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2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6840" y="259200"/>
            <a:ext cx="8228880" cy="1084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6840" y="1520280"/>
            <a:ext cx="8228880" cy="179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6840" y="3488400"/>
            <a:ext cx="8228880" cy="179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6840" y="259200"/>
            <a:ext cx="8228880" cy="1084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6840" y="1520280"/>
            <a:ext cx="4015440" cy="179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3520" y="1520280"/>
            <a:ext cx="4015440" cy="179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6840" y="3488400"/>
            <a:ext cx="4015440" cy="179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3520" y="3488400"/>
            <a:ext cx="4015440" cy="179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6840" y="259200"/>
            <a:ext cx="8228880" cy="1084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6840" y="1520280"/>
            <a:ext cx="2649600" cy="179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280" y="1520280"/>
            <a:ext cx="2649600" cy="179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1720" y="1520280"/>
            <a:ext cx="2649600" cy="179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6840" y="3488400"/>
            <a:ext cx="2649600" cy="179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280" y="3488400"/>
            <a:ext cx="2649600" cy="179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1720" y="3488400"/>
            <a:ext cx="2649600" cy="179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6840" y="259200"/>
            <a:ext cx="8228880" cy="1084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6840" y="1520280"/>
            <a:ext cx="8228880" cy="376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6840" y="259200"/>
            <a:ext cx="8228880" cy="1084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6840" y="1520280"/>
            <a:ext cx="8228880" cy="37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6840" y="259200"/>
            <a:ext cx="8228880" cy="1084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6840" y="1520280"/>
            <a:ext cx="4015440" cy="37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3520" y="1520280"/>
            <a:ext cx="4015440" cy="37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6840" y="259200"/>
            <a:ext cx="8228880" cy="1084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6840" y="259200"/>
            <a:ext cx="8228880" cy="5029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6840" y="259200"/>
            <a:ext cx="8228880" cy="1084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6840" y="1520280"/>
            <a:ext cx="4015440" cy="179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3520" y="1520280"/>
            <a:ext cx="4015440" cy="37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6840" y="3488400"/>
            <a:ext cx="4015440" cy="179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6840" y="259200"/>
            <a:ext cx="8228880" cy="1084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6840" y="1520280"/>
            <a:ext cx="4015440" cy="37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3520" y="1520280"/>
            <a:ext cx="4015440" cy="179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3520" y="3488400"/>
            <a:ext cx="4015440" cy="179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6840" y="259200"/>
            <a:ext cx="8228880" cy="1084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6840" y="1520280"/>
            <a:ext cx="4015440" cy="179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3520" y="1520280"/>
            <a:ext cx="4015440" cy="179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6840" y="3488400"/>
            <a:ext cx="8228880" cy="179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6840" y="259200"/>
            <a:ext cx="8228880" cy="1084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6840" y="1520280"/>
            <a:ext cx="8228880" cy="37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reeform 1"/>
          <p:cNvSpPr/>
          <p:nvPr/>
        </p:nvSpPr>
        <p:spPr>
          <a:xfrm>
            <a:off x="-360" y="-360"/>
            <a:ext cx="9145080" cy="6859080"/>
          </a:xfrm>
          <a:custGeom>
            <a:avLst/>
            <a:gdLst/>
            <a:ahLst/>
            <a:cxnLst/>
            <a:rect l="0" t="0" r="r" b="b"/>
            <a:pathLst>
              <a:path w="25403" h="19053">
                <a:moveTo>
                  <a:pt x="0" y="0"/>
                </a:moveTo>
                <a:lnTo>
                  <a:pt x="25402" y="0"/>
                </a:lnTo>
                <a:lnTo>
                  <a:pt x="25402" y="19052"/>
                </a:lnTo>
                <a:lnTo>
                  <a:pt x="0" y="19052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9" name="TextShape 2"/>
          <p:cNvSpPr txBox="1"/>
          <p:nvPr/>
        </p:nvSpPr>
        <p:spPr>
          <a:xfrm>
            <a:off x="2238120" y="2568960"/>
            <a:ext cx="4668840" cy="625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4410" b="0" strike="noStrike" spc="-1">
                <a:solidFill>
                  <a:srgbClr val="000000"/>
                </a:solidFill>
                <a:latin typeface="Arial"/>
              </a:rPr>
              <a:t>Školní psychologie</a:t>
            </a:r>
            <a:endParaRPr lang="en-US" sz="441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Freeform 1"/>
          <p:cNvSpPr/>
          <p:nvPr/>
        </p:nvSpPr>
        <p:spPr>
          <a:xfrm>
            <a:off x="-360" y="-360"/>
            <a:ext cx="9145080" cy="6859080"/>
          </a:xfrm>
          <a:custGeom>
            <a:avLst/>
            <a:gdLst/>
            <a:ahLst/>
            <a:cxnLst/>
            <a:rect l="0" t="0" r="r" b="b"/>
            <a:pathLst>
              <a:path w="25403" h="19053">
                <a:moveTo>
                  <a:pt x="0" y="0"/>
                </a:moveTo>
                <a:lnTo>
                  <a:pt x="25402" y="0"/>
                </a:lnTo>
                <a:lnTo>
                  <a:pt x="25402" y="19052"/>
                </a:lnTo>
                <a:lnTo>
                  <a:pt x="0" y="19052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85" name="TextShape 2"/>
          <p:cNvSpPr txBox="1"/>
          <p:nvPr/>
        </p:nvSpPr>
        <p:spPr>
          <a:xfrm>
            <a:off x="1399680" y="329040"/>
            <a:ext cx="6483960" cy="512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600" b="0" strike="noStrike" spc="-1">
                <a:solidFill>
                  <a:srgbClr val="000000"/>
                </a:solidFill>
                <a:latin typeface="Arial"/>
              </a:rPr>
              <a:t>Náplň práce ŠP – určena nejen </a:t>
            </a:r>
            <a:endParaRPr lang="en-US" sz="3600" b="0" strike="noStrike" spc="-1">
              <a:latin typeface="Times New Roman"/>
            </a:endParaRPr>
          </a:p>
        </p:txBody>
      </p:sp>
      <p:sp>
        <p:nvSpPr>
          <p:cNvPr id="186" name="TextShape 3"/>
          <p:cNvSpPr txBox="1"/>
          <p:nvPr/>
        </p:nvSpPr>
        <p:spPr>
          <a:xfrm>
            <a:off x="3439440" y="877680"/>
            <a:ext cx="2265480" cy="512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600" b="0" strike="noStrike" spc="-1">
                <a:solidFill>
                  <a:srgbClr val="000000"/>
                </a:solidFill>
                <a:latin typeface="Arial"/>
              </a:rPr>
              <a:t>legislativně</a:t>
            </a:r>
            <a:endParaRPr lang="en-US" sz="3600" b="0" strike="noStrike" spc="-1">
              <a:latin typeface="Times New Roman"/>
            </a:endParaRPr>
          </a:p>
        </p:txBody>
      </p:sp>
      <p:sp>
        <p:nvSpPr>
          <p:cNvPr id="187" name="TextShape 4"/>
          <p:cNvSpPr txBox="1"/>
          <p:nvPr/>
        </p:nvSpPr>
        <p:spPr>
          <a:xfrm>
            <a:off x="548640" y="1587600"/>
            <a:ext cx="709956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Skutečná pracovní náplň je (kromě legislativy) 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188" name="TextShape 5"/>
          <p:cNvSpPr txBox="1"/>
          <p:nvPr/>
        </p:nvSpPr>
        <p:spPr>
          <a:xfrm>
            <a:off x="891720" y="1916640"/>
            <a:ext cx="253656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určena zejména: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189" name="TextShape 6"/>
          <p:cNvSpPr txBox="1"/>
          <p:nvPr/>
        </p:nvSpPr>
        <p:spPr>
          <a:xfrm>
            <a:off x="548640" y="2739600"/>
            <a:ext cx="34272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190" name="TextShape 7"/>
          <p:cNvSpPr txBox="1"/>
          <p:nvPr/>
        </p:nvSpPr>
        <p:spPr>
          <a:xfrm>
            <a:off x="891720" y="2739600"/>
            <a:ext cx="664524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typem školy (základní, střední, speciální…),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191" name="TextShape 8"/>
          <p:cNvSpPr txBox="1"/>
          <p:nvPr/>
        </p:nvSpPr>
        <p:spPr>
          <a:xfrm>
            <a:off x="548640" y="3151440"/>
            <a:ext cx="34272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192" name="TextShape 9"/>
          <p:cNvSpPr txBox="1"/>
          <p:nvPr/>
        </p:nvSpPr>
        <p:spPr>
          <a:xfrm>
            <a:off x="891720" y="3151440"/>
            <a:ext cx="643356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potřebami školy a jejích aktérů (které jsou 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193" name="TextShape 10"/>
          <p:cNvSpPr txBox="1"/>
          <p:nvPr/>
        </p:nvSpPr>
        <p:spPr>
          <a:xfrm>
            <a:off x="891720" y="3480840"/>
            <a:ext cx="687384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definovány dalšími specifiky a vizemi školy a 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194" name="TextShape 11"/>
          <p:cNvSpPr txBox="1"/>
          <p:nvPr/>
        </p:nvSpPr>
        <p:spPr>
          <a:xfrm>
            <a:off x="891720" y="3809520"/>
            <a:ext cx="773208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formulovány v objednávkách vedení školy, učitelů, 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195" name="TextShape 12"/>
          <p:cNvSpPr txBox="1"/>
          <p:nvPr/>
        </p:nvSpPr>
        <p:spPr>
          <a:xfrm>
            <a:off x="891720" y="4139640"/>
            <a:ext cx="297864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dětí a jejich rodičů),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196" name="TextShape 13"/>
          <p:cNvSpPr txBox="1"/>
          <p:nvPr/>
        </p:nvSpPr>
        <p:spPr>
          <a:xfrm>
            <a:off x="548640" y="4551120"/>
            <a:ext cx="34272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197" name="TextShape 14"/>
          <p:cNvSpPr txBox="1"/>
          <p:nvPr/>
        </p:nvSpPr>
        <p:spPr>
          <a:xfrm>
            <a:off x="891720" y="4551120"/>
            <a:ext cx="612432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zaměřením psychologa, jeho znalostmi, 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198" name="TextShape 15"/>
          <p:cNvSpPr txBox="1"/>
          <p:nvPr/>
        </p:nvSpPr>
        <p:spPr>
          <a:xfrm>
            <a:off x="891720" y="4880160"/>
            <a:ext cx="730836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dovednostmi, předchozí praxí a profesionálními 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199" name="TextShape 16"/>
          <p:cNvSpPr txBox="1"/>
          <p:nvPr/>
        </p:nvSpPr>
        <p:spPr>
          <a:xfrm>
            <a:off x="891720" y="5209200"/>
            <a:ext cx="99288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zájmy,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200" name="TextShape 17"/>
          <p:cNvSpPr txBox="1"/>
          <p:nvPr/>
        </p:nvSpPr>
        <p:spPr>
          <a:xfrm>
            <a:off x="548640" y="5621040"/>
            <a:ext cx="34272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201" name="TextShape 18"/>
          <p:cNvSpPr txBox="1"/>
          <p:nvPr/>
        </p:nvSpPr>
        <p:spPr>
          <a:xfrm>
            <a:off x="891720" y="5621040"/>
            <a:ext cx="238896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aktuální situací.</a:t>
            </a:r>
            <a:endParaRPr lang="en-US" sz="27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Freeform 1"/>
          <p:cNvSpPr/>
          <p:nvPr/>
        </p:nvSpPr>
        <p:spPr>
          <a:xfrm>
            <a:off x="-360" y="-360"/>
            <a:ext cx="9145080" cy="6859080"/>
          </a:xfrm>
          <a:custGeom>
            <a:avLst/>
            <a:gdLst/>
            <a:ahLst/>
            <a:cxnLst/>
            <a:rect l="0" t="0" r="r" b="b"/>
            <a:pathLst>
              <a:path w="25403" h="19053">
                <a:moveTo>
                  <a:pt x="0" y="0"/>
                </a:moveTo>
                <a:lnTo>
                  <a:pt x="25402" y="0"/>
                </a:lnTo>
                <a:lnTo>
                  <a:pt x="25402" y="19052"/>
                </a:lnTo>
                <a:lnTo>
                  <a:pt x="0" y="19052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03" name="TextShape 2"/>
          <p:cNvSpPr txBox="1"/>
          <p:nvPr/>
        </p:nvSpPr>
        <p:spPr>
          <a:xfrm>
            <a:off x="593280" y="297360"/>
            <a:ext cx="796068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Skutečná náplň práce – zkušenosti z projektů VIP-</a:t>
            </a:r>
            <a:endParaRPr lang="en-US" sz="2800" b="0" strike="noStrike" spc="-1">
              <a:latin typeface="Times New Roman"/>
            </a:endParaRPr>
          </a:p>
        </p:txBody>
      </p:sp>
      <p:sp>
        <p:nvSpPr>
          <p:cNvPr id="204" name="TextShape 3"/>
          <p:cNvSpPr txBox="1"/>
          <p:nvPr/>
        </p:nvSpPr>
        <p:spPr>
          <a:xfrm>
            <a:off x="1201680" y="723960"/>
            <a:ext cx="675216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K, VIP – RŠPP a RAMPS (projekty MŠMT)</a:t>
            </a:r>
            <a:endParaRPr lang="en-US" sz="2800" b="0" strike="noStrike" spc="-1">
              <a:latin typeface="Times New Roman"/>
            </a:endParaRPr>
          </a:p>
        </p:txBody>
      </p:sp>
      <p:sp>
        <p:nvSpPr>
          <p:cNvPr id="205" name="TextShape 4"/>
          <p:cNvSpPr txBox="1"/>
          <p:nvPr/>
        </p:nvSpPr>
        <p:spPr>
          <a:xfrm>
            <a:off x="548640" y="1260720"/>
            <a:ext cx="31680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206" name="TextShape 5"/>
          <p:cNvSpPr txBox="1"/>
          <p:nvPr/>
        </p:nvSpPr>
        <p:spPr>
          <a:xfrm>
            <a:off x="891720" y="1260720"/>
            <a:ext cx="661644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Nejvíce: řešení krizí (aktuální), výukové a příp. 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207" name="TextShape 6"/>
          <p:cNvSpPr txBox="1"/>
          <p:nvPr/>
        </p:nvSpPr>
        <p:spPr>
          <a:xfrm>
            <a:off x="891720" y="1565640"/>
            <a:ext cx="367056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výchovné problémy žáků. 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208" name="TextShape 7"/>
          <p:cNvSpPr txBox="1"/>
          <p:nvPr/>
        </p:nvSpPr>
        <p:spPr>
          <a:xfrm>
            <a:off x="548640" y="1946160"/>
            <a:ext cx="31680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209" name="TextShape 8"/>
          <p:cNvSpPr txBox="1"/>
          <p:nvPr/>
        </p:nvSpPr>
        <p:spPr>
          <a:xfrm>
            <a:off x="891720" y="1946160"/>
            <a:ext cx="661644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 dirty="0" err="1">
                <a:solidFill>
                  <a:srgbClr val="000000"/>
                </a:solidFill>
                <a:latin typeface="Arial"/>
              </a:rPr>
              <a:t>Již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</a:rPr>
              <a:t>méně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</a:rPr>
              <a:t>: „starost“ o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</a:rPr>
              <a:t>vztahy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</a:rPr>
              <a:t>ve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</a:rPr>
              <a:t>škole</a:t>
            </a:r>
            <a:endParaRPr lang="en-US" sz="2500" b="0" strike="noStrike" spc="-1" dirty="0">
              <a:latin typeface="Times New Roman"/>
            </a:endParaRPr>
          </a:p>
        </p:txBody>
      </p:sp>
      <p:sp>
        <p:nvSpPr>
          <p:cNvPr id="210" name="TextShape 9"/>
          <p:cNvSpPr txBox="1"/>
          <p:nvPr/>
        </p:nvSpPr>
        <p:spPr>
          <a:xfrm>
            <a:off x="548640" y="2328120"/>
            <a:ext cx="31680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211" name="TextShape 10"/>
          <p:cNvSpPr txBox="1"/>
          <p:nvPr/>
        </p:nvSpPr>
        <p:spPr>
          <a:xfrm>
            <a:off x="891720" y="2328120"/>
            <a:ext cx="499320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Nejméně: vzdělávání školních týmů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212" name="TextShape 11"/>
          <p:cNvSpPr txBox="1"/>
          <p:nvPr/>
        </p:nvSpPr>
        <p:spPr>
          <a:xfrm>
            <a:off x="548640" y="3089880"/>
            <a:ext cx="449964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Nejčastěji vykonávané činnosti :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213" name="TextShape 12"/>
          <p:cNvSpPr txBox="1"/>
          <p:nvPr/>
        </p:nvSpPr>
        <p:spPr>
          <a:xfrm>
            <a:off x="548640" y="3471120"/>
            <a:ext cx="31680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214" name="TextShape 13"/>
          <p:cNvSpPr txBox="1"/>
          <p:nvPr/>
        </p:nvSpPr>
        <p:spPr>
          <a:xfrm>
            <a:off x="979920" y="3471120"/>
            <a:ext cx="397224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diagnostika (nejen testová), 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215" name="TextShape 14"/>
          <p:cNvSpPr txBox="1"/>
          <p:nvPr/>
        </p:nvSpPr>
        <p:spPr>
          <a:xfrm>
            <a:off x="548640" y="3852360"/>
            <a:ext cx="31680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216" name="TextShape 15"/>
          <p:cNvSpPr txBox="1"/>
          <p:nvPr/>
        </p:nvSpPr>
        <p:spPr>
          <a:xfrm>
            <a:off x="891720" y="3852360"/>
            <a:ext cx="324972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náprava poruch učení, 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217" name="TextShape 16"/>
          <p:cNvSpPr txBox="1"/>
          <p:nvPr/>
        </p:nvSpPr>
        <p:spPr>
          <a:xfrm>
            <a:off x="548640" y="4233240"/>
            <a:ext cx="31680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218" name="TextShape 17"/>
          <p:cNvSpPr txBox="1"/>
          <p:nvPr/>
        </p:nvSpPr>
        <p:spPr>
          <a:xfrm>
            <a:off x="891720" y="4233240"/>
            <a:ext cx="471132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screeningové rozhovory se žáky, 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219" name="TextShape 18"/>
          <p:cNvSpPr txBox="1"/>
          <p:nvPr/>
        </p:nvSpPr>
        <p:spPr>
          <a:xfrm>
            <a:off x="548640" y="4614120"/>
            <a:ext cx="31680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220" name="TextShape 19"/>
          <p:cNvSpPr txBox="1"/>
          <p:nvPr/>
        </p:nvSpPr>
        <p:spPr>
          <a:xfrm>
            <a:off x="891720" y="4614120"/>
            <a:ext cx="284148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 dirty="0" err="1">
                <a:solidFill>
                  <a:srgbClr val="000000"/>
                </a:solidFill>
                <a:latin typeface="Arial"/>
              </a:rPr>
              <a:t>konzultace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</a:rPr>
              <a:t> s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</a:rPr>
              <a:t>učiteli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</a:rPr>
              <a:t>, </a:t>
            </a:r>
            <a:endParaRPr lang="en-US" sz="2500" b="0" strike="noStrike" spc="-1" dirty="0">
              <a:latin typeface="Times New Roman"/>
            </a:endParaRPr>
          </a:p>
        </p:txBody>
      </p:sp>
      <p:sp>
        <p:nvSpPr>
          <p:cNvPr id="221" name="TextShape 20"/>
          <p:cNvSpPr txBox="1"/>
          <p:nvPr/>
        </p:nvSpPr>
        <p:spPr>
          <a:xfrm>
            <a:off x="548640" y="4995720"/>
            <a:ext cx="31680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222" name="TextShape 21"/>
          <p:cNvSpPr txBox="1"/>
          <p:nvPr/>
        </p:nvSpPr>
        <p:spPr>
          <a:xfrm>
            <a:off x="891720" y="4995720"/>
            <a:ext cx="406080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individuální a rodinná terapie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223" name="TextShape 22"/>
          <p:cNvSpPr txBox="1"/>
          <p:nvPr/>
        </p:nvSpPr>
        <p:spPr>
          <a:xfrm>
            <a:off x="548640" y="5376600"/>
            <a:ext cx="31680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224" name="TextShape 23"/>
          <p:cNvSpPr txBox="1"/>
          <p:nvPr/>
        </p:nvSpPr>
        <p:spPr>
          <a:xfrm>
            <a:off x="891720" y="5376600"/>
            <a:ext cx="778392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méně pak provozní porady, supervize, ankety, projekty 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225" name="TextShape 24"/>
          <p:cNvSpPr txBox="1"/>
          <p:nvPr/>
        </p:nvSpPr>
        <p:spPr>
          <a:xfrm>
            <a:off x="891720" y="5681160"/>
            <a:ext cx="79632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apod.</a:t>
            </a:r>
            <a:endParaRPr lang="en-US" sz="25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Freeform 1"/>
          <p:cNvSpPr/>
          <p:nvPr/>
        </p:nvSpPr>
        <p:spPr>
          <a:xfrm>
            <a:off x="-360" y="-360"/>
            <a:ext cx="9145080" cy="6859080"/>
          </a:xfrm>
          <a:custGeom>
            <a:avLst/>
            <a:gdLst/>
            <a:ahLst/>
            <a:cxnLst/>
            <a:rect l="0" t="0" r="r" b="b"/>
            <a:pathLst>
              <a:path w="25403" h="19053">
                <a:moveTo>
                  <a:pt x="0" y="0"/>
                </a:moveTo>
                <a:lnTo>
                  <a:pt x="25402" y="0"/>
                </a:lnTo>
                <a:lnTo>
                  <a:pt x="25402" y="19052"/>
                </a:lnTo>
                <a:lnTo>
                  <a:pt x="0" y="19052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27" name="TextShape 2"/>
          <p:cNvSpPr txBox="1"/>
          <p:nvPr/>
        </p:nvSpPr>
        <p:spPr>
          <a:xfrm>
            <a:off x="990000" y="329040"/>
            <a:ext cx="7293240" cy="512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600" b="0" strike="noStrike" spc="-1">
                <a:solidFill>
                  <a:srgbClr val="000000"/>
                </a:solidFill>
                <a:latin typeface="Arial"/>
              </a:rPr>
              <a:t>S kým pracuje ŠP? – podle statistik </a:t>
            </a:r>
            <a:endParaRPr lang="en-US" sz="3600" b="0" strike="noStrike" spc="-1">
              <a:latin typeface="Times New Roman"/>
            </a:endParaRPr>
          </a:p>
        </p:txBody>
      </p:sp>
      <p:sp>
        <p:nvSpPr>
          <p:cNvPr id="228" name="TextShape 3"/>
          <p:cNvSpPr txBox="1"/>
          <p:nvPr/>
        </p:nvSpPr>
        <p:spPr>
          <a:xfrm>
            <a:off x="3975840" y="877680"/>
            <a:ext cx="1194120" cy="512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600" b="0" strike="noStrike" spc="-1">
                <a:solidFill>
                  <a:srgbClr val="000000"/>
                </a:solidFill>
                <a:latin typeface="Arial"/>
              </a:rPr>
              <a:t>VIP-K</a:t>
            </a:r>
            <a:endParaRPr lang="en-US" sz="3600" b="0" strike="noStrike" spc="-1">
              <a:latin typeface="Times New Roman"/>
            </a:endParaRPr>
          </a:p>
        </p:txBody>
      </p:sp>
      <p:sp>
        <p:nvSpPr>
          <p:cNvPr id="229" name="TextShape 4"/>
          <p:cNvSpPr txBox="1"/>
          <p:nvPr/>
        </p:nvSpPr>
        <p:spPr>
          <a:xfrm>
            <a:off x="548640" y="1224720"/>
            <a:ext cx="34272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230" name="TextShape 5"/>
          <p:cNvSpPr txBox="1"/>
          <p:nvPr/>
        </p:nvSpPr>
        <p:spPr>
          <a:xfrm>
            <a:off x="891720" y="1224720"/>
            <a:ext cx="544284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Nejčastěji se žáky (jednotlivci, třídy)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231" name="TextShape 6"/>
          <p:cNvSpPr txBox="1"/>
          <p:nvPr/>
        </p:nvSpPr>
        <p:spPr>
          <a:xfrm>
            <a:off x="548640" y="1678320"/>
            <a:ext cx="34272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232" name="TextShape 7"/>
          <p:cNvSpPr txBox="1"/>
          <p:nvPr/>
        </p:nvSpPr>
        <p:spPr>
          <a:xfrm>
            <a:off x="891720" y="1678320"/>
            <a:ext cx="700488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případová práce (krizová intervence, terapie), 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233" name="TextShape 8"/>
          <p:cNvSpPr txBox="1"/>
          <p:nvPr/>
        </p:nvSpPr>
        <p:spPr>
          <a:xfrm>
            <a:off x="891720" y="2048400"/>
            <a:ext cx="708264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diagnostika, screening, konzultace, skupinová 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234" name="TextShape 9"/>
          <p:cNvSpPr txBox="1"/>
          <p:nvPr/>
        </p:nvSpPr>
        <p:spPr>
          <a:xfrm>
            <a:off x="891720" y="2418480"/>
            <a:ext cx="736632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práce, koordinace další odborné práce, poruchy 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235" name="TextShape 10"/>
          <p:cNvSpPr txBox="1"/>
          <p:nvPr/>
        </p:nvSpPr>
        <p:spPr>
          <a:xfrm>
            <a:off x="891720" y="2789280"/>
            <a:ext cx="757944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učení a chování, neprospěch, žáci se speciálními 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236" name="TextShape 11"/>
          <p:cNvSpPr txBox="1"/>
          <p:nvPr/>
        </p:nvSpPr>
        <p:spPr>
          <a:xfrm>
            <a:off x="891720" y="3159720"/>
            <a:ext cx="370116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vzdělávacími potřebami.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237" name="TextShape 12"/>
          <p:cNvSpPr txBox="1"/>
          <p:nvPr/>
        </p:nvSpPr>
        <p:spPr>
          <a:xfrm>
            <a:off x="548640" y="3612240"/>
            <a:ext cx="34272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238" name="TextShape 13"/>
          <p:cNvSpPr txBox="1"/>
          <p:nvPr/>
        </p:nvSpPr>
        <p:spPr>
          <a:xfrm>
            <a:off x="891720" y="3612240"/>
            <a:ext cx="690588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Málo času ŠP věnují přednáškám, besedám, 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239" name="TextShape 14"/>
          <p:cNvSpPr txBox="1"/>
          <p:nvPr/>
        </p:nvSpPr>
        <p:spPr>
          <a:xfrm>
            <a:off x="891720" y="3983040"/>
            <a:ext cx="164196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vzdělávání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240" name="TextShape 15"/>
          <p:cNvSpPr txBox="1"/>
          <p:nvPr/>
        </p:nvSpPr>
        <p:spPr>
          <a:xfrm>
            <a:off x="548640" y="4435560"/>
            <a:ext cx="34272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241" name="TextShape 16"/>
          <p:cNvSpPr txBox="1"/>
          <p:nvPr/>
        </p:nvSpPr>
        <p:spPr>
          <a:xfrm>
            <a:off x="891720" y="4435560"/>
            <a:ext cx="651276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Spolupráce s učiteli – více vztahových rizik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242" name="TextShape 17"/>
          <p:cNvSpPr txBox="1"/>
          <p:nvPr/>
        </p:nvSpPr>
        <p:spPr>
          <a:xfrm>
            <a:off x="548640" y="4888080"/>
            <a:ext cx="34272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243" name="TextShape 18"/>
          <p:cNvSpPr txBox="1"/>
          <p:nvPr/>
        </p:nvSpPr>
        <p:spPr>
          <a:xfrm>
            <a:off x="891720" y="4888080"/>
            <a:ext cx="775332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Spolupráce s vedením školy zůstává spíše výzvou 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244" name="TextShape 19"/>
          <p:cNvSpPr txBox="1"/>
          <p:nvPr/>
        </p:nvSpPr>
        <p:spPr>
          <a:xfrm>
            <a:off x="891720" y="5258880"/>
            <a:ext cx="654948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(autoevaluace, image školy,  kultura školy, 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245" name="TextShape 20"/>
          <p:cNvSpPr txBox="1"/>
          <p:nvPr/>
        </p:nvSpPr>
        <p:spPr>
          <a:xfrm>
            <a:off x="891720" y="5629320"/>
            <a:ext cx="663912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systémy hodnocení, podpora spolupráce…)</a:t>
            </a:r>
            <a:endParaRPr lang="en-US" sz="27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Freeform 1"/>
          <p:cNvSpPr/>
          <p:nvPr/>
        </p:nvSpPr>
        <p:spPr>
          <a:xfrm>
            <a:off x="-360" y="-360"/>
            <a:ext cx="9145080" cy="6859080"/>
          </a:xfrm>
          <a:custGeom>
            <a:avLst/>
            <a:gdLst/>
            <a:ahLst/>
            <a:cxnLst/>
            <a:rect l="0" t="0" r="r" b="b"/>
            <a:pathLst>
              <a:path w="25403" h="19053">
                <a:moveTo>
                  <a:pt x="0" y="0"/>
                </a:moveTo>
                <a:lnTo>
                  <a:pt x="25402" y="0"/>
                </a:lnTo>
                <a:lnTo>
                  <a:pt x="25402" y="19052"/>
                </a:lnTo>
                <a:lnTo>
                  <a:pt x="0" y="19052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47" name="TextShape 2"/>
          <p:cNvSpPr txBox="1"/>
          <p:nvPr/>
        </p:nvSpPr>
        <p:spPr>
          <a:xfrm>
            <a:off x="1433520" y="549000"/>
            <a:ext cx="6284160" cy="625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4410" b="0" strike="noStrike" spc="-1">
                <a:solidFill>
                  <a:srgbClr val="000000"/>
                </a:solidFill>
                <a:latin typeface="Arial"/>
              </a:rPr>
              <a:t>Kritická místa profese ŠP</a:t>
            </a:r>
            <a:endParaRPr lang="en-US" sz="4410" b="0" strike="noStrike" spc="-1">
              <a:latin typeface="Times New Roman"/>
            </a:endParaRPr>
          </a:p>
        </p:txBody>
      </p:sp>
      <p:sp>
        <p:nvSpPr>
          <p:cNvPr id="248" name="TextShape 3"/>
          <p:cNvSpPr txBox="1"/>
          <p:nvPr/>
        </p:nvSpPr>
        <p:spPr>
          <a:xfrm>
            <a:off x="548640" y="1672920"/>
            <a:ext cx="40644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249" name="TextShape 4"/>
          <p:cNvSpPr txBox="1"/>
          <p:nvPr/>
        </p:nvSpPr>
        <p:spPr>
          <a:xfrm>
            <a:off x="891720" y="1672920"/>
            <a:ext cx="767880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0000"/>
                </a:solidFill>
                <a:latin typeface="Arial"/>
              </a:rPr>
              <a:t>Nepatří mezi nejoblíbenější psychologický 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250" name="TextShape 5"/>
          <p:cNvSpPr txBox="1"/>
          <p:nvPr/>
        </p:nvSpPr>
        <p:spPr>
          <a:xfrm>
            <a:off x="891720" y="2160720"/>
            <a:ext cx="1946896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obor</a:t>
            </a:r>
            <a:endParaRPr lang="en-US" sz="3209" b="0" strike="noStrike" spc="-1" dirty="0">
              <a:latin typeface="Times New Roman"/>
            </a:endParaRPr>
          </a:p>
        </p:txBody>
      </p:sp>
      <p:sp>
        <p:nvSpPr>
          <p:cNvPr id="251" name="TextShape 6"/>
          <p:cNvSpPr txBox="1"/>
          <p:nvPr/>
        </p:nvSpPr>
        <p:spPr>
          <a:xfrm>
            <a:off x="548640" y="2746080"/>
            <a:ext cx="40644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252" name="TextShape 7"/>
          <p:cNvSpPr txBox="1"/>
          <p:nvPr/>
        </p:nvSpPr>
        <p:spPr>
          <a:xfrm>
            <a:off x="891720" y="2746080"/>
            <a:ext cx="7409442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Rizika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nepřijetí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systémem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(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školou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)</a:t>
            </a:r>
            <a:endParaRPr lang="en-US" sz="3209" b="0" strike="noStrike" spc="-1" dirty="0">
              <a:latin typeface="Times New Roman"/>
            </a:endParaRPr>
          </a:p>
        </p:txBody>
      </p:sp>
      <p:sp>
        <p:nvSpPr>
          <p:cNvPr id="253" name="TextShape 8"/>
          <p:cNvSpPr txBox="1"/>
          <p:nvPr/>
        </p:nvSpPr>
        <p:spPr>
          <a:xfrm>
            <a:off x="548640" y="3331440"/>
            <a:ext cx="40644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254" name="TextShape 9"/>
          <p:cNvSpPr txBox="1"/>
          <p:nvPr/>
        </p:nvSpPr>
        <p:spPr>
          <a:xfrm>
            <a:off x="891720" y="3331440"/>
            <a:ext cx="767880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Nevhodné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zásahy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učitelů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či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vedení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škol</a:t>
            </a:r>
            <a:endParaRPr lang="en-US" sz="3209" b="0" strike="noStrike" spc="-1" dirty="0">
              <a:latin typeface="Times New Roman"/>
            </a:endParaRPr>
          </a:p>
        </p:txBody>
      </p:sp>
      <p:sp>
        <p:nvSpPr>
          <p:cNvPr id="255" name="TextShape 10"/>
          <p:cNvSpPr txBox="1"/>
          <p:nvPr/>
        </p:nvSpPr>
        <p:spPr>
          <a:xfrm>
            <a:off x="548640" y="3916440"/>
            <a:ext cx="40680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256" name="TextShape 11"/>
          <p:cNvSpPr txBox="1"/>
          <p:nvPr/>
        </p:nvSpPr>
        <p:spPr>
          <a:xfrm>
            <a:off x="891719" y="3916440"/>
            <a:ext cx="5588593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Rodinná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dysfunkce</a:t>
            </a:r>
            <a:endParaRPr lang="en-US" sz="3209" b="0" strike="noStrike" spc="-1" dirty="0">
              <a:latin typeface="Times New Roman"/>
            </a:endParaRPr>
          </a:p>
        </p:txBody>
      </p:sp>
      <p:sp>
        <p:nvSpPr>
          <p:cNvPr id="257" name="TextShape 12"/>
          <p:cNvSpPr txBox="1"/>
          <p:nvPr/>
        </p:nvSpPr>
        <p:spPr>
          <a:xfrm>
            <a:off x="548640" y="4502160"/>
            <a:ext cx="40644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258" name="TextShape 13"/>
          <p:cNvSpPr txBox="1"/>
          <p:nvPr/>
        </p:nvSpPr>
        <p:spPr>
          <a:xfrm>
            <a:off x="891720" y="4502160"/>
            <a:ext cx="259920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0000"/>
                </a:solidFill>
                <a:latin typeface="Arial"/>
              </a:rPr>
              <a:t>Řešení vztahů</a:t>
            </a:r>
            <a:endParaRPr lang="en-US" sz="3209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Freeform 1"/>
          <p:cNvSpPr/>
          <p:nvPr/>
        </p:nvSpPr>
        <p:spPr>
          <a:xfrm>
            <a:off x="-360" y="-360"/>
            <a:ext cx="9145080" cy="6859080"/>
          </a:xfrm>
          <a:custGeom>
            <a:avLst/>
            <a:gdLst/>
            <a:ahLst/>
            <a:cxnLst/>
            <a:rect l="0" t="0" r="r" b="b"/>
            <a:pathLst>
              <a:path w="25403" h="19053">
                <a:moveTo>
                  <a:pt x="0" y="0"/>
                </a:moveTo>
                <a:lnTo>
                  <a:pt x="25402" y="0"/>
                </a:lnTo>
                <a:lnTo>
                  <a:pt x="25402" y="19052"/>
                </a:lnTo>
                <a:lnTo>
                  <a:pt x="0" y="19052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60" name="TextShape 2"/>
          <p:cNvSpPr txBox="1"/>
          <p:nvPr/>
        </p:nvSpPr>
        <p:spPr>
          <a:xfrm>
            <a:off x="2971440" y="549000"/>
            <a:ext cx="4773130" cy="625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4410" b="0" strike="noStrike" spc="-1" dirty="0">
                <a:solidFill>
                  <a:srgbClr val="000000"/>
                </a:solidFill>
                <a:latin typeface="Arial"/>
              </a:rPr>
              <a:t>Co </a:t>
            </a:r>
            <a:r>
              <a:rPr lang="en-US" sz="4410" b="0" strike="noStrike" spc="-1" dirty="0" err="1">
                <a:solidFill>
                  <a:srgbClr val="000000"/>
                </a:solidFill>
                <a:latin typeface="Arial"/>
              </a:rPr>
              <a:t>pomáhá</a:t>
            </a:r>
            <a:r>
              <a:rPr lang="en-US" sz="4410" b="0" strike="noStrike" spc="-1" dirty="0">
                <a:solidFill>
                  <a:srgbClr val="000000"/>
                </a:solidFill>
                <a:latin typeface="Arial"/>
              </a:rPr>
              <a:t>?</a:t>
            </a:r>
            <a:endParaRPr lang="en-US" sz="4410" b="0" strike="noStrike" spc="-1" dirty="0">
              <a:latin typeface="Times New Roman"/>
            </a:endParaRPr>
          </a:p>
        </p:txBody>
      </p:sp>
      <p:sp>
        <p:nvSpPr>
          <p:cNvPr id="261" name="TextShape 3"/>
          <p:cNvSpPr txBox="1"/>
          <p:nvPr/>
        </p:nvSpPr>
        <p:spPr>
          <a:xfrm>
            <a:off x="548640" y="1626120"/>
            <a:ext cx="38052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262" name="TextShape 4"/>
          <p:cNvSpPr txBox="1"/>
          <p:nvPr/>
        </p:nvSpPr>
        <p:spPr>
          <a:xfrm>
            <a:off x="891720" y="1626120"/>
            <a:ext cx="643356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Postavení ve škole si musí psycholog 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263" name="TextShape 5"/>
          <p:cNvSpPr txBox="1"/>
          <p:nvPr/>
        </p:nvSpPr>
        <p:spPr>
          <a:xfrm>
            <a:off x="891720" y="2037960"/>
            <a:ext cx="691488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vybojovat sám  - získat důvěru (dostatek 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264" name="TextShape 6"/>
          <p:cNvSpPr txBox="1"/>
          <p:nvPr/>
        </p:nvSpPr>
        <p:spPr>
          <a:xfrm>
            <a:off x="891720" y="2449080"/>
            <a:ext cx="763596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asertivity, ale i pokory, nemíchat se do práce 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265" name="TextShape 7"/>
          <p:cNvSpPr txBox="1"/>
          <p:nvPr/>
        </p:nvSpPr>
        <p:spPr>
          <a:xfrm>
            <a:off x="891720" y="2860920"/>
            <a:ext cx="653580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učitelům, zůstat nestranný a neutrální, 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266" name="TextShape 8"/>
          <p:cNvSpPr txBox="1"/>
          <p:nvPr/>
        </p:nvSpPr>
        <p:spPr>
          <a:xfrm>
            <a:off x="891720" y="3272400"/>
            <a:ext cx="673056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dodržovat mlčenlivost, dokladovat svou 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267" name="TextShape 9"/>
          <p:cNvSpPr txBox="1"/>
          <p:nvPr/>
        </p:nvSpPr>
        <p:spPr>
          <a:xfrm>
            <a:off x="891720" y="3683880"/>
            <a:ext cx="222264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užitečnost…)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268" name="TextShape 10"/>
          <p:cNvSpPr txBox="1"/>
          <p:nvPr/>
        </p:nvSpPr>
        <p:spPr>
          <a:xfrm>
            <a:off x="548640" y="4187160"/>
            <a:ext cx="38052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269" name="TextShape 11"/>
          <p:cNvSpPr txBox="1"/>
          <p:nvPr/>
        </p:nvSpPr>
        <p:spPr>
          <a:xfrm>
            <a:off x="891720" y="4187160"/>
            <a:ext cx="715284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Hodně napomůže vedení školy – příprava 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270" name="TextShape 12"/>
          <p:cNvSpPr txBox="1"/>
          <p:nvPr/>
        </p:nvSpPr>
        <p:spPr>
          <a:xfrm>
            <a:off x="891720" y="4598640"/>
            <a:ext cx="632988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školy na příchod školního psychologa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271" name="TextShape 13"/>
          <p:cNvSpPr txBox="1"/>
          <p:nvPr/>
        </p:nvSpPr>
        <p:spPr>
          <a:xfrm>
            <a:off x="548640" y="5101560"/>
            <a:ext cx="38088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272" name="TextShape 14"/>
          <p:cNvSpPr txBox="1"/>
          <p:nvPr/>
        </p:nvSpPr>
        <p:spPr>
          <a:xfrm>
            <a:off x="891720" y="5101560"/>
            <a:ext cx="714816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Dobré řízení, zájem a podmínky ze strany 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273" name="TextShape 15"/>
          <p:cNvSpPr txBox="1"/>
          <p:nvPr/>
        </p:nvSpPr>
        <p:spPr>
          <a:xfrm>
            <a:off x="891720" y="5513400"/>
            <a:ext cx="114372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vedení</a:t>
            </a:r>
            <a:endParaRPr lang="en-US" sz="30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Freeform 1"/>
          <p:cNvSpPr/>
          <p:nvPr/>
        </p:nvSpPr>
        <p:spPr>
          <a:xfrm>
            <a:off x="-360" y="-360"/>
            <a:ext cx="9145080" cy="6859080"/>
          </a:xfrm>
          <a:custGeom>
            <a:avLst/>
            <a:gdLst/>
            <a:ahLst/>
            <a:cxnLst/>
            <a:rect l="0" t="0" r="r" b="b"/>
            <a:pathLst>
              <a:path w="25403" h="19053">
                <a:moveTo>
                  <a:pt x="0" y="0"/>
                </a:moveTo>
                <a:lnTo>
                  <a:pt x="25402" y="0"/>
                </a:lnTo>
                <a:lnTo>
                  <a:pt x="25402" y="19052"/>
                </a:lnTo>
                <a:lnTo>
                  <a:pt x="0" y="19052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75" name="TextShape 2"/>
          <p:cNvSpPr txBox="1"/>
          <p:nvPr/>
        </p:nvSpPr>
        <p:spPr>
          <a:xfrm>
            <a:off x="3174120" y="628920"/>
            <a:ext cx="279864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800000"/>
                </a:solidFill>
                <a:latin typeface="Arial"/>
              </a:rPr>
              <a:t>Postoje ředitelů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276" name="Freeform 3"/>
          <p:cNvSpPr/>
          <p:nvPr/>
        </p:nvSpPr>
        <p:spPr>
          <a:xfrm>
            <a:off x="548280" y="2082960"/>
            <a:ext cx="3207240" cy="31320"/>
          </a:xfrm>
          <a:custGeom>
            <a:avLst/>
            <a:gdLst/>
            <a:ahLst/>
            <a:cxnLst/>
            <a:rect l="0" t="0" r="r" b="b"/>
            <a:pathLst>
              <a:path w="8909" h="87">
                <a:moveTo>
                  <a:pt x="0" y="0"/>
                </a:moveTo>
                <a:lnTo>
                  <a:pt x="8908" y="0"/>
                </a:lnTo>
                <a:lnTo>
                  <a:pt x="8908" y="86"/>
                </a:lnTo>
                <a:lnTo>
                  <a:pt x="0" y="86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>
            <a:noFill/>
          </a:ln>
        </p:spPr>
      </p:sp>
      <p:sp>
        <p:nvSpPr>
          <p:cNvPr id="277" name="TextShape 4"/>
          <p:cNvSpPr txBox="1"/>
          <p:nvPr/>
        </p:nvSpPr>
        <p:spPr>
          <a:xfrm>
            <a:off x="548640" y="1672920"/>
            <a:ext cx="321012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0000"/>
                </a:solidFill>
                <a:latin typeface="Arial"/>
              </a:rPr>
              <a:t>Ovlivňující faktory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278" name="TextShape 5"/>
          <p:cNvSpPr txBox="1"/>
          <p:nvPr/>
        </p:nvSpPr>
        <p:spPr>
          <a:xfrm>
            <a:off x="548640" y="2843640"/>
            <a:ext cx="40644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6600"/>
                </a:solidFill>
                <a:latin typeface="Arial"/>
              </a:rPr>
              <a:t>-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279" name="TextShape 6"/>
          <p:cNvSpPr txBox="1"/>
          <p:nvPr/>
        </p:nvSpPr>
        <p:spPr>
          <a:xfrm>
            <a:off x="891719" y="2843640"/>
            <a:ext cx="7488955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 dirty="0" err="1">
                <a:solidFill>
                  <a:srgbClr val="006600"/>
                </a:solidFill>
                <a:latin typeface="Arial"/>
              </a:rPr>
              <a:t>Odbornost</a:t>
            </a:r>
            <a:r>
              <a:rPr lang="en-US" sz="3209" b="0" strike="noStrike" spc="-1" dirty="0">
                <a:solidFill>
                  <a:srgbClr val="006600"/>
                </a:solidFill>
                <a:latin typeface="Arial"/>
              </a:rPr>
              <a:t> (</a:t>
            </a:r>
            <a:r>
              <a:rPr lang="en-US" sz="3209" b="0" strike="noStrike" spc="-1" dirty="0" err="1">
                <a:solidFill>
                  <a:srgbClr val="006600"/>
                </a:solidFill>
                <a:latin typeface="Arial"/>
              </a:rPr>
              <a:t>kompetentnost</a:t>
            </a:r>
            <a:r>
              <a:rPr lang="en-US" sz="3209" b="0" strike="noStrike" spc="-1" dirty="0">
                <a:solidFill>
                  <a:srgbClr val="006600"/>
                </a:solidFill>
                <a:latin typeface="Arial"/>
              </a:rPr>
              <a:t>) </a:t>
            </a:r>
            <a:r>
              <a:rPr lang="en-US" sz="3209" b="0" strike="noStrike" spc="-1" dirty="0" err="1">
                <a:solidFill>
                  <a:srgbClr val="006600"/>
                </a:solidFill>
                <a:latin typeface="Arial"/>
              </a:rPr>
              <a:t>ředitele</a:t>
            </a:r>
            <a:endParaRPr lang="en-US" sz="3209" b="0" strike="noStrike" spc="-1" dirty="0">
              <a:latin typeface="Times New Roman"/>
            </a:endParaRPr>
          </a:p>
        </p:txBody>
      </p:sp>
      <p:sp>
        <p:nvSpPr>
          <p:cNvPr id="280" name="TextShape 7"/>
          <p:cNvSpPr txBox="1"/>
          <p:nvPr/>
        </p:nvSpPr>
        <p:spPr>
          <a:xfrm>
            <a:off x="548640" y="3429000"/>
            <a:ext cx="40644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6600"/>
                </a:solidFill>
                <a:latin typeface="Arial"/>
              </a:rPr>
              <a:t>-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281" name="TextShape 8"/>
          <p:cNvSpPr txBox="1"/>
          <p:nvPr/>
        </p:nvSpPr>
        <p:spPr>
          <a:xfrm>
            <a:off x="891720" y="3429000"/>
            <a:ext cx="6375772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6600"/>
                </a:solidFill>
                <a:latin typeface="Arial"/>
              </a:rPr>
              <a:t>Čas (vytížení ředitele)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282" name="TextShape 9"/>
          <p:cNvSpPr txBox="1"/>
          <p:nvPr/>
        </p:nvSpPr>
        <p:spPr>
          <a:xfrm>
            <a:off x="548640" y="4014360"/>
            <a:ext cx="40644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6600"/>
                </a:solidFill>
                <a:latin typeface="Arial"/>
              </a:rPr>
              <a:t>-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283" name="TextShape 10"/>
          <p:cNvSpPr txBox="1"/>
          <p:nvPr/>
        </p:nvSpPr>
        <p:spPr>
          <a:xfrm>
            <a:off x="891719" y="4014360"/>
            <a:ext cx="7854715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 dirty="0" err="1">
                <a:solidFill>
                  <a:srgbClr val="006600"/>
                </a:solidFill>
                <a:latin typeface="Arial"/>
              </a:rPr>
              <a:t>Způsob</a:t>
            </a:r>
            <a:r>
              <a:rPr lang="en-US" sz="3209" b="0" strike="noStrike" spc="-1" dirty="0">
                <a:solidFill>
                  <a:srgbClr val="006600"/>
                </a:solidFill>
                <a:latin typeface="Arial"/>
              </a:rPr>
              <a:t> </a:t>
            </a:r>
            <a:r>
              <a:rPr lang="en-US" sz="3209" b="0" strike="noStrike" spc="-1" dirty="0" err="1">
                <a:solidFill>
                  <a:srgbClr val="006600"/>
                </a:solidFill>
                <a:latin typeface="Arial"/>
              </a:rPr>
              <a:t>řízení</a:t>
            </a:r>
            <a:r>
              <a:rPr lang="en-US" sz="3209" b="0" strike="noStrike" spc="-1" dirty="0">
                <a:solidFill>
                  <a:srgbClr val="006600"/>
                </a:solidFill>
                <a:latin typeface="Arial"/>
              </a:rPr>
              <a:t> – </a:t>
            </a:r>
            <a:r>
              <a:rPr lang="en-US" sz="3209" b="0" strike="noStrike" spc="-1" dirty="0" err="1">
                <a:solidFill>
                  <a:srgbClr val="006600"/>
                </a:solidFill>
                <a:latin typeface="Arial"/>
              </a:rPr>
              <a:t>komunikace</a:t>
            </a:r>
            <a:r>
              <a:rPr lang="en-US" sz="3209" b="0" strike="noStrike" spc="-1" dirty="0">
                <a:solidFill>
                  <a:srgbClr val="006600"/>
                </a:solidFill>
                <a:latin typeface="Arial"/>
              </a:rPr>
              <a:t>, </a:t>
            </a:r>
            <a:r>
              <a:rPr lang="en-US" sz="3209" b="0" strike="noStrike" spc="-1" dirty="0" err="1">
                <a:solidFill>
                  <a:srgbClr val="006600"/>
                </a:solidFill>
                <a:latin typeface="Arial"/>
              </a:rPr>
              <a:t>organizování</a:t>
            </a:r>
            <a:endParaRPr lang="en-US" sz="3209" b="0" strike="noStrike" spc="-1" dirty="0">
              <a:latin typeface="Times New Roman"/>
            </a:endParaRPr>
          </a:p>
        </p:txBody>
      </p:sp>
      <p:sp>
        <p:nvSpPr>
          <p:cNvPr id="284" name="TextShape 11"/>
          <p:cNvSpPr txBox="1"/>
          <p:nvPr/>
        </p:nvSpPr>
        <p:spPr>
          <a:xfrm>
            <a:off x="548640" y="4599720"/>
            <a:ext cx="40644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6600"/>
                </a:solidFill>
                <a:latin typeface="Arial"/>
              </a:rPr>
              <a:t>-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285" name="TextShape 12"/>
          <p:cNvSpPr txBox="1"/>
          <p:nvPr/>
        </p:nvSpPr>
        <p:spPr>
          <a:xfrm>
            <a:off x="891720" y="4599720"/>
            <a:ext cx="379404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6600"/>
                </a:solidFill>
                <a:latin typeface="Arial"/>
              </a:rPr>
              <a:t>Vztah k problematice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286" name="TextShape 13"/>
          <p:cNvSpPr txBox="1"/>
          <p:nvPr/>
        </p:nvSpPr>
        <p:spPr>
          <a:xfrm>
            <a:off x="548640" y="5185080"/>
            <a:ext cx="40644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6600"/>
                </a:solidFill>
                <a:latin typeface="Arial"/>
              </a:rPr>
              <a:t>-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287" name="TextShape 14"/>
          <p:cNvSpPr txBox="1"/>
          <p:nvPr/>
        </p:nvSpPr>
        <p:spPr>
          <a:xfrm>
            <a:off x="891720" y="5185080"/>
            <a:ext cx="40752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6600"/>
                </a:solidFill>
                <a:latin typeface="Arial"/>
              </a:rPr>
              <a:t>…</a:t>
            </a:r>
            <a:endParaRPr lang="en-US" sz="3209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Freeform 1"/>
          <p:cNvSpPr/>
          <p:nvPr/>
        </p:nvSpPr>
        <p:spPr>
          <a:xfrm>
            <a:off x="-360" y="-360"/>
            <a:ext cx="9145080" cy="6859080"/>
          </a:xfrm>
          <a:custGeom>
            <a:avLst/>
            <a:gdLst/>
            <a:ahLst/>
            <a:cxnLst/>
            <a:rect l="0" t="0" r="r" b="b"/>
            <a:pathLst>
              <a:path w="25403" h="19053">
                <a:moveTo>
                  <a:pt x="0" y="0"/>
                </a:moveTo>
                <a:lnTo>
                  <a:pt x="25402" y="0"/>
                </a:lnTo>
                <a:lnTo>
                  <a:pt x="25402" y="19052"/>
                </a:lnTo>
                <a:lnTo>
                  <a:pt x="0" y="19052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89" name="TextShape 2"/>
          <p:cNvSpPr txBox="1"/>
          <p:nvPr/>
        </p:nvSpPr>
        <p:spPr>
          <a:xfrm>
            <a:off x="784080" y="501840"/>
            <a:ext cx="7062840" cy="340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400" b="0" strike="noStrike" spc="-1">
                <a:solidFill>
                  <a:srgbClr val="CC3300"/>
                </a:solidFill>
                <a:latin typeface="Arial"/>
              </a:rPr>
              <a:t>Podpora pro školního psychologa: role vedení školy </a:t>
            </a:r>
            <a:endParaRPr lang="en-US" sz="2400" b="0" strike="noStrike" spc="-1">
              <a:latin typeface="Times New Roman"/>
            </a:endParaRPr>
          </a:p>
        </p:txBody>
      </p:sp>
      <p:sp>
        <p:nvSpPr>
          <p:cNvPr id="290" name="Freeform 3"/>
          <p:cNvSpPr/>
          <p:nvPr/>
        </p:nvSpPr>
        <p:spPr>
          <a:xfrm>
            <a:off x="3192480" y="1560960"/>
            <a:ext cx="2756160" cy="24840"/>
          </a:xfrm>
          <a:custGeom>
            <a:avLst/>
            <a:gdLst/>
            <a:ahLst/>
            <a:cxnLst/>
            <a:rect l="0" t="0" r="r" b="b"/>
            <a:pathLst>
              <a:path w="7656" h="69">
                <a:moveTo>
                  <a:pt x="0" y="0"/>
                </a:moveTo>
                <a:lnTo>
                  <a:pt x="7655" y="0"/>
                </a:lnTo>
                <a:lnTo>
                  <a:pt x="7655" y="68"/>
                </a:lnTo>
                <a:lnTo>
                  <a:pt x="0" y="68"/>
                </a:lnTo>
                <a:lnTo>
                  <a:pt x="0" y="0"/>
                </a:lnTo>
              </a:path>
            </a:pathLst>
          </a:custGeom>
          <a:solidFill>
            <a:srgbClr val="800000"/>
          </a:solidFill>
          <a:ln>
            <a:noFill/>
          </a:ln>
        </p:spPr>
      </p:sp>
      <p:sp>
        <p:nvSpPr>
          <p:cNvPr id="291" name="TextShape 4"/>
          <p:cNvSpPr txBox="1"/>
          <p:nvPr/>
        </p:nvSpPr>
        <p:spPr>
          <a:xfrm>
            <a:off x="3193200" y="1330200"/>
            <a:ext cx="261432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800000"/>
                </a:solidFill>
                <a:latin typeface="Arial"/>
              </a:rPr>
              <a:t>Postoje </a:t>
            </a:r>
            <a:r>
              <a:rPr lang="en-US" sz="1800" b="1" strike="noStrike" spc="-1">
                <a:solidFill>
                  <a:srgbClr val="800000"/>
                </a:solidFill>
                <a:latin typeface="Arial"/>
              </a:rPr>
              <a:t>ř</a:t>
            </a:r>
            <a:r>
              <a:rPr lang="en-US" sz="1800" b="0" strike="noStrike" spc="-1">
                <a:solidFill>
                  <a:srgbClr val="800000"/>
                </a:solidFill>
                <a:latin typeface="Arial"/>
              </a:rPr>
              <a:t>editel</a:t>
            </a:r>
            <a:r>
              <a:rPr lang="en-US" sz="1800" b="1" strike="noStrike" spc="-1">
                <a:solidFill>
                  <a:srgbClr val="800000"/>
                </a:solidFill>
                <a:latin typeface="Arial"/>
              </a:rPr>
              <a:t>ů</a:t>
            </a:r>
            <a:r>
              <a:rPr lang="en-US" sz="1800" b="0" strike="noStrike" spc="-1">
                <a:solidFill>
                  <a:srgbClr val="800000"/>
                </a:solidFill>
                <a:latin typeface="Arial"/>
              </a:rPr>
              <a:t> v</a:t>
            </a:r>
            <a:r>
              <a:rPr lang="en-US" sz="1800" b="1" strike="noStrike" spc="-1">
                <a:solidFill>
                  <a:srgbClr val="800000"/>
                </a:solidFill>
                <a:latin typeface="Arial"/>
              </a:rPr>
              <a:t>ůč</a:t>
            </a:r>
            <a:r>
              <a:rPr lang="en-US" sz="1800" b="0" strike="noStrike" spc="-1">
                <a:solidFill>
                  <a:srgbClr val="800000"/>
                </a:solidFill>
                <a:latin typeface="Arial"/>
              </a:rPr>
              <a:t>i ŠPP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292" name="TextShape 5"/>
          <p:cNvSpPr txBox="1"/>
          <p:nvPr/>
        </p:nvSpPr>
        <p:spPr>
          <a:xfrm>
            <a:off x="548640" y="1659240"/>
            <a:ext cx="22824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-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293" name="TextShape 6"/>
          <p:cNvSpPr txBox="1"/>
          <p:nvPr/>
        </p:nvSpPr>
        <p:spPr>
          <a:xfrm>
            <a:off x="891720" y="1659240"/>
            <a:ext cx="674604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1" strike="noStrike" spc="-1">
                <a:solidFill>
                  <a:srgbClr val="000000"/>
                </a:solidFill>
                <a:latin typeface="Arial"/>
              </a:rPr>
              <a:t>Ř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editel má jiné starosti (a</a:t>
            </a:r>
            <a:r>
              <a:rPr lang="en-US" sz="1800" b="1" strike="noStrike" spc="-1">
                <a:solidFill>
                  <a:srgbClr val="000000"/>
                </a:solidFill>
                <a:latin typeface="Arial"/>
              </a:rPr>
              <a:t>ť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 ŠPP dob</a:t>
            </a:r>
            <a:r>
              <a:rPr lang="en-US" sz="1800" b="1" strike="noStrike" spc="-1">
                <a:solidFill>
                  <a:srgbClr val="000000"/>
                </a:solidFill>
                <a:latin typeface="Arial"/>
              </a:rPr>
              <a:t>ř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e funguje, nemám </a:t>
            </a:r>
            <a:r>
              <a:rPr lang="en-US" sz="1800" b="1" strike="noStrike" spc="-1">
                <a:solidFill>
                  <a:srgbClr val="000000"/>
                </a:solidFill>
                <a:latin typeface="Arial"/>
              </a:rPr>
              <a:t>č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as se tím 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294" name="TextShape 7"/>
          <p:cNvSpPr txBox="1"/>
          <p:nvPr/>
        </p:nvSpPr>
        <p:spPr>
          <a:xfrm>
            <a:off x="891720" y="1933560"/>
            <a:ext cx="700020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zabývat … rád bych se staral víc, ale…) …………   </a:t>
            </a:r>
            <a:r>
              <a:rPr lang="en-US" sz="1800" b="0" strike="noStrike" spc="-1">
                <a:solidFill>
                  <a:srgbClr val="006600"/>
                </a:solidFill>
                <a:latin typeface="Arial"/>
              </a:rPr>
              <a:t>štvanec  </a:t>
            </a:r>
            <a:r>
              <a:rPr lang="en-US" sz="1800" b="0" strike="noStrike" spc="-1">
                <a:solidFill>
                  <a:srgbClr val="800000"/>
                </a:solidFill>
                <a:latin typeface="Arial"/>
              </a:rPr>
              <a:t>VZTAH: 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295" name="TextShape 8"/>
          <p:cNvSpPr txBox="1"/>
          <p:nvPr/>
        </p:nvSpPr>
        <p:spPr>
          <a:xfrm>
            <a:off x="891720" y="2207520"/>
            <a:ext cx="2487584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800000"/>
                </a:solidFill>
                <a:latin typeface="Arial"/>
              </a:rPr>
              <a:t>neutrální – pozitivní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296" name="TextShape 9"/>
          <p:cNvSpPr txBox="1"/>
          <p:nvPr/>
        </p:nvSpPr>
        <p:spPr>
          <a:xfrm>
            <a:off x="548640" y="2866680"/>
            <a:ext cx="22824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-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297" name="TextShape 10"/>
          <p:cNvSpPr txBox="1"/>
          <p:nvPr/>
        </p:nvSpPr>
        <p:spPr>
          <a:xfrm>
            <a:off x="891720" y="2866680"/>
            <a:ext cx="663588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1" strike="noStrike" spc="-1">
                <a:solidFill>
                  <a:srgbClr val="000000"/>
                </a:solidFill>
                <a:latin typeface="Arial"/>
              </a:rPr>
              <a:t>Ř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editel zaujímá negativní postoj k ŠPP (ŠPP je legislativní zát</a:t>
            </a:r>
            <a:r>
              <a:rPr lang="en-US" sz="1800" b="1" strike="noStrike" spc="-1">
                <a:solidFill>
                  <a:srgbClr val="000000"/>
                </a:solidFill>
                <a:latin typeface="Arial"/>
              </a:rPr>
              <a:t>ě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ž, 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298" name="TextShape 11"/>
          <p:cNvSpPr txBox="1"/>
          <p:nvPr/>
        </p:nvSpPr>
        <p:spPr>
          <a:xfrm>
            <a:off x="891720" y="3141000"/>
            <a:ext cx="667728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poradenství nepat</a:t>
            </a:r>
            <a:r>
              <a:rPr lang="en-US" sz="1800" b="1" strike="noStrike" spc="-1">
                <a:solidFill>
                  <a:srgbClr val="000000"/>
                </a:solidFill>
                <a:latin typeface="Arial"/>
              </a:rPr>
              <a:t>ř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í do škol, ignorování ŠPP ….</a:t>
            </a:r>
            <a:r>
              <a:rPr lang="en-US" sz="1800" b="0" strike="noStrike" spc="-1">
                <a:solidFill>
                  <a:srgbClr val="006600"/>
                </a:solidFill>
                <a:latin typeface="Arial"/>
              </a:rPr>
              <a:t>odp</a:t>
            </a:r>
            <a:r>
              <a:rPr lang="en-US" sz="1800" b="1" strike="noStrike" spc="-1">
                <a:solidFill>
                  <a:srgbClr val="006600"/>
                </a:solidFill>
                <a:latin typeface="Arial"/>
              </a:rPr>
              <a:t>ů</a:t>
            </a:r>
            <a:r>
              <a:rPr lang="en-US" sz="1800" b="0" strike="noStrike" spc="-1">
                <a:solidFill>
                  <a:srgbClr val="006600"/>
                </a:solidFill>
                <a:latin typeface="Arial"/>
              </a:rPr>
              <a:t>rce </a:t>
            </a:r>
            <a:r>
              <a:rPr lang="en-US" sz="1800" b="0" strike="noStrike" spc="-1">
                <a:solidFill>
                  <a:srgbClr val="800000"/>
                </a:solidFill>
                <a:latin typeface="Arial"/>
              </a:rPr>
              <a:t>VZTAH:  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299" name="TextShape 12"/>
          <p:cNvSpPr txBox="1"/>
          <p:nvPr/>
        </p:nvSpPr>
        <p:spPr>
          <a:xfrm>
            <a:off x="891720" y="3414960"/>
            <a:ext cx="148572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 dirty="0" err="1">
                <a:solidFill>
                  <a:srgbClr val="800000"/>
                </a:solidFill>
                <a:latin typeface="Arial"/>
              </a:rPr>
              <a:t>záporný</a:t>
            </a:r>
            <a:endParaRPr lang="en-US" sz="1800" b="0" strike="noStrike" spc="-1" dirty="0">
              <a:latin typeface="Times New Roman"/>
            </a:endParaRPr>
          </a:p>
        </p:txBody>
      </p:sp>
      <p:sp>
        <p:nvSpPr>
          <p:cNvPr id="300" name="TextShape 13"/>
          <p:cNvSpPr txBox="1"/>
          <p:nvPr/>
        </p:nvSpPr>
        <p:spPr>
          <a:xfrm>
            <a:off x="548640" y="4074120"/>
            <a:ext cx="22824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-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01" name="TextShape 14"/>
          <p:cNvSpPr txBox="1"/>
          <p:nvPr/>
        </p:nvSpPr>
        <p:spPr>
          <a:xfrm>
            <a:off x="891720" y="4074120"/>
            <a:ext cx="695772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1" strike="noStrike" spc="-1">
                <a:solidFill>
                  <a:srgbClr val="000000"/>
                </a:solidFill>
                <a:latin typeface="Arial"/>
              </a:rPr>
              <a:t>Ř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editel nekompetentn</a:t>
            </a:r>
            <a:r>
              <a:rPr lang="en-US" sz="1800" b="1" strike="noStrike" spc="-1">
                <a:solidFill>
                  <a:srgbClr val="000000"/>
                </a:solidFill>
                <a:latin typeface="Arial"/>
              </a:rPr>
              <a:t>ě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 zasahuje (kontroluje, komplikuje, na</a:t>
            </a:r>
            <a:r>
              <a:rPr lang="en-US" sz="1800" b="1" strike="noStrike" spc="-1">
                <a:solidFill>
                  <a:srgbClr val="000000"/>
                </a:solidFill>
                <a:latin typeface="Arial"/>
              </a:rPr>
              <a:t>ř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izuje…) 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02" name="TextShape 15"/>
          <p:cNvSpPr txBox="1"/>
          <p:nvPr/>
        </p:nvSpPr>
        <p:spPr>
          <a:xfrm>
            <a:off x="891720" y="4348440"/>
            <a:ext cx="35748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…..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03" name="TextShape 16"/>
          <p:cNvSpPr txBox="1"/>
          <p:nvPr/>
        </p:nvSpPr>
        <p:spPr>
          <a:xfrm>
            <a:off x="1374840" y="4348440"/>
            <a:ext cx="505332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6600"/>
                </a:solidFill>
                <a:latin typeface="Arial"/>
              </a:rPr>
              <a:t>Všeználek / kontrolor  … </a:t>
            </a:r>
            <a:r>
              <a:rPr lang="en-US" sz="1800" b="0" strike="noStrike" spc="-1">
                <a:solidFill>
                  <a:srgbClr val="800000"/>
                </a:solidFill>
                <a:latin typeface="Arial"/>
              </a:rPr>
              <a:t>VZTAH:  záporný – v</a:t>
            </a:r>
            <a:r>
              <a:rPr lang="en-US" sz="1800" b="1" strike="noStrike" spc="-1">
                <a:solidFill>
                  <a:srgbClr val="800000"/>
                </a:solidFill>
                <a:latin typeface="Arial"/>
              </a:rPr>
              <a:t>ř</a:t>
            </a:r>
            <a:r>
              <a:rPr lang="en-US" sz="1800" b="0" strike="noStrike" spc="-1">
                <a:solidFill>
                  <a:srgbClr val="800000"/>
                </a:solidFill>
                <a:latin typeface="Arial"/>
              </a:rPr>
              <a:t>elý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04" name="TextShape 17"/>
          <p:cNvSpPr txBox="1"/>
          <p:nvPr/>
        </p:nvSpPr>
        <p:spPr>
          <a:xfrm>
            <a:off x="548640" y="5006880"/>
            <a:ext cx="22824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-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05" name="TextShape 18"/>
          <p:cNvSpPr txBox="1"/>
          <p:nvPr/>
        </p:nvSpPr>
        <p:spPr>
          <a:xfrm>
            <a:off x="891720" y="5006880"/>
            <a:ext cx="711648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1" strike="noStrike" spc="-1">
                <a:solidFill>
                  <a:srgbClr val="000000"/>
                </a:solidFill>
                <a:latin typeface="Arial"/>
              </a:rPr>
              <a:t>Ř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editel vytvá</a:t>
            </a:r>
            <a:r>
              <a:rPr lang="en-US" sz="1800" b="1" strike="noStrike" spc="-1">
                <a:solidFill>
                  <a:srgbClr val="000000"/>
                </a:solidFill>
                <a:latin typeface="Arial"/>
              </a:rPr>
              <a:t>ř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í prostor a podmínky (sleduje práci, navrhuje)</a:t>
            </a:r>
            <a:r>
              <a:rPr lang="en-US" sz="1800" b="0" strike="noStrike" spc="-1">
                <a:solidFill>
                  <a:srgbClr val="006600"/>
                </a:solidFill>
                <a:latin typeface="Arial"/>
              </a:rPr>
              <a:t>… partner  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06" name="TextShape 19"/>
          <p:cNvSpPr txBox="1"/>
          <p:nvPr/>
        </p:nvSpPr>
        <p:spPr>
          <a:xfrm>
            <a:off x="891720" y="5281200"/>
            <a:ext cx="171540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800000"/>
                </a:solidFill>
                <a:latin typeface="Arial"/>
              </a:rPr>
              <a:t>VZTAH: pozitivní</a:t>
            </a:r>
            <a:endParaRPr lang="en-US" sz="18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Freeform 1"/>
          <p:cNvSpPr/>
          <p:nvPr/>
        </p:nvSpPr>
        <p:spPr>
          <a:xfrm>
            <a:off x="-360" y="-360"/>
            <a:ext cx="9145080" cy="6859080"/>
          </a:xfrm>
          <a:custGeom>
            <a:avLst/>
            <a:gdLst/>
            <a:ahLst/>
            <a:cxnLst/>
            <a:rect l="0" t="0" r="r" b="b"/>
            <a:pathLst>
              <a:path w="25403" h="19053">
                <a:moveTo>
                  <a:pt x="0" y="0"/>
                </a:moveTo>
                <a:lnTo>
                  <a:pt x="25402" y="0"/>
                </a:lnTo>
                <a:lnTo>
                  <a:pt x="25402" y="19052"/>
                </a:lnTo>
                <a:lnTo>
                  <a:pt x="0" y="19052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08" name="TextShape 2"/>
          <p:cNvSpPr txBox="1"/>
          <p:nvPr/>
        </p:nvSpPr>
        <p:spPr>
          <a:xfrm>
            <a:off x="3809880" y="549000"/>
            <a:ext cx="1526400" cy="625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4410" b="0" strike="noStrike" spc="-1">
                <a:solidFill>
                  <a:srgbClr val="000000"/>
                </a:solidFill>
                <a:latin typeface="Arial"/>
              </a:rPr>
              <a:t>Rizika</a:t>
            </a:r>
            <a:endParaRPr lang="en-US" sz="4410" b="0" strike="noStrike" spc="-1">
              <a:latin typeface="Times New Roman"/>
            </a:endParaRPr>
          </a:p>
        </p:txBody>
      </p:sp>
      <p:sp>
        <p:nvSpPr>
          <p:cNvPr id="309" name="TextShape 3"/>
          <p:cNvSpPr txBox="1"/>
          <p:nvPr/>
        </p:nvSpPr>
        <p:spPr>
          <a:xfrm>
            <a:off x="548640" y="1328400"/>
            <a:ext cx="34272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310" name="TextShape 4"/>
          <p:cNvSpPr txBox="1"/>
          <p:nvPr/>
        </p:nvSpPr>
        <p:spPr>
          <a:xfrm>
            <a:off x="891720" y="1328400"/>
            <a:ext cx="717264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obavy učitelů (psycholog zjišťuje důvěrné věci, 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311" name="TextShape 5"/>
          <p:cNvSpPr txBox="1"/>
          <p:nvPr/>
        </p:nvSpPr>
        <p:spPr>
          <a:xfrm>
            <a:off x="891720" y="1658160"/>
            <a:ext cx="601308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ubírá ze mzdového fondu školy apod.), 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312" name="TextShape 6"/>
          <p:cNvSpPr txBox="1"/>
          <p:nvPr/>
        </p:nvSpPr>
        <p:spPr>
          <a:xfrm>
            <a:off x="548640" y="2069640"/>
            <a:ext cx="34272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313" name="TextShape 7"/>
          <p:cNvSpPr txBox="1"/>
          <p:nvPr/>
        </p:nvSpPr>
        <p:spPr>
          <a:xfrm>
            <a:off x="891720" y="2069640"/>
            <a:ext cx="759492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přehnaná očekávání od psychologa (učitelé např. 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314" name="TextShape 8"/>
          <p:cNvSpPr txBox="1"/>
          <p:nvPr/>
        </p:nvSpPr>
        <p:spPr>
          <a:xfrm>
            <a:off x="891720" y="2398320"/>
            <a:ext cx="677340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očekávají okamžitou změnu), problematické 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315" name="TextShape 9"/>
          <p:cNvSpPr txBox="1"/>
          <p:nvPr/>
        </p:nvSpPr>
        <p:spPr>
          <a:xfrm>
            <a:off x="891720" y="2728080"/>
            <a:ext cx="686952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objednávky od učitelů ( „nemožné či nejasné 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316" name="TextShape 10"/>
          <p:cNvSpPr txBox="1"/>
          <p:nvPr/>
        </p:nvSpPr>
        <p:spPr>
          <a:xfrm>
            <a:off x="891720" y="3057480"/>
            <a:ext cx="196524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objednávky“)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317" name="TextShape 11"/>
          <p:cNvSpPr txBox="1"/>
          <p:nvPr/>
        </p:nvSpPr>
        <p:spPr>
          <a:xfrm>
            <a:off x="548640" y="3468960"/>
            <a:ext cx="34272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318" name="TextShape 12"/>
          <p:cNvSpPr txBox="1"/>
          <p:nvPr/>
        </p:nvSpPr>
        <p:spPr>
          <a:xfrm>
            <a:off x="986040" y="3468960"/>
            <a:ext cx="757800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rozdílné pohledy na dítě a práci s ním (psycholog 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319" name="TextShape 13"/>
          <p:cNvSpPr txBox="1"/>
          <p:nvPr/>
        </p:nvSpPr>
        <p:spPr>
          <a:xfrm>
            <a:off x="891720" y="3798000"/>
            <a:ext cx="660564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řadu věcí tají, je obráncem dítěte, narušuje 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320" name="TextShape 14"/>
          <p:cNvSpPr txBox="1"/>
          <p:nvPr/>
        </p:nvSpPr>
        <p:spPr>
          <a:xfrm>
            <a:off x="891720" y="4127400"/>
            <a:ext cx="584208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učitelovo „škatulkování“ dětí, odhaluje 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321" name="TextShape 15"/>
          <p:cNvSpPr txBox="1"/>
          <p:nvPr/>
        </p:nvSpPr>
        <p:spPr>
          <a:xfrm>
            <a:off x="891720" y="4456800"/>
            <a:ext cx="681444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pseudopsychologické zásahy učitelů apod.). 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322" name="TextShape 16"/>
          <p:cNvSpPr txBox="1"/>
          <p:nvPr/>
        </p:nvSpPr>
        <p:spPr>
          <a:xfrm>
            <a:off x="548640" y="4868280"/>
            <a:ext cx="34272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323" name="TextShape 17"/>
          <p:cNvSpPr txBox="1"/>
          <p:nvPr/>
        </p:nvSpPr>
        <p:spPr>
          <a:xfrm>
            <a:off x="891720" y="4868280"/>
            <a:ext cx="670320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(ne)poskytování určitých informací o žácích 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324" name="TextShape 18"/>
          <p:cNvSpPr txBox="1"/>
          <p:nvPr/>
        </p:nvSpPr>
        <p:spPr>
          <a:xfrm>
            <a:off x="891720" y="5197680"/>
            <a:ext cx="652788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učitelům a vedení školy („Tak k čemu toho </a:t>
            </a:r>
            <a:endParaRPr lang="en-US" sz="2700" b="0" strike="noStrike" spc="-1">
              <a:latin typeface="Times New Roman"/>
            </a:endParaRPr>
          </a:p>
        </p:txBody>
      </p:sp>
      <p:sp>
        <p:nvSpPr>
          <p:cNvPr id="325" name="TextShape 19"/>
          <p:cNvSpPr txBox="1"/>
          <p:nvPr/>
        </p:nvSpPr>
        <p:spPr>
          <a:xfrm>
            <a:off x="891720" y="5527080"/>
            <a:ext cx="6965280" cy="384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psychologa máme, když se nic nedozvíme?“ )</a:t>
            </a:r>
            <a:endParaRPr lang="en-US" sz="27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Freeform 1"/>
          <p:cNvSpPr/>
          <p:nvPr/>
        </p:nvSpPr>
        <p:spPr>
          <a:xfrm>
            <a:off x="-360" y="-360"/>
            <a:ext cx="9145080" cy="6859080"/>
          </a:xfrm>
          <a:custGeom>
            <a:avLst/>
            <a:gdLst/>
            <a:ahLst/>
            <a:cxnLst/>
            <a:rect l="0" t="0" r="r" b="b"/>
            <a:pathLst>
              <a:path w="25403" h="19053">
                <a:moveTo>
                  <a:pt x="0" y="0"/>
                </a:moveTo>
                <a:lnTo>
                  <a:pt x="25402" y="0"/>
                </a:lnTo>
                <a:lnTo>
                  <a:pt x="25402" y="19052"/>
                </a:lnTo>
                <a:lnTo>
                  <a:pt x="0" y="19052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27" name="TextShape 2"/>
          <p:cNvSpPr txBox="1"/>
          <p:nvPr/>
        </p:nvSpPr>
        <p:spPr>
          <a:xfrm>
            <a:off x="1253520" y="357840"/>
            <a:ext cx="7288560" cy="5673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4000" b="0" strike="noStrike" spc="-1" dirty="0">
                <a:solidFill>
                  <a:srgbClr val="000000"/>
                </a:solidFill>
                <a:latin typeface="Arial"/>
              </a:rPr>
              <a:t>Co </a:t>
            </a:r>
            <a:r>
              <a:rPr lang="en-US" sz="4000" b="0" strike="noStrike" spc="-1" dirty="0" err="1">
                <a:solidFill>
                  <a:srgbClr val="000000"/>
                </a:solidFill>
                <a:latin typeface="Arial"/>
              </a:rPr>
              <a:t>sytí</a:t>
            </a:r>
            <a:r>
              <a:rPr lang="en-US" sz="4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4000" b="0" strike="noStrike" spc="-1" dirty="0" err="1">
                <a:solidFill>
                  <a:srgbClr val="000000"/>
                </a:solidFill>
                <a:latin typeface="Arial"/>
              </a:rPr>
              <a:t>problém</a:t>
            </a:r>
            <a:r>
              <a:rPr lang="en-US" sz="4000" b="0" strike="noStrike" spc="-1" dirty="0">
                <a:solidFill>
                  <a:srgbClr val="000000"/>
                </a:solidFill>
                <a:latin typeface="Arial"/>
              </a:rPr>
              <a:t> s „</a:t>
            </a:r>
            <a:r>
              <a:rPr lang="en-US" sz="4000" b="0" strike="noStrike" spc="-1" dirty="0" err="1">
                <a:solidFill>
                  <a:srgbClr val="000000"/>
                </a:solidFill>
                <a:latin typeface="Arial"/>
              </a:rPr>
              <a:t>identitou</a:t>
            </a:r>
            <a:r>
              <a:rPr lang="en-US" sz="4000" b="0" strike="noStrike" spc="-1" dirty="0">
                <a:solidFill>
                  <a:srgbClr val="000000"/>
                </a:solidFill>
                <a:latin typeface="Arial"/>
              </a:rPr>
              <a:t>“?</a:t>
            </a:r>
            <a:endParaRPr lang="en-US" sz="4000" b="0" strike="noStrike" spc="-1" dirty="0">
              <a:latin typeface="Times New Roman"/>
            </a:endParaRPr>
          </a:p>
        </p:txBody>
      </p:sp>
      <p:sp>
        <p:nvSpPr>
          <p:cNvPr id="328" name="TextShape 3"/>
          <p:cNvSpPr txBox="1"/>
          <p:nvPr/>
        </p:nvSpPr>
        <p:spPr>
          <a:xfrm>
            <a:off x="548640" y="1132200"/>
            <a:ext cx="22824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29" name="TextShape 4"/>
          <p:cNvSpPr txBox="1"/>
          <p:nvPr/>
        </p:nvSpPr>
        <p:spPr>
          <a:xfrm>
            <a:off x="891720" y="1132200"/>
            <a:ext cx="768636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Po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dlouhou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dobu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chyběla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již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pracujícím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školním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psychologům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legislativa</a:t>
            </a:r>
            <a:endParaRPr lang="en-US" sz="1800" b="0" strike="noStrike" spc="-1" dirty="0">
              <a:latin typeface="Times New Roman"/>
            </a:endParaRPr>
          </a:p>
        </p:txBody>
      </p:sp>
      <p:sp>
        <p:nvSpPr>
          <p:cNvPr id="330" name="TextShape 5"/>
          <p:cNvSpPr txBox="1"/>
          <p:nvPr/>
        </p:nvSpPr>
        <p:spPr>
          <a:xfrm>
            <a:off x="548640" y="1406880"/>
            <a:ext cx="22824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31" name="TextShape 6"/>
          <p:cNvSpPr txBox="1"/>
          <p:nvPr/>
        </p:nvSpPr>
        <p:spPr>
          <a:xfrm>
            <a:off x="891720" y="1406880"/>
            <a:ext cx="7814958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Absence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povědomí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pedagogické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i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rodičovské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veřejnosti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o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roli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psychologa</a:t>
            </a:r>
            <a:endParaRPr lang="en-US" sz="1800" b="0" strike="noStrike" spc="-1" dirty="0">
              <a:latin typeface="Times New Roman"/>
            </a:endParaRPr>
          </a:p>
        </p:txBody>
      </p:sp>
      <p:sp>
        <p:nvSpPr>
          <p:cNvPr id="332" name="TextShape 7"/>
          <p:cNvSpPr txBox="1"/>
          <p:nvPr/>
        </p:nvSpPr>
        <p:spPr>
          <a:xfrm>
            <a:off x="548640" y="1681200"/>
            <a:ext cx="22824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33" name="TextShape 8"/>
          <p:cNvSpPr txBox="1"/>
          <p:nvPr/>
        </p:nvSpPr>
        <p:spPr>
          <a:xfrm>
            <a:off x="891720" y="1681200"/>
            <a:ext cx="724428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Začínající školní psychologové mají nejasné představy o své práci, bez 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34" name="TextShape 9"/>
          <p:cNvSpPr txBox="1"/>
          <p:nvPr/>
        </p:nvSpPr>
        <p:spPr>
          <a:xfrm>
            <a:off x="891720" y="1900080"/>
            <a:ext cx="428472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silné podpory v pregraduálním vzdělávání 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35" name="TextShape 10"/>
          <p:cNvSpPr txBox="1"/>
          <p:nvPr/>
        </p:nvSpPr>
        <p:spPr>
          <a:xfrm>
            <a:off x="548640" y="2175120"/>
            <a:ext cx="22824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36" name="TextShape 11"/>
          <p:cNvSpPr txBox="1"/>
          <p:nvPr/>
        </p:nvSpPr>
        <p:spPr>
          <a:xfrm>
            <a:off x="891719" y="2175120"/>
            <a:ext cx="4515167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Široký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záběr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působení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psychologa</a:t>
            </a:r>
            <a:endParaRPr lang="en-US" sz="1800" b="0" strike="noStrike" spc="-1" dirty="0">
              <a:latin typeface="Times New Roman"/>
            </a:endParaRPr>
          </a:p>
        </p:txBody>
      </p:sp>
      <p:sp>
        <p:nvSpPr>
          <p:cNvPr id="337" name="TextShape 12"/>
          <p:cNvSpPr txBox="1"/>
          <p:nvPr/>
        </p:nvSpPr>
        <p:spPr>
          <a:xfrm>
            <a:off x="548640" y="2449440"/>
            <a:ext cx="22824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38" name="TextShape 13"/>
          <p:cNvSpPr txBox="1"/>
          <p:nvPr/>
        </p:nvSpPr>
        <p:spPr>
          <a:xfrm>
            <a:off x="891720" y="2449440"/>
            <a:ext cx="8093254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Podobnost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práce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s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prací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poradenského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psychologa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(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odlišit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se, ale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pracovat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endParaRPr lang="en-US" sz="1800" b="0" strike="noStrike" spc="-1" dirty="0">
              <a:latin typeface="Times New Roman"/>
            </a:endParaRPr>
          </a:p>
        </p:txBody>
      </p:sp>
      <p:sp>
        <p:nvSpPr>
          <p:cNvPr id="339" name="TextShape 14"/>
          <p:cNvSpPr txBox="1"/>
          <p:nvPr/>
        </p:nvSpPr>
        <p:spPr>
          <a:xfrm>
            <a:off x="891720" y="2669040"/>
            <a:ext cx="102636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podobně) 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40" name="TextShape 15"/>
          <p:cNvSpPr txBox="1"/>
          <p:nvPr/>
        </p:nvSpPr>
        <p:spPr>
          <a:xfrm>
            <a:off x="548640" y="2943360"/>
            <a:ext cx="22824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41" name="TextShape 16"/>
          <p:cNvSpPr txBox="1"/>
          <p:nvPr/>
        </p:nvSpPr>
        <p:spPr>
          <a:xfrm>
            <a:off x="891720" y="2943360"/>
            <a:ext cx="746388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ŠP „je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pánem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svého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času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“,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sám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si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vytváří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svou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cestu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a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stanovuje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priority. </a:t>
            </a:r>
            <a:endParaRPr lang="en-US" sz="1800" b="0" strike="noStrike" spc="-1" dirty="0">
              <a:latin typeface="Times New Roman"/>
            </a:endParaRPr>
          </a:p>
        </p:txBody>
      </p:sp>
      <p:sp>
        <p:nvSpPr>
          <p:cNvPr id="342" name="TextShape 17"/>
          <p:cNvSpPr txBox="1"/>
          <p:nvPr/>
        </p:nvSpPr>
        <p:spPr>
          <a:xfrm>
            <a:off x="891720" y="3162240"/>
            <a:ext cx="624312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Může se také stát, že objednávky ze strany školy nepřicházejí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43" name="TextShape 18"/>
          <p:cNvSpPr txBox="1"/>
          <p:nvPr/>
        </p:nvSpPr>
        <p:spPr>
          <a:xfrm>
            <a:off x="548640" y="3437280"/>
            <a:ext cx="22824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44" name="TextShape 19"/>
          <p:cNvSpPr txBox="1"/>
          <p:nvPr/>
        </p:nvSpPr>
        <p:spPr>
          <a:xfrm>
            <a:off x="891720" y="3437280"/>
            <a:ext cx="686160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Školní psycholog je tedy relativně nezávislý, ale  je závislý na svém 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45" name="TextShape 20"/>
          <p:cNvSpPr txBox="1"/>
          <p:nvPr/>
        </p:nvSpPr>
        <p:spPr>
          <a:xfrm>
            <a:off x="891720" y="3656880"/>
            <a:ext cx="164952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zaměstnavateli. 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46" name="TextShape 21"/>
          <p:cNvSpPr txBox="1"/>
          <p:nvPr/>
        </p:nvSpPr>
        <p:spPr>
          <a:xfrm>
            <a:off x="548640" y="3931200"/>
            <a:ext cx="22824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47" name="TextShape 22"/>
          <p:cNvSpPr txBox="1"/>
          <p:nvPr/>
        </p:nvSpPr>
        <p:spPr>
          <a:xfrm>
            <a:off x="891720" y="3931200"/>
            <a:ext cx="736776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Nesnadné je hodnocení (efektivity) činnosti psychologa ze strany vedení 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48" name="TextShape 23"/>
          <p:cNvSpPr txBox="1"/>
          <p:nvPr/>
        </p:nvSpPr>
        <p:spPr>
          <a:xfrm>
            <a:off x="891720" y="4150440"/>
            <a:ext cx="81288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školy …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49" name="TextShape 24"/>
          <p:cNvSpPr txBox="1"/>
          <p:nvPr/>
        </p:nvSpPr>
        <p:spPr>
          <a:xfrm>
            <a:off x="548640" y="4424400"/>
            <a:ext cx="22860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50" name="TextShape 25"/>
          <p:cNvSpPr txBox="1"/>
          <p:nvPr/>
        </p:nvSpPr>
        <p:spPr>
          <a:xfrm>
            <a:off x="891720" y="4424400"/>
            <a:ext cx="678708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Setkává se s nedůvěrou učitelů, řidčeji i žáků a rodičů, někdy musí 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51" name="TextShape 26"/>
          <p:cNvSpPr txBox="1"/>
          <p:nvPr/>
        </p:nvSpPr>
        <p:spPr>
          <a:xfrm>
            <a:off x="891720" y="4644720"/>
            <a:ext cx="601164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překonávat i odpor - není pro psychologickou práci typické. 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52" name="TextShape 27"/>
          <p:cNvSpPr txBox="1"/>
          <p:nvPr/>
        </p:nvSpPr>
        <p:spPr>
          <a:xfrm>
            <a:off x="548640" y="4919040"/>
            <a:ext cx="22824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53" name="TextShape 28"/>
          <p:cNvSpPr txBox="1"/>
          <p:nvPr/>
        </p:nvSpPr>
        <p:spPr>
          <a:xfrm>
            <a:off x="891720" y="4919040"/>
            <a:ext cx="743184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Nemůže dávat závazná doporučení (např. integrace žáků, odklady školní 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54" name="TextShape 29"/>
          <p:cNvSpPr txBox="1"/>
          <p:nvPr/>
        </p:nvSpPr>
        <p:spPr>
          <a:xfrm>
            <a:off x="891720" y="5138280"/>
            <a:ext cx="2694318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docházky apod.)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55" name="TextShape 30"/>
          <p:cNvSpPr txBox="1"/>
          <p:nvPr/>
        </p:nvSpPr>
        <p:spPr>
          <a:xfrm>
            <a:off x="548640" y="5412600"/>
            <a:ext cx="22824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56" name="TextShape 31"/>
          <p:cNvSpPr txBox="1"/>
          <p:nvPr/>
        </p:nvSpPr>
        <p:spPr>
          <a:xfrm>
            <a:off x="891720" y="5412600"/>
            <a:ext cx="768636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Je pracovníkem „jiné profese“ v relativně homogenním týmu učitelů. Dilema 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57" name="TextShape 32"/>
          <p:cNvSpPr txBox="1"/>
          <p:nvPr/>
        </p:nvSpPr>
        <p:spPr>
          <a:xfrm>
            <a:off x="891719" y="5631840"/>
            <a:ext cx="6550701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blízkost – odstup k učitelům. Chybí kolegiální podpora.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58" name="TextShape 33"/>
          <p:cNvSpPr txBox="1"/>
          <p:nvPr/>
        </p:nvSpPr>
        <p:spPr>
          <a:xfrm>
            <a:off x="548640" y="5906880"/>
            <a:ext cx="22824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59" name="TextShape 34"/>
          <p:cNvSpPr txBox="1"/>
          <p:nvPr/>
        </p:nvSpPr>
        <p:spPr>
          <a:xfrm>
            <a:off x="891720" y="5906880"/>
            <a:ext cx="691200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Prozatím slabá prestiž disciplíny školní psychologie, velmi omezené 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360" name="TextShape 35"/>
          <p:cNvSpPr txBox="1"/>
          <p:nvPr/>
        </p:nvSpPr>
        <p:spPr>
          <a:xfrm>
            <a:off x="891720" y="6126480"/>
            <a:ext cx="2626560" cy="25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možnosti kariérního růstu.</a:t>
            </a:r>
            <a:endParaRPr lang="en-US" sz="18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Freeform 1"/>
          <p:cNvSpPr/>
          <p:nvPr/>
        </p:nvSpPr>
        <p:spPr>
          <a:xfrm>
            <a:off x="-360" y="-360"/>
            <a:ext cx="9145080" cy="6859080"/>
          </a:xfrm>
          <a:custGeom>
            <a:avLst/>
            <a:gdLst/>
            <a:ahLst/>
            <a:cxnLst/>
            <a:rect l="0" t="0" r="r" b="b"/>
            <a:pathLst>
              <a:path w="25403" h="19053">
                <a:moveTo>
                  <a:pt x="0" y="0"/>
                </a:moveTo>
                <a:lnTo>
                  <a:pt x="25402" y="0"/>
                </a:lnTo>
                <a:lnTo>
                  <a:pt x="25402" y="19052"/>
                </a:lnTo>
                <a:lnTo>
                  <a:pt x="0" y="19052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62" name="TextShape 2"/>
          <p:cNvSpPr txBox="1"/>
          <p:nvPr/>
        </p:nvSpPr>
        <p:spPr>
          <a:xfrm>
            <a:off x="1076760" y="297720"/>
            <a:ext cx="709020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Vědecko-výzkumné, publikační a vzdělávací </a:t>
            </a:r>
            <a:endParaRPr lang="en-US" sz="2800" b="0" strike="noStrike" spc="-1">
              <a:latin typeface="Times New Roman"/>
            </a:endParaRPr>
          </a:p>
        </p:txBody>
      </p:sp>
      <p:sp>
        <p:nvSpPr>
          <p:cNvPr id="363" name="TextShape 3"/>
          <p:cNvSpPr txBox="1"/>
          <p:nvPr/>
        </p:nvSpPr>
        <p:spPr>
          <a:xfrm>
            <a:off x="4027680" y="725040"/>
            <a:ext cx="109044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aktivity</a:t>
            </a:r>
            <a:endParaRPr lang="en-US" sz="2800" b="0" strike="noStrike" spc="-1">
              <a:latin typeface="Times New Roman"/>
            </a:endParaRPr>
          </a:p>
        </p:txBody>
      </p:sp>
      <p:sp>
        <p:nvSpPr>
          <p:cNvPr id="364" name="TextShape 4"/>
          <p:cNvSpPr txBox="1"/>
          <p:nvPr/>
        </p:nvSpPr>
        <p:spPr>
          <a:xfrm>
            <a:off x="548640" y="1366920"/>
            <a:ext cx="38088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365" name="TextShape 5"/>
          <p:cNvSpPr txBox="1"/>
          <p:nvPr/>
        </p:nvSpPr>
        <p:spPr>
          <a:xfrm>
            <a:off x="891720" y="1366920"/>
            <a:ext cx="728244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Semináře: Novinky v pedagogické a školní 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366" name="TextShape 6"/>
          <p:cNvSpPr txBox="1"/>
          <p:nvPr/>
        </p:nvSpPr>
        <p:spPr>
          <a:xfrm>
            <a:off x="891720" y="1779120"/>
            <a:ext cx="188748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psychologii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367" name="TextShape 7"/>
          <p:cNvSpPr txBox="1"/>
          <p:nvPr/>
        </p:nvSpPr>
        <p:spPr>
          <a:xfrm>
            <a:off x="548640" y="2282040"/>
            <a:ext cx="38052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368" name="TextShape 8"/>
          <p:cNvSpPr txBox="1"/>
          <p:nvPr/>
        </p:nvSpPr>
        <p:spPr>
          <a:xfrm>
            <a:off x="891720" y="2282040"/>
            <a:ext cx="738468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Texty v časopisech, metodiky pro práci ŠP, 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369" name="TextShape 9"/>
          <p:cNvSpPr txBox="1"/>
          <p:nvPr/>
        </p:nvSpPr>
        <p:spPr>
          <a:xfrm>
            <a:off x="151075" y="2693880"/>
            <a:ext cx="8770287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 dirty="0" err="1">
                <a:solidFill>
                  <a:srgbClr val="000000"/>
                </a:solidFill>
                <a:latin typeface="Arial"/>
              </a:rPr>
              <a:t>dílčí</a:t>
            </a:r>
            <a:r>
              <a:rPr lang="en-US" sz="3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000" b="0" strike="noStrike" spc="-1" dirty="0" err="1">
                <a:solidFill>
                  <a:srgbClr val="000000"/>
                </a:solidFill>
                <a:latin typeface="Arial"/>
              </a:rPr>
              <a:t>výzkumy</a:t>
            </a:r>
            <a:r>
              <a:rPr lang="en-US" sz="3000" b="0" strike="noStrike" spc="-1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3000" b="0" strike="noStrike" spc="-1" dirty="0" err="1">
                <a:solidFill>
                  <a:srgbClr val="000000"/>
                </a:solidFill>
                <a:latin typeface="Arial"/>
              </a:rPr>
              <a:t>časopis</a:t>
            </a:r>
            <a:r>
              <a:rPr lang="en-US" sz="3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000" b="0" strike="noStrike" spc="-1" dirty="0" err="1">
                <a:solidFill>
                  <a:srgbClr val="000000"/>
                </a:solidFill>
                <a:latin typeface="Arial"/>
              </a:rPr>
              <a:t>Škol</a:t>
            </a:r>
            <a:r>
              <a:rPr lang="cs-CZ" sz="3000" b="0" strike="noStrike" spc="-1" dirty="0">
                <a:solidFill>
                  <a:srgbClr val="000000"/>
                </a:solidFill>
                <a:latin typeface="Arial"/>
              </a:rPr>
              <a:t>ní psycholog - online</a:t>
            </a:r>
            <a:r>
              <a:rPr lang="en-US" sz="3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endParaRPr lang="en-US" sz="3000" b="0" strike="noStrike" spc="-1" dirty="0">
              <a:latin typeface="Times New Roman"/>
            </a:endParaRPr>
          </a:p>
        </p:txBody>
      </p:sp>
      <p:sp>
        <p:nvSpPr>
          <p:cNvPr id="370" name="TextShape 10"/>
          <p:cNvSpPr txBox="1"/>
          <p:nvPr/>
        </p:nvSpPr>
        <p:spPr>
          <a:xfrm>
            <a:off x="891720" y="3105360"/>
            <a:ext cx="681912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Pedagogicko-psychologické poradenství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371" name="TextShape 11"/>
          <p:cNvSpPr txBox="1"/>
          <p:nvPr/>
        </p:nvSpPr>
        <p:spPr>
          <a:xfrm>
            <a:off x="548640" y="3607920"/>
            <a:ext cx="38088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373" name="TextShape 13"/>
          <p:cNvSpPr txBox="1"/>
          <p:nvPr/>
        </p:nvSpPr>
        <p:spPr>
          <a:xfrm>
            <a:off x="548640" y="4111200"/>
            <a:ext cx="38052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374" name="TextShape 14"/>
          <p:cNvSpPr txBox="1"/>
          <p:nvPr/>
        </p:nvSpPr>
        <p:spPr>
          <a:xfrm>
            <a:off x="891720" y="4111200"/>
            <a:ext cx="258084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Přípravy metod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375" name="TextShape 15"/>
          <p:cNvSpPr txBox="1"/>
          <p:nvPr/>
        </p:nvSpPr>
        <p:spPr>
          <a:xfrm>
            <a:off x="548640" y="4614480"/>
            <a:ext cx="38052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376" name="TextShape 16"/>
          <p:cNvSpPr txBox="1"/>
          <p:nvPr/>
        </p:nvSpPr>
        <p:spPr>
          <a:xfrm>
            <a:off x="891720" y="4614480"/>
            <a:ext cx="599004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 dirty="0" err="1">
                <a:solidFill>
                  <a:srgbClr val="000000"/>
                </a:solidFill>
                <a:latin typeface="Arial"/>
              </a:rPr>
              <a:t>Vzdělání</a:t>
            </a:r>
            <a:r>
              <a:rPr lang="en-US" sz="3000" b="0" strike="noStrike" spc="-1" dirty="0">
                <a:solidFill>
                  <a:srgbClr val="000000"/>
                </a:solidFill>
                <a:latin typeface="Arial"/>
              </a:rPr>
              <a:t> a </a:t>
            </a:r>
            <a:r>
              <a:rPr lang="en-US" sz="3000" b="0" strike="noStrike" spc="-1" dirty="0" err="1">
                <a:solidFill>
                  <a:srgbClr val="000000"/>
                </a:solidFill>
                <a:latin typeface="Arial"/>
              </a:rPr>
              <a:t>vzdělávání</a:t>
            </a:r>
            <a:r>
              <a:rPr lang="en-US" sz="3000" b="0" strike="noStrike" spc="-1" dirty="0">
                <a:solidFill>
                  <a:srgbClr val="000000"/>
                </a:solidFill>
                <a:latin typeface="Arial"/>
              </a:rPr>
              <a:t> ŠP: </a:t>
            </a:r>
            <a:r>
              <a:rPr lang="en-US" sz="3000" b="0" strike="noStrike" spc="-1" dirty="0" err="1">
                <a:solidFill>
                  <a:srgbClr val="000000"/>
                </a:solidFill>
                <a:latin typeface="Arial"/>
              </a:rPr>
              <a:t>studium</a:t>
            </a:r>
            <a:r>
              <a:rPr lang="en-US" sz="3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endParaRPr lang="en-US" sz="3000" b="0" strike="noStrike" spc="-1" dirty="0">
              <a:latin typeface="Times New Roman"/>
            </a:endParaRPr>
          </a:p>
        </p:txBody>
      </p:sp>
      <p:sp>
        <p:nvSpPr>
          <p:cNvPr id="377" name="TextShape 17"/>
          <p:cNvSpPr txBox="1"/>
          <p:nvPr/>
        </p:nvSpPr>
        <p:spPr>
          <a:xfrm>
            <a:off x="891720" y="5025600"/>
            <a:ext cx="732492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psychologie, specializační kurzy na VŠ pro 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378" name="TextShape 18"/>
          <p:cNvSpPr txBox="1"/>
          <p:nvPr/>
        </p:nvSpPr>
        <p:spPr>
          <a:xfrm>
            <a:off x="891720" y="5437440"/>
            <a:ext cx="668952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psychology, supervize, další vzdělávání</a:t>
            </a:r>
            <a:endParaRPr lang="en-US" sz="30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1"/>
          <p:cNvSpPr/>
          <p:nvPr/>
        </p:nvSpPr>
        <p:spPr>
          <a:xfrm>
            <a:off x="-360" y="-360"/>
            <a:ext cx="9145080" cy="6859080"/>
          </a:xfrm>
          <a:custGeom>
            <a:avLst/>
            <a:gdLst/>
            <a:ahLst/>
            <a:cxnLst/>
            <a:rect l="0" t="0" r="r" b="b"/>
            <a:pathLst>
              <a:path w="25403" h="19053">
                <a:moveTo>
                  <a:pt x="0" y="0"/>
                </a:moveTo>
                <a:lnTo>
                  <a:pt x="25402" y="0"/>
                </a:lnTo>
                <a:lnTo>
                  <a:pt x="25402" y="19052"/>
                </a:lnTo>
                <a:lnTo>
                  <a:pt x="0" y="19052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1" name="TextShape 2"/>
          <p:cNvSpPr txBox="1"/>
          <p:nvPr/>
        </p:nvSpPr>
        <p:spPr>
          <a:xfrm>
            <a:off x="563040" y="549000"/>
            <a:ext cx="8027640" cy="625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4410" b="0" strike="noStrike" spc="-1">
                <a:solidFill>
                  <a:srgbClr val="000000"/>
                </a:solidFill>
                <a:latin typeface="Arial"/>
              </a:rPr>
              <a:t>Historie školní psychologie v ČR</a:t>
            </a:r>
            <a:endParaRPr lang="en-US" sz="4410" b="0" strike="noStrike" spc="-1">
              <a:latin typeface="Times New Roman"/>
            </a:endParaRPr>
          </a:p>
        </p:txBody>
      </p:sp>
      <p:sp>
        <p:nvSpPr>
          <p:cNvPr id="42" name="TextShape 3"/>
          <p:cNvSpPr txBox="1"/>
          <p:nvPr/>
        </p:nvSpPr>
        <p:spPr>
          <a:xfrm>
            <a:off x="548640" y="1592640"/>
            <a:ext cx="31680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43" name="TextShape 4"/>
          <p:cNvSpPr txBox="1"/>
          <p:nvPr/>
        </p:nvSpPr>
        <p:spPr>
          <a:xfrm>
            <a:off x="891720" y="1592640"/>
            <a:ext cx="690012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Kořeny české školní psychologie - v I. Republice 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44" name="TextShape 5"/>
          <p:cNvSpPr txBox="1"/>
          <p:nvPr/>
        </p:nvSpPr>
        <p:spPr>
          <a:xfrm>
            <a:off x="891720" y="1897560"/>
            <a:ext cx="432576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(Ohera, 1936; Stejskal, 1930). 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45" name="TextShape 6"/>
          <p:cNvSpPr txBox="1"/>
          <p:nvPr/>
        </p:nvSpPr>
        <p:spPr>
          <a:xfrm>
            <a:off x="548640" y="2278440"/>
            <a:ext cx="31680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46" name="TextShape 7"/>
          <p:cNvSpPr txBox="1"/>
          <p:nvPr/>
        </p:nvSpPr>
        <p:spPr>
          <a:xfrm>
            <a:off x="891720" y="2278440"/>
            <a:ext cx="677952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Rozvoj podobných snah byl po 2. světové válce 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47" name="TextShape 8"/>
          <p:cNvSpPr txBox="1"/>
          <p:nvPr/>
        </p:nvSpPr>
        <p:spPr>
          <a:xfrm>
            <a:off x="891720" y="2583000"/>
            <a:ext cx="737532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zastaven, školní poradenství mimo školy (Výchovné 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48" name="TextShape 9"/>
          <p:cNvSpPr txBox="1"/>
          <p:nvPr/>
        </p:nvSpPr>
        <p:spPr>
          <a:xfrm>
            <a:off x="891720" y="2888640"/>
            <a:ext cx="178092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kliniky, PPP)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49" name="TextShape 10"/>
          <p:cNvSpPr txBox="1"/>
          <p:nvPr/>
        </p:nvSpPr>
        <p:spPr>
          <a:xfrm>
            <a:off x="548640" y="3269520"/>
            <a:ext cx="31680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50" name="TextShape 11"/>
          <p:cNvSpPr txBox="1"/>
          <p:nvPr/>
        </p:nvSpPr>
        <p:spPr>
          <a:xfrm>
            <a:off x="891720" y="3269520"/>
            <a:ext cx="758736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Zdroje ze Slovenska: 70. leta - O. Blaškovič, L. Ďurič, 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51" name="TextShape 12"/>
          <p:cNvSpPr txBox="1"/>
          <p:nvPr/>
        </p:nvSpPr>
        <p:spPr>
          <a:xfrm>
            <a:off x="891720" y="3574440"/>
            <a:ext cx="659952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J. Hvozdík, M. Jurčo a jiní. Po roce 1975 vývoj 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52" name="TextShape 13"/>
          <p:cNvSpPr txBox="1"/>
          <p:nvPr/>
        </p:nvSpPr>
        <p:spPr>
          <a:xfrm>
            <a:off x="891720" y="3879000"/>
            <a:ext cx="136008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zastaven.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53" name="TextShape 14"/>
          <p:cNvSpPr txBox="1"/>
          <p:nvPr/>
        </p:nvSpPr>
        <p:spPr>
          <a:xfrm>
            <a:off x="548640" y="4260600"/>
            <a:ext cx="31680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54" name="TextShape 15"/>
          <p:cNvSpPr txBox="1"/>
          <p:nvPr/>
        </p:nvSpPr>
        <p:spPr>
          <a:xfrm>
            <a:off x="891720" y="4260600"/>
            <a:ext cx="658584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Po roce 1989 staví  česká ŠP na zahraničních 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55" name="TextShape 16"/>
          <p:cNvSpPr txBox="1"/>
          <p:nvPr/>
        </p:nvSpPr>
        <p:spPr>
          <a:xfrm>
            <a:off x="891720" y="4565160"/>
            <a:ext cx="602064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zdrojích, odvíjí se od školního poradenství 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56" name="TextShape 17"/>
          <p:cNvSpPr txBox="1"/>
          <p:nvPr/>
        </p:nvSpPr>
        <p:spPr>
          <a:xfrm>
            <a:off x="891720" y="4870080"/>
            <a:ext cx="366912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realizovaného mimo školu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57" name="TextShape 18"/>
          <p:cNvSpPr txBox="1"/>
          <p:nvPr/>
        </p:nvSpPr>
        <p:spPr>
          <a:xfrm>
            <a:off x="548640" y="5250960"/>
            <a:ext cx="31680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58" name="TextShape 19"/>
          <p:cNvSpPr txBox="1"/>
          <p:nvPr/>
        </p:nvSpPr>
        <p:spPr>
          <a:xfrm>
            <a:off x="891720" y="5250960"/>
            <a:ext cx="743040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V roce 1990: Asociace školní psychologie ČSFR, po 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59" name="TextShape 20"/>
          <p:cNvSpPr txBox="1"/>
          <p:nvPr/>
        </p:nvSpPr>
        <p:spPr>
          <a:xfrm>
            <a:off x="891720" y="5556240"/>
            <a:ext cx="589716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odloučení asociací další těsná spolupráce</a:t>
            </a:r>
            <a:endParaRPr lang="en-US" sz="25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Freeform 1"/>
          <p:cNvSpPr/>
          <p:nvPr/>
        </p:nvSpPr>
        <p:spPr>
          <a:xfrm>
            <a:off x="-360" y="-360"/>
            <a:ext cx="9145080" cy="6859080"/>
          </a:xfrm>
          <a:custGeom>
            <a:avLst/>
            <a:gdLst/>
            <a:ahLst/>
            <a:cxnLst/>
            <a:rect l="0" t="0" r="r" b="b"/>
            <a:pathLst>
              <a:path w="25403" h="19053">
                <a:moveTo>
                  <a:pt x="0" y="0"/>
                </a:moveTo>
                <a:lnTo>
                  <a:pt x="25402" y="0"/>
                </a:lnTo>
                <a:lnTo>
                  <a:pt x="25402" y="19052"/>
                </a:lnTo>
                <a:lnTo>
                  <a:pt x="0" y="19052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80" name="TextShape 2"/>
          <p:cNvSpPr txBox="1"/>
          <p:nvPr/>
        </p:nvSpPr>
        <p:spPr>
          <a:xfrm>
            <a:off x="3825000" y="366480"/>
            <a:ext cx="1495800" cy="625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4410" b="0" strike="noStrike" spc="-1">
                <a:solidFill>
                  <a:srgbClr val="000000"/>
                </a:solidFill>
                <a:latin typeface="Arial"/>
              </a:rPr>
              <a:t>Výzvy</a:t>
            </a:r>
            <a:endParaRPr lang="en-US" sz="4410" b="0" strike="noStrike" spc="-1">
              <a:latin typeface="Times New Roman"/>
            </a:endParaRPr>
          </a:p>
        </p:txBody>
      </p:sp>
      <p:sp>
        <p:nvSpPr>
          <p:cNvPr id="381" name="TextShape 3"/>
          <p:cNvSpPr txBox="1"/>
          <p:nvPr/>
        </p:nvSpPr>
        <p:spPr>
          <a:xfrm>
            <a:off x="548640" y="966240"/>
            <a:ext cx="35460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800" b="0" strike="noStrike" spc="-1">
              <a:latin typeface="Times New Roman"/>
            </a:endParaRPr>
          </a:p>
        </p:txBody>
      </p:sp>
      <p:sp>
        <p:nvSpPr>
          <p:cNvPr id="382" name="TextShape 4"/>
          <p:cNvSpPr txBox="1"/>
          <p:nvPr/>
        </p:nvSpPr>
        <p:spPr>
          <a:xfrm>
            <a:off x="891720" y="966240"/>
            <a:ext cx="651276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Poptávka po ŠP stoupá – problémy škol, </a:t>
            </a:r>
            <a:endParaRPr lang="en-US" sz="2800" b="0" strike="noStrike" spc="-1">
              <a:latin typeface="Times New Roman"/>
            </a:endParaRPr>
          </a:p>
        </p:txBody>
      </p:sp>
      <p:sp>
        <p:nvSpPr>
          <p:cNvPr id="383" name="TextShape 5"/>
          <p:cNvSpPr txBox="1"/>
          <p:nvPr/>
        </p:nvSpPr>
        <p:spPr>
          <a:xfrm>
            <a:off x="891720" y="1307880"/>
            <a:ext cx="737064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800" b="0" strike="noStrike" spc="-1" dirty="0" err="1">
                <a:solidFill>
                  <a:srgbClr val="000000"/>
                </a:solidFill>
                <a:latin typeface="Arial"/>
              </a:rPr>
              <a:t>inkluzivní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Arial"/>
              </a:rPr>
              <a:t>vzdělávání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–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Arial"/>
              </a:rPr>
              <a:t>dnes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Arial"/>
              </a:rPr>
              <a:t>zhruba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Arial"/>
              </a:rPr>
              <a:t>každá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10. </a:t>
            </a:r>
            <a:endParaRPr lang="en-US" sz="2800" b="0" strike="noStrike" spc="-1" dirty="0">
              <a:latin typeface="Times New Roman"/>
            </a:endParaRPr>
          </a:p>
        </p:txBody>
      </p:sp>
      <p:sp>
        <p:nvSpPr>
          <p:cNvPr id="384" name="TextShape 6"/>
          <p:cNvSpPr txBox="1"/>
          <p:nvPr/>
        </p:nvSpPr>
        <p:spPr>
          <a:xfrm>
            <a:off x="891720" y="1648800"/>
            <a:ext cx="689364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škola má školního psychologa (různé délky </a:t>
            </a:r>
            <a:endParaRPr lang="en-US" sz="2800" b="0" strike="noStrike" spc="-1">
              <a:latin typeface="Times New Roman"/>
            </a:endParaRPr>
          </a:p>
        </p:txBody>
      </p:sp>
      <p:sp>
        <p:nvSpPr>
          <p:cNvPr id="385" name="TextShape 7"/>
          <p:cNvSpPr txBox="1"/>
          <p:nvPr/>
        </p:nvSpPr>
        <p:spPr>
          <a:xfrm>
            <a:off x="891720" y="1990800"/>
            <a:ext cx="524952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úvazků, různé formy financování)</a:t>
            </a:r>
            <a:endParaRPr lang="en-US" sz="2800" b="0" strike="noStrike" spc="-1">
              <a:latin typeface="Times New Roman"/>
            </a:endParaRPr>
          </a:p>
        </p:txBody>
      </p:sp>
      <p:sp>
        <p:nvSpPr>
          <p:cNvPr id="386" name="TextShape 8"/>
          <p:cNvSpPr txBox="1"/>
          <p:nvPr/>
        </p:nvSpPr>
        <p:spPr>
          <a:xfrm>
            <a:off x="548640" y="2417400"/>
            <a:ext cx="35460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800" b="0" strike="noStrike" spc="-1">
              <a:latin typeface="Times New Roman"/>
            </a:endParaRPr>
          </a:p>
        </p:txBody>
      </p:sp>
      <p:sp>
        <p:nvSpPr>
          <p:cNvPr id="387" name="TextShape 9"/>
          <p:cNvSpPr txBox="1"/>
          <p:nvPr/>
        </p:nvSpPr>
        <p:spPr>
          <a:xfrm>
            <a:off x="891720" y="2417400"/>
            <a:ext cx="711036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Objem práce školních psychologů přesahuje </a:t>
            </a:r>
            <a:endParaRPr lang="en-US" sz="2800" b="0" strike="noStrike" spc="-1">
              <a:latin typeface="Times New Roman"/>
            </a:endParaRPr>
          </a:p>
        </p:txBody>
      </p:sp>
      <p:sp>
        <p:nvSpPr>
          <p:cNvPr id="388" name="TextShape 10"/>
          <p:cNvSpPr txBox="1"/>
          <p:nvPr/>
        </p:nvSpPr>
        <p:spPr>
          <a:xfrm>
            <a:off x="891720" y="2758680"/>
            <a:ext cx="715140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800" b="0" strike="noStrike" spc="-1" dirty="0" err="1">
                <a:solidFill>
                  <a:srgbClr val="000000"/>
                </a:solidFill>
                <a:latin typeface="Arial"/>
              </a:rPr>
              <a:t>možnosti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Arial"/>
              </a:rPr>
              <a:t>působení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Arial"/>
              </a:rPr>
              <a:t>na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Arial"/>
              </a:rPr>
              <a:t>půl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Arial"/>
              </a:rPr>
              <a:t>pracovního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Arial"/>
              </a:rPr>
              <a:t>úvazku</a:t>
            </a:r>
            <a:endParaRPr lang="en-US" sz="2800" b="0" strike="noStrike" spc="-1" dirty="0">
              <a:latin typeface="Times New Roman"/>
            </a:endParaRPr>
          </a:p>
        </p:txBody>
      </p:sp>
      <p:sp>
        <p:nvSpPr>
          <p:cNvPr id="389" name="TextShape 11"/>
          <p:cNvSpPr txBox="1"/>
          <p:nvPr/>
        </p:nvSpPr>
        <p:spPr>
          <a:xfrm>
            <a:off x="548640" y="3186000"/>
            <a:ext cx="35460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800" b="0" strike="noStrike" spc="-1">
              <a:latin typeface="Times New Roman"/>
            </a:endParaRPr>
          </a:p>
        </p:txBody>
      </p:sp>
      <p:sp>
        <p:nvSpPr>
          <p:cNvPr id="390" name="TextShape 12"/>
          <p:cNvSpPr txBox="1"/>
          <p:nvPr/>
        </p:nvSpPr>
        <p:spPr>
          <a:xfrm>
            <a:off x="891720" y="3186000"/>
            <a:ext cx="639540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Budoucnost ŠP – běžný standard školy?</a:t>
            </a:r>
            <a:endParaRPr lang="en-US" sz="2800" b="0" strike="noStrike" spc="-1">
              <a:latin typeface="Times New Roman"/>
            </a:endParaRPr>
          </a:p>
        </p:txBody>
      </p:sp>
      <p:sp>
        <p:nvSpPr>
          <p:cNvPr id="391" name="TextShape 13"/>
          <p:cNvSpPr txBox="1"/>
          <p:nvPr/>
        </p:nvSpPr>
        <p:spPr>
          <a:xfrm>
            <a:off x="548640" y="3612600"/>
            <a:ext cx="35460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800" b="0" strike="noStrike" spc="-1">
              <a:latin typeface="Times New Roman"/>
            </a:endParaRPr>
          </a:p>
        </p:txBody>
      </p:sp>
      <p:sp>
        <p:nvSpPr>
          <p:cNvPr id="392" name="TextShape 14"/>
          <p:cNvSpPr txBox="1"/>
          <p:nvPr/>
        </p:nvSpPr>
        <p:spPr>
          <a:xfrm>
            <a:off x="891720" y="3612600"/>
            <a:ext cx="667584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Obor nepřitahuje zkušené psychology (do </a:t>
            </a:r>
            <a:endParaRPr lang="en-US" sz="2800" b="0" strike="noStrike" spc="-1">
              <a:latin typeface="Times New Roman"/>
            </a:endParaRPr>
          </a:p>
        </p:txBody>
      </p:sp>
      <p:sp>
        <p:nvSpPr>
          <p:cNvPr id="393" name="TextShape 15"/>
          <p:cNvSpPr txBox="1"/>
          <p:nvPr/>
        </p:nvSpPr>
        <p:spPr>
          <a:xfrm>
            <a:off x="891720" y="3954240"/>
            <a:ext cx="628128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vztahově nečitelného prostředí vstupují </a:t>
            </a:r>
            <a:endParaRPr lang="en-US" sz="2800" b="0" strike="noStrike" spc="-1">
              <a:latin typeface="Times New Roman"/>
            </a:endParaRPr>
          </a:p>
        </p:txBody>
      </p:sp>
      <p:sp>
        <p:nvSpPr>
          <p:cNvPr id="394" name="TextShape 16"/>
          <p:cNvSpPr txBox="1"/>
          <p:nvPr/>
        </p:nvSpPr>
        <p:spPr>
          <a:xfrm>
            <a:off x="891720" y="4295160"/>
            <a:ext cx="172440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absolventi)</a:t>
            </a:r>
            <a:endParaRPr lang="en-US" sz="2800" b="0" strike="noStrike" spc="-1">
              <a:latin typeface="Times New Roman"/>
            </a:endParaRPr>
          </a:p>
        </p:txBody>
      </p:sp>
      <p:sp>
        <p:nvSpPr>
          <p:cNvPr id="395" name="TextShape 17"/>
          <p:cNvSpPr txBox="1"/>
          <p:nvPr/>
        </p:nvSpPr>
        <p:spPr>
          <a:xfrm>
            <a:off x="548640" y="4722480"/>
            <a:ext cx="35460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800" b="0" strike="noStrike" spc="-1">
              <a:latin typeface="Times New Roman"/>
            </a:endParaRPr>
          </a:p>
        </p:txBody>
      </p:sp>
      <p:sp>
        <p:nvSpPr>
          <p:cNvPr id="396" name="TextShape 18"/>
          <p:cNvSpPr txBox="1"/>
          <p:nvPr/>
        </p:nvSpPr>
        <p:spPr>
          <a:xfrm>
            <a:off x="891720" y="4722480"/>
            <a:ext cx="241488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Chybí výzkumy</a:t>
            </a:r>
            <a:endParaRPr lang="en-US" sz="2800" b="0" strike="noStrike" spc="-1">
              <a:latin typeface="Times New Roman"/>
            </a:endParaRPr>
          </a:p>
        </p:txBody>
      </p:sp>
      <p:sp>
        <p:nvSpPr>
          <p:cNvPr id="397" name="TextShape 19"/>
          <p:cNvSpPr txBox="1"/>
          <p:nvPr/>
        </p:nvSpPr>
        <p:spPr>
          <a:xfrm>
            <a:off x="548640" y="5149080"/>
            <a:ext cx="35460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800" b="0" strike="noStrike" spc="-1">
              <a:latin typeface="Times New Roman"/>
            </a:endParaRPr>
          </a:p>
        </p:txBody>
      </p:sp>
      <p:sp>
        <p:nvSpPr>
          <p:cNvPr id="398" name="TextShape 20"/>
          <p:cNvSpPr txBox="1"/>
          <p:nvPr/>
        </p:nvSpPr>
        <p:spPr>
          <a:xfrm>
            <a:off x="891720" y="5149080"/>
            <a:ext cx="467460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Absence evaluačních kritérií -</a:t>
            </a:r>
            <a:endParaRPr lang="en-US" sz="2800" b="0" strike="noStrike" spc="-1">
              <a:latin typeface="Times New Roman"/>
            </a:endParaRPr>
          </a:p>
        </p:txBody>
      </p:sp>
      <p:sp>
        <p:nvSpPr>
          <p:cNvPr id="399" name="TextShape 21"/>
          <p:cNvSpPr txBox="1"/>
          <p:nvPr/>
        </p:nvSpPr>
        <p:spPr>
          <a:xfrm>
            <a:off x="5758560" y="5149080"/>
            <a:ext cx="241776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blok pro rozvoj </a:t>
            </a:r>
            <a:endParaRPr lang="en-US" sz="2800" b="0" strike="noStrike" spc="-1">
              <a:latin typeface="Times New Roman"/>
            </a:endParaRPr>
          </a:p>
        </p:txBody>
      </p:sp>
      <p:sp>
        <p:nvSpPr>
          <p:cNvPr id="400" name="TextShape 22"/>
          <p:cNvSpPr txBox="1"/>
          <p:nvPr/>
        </p:nvSpPr>
        <p:spPr>
          <a:xfrm>
            <a:off x="891720" y="5490360"/>
            <a:ext cx="210096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profesionality</a:t>
            </a:r>
            <a:endParaRPr lang="en-US" sz="28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reeform 1"/>
          <p:cNvSpPr/>
          <p:nvPr/>
        </p:nvSpPr>
        <p:spPr>
          <a:xfrm>
            <a:off x="-360" y="-360"/>
            <a:ext cx="9145080" cy="6859080"/>
          </a:xfrm>
          <a:custGeom>
            <a:avLst/>
            <a:gdLst/>
            <a:ahLst/>
            <a:cxnLst/>
            <a:rect l="0" t="0" r="r" b="b"/>
            <a:pathLst>
              <a:path w="25403" h="19053">
                <a:moveTo>
                  <a:pt x="0" y="0"/>
                </a:moveTo>
                <a:lnTo>
                  <a:pt x="25402" y="0"/>
                </a:lnTo>
                <a:lnTo>
                  <a:pt x="25402" y="19052"/>
                </a:lnTo>
                <a:lnTo>
                  <a:pt x="0" y="19052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1" name="TextShape 2"/>
          <p:cNvSpPr txBox="1"/>
          <p:nvPr/>
        </p:nvSpPr>
        <p:spPr>
          <a:xfrm>
            <a:off x="887760" y="329040"/>
            <a:ext cx="7498800" cy="512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600" b="0" strike="noStrike" spc="-1">
                <a:solidFill>
                  <a:srgbClr val="000000"/>
                </a:solidFill>
                <a:latin typeface="Arial"/>
              </a:rPr>
              <a:t>Poptávka po školní psychologii v 90. </a:t>
            </a:r>
            <a:endParaRPr lang="en-US" sz="3600" b="0" strike="noStrike" spc="-1">
              <a:latin typeface="Times New Roman"/>
            </a:endParaRPr>
          </a:p>
        </p:txBody>
      </p:sp>
      <p:sp>
        <p:nvSpPr>
          <p:cNvPr id="62" name="TextShape 3"/>
          <p:cNvSpPr txBox="1"/>
          <p:nvPr/>
        </p:nvSpPr>
        <p:spPr>
          <a:xfrm>
            <a:off x="3962160" y="877680"/>
            <a:ext cx="1347840" cy="512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600" b="0" strike="noStrike" spc="-1">
                <a:solidFill>
                  <a:srgbClr val="000000"/>
                </a:solidFill>
                <a:latin typeface="Arial"/>
              </a:rPr>
              <a:t>letech </a:t>
            </a:r>
            <a:endParaRPr lang="en-US" sz="3600" b="0" strike="noStrike" spc="-1">
              <a:latin typeface="Times New Roman"/>
            </a:endParaRPr>
          </a:p>
        </p:txBody>
      </p:sp>
      <p:sp>
        <p:nvSpPr>
          <p:cNvPr id="63" name="TextShape 4"/>
          <p:cNvSpPr txBox="1"/>
          <p:nvPr/>
        </p:nvSpPr>
        <p:spPr>
          <a:xfrm>
            <a:off x="548640" y="1602000"/>
            <a:ext cx="25416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64" name="TextShape 5"/>
          <p:cNvSpPr txBox="1"/>
          <p:nvPr/>
        </p:nvSpPr>
        <p:spPr>
          <a:xfrm>
            <a:off x="891720" y="1602000"/>
            <a:ext cx="331380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Školy vyjadřovaly potřebu ŠP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65" name="TextShape 6"/>
          <p:cNvSpPr txBox="1"/>
          <p:nvPr/>
        </p:nvSpPr>
        <p:spPr>
          <a:xfrm>
            <a:off x="548640" y="1906920"/>
            <a:ext cx="25416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66" name="TextShape 7"/>
          <p:cNvSpPr txBox="1"/>
          <p:nvPr/>
        </p:nvSpPr>
        <p:spPr>
          <a:xfrm>
            <a:off x="891720" y="1906920"/>
            <a:ext cx="599004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„živelné“ zaměstnávání školních psychologů (z PPP, 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67" name="TextShape 8"/>
          <p:cNvSpPr txBox="1"/>
          <p:nvPr/>
        </p:nvSpPr>
        <p:spPr>
          <a:xfrm>
            <a:off x="891720" y="2150640"/>
            <a:ext cx="462132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nepsychologové ve funkci psychologa…)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68" name="TextShape 9"/>
          <p:cNvSpPr txBox="1"/>
          <p:nvPr/>
        </p:nvSpPr>
        <p:spPr>
          <a:xfrm>
            <a:off x="548640" y="2455560"/>
            <a:ext cx="25416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69" name="TextShape 10"/>
          <p:cNvSpPr txBox="1"/>
          <p:nvPr/>
        </p:nvSpPr>
        <p:spPr>
          <a:xfrm>
            <a:off x="891720" y="2455560"/>
            <a:ext cx="470376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Přenesení klasického poradenství do škol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70" name="TextShape 11"/>
          <p:cNvSpPr txBox="1"/>
          <p:nvPr/>
        </p:nvSpPr>
        <p:spPr>
          <a:xfrm>
            <a:off x="548640" y="2760120"/>
            <a:ext cx="25452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71" name="TextShape 12"/>
          <p:cNvSpPr txBox="1"/>
          <p:nvPr/>
        </p:nvSpPr>
        <p:spPr>
          <a:xfrm>
            <a:off x="891720" y="2760120"/>
            <a:ext cx="752004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Požadavky na legislativní zakotvení sílily v polovině devadesátých 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72" name="TextShape 13"/>
          <p:cNvSpPr txBox="1"/>
          <p:nvPr/>
        </p:nvSpPr>
        <p:spPr>
          <a:xfrm>
            <a:off x="891720" y="3004560"/>
            <a:ext cx="1398256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let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73" name="TextShape 14"/>
          <p:cNvSpPr txBox="1"/>
          <p:nvPr/>
        </p:nvSpPr>
        <p:spPr>
          <a:xfrm>
            <a:off x="548640" y="3309120"/>
            <a:ext cx="25416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74" name="TextShape 15"/>
          <p:cNvSpPr txBox="1"/>
          <p:nvPr/>
        </p:nvSpPr>
        <p:spPr>
          <a:xfrm>
            <a:off x="891720" y="3309120"/>
            <a:ext cx="767268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cs-CZ" sz="2010" spc="-1" dirty="0" err="1">
                <a:solidFill>
                  <a:srgbClr val="000000"/>
                </a:solidFill>
                <a:latin typeface="Arial"/>
              </a:rPr>
              <a:t>Zmín</a:t>
            </a:r>
            <a:r>
              <a:rPr lang="en-US" sz="2010" b="0" strike="noStrike" spc="-1" dirty="0" err="1">
                <a:solidFill>
                  <a:srgbClr val="000000"/>
                </a:solidFill>
                <a:latin typeface="Arial"/>
              </a:rPr>
              <a:t>ky</a:t>
            </a:r>
            <a:r>
              <a:rPr lang="en-US" sz="2010" b="0" strike="noStrike" spc="-1" dirty="0">
                <a:solidFill>
                  <a:srgbClr val="000000"/>
                </a:solidFill>
                <a:latin typeface="Arial"/>
              </a:rPr>
              <a:t> v </a:t>
            </a:r>
            <a:r>
              <a:rPr lang="en-US" sz="2010" b="0" strike="noStrike" spc="-1" dirty="0" err="1">
                <a:solidFill>
                  <a:srgbClr val="000000"/>
                </a:solidFill>
                <a:latin typeface="Arial"/>
              </a:rPr>
              <a:t>médiích</a:t>
            </a:r>
            <a:r>
              <a:rPr lang="en-US" sz="201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10" b="0" strike="noStrike" spc="-1" dirty="0" err="1">
                <a:solidFill>
                  <a:srgbClr val="000000"/>
                </a:solidFill>
                <a:latin typeface="Arial"/>
              </a:rPr>
              <a:t>i</a:t>
            </a:r>
            <a:r>
              <a:rPr lang="en-US" sz="2010" b="0" strike="noStrike" spc="-1" dirty="0">
                <a:solidFill>
                  <a:srgbClr val="000000"/>
                </a:solidFill>
                <a:latin typeface="Arial"/>
              </a:rPr>
              <a:t> v </a:t>
            </a:r>
            <a:r>
              <a:rPr lang="en-US" sz="2010" b="0" strike="noStrike" spc="-1" dirty="0" err="1">
                <a:solidFill>
                  <a:srgbClr val="000000"/>
                </a:solidFill>
                <a:latin typeface="Arial"/>
              </a:rPr>
              <a:t>Bílé</a:t>
            </a:r>
            <a:r>
              <a:rPr lang="en-US" sz="201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10" b="0" strike="noStrike" spc="-1" dirty="0" err="1">
                <a:solidFill>
                  <a:srgbClr val="000000"/>
                </a:solidFill>
                <a:latin typeface="Arial"/>
              </a:rPr>
              <a:t>knize</a:t>
            </a:r>
            <a:r>
              <a:rPr lang="en-US" sz="2010" b="0" strike="noStrike" spc="-1" dirty="0">
                <a:solidFill>
                  <a:srgbClr val="000000"/>
                </a:solidFill>
                <a:latin typeface="Arial"/>
              </a:rPr>
              <a:t> (</a:t>
            </a:r>
            <a:r>
              <a:rPr lang="en-US" sz="2010" b="0" strike="noStrike" spc="-1" dirty="0" err="1">
                <a:solidFill>
                  <a:srgbClr val="000000"/>
                </a:solidFill>
                <a:latin typeface="Arial"/>
              </a:rPr>
              <a:t>požadavek</a:t>
            </a:r>
            <a:r>
              <a:rPr lang="en-US" sz="201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10" b="0" strike="noStrike" spc="-1" dirty="0" err="1">
                <a:solidFill>
                  <a:srgbClr val="000000"/>
                </a:solidFill>
                <a:latin typeface="Arial"/>
              </a:rPr>
              <a:t>vyplynul</a:t>
            </a:r>
            <a:r>
              <a:rPr lang="en-US" sz="2010" b="0" strike="noStrike" spc="-1" dirty="0">
                <a:solidFill>
                  <a:srgbClr val="000000"/>
                </a:solidFill>
                <a:latin typeface="Arial"/>
              </a:rPr>
              <a:t>  v </a:t>
            </a:r>
            <a:r>
              <a:rPr lang="en-US" sz="2010" b="0" strike="noStrike" spc="-1" dirty="0" err="1">
                <a:solidFill>
                  <a:srgbClr val="000000"/>
                </a:solidFill>
                <a:latin typeface="Arial"/>
              </a:rPr>
              <a:t>souvislostí</a:t>
            </a:r>
            <a:r>
              <a:rPr lang="en-US" sz="2010" b="0" strike="noStrike" spc="-1" dirty="0">
                <a:solidFill>
                  <a:srgbClr val="000000"/>
                </a:solidFill>
                <a:latin typeface="Arial"/>
              </a:rPr>
              <a:t> s </a:t>
            </a:r>
            <a:endParaRPr lang="en-US" sz="2010" b="0" strike="noStrike" spc="-1" dirty="0">
              <a:latin typeface="Times New Roman"/>
            </a:endParaRPr>
          </a:p>
        </p:txBody>
      </p:sp>
      <p:sp>
        <p:nvSpPr>
          <p:cNvPr id="75" name="TextShape 16"/>
          <p:cNvSpPr txBox="1"/>
          <p:nvPr/>
        </p:nvSpPr>
        <p:spPr>
          <a:xfrm>
            <a:off x="891720" y="3553200"/>
            <a:ext cx="290412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měnící se podobou školy)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76" name="TextShape 17"/>
          <p:cNvSpPr txBox="1"/>
          <p:nvPr/>
        </p:nvSpPr>
        <p:spPr>
          <a:xfrm>
            <a:off x="548640" y="3857760"/>
            <a:ext cx="25452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77" name="TextShape 18"/>
          <p:cNvSpPr txBox="1"/>
          <p:nvPr/>
        </p:nvSpPr>
        <p:spPr>
          <a:xfrm>
            <a:off x="891720" y="3857760"/>
            <a:ext cx="777312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 dirty="0" err="1">
                <a:solidFill>
                  <a:srgbClr val="000000"/>
                </a:solidFill>
                <a:latin typeface="Arial"/>
              </a:rPr>
              <a:t>Sporadické</a:t>
            </a:r>
            <a:r>
              <a:rPr lang="en-US" sz="201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10" b="0" strike="noStrike" spc="-1" dirty="0" err="1">
                <a:solidFill>
                  <a:srgbClr val="000000"/>
                </a:solidFill>
                <a:latin typeface="Arial"/>
              </a:rPr>
              <a:t>snahy</a:t>
            </a:r>
            <a:r>
              <a:rPr lang="en-US" sz="2010" b="0" strike="noStrike" spc="-1" dirty="0">
                <a:solidFill>
                  <a:srgbClr val="000000"/>
                </a:solidFill>
                <a:latin typeface="Arial"/>
              </a:rPr>
              <a:t> o </a:t>
            </a:r>
            <a:r>
              <a:rPr lang="en-US" sz="2010" b="0" strike="noStrike" spc="-1" dirty="0" err="1">
                <a:solidFill>
                  <a:srgbClr val="000000"/>
                </a:solidFill>
                <a:latin typeface="Arial"/>
              </a:rPr>
              <a:t>legitimizaci</a:t>
            </a:r>
            <a:r>
              <a:rPr lang="en-US" sz="201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10" b="0" strike="noStrike" spc="-1" dirty="0" err="1">
                <a:solidFill>
                  <a:srgbClr val="000000"/>
                </a:solidFill>
                <a:latin typeface="Arial"/>
              </a:rPr>
              <a:t>školní</a:t>
            </a:r>
            <a:r>
              <a:rPr lang="en-US" sz="201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10" b="0" strike="noStrike" spc="-1" dirty="0" err="1">
                <a:solidFill>
                  <a:srgbClr val="000000"/>
                </a:solidFill>
                <a:latin typeface="Arial"/>
              </a:rPr>
              <a:t>psychologie</a:t>
            </a:r>
            <a:r>
              <a:rPr lang="en-US" sz="2010" b="0" strike="noStrike" spc="-1" dirty="0">
                <a:solidFill>
                  <a:srgbClr val="000000"/>
                </a:solidFill>
                <a:latin typeface="Arial"/>
              </a:rPr>
              <a:t>  </a:t>
            </a:r>
            <a:r>
              <a:rPr lang="en-US" sz="2010" b="0" strike="noStrike" spc="-1" dirty="0" err="1">
                <a:solidFill>
                  <a:srgbClr val="000000"/>
                </a:solidFill>
                <a:latin typeface="Arial"/>
              </a:rPr>
              <a:t>na</a:t>
            </a:r>
            <a:r>
              <a:rPr lang="en-US" sz="201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10" b="0" strike="noStrike" spc="-1" dirty="0" err="1">
                <a:solidFill>
                  <a:srgbClr val="000000"/>
                </a:solidFill>
                <a:latin typeface="Arial"/>
              </a:rPr>
              <a:t>lokální</a:t>
            </a:r>
            <a:r>
              <a:rPr lang="en-US" sz="201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10" b="0" strike="noStrike" spc="-1" dirty="0" err="1">
                <a:solidFill>
                  <a:srgbClr val="000000"/>
                </a:solidFill>
                <a:latin typeface="Arial"/>
              </a:rPr>
              <a:t>úrovni</a:t>
            </a:r>
            <a:r>
              <a:rPr lang="en-US" sz="201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endParaRPr lang="en-US" sz="2010" b="0" strike="noStrike" spc="-1" dirty="0">
              <a:latin typeface="Times New Roman"/>
            </a:endParaRPr>
          </a:p>
        </p:txBody>
      </p:sp>
      <p:sp>
        <p:nvSpPr>
          <p:cNvPr id="78" name="TextShape 19"/>
          <p:cNvSpPr txBox="1"/>
          <p:nvPr/>
        </p:nvSpPr>
        <p:spPr>
          <a:xfrm>
            <a:off x="891720" y="4102200"/>
            <a:ext cx="569124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(Metodický list 1998, Školský úřad v Brně – 6 škol)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79" name="TextShape 20"/>
          <p:cNvSpPr txBox="1"/>
          <p:nvPr/>
        </p:nvSpPr>
        <p:spPr>
          <a:xfrm>
            <a:off x="548640" y="4407120"/>
            <a:ext cx="25416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80" name="TextShape 21"/>
          <p:cNvSpPr txBox="1"/>
          <p:nvPr/>
        </p:nvSpPr>
        <p:spPr>
          <a:xfrm>
            <a:off x="891720" y="4407120"/>
            <a:ext cx="776088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Bez legislativní podpory v roce 1996 – cca 50 školních psychologů v 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81" name="TextShape 22"/>
          <p:cNvSpPr txBox="1"/>
          <p:nvPr/>
        </p:nvSpPr>
        <p:spPr>
          <a:xfrm>
            <a:off x="891720" y="4650840"/>
            <a:ext cx="738144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celé ČR, v roce 2001 cca 120 školních psychologů (kvalifikovaný 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82" name="TextShape 23"/>
          <p:cNvSpPr txBox="1"/>
          <p:nvPr/>
        </p:nvSpPr>
        <p:spPr>
          <a:xfrm>
            <a:off x="891720" y="4894560"/>
            <a:ext cx="79488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odhad)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83" name="TextShape 24"/>
          <p:cNvSpPr txBox="1"/>
          <p:nvPr/>
        </p:nvSpPr>
        <p:spPr>
          <a:xfrm>
            <a:off x="548640" y="5199120"/>
            <a:ext cx="25452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84" name="TextShape 25"/>
          <p:cNvSpPr txBox="1"/>
          <p:nvPr/>
        </p:nvSpPr>
        <p:spPr>
          <a:xfrm>
            <a:off x="891720" y="5199120"/>
            <a:ext cx="687096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„Maskování“ školních psychologů: učitelé – vyučovali nějaké 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85" name="TextShape 26"/>
          <p:cNvSpPr txBox="1"/>
          <p:nvPr/>
        </p:nvSpPr>
        <p:spPr>
          <a:xfrm>
            <a:off x="891720" y="5443560"/>
            <a:ext cx="674460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disciplíny, vychovatelé, krácené úvazky, práce na dohody…</a:t>
            </a:r>
            <a:endParaRPr lang="en-US" sz="201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reeform 1"/>
          <p:cNvSpPr/>
          <p:nvPr/>
        </p:nvSpPr>
        <p:spPr>
          <a:xfrm>
            <a:off x="-360" y="-360"/>
            <a:ext cx="9145080" cy="6859080"/>
          </a:xfrm>
          <a:custGeom>
            <a:avLst/>
            <a:gdLst/>
            <a:ahLst/>
            <a:cxnLst/>
            <a:rect l="0" t="0" r="r" b="b"/>
            <a:pathLst>
              <a:path w="25403" h="19053">
                <a:moveTo>
                  <a:pt x="0" y="0"/>
                </a:moveTo>
                <a:lnTo>
                  <a:pt x="25402" y="0"/>
                </a:lnTo>
                <a:lnTo>
                  <a:pt x="25402" y="19052"/>
                </a:lnTo>
                <a:lnTo>
                  <a:pt x="0" y="19052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7" name="TextShape 2"/>
          <p:cNvSpPr txBox="1"/>
          <p:nvPr/>
        </p:nvSpPr>
        <p:spPr>
          <a:xfrm>
            <a:off x="2412000" y="549000"/>
            <a:ext cx="4322880" cy="625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4410" b="0" strike="noStrike" spc="-1">
                <a:solidFill>
                  <a:srgbClr val="000000"/>
                </a:solidFill>
                <a:latin typeface="Arial"/>
              </a:rPr>
              <a:t>Zlom v roce 2005</a:t>
            </a:r>
            <a:endParaRPr lang="en-US" sz="4410" b="0" strike="noStrike" spc="-1">
              <a:latin typeface="Times New Roman"/>
            </a:endParaRPr>
          </a:p>
        </p:txBody>
      </p:sp>
      <p:sp>
        <p:nvSpPr>
          <p:cNvPr id="88" name="TextShape 3"/>
          <p:cNvSpPr txBox="1"/>
          <p:nvPr/>
        </p:nvSpPr>
        <p:spPr>
          <a:xfrm>
            <a:off x="548640" y="1580400"/>
            <a:ext cx="38052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89" name="TextShape 4"/>
          <p:cNvSpPr txBox="1"/>
          <p:nvPr/>
        </p:nvSpPr>
        <p:spPr>
          <a:xfrm>
            <a:off x="891720" y="1580400"/>
            <a:ext cx="581796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Vyhláška č. 72 Sb., o poskytování 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90" name="TextShape 5"/>
          <p:cNvSpPr txBox="1"/>
          <p:nvPr/>
        </p:nvSpPr>
        <p:spPr>
          <a:xfrm>
            <a:off x="891720" y="1946520"/>
            <a:ext cx="766332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poradenských služeb ve školách a školských 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91" name="TextShape 6"/>
          <p:cNvSpPr txBox="1"/>
          <p:nvPr/>
        </p:nvSpPr>
        <p:spPr>
          <a:xfrm>
            <a:off x="891720" y="2312280"/>
            <a:ext cx="751104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poradenských zařízeních, v §7 dává školám 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92" name="TextShape 7"/>
          <p:cNvSpPr txBox="1"/>
          <p:nvPr/>
        </p:nvSpPr>
        <p:spPr>
          <a:xfrm>
            <a:off x="891720" y="2677680"/>
            <a:ext cx="768168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možnost zaměstnávat školního psychologa a 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93" name="TextShape 8"/>
          <p:cNvSpPr txBox="1"/>
          <p:nvPr/>
        </p:nvSpPr>
        <p:spPr>
          <a:xfrm>
            <a:off x="891720" y="3043800"/>
            <a:ext cx="641556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školního speciálního pedagoga (dnes 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94" name="TextShape 9"/>
          <p:cNvSpPr txBox="1"/>
          <p:nvPr/>
        </p:nvSpPr>
        <p:spPr>
          <a:xfrm>
            <a:off x="891720" y="3409560"/>
            <a:ext cx="171540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197/2016)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95" name="TextShape 10"/>
          <p:cNvSpPr txBox="1"/>
          <p:nvPr/>
        </p:nvSpPr>
        <p:spPr>
          <a:xfrm>
            <a:off x="548640" y="3866760"/>
            <a:ext cx="38088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96" name="TextShape 11"/>
          <p:cNvSpPr txBox="1"/>
          <p:nvPr/>
        </p:nvSpPr>
        <p:spPr>
          <a:xfrm>
            <a:off x="891720" y="3866760"/>
            <a:ext cx="634968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„školní linie poradenství“ – Koncepce 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97" name="TextShape 12"/>
          <p:cNvSpPr txBox="1"/>
          <p:nvPr/>
        </p:nvSpPr>
        <p:spPr>
          <a:xfrm>
            <a:off x="891720" y="4232880"/>
            <a:ext cx="781128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poradenských služeb poskytovaných ve škole 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98" name="TextShape 13"/>
          <p:cNvSpPr txBox="1"/>
          <p:nvPr/>
        </p:nvSpPr>
        <p:spPr>
          <a:xfrm>
            <a:off x="891720" y="4598640"/>
            <a:ext cx="279252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(Věstník 7/2005)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99" name="TextShape 14"/>
          <p:cNvSpPr txBox="1"/>
          <p:nvPr/>
        </p:nvSpPr>
        <p:spPr>
          <a:xfrm>
            <a:off x="548640" y="5055840"/>
            <a:ext cx="38088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100" name="TextShape 15"/>
          <p:cNvSpPr txBox="1"/>
          <p:nvPr/>
        </p:nvSpPr>
        <p:spPr>
          <a:xfrm>
            <a:off x="891720" y="5055840"/>
            <a:ext cx="759492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Uvádí se: úvazek min. 0,5 pro školy nad 500 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101" name="TextShape 16"/>
          <p:cNvSpPr txBox="1"/>
          <p:nvPr/>
        </p:nvSpPr>
        <p:spPr>
          <a:xfrm>
            <a:off x="891720" y="5421960"/>
            <a:ext cx="80532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žáků</a:t>
            </a:r>
            <a:endParaRPr lang="en-US" sz="30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Freeform 1"/>
          <p:cNvSpPr/>
          <p:nvPr/>
        </p:nvSpPr>
        <p:spPr>
          <a:xfrm>
            <a:off x="-360" y="-360"/>
            <a:ext cx="9145080" cy="6859080"/>
          </a:xfrm>
          <a:custGeom>
            <a:avLst/>
            <a:gdLst/>
            <a:ahLst/>
            <a:cxnLst/>
            <a:rect l="0" t="0" r="r" b="b"/>
            <a:pathLst>
              <a:path w="25403" h="19053">
                <a:moveTo>
                  <a:pt x="0" y="0"/>
                </a:moveTo>
                <a:lnTo>
                  <a:pt x="25402" y="0"/>
                </a:lnTo>
                <a:lnTo>
                  <a:pt x="25402" y="19052"/>
                </a:lnTo>
                <a:lnTo>
                  <a:pt x="0" y="19052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3" name="TextShape 2"/>
          <p:cNvSpPr txBox="1"/>
          <p:nvPr/>
        </p:nvSpPr>
        <p:spPr>
          <a:xfrm>
            <a:off x="568800" y="603360"/>
            <a:ext cx="8010720" cy="512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600" b="0" strike="noStrike" spc="-1">
                <a:solidFill>
                  <a:srgbClr val="000000"/>
                </a:solidFill>
                <a:latin typeface="Arial"/>
              </a:rPr>
              <a:t>Školní psychologie jako „nadstandard“?</a:t>
            </a:r>
            <a:endParaRPr lang="en-US" sz="3600" b="0" strike="noStrike" spc="-1">
              <a:latin typeface="Times New Roman"/>
            </a:endParaRPr>
          </a:p>
        </p:txBody>
      </p:sp>
      <p:sp>
        <p:nvSpPr>
          <p:cNvPr id="104" name="TextShape 3"/>
          <p:cNvSpPr txBox="1"/>
          <p:nvPr/>
        </p:nvSpPr>
        <p:spPr>
          <a:xfrm>
            <a:off x="548640" y="1672920"/>
            <a:ext cx="40644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105" name="TextShape 4"/>
          <p:cNvSpPr txBox="1"/>
          <p:nvPr/>
        </p:nvSpPr>
        <p:spPr>
          <a:xfrm>
            <a:off x="891719" y="1672920"/>
            <a:ext cx="7003925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Legislativa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nárůst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3209" b="0" strike="noStrike" spc="-1" dirty="0">
                <a:solidFill>
                  <a:srgbClr val="000000"/>
                </a:solidFill>
                <a:latin typeface="Arial"/>
              </a:rPr>
              <a:t>příliš 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neurychlila</a:t>
            </a:r>
            <a:endParaRPr lang="en-US" sz="3209" b="0" strike="noStrike" spc="-1" dirty="0">
              <a:latin typeface="Times New Roman"/>
            </a:endParaRPr>
          </a:p>
        </p:txBody>
      </p:sp>
      <p:sp>
        <p:nvSpPr>
          <p:cNvPr id="106" name="TextShape 5"/>
          <p:cNvSpPr txBox="1"/>
          <p:nvPr/>
        </p:nvSpPr>
        <p:spPr>
          <a:xfrm>
            <a:off x="548640" y="2258280"/>
            <a:ext cx="40644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107" name="TextShape 6"/>
          <p:cNvSpPr txBox="1"/>
          <p:nvPr/>
        </p:nvSpPr>
        <p:spPr>
          <a:xfrm>
            <a:off x="891720" y="2258280"/>
            <a:ext cx="711648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0000"/>
                </a:solidFill>
                <a:latin typeface="Arial"/>
              </a:rPr>
              <a:t>Projekt VIP – K  (NUOV a IPPP – dnes 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108" name="TextShape 7"/>
          <p:cNvSpPr txBox="1"/>
          <p:nvPr/>
        </p:nvSpPr>
        <p:spPr>
          <a:xfrm>
            <a:off x="891720" y="2746080"/>
            <a:ext cx="761616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N</a:t>
            </a:r>
            <a:r>
              <a:rPr lang="cs-CZ" sz="3209" b="0" strike="noStrike" spc="-1" dirty="0">
                <a:solidFill>
                  <a:srgbClr val="000000"/>
                </a:solidFill>
                <a:latin typeface="Arial"/>
              </a:rPr>
              <a:t>PI)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– 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Koncepce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školních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poradenských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</a:t>
            </a:r>
            <a:endParaRPr lang="en-US" sz="3209" b="0" strike="noStrike" spc="-1" dirty="0">
              <a:latin typeface="Times New Roman"/>
            </a:endParaRPr>
          </a:p>
        </p:txBody>
      </p:sp>
      <p:sp>
        <p:nvSpPr>
          <p:cNvPr id="109" name="TextShape 8"/>
          <p:cNvSpPr txBox="1"/>
          <p:nvPr/>
        </p:nvSpPr>
        <p:spPr>
          <a:xfrm>
            <a:off x="891720" y="3233880"/>
            <a:ext cx="683748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pracovišť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. 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Zapojeno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110 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škol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, 52 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škol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</a:t>
            </a:r>
            <a:endParaRPr lang="en-US" sz="3209" b="0" strike="noStrike" spc="-1" dirty="0">
              <a:latin typeface="Times New Roman"/>
            </a:endParaRPr>
          </a:p>
        </p:txBody>
      </p:sp>
      <p:sp>
        <p:nvSpPr>
          <p:cNvPr id="110" name="TextShape 9"/>
          <p:cNvSpPr txBox="1"/>
          <p:nvPr/>
        </p:nvSpPr>
        <p:spPr>
          <a:xfrm>
            <a:off x="891719" y="3721320"/>
            <a:ext cx="6590457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volilo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školního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psychologa</a:t>
            </a:r>
            <a:endParaRPr lang="en-US" sz="3209" b="0" strike="noStrike" spc="-1" dirty="0">
              <a:latin typeface="Times New Roman"/>
            </a:endParaRPr>
          </a:p>
        </p:txBody>
      </p:sp>
      <p:sp>
        <p:nvSpPr>
          <p:cNvPr id="111" name="TextShape 10"/>
          <p:cNvSpPr txBox="1"/>
          <p:nvPr/>
        </p:nvSpPr>
        <p:spPr>
          <a:xfrm>
            <a:off x="548640" y="4307040"/>
            <a:ext cx="40644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112" name="TextShape 11"/>
          <p:cNvSpPr txBox="1"/>
          <p:nvPr/>
        </p:nvSpPr>
        <p:spPr>
          <a:xfrm>
            <a:off x="891720" y="4307040"/>
            <a:ext cx="673056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odhad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 v 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roce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2007 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cca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200 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školních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</a:t>
            </a:r>
            <a:endParaRPr lang="en-US" sz="3209" b="0" strike="noStrike" spc="-1" dirty="0">
              <a:latin typeface="Times New Roman"/>
            </a:endParaRPr>
          </a:p>
        </p:txBody>
      </p:sp>
      <p:sp>
        <p:nvSpPr>
          <p:cNvPr id="113" name="TextShape 12"/>
          <p:cNvSpPr txBox="1"/>
          <p:nvPr/>
        </p:nvSpPr>
        <p:spPr>
          <a:xfrm>
            <a:off x="891720" y="4794480"/>
            <a:ext cx="628128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psychologů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, </a:t>
            </a:r>
            <a:r>
              <a:rPr lang="cs-CZ" sz="3209" b="0" strike="noStrike" spc="-1" dirty="0">
                <a:solidFill>
                  <a:srgbClr val="000000"/>
                </a:solidFill>
                <a:latin typeface="Arial"/>
              </a:rPr>
              <a:t>dnes odhadem 400 školních psychologů – ale na různé úvazky</a:t>
            </a:r>
            <a:endParaRPr lang="en-US" sz="3209" b="0" strike="noStrike" spc="-1" dirty="0">
              <a:latin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Freeform 1"/>
          <p:cNvSpPr/>
          <p:nvPr/>
        </p:nvSpPr>
        <p:spPr>
          <a:xfrm>
            <a:off x="-360" y="-360"/>
            <a:ext cx="9145080" cy="6859080"/>
          </a:xfrm>
          <a:custGeom>
            <a:avLst/>
            <a:gdLst/>
            <a:ahLst/>
            <a:cxnLst/>
            <a:rect l="0" t="0" r="r" b="b"/>
            <a:pathLst>
              <a:path w="25403" h="19053">
                <a:moveTo>
                  <a:pt x="0" y="0"/>
                </a:moveTo>
                <a:lnTo>
                  <a:pt x="25402" y="0"/>
                </a:lnTo>
                <a:lnTo>
                  <a:pt x="25402" y="19052"/>
                </a:lnTo>
                <a:lnTo>
                  <a:pt x="0" y="19052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15" name="TextShape 2"/>
          <p:cNvSpPr txBox="1"/>
          <p:nvPr/>
        </p:nvSpPr>
        <p:spPr>
          <a:xfrm>
            <a:off x="1757880" y="549000"/>
            <a:ext cx="5630400" cy="625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4410" b="0" strike="noStrike" spc="-1">
                <a:solidFill>
                  <a:srgbClr val="000000"/>
                </a:solidFill>
                <a:latin typeface="Arial"/>
              </a:rPr>
              <a:t>Institucionální podpora</a:t>
            </a:r>
            <a:endParaRPr lang="en-US" sz="4410" b="0" strike="noStrike" spc="-1">
              <a:latin typeface="Times New Roman"/>
            </a:endParaRPr>
          </a:p>
        </p:txBody>
      </p:sp>
      <p:sp>
        <p:nvSpPr>
          <p:cNvPr id="116" name="TextShape 3"/>
          <p:cNvSpPr txBox="1"/>
          <p:nvPr/>
        </p:nvSpPr>
        <p:spPr>
          <a:xfrm>
            <a:off x="548640" y="1580400"/>
            <a:ext cx="38052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117" name="TextShape 4"/>
          <p:cNvSpPr txBox="1"/>
          <p:nvPr/>
        </p:nvSpPr>
        <p:spPr>
          <a:xfrm>
            <a:off x="891720" y="1580400"/>
            <a:ext cx="637416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Asociace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školní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psychologie</a:t>
            </a:r>
            <a:endParaRPr lang="en-US" sz="2000" b="0" strike="noStrike" spc="-1" dirty="0">
              <a:latin typeface="Times New Roman"/>
            </a:endParaRPr>
          </a:p>
        </p:txBody>
      </p:sp>
      <p:sp>
        <p:nvSpPr>
          <p:cNvPr id="118" name="TextShape 5"/>
          <p:cNvSpPr txBox="1"/>
          <p:nvPr/>
        </p:nvSpPr>
        <p:spPr>
          <a:xfrm>
            <a:off x="891719" y="1946520"/>
            <a:ext cx="7894471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cs-CZ" sz="2000" spc="-1" dirty="0">
                <a:solidFill>
                  <a:srgbClr val="000000"/>
                </a:solidFill>
              </a:rPr>
              <a:t> http://www.skolnipsychologie.cz/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)</a:t>
            </a:r>
            <a:endParaRPr lang="en-US" sz="2000" b="0" strike="noStrike" spc="-1" dirty="0">
              <a:latin typeface="Times New Roman"/>
            </a:endParaRPr>
          </a:p>
        </p:txBody>
      </p:sp>
      <p:sp>
        <p:nvSpPr>
          <p:cNvPr id="121" name="TextShape 8"/>
          <p:cNvSpPr txBox="1"/>
          <p:nvPr/>
        </p:nvSpPr>
        <p:spPr>
          <a:xfrm>
            <a:off x="548640" y="3135240"/>
            <a:ext cx="38052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122" name="TextShape 9"/>
          <p:cNvSpPr txBox="1"/>
          <p:nvPr/>
        </p:nvSpPr>
        <p:spPr>
          <a:xfrm>
            <a:off x="891719" y="2572560"/>
            <a:ext cx="643680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cs-CZ" sz="3000" b="0" strike="noStrike" spc="-1" dirty="0">
                <a:latin typeface="Times New Roman"/>
              </a:rPr>
              <a:t>Podpora NPI (projekty APIV, KIPR – inkluzivní vzdělávání, podpora krajů</a:t>
            </a:r>
            <a:endParaRPr lang="en-US" sz="3000" b="0" strike="noStrike" spc="-1" dirty="0">
              <a:latin typeface="Times New Roman"/>
            </a:endParaRPr>
          </a:p>
        </p:txBody>
      </p:sp>
      <p:sp>
        <p:nvSpPr>
          <p:cNvPr id="125" name="TextShape 12"/>
          <p:cNvSpPr txBox="1"/>
          <p:nvPr/>
        </p:nvSpPr>
        <p:spPr>
          <a:xfrm>
            <a:off x="638420" y="3823740"/>
            <a:ext cx="38052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126" name="TextShape 13"/>
          <p:cNvSpPr txBox="1"/>
          <p:nvPr/>
        </p:nvSpPr>
        <p:spPr>
          <a:xfrm>
            <a:off x="1066648" y="3859921"/>
            <a:ext cx="548424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 dirty="0" err="1">
                <a:solidFill>
                  <a:srgbClr val="000000"/>
                </a:solidFill>
                <a:latin typeface="Arial"/>
              </a:rPr>
              <a:t>Etický</a:t>
            </a:r>
            <a:r>
              <a:rPr lang="en-US" sz="3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000" b="0" strike="noStrike" spc="-1" dirty="0" err="1">
                <a:solidFill>
                  <a:srgbClr val="000000"/>
                </a:solidFill>
                <a:latin typeface="Arial"/>
              </a:rPr>
              <a:t>kodex</a:t>
            </a:r>
            <a:r>
              <a:rPr lang="en-US" sz="3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000" b="0" strike="noStrike" spc="-1" dirty="0" err="1">
                <a:solidFill>
                  <a:srgbClr val="000000"/>
                </a:solidFill>
                <a:latin typeface="Arial"/>
              </a:rPr>
              <a:t>podle</a:t>
            </a:r>
            <a:r>
              <a:rPr lang="en-US" sz="3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000" b="0" strike="noStrike" spc="-1" dirty="0" err="1">
                <a:solidFill>
                  <a:srgbClr val="000000"/>
                </a:solidFill>
                <a:latin typeface="Arial"/>
              </a:rPr>
              <a:t>kodexu</a:t>
            </a:r>
            <a:r>
              <a:rPr lang="en-US" sz="3000" b="0" strike="noStrike" spc="-1" dirty="0">
                <a:solidFill>
                  <a:srgbClr val="000000"/>
                </a:solidFill>
                <a:latin typeface="Arial"/>
              </a:rPr>
              <a:t> ISPA</a:t>
            </a:r>
            <a:endParaRPr lang="en-US" sz="3000" b="0" strike="noStrike" spc="-1" dirty="0">
              <a:latin typeface="Times New Roman"/>
            </a:endParaRPr>
          </a:p>
        </p:txBody>
      </p:sp>
      <p:sp>
        <p:nvSpPr>
          <p:cNvPr id="127" name="TextShape 14"/>
          <p:cNvSpPr txBox="1"/>
          <p:nvPr/>
        </p:nvSpPr>
        <p:spPr>
          <a:xfrm>
            <a:off x="548640" y="4781880"/>
            <a:ext cx="38052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128" name="TextShape 15"/>
          <p:cNvSpPr txBox="1"/>
          <p:nvPr/>
        </p:nvSpPr>
        <p:spPr>
          <a:xfrm>
            <a:off x="891720" y="4781880"/>
            <a:ext cx="770004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 dirty="0" err="1">
                <a:solidFill>
                  <a:srgbClr val="000000"/>
                </a:solidFill>
                <a:latin typeface="Arial"/>
              </a:rPr>
              <a:t>Zásady</a:t>
            </a:r>
            <a:r>
              <a:rPr lang="en-US" sz="3000" b="0" strike="noStrike" spc="-1" dirty="0">
                <a:solidFill>
                  <a:srgbClr val="000000"/>
                </a:solidFill>
                <a:latin typeface="Arial"/>
              </a:rPr>
              <a:t> a </a:t>
            </a:r>
            <a:r>
              <a:rPr lang="en-US" sz="3000" b="0" strike="noStrike" spc="-1" dirty="0" err="1">
                <a:solidFill>
                  <a:srgbClr val="000000"/>
                </a:solidFill>
                <a:latin typeface="Arial"/>
              </a:rPr>
              <a:t>stěžejní</a:t>
            </a:r>
            <a:r>
              <a:rPr lang="en-US" sz="3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000" b="0" strike="noStrike" spc="-1" dirty="0" err="1">
                <a:solidFill>
                  <a:srgbClr val="000000"/>
                </a:solidFill>
                <a:latin typeface="Arial"/>
              </a:rPr>
              <a:t>témata</a:t>
            </a:r>
            <a:r>
              <a:rPr lang="en-US" sz="3000" b="0" strike="noStrike" spc="-1" dirty="0">
                <a:solidFill>
                  <a:srgbClr val="000000"/>
                </a:solidFill>
                <a:latin typeface="Arial"/>
              </a:rPr>
              <a:t>:  </a:t>
            </a:r>
            <a:r>
              <a:rPr lang="en-US" sz="3000" b="0" strike="noStrike" spc="-1" dirty="0" err="1">
                <a:solidFill>
                  <a:srgbClr val="000000"/>
                </a:solidFill>
                <a:latin typeface="Arial"/>
              </a:rPr>
              <a:t>budování</a:t>
            </a:r>
            <a:r>
              <a:rPr lang="en-US" sz="3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000" b="0" strike="noStrike" spc="-1" dirty="0" err="1">
                <a:solidFill>
                  <a:srgbClr val="000000"/>
                </a:solidFill>
                <a:latin typeface="Arial"/>
              </a:rPr>
              <a:t>vědního</a:t>
            </a:r>
            <a:r>
              <a:rPr lang="en-US" sz="3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endParaRPr lang="en-US" sz="3000" b="0" strike="noStrike" spc="-1" dirty="0">
              <a:latin typeface="Times New Roman"/>
            </a:endParaRPr>
          </a:p>
        </p:txBody>
      </p:sp>
      <p:sp>
        <p:nvSpPr>
          <p:cNvPr id="129" name="TextShape 16"/>
          <p:cNvSpPr txBox="1"/>
          <p:nvPr/>
        </p:nvSpPr>
        <p:spPr>
          <a:xfrm>
            <a:off x="891720" y="5147280"/>
            <a:ext cx="675216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oboru, vzdělávání školních psychologů, </a:t>
            </a:r>
            <a:endParaRPr lang="en-US" sz="3000" b="0" strike="noStrike" spc="-1">
              <a:latin typeface="Times New Roman"/>
            </a:endParaRPr>
          </a:p>
        </p:txBody>
      </p:sp>
      <p:sp>
        <p:nvSpPr>
          <p:cNvPr id="130" name="TextShape 17"/>
          <p:cNvSpPr txBox="1"/>
          <p:nvPr/>
        </p:nvSpPr>
        <p:spPr>
          <a:xfrm>
            <a:off x="891720" y="5513400"/>
            <a:ext cx="7360560" cy="42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000" b="0" strike="noStrike" spc="-1" dirty="0" err="1">
                <a:solidFill>
                  <a:srgbClr val="000000"/>
                </a:solidFill>
                <a:latin typeface="Arial"/>
              </a:rPr>
              <a:t>pracovní</a:t>
            </a:r>
            <a:r>
              <a:rPr lang="en-US" sz="3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000" b="0" strike="noStrike" spc="-1" dirty="0" err="1">
                <a:solidFill>
                  <a:srgbClr val="000000"/>
                </a:solidFill>
                <a:latin typeface="Arial"/>
              </a:rPr>
              <a:t>zařazení</a:t>
            </a:r>
            <a:r>
              <a:rPr lang="en-US" sz="3000" b="0" strike="noStrike" spc="-1" dirty="0">
                <a:solidFill>
                  <a:srgbClr val="000000"/>
                </a:solidFill>
                <a:latin typeface="Arial"/>
              </a:rPr>
              <a:t> ŠP</a:t>
            </a:r>
            <a:r>
              <a:rPr lang="cs-CZ" sz="3000" b="0" strike="noStrike" spc="-1" dirty="0">
                <a:solidFill>
                  <a:srgbClr val="000000"/>
                </a:solidFill>
                <a:latin typeface="Arial"/>
              </a:rPr>
              <a:t> – petice za financování ze státního rozpočtu, </a:t>
            </a:r>
            <a:r>
              <a:rPr lang="en-US" sz="3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000" b="0" strike="noStrike" spc="-1" dirty="0" err="1">
                <a:solidFill>
                  <a:srgbClr val="000000"/>
                </a:solidFill>
                <a:latin typeface="Arial"/>
              </a:rPr>
              <a:t>koncepce</a:t>
            </a:r>
            <a:r>
              <a:rPr lang="en-US" sz="3000" b="0" strike="noStrike" spc="-1" dirty="0">
                <a:solidFill>
                  <a:srgbClr val="000000"/>
                </a:solidFill>
                <a:latin typeface="Arial"/>
              </a:rPr>
              <a:t>…</a:t>
            </a:r>
            <a:endParaRPr lang="en-US" sz="3000" b="0" strike="noStrike" spc="-1" dirty="0">
              <a:latin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Freeform 1"/>
          <p:cNvSpPr/>
          <p:nvPr/>
        </p:nvSpPr>
        <p:spPr>
          <a:xfrm>
            <a:off x="-360" y="-360"/>
            <a:ext cx="9145080" cy="6859080"/>
          </a:xfrm>
          <a:custGeom>
            <a:avLst/>
            <a:gdLst/>
            <a:ahLst/>
            <a:cxnLst/>
            <a:rect l="0" t="0" r="r" b="b"/>
            <a:pathLst>
              <a:path w="25403" h="19053">
                <a:moveTo>
                  <a:pt x="0" y="0"/>
                </a:moveTo>
                <a:lnTo>
                  <a:pt x="25402" y="0"/>
                </a:lnTo>
                <a:lnTo>
                  <a:pt x="25402" y="19052"/>
                </a:lnTo>
                <a:lnTo>
                  <a:pt x="0" y="19052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32" name="TextShape 2"/>
          <p:cNvSpPr txBox="1"/>
          <p:nvPr/>
        </p:nvSpPr>
        <p:spPr>
          <a:xfrm>
            <a:off x="639000" y="549000"/>
            <a:ext cx="8024760" cy="625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4410" b="0" strike="noStrike" spc="-1">
                <a:solidFill>
                  <a:srgbClr val="000000"/>
                </a:solidFill>
                <a:latin typeface="Arial"/>
              </a:rPr>
              <a:t>Hlavní odborná diskusní témata </a:t>
            </a:r>
            <a:endParaRPr lang="en-US" sz="4410" b="0" strike="noStrike" spc="-1">
              <a:latin typeface="Times New Roman"/>
            </a:endParaRPr>
          </a:p>
        </p:txBody>
      </p:sp>
      <p:sp>
        <p:nvSpPr>
          <p:cNvPr id="133" name="TextShape 3"/>
          <p:cNvSpPr txBox="1"/>
          <p:nvPr/>
        </p:nvSpPr>
        <p:spPr>
          <a:xfrm>
            <a:off x="548640" y="1672920"/>
            <a:ext cx="40644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134" name="TextShape 4"/>
          <p:cNvSpPr txBox="1"/>
          <p:nvPr/>
        </p:nvSpPr>
        <p:spPr>
          <a:xfrm>
            <a:off x="891720" y="1672920"/>
            <a:ext cx="634824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0000"/>
                </a:solidFill>
                <a:latin typeface="Arial"/>
              </a:rPr>
              <a:t>vymezování náplně práce školních 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135" name="TextShape 5"/>
          <p:cNvSpPr txBox="1"/>
          <p:nvPr/>
        </p:nvSpPr>
        <p:spPr>
          <a:xfrm>
            <a:off x="891720" y="2160720"/>
            <a:ext cx="216936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0000"/>
                </a:solidFill>
                <a:latin typeface="Arial"/>
              </a:rPr>
              <a:t>psychologů 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136" name="TextShape 6"/>
          <p:cNvSpPr txBox="1"/>
          <p:nvPr/>
        </p:nvSpPr>
        <p:spPr>
          <a:xfrm>
            <a:off x="548640" y="2746080"/>
            <a:ext cx="40644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137" name="TextShape 7"/>
          <p:cNvSpPr txBox="1"/>
          <p:nvPr/>
        </p:nvSpPr>
        <p:spPr>
          <a:xfrm>
            <a:off x="891720" y="2746080"/>
            <a:ext cx="585000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0000"/>
                </a:solidFill>
                <a:latin typeface="Arial"/>
              </a:rPr>
              <a:t>odlišení školních psychologů od 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138" name="TextShape 8"/>
          <p:cNvSpPr txBox="1"/>
          <p:nvPr/>
        </p:nvSpPr>
        <p:spPr>
          <a:xfrm>
            <a:off x="891720" y="3233880"/>
            <a:ext cx="264492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0000"/>
                </a:solidFill>
                <a:latin typeface="Arial"/>
              </a:rPr>
              <a:t>poradenských 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139" name="TextShape 9"/>
          <p:cNvSpPr txBox="1"/>
          <p:nvPr/>
        </p:nvSpPr>
        <p:spPr>
          <a:xfrm>
            <a:off x="548640" y="3818880"/>
            <a:ext cx="40680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140" name="TextShape 10"/>
          <p:cNvSpPr txBox="1"/>
          <p:nvPr/>
        </p:nvSpPr>
        <p:spPr>
          <a:xfrm>
            <a:off x="891720" y="3818880"/>
            <a:ext cx="623376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0000"/>
                </a:solidFill>
                <a:latin typeface="Arial"/>
              </a:rPr>
              <a:t>otázkám profesní identity školních 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141" name="TextShape 11"/>
          <p:cNvSpPr txBox="1"/>
          <p:nvPr/>
        </p:nvSpPr>
        <p:spPr>
          <a:xfrm>
            <a:off x="891720" y="4307040"/>
            <a:ext cx="258300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psychologů</a:t>
            </a:r>
            <a:endParaRPr lang="en-US" sz="3209" b="0" strike="noStrike" spc="-1" dirty="0">
              <a:latin typeface="Times New Roman"/>
            </a:endParaRPr>
          </a:p>
        </p:txBody>
      </p:sp>
      <p:sp>
        <p:nvSpPr>
          <p:cNvPr id="142" name="TextShape 12"/>
          <p:cNvSpPr txBox="1"/>
          <p:nvPr/>
        </p:nvSpPr>
        <p:spPr>
          <a:xfrm>
            <a:off x="548640" y="4892040"/>
            <a:ext cx="40680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3209" b="0" strike="noStrike" spc="-1">
              <a:latin typeface="Times New Roman"/>
            </a:endParaRPr>
          </a:p>
        </p:txBody>
      </p:sp>
      <p:sp>
        <p:nvSpPr>
          <p:cNvPr id="143" name="TextShape 13"/>
          <p:cNvSpPr txBox="1"/>
          <p:nvPr/>
        </p:nvSpPr>
        <p:spPr>
          <a:xfrm>
            <a:off x="891720" y="4892040"/>
            <a:ext cx="6860802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cs-CZ" sz="3209" b="0" strike="noStrike" spc="-1" dirty="0">
                <a:solidFill>
                  <a:srgbClr val="000000"/>
                </a:solidFill>
                <a:latin typeface="Arial"/>
              </a:rPr>
              <a:t>N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ová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diskusní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témata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se </a:t>
            </a:r>
            <a:r>
              <a:rPr lang="en-US" sz="3209" b="0" strike="noStrike" spc="-1" dirty="0" err="1">
                <a:solidFill>
                  <a:srgbClr val="000000"/>
                </a:solidFill>
                <a:latin typeface="Arial"/>
              </a:rPr>
              <a:t>postupně</a:t>
            </a:r>
            <a:r>
              <a:rPr lang="en-US" sz="3209" b="0" strike="noStrike" spc="-1" dirty="0">
                <a:solidFill>
                  <a:srgbClr val="000000"/>
                </a:solidFill>
                <a:latin typeface="Arial"/>
              </a:rPr>
              <a:t> </a:t>
            </a:r>
            <a:endParaRPr lang="en-US" sz="3209" b="0" strike="noStrike" spc="-1" dirty="0">
              <a:latin typeface="Times New Roman"/>
            </a:endParaRPr>
          </a:p>
        </p:txBody>
      </p:sp>
      <p:sp>
        <p:nvSpPr>
          <p:cNvPr id="144" name="TextShape 14"/>
          <p:cNvSpPr txBox="1"/>
          <p:nvPr/>
        </p:nvSpPr>
        <p:spPr>
          <a:xfrm>
            <a:off x="891720" y="5380200"/>
            <a:ext cx="7166520" cy="45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209" b="0" strike="noStrike" spc="-1">
                <a:solidFill>
                  <a:srgbClr val="000000"/>
                </a:solidFill>
                <a:latin typeface="Arial"/>
              </a:rPr>
              <a:t>vynořovala díky získaným zkušenostem</a:t>
            </a:r>
            <a:endParaRPr lang="en-US" sz="3209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Freeform 1"/>
          <p:cNvSpPr/>
          <p:nvPr/>
        </p:nvSpPr>
        <p:spPr>
          <a:xfrm>
            <a:off x="-360" y="-360"/>
            <a:ext cx="9145080" cy="6859080"/>
          </a:xfrm>
          <a:custGeom>
            <a:avLst/>
            <a:gdLst/>
            <a:ahLst/>
            <a:cxnLst/>
            <a:rect l="0" t="0" r="r" b="b"/>
            <a:pathLst>
              <a:path w="25403" h="19053">
                <a:moveTo>
                  <a:pt x="0" y="0"/>
                </a:moveTo>
                <a:lnTo>
                  <a:pt x="25402" y="0"/>
                </a:lnTo>
                <a:lnTo>
                  <a:pt x="25402" y="19052"/>
                </a:lnTo>
                <a:lnTo>
                  <a:pt x="0" y="19052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46" name="TextShape 2"/>
          <p:cNvSpPr txBox="1"/>
          <p:nvPr/>
        </p:nvSpPr>
        <p:spPr>
          <a:xfrm>
            <a:off x="861840" y="603360"/>
            <a:ext cx="7550640" cy="512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3600" b="0" strike="noStrike" spc="-1">
                <a:solidFill>
                  <a:srgbClr val="000000"/>
                </a:solidFill>
                <a:latin typeface="Arial"/>
              </a:rPr>
              <a:t>Školní versus poradenský psycholog </a:t>
            </a:r>
            <a:endParaRPr lang="en-US" sz="3600" b="0" strike="noStrike" spc="-1">
              <a:latin typeface="Times New Roman"/>
            </a:endParaRPr>
          </a:p>
        </p:txBody>
      </p:sp>
      <p:sp>
        <p:nvSpPr>
          <p:cNvPr id="147" name="TextShape 3"/>
          <p:cNvSpPr txBox="1"/>
          <p:nvPr/>
        </p:nvSpPr>
        <p:spPr>
          <a:xfrm>
            <a:off x="548640" y="1602000"/>
            <a:ext cx="25416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148" name="TextShape 4"/>
          <p:cNvSpPr txBox="1"/>
          <p:nvPr/>
        </p:nvSpPr>
        <p:spPr>
          <a:xfrm>
            <a:off x="891720" y="1602000"/>
            <a:ext cx="505872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Nejbližší aplikovaná psychologická disciplína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149" name="TextShape 5"/>
          <p:cNvSpPr txBox="1"/>
          <p:nvPr/>
        </p:nvSpPr>
        <p:spPr>
          <a:xfrm>
            <a:off x="548640" y="1906920"/>
            <a:ext cx="25416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150" name="TextShape 6"/>
          <p:cNvSpPr txBox="1"/>
          <p:nvPr/>
        </p:nvSpPr>
        <p:spPr>
          <a:xfrm>
            <a:off x="891720" y="1906920"/>
            <a:ext cx="755676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ŠP a PP pracují se stejnou klientelou, slyší podobné „objednávky“, 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151" name="TextShape 7"/>
          <p:cNvSpPr txBox="1"/>
          <p:nvPr/>
        </p:nvSpPr>
        <p:spPr>
          <a:xfrm>
            <a:off x="891720" y="2150640"/>
            <a:ext cx="267552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používají stejné metody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152" name="TextShape 8"/>
          <p:cNvSpPr txBox="1"/>
          <p:nvPr/>
        </p:nvSpPr>
        <p:spPr>
          <a:xfrm>
            <a:off x="548640" y="2455560"/>
            <a:ext cx="25416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153" name="TextShape 9"/>
          <p:cNvSpPr txBox="1"/>
          <p:nvPr/>
        </p:nvSpPr>
        <p:spPr>
          <a:xfrm>
            <a:off x="891720" y="2455560"/>
            <a:ext cx="441864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Anticipace profesních zájmových střetů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154" name="TextShape 10"/>
          <p:cNvSpPr txBox="1"/>
          <p:nvPr/>
        </p:nvSpPr>
        <p:spPr>
          <a:xfrm>
            <a:off x="548640" y="2760120"/>
            <a:ext cx="25452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155" name="TextShape 11"/>
          <p:cNvSpPr txBox="1"/>
          <p:nvPr/>
        </p:nvSpPr>
        <p:spPr>
          <a:xfrm>
            <a:off x="891720" y="2760120"/>
            <a:ext cx="733716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Školní psycholog by neměl být jen „prodlouženou rukou poradny“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156" name="TextShape 12"/>
          <p:cNvSpPr txBox="1"/>
          <p:nvPr/>
        </p:nvSpPr>
        <p:spPr>
          <a:xfrm>
            <a:off x="548640" y="3065400"/>
            <a:ext cx="25416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157" name="TextShape 13"/>
          <p:cNvSpPr txBox="1"/>
          <p:nvPr/>
        </p:nvSpPr>
        <p:spPr>
          <a:xfrm>
            <a:off x="891720" y="3065400"/>
            <a:ext cx="716040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Náplň práce ŠP má podstatně širší záběr a je především méně 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158" name="TextShape 14"/>
          <p:cNvSpPr txBox="1"/>
          <p:nvPr/>
        </p:nvSpPr>
        <p:spPr>
          <a:xfrm>
            <a:off x="891720" y="3309120"/>
            <a:ext cx="708120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orientovaná na diagnostiku, odklon od „medicínského“ pohledu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159" name="TextShape 15"/>
          <p:cNvSpPr txBox="1"/>
          <p:nvPr/>
        </p:nvSpPr>
        <p:spPr>
          <a:xfrm>
            <a:off x="548640" y="3614040"/>
            <a:ext cx="25416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160" name="TextShape 16"/>
          <p:cNvSpPr txBox="1"/>
          <p:nvPr/>
        </p:nvSpPr>
        <p:spPr>
          <a:xfrm>
            <a:off x="891720" y="3614040"/>
            <a:ext cx="736020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Starost o klima školy – důraz na systém, prevenci, práce s učiteli 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162" name="TextShape 18"/>
          <p:cNvSpPr txBox="1"/>
          <p:nvPr/>
        </p:nvSpPr>
        <p:spPr>
          <a:xfrm>
            <a:off x="548640" y="4163040"/>
            <a:ext cx="25416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163" name="TextShape 19"/>
          <p:cNvSpPr txBox="1"/>
          <p:nvPr/>
        </p:nvSpPr>
        <p:spPr>
          <a:xfrm>
            <a:off x="891720" y="4163040"/>
            <a:ext cx="492624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Mareš: přirovnání  ŠP k praktickým lékařům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164" name="TextShape 20"/>
          <p:cNvSpPr txBox="1"/>
          <p:nvPr/>
        </p:nvSpPr>
        <p:spPr>
          <a:xfrm>
            <a:off x="548640" y="4467960"/>
            <a:ext cx="25416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165" name="TextShape 21"/>
          <p:cNvSpPr txBox="1"/>
          <p:nvPr/>
        </p:nvSpPr>
        <p:spPr>
          <a:xfrm>
            <a:off x="891720" y="4467960"/>
            <a:ext cx="692280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Tedy: širší záběr, užitečnost pro praxi, bohatost komunikace, 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166" name="TextShape 22"/>
          <p:cNvSpPr txBox="1"/>
          <p:nvPr/>
        </p:nvSpPr>
        <p:spPr>
          <a:xfrm>
            <a:off x="891720" y="4711680"/>
            <a:ext cx="545364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organizace, odpovědnost za děni po vyšetření…</a:t>
            </a:r>
            <a:endParaRPr lang="en-US" sz="2010" b="0" strike="noStrike" spc="-1">
              <a:latin typeface="Times New Roman"/>
            </a:endParaRPr>
          </a:p>
        </p:txBody>
      </p:sp>
      <p:sp>
        <p:nvSpPr>
          <p:cNvPr id="167" name="TextShape 23"/>
          <p:cNvSpPr txBox="1"/>
          <p:nvPr/>
        </p:nvSpPr>
        <p:spPr>
          <a:xfrm>
            <a:off x="548640" y="5016600"/>
            <a:ext cx="25416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010" b="0" strike="noStrike" spc="-1">
                <a:solidFill>
                  <a:srgbClr val="000000"/>
                </a:solidFill>
                <a:latin typeface="Arial"/>
              </a:rPr>
              <a:t>•</a:t>
            </a:r>
            <a:endParaRPr lang="en-US" sz="201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Freeform 1"/>
          <p:cNvSpPr/>
          <p:nvPr/>
        </p:nvSpPr>
        <p:spPr>
          <a:xfrm>
            <a:off x="-360" y="-360"/>
            <a:ext cx="9145080" cy="6859080"/>
          </a:xfrm>
          <a:custGeom>
            <a:avLst/>
            <a:gdLst/>
            <a:ahLst/>
            <a:cxnLst/>
            <a:rect l="0" t="0" r="r" b="b"/>
            <a:pathLst>
              <a:path w="25403" h="19053">
                <a:moveTo>
                  <a:pt x="0" y="0"/>
                </a:moveTo>
                <a:lnTo>
                  <a:pt x="25402" y="0"/>
                </a:lnTo>
                <a:lnTo>
                  <a:pt x="25402" y="19052"/>
                </a:lnTo>
                <a:lnTo>
                  <a:pt x="0" y="19052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70" name="TextShape 2"/>
          <p:cNvSpPr txBox="1"/>
          <p:nvPr/>
        </p:nvSpPr>
        <p:spPr>
          <a:xfrm>
            <a:off x="1944000" y="213840"/>
            <a:ext cx="5412600" cy="625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4410" b="0" strike="noStrike" spc="-1">
                <a:solidFill>
                  <a:srgbClr val="000000"/>
                </a:solidFill>
                <a:latin typeface="Arial"/>
              </a:rPr>
              <a:t>Náplň práce školního </a:t>
            </a:r>
            <a:endParaRPr lang="en-US" sz="4410" b="0" strike="noStrike" spc="-1">
              <a:latin typeface="Times New Roman"/>
            </a:endParaRPr>
          </a:p>
        </p:txBody>
      </p:sp>
      <p:sp>
        <p:nvSpPr>
          <p:cNvPr id="171" name="TextShape 3"/>
          <p:cNvSpPr txBox="1"/>
          <p:nvPr/>
        </p:nvSpPr>
        <p:spPr>
          <a:xfrm>
            <a:off x="3155760" y="884160"/>
            <a:ext cx="2832480" cy="625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4410" b="0" strike="noStrike" spc="-1">
                <a:solidFill>
                  <a:srgbClr val="000000"/>
                </a:solidFill>
                <a:latin typeface="Arial"/>
              </a:rPr>
              <a:t>psychologa</a:t>
            </a:r>
            <a:endParaRPr lang="en-US" sz="4410" b="0" strike="noStrike" spc="-1">
              <a:latin typeface="Times New Roman"/>
            </a:endParaRPr>
          </a:p>
        </p:txBody>
      </p:sp>
      <p:sp>
        <p:nvSpPr>
          <p:cNvPr id="172" name="Freeform 4"/>
          <p:cNvSpPr/>
          <p:nvPr/>
        </p:nvSpPr>
        <p:spPr>
          <a:xfrm>
            <a:off x="548280" y="1912320"/>
            <a:ext cx="2064240" cy="23760"/>
          </a:xfrm>
          <a:custGeom>
            <a:avLst/>
            <a:gdLst/>
            <a:ahLst/>
            <a:cxnLst/>
            <a:rect l="0" t="0" r="r" b="b"/>
            <a:pathLst>
              <a:path w="5734" h="66">
                <a:moveTo>
                  <a:pt x="0" y="0"/>
                </a:moveTo>
                <a:lnTo>
                  <a:pt x="5733" y="0"/>
                </a:lnTo>
                <a:lnTo>
                  <a:pt x="5733" y="65"/>
                </a:lnTo>
                <a:lnTo>
                  <a:pt x="0" y="65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>
            <a:noFill/>
          </a:ln>
        </p:spPr>
      </p:sp>
      <p:sp>
        <p:nvSpPr>
          <p:cNvPr id="173" name="TextShape 5"/>
          <p:cNvSpPr txBox="1"/>
          <p:nvPr/>
        </p:nvSpPr>
        <p:spPr>
          <a:xfrm>
            <a:off x="548640" y="1592640"/>
            <a:ext cx="206568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3 oblasti práce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174" name="TextShape 6"/>
          <p:cNvSpPr txBox="1"/>
          <p:nvPr/>
        </p:nvSpPr>
        <p:spPr>
          <a:xfrm>
            <a:off x="548640" y="1973880"/>
            <a:ext cx="739548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7F7F7F"/>
                </a:solidFill>
                <a:latin typeface="Arial"/>
              </a:rPr>
              <a:t>Diagnostika a depistáž </a:t>
            </a:r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(např. zápisy do prvních tříd, 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175" name="TextShape 7"/>
          <p:cNvSpPr txBox="1"/>
          <p:nvPr/>
        </p:nvSpPr>
        <p:spPr>
          <a:xfrm>
            <a:off x="891720" y="2278440"/>
            <a:ext cx="716652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depistáž poruch učení, diagnostika při problémech 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176" name="TextShape 8"/>
          <p:cNvSpPr txBox="1"/>
          <p:nvPr/>
        </p:nvSpPr>
        <p:spPr>
          <a:xfrm>
            <a:off x="891720" y="2583000"/>
            <a:ext cx="712548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žáků, zjišťování sociálního klimatu ve třídě apod.), 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177" name="TextShape 9"/>
          <p:cNvSpPr txBox="1"/>
          <p:nvPr/>
        </p:nvSpPr>
        <p:spPr>
          <a:xfrm>
            <a:off x="548640" y="2964600"/>
            <a:ext cx="732780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7F7F7F"/>
                </a:solidFill>
                <a:latin typeface="Arial"/>
              </a:rPr>
              <a:t>Konzulta</a:t>
            </a:r>
            <a:r>
              <a:rPr lang="en-US" sz="2500" b="1" strike="noStrike" spc="-1">
                <a:solidFill>
                  <a:srgbClr val="7F7F7F"/>
                </a:solidFill>
                <a:latin typeface="Arial"/>
              </a:rPr>
              <a:t>č</a:t>
            </a:r>
            <a:r>
              <a:rPr lang="en-US" sz="2500" b="0" strike="noStrike" spc="-1">
                <a:solidFill>
                  <a:srgbClr val="7F7F7F"/>
                </a:solidFill>
                <a:latin typeface="Arial"/>
              </a:rPr>
              <a:t>ní, poradenské a interven</a:t>
            </a:r>
            <a:r>
              <a:rPr lang="en-US" sz="2500" b="1" strike="noStrike" spc="-1">
                <a:solidFill>
                  <a:srgbClr val="7F7F7F"/>
                </a:solidFill>
                <a:latin typeface="Arial"/>
              </a:rPr>
              <a:t>č</a:t>
            </a:r>
            <a:r>
              <a:rPr lang="en-US" sz="2500" b="0" strike="noStrike" spc="-1">
                <a:solidFill>
                  <a:srgbClr val="7F7F7F"/>
                </a:solidFill>
                <a:latin typeface="Arial"/>
              </a:rPr>
              <a:t>ní práce </a:t>
            </a:r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(např. 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178" name="TextShape 10"/>
          <p:cNvSpPr txBox="1"/>
          <p:nvPr/>
        </p:nvSpPr>
        <p:spPr>
          <a:xfrm>
            <a:off x="891720" y="3269520"/>
            <a:ext cx="766044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péče o integrované žáky, krizová intervence, práce se 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179" name="TextShape 11"/>
          <p:cNvSpPr txBox="1"/>
          <p:nvPr/>
        </p:nvSpPr>
        <p:spPr>
          <a:xfrm>
            <a:off x="891720" y="3574440"/>
            <a:ext cx="520812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třídou, kariérové poradenství apod.), 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180" name="TextShape 12"/>
          <p:cNvSpPr txBox="1"/>
          <p:nvPr/>
        </p:nvSpPr>
        <p:spPr>
          <a:xfrm>
            <a:off x="548640" y="3954960"/>
            <a:ext cx="630036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7F7F7F"/>
                </a:solidFill>
                <a:latin typeface="Arial"/>
              </a:rPr>
              <a:t>Metodická práce a vzd</a:t>
            </a:r>
            <a:r>
              <a:rPr lang="en-US" sz="2500" b="1" strike="noStrike" spc="-1">
                <a:solidFill>
                  <a:srgbClr val="7F7F7F"/>
                </a:solidFill>
                <a:latin typeface="Arial"/>
              </a:rPr>
              <a:t>ě</a:t>
            </a:r>
            <a:r>
              <a:rPr lang="en-US" sz="2500" b="0" strike="noStrike" spc="-1">
                <a:solidFill>
                  <a:srgbClr val="7F7F7F"/>
                </a:solidFill>
                <a:latin typeface="Arial"/>
              </a:rPr>
              <a:t>lávací </a:t>
            </a:r>
            <a:r>
              <a:rPr lang="en-US" sz="2500" b="1" strike="noStrike" spc="-1">
                <a:solidFill>
                  <a:srgbClr val="7F7F7F"/>
                </a:solidFill>
                <a:latin typeface="Arial"/>
              </a:rPr>
              <a:t>č</a:t>
            </a:r>
            <a:r>
              <a:rPr lang="en-US" sz="2500" b="0" strike="noStrike" spc="-1">
                <a:solidFill>
                  <a:srgbClr val="7F7F7F"/>
                </a:solidFill>
                <a:latin typeface="Arial"/>
              </a:rPr>
              <a:t>innost </a:t>
            </a:r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(např. 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181" name="TextShape 13"/>
          <p:cNvSpPr txBox="1"/>
          <p:nvPr/>
        </p:nvSpPr>
        <p:spPr>
          <a:xfrm>
            <a:off x="891720" y="4260600"/>
            <a:ext cx="770904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metodická pomoc třídním učitelům, pracovní semináře 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182" name="TextShape 14"/>
          <p:cNvSpPr txBox="1"/>
          <p:nvPr/>
        </p:nvSpPr>
        <p:spPr>
          <a:xfrm>
            <a:off x="891720" y="4565160"/>
            <a:ext cx="607392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pro učitele, účast na poradách, koordinace </a:t>
            </a:r>
            <a:endParaRPr lang="en-US" sz="2500" b="0" strike="noStrike" spc="-1">
              <a:latin typeface="Times New Roman"/>
            </a:endParaRPr>
          </a:p>
        </p:txBody>
      </p:sp>
      <p:sp>
        <p:nvSpPr>
          <p:cNvPr id="183" name="TextShape 15"/>
          <p:cNvSpPr txBox="1"/>
          <p:nvPr/>
        </p:nvSpPr>
        <p:spPr>
          <a:xfrm>
            <a:off x="891720" y="4870080"/>
            <a:ext cx="5261400" cy="35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poradenských služeb, besedy apod.).</a:t>
            </a:r>
            <a:endParaRPr lang="en-US" sz="25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1607</Words>
  <Application>Microsoft Office PowerPoint</Application>
  <PresentationFormat>Předvádění na obrazovce (4:3)</PresentationFormat>
  <Paragraphs>333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DejaVu Sans</vt:lpstr>
      <vt:lpstr>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Admin</dc:creator>
  <dc:description/>
  <cp:lastModifiedBy>Bohumíra Lazarová</cp:lastModifiedBy>
  <cp:revision>2</cp:revision>
  <dcterms:modified xsi:type="dcterms:W3CDTF">2021-04-04T09:22:42Z</dcterms:modified>
  <dc:language>en-US</dc:language>
</cp:coreProperties>
</file>