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661" r:id="rId2"/>
    <p:sldId id="729" r:id="rId3"/>
    <p:sldId id="731" r:id="rId4"/>
    <p:sldId id="740" r:id="rId5"/>
    <p:sldId id="746" r:id="rId6"/>
    <p:sldId id="734" r:id="rId7"/>
    <p:sldId id="730" r:id="rId8"/>
    <p:sldId id="728" r:id="rId9"/>
    <p:sldId id="726" r:id="rId10"/>
    <p:sldId id="744" r:id="rId11"/>
    <p:sldId id="737" r:id="rId12"/>
    <p:sldId id="733" r:id="rId13"/>
    <p:sldId id="732" r:id="rId14"/>
    <p:sldId id="738" r:id="rId15"/>
    <p:sldId id="736" r:id="rId16"/>
    <p:sldId id="753" r:id="rId17"/>
    <p:sldId id="754" r:id="rId18"/>
    <p:sldId id="742" r:id="rId19"/>
    <p:sldId id="749" r:id="rId20"/>
    <p:sldId id="745" r:id="rId21"/>
    <p:sldId id="750" r:id="rId22"/>
    <p:sldId id="751" r:id="rId23"/>
    <p:sldId id="752" r:id="rId24"/>
    <p:sldId id="747" r:id="rId25"/>
    <p:sldId id="741" r:id="rId26"/>
    <p:sldId id="755" r:id="rId27"/>
    <p:sldId id="710" r:id="rId28"/>
    <p:sldId id="711" r:id="rId29"/>
    <p:sldId id="713" r:id="rId30"/>
    <p:sldId id="714" r:id="rId31"/>
    <p:sldId id="715" r:id="rId32"/>
    <p:sldId id="712" r:id="rId33"/>
    <p:sldId id="716" r:id="rId34"/>
    <p:sldId id="708" r:id="rId35"/>
    <p:sldId id="717" r:id="rId36"/>
    <p:sldId id="718" r:id="rId37"/>
    <p:sldId id="719" r:id="rId38"/>
    <p:sldId id="720" r:id="rId39"/>
    <p:sldId id="721" r:id="rId40"/>
    <p:sldId id="722" r:id="rId41"/>
    <p:sldId id="723" r:id="rId42"/>
    <p:sldId id="724" r:id="rId43"/>
    <p:sldId id="739" r:id="rId44"/>
    <p:sldId id="735" r:id="rId45"/>
  </p:sldIdLst>
  <p:sldSz cx="9144000" cy="6858000" type="screen4x3"/>
  <p:notesSz cx="7099300" cy="10234613"/>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9E22"/>
    <a:srgbClr val="FFFFFF"/>
    <a:srgbClr val="FFFFCC"/>
    <a:srgbClr val="6600CC"/>
    <a:srgbClr val="808080"/>
    <a:srgbClr val="CCFFCC"/>
    <a:srgbClr val="FFCC99"/>
    <a:srgbClr val="0080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72" y="1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Arial" charset="0"/>
              </a:defRPr>
            </a:lvl1pPr>
          </a:lstStyle>
          <a:p>
            <a:pPr>
              <a:defRPr/>
            </a:pPr>
            <a:endParaRPr lang="cs-CZ"/>
          </a:p>
        </p:txBody>
      </p:sp>
      <p:sp>
        <p:nvSpPr>
          <p:cNvPr id="150531"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Arial" charset="0"/>
              </a:defRPr>
            </a:lvl1pPr>
          </a:lstStyle>
          <a:p>
            <a:pPr>
              <a:defRPr/>
            </a:pPr>
            <a:endParaRPr lang="cs-CZ"/>
          </a:p>
        </p:txBody>
      </p:sp>
      <p:sp>
        <p:nvSpPr>
          <p:cNvPr id="150532"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Arial" charset="0"/>
              </a:defRPr>
            </a:lvl1pPr>
          </a:lstStyle>
          <a:p>
            <a:pPr>
              <a:defRPr/>
            </a:pPr>
            <a:endParaRPr lang="cs-CZ"/>
          </a:p>
        </p:txBody>
      </p:sp>
      <p:sp>
        <p:nvSpPr>
          <p:cNvPr id="150533"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a:lvl1pPr>
          </a:lstStyle>
          <a:p>
            <a:pPr>
              <a:defRPr/>
            </a:pPr>
            <a:fld id="{89CC05B4-20DD-41C8-8779-89B66E33D688}" type="slidenum">
              <a:rPr lang="cs-CZ" altLang="cs-CZ"/>
              <a:pPr>
                <a:defRPr/>
              </a:pPr>
              <a:t>‹#›</a:t>
            </a:fld>
            <a:endParaRPr lang="cs-CZ" altLang="cs-CZ"/>
          </a:p>
        </p:txBody>
      </p:sp>
    </p:spTree>
    <p:extLst>
      <p:ext uri="{BB962C8B-B14F-4D97-AF65-F5344CB8AC3E}">
        <p14:creationId xmlns:p14="http://schemas.microsoft.com/office/powerpoint/2010/main" val="1866099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Arial" charset="0"/>
              </a:defRPr>
            </a:lvl1pPr>
          </a:lstStyle>
          <a:p>
            <a:pPr>
              <a:defRPr/>
            </a:pPr>
            <a:endParaRPr lang="cs-CZ"/>
          </a:p>
        </p:txBody>
      </p:sp>
      <p:sp>
        <p:nvSpPr>
          <p:cNvPr id="9113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Arial" charset="0"/>
              </a:defRPr>
            </a:lvl1pPr>
          </a:lstStyle>
          <a:p>
            <a:pPr>
              <a:defRPr/>
            </a:pPr>
            <a:endParaRPr lang="cs-CZ"/>
          </a:p>
        </p:txBody>
      </p:sp>
      <p:sp>
        <p:nvSpPr>
          <p:cNvPr id="3076"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9114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Arial" charset="0"/>
              </a:defRPr>
            </a:lvl1pPr>
          </a:lstStyle>
          <a:p>
            <a:pPr>
              <a:defRPr/>
            </a:pPr>
            <a:endParaRPr lang="cs-CZ"/>
          </a:p>
        </p:txBody>
      </p:sp>
      <p:sp>
        <p:nvSpPr>
          <p:cNvPr id="9114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a:lvl1pPr>
          </a:lstStyle>
          <a:p>
            <a:pPr>
              <a:defRPr/>
            </a:pPr>
            <a:fld id="{64A9D64D-0B3B-438D-B24D-0F690E268E57}" type="slidenum">
              <a:rPr lang="cs-CZ" altLang="cs-CZ"/>
              <a:pPr>
                <a:defRPr/>
              </a:pPr>
              <a:t>‹#›</a:t>
            </a:fld>
            <a:endParaRPr lang="cs-CZ" altLang="cs-CZ"/>
          </a:p>
        </p:txBody>
      </p:sp>
    </p:spTree>
    <p:extLst>
      <p:ext uri="{BB962C8B-B14F-4D97-AF65-F5344CB8AC3E}">
        <p14:creationId xmlns:p14="http://schemas.microsoft.com/office/powerpoint/2010/main" val="23054845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1A6F42D-8BCF-47DF-8D22-72CDC0EB1D6D}" type="slidenum">
              <a:rPr lang="cs-CZ" altLang="cs-CZ" sz="1300" smtClean="0"/>
              <a:pPr>
                <a:spcBef>
                  <a:spcPct val="0"/>
                </a:spcBef>
              </a:pPr>
              <a:t>1</a:t>
            </a:fld>
            <a:endParaRPr lang="cs-CZ" altLang="cs-CZ" sz="1300" smtClean="0"/>
          </a:p>
        </p:txBody>
      </p:sp>
      <p:sp>
        <p:nvSpPr>
          <p:cNvPr id="10243" name="Rectangle 2"/>
          <p:cNvSpPr>
            <a:spLocks noGrp="1" noRot="1" noChangeAspect="1" noChangeArrowheads="1" noTextEdit="1"/>
          </p:cNvSpPr>
          <p:nvPr>
            <p:ph type="sldImg"/>
          </p:nvPr>
        </p:nvSpPr>
        <p:spPr>
          <a:xfrm>
            <a:off x="1123950" y="1441450"/>
            <a:ext cx="4857750" cy="3643313"/>
          </a:xfrm>
          <a:ln/>
        </p:spPr>
      </p:sp>
      <p:sp>
        <p:nvSpPr>
          <p:cNvPr id="10244" name="Rectangle 3"/>
          <p:cNvSpPr>
            <a:spLocks noGrp="1" noChangeArrowheads="1"/>
          </p:cNvSpPr>
          <p:nvPr>
            <p:ph type="body" idx="1"/>
          </p:nvPr>
        </p:nvSpPr>
        <p:spPr>
          <a:xfrm>
            <a:off x="165100" y="5584825"/>
            <a:ext cx="6826250" cy="3670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latin typeface="Arial" panose="020B0604020202020204" pitchFamily="34" charset="0"/>
            </a:endParaRPr>
          </a:p>
        </p:txBody>
      </p:sp>
      <p:sp>
        <p:nvSpPr>
          <p:cNvPr id="10245" name="Rectangle 4"/>
          <p:cNvSpPr>
            <a:spLocks noChangeArrowheads="1"/>
          </p:cNvSpPr>
          <p:nvPr/>
        </p:nvSpPr>
        <p:spPr bwMode="auto">
          <a:xfrm>
            <a:off x="165100" y="457200"/>
            <a:ext cx="6808788"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9659" tIns="49830" rIns="99659" bIns="49830"/>
          <a:lstStyle>
            <a:lvl1pPr defTabSz="995363">
              <a:spcBef>
                <a:spcPct val="30000"/>
              </a:spcBef>
              <a:defRPr sz="1200">
                <a:solidFill>
                  <a:schemeClr val="tx1"/>
                </a:solidFill>
                <a:latin typeface="Arial" panose="020B0604020202020204" pitchFamily="34" charset="0"/>
              </a:defRPr>
            </a:lvl1pPr>
            <a:lvl2pPr marL="742950" indent="-285750" defTabSz="995363">
              <a:spcBef>
                <a:spcPct val="30000"/>
              </a:spcBef>
              <a:defRPr sz="1200">
                <a:solidFill>
                  <a:schemeClr val="tx1"/>
                </a:solidFill>
                <a:latin typeface="Arial" panose="020B0604020202020204" pitchFamily="34" charset="0"/>
              </a:defRPr>
            </a:lvl2pPr>
            <a:lvl3pPr marL="1143000" indent="-228600" defTabSz="995363">
              <a:spcBef>
                <a:spcPct val="30000"/>
              </a:spcBef>
              <a:defRPr sz="1200">
                <a:solidFill>
                  <a:schemeClr val="tx1"/>
                </a:solidFill>
                <a:latin typeface="Arial" panose="020B0604020202020204" pitchFamily="34" charset="0"/>
              </a:defRPr>
            </a:lvl3pPr>
            <a:lvl4pPr marL="1600200" indent="-228600" defTabSz="995363">
              <a:spcBef>
                <a:spcPct val="30000"/>
              </a:spcBef>
              <a:defRPr sz="1200">
                <a:solidFill>
                  <a:schemeClr val="tx1"/>
                </a:solidFill>
                <a:latin typeface="Arial" panose="020B0604020202020204" pitchFamily="34" charset="0"/>
              </a:defRPr>
            </a:lvl4pPr>
            <a:lvl5pPr marL="2057400" indent="-228600" defTabSz="995363">
              <a:spcBef>
                <a:spcPct val="30000"/>
              </a:spcBef>
              <a:defRPr sz="1200">
                <a:solidFill>
                  <a:schemeClr val="tx1"/>
                </a:solidFill>
                <a:latin typeface="Arial" panose="020B0604020202020204" pitchFamily="34" charset="0"/>
              </a:defRPr>
            </a:lvl5pPr>
            <a:lvl6pPr marL="2514600" indent="-228600" defTabSz="9953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53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53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53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300" b="1">
                <a:ea typeface="Arial Unicode MS" panose="020B0604020202020204" pitchFamily="34" charset="-128"/>
                <a:cs typeface="Arial Unicode MS" panose="020B0604020202020204" pitchFamily="34" charset="-128"/>
              </a:rPr>
              <a:t>Placeholder for text of Conclusions, SPAs and others (substitute your own text)</a:t>
            </a:r>
          </a:p>
        </p:txBody>
      </p:sp>
      <p:sp>
        <p:nvSpPr>
          <p:cNvPr id="10246" name="Text Box 5"/>
          <p:cNvSpPr txBox="1">
            <a:spLocks noChangeArrowheads="1"/>
          </p:cNvSpPr>
          <p:nvPr/>
        </p:nvSpPr>
        <p:spPr bwMode="auto">
          <a:xfrm>
            <a:off x="165100" y="5180013"/>
            <a:ext cx="4711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9741" tIns="49871" rIns="99741" bIns="49871">
            <a:spAutoFit/>
          </a:bodyPr>
          <a:lstStyle>
            <a:lvl1pPr defTabSz="996950">
              <a:spcBef>
                <a:spcPct val="30000"/>
              </a:spcBef>
              <a:defRPr sz="1200">
                <a:solidFill>
                  <a:schemeClr val="tx1"/>
                </a:solidFill>
                <a:latin typeface="Arial" panose="020B0604020202020204" pitchFamily="34" charset="0"/>
              </a:defRPr>
            </a:lvl1pPr>
            <a:lvl2pPr marL="742950" indent="-285750" defTabSz="996950">
              <a:spcBef>
                <a:spcPct val="30000"/>
              </a:spcBef>
              <a:defRPr sz="1200">
                <a:solidFill>
                  <a:schemeClr val="tx1"/>
                </a:solidFill>
                <a:latin typeface="Arial" panose="020B0604020202020204" pitchFamily="34" charset="0"/>
              </a:defRPr>
            </a:lvl2pPr>
            <a:lvl3pPr marL="1143000" indent="-228600" defTabSz="996950">
              <a:spcBef>
                <a:spcPct val="30000"/>
              </a:spcBef>
              <a:defRPr sz="1200">
                <a:solidFill>
                  <a:schemeClr val="tx1"/>
                </a:solidFill>
                <a:latin typeface="Arial" panose="020B0604020202020204" pitchFamily="34" charset="0"/>
              </a:defRPr>
            </a:lvl3pPr>
            <a:lvl4pPr marL="1600200" indent="-228600" defTabSz="996950">
              <a:spcBef>
                <a:spcPct val="30000"/>
              </a:spcBef>
              <a:defRPr sz="1200">
                <a:solidFill>
                  <a:schemeClr val="tx1"/>
                </a:solidFill>
                <a:latin typeface="Arial" panose="020B0604020202020204" pitchFamily="34" charset="0"/>
              </a:defRPr>
            </a:lvl4pPr>
            <a:lvl5pPr marL="2057400" indent="-228600" defTabSz="996950">
              <a:spcBef>
                <a:spcPct val="30000"/>
              </a:spcBef>
              <a:defRPr sz="1200">
                <a:solidFill>
                  <a:schemeClr val="tx1"/>
                </a:solidFill>
                <a:latin typeface="Arial" panose="020B0604020202020204" pitchFamily="34" charset="0"/>
              </a:defRPr>
            </a:lvl5pPr>
            <a:lvl6pPr marL="2514600" indent="-228600" defTabSz="9969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69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69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69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000">
                <a:ea typeface="Arial Unicode MS" panose="020B0604020202020204" pitchFamily="34" charset="-128"/>
                <a:cs typeface="Arial Unicode MS" panose="020B0604020202020204" pitchFamily="34" charset="-128"/>
              </a:rPr>
              <a:t>No source line is necessary unless the source is something other than Gartner Research</a:t>
            </a:r>
          </a:p>
        </p:txBody>
      </p:sp>
    </p:spTree>
    <p:extLst>
      <p:ext uri="{BB962C8B-B14F-4D97-AF65-F5344CB8AC3E}">
        <p14:creationId xmlns:p14="http://schemas.microsoft.com/office/powerpoint/2010/main" val="477590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1A6F42D-8BCF-47DF-8D22-72CDC0EB1D6D}" type="slidenum">
              <a:rPr lang="cs-CZ" altLang="cs-CZ" sz="1300" smtClean="0"/>
              <a:pPr>
                <a:spcBef>
                  <a:spcPct val="0"/>
                </a:spcBef>
              </a:pPr>
              <a:t>10</a:t>
            </a:fld>
            <a:endParaRPr lang="cs-CZ" altLang="cs-CZ" sz="1300" smtClean="0"/>
          </a:p>
        </p:txBody>
      </p:sp>
      <p:sp>
        <p:nvSpPr>
          <p:cNvPr id="10243" name="Rectangle 2"/>
          <p:cNvSpPr>
            <a:spLocks noGrp="1" noRot="1" noChangeAspect="1" noChangeArrowheads="1" noTextEdit="1"/>
          </p:cNvSpPr>
          <p:nvPr>
            <p:ph type="sldImg"/>
          </p:nvPr>
        </p:nvSpPr>
        <p:spPr>
          <a:xfrm>
            <a:off x="1123950" y="1441450"/>
            <a:ext cx="4857750" cy="3643313"/>
          </a:xfrm>
          <a:ln/>
        </p:spPr>
      </p:sp>
      <p:sp>
        <p:nvSpPr>
          <p:cNvPr id="10244" name="Rectangle 3"/>
          <p:cNvSpPr>
            <a:spLocks noGrp="1" noChangeArrowheads="1"/>
          </p:cNvSpPr>
          <p:nvPr>
            <p:ph type="body" idx="1"/>
          </p:nvPr>
        </p:nvSpPr>
        <p:spPr>
          <a:xfrm>
            <a:off x="165100" y="5584825"/>
            <a:ext cx="6826250" cy="3670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latin typeface="Arial" panose="020B0604020202020204" pitchFamily="34" charset="0"/>
            </a:endParaRPr>
          </a:p>
        </p:txBody>
      </p:sp>
      <p:sp>
        <p:nvSpPr>
          <p:cNvPr id="10245" name="Rectangle 4"/>
          <p:cNvSpPr>
            <a:spLocks noChangeArrowheads="1"/>
          </p:cNvSpPr>
          <p:nvPr/>
        </p:nvSpPr>
        <p:spPr bwMode="auto">
          <a:xfrm>
            <a:off x="165100" y="457200"/>
            <a:ext cx="6808788"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9659" tIns="49830" rIns="99659" bIns="49830"/>
          <a:lstStyle>
            <a:lvl1pPr defTabSz="995363">
              <a:spcBef>
                <a:spcPct val="30000"/>
              </a:spcBef>
              <a:defRPr sz="1200">
                <a:solidFill>
                  <a:schemeClr val="tx1"/>
                </a:solidFill>
                <a:latin typeface="Arial" panose="020B0604020202020204" pitchFamily="34" charset="0"/>
              </a:defRPr>
            </a:lvl1pPr>
            <a:lvl2pPr marL="742950" indent="-285750" defTabSz="995363">
              <a:spcBef>
                <a:spcPct val="30000"/>
              </a:spcBef>
              <a:defRPr sz="1200">
                <a:solidFill>
                  <a:schemeClr val="tx1"/>
                </a:solidFill>
                <a:latin typeface="Arial" panose="020B0604020202020204" pitchFamily="34" charset="0"/>
              </a:defRPr>
            </a:lvl2pPr>
            <a:lvl3pPr marL="1143000" indent="-228600" defTabSz="995363">
              <a:spcBef>
                <a:spcPct val="30000"/>
              </a:spcBef>
              <a:defRPr sz="1200">
                <a:solidFill>
                  <a:schemeClr val="tx1"/>
                </a:solidFill>
                <a:latin typeface="Arial" panose="020B0604020202020204" pitchFamily="34" charset="0"/>
              </a:defRPr>
            </a:lvl3pPr>
            <a:lvl4pPr marL="1600200" indent="-228600" defTabSz="995363">
              <a:spcBef>
                <a:spcPct val="30000"/>
              </a:spcBef>
              <a:defRPr sz="1200">
                <a:solidFill>
                  <a:schemeClr val="tx1"/>
                </a:solidFill>
                <a:latin typeface="Arial" panose="020B0604020202020204" pitchFamily="34" charset="0"/>
              </a:defRPr>
            </a:lvl4pPr>
            <a:lvl5pPr marL="2057400" indent="-228600" defTabSz="995363">
              <a:spcBef>
                <a:spcPct val="30000"/>
              </a:spcBef>
              <a:defRPr sz="1200">
                <a:solidFill>
                  <a:schemeClr val="tx1"/>
                </a:solidFill>
                <a:latin typeface="Arial" panose="020B0604020202020204" pitchFamily="34" charset="0"/>
              </a:defRPr>
            </a:lvl5pPr>
            <a:lvl6pPr marL="2514600" indent="-228600" defTabSz="9953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53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53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53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300" b="1">
                <a:ea typeface="Arial Unicode MS" panose="020B0604020202020204" pitchFamily="34" charset="-128"/>
                <a:cs typeface="Arial Unicode MS" panose="020B0604020202020204" pitchFamily="34" charset="-128"/>
              </a:rPr>
              <a:t>Placeholder for text of Conclusions, SPAs and others (substitute your own text)</a:t>
            </a:r>
          </a:p>
        </p:txBody>
      </p:sp>
      <p:sp>
        <p:nvSpPr>
          <p:cNvPr id="10246" name="Text Box 5"/>
          <p:cNvSpPr txBox="1">
            <a:spLocks noChangeArrowheads="1"/>
          </p:cNvSpPr>
          <p:nvPr/>
        </p:nvSpPr>
        <p:spPr bwMode="auto">
          <a:xfrm>
            <a:off x="165100" y="5180013"/>
            <a:ext cx="4711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9741" tIns="49871" rIns="99741" bIns="49871">
            <a:spAutoFit/>
          </a:bodyPr>
          <a:lstStyle>
            <a:lvl1pPr defTabSz="996950">
              <a:spcBef>
                <a:spcPct val="30000"/>
              </a:spcBef>
              <a:defRPr sz="1200">
                <a:solidFill>
                  <a:schemeClr val="tx1"/>
                </a:solidFill>
                <a:latin typeface="Arial" panose="020B0604020202020204" pitchFamily="34" charset="0"/>
              </a:defRPr>
            </a:lvl1pPr>
            <a:lvl2pPr marL="742950" indent="-285750" defTabSz="996950">
              <a:spcBef>
                <a:spcPct val="30000"/>
              </a:spcBef>
              <a:defRPr sz="1200">
                <a:solidFill>
                  <a:schemeClr val="tx1"/>
                </a:solidFill>
                <a:latin typeface="Arial" panose="020B0604020202020204" pitchFamily="34" charset="0"/>
              </a:defRPr>
            </a:lvl2pPr>
            <a:lvl3pPr marL="1143000" indent="-228600" defTabSz="996950">
              <a:spcBef>
                <a:spcPct val="30000"/>
              </a:spcBef>
              <a:defRPr sz="1200">
                <a:solidFill>
                  <a:schemeClr val="tx1"/>
                </a:solidFill>
                <a:latin typeface="Arial" panose="020B0604020202020204" pitchFamily="34" charset="0"/>
              </a:defRPr>
            </a:lvl3pPr>
            <a:lvl4pPr marL="1600200" indent="-228600" defTabSz="996950">
              <a:spcBef>
                <a:spcPct val="30000"/>
              </a:spcBef>
              <a:defRPr sz="1200">
                <a:solidFill>
                  <a:schemeClr val="tx1"/>
                </a:solidFill>
                <a:latin typeface="Arial" panose="020B0604020202020204" pitchFamily="34" charset="0"/>
              </a:defRPr>
            </a:lvl4pPr>
            <a:lvl5pPr marL="2057400" indent="-228600" defTabSz="996950">
              <a:spcBef>
                <a:spcPct val="30000"/>
              </a:spcBef>
              <a:defRPr sz="1200">
                <a:solidFill>
                  <a:schemeClr val="tx1"/>
                </a:solidFill>
                <a:latin typeface="Arial" panose="020B0604020202020204" pitchFamily="34" charset="0"/>
              </a:defRPr>
            </a:lvl5pPr>
            <a:lvl6pPr marL="2514600" indent="-228600" defTabSz="9969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69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69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69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000">
                <a:ea typeface="Arial Unicode MS" panose="020B0604020202020204" pitchFamily="34" charset="-128"/>
                <a:cs typeface="Arial Unicode MS" panose="020B0604020202020204" pitchFamily="34" charset="-128"/>
              </a:rPr>
              <a:t>No source line is necessary unless the source is something other than Gartner Research</a:t>
            </a:r>
          </a:p>
        </p:txBody>
      </p:sp>
    </p:spTree>
    <p:extLst>
      <p:ext uri="{BB962C8B-B14F-4D97-AF65-F5344CB8AC3E}">
        <p14:creationId xmlns:p14="http://schemas.microsoft.com/office/powerpoint/2010/main" val="3031361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92188" y="768350"/>
            <a:ext cx="5114925" cy="3836988"/>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64A9D64D-0B3B-438D-B24D-0F690E268E57}" type="slidenum">
              <a:rPr lang="cs-CZ" altLang="cs-CZ" smtClean="0"/>
              <a:pPr>
                <a:defRPr/>
              </a:pPr>
              <a:t>14</a:t>
            </a:fld>
            <a:endParaRPr lang="cs-CZ" altLang="cs-CZ"/>
          </a:p>
        </p:txBody>
      </p:sp>
    </p:spTree>
    <p:extLst>
      <p:ext uri="{BB962C8B-B14F-4D97-AF65-F5344CB8AC3E}">
        <p14:creationId xmlns:p14="http://schemas.microsoft.com/office/powerpoint/2010/main" val="568961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1A6F42D-8BCF-47DF-8D22-72CDC0EB1D6D}" type="slidenum">
              <a:rPr lang="cs-CZ" altLang="cs-CZ" sz="1300" smtClean="0"/>
              <a:pPr>
                <a:spcBef>
                  <a:spcPct val="0"/>
                </a:spcBef>
              </a:pPr>
              <a:t>18</a:t>
            </a:fld>
            <a:endParaRPr lang="cs-CZ" altLang="cs-CZ" sz="1300" smtClean="0"/>
          </a:p>
        </p:txBody>
      </p:sp>
      <p:sp>
        <p:nvSpPr>
          <p:cNvPr id="10243" name="Rectangle 2"/>
          <p:cNvSpPr>
            <a:spLocks noGrp="1" noRot="1" noChangeAspect="1" noChangeArrowheads="1" noTextEdit="1"/>
          </p:cNvSpPr>
          <p:nvPr>
            <p:ph type="sldImg"/>
          </p:nvPr>
        </p:nvSpPr>
        <p:spPr>
          <a:xfrm>
            <a:off x="1123950" y="1441450"/>
            <a:ext cx="4857750" cy="3643313"/>
          </a:xfrm>
          <a:ln/>
        </p:spPr>
      </p:sp>
      <p:sp>
        <p:nvSpPr>
          <p:cNvPr id="10244" name="Rectangle 3"/>
          <p:cNvSpPr>
            <a:spLocks noGrp="1" noChangeArrowheads="1"/>
          </p:cNvSpPr>
          <p:nvPr>
            <p:ph type="body" idx="1"/>
          </p:nvPr>
        </p:nvSpPr>
        <p:spPr>
          <a:xfrm>
            <a:off x="165100" y="5584825"/>
            <a:ext cx="6826250" cy="3670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latin typeface="Arial" panose="020B0604020202020204" pitchFamily="34" charset="0"/>
            </a:endParaRPr>
          </a:p>
        </p:txBody>
      </p:sp>
      <p:sp>
        <p:nvSpPr>
          <p:cNvPr id="10245" name="Rectangle 4"/>
          <p:cNvSpPr>
            <a:spLocks noChangeArrowheads="1"/>
          </p:cNvSpPr>
          <p:nvPr/>
        </p:nvSpPr>
        <p:spPr bwMode="auto">
          <a:xfrm>
            <a:off x="165100" y="457200"/>
            <a:ext cx="6808788"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9659" tIns="49830" rIns="99659" bIns="49830"/>
          <a:lstStyle>
            <a:lvl1pPr defTabSz="995363">
              <a:spcBef>
                <a:spcPct val="30000"/>
              </a:spcBef>
              <a:defRPr sz="1200">
                <a:solidFill>
                  <a:schemeClr val="tx1"/>
                </a:solidFill>
                <a:latin typeface="Arial" panose="020B0604020202020204" pitchFamily="34" charset="0"/>
              </a:defRPr>
            </a:lvl1pPr>
            <a:lvl2pPr marL="742950" indent="-285750" defTabSz="995363">
              <a:spcBef>
                <a:spcPct val="30000"/>
              </a:spcBef>
              <a:defRPr sz="1200">
                <a:solidFill>
                  <a:schemeClr val="tx1"/>
                </a:solidFill>
                <a:latin typeface="Arial" panose="020B0604020202020204" pitchFamily="34" charset="0"/>
              </a:defRPr>
            </a:lvl2pPr>
            <a:lvl3pPr marL="1143000" indent="-228600" defTabSz="995363">
              <a:spcBef>
                <a:spcPct val="30000"/>
              </a:spcBef>
              <a:defRPr sz="1200">
                <a:solidFill>
                  <a:schemeClr val="tx1"/>
                </a:solidFill>
                <a:latin typeface="Arial" panose="020B0604020202020204" pitchFamily="34" charset="0"/>
              </a:defRPr>
            </a:lvl3pPr>
            <a:lvl4pPr marL="1600200" indent="-228600" defTabSz="995363">
              <a:spcBef>
                <a:spcPct val="30000"/>
              </a:spcBef>
              <a:defRPr sz="1200">
                <a:solidFill>
                  <a:schemeClr val="tx1"/>
                </a:solidFill>
                <a:latin typeface="Arial" panose="020B0604020202020204" pitchFamily="34" charset="0"/>
              </a:defRPr>
            </a:lvl4pPr>
            <a:lvl5pPr marL="2057400" indent="-228600" defTabSz="995363">
              <a:spcBef>
                <a:spcPct val="30000"/>
              </a:spcBef>
              <a:defRPr sz="1200">
                <a:solidFill>
                  <a:schemeClr val="tx1"/>
                </a:solidFill>
                <a:latin typeface="Arial" panose="020B0604020202020204" pitchFamily="34" charset="0"/>
              </a:defRPr>
            </a:lvl5pPr>
            <a:lvl6pPr marL="2514600" indent="-228600" defTabSz="9953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53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53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53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300" b="1">
                <a:ea typeface="Arial Unicode MS" panose="020B0604020202020204" pitchFamily="34" charset="-128"/>
                <a:cs typeface="Arial Unicode MS" panose="020B0604020202020204" pitchFamily="34" charset="-128"/>
              </a:rPr>
              <a:t>Placeholder for text of Conclusions, SPAs and others (substitute your own text)</a:t>
            </a:r>
          </a:p>
        </p:txBody>
      </p:sp>
      <p:sp>
        <p:nvSpPr>
          <p:cNvPr id="10246" name="Text Box 5"/>
          <p:cNvSpPr txBox="1">
            <a:spLocks noChangeArrowheads="1"/>
          </p:cNvSpPr>
          <p:nvPr/>
        </p:nvSpPr>
        <p:spPr bwMode="auto">
          <a:xfrm>
            <a:off x="165100" y="5180013"/>
            <a:ext cx="4711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9741" tIns="49871" rIns="99741" bIns="49871">
            <a:spAutoFit/>
          </a:bodyPr>
          <a:lstStyle>
            <a:lvl1pPr defTabSz="996950">
              <a:spcBef>
                <a:spcPct val="30000"/>
              </a:spcBef>
              <a:defRPr sz="1200">
                <a:solidFill>
                  <a:schemeClr val="tx1"/>
                </a:solidFill>
                <a:latin typeface="Arial" panose="020B0604020202020204" pitchFamily="34" charset="0"/>
              </a:defRPr>
            </a:lvl1pPr>
            <a:lvl2pPr marL="742950" indent="-285750" defTabSz="996950">
              <a:spcBef>
                <a:spcPct val="30000"/>
              </a:spcBef>
              <a:defRPr sz="1200">
                <a:solidFill>
                  <a:schemeClr val="tx1"/>
                </a:solidFill>
                <a:latin typeface="Arial" panose="020B0604020202020204" pitchFamily="34" charset="0"/>
              </a:defRPr>
            </a:lvl2pPr>
            <a:lvl3pPr marL="1143000" indent="-228600" defTabSz="996950">
              <a:spcBef>
                <a:spcPct val="30000"/>
              </a:spcBef>
              <a:defRPr sz="1200">
                <a:solidFill>
                  <a:schemeClr val="tx1"/>
                </a:solidFill>
                <a:latin typeface="Arial" panose="020B0604020202020204" pitchFamily="34" charset="0"/>
              </a:defRPr>
            </a:lvl3pPr>
            <a:lvl4pPr marL="1600200" indent="-228600" defTabSz="996950">
              <a:spcBef>
                <a:spcPct val="30000"/>
              </a:spcBef>
              <a:defRPr sz="1200">
                <a:solidFill>
                  <a:schemeClr val="tx1"/>
                </a:solidFill>
                <a:latin typeface="Arial" panose="020B0604020202020204" pitchFamily="34" charset="0"/>
              </a:defRPr>
            </a:lvl4pPr>
            <a:lvl5pPr marL="2057400" indent="-228600" defTabSz="996950">
              <a:spcBef>
                <a:spcPct val="30000"/>
              </a:spcBef>
              <a:defRPr sz="1200">
                <a:solidFill>
                  <a:schemeClr val="tx1"/>
                </a:solidFill>
                <a:latin typeface="Arial" panose="020B0604020202020204" pitchFamily="34" charset="0"/>
              </a:defRPr>
            </a:lvl5pPr>
            <a:lvl6pPr marL="2514600" indent="-228600" defTabSz="9969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69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69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69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000">
                <a:ea typeface="Arial Unicode MS" panose="020B0604020202020204" pitchFamily="34" charset="-128"/>
                <a:cs typeface="Arial Unicode MS" panose="020B0604020202020204" pitchFamily="34" charset="-128"/>
              </a:rPr>
              <a:t>No source line is necessary unless the source is something other than Gartner Research</a:t>
            </a:r>
          </a:p>
        </p:txBody>
      </p:sp>
    </p:spTree>
    <p:extLst>
      <p:ext uri="{BB962C8B-B14F-4D97-AF65-F5344CB8AC3E}">
        <p14:creationId xmlns:p14="http://schemas.microsoft.com/office/powerpoint/2010/main" val="3266686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a:spcBef>
                <a:spcPct val="30000"/>
              </a:spcBef>
              <a:defRPr sz="1200">
                <a:solidFill>
                  <a:schemeClr val="tx1"/>
                </a:solidFill>
                <a:latin typeface="Arial" panose="020B0604020202020204" pitchFamily="34" charset="0"/>
              </a:defRPr>
            </a:lvl1pPr>
            <a:lvl2pPr marL="742950" indent="-285750" defTabSz="990600">
              <a:spcBef>
                <a:spcPct val="30000"/>
              </a:spcBef>
              <a:defRPr sz="1200">
                <a:solidFill>
                  <a:schemeClr val="tx1"/>
                </a:solidFill>
                <a:latin typeface="Arial" panose="020B0604020202020204" pitchFamily="34" charset="0"/>
              </a:defRPr>
            </a:lvl2pPr>
            <a:lvl3pPr marL="1143000" indent="-228600" defTabSz="990600">
              <a:spcBef>
                <a:spcPct val="30000"/>
              </a:spcBef>
              <a:defRPr sz="1200">
                <a:solidFill>
                  <a:schemeClr val="tx1"/>
                </a:solidFill>
                <a:latin typeface="Arial" panose="020B0604020202020204" pitchFamily="34" charset="0"/>
              </a:defRPr>
            </a:lvl3pPr>
            <a:lvl4pPr marL="1600200" indent="-228600" defTabSz="990600">
              <a:spcBef>
                <a:spcPct val="30000"/>
              </a:spcBef>
              <a:defRPr sz="1200">
                <a:solidFill>
                  <a:schemeClr val="tx1"/>
                </a:solidFill>
                <a:latin typeface="Arial" panose="020B0604020202020204" pitchFamily="34" charset="0"/>
              </a:defRPr>
            </a:lvl4pPr>
            <a:lvl5pPr marL="2057400" indent="-228600" defTabSz="99060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1A6F42D-8BCF-47DF-8D22-72CDC0EB1D6D}" type="slidenum">
              <a:rPr lang="cs-CZ" altLang="cs-CZ" sz="1300" smtClean="0"/>
              <a:pPr>
                <a:spcBef>
                  <a:spcPct val="0"/>
                </a:spcBef>
              </a:pPr>
              <a:t>25</a:t>
            </a:fld>
            <a:endParaRPr lang="cs-CZ" altLang="cs-CZ" sz="1300" smtClean="0"/>
          </a:p>
        </p:txBody>
      </p:sp>
      <p:sp>
        <p:nvSpPr>
          <p:cNvPr id="10243" name="Rectangle 2"/>
          <p:cNvSpPr>
            <a:spLocks noGrp="1" noRot="1" noChangeAspect="1" noChangeArrowheads="1" noTextEdit="1"/>
          </p:cNvSpPr>
          <p:nvPr>
            <p:ph type="sldImg"/>
          </p:nvPr>
        </p:nvSpPr>
        <p:spPr>
          <a:xfrm>
            <a:off x="1123950" y="1441450"/>
            <a:ext cx="4857750" cy="3643313"/>
          </a:xfrm>
          <a:ln/>
        </p:spPr>
      </p:sp>
      <p:sp>
        <p:nvSpPr>
          <p:cNvPr id="10244" name="Rectangle 3"/>
          <p:cNvSpPr>
            <a:spLocks noGrp="1" noChangeArrowheads="1"/>
          </p:cNvSpPr>
          <p:nvPr>
            <p:ph type="body" idx="1"/>
          </p:nvPr>
        </p:nvSpPr>
        <p:spPr>
          <a:xfrm>
            <a:off x="165100" y="5584825"/>
            <a:ext cx="6826250" cy="3670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latin typeface="Arial" panose="020B0604020202020204" pitchFamily="34" charset="0"/>
            </a:endParaRPr>
          </a:p>
        </p:txBody>
      </p:sp>
      <p:sp>
        <p:nvSpPr>
          <p:cNvPr id="10245" name="Rectangle 4"/>
          <p:cNvSpPr>
            <a:spLocks noChangeArrowheads="1"/>
          </p:cNvSpPr>
          <p:nvPr/>
        </p:nvSpPr>
        <p:spPr bwMode="auto">
          <a:xfrm>
            <a:off x="165100" y="457200"/>
            <a:ext cx="6808788"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9659" tIns="49830" rIns="99659" bIns="49830"/>
          <a:lstStyle>
            <a:lvl1pPr defTabSz="995363">
              <a:spcBef>
                <a:spcPct val="30000"/>
              </a:spcBef>
              <a:defRPr sz="1200">
                <a:solidFill>
                  <a:schemeClr val="tx1"/>
                </a:solidFill>
                <a:latin typeface="Arial" panose="020B0604020202020204" pitchFamily="34" charset="0"/>
              </a:defRPr>
            </a:lvl1pPr>
            <a:lvl2pPr marL="742950" indent="-285750" defTabSz="995363">
              <a:spcBef>
                <a:spcPct val="30000"/>
              </a:spcBef>
              <a:defRPr sz="1200">
                <a:solidFill>
                  <a:schemeClr val="tx1"/>
                </a:solidFill>
                <a:latin typeface="Arial" panose="020B0604020202020204" pitchFamily="34" charset="0"/>
              </a:defRPr>
            </a:lvl2pPr>
            <a:lvl3pPr marL="1143000" indent="-228600" defTabSz="995363">
              <a:spcBef>
                <a:spcPct val="30000"/>
              </a:spcBef>
              <a:defRPr sz="1200">
                <a:solidFill>
                  <a:schemeClr val="tx1"/>
                </a:solidFill>
                <a:latin typeface="Arial" panose="020B0604020202020204" pitchFamily="34" charset="0"/>
              </a:defRPr>
            </a:lvl3pPr>
            <a:lvl4pPr marL="1600200" indent="-228600" defTabSz="995363">
              <a:spcBef>
                <a:spcPct val="30000"/>
              </a:spcBef>
              <a:defRPr sz="1200">
                <a:solidFill>
                  <a:schemeClr val="tx1"/>
                </a:solidFill>
                <a:latin typeface="Arial" panose="020B0604020202020204" pitchFamily="34" charset="0"/>
              </a:defRPr>
            </a:lvl4pPr>
            <a:lvl5pPr marL="2057400" indent="-228600" defTabSz="995363">
              <a:spcBef>
                <a:spcPct val="30000"/>
              </a:spcBef>
              <a:defRPr sz="1200">
                <a:solidFill>
                  <a:schemeClr val="tx1"/>
                </a:solidFill>
                <a:latin typeface="Arial" panose="020B0604020202020204" pitchFamily="34" charset="0"/>
              </a:defRPr>
            </a:lvl5pPr>
            <a:lvl6pPr marL="2514600" indent="-228600" defTabSz="9953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53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53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53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300" b="1">
                <a:ea typeface="Arial Unicode MS" panose="020B0604020202020204" pitchFamily="34" charset="-128"/>
                <a:cs typeface="Arial Unicode MS" panose="020B0604020202020204" pitchFamily="34" charset="-128"/>
              </a:rPr>
              <a:t>Placeholder for text of Conclusions, SPAs and others (substitute your own text)</a:t>
            </a:r>
          </a:p>
        </p:txBody>
      </p:sp>
      <p:sp>
        <p:nvSpPr>
          <p:cNvPr id="10246" name="Text Box 5"/>
          <p:cNvSpPr txBox="1">
            <a:spLocks noChangeArrowheads="1"/>
          </p:cNvSpPr>
          <p:nvPr/>
        </p:nvSpPr>
        <p:spPr bwMode="auto">
          <a:xfrm>
            <a:off x="165100" y="5180013"/>
            <a:ext cx="47117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9741" tIns="49871" rIns="99741" bIns="49871">
            <a:spAutoFit/>
          </a:bodyPr>
          <a:lstStyle>
            <a:lvl1pPr defTabSz="996950">
              <a:spcBef>
                <a:spcPct val="30000"/>
              </a:spcBef>
              <a:defRPr sz="1200">
                <a:solidFill>
                  <a:schemeClr val="tx1"/>
                </a:solidFill>
                <a:latin typeface="Arial" panose="020B0604020202020204" pitchFamily="34" charset="0"/>
              </a:defRPr>
            </a:lvl1pPr>
            <a:lvl2pPr marL="742950" indent="-285750" defTabSz="996950">
              <a:spcBef>
                <a:spcPct val="30000"/>
              </a:spcBef>
              <a:defRPr sz="1200">
                <a:solidFill>
                  <a:schemeClr val="tx1"/>
                </a:solidFill>
                <a:latin typeface="Arial" panose="020B0604020202020204" pitchFamily="34" charset="0"/>
              </a:defRPr>
            </a:lvl2pPr>
            <a:lvl3pPr marL="1143000" indent="-228600" defTabSz="996950">
              <a:spcBef>
                <a:spcPct val="30000"/>
              </a:spcBef>
              <a:defRPr sz="1200">
                <a:solidFill>
                  <a:schemeClr val="tx1"/>
                </a:solidFill>
                <a:latin typeface="Arial" panose="020B0604020202020204" pitchFamily="34" charset="0"/>
              </a:defRPr>
            </a:lvl3pPr>
            <a:lvl4pPr marL="1600200" indent="-228600" defTabSz="996950">
              <a:spcBef>
                <a:spcPct val="30000"/>
              </a:spcBef>
              <a:defRPr sz="1200">
                <a:solidFill>
                  <a:schemeClr val="tx1"/>
                </a:solidFill>
                <a:latin typeface="Arial" panose="020B0604020202020204" pitchFamily="34" charset="0"/>
              </a:defRPr>
            </a:lvl4pPr>
            <a:lvl5pPr marL="2057400" indent="-228600" defTabSz="996950">
              <a:spcBef>
                <a:spcPct val="30000"/>
              </a:spcBef>
              <a:defRPr sz="1200">
                <a:solidFill>
                  <a:schemeClr val="tx1"/>
                </a:solidFill>
                <a:latin typeface="Arial" panose="020B0604020202020204" pitchFamily="34" charset="0"/>
              </a:defRPr>
            </a:lvl5pPr>
            <a:lvl6pPr marL="2514600" indent="-228600" defTabSz="99695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695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695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69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1000">
                <a:ea typeface="Arial Unicode MS" panose="020B0604020202020204" pitchFamily="34" charset="-128"/>
                <a:cs typeface="Arial Unicode MS" panose="020B0604020202020204" pitchFamily="34" charset="-128"/>
              </a:rPr>
              <a:t>No source line is necessary unless the source is something other than Gartner Research</a:t>
            </a:r>
          </a:p>
        </p:txBody>
      </p:sp>
    </p:spTree>
    <p:extLst>
      <p:ext uri="{BB962C8B-B14F-4D97-AF65-F5344CB8AC3E}">
        <p14:creationId xmlns:p14="http://schemas.microsoft.com/office/powerpoint/2010/main" val="213916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lvl1pPr>
              <a:defRPr sz="2500"/>
            </a:lvl1pPr>
          </a:lstStyle>
          <a:p>
            <a:pPr lvl="0"/>
            <a:r>
              <a:rPr lang="en-GB" noProof="0" dirty="0" err="1" smtClean="0"/>
              <a:t>Klepnutím</a:t>
            </a:r>
            <a:r>
              <a:rPr lang="en-GB" noProof="0" dirty="0" smtClean="0"/>
              <a:t> </a:t>
            </a:r>
            <a:r>
              <a:rPr lang="en-GB" noProof="0" dirty="0" err="1" smtClean="0"/>
              <a:t>lze</a:t>
            </a:r>
            <a:r>
              <a:rPr lang="en-GB" noProof="0" dirty="0" smtClean="0"/>
              <a:t> </a:t>
            </a:r>
            <a:r>
              <a:rPr lang="en-GB" noProof="0" dirty="0" err="1" smtClean="0"/>
              <a:t>upravit</a:t>
            </a:r>
            <a:r>
              <a:rPr lang="en-GB" noProof="0" dirty="0" smtClean="0"/>
              <a:t> </a:t>
            </a:r>
            <a:r>
              <a:rPr lang="en-GB" noProof="0" dirty="0" err="1" smtClean="0"/>
              <a:t>styly</a:t>
            </a:r>
            <a:r>
              <a:rPr lang="en-GB" noProof="0" dirty="0" smtClean="0"/>
              <a:t> </a:t>
            </a:r>
            <a:r>
              <a:rPr lang="en-GB" noProof="0" dirty="0" err="1" smtClean="0"/>
              <a:t>předlohy</a:t>
            </a:r>
            <a:r>
              <a:rPr lang="en-GB" noProof="0" dirty="0" smtClean="0"/>
              <a:t> </a:t>
            </a:r>
            <a:r>
              <a:rPr lang="en-GB" noProof="0" dirty="0" err="1" smtClean="0"/>
              <a:t>textu</a:t>
            </a:r>
            <a:r>
              <a:rPr lang="en-GB" noProof="0" dirty="0" smtClean="0"/>
              <a:t>.</a:t>
            </a:r>
          </a:p>
          <a:p>
            <a:pPr lvl="1"/>
            <a:r>
              <a:rPr lang="en-GB" noProof="0" dirty="0" err="1" smtClean="0"/>
              <a:t>Druhá</a:t>
            </a:r>
            <a:r>
              <a:rPr lang="en-GB" noProof="0" dirty="0" smtClean="0"/>
              <a:t> </a:t>
            </a:r>
            <a:r>
              <a:rPr lang="en-GB" noProof="0" dirty="0" err="1" smtClean="0"/>
              <a:t>úroveň</a:t>
            </a:r>
            <a:endParaRPr lang="en-GB" noProof="0" dirty="0" smtClean="0"/>
          </a:p>
          <a:p>
            <a:pPr lvl="2"/>
            <a:r>
              <a:rPr lang="en-GB" noProof="0" dirty="0" err="1" smtClean="0"/>
              <a:t>Třetí</a:t>
            </a:r>
            <a:r>
              <a:rPr lang="en-GB" noProof="0" dirty="0" smtClean="0"/>
              <a:t> </a:t>
            </a:r>
            <a:r>
              <a:rPr lang="en-GB" noProof="0" dirty="0" err="1" smtClean="0"/>
              <a:t>úroveň</a:t>
            </a:r>
            <a:endParaRPr lang="en-GB" noProof="0" dirty="0" smtClean="0"/>
          </a:p>
          <a:p>
            <a:pPr lvl="3"/>
            <a:r>
              <a:rPr lang="en-GB" noProof="0" dirty="0" err="1" smtClean="0"/>
              <a:t>Čtvrtá</a:t>
            </a:r>
            <a:r>
              <a:rPr lang="en-GB" noProof="0" dirty="0" smtClean="0"/>
              <a:t> </a:t>
            </a:r>
            <a:r>
              <a:rPr lang="en-GB" noProof="0" dirty="0" err="1" smtClean="0"/>
              <a:t>úroveň</a:t>
            </a:r>
            <a:endParaRPr lang="en-GB" noProof="0" dirty="0" smtClean="0"/>
          </a:p>
          <a:p>
            <a:pPr lvl="4"/>
            <a:r>
              <a:rPr lang="en-GB" noProof="0" dirty="0" err="1" smtClean="0"/>
              <a:t>Pátá</a:t>
            </a:r>
            <a:r>
              <a:rPr lang="en-GB" noProof="0" dirty="0" smtClean="0"/>
              <a:t> </a:t>
            </a:r>
            <a:r>
              <a:rPr lang="en-GB" noProof="0" dirty="0" err="1" smtClean="0"/>
              <a:t>úroveň</a:t>
            </a:r>
            <a:endParaRPr lang="en-GB" noProof="0" dirty="0"/>
          </a:p>
        </p:txBody>
      </p:sp>
    </p:spTree>
    <p:extLst>
      <p:ext uri="{BB962C8B-B14F-4D97-AF65-F5344CB8AC3E}">
        <p14:creationId xmlns:p14="http://schemas.microsoft.com/office/powerpoint/2010/main" val="2213457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nly" preserve="1">
  <p:cSld name="Obsah">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268760"/>
            <a:ext cx="8229600" cy="5112568"/>
          </a:xfrm>
        </p:spPr>
        <p:txBody>
          <a:bodyPr/>
          <a:lstStyle>
            <a:lvl1pPr>
              <a:spcAft>
                <a:spcPts val="500"/>
              </a:spcAft>
              <a:defRPr sz="2500"/>
            </a:lvl1pPr>
            <a:lvl2pPr>
              <a:spcAft>
                <a:spcPts val="500"/>
              </a:spcAft>
              <a:defRPr sz="2400"/>
            </a:lvl2pPr>
            <a:lvl3pPr>
              <a:spcAft>
                <a:spcPts val="500"/>
              </a:spcAft>
              <a:defRPr sz="2200"/>
            </a:lvl3pPr>
            <a:lvl4pPr>
              <a:spcAft>
                <a:spcPts val="500"/>
              </a:spcAft>
              <a:defRPr/>
            </a:lvl4pPr>
            <a:lvl5pPr>
              <a:spcAft>
                <a:spcPts val="500"/>
              </a:spcAft>
              <a:defRPr/>
            </a:lvl5pPr>
          </a:lstStyle>
          <a:p>
            <a:pPr lvl="0"/>
            <a:r>
              <a:rPr lang="en-GB" noProof="0" dirty="0" err="1" smtClean="0"/>
              <a:t>Klepnutím</a:t>
            </a:r>
            <a:r>
              <a:rPr lang="en-GB" noProof="0" dirty="0" smtClean="0"/>
              <a:t> </a:t>
            </a:r>
            <a:r>
              <a:rPr lang="en-GB" noProof="0" dirty="0" err="1" smtClean="0"/>
              <a:t>lze</a:t>
            </a:r>
            <a:r>
              <a:rPr lang="en-GB" noProof="0" dirty="0" smtClean="0"/>
              <a:t> </a:t>
            </a:r>
            <a:r>
              <a:rPr lang="en-GB" noProof="0" dirty="0" err="1" smtClean="0"/>
              <a:t>upravit</a:t>
            </a:r>
            <a:r>
              <a:rPr lang="en-GB" noProof="0" dirty="0" smtClean="0"/>
              <a:t> </a:t>
            </a:r>
            <a:r>
              <a:rPr lang="en-GB" noProof="0" dirty="0" err="1" smtClean="0"/>
              <a:t>styly</a:t>
            </a:r>
            <a:r>
              <a:rPr lang="en-GB" noProof="0" dirty="0" smtClean="0"/>
              <a:t> </a:t>
            </a:r>
            <a:r>
              <a:rPr lang="en-GB" noProof="0" dirty="0" err="1" smtClean="0"/>
              <a:t>předlohy</a:t>
            </a:r>
            <a:r>
              <a:rPr lang="en-GB" noProof="0" dirty="0" smtClean="0"/>
              <a:t> </a:t>
            </a:r>
            <a:r>
              <a:rPr lang="en-GB" noProof="0" dirty="0" err="1" smtClean="0"/>
              <a:t>textu</a:t>
            </a:r>
            <a:r>
              <a:rPr lang="en-GB" noProof="0" dirty="0" smtClean="0"/>
              <a:t>.</a:t>
            </a:r>
          </a:p>
          <a:p>
            <a:pPr lvl="1"/>
            <a:r>
              <a:rPr lang="en-GB" noProof="0" dirty="0" err="1" smtClean="0"/>
              <a:t>Druhá</a:t>
            </a:r>
            <a:r>
              <a:rPr lang="en-GB" noProof="0" dirty="0" smtClean="0"/>
              <a:t> </a:t>
            </a:r>
            <a:r>
              <a:rPr lang="en-GB" noProof="0" dirty="0" err="1" smtClean="0"/>
              <a:t>úroveň</a:t>
            </a:r>
            <a:endParaRPr lang="en-GB" noProof="0" dirty="0" smtClean="0"/>
          </a:p>
          <a:p>
            <a:pPr lvl="2"/>
            <a:r>
              <a:rPr lang="en-GB" noProof="0" dirty="0" err="1" smtClean="0"/>
              <a:t>Třetí</a:t>
            </a:r>
            <a:r>
              <a:rPr lang="en-GB" noProof="0" dirty="0" smtClean="0"/>
              <a:t> </a:t>
            </a:r>
            <a:r>
              <a:rPr lang="en-GB" noProof="0" dirty="0" err="1" smtClean="0"/>
              <a:t>úroveň</a:t>
            </a:r>
            <a:endParaRPr lang="en-GB" noProof="0" dirty="0" smtClean="0"/>
          </a:p>
          <a:p>
            <a:pPr lvl="3"/>
            <a:r>
              <a:rPr lang="en-GB" noProof="0" dirty="0" err="1" smtClean="0"/>
              <a:t>Čtvrtá</a:t>
            </a:r>
            <a:r>
              <a:rPr lang="en-GB" noProof="0" dirty="0" smtClean="0"/>
              <a:t> </a:t>
            </a:r>
            <a:r>
              <a:rPr lang="en-GB" noProof="0" dirty="0" err="1" smtClean="0"/>
              <a:t>úroveň</a:t>
            </a:r>
            <a:endParaRPr lang="en-GB" noProof="0" dirty="0" smtClean="0"/>
          </a:p>
          <a:p>
            <a:pPr lvl="4"/>
            <a:r>
              <a:rPr lang="en-GB" noProof="0" dirty="0" err="1" smtClean="0"/>
              <a:t>Pátá</a:t>
            </a:r>
            <a:r>
              <a:rPr lang="en-GB" noProof="0" dirty="0" smtClean="0"/>
              <a:t> </a:t>
            </a:r>
            <a:r>
              <a:rPr lang="en-GB" noProof="0" dirty="0" err="1" smtClean="0"/>
              <a:t>úroveň</a:t>
            </a:r>
            <a:endParaRPr lang="en-GB" noProof="0" dirty="0"/>
          </a:p>
        </p:txBody>
      </p:sp>
    </p:spTree>
    <p:extLst>
      <p:ext uri="{BB962C8B-B14F-4D97-AF65-F5344CB8AC3E}">
        <p14:creationId xmlns:p14="http://schemas.microsoft.com/office/powerpoint/2010/main" val="21463161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wmf"/><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cs-CZ" smtClean="0"/>
              <a:t>Klepnutím lze upravit styly předlohy textu.</a:t>
            </a:r>
          </a:p>
          <a:p>
            <a:pPr lvl="1"/>
            <a:r>
              <a:rPr lang="en-GB" altLang="cs-CZ" smtClean="0"/>
              <a:t>Druhá úroveň</a:t>
            </a:r>
          </a:p>
          <a:p>
            <a:pPr lvl="2"/>
            <a:r>
              <a:rPr lang="en-GB" altLang="cs-CZ" smtClean="0"/>
              <a:t>Třetí úroveň</a:t>
            </a:r>
          </a:p>
          <a:p>
            <a:pPr lvl="3"/>
            <a:r>
              <a:rPr lang="en-GB" altLang="cs-CZ" smtClean="0"/>
              <a:t>Čtvrtá úroveň</a:t>
            </a:r>
          </a:p>
          <a:p>
            <a:pPr lvl="4"/>
            <a:r>
              <a:rPr lang="en-GB" altLang="cs-CZ" smtClean="0"/>
              <a:t>Pátá úroveň</a:t>
            </a:r>
          </a:p>
        </p:txBody>
      </p:sp>
      <p:pic>
        <p:nvPicPr>
          <p:cNvPr id="1027" name="Picture 2" descr="title_heade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55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058150" y="6165850"/>
            <a:ext cx="61753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type="none" w="lg" len="lg"/>
                <a:tailEnd type="none" w="lg" len="lg"/>
              </a14:hiddenLine>
            </a:ext>
          </a:extLst>
        </p:spPr>
      </p:pic>
      <p:sp>
        <p:nvSpPr>
          <p:cNvPr id="1029" name="Text Box 6"/>
          <p:cNvSpPr txBox="1">
            <a:spLocks noChangeArrowheads="1"/>
          </p:cNvSpPr>
          <p:nvPr userDrawn="1"/>
        </p:nvSpPr>
        <p:spPr bwMode="auto">
          <a:xfrm>
            <a:off x="0" y="6538913"/>
            <a:ext cx="82438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eaLnBrk="1" hangingPunct="1">
              <a:spcBef>
                <a:spcPct val="50000"/>
              </a:spcBef>
              <a:defRPr/>
            </a:pPr>
            <a:r>
              <a:rPr lang="cs-CZ" altLang="cs-CZ" sz="1200" dirty="0" smtClean="0"/>
              <a:t>Laboratoř </a:t>
            </a:r>
            <a:r>
              <a:rPr lang="cs-CZ" altLang="cs-CZ" sz="1200" dirty="0" err="1" smtClean="0"/>
              <a:t>geoinformatiky</a:t>
            </a:r>
            <a:r>
              <a:rPr lang="cs-CZ" altLang="cs-CZ" sz="1200" dirty="0" smtClean="0"/>
              <a:t> a kartografie</a:t>
            </a:r>
            <a:endParaRPr lang="en-GB" altLang="cs-CZ" sz="1200" dirty="0" smtClean="0"/>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ts val="500"/>
        </a:spcAft>
        <a:buChar char="•"/>
        <a:defRPr sz="2800">
          <a:solidFill>
            <a:schemeClr val="tx1"/>
          </a:solidFill>
          <a:latin typeface="+mn-lt"/>
          <a:ea typeface="+mn-ea"/>
          <a:cs typeface="+mn-cs"/>
        </a:defRPr>
      </a:lvl1pPr>
      <a:lvl2pPr marL="742950" indent="-285750" algn="l" rtl="0" eaLnBrk="0" fontAlgn="base" hangingPunct="0">
        <a:spcBef>
          <a:spcPct val="20000"/>
        </a:spcBef>
        <a:spcAft>
          <a:spcPts val="500"/>
        </a:spcAft>
        <a:buChar char="–"/>
        <a:defRPr sz="2400">
          <a:solidFill>
            <a:schemeClr val="tx1"/>
          </a:solidFill>
          <a:latin typeface="+mn-lt"/>
        </a:defRPr>
      </a:lvl2pPr>
      <a:lvl3pPr marL="1143000" indent="-228600" algn="l" rtl="0" eaLnBrk="0" fontAlgn="base" hangingPunct="0">
        <a:spcBef>
          <a:spcPct val="20000"/>
        </a:spcBef>
        <a:spcAft>
          <a:spcPts val="500"/>
        </a:spcAft>
        <a:buChar char="•"/>
        <a:defRPr sz="2200">
          <a:solidFill>
            <a:schemeClr val="tx1"/>
          </a:solidFill>
          <a:latin typeface="+mn-lt"/>
        </a:defRPr>
      </a:lvl3pPr>
      <a:lvl4pPr marL="1600200" indent="-228600" algn="l" rtl="0" eaLnBrk="0" fontAlgn="base" hangingPunct="0">
        <a:spcBef>
          <a:spcPct val="20000"/>
        </a:spcBef>
        <a:spcAft>
          <a:spcPts val="500"/>
        </a:spcAft>
        <a:buChar char="–"/>
        <a:defRPr sz="2000">
          <a:solidFill>
            <a:schemeClr val="tx1"/>
          </a:solidFill>
          <a:latin typeface="+mn-lt"/>
        </a:defRPr>
      </a:lvl4pPr>
      <a:lvl5pPr marL="2057400" indent="-228600" algn="l" rtl="0" eaLnBrk="0" fontAlgn="base" hangingPunct="0">
        <a:spcBef>
          <a:spcPct val="20000"/>
        </a:spcBef>
        <a:spcAft>
          <a:spcPts val="50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en.giswiki.org/wiki/Public_Geodata_License" TargetMode="External"/><Relationship Id="rId2" Type="http://schemas.openxmlformats.org/officeDocument/2006/relationships/hyperlink" Target="http://creativecommons.org/licenses/" TargetMode="External"/><Relationship Id="rId1" Type="http://schemas.openxmlformats.org/officeDocument/2006/relationships/slideLayout" Target="../slideLayouts/slideLayout2.xml"/><Relationship Id="rId6" Type="http://schemas.openxmlformats.org/officeDocument/2006/relationships/hyperlink" Target="https://opensource.org/licenses" TargetMode="External"/><Relationship Id="rId5" Type="http://schemas.openxmlformats.org/officeDocument/2006/relationships/hyperlink" Target="http://geolizenz.org/index/page.php?p=GL/license" TargetMode="External"/><Relationship Id="rId4" Type="http://schemas.openxmlformats.org/officeDocument/2006/relationships/hyperlink" Target="http://opendatacommons.org/licenses/odbl/1.0/"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plan4business.eu/cgi-bin/download.pl?f=160.pdf" TargetMode="External"/><Relationship Id="rId2" Type="http://schemas.openxmlformats.org/officeDocument/2006/relationships/hyperlink" Target="https://www.earthobservations.org/documents/dswg/Annex%20VI%20-%20%20Mechanisms%20to%20share%20data%20as%20part%20of%20GEOSS%20Data_CORE.pdf" TargetMode="External"/><Relationship Id="rId1" Type="http://schemas.openxmlformats.org/officeDocument/2006/relationships/slideLayout" Target="../slideLayouts/slideLayout2.xml"/><Relationship Id="rId4" Type="http://schemas.openxmlformats.org/officeDocument/2006/relationships/hyperlink" Target="http://sdi4apps.eu/2016/01/white-paper-i-data-harmonization-interoperability-in-opentransportne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ZU-obchod@cuzk.cz"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inspire.gov.cz/sites/default/files/documents/Specific%20INSPIRE%20licence_CS.doc" TargetMode="External"/><Relationship Id="rId2" Type="http://schemas.openxmlformats.org/officeDocument/2006/relationships/hyperlink" Target="http://inspire.gov.cz/sites/default/files/documents/Basic%20INSPIRE%20licence_CS.doc"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google.com/help/legalnotices_maps.html" TargetMode="External"/><Relationship Id="rId7" Type="http://schemas.openxmlformats.org/officeDocument/2006/relationships/image" Target="../media/image15.jpeg"/><Relationship Id="rId2" Type="http://schemas.openxmlformats.org/officeDocument/2006/relationships/hyperlink" Target="https://www.google.com/intl/cs/policies/terms/index.html" TargetMode="External"/><Relationship Id="rId1" Type="http://schemas.openxmlformats.org/officeDocument/2006/relationships/slideLayout" Target="../slideLayouts/slideLayout2.xml"/><Relationship Id="rId6" Type="http://schemas.openxmlformats.org/officeDocument/2006/relationships/hyperlink" Target="https://www.google.com/intl/cs/policies/terms/#toc-services" TargetMode="External"/><Relationship Id="rId5" Type="http://schemas.openxmlformats.org/officeDocument/2006/relationships/hyperlink" Target="https://www.google.com/intl/cs/policies/terms/#toc-content" TargetMode="External"/><Relationship Id="rId4" Type="http://schemas.openxmlformats.org/officeDocument/2006/relationships/hyperlink" Target="https://www.google.com/intl/cs/policies/privacy/index.html"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www.google.com/intl/cs/permissions/geoguidelines.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onas.seznam.cz/cz/ke-stazeni/loga/"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openstreetmap.org/copyright"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opendata.cz/" TargetMode="External"/><Relationship Id="rId7" Type="http://schemas.openxmlformats.org/officeDocument/2006/relationships/hyperlink" Target="http://cidportal.jrc.ec.europa.eu/home/" TargetMode="External"/><Relationship Id="rId2" Type="http://schemas.openxmlformats.org/officeDocument/2006/relationships/hyperlink" Target="http://publicdata.eu/" TargetMode="External"/><Relationship Id="rId1" Type="http://schemas.openxmlformats.org/officeDocument/2006/relationships/slideLayout" Target="../slideLayouts/slideLayout2.xml"/><Relationship Id="rId6" Type="http://schemas.openxmlformats.org/officeDocument/2006/relationships/hyperlink" Target="http://www.ecomet.eu/index.php?option=com_content&amp;view=article&amp;id=2&amp;Itemid=3" TargetMode="External"/><Relationship Id="rId5" Type="http://schemas.openxmlformats.org/officeDocument/2006/relationships/hyperlink" Target="http://www.efgs.info/data" TargetMode="External"/><Relationship Id="rId4" Type="http://schemas.openxmlformats.org/officeDocument/2006/relationships/hyperlink" Target="http://data.gov.cz/"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
        <p:nvSpPr>
          <p:cNvPr id="9219" name="Rectangle 3"/>
          <p:cNvSpPr>
            <a:spLocks noChangeArrowheads="1"/>
          </p:cNvSpPr>
          <p:nvPr/>
        </p:nvSpPr>
        <p:spPr bwMode="white">
          <a:xfrm>
            <a:off x="0" y="-1588"/>
            <a:ext cx="9144000" cy="6859588"/>
          </a:xfrm>
          <a:prstGeom prst="rect">
            <a:avLst/>
          </a:prstGeom>
          <a:solidFill>
            <a:srgbClr val="00529B"/>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eaLnBrk="1" hangingPunct="1">
              <a:spcBef>
                <a:spcPct val="0"/>
              </a:spcBef>
              <a:spcAft>
                <a:spcPct val="0"/>
              </a:spcAft>
              <a:buFontTx/>
              <a:buNone/>
            </a:pPr>
            <a:endParaRPr lang="cs-CZ" altLang="cs-CZ" sz="1800"/>
          </a:p>
        </p:txBody>
      </p:sp>
      <p:sp>
        <p:nvSpPr>
          <p:cNvPr id="9220" name="Rectangle 4"/>
          <p:cNvSpPr>
            <a:spLocks noChangeArrowheads="1"/>
          </p:cNvSpPr>
          <p:nvPr/>
        </p:nvSpPr>
        <p:spPr bwMode="gray">
          <a:xfrm>
            <a:off x="0" y="2252663"/>
            <a:ext cx="9144000" cy="2286000"/>
          </a:xfrm>
          <a:prstGeom prst="rect">
            <a:avLst/>
          </a:prstGeom>
          <a:solidFill>
            <a:srgbClr val="5B97B1"/>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ctr" eaLnBrk="1" hangingPunct="1">
              <a:spcBef>
                <a:spcPct val="50000"/>
              </a:spcBef>
              <a:spcAft>
                <a:spcPct val="0"/>
              </a:spcAft>
              <a:buFontTx/>
              <a:buNone/>
            </a:pPr>
            <a:endParaRPr lang="cs-CZ" altLang="cs-CZ" sz="2400" b="1">
              <a:ea typeface="Arial Unicode MS" panose="020B0604020202020204" pitchFamily="34" charset="-128"/>
              <a:cs typeface="Arial Unicode MS" panose="020B0604020202020204" pitchFamily="34" charset="-128"/>
            </a:endParaRPr>
          </a:p>
        </p:txBody>
      </p:sp>
      <p:sp>
        <p:nvSpPr>
          <p:cNvPr id="9221" name="Text Box 5"/>
          <p:cNvSpPr txBox="1">
            <a:spLocks noChangeArrowheads="1"/>
          </p:cNvSpPr>
          <p:nvPr/>
        </p:nvSpPr>
        <p:spPr bwMode="gray">
          <a:xfrm>
            <a:off x="382588" y="3068960"/>
            <a:ext cx="82200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r" eaLnBrk="1" hangingPunct="1">
              <a:spcBef>
                <a:spcPct val="0"/>
              </a:spcBef>
              <a:spcAft>
                <a:spcPct val="0"/>
              </a:spcAft>
              <a:buFontTx/>
              <a:buNone/>
            </a:pPr>
            <a:r>
              <a:rPr lang="cs-CZ" altLang="cs-CZ" sz="3200" b="1" dirty="0">
                <a:solidFill>
                  <a:schemeClr val="bg1"/>
                </a:solidFill>
              </a:rPr>
              <a:t>3</a:t>
            </a:r>
            <a:r>
              <a:rPr lang="cs-CZ" altLang="cs-CZ" sz="3200" b="1" dirty="0" smtClean="0">
                <a:solidFill>
                  <a:schemeClr val="bg1"/>
                </a:solidFill>
              </a:rPr>
              <a:t>. LICENCE</a:t>
            </a:r>
            <a:endParaRPr lang="en-US" altLang="cs-CZ" sz="3200" b="1" dirty="0">
              <a:solidFill>
                <a:schemeClr val="bg1"/>
              </a:solidFill>
              <a:ea typeface="MS PGothic" panose="020B0600070205080204"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
        <p:nvSpPr>
          <p:cNvPr id="9219" name="Rectangle 3"/>
          <p:cNvSpPr>
            <a:spLocks noChangeArrowheads="1"/>
          </p:cNvSpPr>
          <p:nvPr/>
        </p:nvSpPr>
        <p:spPr bwMode="white">
          <a:xfrm>
            <a:off x="0" y="-1588"/>
            <a:ext cx="9144000" cy="6859588"/>
          </a:xfrm>
          <a:prstGeom prst="rect">
            <a:avLst/>
          </a:prstGeom>
          <a:solidFill>
            <a:srgbClr val="00529B"/>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eaLnBrk="1" hangingPunct="1">
              <a:spcBef>
                <a:spcPct val="0"/>
              </a:spcBef>
              <a:spcAft>
                <a:spcPct val="0"/>
              </a:spcAft>
              <a:buFontTx/>
              <a:buNone/>
            </a:pPr>
            <a:endParaRPr lang="cs-CZ" altLang="cs-CZ" sz="1800"/>
          </a:p>
        </p:txBody>
      </p:sp>
      <p:sp>
        <p:nvSpPr>
          <p:cNvPr id="9220" name="Rectangle 4"/>
          <p:cNvSpPr>
            <a:spLocks noChangeArrowheads="1"/>
          </p:cNvSpPr>
          <p:nvPr/>
        </p:nvSpPr>
        <p:spPr bwMode="gray">
          <a:xfrm>
            <a:off x="0" y="2252663"/>
            <a:ext cx="9144000" cy="2286000"/>
          </a:xfrm>
          <a:prstGeom prst="rect">
            <a:avLst/>
          </a:prstGeom>
          <a:solidFill>
            <a:srgbClr val="5B97B1"/>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ctr" eaLnBrk="1" hangingPunct="1">
              <a:spcBef>
                <a:spcPct val="50000"/>
              </a:spcBef>
              <a:spcAft>
                <a:spcPct val="0"/>
              </a:spcAft>
              <a:buFontTx/>
              <a:buNone/>
            </a:pPr>
            <a:endParaRPr lang="cs-CZ" altLang="cs-CZ" sz="2400" b="1">
              <a:ea typeface="Arial Unicode MS" panose="020B0604020202020204" pitchFamily="34" charset="-128"/>
              <a:cs typeface="Arial Unicode MS" panose="020B0604020202020204" pitchFamily="34" charset="-128"/>
            </a:endParaRPr>
          </a:p>
        </p:txBody>
      </p:sp>
      <p:sp>
        <p:nvSpPr>
          <p:cNvPr id="9221" name="Text Box 5"/>
          <p:cNvSpPr txBox="1">
            <a:spLocks noChangeArrowheads="1"/>
          </p:cNvSpPr>
          <p:nvPr/>
        </p:nvSpPr>
        <p:spPr bwMode="gray">
          <a:xfrm>
            <a:off x="382588" y="2783830"/>
            <a:ext cx="82200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r" eaLnBrk="1" hangingPunct="1">
              <a:spcBef>
                <a:spcPct val="0"/>
              </a:spcBef>
              <a:spcAft>
                <a:spcPct val="0"/>
              </a:spcAft>
              <a:buFontTx/>
              <a:buNone/>
            </a:pPr>
            <a:r>
              <a:rPr lang="cs-CZ" altLang="cs-CZ" sz="3200" b="1" dirty="0" smtClean="0">
                <a:solidFill>
                  <a:schemeClr val="bg1"/>
                </a:solidFill>
              </a:rPr>
              <a:t>Otevřená geodata, služby a kartografické produkty</a:t>
            </a:r>
            <a:endParaRPr lang="en-US" altLang="cs-CZ" sz="3200" b="1" dirty="0">
              <a:solidFill>
                <a:schemeClr val="bg1"/>
              </a:solidFill>
              <a:ea typeface="MS PGothic" panose="020B0600070205080204" pitchFamily="34" charset="-128"/>
            </a:endParaRPr>
          </a:p>
        </p:txBody>
      </p:sp>
    </p:spTree>
    <p:extLst>
      <p:ext uri="{BB962C8B-B14F-4D97-AF65-F5344CB8AC3E}">
        <p14:creationId xmlns:p14="http://schemas.microsoft.com/office/powerpoint/2010/main" val="572590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4" y="47526"/>
            <a:ext cx="8435975" cy="1077218"/>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Vybrané existující licenční modely pro otevřená (</a:t>
            </a:r>
            <a:r>
              <a:rPr lang="cs-CZ" sz="3200" b="1" dirty="0" err="1" smtClean="0">
                <a:solidFill>
                  <a:schemeClr val="bg1"/>
                </a:solidFill>
                <a:effectLst>
                  <a:outerShdw blurRad="38100" dist="38100" dir="2700000" algn="tl">
                    <a:srgbClr val="C0C0C0"/>
                  </a:outerShdw>
                </a:effectLst>
                <a:latin typeface="Arial" charset="0"/>
              </a:rPr>
              <a:t>geo</a:t>
            </a:r>
            <a:r>
              <a:rPr lang="cs-CZ" sz="3200" b="1" dirty="0" smtClean="0">
                <a:solidFill>
                  <a:schemeClr val="bg1"/>
                </a:solidFill>
                <a:effectLst>
                  <a:outerShdw blurRad="38100" dist="38100" dir="2700000" algn="tl">
                    <a:srgbClr val="C0C0C0"/>
                  </a:outerShdw>
                </a:effectLst>
                <a:latin typeface="Arial" charset="0"/>
              </a:rPr>
              <a:t>)data, resp. služby/mapy</a:t>
            </a:r>
            <a:endParaRPr lang="en-US" sz="3200" b="1" dirty="0">
              <a:solidFill>
                <a:schemeClr val="bg1"/>
              </a:solidFill>
              <a:effectLst>
                <a:outerShdw blurRad="38100" dist="38100" dir="2700000" algn="tl">
                  <a:srgbClr val="C0C0C0"/>
                </a:outerShdw>
              </a:effectLst>
              <a:latin typeface="Arial" charset="0"/>
            </a:endParaRPr>
          </a:p>
        </p:txBody>
      </p:sp>
      <p:graphicFrame>
        <p:nvGraphicFramePr>
          <p:cNvPr id="5" name="Zástupný symbol pro obsah 4"/>
          <p:cNvGraphicFramePr>
            <a:graphicFrameLocks noGrp="1"/>
          </p:cNvGraphicFramePr>
          <p:nvPr>
            <p:ph/>
            <p:extLst>
              <p:ext uri="{D42A27DB-BD31-4B8C-83A1-F6EECF244321}">
                <p14:modId xmlns:p14="http://schemas.microsoft.com/office/powerpoint/2010/main" val="2758372185"/>
              </p:ext>
            </p:extLst>
          </p:nvPr>
        </p:nvGraphicFramePr>
        <p:xfrm>
          <a:off x="395535" y="1268760"/>
          <a:ext cx="8424937" cy="4942840"/>
        </p:xfrm>
        <a:graphic>
          <a:graphicData uri="http://schemas.openxmlformats.org/drawingml/2006/table">
            <a:tbl>
              <a:tblPr firstRow="1" bandRow="1">
                <a:tableStyleId>{073A0DAA-6AF3-43AB-8588-CEC1D06C72B9}</a:tableStyleId>
              </a:tblPr>
              <a:tblGrid>
                <a:gridCol w="1008113"/>
                <a:gridCol w="3168352"/>
                <a:gridCol w="2520280"/>
                <a:gridCol w="1728192"/>
              </a:tblGrid>
              <a:tr h="370840">
                <a:tc>
                  <a:txBody>
                    <a:bodyPr/>
                    <a:lstStyle/>
                    <a:p>
                      <a:pPr algn="ctr"/>
                      <a:r>
                        <a:rPr lang="cs-CZ" dirty="0" smtClean="0"/>
                        <a:t>Zkratka</a:t>
                      </a:r>
                      <a:endParaRPr lang="cs-CZ" dirty="0"/>
                    </a:p>
                  </a:txBody>
                  <a:tcPr/>
                </a:tc>
                <a:tc>
                  <a:txBody>
                    <a:bodyPr/>
                    <a:lstStyle/>
                    <a:p>
                      <a:pPr algn="ctr"/>
                      <a:r>
                        <a:rPr lang="cs-CZ" dirty="0" smtClean="0"/>
                        <a:t>Název licence a odkaz</a:t>
                      </a:r>
                      <a:endParaRPr lang="cs-CZ" dirty="0"/>
                    </a:p>
                  </a:txBody>
                  <a:tcPr/>
                </a:tc>
                <a:tc>
                  <a:txBody>
                    <a:bodyPr/>
                    <a:lstStyle/>
                    <a:p>
                      <a:pPr algn="ctr"/>
                      <a:r>
                        <a:rPr lang="cs-CZ" dirty="0" smtClean="0"/>
                        <a:t>Vytvořeno</a:t>
                      </a:r>
                      <a:endParaRPr lang="cs-CZ" dirty="0"/>
                    </a:p>
                  </a:txBody>
                  <a:tcPr/>
                </a:tc>
                <a:tc>
                  <a:txBody>
                    <a:bodyPr/>
                    <a:lstStyle/>
                    <a:p>
                      <a:pPr algn="ctr"/>
                      <a:r>
                        <a:rPr lang="cs-CZ" dirty="0" smtClean="0"/>
                        <a:t>Typ licence</a:t>
                      </a:r>
                      <a:endParaRPr lang="cs-CZ" dirty="0"/>
                    </a:p>
                  </a:txBody>
                  <a:tcPr/>
                </a:tc>
              </a:tr>
              <a:tr h="370840">
                <a:tc>
                  <a:txBody>
                    <a:bodyPr/>
                    <a:lstStyle/>
                    <a:p>
                      <a:pPr algn="ctr"/>
                      <a:r>
                        <a:rPr lang="cs-CZ" dirty="0" smtClean="0"/>
                        <a:t>CC(L)</a:t>
                      </a:r>
                      <a:endParaRPr lang="cs-CZ"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i="0" dirty="0" err="1" smtClean="0"/>
                        <a:t>Creative</a:t>
                      </a:r>
                      <a:r>
                        <a:rPr lang="cs-CZ" i="0" dirty="0" smtClean="0"/>
                        <a:t> </a:t>
                      </a:r>
                      <a:r>
                        <a:rPr lang="cs-CZ" i="0" dirty="0" err="1" smtClean="0"/>
                        <a:t>Common</a:t>
                      </a:r>
                      <a:r>
                        <a:rPr lang="cs-CZ" i="0" dirty="0" smtClean="0"/>
                        <a:t> </a:t>
                      </a:r>
                      <a:r>
                        <a:rPr lang="cs-CZ" i="0" dirty="0" err="1" smtClean="0"/>
                        <a:t>licences</a:t>
                      </a:r>
                      <a:r>
                        <a:rPr lang="cs-CZ" i="0" dirty="0" smtClean="0"/>
                        <a:t> </a:t>
                      </a:r>
                      <a:r>
                        <a:rPr lang="cs-CZ" sz="1800" b="0" i="0" u="none" strike="noStrike" kern="1200" baseline="0" dirty="0" smtClean="0">
                          <a:solidFill>
                            <a:schemeClr val="dk1"/>
                          </a:solidFill>
                          <a:latin typeface="+mn-lt"/>
                          <a:ea typeface="+mn-ea"/>
                          <a:cs typeface="+mn-cs"/>
                          <a:hlinkClick r:id="rId2"/>
                        </a:rPr>
                        <a:t>http://creativecommons.org/licenses/</a:t>
                      </a:r>
                      <a:r>
                        <a:rPr lang="cs-CZ" sz="1800" b="0" i="0" u="none" strike="noStrike" kern="1200" baseline="0" dirty="0" smtClean="0">
                          <a:solidFill>
                            <a:schemeClr val="dk1"/>
                          </a:solidFill>
                          <a:latin typeface="+mn-lt"/>
                          <a:ea typeface="+mn-ea"/>
                          <a:cs typeface="+mn-cs"/>
                        </a:rPr>
                        <a:t> </a:t>
                      </a:r>
                      <a:endParaRPr lang="cs-CZ" i="0" dirty="0"/>
                    </a:p>
                  </a:txBody>
                  <a:tcPr/>
                </a:tc>
                <a:tc>
                  <a:txBody>
                    <a:bodyPr/>
                    <a:lstStyle/>
                    <a:p>
                      <a:pPr algn="ctr"/>
                      <a:r>
                        <a:rPr lang="cs-CZ" i="0" dirty="0" smtClean="0"/>
                        <a:t>Creativecommons.org</a:t>
                      </a:r>
                      <a:endParaRPr lang="cs-CZ" i="0" dirty="0"/>
                    </a:p>
                  </a:txBody>
                  <a:tcPr/>
                </a:tc>
                <a:tc>
                  <a:txBody>
                    <a:bodyPr/>
                    <a:lstStyle/>
                    <a:p>
                      <a:pPr algn="ctr"/>
                      <a:r>
                        <a:rPr lang="cs-CZ" i="0" dirty="0" smtClean="0"/>
                        <a:t>variace textu</a:t>
                      </a:r>
                      <a:endParaRPr lang="cs-CZ" i="0" dirty="0"/>
                    </a:p>
                  </a:txBody>
                  <a:tcPr/>
                </a:tc>
              </a:tr>
              <a:tr h="370840">
                <a:tc>
                  <a:txBody>
                    <a:bodyPr/>
                    <a:lstStyle/>
                    <a:p>
                      <a:pPr algn="ctr"/>
                      <a:r>
                        <a:rPr lang="cs-CZ" i="0" dirty="0" smtClean="0"/>
                        <a:t>PGL</a:t>
                      </a:r>
                      <a:endParaRPr lang="cs-CZ" i="0" dirty="0"/>
                    </a:p>
                  </a:txBody>
                  <a:tcPr/>
                </a:tc>
                <a:tc>
                  <a:txBody>
                    <a:bodyPr/>
                    <a:lstStyle/>
                    <a:p>
                      <a:pPr algn="ctr"/>
                      <a:r>
                        <a:rPr lang="cs-CZ" i="0" dirty="0" smtClean="0"/>
                        <a:t>Public Geodata </a:t>
                      </a:r>
                      <a:r>
                        <a:rPr lang="cs-CZ" i="0" dirty="0" err="1" smtClean="0"/>
                        <a:t>License</a:t>
                      </a:r>
                      <a:endParaRPr lang="cs-CZ" i="0" dirty="0" smtClean="0"/>
                    </a:p>
                    <a:p>
                      <a:pPr algn="ctr"/>
                      <a:r>
                        <a:rPr lang="cs-CZ" sz="1800" b="0" i="0" u="none" strike="noStrike" kern="1200" baseline="0" dirty="0" smtClean="0">
                          <a:solidFill>
                            <a:schemeClr val="dk1"/>
                          </a:solidFill>
                          <a:latin typeface="+mn-lt"/>
                          <a:ea typeface="+mn-ea"/>
                          <a:cs typeface="+mn-cs"/>
                          <a:hlinkClick r:id="rId3"/>
                        </a:rPr>
                        <a:t>http://en.giswiki.org/wiki/Public_Geodata_License</a:t>
                      </a:r>
                      <a:r>
                        <a:rPr lang="cs-CZ" sz="1800" b="0" i="0" u="none" strike="noStrike" kern="1200" baseline="0" dirty="0" smtClean="0">
                          <a:solidFill>
                            <a:schemeClr val="dk1"/>
                          </a:solidFill>
                          <a:latin typeface="+mn-lt"/>
                          <a:ea typeface="+mn-ea"/>
                          <a:cs typeface="+mn-cs"/>
                        </a:rPr>
                        <a:t> </a:t>
                      </a:r>
                      <a:endParaRPr lang="cs-CZ" i="0" dirty="0"/>
                    </a:p>
                  </a:txBody>
                  <a:tcPr/>
                </a:tc>
                <a:tc>
                  <a:txBody>
                    <a:bodyPr/>
                    <a:lstStyle/>
                    <a:p>
                      <a:pPr algn="ctr"/>
                      <a:r>
                        <a:rPr lang="cs-CZ" i="0" dirty="0" smtClean="0"/>
                        <a:t>Free Software</a:t>
                      </a:r>
                      <a:r>
                        <a:rPr lang="cs-CZ" i="0" baseline="0" dirty="0" smtClean="0"/>
                        <a:t> </a:t>
                      </a:r>
                      <a:r>
                        <a:rPr lang="cs-CZ" i="0" baseline="0" dirty="0" err="1" smtClean="0"/>
                        <a:t>Foundation</a:t>
                      </a:r>
                      <a:endParaRPr lang="cs-CZ" i="0" dirty="0"/>
                    </a:p>
                  </a:txBody>
                  <a:tcPr/>
                </a:tc>
                <a:tc>
                  <a:txBody>
                    <a:bodyPr/>
                    <a:lstStyle/>
                    <a:p>
                      <a:pPr algn="ctr"/>
                      <a:r>
                        <a:rPr lang="cs-CZ" i="0" dirty="0" smtClean="0"/>
                        <a:t>abstraktní</a:t>
                      </a:r>
                      <a:r>
                        <a:rPr lang="cs-CZ" i="0" baseline="0" dirty="0" smtClean="0"/>
                        <a:t> text</a:t>
                      </a:r>
                      <a:endParaRPr lang="cs-CZ" i="0" dirty="0"/>
                    </a:p>
                  </a:txBody>
                  <a:tcPr/>
                </a:tc>
              </a:tr>
              <a:tr h="370840">
                <a:tc>
                  <a:txBody>
                    <a:bodyPr/>
                    <a:lstStyle/>
                    <a:p>
                      <a:pPr algn="ctr"/>
                      <a:r>
                        <a:rPr lang="cs-CZ" i="0" dirty="0" err="1" smtClean="0"/>
                        <a:t>ODbL</a:t>
                      </a:r>
                      <a:endParaRPr lang="cs-CZ" i="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i="0" dirty="0" smtClean="0"/>
                        <a:t>Open Database </a:t>
                      </a:r>
                      <a:r>
                        <a:rPr lang="cs-CZ" i="0" dirty="0" err="1" smtClean="0"/>
                        <a:t>License</a:t>
                      </a:r>
                      <a:endParaRPr lang="cs-CZ" i="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cs-CZ" sz="1800" b="0" i="0" u="none" strike="noStrike" kern="1200" baseline="0" dirty="0" smtClean="0">
                          <a:solidFill>
                            <a:schemeClr val="dk1"/>
                          </a:solidFill>
                          <a:latin typeface="+mn-lt"/>
                          <a:ea typeface="+mn-ea"/>
                          <a:cs typeface="+mn-cs"/>
                          <a:hlinkClick r:id="rId4"/>
                        </a:rPr>
                        <a:t>http://opendatacommons.org/licenses/odbl/1.0/</a:t>
                      </a:r>
                      <a:r>
                        <a:rPr lang="cs-CZ" sz="1800" b="0" i="0" u="none" strike="noStrike" kern="1200" baseline="0" dirty="0" smtClean="0">
                          <a:solidFill>
                            <a:schemeClr val="dk1"/>
                          </a:solidFill>
                          <a:latin typeface="+mn-lt"/>
                          <a:ea typeface="+mn-ea"/>
                          <a:cs typeface="+mn-cs"/>
                        </a:rPr>
                        <a:t> </a:t>
                      </a:r>
                      <a:endParaRPr lang="cs-CZ" i="0" dirty="0" smtClean="0"/>
                    </a:p>
                  </a:txBody>
                  <a:tcPr/>
                </a:tc>
                <a:tc>
                  <a:txBody>
                    <a:bodyPr/>
                    <a:lstStyle/>
                    <a:p>
                      <a:pPr algn="ctr"/>
                      <a:r>
                        <a:rPr lang="cs-CZ" i="0" dirty="0" smtClean="0"/>
                        <a:t>Open Data </a:t>
                      </a:r>
                      <a:r>
                        <a:rPr lang="cs-CZ" i="0" dirty="0" err="1" smtClean="0"/>
                        <a:t>Commons</a:t>
                      </a:r>
                      <a:endParaRPr lang="cs-CZ" i="0" dirty="0"/>
                    </a:p>
                  </a:txBody>
                  <a:tcPr/>
                </a:tc>
                <a:tc>
                  <a:txBody>
                    <a:bodyPr/>
                    <a:lstStyle/>
                    <a:p>
                      <a:pPr algn="ctr"/>
                      <a:r>
                        <a:rPr lang="cs-CZ" i="0" dirty="0" smtClean="0"/>
                        <a:t>abstraktní text</a:t>
                      </a:r>
                      <a:endParaRPr lang="cs-CZ" i="0" dirty="0"/>
                    </a:p>
                  </a:txBody>
                  <a:tcPr/>
                </a:tc>
              </a:tr>
              <a:tr h="370840">
                <a:tc>
                  <a:txBody>
                    <a:bodyPr/>
                    <a:lstStyle/>
                    <a:p>
                      <a:pPr algn="ctr"/>
                      <a:endParaRPr lang="cs-CZ" i="0" dirty="0"/>
                    </a:p>
                  </a:txBody>
                  <a:tcPr/>
                </a:tc>
                <a:tc>
                  <a:txBody>
                    <a:bodyPr/>
                    <a:lstStyle/>
                    <a:p>
                      <a:pPr algn="ctr"/>
                      <a:r>
                        <a:rPr lang="cs-CZ" i="0" dirty="0" err="1" smtClean="0"/>
                        <a:t>GeoLicence</a:t>
                      </a:r>
                      <a:endParaRPr lang="cs-CZ" i="0" dirty="0" smtClean="0"/>
                    </a:p>
                    <a:p>
                      <a:pPr algn="ctr"/>
                      <a:r>
                        <a:rPr lang="cs-CZ" sz="1800" b="0" i="0" u="none" strike="noStrike" kern="1200" baseline="0" dirty="0" smtClean="0">
                          <a:solidFill>
                            <a:schemeClr val="dk1"/>
                          </a:solidFill>
                          <a:latin typeface="+mn-lt"/>
                          <a:ea typeface="+mn-ea"/>
                          <a:cs typeface="+mn-cs"/>
                          <a:hlinkClick r:id="rId5"/>
                        </a:rPr>
                        <a:t>http://geolizenz.org/index/page.php?p=GL/license</a:t>
                      </a:r>
                      <a:r>
                        <a:rPr lang="cs-CZ" sz="1800" b="0" i="0" u="none" strike="noStrike" kern="1200" baseline="0" dirty="0" smtClean="0">
                          <a:solidFill>
                            <a:schemeClr val="dk1"/>
                          </a:solidFill>
                          <a:latin typeface="+mn-lt"/>
                          <a:ea typeface="+mn-ea"/>
                          <a:cs typeface="+mn-cs"/>
                        </a:rPr>
                        <a:t> </a:t>
                      </a:r>
                      <a:endParaRPr lang="cs-CZ" i="0" dirty="0"/>
                    </a:p>
                  </a:txBody>
                  <a:tcPr/>
                </a:tc>
                <a:tc>
                  <a:txBody>
                    <a:bodyPr/>
                    <a:lstStyle/>
                    <a:p>
                      <a:pPr algn="ctr"/>
                      <a:r>
                        <a:rPr lang="cs-CZ" i="0" dirty="0" smtClean="0"/>
                        <a:t>GIW-</a:t>
                      </a:r>
                      <a:r>
                        <a:rPr lang="cs-CZ" i="0" dirty="0" err="1" smtClean="0"/>
                        <a:t>Commission</a:t>
                      </a:r>
                      <a:r>
                        <a:rPr lang="cs-CZ" i="0" dirty="0" smtClean="0"/>
                        <a:t> (Německo)</a:t>
                      </a:r>
                      <a:endParaRPr lang="cs-CZ" i="0" dirty="0"/>
                    </a:p>
                  </a:txBody>
                  <a:tcPr/>
                </a:tc>
                <a:tc>
                  <a:txBody>
                    <a:bodyPr/>
                    <a:lstStyle/>
                    <a:p>
                      <a:pPr algn="ctr"/>
                      <a:r>
                        <a:rPr lang="cs-CZ" i="0" dirty="0" smtClean="0"/>
                        <a:t>variace textu</a:t>
                      </a:r>
                      <a:endParaRPr lang="cs-CZ" i="0" dirty="0"/>
                    </a:p>
                  </a:txBody>
                  <a:tcPr/>
                </a:tc>
              </a:tr>
              <a:tr h="370840">
                <a:tc>
                  <a:txBody>
                    <a:bodyPr/>
                    <a:lstStyle/>
                    <a:p>
                      <a:pPr algn="ctr"/>
                      <a:r>
                        <a:rPr lang="cs-CZ" i="0" dirty="0" smtClean="0"/>
                        <a:t>OSS licence</a:t>
                      </a:r>
                      <a:endParaRPr lang="cs-CZ" i="0" dirty="0"/>
                    </a:p>
                  </a:txBody>
                  <a:tcPr/>
                </a:tc>
                <a:tc>
                  <a:txBody>
                    <a:bodyPr/>
                    <a:lstStyle/>
                    <a:p>
                      <a:pPr algn="ctr"/>
                      <a:r>
                        <a:rPr lang="cs-CZ" i="0" dirty="0" smtClean="0"/>
                        <a:t>mnoho licencí</a:t>
                      </a:r>
                    </a:p>
                    <a:p>
                      <a:pPr algn="ctr"/>
                      <a:r>
                        <a:rPr lang="cs-CZ" i="0" dirty="0" smtClean="0">
                          <a:hlinkClick r:id="rId6"/>
                        </a:rPr>
                        <a:t>https://opensource.org/licenses</a:t>
                      </a:r>
                      <a:r>
                        <a:rPr lang="cs-CZ" i="0" dirty="0" smtClean="0"/>
                        <a:t> </a:t>
                      </a:r>
                      <a:endParaRPr lang="cs-CZ" i="0" dirty="0"/>
                    </a:p>
                  </a:txBody>
                  <a:tcPr/>
                </a:tc>
                <a:tc>
                  <a:txBody>
                    <a:bodyPr/>
                    <a:lstStyle/>
                    <a:p>
                      <a:pPr algn="ctr"/>
                      <a:r>
                        <a:rPr lang="cs-CZ" i="0" dirty="0" smtClean="0"/>
                        <a:t>Open Source </a:t>
                      </a:r>
                      <a:r>
                        <a:rPr lang="cs-CZ" i="0" dirty="0" err="1" smtClean="0"/>
                        <a:t>Initiative</a:t>
                      </a:r>
                      <a:endParaRPr lang="cs-CZ" i="0" dirty="0"/>
                    </a:p>
                  </a:txBody>
                  <a:tcPr/>
                </a:tc>
                <a:tc>
                  <a:txBody>
                    <a:bodyPr/>
                    <a:lstStyle/>
                    <a:p>
                      <a:pPr algn="ctr"/>
                      <a:r>
                        <a:rPr lang="cs-CZ" i="0" dirty="0" smtClean="0"/>
                        <a:t>variace textu</a:t>
                      </a:r>
                      <a:endParaRPr lang="cs-CZ" i="0" dirty="0"/>
                    </a:p>
                  </a:txBody>
                  <a:tcPr/>
                </a:tc>
              </a:tr>
            </a:tbl>
          </a:graphicData>
        </a:graphic>
      </p:graphicFrame>
    </p:spTree>
    <p:extLst>
      <p:ext uri="{BB962C8B-B14F-4D97-AF65-F5344CB8AC3E}">
        <p14:creationId xmlns:p14="http://schemas.microsoft.com/office/powerpoint/2010/main" val="24552807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300493"/>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Otevřené licence</a:t>
            </a:r>
            <a:endParaRPr lang="en-US" sz="3200" b="1" dirty="0">
              <a:solidFill>
                <a:schemeClr val="bg1"/>
              </a:solidFill>
              <a:effectLst>
                <a:outerShdw blurRad="38100" dist="38100" dir="2700000" algn="tl">
                  <a:srgbClr val="C0C0C0"/>
                </a:outerShdw>
              </a:effectLst>
              <a:latin typeface="Arial" charset="0"/>
            </a:endParaRPr>
          </a:p>
        </p:txBody>
      </p:sp>
      <p:graphicFrame>
        <p:nvGraphicFramePr>
          <p:cNvPr id="5" name="Zástupný symbol pro obsah 4"/>
          <p:cNvGraphicFramePr>
            <a:graphicFrameLocks noGrp="1"/>
          </p:cNvGraphicFramePr>
          <p:nvPr>
            <p:ph/>
            <p:extLst>
              <p:ext uri="{D42A27DB-BD31-4B8C-83A1-F6EECF244321}">
                <p14:modId xmlns:p14="http://schemas.microsoft.com/office/powerpoint/2010/main" val="187757676"/>
              </p:ext>
            </p:extLst>
          </p:nvPr>
        </p:nvGraphicFramePr>
        <p:xfrm>
          <a:off x="395536" y="1268413"/>
          <a:ext cx="8291264" cy="421132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r>
                        <a:rPr lang="cs-CZ" dirty="0" err="1" smtClean="0"/>
                        <a:t>Creative</a:t>
                      </a:r>
                      <a:r>
                        <a:rPr lang="cs-CZ" baseline="0" dirty="0" smtClean="0"/>
                        <a:t> </a:t>
                      </a:r>
                      <a:r>
                        <a:rPr lang="cs-CZ" baseline="0" dirty="0" err="1" smtClean="0"/>
                        <a:t>Commons</a:t>
                      </a:r>
                      <a:r>
                        <a:rPr lang="cs-CZ" baseline="0" dirty="0" smtClean="0"/>
                        <a:t> Public </a:t>
                      </a:r>
                      <a:r>
                        <a:rPr lang="cs-CZ" baseline="0" dirty="0" err="1" smtClean="0"/>
                        <a:t>Domain</a:t>
                      </a:r>
                      <a:r>
                        <a:rPr lang="cs-CZ" baseline="0" dirty="0" smtClean="0"/>
                        <a:t> Mark </a:t>
                      </a:r>
                      <a:r>
                        <a:rPr lang="cs-CZ" i="1" baseline="0" dirty="0" smtClean="0"/>
                        <a:t>(CC Public </a:t>
                      </a:r>
                      <a:r>
                        <a:rPr lang="cs-CZ" i="1" baseline="0" dirty="0" err="1" smtClean="0"/>
                        <a:t>Domain</a:t>
                      </a:r>
                      <a:r>
                        <a:rPr lang="cs-CZ" i="1" baseline="0" dirty="0" smtClean="0"/>
                        <a:t> Mark)</a:t>
                      </a:r>
                    </a:p>
                    <a:p>
                      <a:endParaRPr lang="cs-CZ" i="1" dirty="0"/>
                    </a:p>
                  </a:txBody>
                  <a:tcPr/>
                </a:tc>
                <a:tc>
                  <a:txBody>
                    <a:bodyPr/>
                    <a:lstStyle/>
                    <a:p>
                      <a:r>
                        <a:rPr lang="cs-CZ" dirty="0" smtClean="0"/>
                        <a:t>Označení děl, která nejsou předmětem ochrany autorských práv (uplynutí lhůty trvání autorských práv 70 let). Nedoporučuje se používat tento nástroj na díla, na která se vztahuje ochrana autorských práv v jednom nebo více systémech národního práva.</a:t>
                      </a:r>
                      <a:endParaRPr lang="cs-CZ" dirty="0"/>
                    </a:p>
                  </a:txBody>
                  <a:tcPr/>
                </a:tc>
              </a:tr>
              <a:tr h="370840">
                <a:tc>
                  <a:txBody>
                    <a:bodyPr/>
                    <a:lstStyle/>
                    <a:p>
                      <a:r>
                        <a:rPr lang="cs-CZ" dirty="0" smtClean="0"/>
                        <a:t>Statutární odvolání autorských</a:t>
                      </a:r>
                      <a:r>
                        <a:rPr lang="cs-CZ" baseline="0" dirty="0" smtClean="0"/>
                        <a:t> práv</a:t>
                      </a:r>
                      <a:endParaRPr lang="cs-CZ" dirty="0"/>
                    </a:p>
                  </a:txBody>
                  <a:tcPr/>
                </a:tc>
                <a:tc>
                  <a:txBody>
                    <a:bodyPr/>
                    <a:lstStyle/>
                    <a:p>
                      <a:r>
                        <a:rPr lang="cs-CZ" dirty="0" smtClean="0"/>
                        <a:t>Označení děl</a:t>
                      </a:r>
                      <a:r>
                        <a:rPr lang="cs-CZ" baseline="0" dirty="0" smtClean="0"/>
                        <a:t> zbavených autorskoprávních omezení</a:t>
                      </a:r>
                      <a:r>
                        <a:rPr lang="cs-CZ" dirty="0" smtClean="0"/>
                        <a:t> pro jednu či více organizací, jako například „Volné</a:t>
                      </a:r>
                      <a:r>
                        <a:rPr lang="cs-CZ" baseline="0" dirty="0" smtClean="0"/>
                        <a:t> užití z autorskoprávního pohledu v rámci Masarykovy univerzity.“</a:t>
                      </a:r>
                      <a:endParaRPr lang="cs-CZ" dirty="0"/>
                    </a:p>
                  </a:txBody>
                  <a:tcPr/>
                </a:tc>
              </a:tr>
              <a:tr h="370840">
                <a:tc>
                  <a:txBody>
                    <a:bodyPr/>
                    <a:lstStyle/>
                    <a:p>
                      <a:r>
                        <a:rPr lang="cs-CZ" dirty="0" smtClean="0"/>
                        <a:t>Odvolání autorských práv </a:t>
                      </a:r>
                      <a:r>
                        <a:rPr lang="cs-CZ" i="1" dirty="0" smtClean="0"/>
                        <a:t>(CC0)</a:t>
                      </a:r>
                      <a:endParaRPr lang="cs-CZ" dirty="0"/>
                    </a:p>
                  </a:txBody>
                  <a:tcPr/>
                </a:tc>
                <a:tc>
                  <a:txBody>
                    <a:bodyPr/>
                    <a:lstStyle/>
                    <a:p>
                      <a:r>
                        <a:rPr lang="cs-CZ" dirty="0" smtClean="0"/>
                        <a:t>Zbavení díla všech autorskoprávních omezení na celém světě. Tento nástroj lze použít, i když je dílo již zbaveno autorskoprávních omezení v některých jurisdikcích, pokud je třeba ujištění, že jich bude prosto všude.</a:t>
                      </a:r>
                      <a:endParaRPr lang="cs-CZ" dirty="0"/>
                    </a:p>
                  </a:txBody>
                  <a:tcPr/>
                </a:tc>
              </a:tr>
            </a:tbl>
          </a:graphicData>
        </a:graphic>
      </p:graphicFrame>
      <p:sp>
        <p:nvSpPr>
          <p:cNvPr id="2" name="TextovéPole 1"/>
          <p:cNvSpPr txBox="1"/>
          <p:nvPr/>
        </p:nvSpPr>
        <p:spPr>
          <a:xfrm>
            <a:off x="539552" y="5733256"/>
            <a:ext cx="6912768" cy="646331"/>
          </a:xfrm>
          <a:prstGeom prst="rect">
            <a:avLst/>
          </a:prstGeom>
          <a:noFill/>
        </p:spPr>
        <p:txBody>
          <a:bodyPr wrap="square" rtlCol="0">
            <a:spAutoFit/>
          </a:bodyPr>
          <a:lstStyle/>
          <a:p>
            <a:r>
              <a:rPr lang="cs-CZ" i="1" dirty="0" smtClean="0">
                <a:solidFill>
                  <a:srgbClr val="FF0000"/>
                </a:solidFill>
              </a:rPr>
              <a:t>Poznámka: vzdání se (odvolání) autorských práv není v českém právním prostředí možné!</a:t>
            </a:r>
            <a:endParaRPr lang="cs-CZ" i="1" dirty="0">
              <a:solidFill>
                <a:srgbClr val="FF0000"/>
              </a:solidFill>
            </a:endParaRPr>
          </a:p>
        </p:txBody>
      </p:sp>
      <p:pic>
        <p:nvPicPr>
          <p:cNvPr id="6" name="Obrázek 5"/>
          <p:cNvPicPr>
            <a:picLocks noChangeAspect="1"/>
          </p:cNvPicPr>
          <p:nvPr/>
        </p:nvPicPr>
        <p:blipFill>
          <a:blip r:embed="rId2"/>
          <a:stretch>
            <a:fillRect/>
          </a:stretch>
        </p:blipFill>
        <p:spPr>
          <a:xfrm>
            <a:off x="1115616" y="2852936"/>
            <a:ext cx="1353120" cy="452717"/>
          </a:xfrm>
          <a:prstGeom prst="rect">
            <a:avLst/>
          </a:prstGeom>
        </p:spPr>
      </p:pic>
    </p:spTree>
    <p:extLst>
      <p:ext uri="{BB962C8B-B14F-4D97-AF65-F5344CB8AC3E}">
        <p14:creationId xmlns:p14="http://schemas.microsoft.com/office/powerpoint/2010/main" val="30689769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p:extLst>
              <p:ext uri="{D42A27DB-BD31-4B8C-83A1-F6EECF244321}">
                <p14:modId xmlns:p14="http://schemas.microsoft.com/office/powerpoint/2010/main" val="1804407490"/>
              </p:ext>
            </p:extLst>
          </p:nvPr>
        </p:nvGraphicFramePr>
        <p:xfrm>
          <a:off x="395536" y="1196752"/>
          <a:ext cx="8291264" cy="530860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r>
                        <a:rPr lang="cs-CZ" dirty="0" smtClean="0"/>
                        <a:t>Open</a:t>
                      </a:r>
                      <a:r>
                        <a:rPr lang="cs-CZ" baseline="0" dirty="0" smtClean="0"/>
                        <a:t> Data </a:t>
                      </a:r>
                      <a:r>
                        <a:rPr lang="cs-CZ" baseline="0" dirty="0" err="1" smtClean="0"/>
                        <a:t>Commons</a:t>
                      </a:r>
                      <a:r>
                        <a:rPr lang="cs-CZ" baseline="0" dirty="0" smtClean="0"/>
                        <a:t> Public </a:t>
                      </a:r>
                      <a:r>
                        <a:rPr lang="cs-CZ" baseline="0" dirty="0" err="1" smtClean="0"/>
                        <a:t>Domain</a:t>
                      </a:r>
                      <a:r>
                        <a:rPr lang="cs-CZ" baseline="0" dirty="0" smtClean="0"/>
                        <a:t> </a:t>
                      </a:r>
                      <a:r>
                        <a:rPr lang="cs-CZ" baseline="0" dirty="0" err="1" smtClean="0"/>
                        <a:t>Dedication</a:t>
                      </a:r>
                      <a:r>
                        <a:rPr lang="cs-CZ" baseline="0" dirty="0" smtClean="0"/>
                        <a:t> and Licence (PDDL) </a:t>
                      </a:r>
                      <a:endParaRPr lang="cs-CZ" dirty="0"/>
                    </a:p>
                  </a:txBody>
                  <a:tcPr/>
                </a:tc>
                <a:tc>
                  <a:txBody>
                    <a:bodyPr/>
                    <a:lstStyle/>
                    <a:p>
                      <a:r>
                        <a:rPr lang="cs-CZ" dirty="0" smtClean="0"/>
                        <a:t>Dílo s nejvyšší možnou míru volnosti, zřeknutí se práv, které v českém právním řádu není možné. PDDL obsahuje</a:t>
                      </a:r>
                    </a:p>
                    <a:p>
                      <a:r>
                        <a:rPr lang="cs-CZ" dirty="0" smtClean="0"/>
                        <a:t>kromě zřeknutí se práv variantu udělení licence k užívání těchto práv, jež v českém prostředí použitelná je, nicméně ne s účinkem zřeknutí se práv.</a:t>
                      </a:r>
                      <a:endParaRPr lang="cs-CZ" dirty="0"/>
                    </a:p>
                  </a:txBody>
                  <a:tcPr/>
                </a:tc>
              </a:tr>
              <a:tr h="370840">
                <a:tc>
                  <a:txBody>
                    <a:bodyPr/>
                    <a:lstStyle/>
                    <a:p>
                      <a:r>
                        <a:rPr lang="cs-CZ" dirty="0" err="1" smtClean="0"/>
                        <a:t>Creative</a:t>
                      </a:r>
                      <a:r>
                        <a:rPr lang="cs-CZ" baseline="0" dirty="0" smtClean="0"/>
                        <a:t> </a:t>
                      </a:r>
                      <a:r>
                        <a:rPr lang="cs-CZ" baseline="0" dirty="0" err="1" smtClean="0"/>
                        <a:t>Commons</a:t>
                      </a:r>
                      <a:r>
                        <a:rPr lang="cs-CZ" baseline="0" dirty="0" smtClean="0"/>
                        <a:t> </a:t>
                      </a:r>
                      <a:r>
                        <a:rPr lang="cs-CZ" baseline="0" dirty="0" err="1" smtClean="0"/>
                        <a:t>Attribution</a:t>
                      </a:r>
                      <a:r>
                        <a:rPr lang="cs-CZ" baseline="0" dirty="0" smtClean="0"/>
                        <a:t> </a:t>
                      </a:r>
                      <a:r>
                        <a:rPr lang="cs-CZ" baseline="0" dirty="0" err="1" smtClean="0"/>
                        <a:t>License</a:t>
                      </a:r>
                      <a:r>
                        <a:rPr lang="cs-CZ" baseline="0" dirty="0" smtClean="0"/>
                        <a:t> (CC BY)</a:t>
                      </a:r>
                      <a:endParaRPr lang="cs-CZ" dirty="0"/>
                    </a:p>
                  </a:txBody>
                  <a:tcPr/>
                </a:tc>
                <a:tc>
                  <a:txBody>
                    <a:bodyPr/>
                    <a:lstStyle/>
                    <a:p>
                      <a:r>
                        <a:rPr lang="cs-CZ" dirty="0" smtClean="0"/>
                        <a:t>Licence umožňující sdílení, kopírování, editaci a redistribuci obsahu</a:t>
                      </a:r>
                      <a:r>
                        <a:rPr lang="cs-CZ" baseline="0" dirty="0" smtClean="0"/>
                        <a:t> databáze pomocí jakéhokoli média či formátu pro jakýkoli účel, včetně komerčního. Poskytovatel licence nemůže odebrat výše zmíněná práva, dokud je nabyvatel respektuje. Na straně druhé musí nabyvatel poskytnout odpovídající citaci (platí u všech CC licencí), poskytnout odkaz na licenci a (je-li aplikovatelné) poukázat na provedené změny.</a:t>
                      </a:r>
                      <a:endParaRPr lang="cs-CZ"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CC </a:t>
                      </a:r>
                      <a:r>
                        <a:rPr lang="cs-CZ" dirty="0" err="1" smtClean="0"/>
                        <a:t>Attribution-NonCommercial</a:t>
                      </a:r>
                      <a:r>
                        <a:rPr lang="cs-CZ" baseline="0" dirty="0" smtClean="0"/>
                        <a:t> </a:t>
                      </a:r>
                      <a:r>
                        <a:rPr lang="cs-CZ" baseline="0" dirty="0" err="1" smtClean="0"/>
                        <a:t>License</a:t>
                      </a:r>
                      <a:r>
                        <a:rPr lang="cs-CZ" baseline="0" dirty="0" smtClean="0"/>
                        <a:t> (CC BY-NC)</a:t>
                      </a:r>
                      <a:endParaRPr lang="cs-CZ" dirty="0"/>
                    </a:p>
                  </a:txBody>
                  <a:tcPr/>
                </a:tc>
                <a:tc>
                  <a:txBody>
                    <a:bodyPr/>
                    <a:lstStyle/>
                    <a:p>
                      <a:r>
                        <a:rPr lang="cs-CZ" dirty="0" smtClean="0"/>
                        <a:t>Prakticky identické</a:t>
                      </a:r>
                      <a:r>
                        <a:rPr lang="cs-CZ" baseline="0" dirty="0" smtClean="0"/>
                        <a:t> s CC BY, ale pouze pro nekomerční využití.</a:t>
                      </a:r>
                      <a:endParaRPr lang="cs-CZ" dirty="0"/>
                    </a:p>
                  </a:txBody>
                  <a:tcPr/>
                </a:tc>
              </a:tr>
            </a:tbl>
          </a:graphicData>
        </a:graphic>
      </p:graphicFrame>
      <p:sp>
        <p:nvSpPr>
          <p:cNvPr id="6" name="Text Box 3"/>
          <p:cNvSpPr txBox="1">
            <a:spLocks noChangeArrowheads="1"/>
          </p:cNvSpPr>
          <p:nvPr/>
        </p:nvSpPr>
        <p:spPr bwMode="auto">
          <a:xfrm>
            <a:off x="250825" y="300493"/>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a:solidFill>
                  <a:schemeClr val="bg1"/>
                </a:solidFill>
                <a:effectLst>
                  <a:outerShdw blurRad="38100" dist="38100" dir="2700000" algn="tl">
                    <a:srgbClr val="C0C0C0"/>
                  </a:outerShdw>
                </a:effectLst>
                <a:latin typeface="Arial" charset="0"/>
              </a:rPr>
              <a:t>Otevřené </a:t>
            </a:r>
            <a:r>
              <a:rPr lang="cs-CZ" sz="3200" b="1" dirty="0" smtClean="0">
                <a:solidFill>
                  <a:schemeClr val="bg1"/>
                </a:solidFill>
                <a:effectLst>
                  <a:outerShdw blurRad="38100" dist="38100" dir="2700000" algn="tl">
                    <a:srgbClr val="C0C0C0"/>
                  </a:outerShdw>
                </a:effectLst>
                <a:latin typeface="Arial" charset="0"/>
              </a:rPr>
              <a:t>licence</a:t>
            </a:r>
            <a:endParaRPr lang="en-US" sz="3200" b="1" dirty="0">
              <a:solidFill>
                <a:schemeClr val="bg1"/>
              </a:solidFill>
              <a:effectLst>
                <a:outerShdw blurRad="38100" dist="38100" dir="2700000" algn="tl">
                  <a:srgbClr val="C0C0C0"/>
                </a:outerShdw>
              </a:effectLst>
              <a:latin typeface="Arial" charset="0"/>
            </a:endParaRPr>
          </a:p>
        </p:txBody>
      </p:sp>
      <p:pic>
        <p:nvPicPr>
          <p:cNvPr id="8" name="Obrázek 7"/>
          <p:cNvPicPr>
            <a:picLocks noChangeAspect="1"/>
          </p:cNvPicPr>
          <p:nvPr/>
        </p:nvPicPr>
        <p:blipFill>
          <a:blip r:embed="rId2"/>
          <a:stretch>
            <a:fillRect/>
          </a:stretch>
        </p:blipFill>
        <p:spPr>
          <a:xfrm>
            <a:off x="434752" y="4365104"/>
            <a:ext cx="1977008" cy="375632"/>
          </a:xfrm>
          <a:prstGeom prst="rect">
            <a:avLst/>
          </a:prstGeom>
        </p:spPr>
      </p:pic>
      <p:sp>
        <p:nvSpPr>
          <p:cNvPr id="9" name="TextovéPole 8"/>
          <p:cNvSpPr txBox="1"/>
          <p:nvPr/>
        </p:nvSpPr>
        <p:spPr>
          <a:xfrm>
            <a:off x="3563888" y="5674022"/>
            <a:ext cx="4176464" cy="923330"/>
          </a:xfrm>
          <a:prstGeom prst="rect">
            <a:avLst/>
          </a:prstGeom>
          <a:solidFill>
            <a:schemeClr val="bg1"/>
          </a:solidFill>
        </p:spPr>
        <p:txBody>
          <a:bodyPr wrap="square" rtlCol="0">
            <a:spAutoFit/>
          </a:bodyPr>
          <a:lstStyle/>
          <a:p>
            <a:pPr algn="ctr"/>
            <a:r>
              <a:rPr lang="cs-CZ" i="1" dirty="0" smtClean="0"/>
              <a:t>rakouská geodata o životním prostředí (Natura 2000, Národní a přírodní parky, chráněné oblasti, geologické mapy)</a:t>
            </a:r>
            <a:endParaRPr lang="cs-CZ" i="1" dirty="0"/>
          </a:p>
        </p:txBody>
      </p:sp>
      <p:pic>
        <p:nvPicPr>
          <p:cNvPr id="10" name="Obrázek 9"/>
          <p:cNvPicPr>
            <a:picLocks noChangeAspect="1"/>
          </p:cNvPicPr>
          <p:nvPr/>
        </p:nvPicPr>
        <p:blipFill>
          <a:blip r:embed="rId3"/>
          <a:stretch>
            <a:fillRect/>
          </a:stretch>
        </p:blipFill>
        <p:spPr>
          <a:xfrm>
            <a:off x="5724128" y="2708920"/>
            <a:ext cx="864096" cy="331969"/>
          </a:xfrm>
          <a:prstGeom prst="rect">
            <a:avLst/>
          </a:prstGeom>
        </p:spPr>
      </p:pic>
    </p:spTree>
    <p:extLst>
      <p:ext uri="{BB962C8B-B14F-4D97-AF65-F5344CB8AC3E}">
        <p14:creationId xmlns:p14="http://schemas.microsoft.com/office/powerpoint/2010/main" val="2195129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p:extLst>
              <p:ext uri="{D42A27DB-BD31-4B8C-83A1-F6EECF244321}">
                <p14:modId xmlns:p14="http://schemas.microsoft.com/office/powerpoint/2010/main" val="793824636"/>
              </p:ext>
            </p:extLst>
          </p:nvPr>
        </p:nvGraphicFramePr>
        <p:xfrm>
          <a:off x="395536" y="1196752"/>
          <a:ext cx="8291264" cy="475996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CC </a:t>
                      </a:r>
                      <a:r>
                        <a:rPr lang="cs-CZ" baseline="0" dirty="0" err="1" smtClean="0"/>
                        <a:t>Attribution-NoDerivs</a:t>
                      </a:r>
                      <a:r>
                        <a:rPr lang="cs-CZ" baseline="0" dirty="0" smtClean="0"/>
                        <a:t> </a:t>
                      </a:r>
                      <a:r>
                        <a:rPr lang="cs-CZ" baseline="0" dirty="0" err="1" smtClean="0"/>
                        <a:t>License</a:t>
                      </a:r>
                      <a:r>
                        <a:rPr lang="cs-CZ" baseline="0" dirty="0" smtClean="0"/>
                        <a:t> (CC BY-ND)</a:t>
                      </a:r>
                      <a:endParaRPr lang="cs-CZ" dirty="0"/>
                    </a:p>
                  </a:txBody>
                  <a:tcPr/>
                </a:tc>
                <a:tc>
                  <a:txBody>
                    <a:bodyPr/>
                    <a:lstStyle/>
                    <a:p>
                      <a:r>
                        <a:rPr lang="cs-CZ" dirty="0" smtClean="0"/>
                        <a:t>Povolená</a:t>
                      </a:r>
                      <a:r>
                        <a:rPr lang="cs-CZ" baseline="0" dirty="0" smtClean="0"/>
                        <a:t> redistribuce, avšak pouze za předpokladu neprovedení změn a redistribuce pouze jako celku. Existuje také varianta CC BY-NC-ND pro nekomerční šíření.</a:t>
                      </a:r>
                      <a:endParaRPr lang="cs-CZ"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CC</a:t>
                      </a:r>
                      <a:r>
                        <a:rPr lang="cs-CZ" baseline="0" dirty="0" smtClean="0"/>
                        <a:t> </a:t>
                      </a:r>
                      <a:r>
                        <a:rPr lang="cs-CZ" baseline="0" dirty="0" err="1" smtClean="0"/>
                        <a:t>Attribution-ShareAlike</a:t>
                      </a:r>
                      <a:r>
                        <a:rPr lang="cs-CZ" baseline="0" dirty="0" smtClean="0"/>
                        <a:t> </a:t>
                      </a:r>
                      <a:r>
                        <a:rPr lang="cs-CZ" baseline="0" dirty="0" err="1" smtClean="0"/>
                        <a:t>License</a:t>
                      </a:r>
                      <a:r>
                        <a:rPr lang="cs-CZ" baseline="0" dirty="0" smtClean="0"/>
                        <a:t> (CC BY-SA)</a:t>
                      </a:r>
                    </a:p>
                    <a:p>
                      <a:pPr marL="0" marR="0" indent="0" algn="l" defTabSz="914400" rtl="0" eaLnBrk="1" fontAlgn="auto" latinLnBrk="0" hangingPunct="1">
                        <a:lnSpc>
                          <a:spcPct val="100000"/>
                        </a:lnSpc>
                        <a:spcBef>
                          <a:spcPts val="0"/>
                        </a:spcBef>
                        <a:spcAft>
                          <a:spcPts val="0"/>
                        </a:spcAft>
                        <a:buClrTx/>
                        <a:buSzTx/>
                        <a:buFontTx/>
                        <a:buNone/>
                        <a:tabLst/>
                        <a:defRPr/>
                      </a:pPr>
                      <a:endParaRPr lang="cs-CZ"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cs-CZ"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cs-CZ"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cs-CZ"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Obdobné</a:t>
                      </a:r>
                      <a:r>
                        <a:rPr lang="cs-CZ" baseline="0" dirty="0" smtClean="0"/>
                        <a:t> jako CC BY/CC BY-ND. Rozdílně však nově nový/aktualizovaný obsah musí zachovávat CC-BY-SA licenci. Deriváty původní databáze tak automaticky musí/nesmí být určeny ke komerčnímu využití. Existuje také varianta CC BY-NC-SA pro nekomerční šíření.</a:t>
                      </a:r>
                      <a:endParaRPr lang="cs-CZ" dirty="0" smtClean="0"/>
                    </a:p>
                  </a:txBody>
                  <a:tcPr/>
                </a:tc>
              </a:tr>
              <a:tr h="370840">
                <a:tc>
                  <a:txBody>
                    <a:bodyPr/>
                    <a:lstStyle/>
                    <a:p>
                      <a:r>
                        <a:rPr lang="cs-CZ" dirty="0" smtClean="0"/>
                        <a:t>Public Geodata</a:t>
                      </a:r>
                      <a:r>
                        <a:rPr lang="cs-CZ" baseline="0" dirty="0" smtClean="0"/>
                        <a:t> </a:t>
                      </a:r>
                      <a:r>
                        <a:rPr lang="cs-CZ" baseline="0" dirty="0" err="1" smtClean="0"/>
                        <a:t>License</a:t>
                      </a:r>
                      <a:r>
                        <a:rPr lang="cs-CZ" baseline="0" dirty="0" smtClean="0"/>
                        <a:t> (PGL)</a:t>
                      </a:r>
                      <a:endParaRPr lang="cs-CZ" dirty="0"/>
                    </a:p>
                  </a:txBody>
                  <a:tcPr/>
                </a:tc>
                <a:tc>
                  <a:txBody>
                    <a:bodyPr/>
                    <a:lstStyle/>
                    <a:p>
                      <a:r>
                        <a:rPr lang="cs-CZ" dirty="0" smtClean="0"/>
                        <a:t>Obdobná licence k SW licenci GPL pro geografická data: volná</a:t>
                      </a:r>
                      <a:r>
                        <a:rPr lang="cs-CZ" baseline="0" dirty="0" smtClean="0"/>
                        <a:t> licence pro všechny s tím, že se text licence nesmí přizpůsobovat. Je dovoleno kopírovat, modifikovat, distribuovat.</a:t>
                      </a:r>
                      <a:endParaRPr lang="cs-CZ" dirty="0"/>
                    </a:p>
                  </a:txBody>
                  <a:tcPr/>
                </a:tc>
              </a:tr>
            </a:tbl>
          </a:graphicData>
        </a:graphic>
      </p:graphicFrame>
      <p:sp>
        <p:nvSpPr>
          <p:cNvPr id="6" name="Text Box 3"/>
          <p:cNvSpPr txBox="1">
            <a:spLocks noChangeArrowheads="1"/>
          </p:cNvSpPr>
          <p:nvPr/>
        </p:nvSpPr>
        <p:spPr bwMode="auto">
          <a:xfrm>
            <a:off x="250825" y="300493"/>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a:solidFill>
                  <a:schemeClr val="bg1"/>
                </a:solidFill>
                <a:effectLst>
                  <a:outerShdw blurRad="38100" dist="38100" dir="2700000" algn="tl">
                    <a:srgbClr val="C0C0C0"/>
                  </a:outerShdw>
                </a:effectLst>
                <a:latin typeface="Arial" charset="0"/>
              </a:rPr>
              <a:t>Otevřené </a:t>
            </a:r>
            <a:r>
              <a:rPr lang="cs-CZ" sz="3200" b="1" dirty="0" smtClean="0">
                <a:solidFill>
                  <a:schemeClr val="bg1"/>
                </a:solidFill>
                <a:effectLst>
                  <a:outerShdw blurRad="38100" dist="38100" dir="2700000" algn="tl">
                    <a:srgbClr val="C0C0C0"/>
                  </a:outerShdw>
                </a:effectLst>
                <a:latin typeface="Arial" charset="0"/>
              </a:rPr>
              <a:t>licence</a:t>
            </a:r>
            <a:endParaRPr lang="en-US" sz="3200" b="1" dirty="0">
              <a:solidFill>
                <a:schemeClr val="bg1"/>
              </a:solidFill>
              <a:effectLst>
                <a:outerShdw blurRad="38100" dist="38100" dir="2700000" algn="tl">
                  <a:srgbClr val="C0C0C0"/>
                </a:outerShdw>
              </a:effectLst>
              <a:latin typeface="Arial" charset="0"/>
            </a:endParaRPr>
          </a:p>
        </p:txBody>
      </p:sp>
      <p:pic>
        <p:nvPicPr>
          <p:cNvPr id="2" name="Obrázek 1"/>
          <p:cNvPicPr>
            <a:picLocks noChangeAspect="1"/>
          </p:cNvPicPr>
          <p:nvPr/>
        </p:nvPicPr>
        <p:blipFill>
          <a:blip r:embed="rId3"/>
          <a:stretch>
            <a:fillRect/>
          </a:stretch>
        </p:blipFill>
        <p:spPr>
          <a:xfrm>
            <a:off x="611560" y="3717032"/>
            <a:ext cx="1628775" cy="314325"/>
          </a:xfrm>
          <a:prstGeom prst="rect">
            <a:avLst/>
          </a:prstGeom>
        </p:spPr>
      </p:pic>
      <p:sp>
        <p:nvSpPr>
          <p:cNvPr id="7" name="TextovéPole 6"/>
          <p:cNvSpPr txBox="1"/>
          <p:nvPr/>
        </p:nvSpPr>
        <p:spPr>
          <a:xfrm>
            <a:off x="611560" y="4078813"/>
            <a:ext cx="1728192" cy="646331"/>
          </a:xfrm>
          <a:prstGeom prst="rect">
            <a:avLst/>
          </a:prstGeom>
          <a:solidFill>
            <a:schemeClr val="bg1"/>
          </a:solidFill>
        </p:spPr>
        <p:txBody>
          <a:bodyPr wrap="square" rtlCol="0">
            <a:spAutoFit/>
          </a:bodyPr>
          <a:lstStyle/>
          <a:p>
            <a:pPr algn="ctr"/>
            <a:r>
              <a:rPr lang="cs-CZ" i="1" dirty="0" smtClean="0"/>
              <a:t>kartografické výstupy</a:t>
            </a:r>
            <a:endParaRPr lang="cs-CZ" i="1" dirty="0"/>
          </a:p>
        </p:txBody>
      </p:sp>
      <p:sp>
        <p:nvSpPr>
          <p:cNvPr id="8" name="TextovéPole 7"/>
          <p:cNvSpPr txBox="1"/>
          <p:nvPr/>
        </p:nvSpPr>
        <p:spPr>
          <a:xfrm>
            <a:off x="7884368" y="1270501"/>
            <a:ext cx="936104" cy="646331"/>
          </a:xfrm>
          <a:prstGeom prst="rect">
            <a:avLst/>
          </a:prstGeom>
          <a:solidFill>
            <a:schemeClr val="bg1"/>
          </a:solidFill>
        </p:spPr>
        <p:txBody>
          <a:bodyPr wrap="square" rtlCol="0">
            <a:spAutoFit/>
          </a:bodyPr>
          <a:lstStyle/>
          <a:p>
            <a:pPr algn="ctr"/>
            <a:r>
              <a:rPr lang="cs-CZ" i="1" dirty="0" smtClean="0"/>
              <a:t>Python skripty</a:t>
            </a:r>
            <a:endParaRPr lang="cs-CZ" i="1" dirty="0"/>
          </a:p>
        </p:txBody>
      </p:sp>
    </p:spTree>
    <p:extLst>
      <p:ext uri="{BB962C8B-B14F-4D97-AF65-F5344CB8AC3E}">
        <p14:creationId xmlns:p14="http://schemas.microsoft.com/office/powerpoint/2010/main" val="32014353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p:extLst>
              <p:ext uri="{D42A27DB-BD31-4B8C-83A1-F6EECF244321}">
                <p14:modId xmlns:p14="http://schemas.microsoft.com/office/powerpoint/2010/main" val="3140139325"/>
              </p:ext>
            </p:extLst>
          </p:nvPr>
        </p:nvGraphicFramePr>
        <p:xfrm>
          <a:off x="395536" y="1268413"/>
          <a:ext cx="8291264" cy="503428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r>
                        <a:rPr lang="cs-CZ" dirty="0" smtClean="0"/>
                        <a:t>Open Database</a:t>
                      </a:r>
                      <a:r>
                        <a:rPr lang="cs-CZ" baseline="0" dirty="0" smtClean="0"/>
                        <a:t> </a:t>
                      </a:r>
                      <a:r>
                        <a:rPr lang="cs-CZ" baseline="0" dirty="0" err="1" smtClean="0"/>
                        <a:t>License</a:t>
                      </a:r>
                      <a:r>
                        <a:rPr lang="cs-CZ" baseline="0" dirty="0" smtClean="0"/>
                        <a:t> (</a:t>
                      </a:r>
                      <a:r>
                        <a:rPr lang="cs-CZ" baseline="0" dirty="0" err="1" smtClean="0"/>
                        <a:t>ODbL</a:t>
                      </a:r>
                      <a:r>
                        <a:rPr lang="cs-CZ" baseline="0" dirty="0" smtClean="0"/>
                        <a:t>)</a:t>
                      </a:r>
                      <a:endParaRPr lang="cs-CZ" dirty="0"/>
                    </a:p>
                  </a:txBody>
                  <a:tcPr/>
                </a:tc>
                <a:tc>
                  <a:txBody>
                    <a:bodyPr/>
                    <a:lstStyle/>
                    <a:p>
                      <a:r>
                        <a:rPr lang="cs-CZ" dirty="0" smtClean="0"/>
                        <a:t>Aplikováno na databázi a její obsah, naopak není relevantní pro aplikace vystavěné</a:t>
                      </a:r>
                      <a:r>
                        <a:rPr lang="cs-CZ" baseline="0" dirty="0" smtClean="0"/>
                        <a:t> nad databází s </a:t>
                      </a:r>
                      <a:r>
                        <a:rPr lang="cs-CZ" baseline="0" dirty="0" err="1" smtClean="0"/>
                        <a:t>ODbL</a:t>
                      </a:r>
                      <a:r>
                        <a:rPr lang="cs-CZ" baseline="0" dirty="0" smtClean="0"/>
                        <a:t> (např. WMS nad touto databází už může mít jiný licenční model). Je dovoleno kopírovat, užívat a distribuovat databázi s tím, že (obdobně jako u PGL) další distribuce databáze musí mít </a:t>
                      </a:r>
                      <a:r>
                        <a:rPr lang="cs-CZ" baseline="0" dirty="0" err="1" smtClean="0"/>
                        <a:t>ODbL</a:t>
                      </a:r>
                      <a:r>
                        <a:rPr lang="cs-CZ" baseline="0" dirty="0" smtClean="0"/>
                        <a:t>. </a:t>
                      </a:r>
                      <a:endParaRPr lang="cs-CZ" dirty="0"/>
                    </a:p>
                  </a:txBody>
                  <a:tcPr/>
                </a:tc>
              </a:tr>
              <a:tr h="370840">
                <a:tc>
                  <a:txBody>
                    <a:bodyPr/>
                    <a:lstStyle/>
                    <a:p>
                      <a:r>
                        <a:rPr lang="cs-CZ" dirty="0" err="1" smtClean="0"/>
                        <a:t>GeoLicence</a:t>
                      </a:r>
                      <a:endParaRPr lang="cs-CZ" dirty="0"/>
                    </a:p>
                  </a:txBody>
                  <a:tcPr/>
                </a:tc>
                <a:tc>
                  <a:txBody>
                    <a:bodyPr/>
                    <a:lstStyle/>
                    <a:p>
                      <a:r>
                        <a:rPr lang="cs-CZ" dirty="0" smtClean="0"/>
                        <a:t>Jednoduchá</a:t>
                      </a:r>
                      <a:r>
                        <a:rPr lang="cs-CZ" baseline="0" dirty="0" smtClean="0"/>
                        <a:t> licence „na kliknutí“ v osmi variantách pro výměnu dat primárně v rámci veřejné správy a samosprávy (vytvořeno pro federální Německo). Možnost i komerčního využití.</a:t>
                      </a:r>
                      <a:endParaRPr lang="cs-CZ" dirty="0"/>
                    </a:p>
                  </a:txBody>
                  <a:tcPr/>
                </a:tc>
              </a:tr>
              <a:tr h="370840">
                <a:tc>
                  <a:txBody>
                    <a:bodyPr/>
                    <a:lstStyle/>
                    <a:p>
                      <a:r>
                        <a:rPr lang="cs-CZ" dirty="0" smtClean="0"/>
                        <a:t>BSD</a:t>
                      </a:r>
                      <a:endParaRPr lang="cs-CZ" dirty="0"/>
                    </a:p>
                  </a:txBody>
                  <a:tcPr/>
                </a:tc>
                <a:tc>
                  <a:txBody>
                    <a:bodyPr/>
                    <a:lstStyle/>
                    <a:p>
                      <a:r>
                        <a:rPr lang="cs-CZ" dirty="0" smtClean="0"/>
                        <a:t>Jednoduchá licence o čtyřech odstavcích původně vyvinutá pro Unix, dnes více variant. Je</a:t>
                      </a:r>
                      <a:r>
                        <a:rPr lang="cs-CZ" baseline="0" dirty="0" smtClean="0"/>
                        <a:t> povolena redistribuce/editace i zdrojového (binárního) kódu vč. komerčních s uvedením vlastníka autorských práv a klauzulí o vyloučení odpovědnosti </a:t>
                      </a:r>
                      <a:r>
                        <a:rPr lang="cs-CZ" i="1" baseline="0" dirty="0" smtClean="0"/>
                        <a:t>(pokračování na dalším snímku)</a:t>
                      </a:r>
                    </a:p>
                  </a:txBody>
                  <a:tcPr/>
                </a:tc>
              </a:tr>
            </a:tbl>
          </a:graphicData>
        </a:graphic>
      </p:graphicFrame>
      <p:pic>
        <p:nvPicPr>
          <p:cNvPr id="2050" name="Picture 2" descr="http://www.gis.zcu.cz/kartografie/konference2013/Multimedia/p4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933056"/>
            <a:ext cx="1584176" cy="253063"/>
          </a:xfrm>
          <a:prstGeom prst="rect">
            <a:avLst/>
          </a:prstGeom>
          <a:solidFill>
            <a:schemeClr val="bg1"/>
          </a:solidFill>
        </p:spPr>
      </p:pic>
      <p:sp>
        <p:nvSpPr>
          <p:cNvPr id="6" name="Text Box 3"/>
          <p:cNvSpPr txBox="1">
            <a:spLocks noChangeArrowheads="1"/>
          </p:cNvSpPr>
          <p:nvPr/>
        </p:nvSpPr>
        <p:spPr bwMode="auto">
          <a:xfrm>
            <a:off x="250825" y="300493"/>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a:solidFill>
                  <a:schemeClr val="bg1"/>
                </a:solidFill>
                <a:effectLst>
                  <a:outerShdw blurRad="38100" dist="38100" dir="2700000" algn="tl">
                    <a:srgbClr val="C0C0C0"/>
                  </a:outerShdw>
                </a:effectLst>
                <a:latin typeface="Arial" charset="0"/>
              </a:rPr>
              <a:t>Otevřené </a:t>
            </a:r>
            <a:r>
              <a:rPr lang="cs-CZ" sz="3200" b="1" dirty="0" smtClean="0">
                <a:solidFill>
                  <a:schemeClr val="bg1"/>
                </a:solidFill>
                <a:effectLst>
                  <a:outerShdw blurRad="38100" dist="38100" dir="2700000" algn="tl">
                    <a:srgbClr val="C0C0C0"/>
                  </a:outerShdw>
                </a:effectLst>
                <a:latin typeface="Arial" charset="0"/>
              </a:rPr>
              <a:t>licence</a:t>
            </a:r>
            <a:endParaRPr lang="en-US" sz="3200" b="1" dirty="0">
              <a:solidFill>
                <a:schemeClr val="bg1"/>
              </a:solidFill>
              <a:effectLst>
                <a:outerShdw blurRad="38100" dist="38100" dir="2700000" algn="tl">
                  <a:srgbClr val="C0C0C0"/>
                </a:outerShdw>
              </a:effectLst>
              <a:latin typeface="Arial" charset="0"/>
            </a:endParaRPr>
          </a:p>
        </p:txBody>
      </p:sp>
      <p:pic>
        <p:nvPicPr>
          <p:cNvPr id="7" name="Obrázek 6"/>
          <p:cNvPicPr>
            <a:picLocks noChangeAspect="1"/>
          </p:cNvPicPr>
          <p:nvPr/>
        </p:nvPicPr>
        <p:blipFill>
          <a:blip r:embed="rId3"/>
          <a:stretch>
            <a:fillRect/>
          </a:stretch>
        </p:blipFill>
        <p:spPr>
          <a:xfrm>
            <a:off x="567493" y="2464767"/>
            <a:ext cx="1628775" cy="314325"/>
          </a:xfrm>
          <a:prstGeom prst="rect">
            <a:avLst/>
          </a:prstGeom>
        </p:spPr>
      </p:pic>
      <p:sp>
        <p:nvSpPr>
          <p:cNvPr id="4" name="TextovéPole 3"/>
          <p:cNvSpPr txBox="1"/>
          <p:nvPr/>
        </p:nvSpPr>
        <p:spPr>
          <a:xfrm>
            <a:off x="827584" y="2852936"/>
            <a:ext cx="1018227" cy="369332"/>
          </a:xfrm>
          <a:prstGeom prst="rect">
            <a:avLst/>
          </a:prstGeom>
          <a:solidFill>
            <a:schemeClr val="bg1"/>
          </a:solidFill>
        </p:spPr>
        <p:txBody>
          <a:bodyPr wrap="none" rtlCol="0">
            <a:spAutoFit/>
          </a:bodyPr>
          <a:lstStyle/>
          <a:p>
            <a:pPr algn="ctr"/>
            <a:r>
              <a:rPr lang="cs-CZ" i="1" dirty="0" smtClean="0"/>
              <a:t>geodata</a:t>
            </a:r>
            <a:endParaRPr lang="cs-CZ" i="1" dirty="0"/>
          </a:p>
        </p:txBody>
      </p:sp>
      <p:pic>
        <p:nvPicPr>
          <p:cNvPr id="3" name="Picture 2" descr="https://www.computersnyou.com/wp-content/uploads/2014/12/postgresql-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4490" y="4981642"/>
            <a:ext cx="1561778" cy="716882"/>
          </a:xfrm>
          <a:prstGeom prst="rect">
            <a:avLst/>
          </a:prstGeom>
          <a:solidFill>
            <a:schemeClr val="bg1"/>
          </a:solidFill>
        </p:spPr>
      </p:pic>
      <p:sp>
        <p:nvSpPr>
          <p:cNvPr id="9" name="TextovéPole 8"/>
          <p:cNvSpPr txBox="1"/>
          <p:nvPr/>
        </p:nvSpPr>
        <p:spPr>
          <a:xfrm>
            <a:off x="454649" y="5589240"/>
            <a:ext cx="2029119" cy="646331"/>
          </a:xfrm>
          <a:prstGeom prst="rect">
            <a:avLst/>
          </a:prstGeom>
          <a:solidFill>
            <a:schemeClr val="bg1"/>
          </a:solidFill>
        </p:spPr>
        <p:txBody>
          <a:bodyPr wrap="square" rtlCol="0">
            <a:spAutoFit/>
          </a:bodyPr>
          <a:lstStyle/>
          <a:p>
            <a:pPr algn="ctr"/>
            <a:r>
              <a:rPr lang="cs-CZ" i="1" dirty="0"/>
              <a:t>v</a:t>
            </a:r>
            <a:r>
              <a:rPr lang="cs-CZ" i="1" dirty="0" smtClean="0"/>
              <a:t>lastní licence vycházející z BSD</a:t>
            </a:r>
            <a:endParaRPr lang="cs-CZ" i="1" dirty="0"/>
          </a:p>
        </p:txBody>
      </p:sp>
    </p:spTree>
    <p:extLst>
      <p:ext uri="{BB962C8B-B14F-4D97-AF65-F5344CB8AC3E}">
        <p14:creationId xmlns:p14="http://schemas.microsoft.com/office/powerpoint/2010/main" val="2931761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p:extLst>
              <p:ext uri="{D42A27DB-BD31-4B8C-83A1-F6EECF244321}">
                <p14:modId xmlns:p14="http://schemas.microsoft.com/office/powerpoint/2010/main" val="3981887332"/>
              </p:ext>
            </p:extLst>
          </p:nvPr>
        </p:nvGraphicFramePr>
        <p:xfrm>
          <a:off x="395536" y="1268413"/>
          <a:ext cx="8291264" cy="486664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r>
                        <a:rPr lang="cs-CZ" dirty="0" smtClean="0"/>
                        <a:t>BSD</a:t>
                      </a:r>
                      <a:endParaRPr lang="cs-CZ" dirty="0"/>
                    </a:p>
                  </a:txBody>
                  <a:tcPr/>
                </a:tc>
                <a:tc>
                  <a:txBody>
                    <a:bodyPr/>
                    <a:lstStyle/>
                    <a:p>
                      <a:r>
                        <a:rPr lang="en-US" sz="1700" dirty="0" smtClean="0"/>
                        <a:t>THIS SOFTWARE IS PROVIDED BY THE COPYRIGHT HOLDERS AND CONTRIBUTORS "AS IS" AND ANY EXPRESS OR IMPLIED WARRANTIES, INCLUDING, BUT NOT LIMITED TO, THE IMPLIED WARRANTIES OF MERCHANTABILITY AND FITNESS FOR A PARTICULAR PURPOSE ARE DISCLAIMED. IN NO EVENT SHALL THE COPYRIGHT HOLDER OR CONTRIBUTORS BE LIABLE FOR ANY DIRECT, INDIRECT, INCIDENTAL, SPECIAL, EXEMPLARY, OR CONSEQUENTIAL DAMAGES (INCLUDING, BUT NOT LIMITED TO, PROCUREMENT OF SUBSTITUTE GOODS OR SERVICES; LOSS OF USE, DATA, OR PROFITS; OR BUSINESS INTERRUPTION) HOWEVER CAUSED AND ON ANY THEORY OF LIABILITY, WHETHER IN CONTRACT, STRICT LIABILITY, OR TORT (INCLUDING NEGLIGENCE OR OTHERWISE) ARISING IN ANY WAY OUT OF THE USE OF THIS SOFTWARE, EVEN IF ADVISED OF THE POSSIBILITY OF SUCH DAMAGE.</a:t>
                      </a:r>
                      <a:endParaRPr lang="cs-CZ" sz="1700" dirty="0"/>
                    </a:p>
                  </a:txBody>
                  <a:tcPr/>
                </a:tc>
              </a:tr>
            </a:tbl>
          </a:graphicData>
        </a:graphic>
      </p:graphicFrame>
      <p:sp>
        <p:nvSpPr>
          <p:cNvPr id="6" name="Text Box 3"/>
          <p:cNvSpPr txBox="1">
            <a:spLocks noChangeArrowheads="1"/>
          </p:cNvSpPr>
          <p:nvPr/>
        </p:nvSpPr>
        <p:spPr bwMode="auto">
          <a:xfrm>
            <a:off x="250825" y="300493"/>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a:solidFill>
                  <a:schemeClr val="bg1"/>
                </a:solidFill>
                <a:effectLst>
                  <a:outerShdw blurRad="38100" dist="38100" dir="2700000" algn="tl">
                    <a:srgbClr val="C0C0C0"/>
                  </a:outerShdw>
                </a:effectLst>
                <a:latin typeface="Arial" charset="0"/>
              </a:rPr>
              <a:t>Otevřené </a:t>
            </a:r>
            <a:r>
              <a:rPr lang="cs-CZ" sz="3200" b="1" dirty="0" smtClean="0">
                <a:solidFill>
                  <a:schemeClr val="bg1"/>
                </a:solidFill>
                <a:effectLst>
                  <a:outerShdw blurRad="38100" dist="38100" dir="2700000" algn="tl">
                    <a:srgbClr val="C0C0C0"/>
                  </a:outerShdw>
                </a:effectLst>
                <a:latin typeface="Arial" charset="0"/>
              </a:rPr>
              <a:t>licence</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40958236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p:extLst>
              <p:ext uri="{D42A27DB-BD31-4B8C-83A1-F6EECF244321}">
                <p14:modId xmlns:p14="http://schemas.microsoft.com/office/powerpoint/2010/main" val="1274760849"/>
              </p:ext>
            </p:extLst>
          </p:nvPr>
        </p:nvGraphicFramePr>
        <p:xfrm>
          <a:off x="395536" y="1268413"/>
          <a:ext cx="8291264" cy="330200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r>
                        <a:rPr lang="cs-CZ" dirty="0" smtClean="0"/>
                        <a:t>GNU General Public Licence (GPL)</a:t>
                      </a:r>
                      <a:endParaRPr lang="cs-CZ" dirty="0"/>
                    </a:p>
                  </a:txBody>
                  <a:tcPr/>
                </a:tc>
                <a:tc>
                  <a:txBody>
                    <a:bodyPr/>
                    <a:lstStyle/>
                    <a:p>
                      <a:r>
                        <a:rPr lang="cs-CZ" dirty="0" smtClean="0"/>
                        <a:t>Volná „</a:t>
                      </a:r>
                      <a:r>
                        <a:rPr lang="cs-CZ" dirty="0" err="1" smtClean="0"/>
                        <a:t>copyleft</a:t>
                      </a:r>
                      <a:r>
                        <a:rPr lang="cs-CZ" dirty="0" smtClean="0"/>
                        <a:t>“      licence pro software, tj. odvozené</a:t>
                      </a:r>
                      <a:r>
                        <a:rPr lang="cs-CZ" baseline="0" dirty="0" smtClean="0"/>
                        <a:t> </a:t>
                      </a:r>
                      <a:r>
                        <a:rPr lang="cs-CZ" dirty="0" smtClean="0"/>
                        <a:t>dílo musí být nabízeno pod stejnou licencí</a:t>
                      </a:r>
                      <a:r>
                        <a:rPr lang="cs-CZ" baseline="0" dirty="0" smtClean="0"/>
                        <a:t> jako dílo původní (neplatí pro BSD – tzv. </a:t>
                      </a:r>
                      <a:r>
                        <a:rPr lang="cs-CZ" baseline="0" dirty="0" err="1" smtClean="0"/>
                        <a:t>copycenter</a:t>
                      </a:r>
                      <a:r>
                        <a:rPr lang="cs-CZ" baseline="0" dirty="0" smtClean="0"/>
                        <a:t> – licenci, která umožňuje nekomerční SW využít v proprietárním SW bez zveřejněného zdrojového kódu). Problém u kombinace SW, kdy jsou rozdílné licence. Je dovoleno kopírovat, užívat, měnit a distribuovat. Díla pod GPL lze prodávat. </a:t>
                      </a:r>
                    </a:p>
                    <a:p>
                      <a:endParaRPr lang="cs-CZ" baseline="0" dirty="0" smtClean="0"/>
                    </a:p>
                    <a:p>
                      <a:endParaRPr lang="cs-CZ" dirty="0"/>
                    </a:p>
                  </a:txBody>
                  <a:tcPr/>
                </a:tc>
              </a:tr>
              <a:tr h="370840">
                <a:tc>
                  <a:txBody>
                    <a:bodyPr/>
                    <a:lstStyle/>
                    <a:p>
                      <a:r>
                        <a:rPr lang="cs-CZ" dirty="0" smtClean="0"/>
                        <a:t>…</a:t>
                      </a:r>
                      <a:endParaRPr lang="cs-CZ" dirty="0"/>
                    </a:p>
                  </a:txBody>
                  <a:tcPr/>
                </a:tc>
                <a:tc>
                  <a:txBody>
                    <a:bodyPr/>
                    <a:lstStyle/>
                    <a:p>
                      <a:r>
                        <a:rPr lang="cs-CZ" dirty="0" smtClean="0"/>
                        <a:t>…</a:t>
                      </a:r>
                      <a:endParaRPr lang="cs-CZ" dirty="0"/>
                    </a:p>
                  </a:txBody>
                  <a:tcPr/>
                </a:tc>
              </a:tr>
            </a:tbl>
          </a:graphicData>
        </a:graphic>
      </p:graphicFrame>
      <p:sp>
        <p:nvSpPr>
          <p:cNvPr id="6" name="Text Box 3"/>
          <p:cNvSpPr txBox="1">
            <a:spLocks noChangeArrowheads="1"/>
          </p:cNvSpPr>
          <p:nvPr/>
        </p:nvSpPr>
        <p:spPr bwMode="auto">
          <a:xfrm>
            <a:off x="250825" y="300493"/>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a:solidFill>
                  <a:schemeClr val="bg1"/>
                </a:solidFill>
                <a:effectLst>
                  <a:outerShdw blurRad="38100" dist="38100" dir="2700000" algn="tl">
                    <a:srgbClr val="C0C0C0"/>
                  </a:outerShdw>
                </a:effectLst>
                <a:latin typeface="Arial" charset="0"/>
              </a:rPr>
              <a:t>Otevřené </a:t>
            </a:r>
            <a:r>
              <a:rPr lang="cs-CZ" sz="3200" b="1" dirty="0" smtClean="0">
                <a:solidFill>
                  <a:schemeClr val="bg1"/>
                </a:solidFill>
                <a:effectLst>
                  <a:outerShdw blurRad="38100" dist="38100" dir="2700000" algn="tl">
                    <a:srgbClr val="C0C0C0"/>
                  </a:outerShdw>
                </a:effectLst>
                <a:latin typeface="Arial" charset="0"/>
              </a:rPr>
              <a:t>licence</a:t>
            </a:r>
            <a:endParaRPr lang="en-US" sz="3200" b="1" dirty="0">
              <a:solidFill>
                <a:schemeClr val="bg1"/>
              </a:solidFill>
              <a:effectLst>
                <a:outerShdw blurRad="38100" dist="38100" dir="2700000" algn="tl">
                  <a:srgbClr val="C0C0C0"/>
                </a:outerShdw>
              </a:effectLst>
              <a:latin typeface="Arial" charset="0"/>
            </a:endParaRPr>
          </a:p>
        </p:txBody>
      </p:sp>
      <p:pic>
        <p:nvPicPr>
          <p:cNvPr id="2" name="Obrázek 1"/>
          <p:cNvPicPr>
            <a:picLocks noChangeAspect="1"/>
          </p:cNvPicPr>
          <p:nvPr/>
        </p:nvPicPr>
        <p:blipFill>
          <a:blip r:embed="rId2"/>
          <a:stretch>
            <a:fillRect/>
          </a:stretch>
        </p:blipFill>
        <p:spPr>
          <a:xfrm>
            <a:off x="4211960" y="1700808"/>
            <a:ext cx="267792" cy="270272"/>
          </a:xfrm>
          <a:prstGeom prst="rect">
            <a:avLst/>
          </a:prstGeom>
        </p:spPr>
      </p:pic>
      <p:pic>
        <p:nvPicPr>
          <p:cNvPr id="1026" name="Picture 2" descr="https://github.com/geoserver/geoserver/wiki/GeoServer_50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2578993"/>
            <a:ext cx="1711314" cy="403870"/>
          </a:xfrm>
          <a:prstGeom prst="rect">
            <a:avLst/>
          </a:prstGeom>
          <a:solidFill>
            <a:schemeClr val="bg1"/>
          </a:solidFill>
        </p:spPr>
      </p:pic>
      <p:pic>
        <p:nvPicPr>
          <p:cNvPr id="1028" name="Picture 4" descr="https://upload.wikimedia.org/wikipedia/commons/7/71/QGis_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1680" y="3542828"/>
            <a:ext cx="550245" cy="60625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idecyl.jcyl.es/geonetwork/docs/eng/images/GeoNetwork_opensource_log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3608" y="3140968"/>
            <a:ext cx="1338051" cy="31112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gishackathon.eu/assets/2015workshop/img/logos/postgis.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4538" y="3573016"/>
            <a:ext cx="850125" cy="493914"/>
          </a:xfrm>
          <a:prstGeom prst="rect">
            <a:avLst/>
          </a:prstGeom>
          <a:solidFill>
            <a:schemeClr val="bg1"/>
          </a:solidFill>
        </p:spPr>
      </p:pic>
    </p:spTree>
    <p:extLst>
      <p:ext uri="{BB962C8B-B14F-4D97-AF65-F5344CB8AC3E}">
        <p14:creationId xmlns:p14="http://schemas.microsoft.com/office/powerpoint/2010/main" val="3282243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
        <p:nvSpPr>
          <p:cNvPr id="9219" name="Rectangle 3"/>
          <p:cNvSpPr>
            <a:spLocks noChangeArrowheads="1"/>
          </p:cNvSpPr>
          <p:nvPr/>
        </p:nvSpPr>
        <p:spPr bwMode="white">
          <a:xfrm>
            <a:off x="0" y="-1588"/>
            <a:ext cx="9144000" cy="6859588"/>
          </a:xfrm>
          <a:prstGeom prst="rect">
            <a:avLst/>
          </a:prstGeom>
          <a:solidFill>
            <a:srgbClr val="00529B"/>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eaLnBrk="1" hangingPunct="1">
              <a:spcBef>
                <a:spcPct val="0"/>
              </a:spcBef>
              <a:spcAft>
                <a:spcPct val="0"/>
              </a:spcAft>
              <a:buFontTx/>
              <a:buNone/>
            </a:pPr>
            <a:endParaRPr lang="cs-CZ" altLang="cs-CZ" sz="1800"/>
          </a:p>
        </p:txBody>
      </p:sp>
      <p:sp>
        <p:nvSpPr>
          <p:cNvPr id="9220" name="Rectangle 4"/>
          <p:cNvSpPr>
            <a:spLocks noChangeArrowheads="1"/>
          </p:cNvSpPr>
          <p:nvPr/>
        </p:nvSpPr>
        <p:spPr bwMode="gray">
          <a:xfrm>
            <a:off x="0" y="2252663"/>
            <a:ext cx="9144000" cy="2286000"/>
          </a:xfrm>
          <a:prstGeom prst="rect">
            <a:avLst/>
          </a:prstGeom>
          <a:solidFill>
            <a:srgbClr val="5B97B1"/>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ctr" eaLnBrk="1" hangingPunct="1">
              <a:spcBef>
                <a:spcPct val="50000"/>
              </a:spcBef>
              <a:spcAft>
                <a:spcPct val="0"/>
              </a:spcAft>
              <a:buFontTx/>
              <a:buNone/>
            </a:pPr>
            <a:endParaRPr lang="cs-CZ" altLang="cs-CZ" sz="2400" b="1">
              <a:ea typeface="Arial Unicode MS" panose="020B0604020202020204" pitchFamily="34" charset="-128"/>
              <a:cs typeface="Arial Unicode MS" panose="020B0604020202020204" pitchFamily="34" charset="-128"/>
            </a:endParaRPr>
          </a:p>
        </p:txBody>
      </p:sp>
      <p:sp>
        <p:nvSpPr>
          <p:cNvPr id="9221" name="Text Box 5"/>
          <p:cNvSpPr txBox="1">
            <a:spLocks noChangeArrowheads="1"/>
          </p:cNvSpPr>
          <p:nvPr/>
        </p:nvSpPr>
        <p:spPr bwMode="gray">
          <a:xfrm>
            <a:off x="382588" y="2927846"/>
            <a:ext cx="82200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r" eaLnBrk="1" hangingPunct="1">
              <a:spcBef>
                <a:spcPct val="0"/>
              </a:spcBef>
              <a:spcAft>
                <a:spcPct val="0"/>
              </a:spcAft>
              <a:buFontTx/>
              <a:buNone/>
            </a:pPr>
            <a:r>
              <a:rPr lang="cs-CZ" altLang="cs-CZ" sz="3200" b="1" dirty="0" smtClean="0">
                <a:solidFill>
                  <a:schemeClr val="bg1"/>
                </a:solidFill>
              </a:rPr>
              <a:t>Státní geodata, služby a kartografické produkty</a:t>
            </a:r>
            <a:endParaRPr lang="en-US" altLang="cs-CZ" sz="3200" b="1" dirty="0">
              <a:solidFill>
                <a:schemeClr val="bg1"/>
              </a:solidFill>
              <a:ea typeface="MS PGothic" panose="020B0600070205080204" pitchFamily="34" charset="-128"/>
            </a:endParaRPr>
          </a:p>
        </p:txBody>
      </p:sp>
    </p:spTree>
    <p:extLst>
      <p:ext uri="{BB962C8B-B14F-4D97-AF65-F5344CB8AC3E}">
        <p14:creationId xmlns:p14="http://schemas.microsoft.com/office/powerpoint/2010/main" val="15584039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Užití </a:t>
            </a:r>
            <a:r>
              <a:rPr lang="cs-CZ" sz="2400" dirty="0"/>
              <a:t>digitálního produktu na základě licenční smlouvy</a:t>
            </a:r>
            <a:r>
              <a:rPr lang="cs-CZ" sz="2400" dirty="0" smtClean="0"/>
              <a:t>:</a:t>
            </a:r>
          </a:p>
          <a:p>
            <a:pPr lvl="1"/>
            <a:r>
              <a:rPr lang="cs-CZ" sz="2000" dirty="0"/>
              <a:t>užití státních mapových děl spravovaných ZÚ a databáze ZABAGED</a:t>
            </a:r>
            <a:r>
              <a:rPr lang="cs-CZ" sz="2000" b="1" dirty="0"/>
              <a:t>®</a:t>
            </a:r>
            <a:r>
              <a:rPr lang="cs-CZ" sz="2000" dirty="0"/>
              <a:t> podléhají současně ochraně zákona č. 121/2000 Sb., o právu autorském a o právech souvisejících s právem autorským (dále jen „autorský zákon“), v platném znění, jejich </a:t>
            </a:r>
            <a:r>
              <a:rPr lang="cs-CZ" sz="2000" b="1" dirty="0"/>
              <a:t>jakékoliv zpracování je možné pouze se souhlasem ZÚ</a:t>
            </a:r>
            <a:r>
              <a:rPr lang="cs-CZ" sz="2000" dirty="0"/>
              <a:t>,</a:t>
            </a:r>
          </a:p>
          <a:p>
            <a:pPr lvl="1"/>
            <a:r>
              <a:rPr lang="cs-CZ" sz="2000" dirty="0" smtClean="0"/>
              <a:t>oprávnění </a:t>
            </a:r>
            <a:r>
              <a:rPr lang="cs-CZ" sz="2000" dirty="0"/>
              <a:t>– licenci k výkonu práva užít digitální produkt k jednotlivým způsobům nebo ke všem způsobům užití, poskytuje ZÚ </a:t>
            </a:r>
            <a:r>
              <a:rPr lang="cs-CZ" sz="2000" b="1" dirty="0"/>
              <a:t>licenční smlouvou</a:t>
            </a:r>
            <a:r>
              <a:rPr lang="cs-CZ" sz="2000" dirty="0"/>
              <a:t>, která </a:t>
            </a:r>
            <a:r>
              <a:rPr lang="cs-CZ" sz="2000" b="1" dirty="0"/>
              <a:t>omezí způsoby užití produktu </a:t>
            </a:r>
            <a:r>
              <a:rPr lang="cs-CZ" sz="2000" dirty="0"/>
              <a:t>a stanoví </a:t>
            </a:r>
            <a:r>
              <a:rPr lang="cs-CZ" sz="2000" b="1" dirty="0"/>
              <a:t>časový rozsah licence na dobu trvání 4 roků</a:t>
            </a:r>
            <a:r>
              <a:rPr lang="cs-CZ" sz="2000" dirty="0" smtClean="0"/>
              <a:t>.</a:t>
            </a:r>
          </a:p>
          <a:p>
            <a:pPr lvl="2"/>
            <a:r>
              <a:rPr lang="cs-CZ" sz="1800" dirty="0"/>
              <a:t>Po uplynutí této doby lze používat digitální produkty pasivně jako součást archivované dokumentace nebo jako dokument vztahující se vždy k době svého vzniku</a:t>
            </a:r>
            <a:endParaRPr lang="cs-CZ" sz="1800" dirty="0" smtClean="0"/>
          </a:p>
          <a:p>
            <a:pPr lvl="1"/>
            <a:r>
              <a:rPr lang="cs-CZ" sz="2000" dirty="0" smtClean="0"/>
              <a:t>Data ZÚ jsou poskytována na základě nevýhradní licenční smlouvy / dohody</a:t>
            </a:r>
            <a:endParaRPr lang="cs-CZ" sz="20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Zeměměřický úřad</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585550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Velmi roztříštěná, v českém jazyce pro domény kartografie, </a:t>
            </a:r>
            <a:r>
              <a:rPr lang="cs-CZ" sz="2400" dirty="0" err="1" smtClean="0"/>
              <a:t>geoinformatiky</a:t>
            </a:r>
            <a:r>
              <a:rPr lang="cs-CZ" sz="2400" dirty="0" smtClean="0"/>
              <a:t> a dálkového průzkumu Země stále neexistující</a:t>
            </a:r>
          </a:p>
          <a:p>
            <a:r>
              <a:rPr lang="cs-CZ" sz="2400" dirty="0" smtClean="0"/>
              <a:t>Vondráková, A. (2012) zmiňuje okrajově</a:t>
            </a:r>
          </a:p>
          <a:p>
            <a:r>
              <a:rPr lang="cs-CZ" sz="2400" dirty="0" smtClean="0"/>
              <a:t>Právnické i GI-profesní rozbory:</a:t>
            </a:r>
          </a:p>
          <a:p>
            <a:pPr lvl="1"/>
            <a:r>
              <a:rPr lang="cs-CZ" sz="1700" dirty="0" err="1" smtClean="0"/>
              <a:t>White</a:t>
            </a:r>
            <a:r>
              <a:rPr lang="cs-CZ" sz="1700" dirty="0" smtClean="0"/>
              <a:t> </a:t>
            </a:r>
            <a:r>
              <a:rPr lang="cs-CZ" sz="1700" dirty="0" err="1" smtClean="0"/>
              <a:t>Paper</a:t>
            </a:r>
            <a:r>
              <a:rPr lang="cs-CZ" sz="1700" dirty="0" smtClean="0"/>
              <a:t>: </a:t>
            </a:r>
            <a:r>
              <a:rPr lang="cs-CZ" sz="1700" dirty="0" err="1" smtClean="0"/>
              <a:t>Mechanisms</a:t>
            </a:r>
            <a:r>
              <a:rPr lang="cs-CZ" sz="1700" dirty="0" smtClean="0"/>
              <a:t> to </a:t>
            </a:r>
            <a:r>
              <a:rPr lang="cs-CZ" sz="1700" dirty="0" err="1" smtClean="0"/>
              <a:t>Share</a:t>
            </a:r>
            <a:r>
              <a:rPr lang="cs-CZ" sz="1700" dirty="0" smtClean="0"/>
              <a:t> Data as a Part </a:t>
            </a:r>
            <a:r>
              <a:rPr lang="cs-CZ" sz="1700" dirty="0" err="1" smtClean="0"/>
              <a:t>of</a:t>
            </a:r>
            <a:r>
              <a:rPr lang="cs-CZ" sz="1700" dirty="0" smtClean="0"/>
              <a:t> GEOSS Data-CORE</a:t>
            </a:r>
            <a:r>
              <a:rPr lang="cs-CZ" sz="1700" dirty="0"/>
              <a:t>, </a:t>
            </a:r>
            <a:r>
              <a:rPr lang="cs-CZ" sz="1700" dirty="0">
                <a:hlinkClick r:id="rId2"/>
              </a:rPr>
              <a:t>https://www.earthobservations.org/documents/dswg/Annex%20VI%20-%</a:t>
            </a:r>
            <a:r>
              <a:rPr lang="cs-CZ" sz="1700" dirty="0" smtClean="0">
                <a:hlinkClick r:id="rId2"/>
              </a:rPr>
              <a:t>20%20Mechanisms%20to%20share%20data%20as%20part%20of%20GEOSS%20Data_CORE.pdf</a:t>
            </a:r>
            <a:r>
              <a:rPr lang="cs-CZ" sz="1700" dirty="0" smtClean="0"/>
              <a:t> </a:t>
            </a:r>
          </a:p>
          <a:p>
            <a:pPr lvl="1"/>
            <a:r>
              <a:rPr lang="cs-CZ" sz="1700" dirty="0" smtClean="0"/>
              <a:t>Plan4Business: </a:t>
            </a:r>
            <a:r>
              <a:rPr lang="cs-CZ" sz="1700" dirty="0" err="1" smtClean="0"/>
              <a:t>Approach</a:t>
            </a:r>
            <a:r>
              <a:rPr lang="cs-CZ" sz="1700" dirty="0" smtClean="0"/>
              <a:t> for Data and </a:t>
            </a:r>
            <a:r>
              <a:rPr lang="cs-CZ" sz="1700" dirty="0" err="1" smtClean="0"/>
              <a:t>Services</a:t>
            </a:r>
            <a:r>
              <a:rPr lang="cs-CZ" sz="1700" dirty="0" smtClean="0"/>
              <a:t> Management</a:t>
            </a:r>
            <a:r>
              <a:rPr lang="cs-CZ" sz="1700" dirty="0"/>
              <a:t>, </a:t>
            </a:r>
            <a:r>
              <a:rPr lang="cs-CZ" sz="1700" dirty="0">
                <a:hlinkClick r:id="rId3"/>
              </a:rPr>
              <a:t>http://</a:t>
            </a:r>
            <a:r>
              <a:rPr lang="cs-CZ" sz="1700" dirty="0" smtClean="0">
                <a:hlinkClick r:id="rId3"/>
              </a:rPr>
              <a:t>www.plan4business.eu/cgi-bin/download.pl?f=160.pdf</a:t>
            </a:r>
            <a:r>
              <a:rPr lang="cs-CZ" sz="1700" dirty="0" smtClean="0"/>
              <a:t> </a:t>
            </a:r>
          </a:p>
          <a:p>
            <a:pPr lvl="1"/>
            <a:r>
              <a:rPr lang="cs-CZ" sz="1700" dirty="0" smtClean="0"/>
              <a:t>GI </a:t>
            </a:r>
            <a:r>
              <a:rPr lang="cs-CZ" sz="1700" dirty="0" err="1" smtClean="0"/>
              <a:t>Innovation</a:t>
            </a:r>
            <a:r>
              <a:rPr lang="cs-CZ" sz="1700" dirty="0" smtClean="0"/>
              <a:t> </a:t>
            </a:r>
            <a:r>
              <a:rPr lang="cs-CZ" sz="1700" dirty="0" err="1" smtClean="0"/>
              <a:t>White</a:t>
            </a:r>
            <a:r>
              <a:rPr lang="cs-CZ" sz="1700" dirty="0" smtClean="0"/>
              <a:t> </a:t>
            </a:r>
            <a:r>
              <a:rPr lang="cs-CZ" sz="1700" dirty="0" err="1" smtClean="0"/>
              <a:t>Paper</a:t>
            </a:r>
            <a:r>
              <a:rPr lang="cs-CZ" sz="1700" dirty="0" smtClean="0"/>
              <a:t> II: Data </a:t>
            </a:r>
            <a:r>
              <a:rPr lang="cs-CZ" sz="1700" dirty="0" err="1" smtClean="0"/>
              <a:t>Harmonization</a:t>
            </a:r>
            <a:r>
              <a:rPr lang="cs-CZ" sz="1700" dirty="0" smtClean="0"/>
              <a:t>, Interoperability &amp; </a:t>
            </a:r>
            <a:r>
              <a:rPr lang="cs-CZ" sz="1700" dirty="0" err="1" smtClean="0"/>
              <a:t>Licensing</a:t>
            </a:r>
            <a:r>
              <a:rPr lang="cs-CZ" sz="1700" dirty="0" smtClean="0"/>
              <a:t> in Open </a:t>
            </a:r>
            <a:r>
              <a:rPr lang="cs-CZ" sz="1700" dirty="0"/>
              <a:t>Transport Net, </a:t>
            </a:r>
            <a:r>
              <a:rPr lang="cs-CZ" sz="1700" dirty="0">
                <a:hlinkClick r:id="rId4"/>
              </a:rPr>
              <a:t>http://sdi4apps.eu/2016/01/white-paper-i-data-harmonization-interoperability-in-opentransportnet</a:t>
            </a:r>
            <a:r>
              <a:rPr lang="cs-CZ" sz="1700" dirty="0" smtClean="0">
                <a:hlinkClick r:id="rId4"/>
              </a:rPr>
              <a:t>/</a:t>
            </a:r>
            <a:r>
              <a:rPr lang="cs-CZ" sz="1700" dirty="0" smtClean="0"/>
              <a:t> </a:t>
            </a:r>
          </a:p>
          <a:p>
            <a:pPr lvl="1"/>
            <a:r>
              <a:rPr lang="cs-CZ" sz="1700" dirty="0" smtClean="0"/>
              <a:t>…</a:t>
            </a:r>
          </a:p>
          <a:p>
            <a:endParaRPr lang="cs-CZ" sz="1400" dirty="0"/>
          </a:p>
        </p:txBody>
      </p:sp>
      <p:sp>
        <p:nvSpPr>
          <p:cNvPr id="3" name="Text Box 3"/>
          <p:cNvSpPr txBox="1">
            <a:spLocks noChangeArrowheads="1"/>
          </p:cNvSpPr>
          <p:nvPr/>
        </p:nvSpPr>
        <p:spPr bwMode="auto">
          <a:xfrm>
            <a:off x="250824" y="260648"/>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Relevantní literatura</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904730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268760"/>
            <a:ext cx="8435280" cy="5112568"/>
          </a:xfrm>
        </p:spPr>
        <p:txBody>
          <a:bodyPr/>
          <a:lstStyle/>
          <a:p>
            <a:pPr lvl="1"/>
            <a:r>
              <a:rPr lang="cs-CZ" sz="2000" dirty="0" smtClean="0"/>
              <a:t>Explicitní účel užití jako například „pouze pro výuku studentů nabyvatele“, „interní potřeba v rámci právnické osoby“ či „pro vlastní potřebu“</a:t>
            </a:r>
          </a:p>
          <a:p>
            <a:pPr lvl="1"/>
            <a:r>
              <a:rPr lang="cs-CZ" sz="2000" dirty="0" smtClean="0"/>
              <a:t>Licence </a:t>
            </a:r>
            <a:r>
              <a:rPr lang="cs-CZ" sz="2000" dirty="0"/>
              <a:t>v působnosti </a:t>
            </a:r>
            <a:r>
              <a:rPr lang="cs-CZ" sz="2000" dirty="0" smtClean="0"/>
              <a:t>ČR</a:t>
            </a:r>
          </a:p>
          <a:p>
            <a:pPr lvl="1"/>
            <a:r>
              <a:rPr lang="cs-CZ" sz="2000" dirty="0" smtClean="0"/>
              <a:t>Standardně </a:t>
            </a:r>
            <a:r>
              <a:rPr lang="cs-CZ" sz="2000" dirty="0"/>
              <a:t>nelze užít digitální produkty k vytvoření kartografického díla za účelem obchodního šíření jeho rozmnoženin</a:t>
            </a:r>
          </a:p>
          <a:p>
            <a:pPr lvl="2"/>
            <a:r>
              <a:rPr lang="cs-CZ" sz="1800" dirty="0"/>
              <a:t>za komerční využití se platí příplatek až 200</a:t>
            </a:r>
            <a:r>
              <a:rPr lang="cs-CZ" sz="1800" dirty="0" smtClean="0"/>
              <a:t>%</a:t>
            </a:r>
          </a:p>
          <a:p>
            <a:pPr lvl="1"/>
            <a:r>
              <a:rPr lang="cs-CZ" sz="2000" dirty="0" smtClean="0"/>
              <a:t>V případě zakoupení dat/služeb pro výuku nelze </a:t>
            </a:r>
            <a:r>
              <a:rPr lang="cs-CZ" sz="2000" dirty="0"/>
              <a:t>poskytovat digitální produkt studentům pro vyhotovení jejich bakalářské, diplomové nebo semestrální </a:t>
            </a:r>
            <a:r>
              <a:rPr lang="cs-CZ" sz="2000" dirty="0" smtClean="0"/>
              <a:t>práce</a:t>
            </a:r>
          </a:p>
          <a:p>
            <a:pPr lvl="1"/>
            <a:r>
              <a:rPr lang="cs-CZ" sz="2000" dirty="0"/>
              <a:t>Nabyvatel zaváže své zaměstnance (zúčastněné uživatele) k ochraně dat, tedy že nepoužijí digitální produkt za účelem obchodního užití jeho aplikací nebo modifikací ani k vytvoření kartografického díla za účelem obchodního užití jeho rozmnoženin</a:t>
            </a:r>
          </a:p>
          <a:p>
            <a:pPr lvl="1"/>
            <a:endParaRPr lang="cs-CZ" sz="20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Zeměměřický úřad</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850843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pPr lvl="1"/>
            <a:r>
              <a:rPr lang="cs-CZ" sz="2000" dirty="0" smtClean="0"/>
              <a:t>Vrácení </a:t>
            </a:r>
            <a:r>
              <a:rPr lang="cs-CZ" sz="2000" dirty="0"/>
              <a:t>digitálního produktu a jeho nevratnému vymazání ze všech svých paměťových nosičů po skončení prací pro nabyvatele, jedinou přípustnou výjimkou jsou neaktivní datové nosiče k archivaci zakázky</a:t>
            </a:r>
            <a:endParaRPr lang="cs-CZ" sz="2000" dirty="0" smtClean="0"/>
          </a:p>
          <a:p>
            <a:pPr lvl="1"/>
            <a:r>
              <a:rPr lang="cs-CZ" sz="2000" dirty="0" smtClean="0"/>
              <a:t>O </a:t>
            </a:r>
            <a:r>
              <a:rPr lang="cs-CZ" sz="2000" dirty="0"/>
              <a:t>době a způsobu využití licence je nabyvatel </a:t>
            </a:r>
            <a:r>
              <a:rPr lang="cs-CZ" sz="2000" dirty="0" smtClean="0"/>
              <a:t>povinen Zeměměřický úřad </a:t>
            </a:r>
            <a:r>
              <a:rPr lang="cs-CZ" sz="2000" dirty="0"/>
              <a:t>na základě jeho požadavku kdykoli v průběhu trvání </a:t>
            </a:r>
            <a:r>
              <a:rPr lang="cs-CZ" sz="2000" dirty="0" smtClean="0"/>
              <a:t>licence písemně informovat</a:t>
            </a:r>
          </a:p>
          <a:p>
            <a:pPr lvl="1"/>
            <a:r>
              <a:rPr lang="cs-CZ" sz="2000" dirty="0" smtClean="0"/>
              <a:t>V licenční smlouvě je explicitně stanovena cena</a:t>
            </a:r>
          </a:p>
          <a:p>
            <a:pPr lvl="2"/>
            <a:r>
              <a:rPr lang="cs-CZ" sz="1800" dirty="0" smtClean="0"/>
              <a:t>ZÚ není plátcem DPH</a:t>
            </a:r>
          </a:p>
          <a:p>
            <a:pPr lvl="1"/>
            <a:r>
              <a:rPr lang="cs-CZ" sz="2000" dirty="0" smtClean="0"/>
              <a:t>Zaplacení ceny do 20 dnů až 3 měsíců (podle smlouvy/dohody)</a:t>
            </a:r>
          </a:p>
          <a:p>
            <a:pPr lvl="1"/>
            <a:r>
              <a:rPr lang="cs-CZ" sz="2000" dirty="0" smtClean="0"/>
              <a:t>Data/služba se předávají do 5 </a:t>
            </a:r>
            <a:r>
              <a:rPr lang="cs-CZ" sz="2000" dirty="0"/>
              <a:t>pracovních dnů od obdržení smlouvy s podpisy obou </a:t>
            </a:r>
            <a:r>
              <a:rPr lang="cs-CZ" sz="2000" dirty="0" smtClean="0"/>
              <a:t>stran</a:t>
            </a:r>
          </a:p>
          <a:p>
            <a:pPr lvl="1"/>
            <a:r>
              <a:rPr lang="cs-CZ" sz="2000" dirty="0" smtClean="0"/>
              <a:t>Standardní smluvní pokuta je N-násobek ceny za </a:t>
            </a:r>
            <a:r>
              <a:rPr lang="cs-CZ" sz="2000" dirty="0"/>
              <a:t>poskytnutí oprávnění k výkonu práva užít digitální produkt </a:t>
            </a:r>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Zeměměřický úřad</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42684975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pPr lvl="1"/>
            <a:r>
              <a:rPr lang="cs-CZ" sz="2000" dirty="0" smtClean="0"/>
              <a:t>Vlastní potřebou není:</a:t>
            </a:r>
          </a:p>
          <a:p>
            <a:pPr lvl="2"/>
            <a:r>
              <a:rPr lang="cs-CZ" sz="1400" dirty="0"/>
              <a:t>obchodní </a:t>
            </a:r>
            <a:r>
              <a:rPr lang="cs-CZ" sz="1400" b="1" dirty="0"/>
              <a:t>šíření produktu, jeho aplikací </a:t>
            </a:r>
            <a:r>
              <a:rPr lang="cs-CZ" sz="1400" dirty="0"/>
              <a:t>nebo modifikací, komerční prezentace produktu nebo mapových služeb na internetu nebo užití produktu k </a:t>
            </a:r>
            <a:r>
              <a:rPr lang="cs-CZ" sz="1400" dirty="0" smtClean="0"/>
              <a:t>vytvoření kartografického </a:t>
            </a:r>
            <a:r>
              <a:rPr lang="cs-CZ" sz="1400" dirty="0"/>
              <a:t>díla,</a:t>
            </a:r>
          </a:p>
          <a:p>
            <a:pPr lvl="2"/>
            <a:r>
              <a:rPr lang="cs-CZ" sz="1400" b="1" dirty="0" smtClean="0"/>
              <a:t>další </a:t>
            </a:r>
            <a:r>
              <a:rPr lang="cs-CZ" sz="1400" b="1" dirty="0"/>
              <a:t>užití produktu ve vícestupňové organizační struktuře nabyvatele</a:t>
            </a:r>
            <a:r>
              <a:rPr lang="cs-CZ" sz="1400" dirty="0"/>
              <a:t>,</a:t>
            </a:r>
          </a:p>
          <a:p>
            <a:pPr lvl="2"/>
            <a:r>
              <a:rPr lang="cs-CZ" sz="1400" dirty="0" smtClean="0"/>
              <a:t>pokud </a:t>
            </a:r>
            <a:r>
              <a:rPr lang="cs-CZ" sz="1400" dirty="0"/>
              <a:t>je žadatelem zpracovatel produktu, který předává nabyvateli zpracovaná data v digitální formě,</a:t>
            </a:r>
          </a:p>
          <a:p>
            <a:pPr lvl="2"/>
            <a:r>
              <a:rPr lang="cs-CZ" sz="1400" dirty="0" smtClean="0"/>
              <a:t>užití </a:t>
            </a:r>
            <a:r>
              <a:rPr lang="cs-CZ" sz="1400" dirty="0"/>
              <a:t>dat ZABAGED® správním úřadem, soudem nebo orgánem veřejné správy pro výkon jejich působnosti v územním rozsahu jim příslušném,</a:t>
            </a:r>
          </a:p>
          <a:p>
            <a:pPr lvl="2"/>
            <a:r>
              <a:rPr lang="cs-CZ" sz="1400" dirty="0" smtClean="0"/>
              <a:t>užití </a:t>
            </a:r>
            <a:r>
              <a:rPr lang="cs-CZ" sz="1400" dirty="0"/>
              <a:t>dat pozemkovým úřadem v řízení o pozemkových úpravách a pro činnost podle § 15, odst. 4 a § 20, odst. 1 zákona č. 139/2002 Sb.,</a:t>
            </a:r>
          </a:p>
          <a:p>
            <a:pPr lvl="2"/>
            <a:r>
              <a:rPr lang="cs-CZ" sz="1400" b="1" dirty="0" smtClean="0"/>
              <a:t>užití </a:t>
            </a:r>
            <a:r>
              <a:rPr lang="cs-CZ" sz="1400" b="1" dirty="0"/>
              <a:t>produktu studentem pro účely vyhotovení diplomové, bakalářské nebo semestrální práce,</a:t>
            </a:r>
          </a:p>
          <a:p>
            <a:pPr lvl="2"/>
            <a:r>
              <a:rPr lang="cs-CZ" sz="1400" b="1" dirty="0" smtClean="0"/>
              <a:t>potřeba </a:t>
            </a:r>
            <a:r>
              <a:rPr lang="cs-CZ" sz="1400" b="1" dirty="0"/>
              <a:t>školy užít produktu pro výuku studentů</a:t>
            </a:r>
            <a:r>
              <a:rPr lang="cs-CZ" sz="1400" dirty="0"/>
              <a:t>,</a:t>
            </a:r>
          </a:p>
          <a:p>
            <a:pPr lvl="2"/>
            <a:r>
              <a:rPr lang="cs-CZ" sz="1400" dirty="0" smtClean="0"/>
              <a:t>užití </a:t>
            </a:r>
            <a:r>
              <a:rPr lang="cs-CZ" sz="1400" dirty="0"/>
              <a:t>dat ve speciálních typech smluv (např. s krajskými úřady apod.),</a:t>
            </a:r>
          </a:p>
          <a:p>
            <a:pPr lvl="2"/>
            <a:r>
              <a:rPr lang="cs-CZ" sz="1400" dirty="0" smtClean="0"/>
              <a:t>užití </a:t>
            </a:r>
            <a:r>
              <a:rPr lang="cs-CZ" sz="1400" dirty="0"/>
              <a:t>dat </a:t>
            </a:r>
            <a:r>
              <a:rPr lang="cs-CZ" sz="1400" dirty="0" err="1"/>
              <a:t>Geonames</a:t>
            </a:r>
            <a:r>
              <a:rPr lang="cs-CZ" sz="1400" dirty="0"/>
              <a:t> pro územní plán,</a:t>
            </a:r>
          </a:p>
          <a:p>
            <a:pPr lvl="2"/>
            <a:r>
              <a:rPr lang="cs-CZ" sz="1400" dirty="0" smtClean="0"/>
              <a:t>užití </a:t>
            </a:r>
            <a:r>
              <a:rPr lang="cs-CZ" sz="1400" dirty="0"/>
              <a:t>dat ze skenování ÚAZK k jakékoliv reprodukci (týká se i nekomerčního zveřejnění na internetu nebo nezpoplatněné reprodukce v případě </a:t>
            </a:r>
            <a:r>
              <a:rPr lang="cs-CZ" sz="1400" dirty="0" smtClean="0"/>
              <a:t>nekomerčního užití</a:t>
            </a:r>
            <a:r>
              <a:rPr lang="cs-CZ" sz="1400" dirty="0"/>
              <a:t>).</a:t>
            </a:r>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Zeměměřický úřad</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12406797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67544" y="1268760"/>
            <a:ext cx="8435280" cy="5112568"/>
          </a:xfrm>
        </p:spPr>
        <p:txBody>
          <a:bodyPr/>
          <a:lstStyle/>
          <a:p>
            <a:r>
              <a:rPr lang="cs-CZ" sz="2400" dirty="0" smtClean="0"/>
              <a:t>ČÚZK (druhá a třetí odrážka platí i pro ZÚ)</a:t>
            </a:r>
          </a:p>
          <a:p>
            <a:pPr lvl="1"/>
            <a:r>
              <a:rPr lang="cs-CZ" sz="2200" dirty="0" smtClean="0"/>
              <a:t>Volné WMS i WFS, katastr nezatížen autorským zákonem</a:t>
            </a:r>
          </a:p>
          <a:p>
            <a:pPr lvl="1"/>
            <a:r>
              <a:rPr lang="cs-CZ" sz="2200" dirty="0"/>
              <a:t>V případě přetěžování služeb může </a:t>
            </a:r>
            <a:r>
              <a:rPr lang="cs-CZ" sz="2200" dirty="0" smtClean="0"/>
              <a:t>zamezit </a:t>
            </a:r>
            <a:r>
              <a:rPr lang="cs-CZ" sz="2200" dirty="0"/>
              <a:t>v </a:t>
            </a:r>
            <a:r>
              <a:rPr lang="cs-CZ" sz="2200" dirty="0" smtClean="0"/>
              <a:t>přístupu</a:t>
            </a:r>
          </a:p>
          <a:p>
            <a:pPr lvl="1"/>
            <a:r>
              <a:rPr lang="cs-CZ" dirty="0" smtClean="0"/>
              <a:t>WMS, </a:t>
            </a:r>
            <a:r>
              <a:rPr lang="cs-CZ" dirty="0"/>
              <a:t>s výjimkou garantování parametrů kvality, jsou poskytovány bez dalších záruk jakéhokoli druhu (ať výslovné nebo zahrnuté)</a:t>
            </a:r>
            <a:r>
              <a:rPr lang="cs-CZ" dirty="0" smtClean="0"/>
              <a:t> </a:t>
            </a:r>
            <a:endParaRPr lang="cs-CZ" dirty="0"/>
          </a:p>
          <a:p>
            <a:endParaRPr lang="cs-CZ" sz="2200" dirty="0" smtClean="0"/>
          </a:p>
          <a:p>
            <a:r>
              <a:rPr lang="cs-CZ" dirty="0" smtClean="0"/>
              <a:t>ZÚ</a:t>
            </a:r>
          </a:p>
          <a:p>
            <a:pPr lvl="1"/>
            <a:r>
              <a:rPr lang="cs-CZ" sz="2200" dirty="0" smtClean="0"/>
              <a:t>WMS volně na základě INSPIRE legislativy</a:t>
            </a:r>
          </a:p>
          <a:p>
            <a:pPr lvl="2"/>
            <a:r>
              <a:rPr lang="cs-CZ" sz="2000" dirty="0" smtClean="0"/>
              <a:t>(ne)komerční užití (modifikace, reprodukce,…) jen s písemným souhlasem (</a:t>
            </a:r>
            <a:r>
              <a:rPr lang="cs-CZ" sz="2000" dirty="0"/>
              <a:t>žádost na adresu </a:t>
            </a:r>
            <a:r>
              <a:rPr lang="cs-CZ" sz="2000" dirty="0">
                <a:hlinkClick r:id="rId2"/>
              </a:rPr>
              <a:t>ZU-obchod@cuzk.cz</a:t>
            </a:r>
            <a:r>
              <a:rPr lang="cs-CZ" sz="2000" dirty="0" smtClean="0"/>
              <a:t>)</a:t>
            </a:r>
          </a:p>
          <a:p>
            <a:pPr lvl="1"/>
            <a:r>
              <a:rPr lang="cs-CZ" sz="2200" dirty="0" smtClean="0"/>
              <a:t>WFS placené</a:t>
            </a:r>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Webové služby ČÚZK/ZÚ</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13942456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Data v rámci INSPIRE legislativy lze získat pomocí:</a:t>
            </a:r>
          </a:p>
          <a:p>
            <a:pPr lvl="1"/>
            <a:r>
              <a:rPr lang="cs-CZ" sz="2300" dirty="0" smtClean="0"/>
              <a:t>Základní INSPIRE licence (data zdarma)</a:t>
            </a:r>
          </a:p>
          <a:p>
            <a:pPr lvl="2">
              <a:spcAft>
                <a:spcPts val="1200"/>
              </a:spcAft>
            </a:pPr>
            <a:r>
              <a:rPr lang="cs-CZ" sz="2100" dirty="0">
                <a:hlinkClick r:id="rId2"/>
              </a:rPr>
              <a:t>http://</a:t>
            </a:r>
            <a:r>
              <a:rPr lang="cs-CZ" sz="2100" dirty="0" smtClean="0">
                <a:hlinkClick r:id="rId2"/>
              </a:rPr>
              <a:t>inspire.gov.cz/sites/default/files/documents/Basic%20INSPIRE%20licence_CS.doc</a:t>
            </a:r>
            <a:r>
              <a:rPr lang="cs-CZ" sz="2100" dirty="0" smtClean="0"/>
              <a:t> </a:t>
            </a:r>
          </a:p>
          <a:p>
            <a:pPr lvl="1"/>
            <a:r>
              <a:rPr lang="cs-CZ" sz="2300" dirty="0" smtClean="0"/>
              <a:t>Zvláštní INSPIRE licence (zpoplatněná data)</a:t>
            </a:r>
          </a:p>
          <a:p>
            <a:pPr lvl="2">
              <a:spcAft>
                <a:spcPts val="1200"/>
              </a:spcAft>
            </a:pPr>
            <a:r>
              <a:rPr lang="cs-CZ" sz="2100" dirty="0">
                <a:hlinkClick r:id="rId3"/>
              </a:rPr>
              <a:t>http://</a:t>
            </a:r>
            <a:r>
              <a:rPr lang="cs-CZ" sz="2100" dirty="0" smtClean="0">
                <a:hlinkClick r:id="rId3"/>
              </a:rPr>
              <a:t>inspire.gov.cz/sites/default/files/documents/Specific%20INSPIRE%20licence_CS.doc</a:t>
            </a:r>
            <a:r>
              <a:rPr lang="cs-CZ" sz="2100" dirty="0" smtClean="0"/>
              <a:t> </a:t>
            </a:r>
          </a:p>
          <a:p>
            <a:r>
              <a:rPr lang="cs-CZ" sz="2400" dirty="0" smtClean="0"/>
              <a:t>Snaha o jednotnou licenci pro veřejnou správu a samosprávu</a:t>
            </a:r>
          </a:p>
          <a:p>
            <a:pPr lvl="1"/>
            <a:r>
              <a:rPr lang="cs-CZ" sz="2300" dirty="0" smtClean="0"/>
              <a:t>TPS v rámci Koordinačního výboru Vlády ČR pro INSPIRE (KOVIN)</a:t>
            </a:r>
            <a:endParaRPr lang="cs-CZ" sz="23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INSPIRE licence</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8977716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bwMode="auto">
          <a:xfrm>
            <a:off x="457200" y="274638"/>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
        <p:nvSpPr>
          <p:cNvPr id="9219" name="Rectangle 3"/>
          <p:cNvSpPr>
            <a:spLocks noChangeArrowheads="1"/>
          </p:cNvSpPr>
          <p:nvPr/>
        </p:nvSpPr>
        <p:spPr bwMode="white">
          <a:xfrm>
            <a:off x="0" y="-1588"/>
            <a:ext cx="9144000" cy="6859588"/>
          </a:xfrm>
          <a:prstGeom prst="rect">
            <a:avLst/>
          </a:prstGeom>
          <a:solidFill>
            <a:srgbClr val="00529B"/>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eaLnBrk="1" hangingPunct="1">
              <a:spcBef>
                <a:spcPct val="0"/>
              </a:spcBef>
              <a:spcAft>
                <a:spcPct val="0"/>
              </a:spcAft>
              <a:buFontTx/>
              <a:buNone/>
            </a:pPr>
            <a:endParaRPr lang="cs-CZ" altLang="cs-CZ" sz="1800"/>
          </a:p>
        </p:txBody>
      </p:sp>
      <p:sp>
        <p:nvSpPr>
          <p:cNvPr id="9220" name="Rectangle 4"/>
          <p:cNvSpPr>
            <a:spLocks noChangeArrowheads="1"/>
          </p:cNvSpPr>
          <p:nvPr/>
        </p:nvSpPr>
        <p:spPr bwMode="gray">
          <a:xfrm>
            <a:off x="0" y="2252663"/>
            <a:ext cx="9144000" cy="2286000"/>
          </a:xfrm>
          <a:prstGeom prst="rect">
            <a:avLst/>
          </a:prstGeom>
          <a:solidFill>
            <a:srgbClr val="5B97B1"/>
          </a:solidFill>
          <a:ln>
            <a:noFill/>
          </a:ln>
          <a:extLs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anchor="ct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ctr" eaLnBrk="1" hangingPunct="1">
              <a:spcBef>
                <a:spcPct val="50000"/>
              </a:spcBef>
              <a:spcAft>
                <a:spcPct val="0"/>
              </a:spcAft>
              <a:buFontTx/>
              <a:buNone/>
            </a:pPr>
            <a:endParaRPr lang="cs-CZ" altLang="cs-CZ" sz="2400" b="1">
              <a:ea typeface="Arial Unicode MS" panose="020B0604020202020204" pitchFamily="34" charset="-128"/>
              <a:cs typeface="Arial Unicode MS" panose="020B0604020202020204" pitchFamily="34" charset="-128"/>
            </a:endParaRPr>
          </a:p>
        </p:txBody>
      </p:sp>
      <p:sp>
        <p:nvSpPr>
          <p:cNvPr id="9221" name="Text Box 5"/>
          <p:cNvSpPr txBox="1">
            <a:spLocks noChangeArrowheads="1"/>
          </p:cNvSpPr>
          <p:nvPr/>
        </p:nvSpPr>
        <p:spPr bwMode="gray">
          <a:xfrm>
            <a:off x="382588" y="2783830"/>
            <a:ext cx="82200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500"/>
              </a:spcAft>
              <a:buChar char="•"/>
              <a:defRPr sz="2800">
                <a:solidFill>
                  <a:schemeClr val="tx1"/>
                </a:solidFill>
                <a:latin typeface="Arial" panose="020B0604020202020204" pitchFamily="34" charset="0"/>
              </a:defRPr>
            </a:lvl1pPr>
            <a:lvl2pPr marL="742950" indent="-285750">
              <a:spcBef>
                <a:spcPct val="20000"/>
              </a:spcBef>
              <a:spcAft>
                <a:spcPts val="500"/>
              </a:spcAft>
              <a:buChar char="–"/>
              <a:defRPr sz="2400">
                <a:solidFill>
                  <a:schemeClr val="tx1"/>
                </a:solidFill>
                <a:latin typeface="Arial" panose="020B0604020202020204" pitchFamily="34" charset="0"/>
              </a:defRPr>
            </a:lvl2pPr>
            <a:lvl3pPr marL="1143000" indent="-228600">
              <a:spcBef>
                <a:spcPct val="20000"/>
              </a:spcBef>
              <a:spcAft>
                <a:spcPts val="500"/>
              </a:spcAft>
              <a:buChar char="•"/>
              <a:defRPr sz="2200">
                <a:solidFill>
                  <a:schemeClr val="tx1"/>
                </a:solidFill>
                <a:latin typeface="Arial" panose="020B0604020202020204" pitchFamily="34" charset="0"/>
              </a:defRPr>
            </a:lvl3pPr>
            <a:lvl4pPr marL="1600200" indent="-228600">
              <a:spcBef>
                <a:spcPct val="20000"/>
              </a:spcBef>
              <a:spcAft>
                <a:spcPts val="500"/>
              </a:spcAft>
              <a:buChar char="–"/>
              <a:defRPr sz="2000">
                <a:solidFill>
                  <a:schemeClr val="tx1"/>
                </a:solidFill>
                <a:latin typeface="Arial" panose="020B0604020202020204" pitchFamily="34" charset="0"/>
              </a:defRPr>
            </a:lvl4pPr>
            <a:lvl5pPr marL="2057400" indent="-228600">
              <a:spcBef>
                <a:spcPct val="20000"/>
              </a:spcBef>
              <a:spcAft>
                <a:spcPts val="500"/>
              </a:spcAft>
              <a:buChar char="»"/>
              <a:defRPr sz="2000">
                <a:solidFill>
                  <a:schemeClr val="tx1"/>
                </a:solidFill>
                <a:latin typeface="Arial" panose="020B0604020202020204" pitchFamily="34" charset="0"/>
              </a:defRPr>
            </a:lvl5pPr>
            <a:lvl6pPr marL="2514600" indent="-228600" eaLnBrk="0" fontAlgn="base" hangingPunct="0">
              <a:spcBef>
                <a:spcPct val="20000"/>
              </a:spcBef>
              <a:spcAft>
                <a:spcPts val="50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ts val="50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ts val="50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ts val="500"/>
              </a:spcAft>
              <a:buChar char="»"/>
              <a:defRPr sz="2000">
                <a:solidFill>
                  <a:schemeClr val="tx1"/>
                </a:solidFill>
                <a:latin typeface="Arial" panose="020B0604020202020204" pitchFamily="34" charset="0"/>
              </a:defRPr>
            </a:lvl9pPr>
          </a:lstStyle>
          <a:p>
            <a:pPr algn="r" eaLnBrk="1" hangingPunct="1">
              <a:spcBef>
                <a:spcPct val="0"/>
              </a:spcBef>
              <a:spcAft>
                <a:spcPct val="0"/>
              </a:spcAft>
              <a:buFontTx/>
              <a:buNone/>
            </a:pPr>
            <a:r>
              <a:rPr lang="cs-CZ" altLang="cs-CZ" sz="3200" b="1" dirty="0" smtClean="0">
                <a:solidFill>
                  <a:schemeClr val="bg1"/>
                </a:solidFill>
              </a:rPr>
              <a:t>Komerční geodata, služby a kartografické produkty</a:t>
            </a:r>
            <a:endParaRPr lang="en-US" altLang="cs-CZ" sz="3200" b="1" dirty="0">
              <a:solidFill>
                <a:schemeClr val="bg1"/>
              </a:solidFill>
              <a:ea typeface="MS PGothic" panose="020B0600070205080204" pitchFamily="34" charset="-128"/>
            </a:endParaRPr>
          </a:p>
        </p:txBody>
      </p:sp>
    </p:spTree>
    <p:extLst>
      <p:ext uri="{BB962C8B-B14F-4D97-AF65-F5344CB8AC3E}">
        <p14:creationId xmlns:p14="http://schemas.microsoft.com/office/powerpoint/2010/main" val="1595540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47526"/>
            <a:ext cx="8280400" cy="107721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Typy softwarových licencí (mimo OSS licence)</a:t>
            </a:r>
            <a:endParaRPr lang="en-US" sz="3200" b="1" dirty="0">
              <a:solidFill>
                <a:schemeClr val="bg1"/>
              </a:solidFill>
              <a:effectLst>
                <a:outerShdw blurRad="38100" dist="38100" dir="2700000" algn="tl">
                  <a:srgbClr val="C0C0C0"/>
                </a:outerShdw>
              </a:effectLst>
              <a:latin typeface="Arial" charset="0"/>
            </a:endParaRPr>
          </a:p>
        </p:txBody>
      </p:sp>
      <p:graphicFrame>
        <p:nvGraphicFramePr>
          <p:cNvPr id="4" name="Zástupný symbol pro obsah 4"/>
          <p:cNvGraphicFramePr>
            <a:graphicFrameLocks noGrp="1"/>
          </p:cNvGraphicFramePr>
          <p:nvPr>
            <p:ph/>
            <p:extLst>
              <p:ext uri="{D42A27DB-BD31-4B8C-83A1-F6EECF244321}">
                <p14:modId xmlns:p14="http://schemas.microsoft.com/office/powerpoint/2010/main" val="3380599103"/>
              </p:ext>
            </p:extLst>
          </p:nvPr>
        </p:nvGraphicFramePr>
        <p:xfrm>
          <a:off x="395536" y="1268413"/>
          <a:ext cx="8291264" cy="4302760"/>
        </p:xfrm>
        <a:graphic>
          <a:graphicData uri="http://schemas.openxmlformats.org/drawingml/2006/table">
            <a:tbl>
              <a:tblPr firstRow="1" bandRow="1">
                <a:tableStyleId>{073A0DAA-6AF3-43AB-8588-CEC1D06C72B9}</a:tableStyleId>
              </a:tblPr>
              <a:tblGrid>
                <a:gridCol w="2088232"/>
                <a:gridCol w="6203032"/>
              </a:tblGrid>
              <a:tr h="370840">
                <a:tc>
                  <a:txBody>
                    <a:bodyPr/>
                    <a:lstStyle/>
                    <a:p>
                      <a:pPr algn="ctr"/>
                      <a:r>
                        <a:rPr lang="cs-CZ" dirty="0" smtClean="0"/>
                        <a:t>Označení licence</a:t>
                      </a:r>
                      <a:endParaRPr lang="cs-CZ" dirty="0"/>
                    </a:p>
                  </a:txBody>
                  <a:tcPr/>
                </a:tc>
                <a:tc>
                  <a:txBody>
                    <a:bodyPr/>
                    <a:lstStyle/>
                    <a:p>
                      <a:pPr algn="ctr"/>
                      <a:r>
                        <a:rPr lang="cs-CZ" dirty="0" smtClean="0"/>
                        <a:t>Stručný popis</a:t>
                      </a:r>
                      <a:endParaRPr lang="cs-CZ" dirty="0"/>
                    </a:p>
                  </a:txBody>
                  <a:tcPr/>
                </a:tc>
              </a:tr>
              <a:tr h="370840">
                <a:tc>
                  <a:txBody>
                    <a:bodyPr/>
                    <a:lstStyle/>
                    <a:p>
                      <a:r>
                        <a:rPr lang="cs-CZ" dirty="0" smtClean="0"/>
                        <a:t>Komerční</a:t>
                      </a:r>
                      <a:r>
                        <a:rPr lang="cs-CZ" baseline="0" dirty="0" smtClean="0"/>
                        <a:t> software</a:t>
                      </a:r>
                      <a:endParaRPr lang="cs-CZ" dirty="0"/>
                    </a:p>
                  </a:txBody>
                  <a:tcPr/>
                </a:tc>
                <a:tc>
                  <a:txBody>
                    <a:bodyPr/>
                    <a:lstStyle/>
                    <a:p>
                      <a:r>
                        <a:rPr lang="cs-CZ" dirty="0" smtClean="0"/>
                        <a:t>Nejrestriktivnější typ licence,</a:t>
                      </a:r>
                      <a:r>
                        <a:rPr lang="cs-CZ" baseline="0" dirty="0" smtClean="0"/>
                        <a:t> obvykle používaný pro komerční GIS aplikace (</a:t>
                      </a:r>
                      <a:r>
                        <a:rPr lang="cs-CZ" baseline="0" dirty="0" err="1" smtClean="0"/>
                        <a:t>ArcGIS</a:t>
                      </a:r>
                      <a:r>
                        <a:rPr lang="cs-CZ" baseline="0" dirty="0" smtClean="0"/>
                        <a:t>, </a:t>
                      </a:r>
                      <a:r>
                        <a:rPr lang="cs-CZ" baseline="0" dirty="0" err="1" smtClean="0"/>
                        <a:t>GeoMedia</a:t>
                      </a:r>
                      <a:r>
                        <a:rPr lang="cs-CZ" baseline="0" dirty="0" smtClean="0"/>
                        <a:t>, </a:t>
                      </a:r>
                      <a:r>
                        <a:rPr lang="cs-CZ" baseline="0" dirty="0" err="1" smtClean="0"/>
                        <a:t>Microstation</a:t>
                      </a:r>
                      <a:r>
                        <a:rPr lang="cs-CZ" baseline="0" dirty="0" smtClean="0"/>
                        <a:t>,…), kdy licence je samostatně definována pro každou aplikaci. Obecně lze dílo získat pouze za úplatu, nelze upravovat kód, distribuovat,…</a:t>
                      </a:r>
                      <a:endParaRPr lang="cs-CZ" dirty="0"/>
                    </a:p>
                  </a:txBody>
                  <a:tcPr/>
                </a:tc>
              </a:tr>
              <a:tr h="370840">
                <a:tc>
                  <a:txBody>
                    <a:bodyPr/>
                    <a:lstStyle/>
                    <a:p>
                      <a:r>
                        <a:rPr lang="cs-CZ" dirty="0" smtClean="0"/>
                        <a:t>Testovací software,</a:t>
                      </a:r>
                      <a:r>
                        <a:rPr lang="cs-CZ" baseline="0" dirty="0" smtClean="0"/>
                        <a:t> shareware</a:t>
                      </a:r>
                      <a:endParaRPr lang="cs-CZ" dirty="0"/>
                    </a:p>
                  </a:txBody>
                  <a:tcPr/>
                </a:tc>
                <a:tc>
                  <a:txBody>
                    <a:bodyPr/>
                    <a:lstStyle/>
                    <a:p>
                      <a:r>
                        <a:rPr lang="cs-CZ" dirty="0" smtClean="0"/>
                        <a:t>Volně získatelná a (většinou) v omezené míře i </a:t>
                      </a:r>
                      <a:r>
                        <a:rPr lang="cs-CZ" dirty="0" err="1" smtClean="0"/>
                        <a:t>distribuovatelná</a:t>
                      </a:r>
                      <a:r>
                        <a:rPr lang="cs-CZ" dirty="0" smtClean="0"/>
                        <a:t> verze komerčního software, nicméně</a:t>
                      </a:r>
                      <a:r>
                        <a:rPr lang="cs-CZ" baseline="0" dirty="0" smtClean="0"/>
                        <a:t> jen po omezenou dobu.</a:t>
                      </a:r>
                      <a:r>
                        <a:rPr lang="cs-CZ" dirty="0" smtClean="0"/>
                        <a:t> Do díla není možné zasahovat.</a:t>
                      </a:r>
                      <a:endParaRPr lang="cs-CZ" dirty="0"/>
                    </a:p>
                  </a:txBody>
                  <a:tcPr/>
                </a:tc>
              </a:tr>
              <a:tr h="370840">
                <a:tc>
                  <a:txBody>
                    <a:bodyPr/>
                    <a:lstStyle/>
                    <a:p>
                      <a:r>
                        <a:rPr lang="cs-CZ" dirty="0" smtClean="0"/>
                        <a:t>Freeware</a:t>
                      </a:r>
                      <a:endParaRPr lang="cs-CZ" dirty="0"/>
                    </a:p>
                  </a:txBody>
                  <a:tcPr/>
                </a:tc>
                <a:tc>
                  <a:txBody>
                    <a:bodyPr/>
                    <a:lstStyle/>
                    <a:p>
                      <a:r>
                        <a:rPr lang="cs-CZ" dirty="0" smtClean="0"/>
                        <a:t>Volně získatelný, </a:t>
                      </a:r>
                      <a:r>
                        <a:rPr lang="cs-CZ" dirty="0" err="1" smtClean="0"/>
                        <a:t>distribuovatelný</a:t>
                      </a:r>
                      <a:r>
                        <a:rPr lang="cs-CZ" dirty="0" smtClean="0"/>
                        <a:t> software po časově neomezenou dobu. Do díla není možné zasahovat.</a:t>
                      </a:r>
                      <a:endParaRPr lang="cs-CZ" dirty="0"/>
                    </a:p>
                  </a:txBody>
                  <a:tcPr/>
                </a:tc>
              </a:tr>
              <a:tr h="370840">
                <a:tc>
                  <a:txBody>
                    <a:bodyPr/>
                    <a:lstStyle/>
                    <a:p>
                      <a:r>
                        <a:rPr lang="cs-CZ" dirty="0" smtClean="0"/>
                        <a:t>OEM (</a:t>
                      </a:r>
                      <a:r>
                        <a:rPr lang="cs-CZ" dirty="0" err="1" smtClean="0"/>
                        <a:t>Original</a:t>
                      </a:r>
                      <a:r>
                        <a:rPr lang="cs-CZ" dirty="0" smtClean="0"/>
                        <a:t> </a:t>
                      </a:r>
                      <a:r>
                        <a:rPr lang="cs-CZ" dirty="0" err="1" smtClean="0"/>
                        <a:t>Equipment</a:t>
                      </a:r>
                      <a:r>
                        <a:rPr lang="cs-CZ" dirty="0" smtClean="0"/>
                        <a:t> </a:t>
                      </a:r>
                      <a:r>
                        <a:rPr lang="cs-CZ" dirty="0" err="1" smtClean="0"/>
                        <a:t>Manufacturer</a:t>
                      </a:r>
                      <a:r>
                        <a:rPr lang="cs-CZ" dirty="0" smtClean="0"/>
                        <a:t>)</a:t>
                      </a:r>
                      <a:endParaRPr lang="cs-CZ" dirty="0"/>
                    </a:p>
                  </a:txBody>
                  <a:tcPr/>
                </a:tc>
                <a:tc>
                  <a:txBody>
                    <a:bodyPr/>
                    <a:lstStyle/>
                    <a:p>
                      <a:r>
                        <a:rPr lang="cs-CZ" dirty="0" smtClean="0"/>
                        <a:t>Software šířený v rámci</a:t>
                      </a:r>
                      <a:r>
                        <a:rPr lang="cs-CZ" baseline="0" dirty="0" smtClean="0"/>
                        <a:t> jiné obchodní značky (většinou zakoupením určitého hardware).</a:t>
                      </a:r>
                      <a:r>
                        <a:rPr lang="cs-CZ" dirty="0" smtClean="0"/>
                        <a:t> Do díla není možné zasahovat,</a:t>
                      </a:r>
                      <a:r>
                        <a:rPr lang="cs-CZ" baseline="0" dirty="0" smtClean="0"/>
                        <a:t> distribuce je také zakázána.</a:t>
                      </a:r>
                      <a:endParaRPr lang="cs-CZ" dirty="0"/>
                    </a:p>
                  </a:txBody>
                  <a:tcPr/>
                </a:tc>
              </a:tr>
            </a:tbl>
          </a:graphicData>
        </a:graphic>
      </p:graphicFrame>
    </p:spTree>
    <p:extLst>
      <p:ext uri="{BB962C8B-B14F-4D97-AF65-F5344CB8AC3E}">
        <p14:creationId xmlns:p14="http://schemas.microsoft.com/office/powerpoint/2010/main" val="1948889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268760"/>
            <a:ext cx="8579296" cy="5112568"/>
          </a:xfrm>
        </p:spPr>
        <p:txBody>
          <a:bodyPr/>
          <a:lstStyle/>
          <a:p>
            <a:pPr marL="0" indent="0">
              <a:buNone/>
            </a:pPr>
            <a:r>
              <a:rPr lang="cs-CZ" sz="2100" dirty="0" smtClean="0"/>
              <a:t>„Přístupem</a:t>
            </a:r>
            <a:r>
              <a:rPr lang="cs-CZ" sz="2100" dirty="0"/>
              <a:t>, stažením nebo používáním Map Google a Google </a:t>
            </a:r>
            <a:r>
              <a:rPr lang="cs-CZ" sz="2100" dirty="0" err="1"/>
              <a:t>Earth</a:t>
            </a:r>
            <a:r>
              <a:rPr lang="cs-CZ" sz="2100" dirty="0"/>
              <a:t> se zavazujete dodržovat: </a:t>
            </a:r>
          </a:p>
          <a:p>
            <a:r>
              <a:rPr lang="cs-CZ" sz="1900" dirty="0">
                <a:hlinkClick r:id="rId2"/>
              </a:rPr>
              <a:t>smluvní podmínky společnosti Google</a:t>
            </a:r>
            <a:r>
              <a:rPr lang="cs-CZ" sz="1900" dirty="0"/>
              <a:t> (dále jen </a:t>
            </a:r>
            <a:r>
              <a:rPr lang="cs-CZ" sz="1900" b="1" dirty="0"/>
              <a:t>„všeobecné podmínky“</a:t>
            </a:r>
            <a:r>
              <a:rPr lang="cs-CZ" sz="1900" dirty="0"/>
              <a:t>), </a:t>
            </a:r>
          </a:p>
          <a:p>
            <a:r>
              <a:rPr lang="cs-CZ" sz="1900" dirty="0"/>
              <a:t>níže uvedené dodatečné smluvní podmínky Map Google a Google </a:t>
            </a:r>
            <a:r>
              <a:rPr lang="cs-CZ" sz="1900" dirty="0" err="1"/>
              <a:t>Earth</a:t>
            </a:r>
            <a:r>
              <a:rPr lang="cs-CZ" sz="1900" dirty="0"/>
              <a:t> (dále jen </a:t>
            </a:r>
            <a:r>
              <a:rPr lang="cs-CZ" sz="1900" b="1" dirty="0"/>
              <a:t>„dodatečné podmínky Map Google a Google </a:t>
            </a:r>
            <a:r>
              <a:rPr lang="cs-CZ" sz="1900" b="1" dirty="0" err="1"/>
              <a:t>Earth</a:t>
            </a:r>
            <a:r>
              <a:rPr lang="cs-CZ" sz="1900" b="1" dirty="0"/>
              <a:t>“</a:t>
            </a:r>
            <a:r>
              <a:rPr lang="cs-CZ" sz="1900" dirty="0"/>
              <a:t>, </a:t>
            </a:r>
          </a:p>
          <a:p>
            <a:r>
              <a:rPr lang="cs-CZ" sz="1900" dirty="0">
                <a:hlinkClick r:id="rId3"/>
              </a:rPr>
              <a:t>právní doložky k Mapám Google a Google </a:t>
            </a:r>
            <a:r>
              <a:rPr lang="cs-CZ" sz="1900" dirty="0" err="1">
                <a:hlinkClick r:id="rId3"/>
              </a:rPr>
              <a:t>Earth</a:t>
            </a:r>
            <a:r>
              <a:rPr lang="cs-CZ" sz="1900" dirty="0"/>
              <a:t> (dále jen </a:t>
            </a:r>
            <a:r>
              <a:rPr lang="cs-CZ" sz="1900" b="1" dirty="0"/>
              <a:t>„právní doložky“</a:t>
            </a:r>
            <a:r>
              <a:rPr lang="cs-CZ" sz="1900" dirty="0"/>
              <a:t> a </a:t>
            </a:r>
          </a:p>
          <a:p>
            <a:r>
              <a:rPr lang="cs-CZ" sz="1900" dirty="0">
                <a:hlinkClick r:id="rId4"/>
              </a:rPr>
              <a:t>zásady ochrany soukromí společnosti Google</a:t>
            </a:r>
            <a:r>
              <a:rPr lang="cs-CZ" sz="1900" dirty="0"/>
              <a:t> (dále jen </a:t>
            </a:r>
            <a:r>
              <a:rPr lang="cs-CZ" sz="1900" b="1" dirty="0"/>
              <a:t>„zásady ochrany soukromí“</a:t>
            </a:r>
            <a:r>
              <a:rPr lang="cs-CZ" sz="1900" dirty="0"/>
              <a:t>. </a:t>
            </a:r>
          </a:p>
          <a:p>
            <a:pPr marL="0" indent="0">
              <a:buNone/>
            </a:pPr>
            <a:r>
              <a:rPr lang="cs-CZ" sz="2100" dirty="0"/>
              <a:t>Měli byste si pečlivě přečíst všechny čtyři uvedené dokumenty a doporučujeme začít všeobecnými podmínkami. Všeobecné podmínky upravují například </a:t>
            </a:r>
            <a:r>
              <a:rPr lang="cs-CZ" sz="2100" dirty="0">
                <a:hlinkClick r:id="rId5"/>
              </a:rPr>
              <a:t>práva duševního vlastnictví k obsahu, který nahrajete</a:t>
            </a:r>
            <a:r>
              <a:rPr lang="cs-CZ" sz="2100" dirty="0"/>
              <a:t>, a povinnosti, jež vyplývají z použití obsahu Google či </a:t>
            </a:r>
            <a:r>
              <a:rPr lang="cs-CZ" sz="2100" dirty="0">
                <a:hlinkClick r:id="rId6"/>
              </a:rPr>
              <a:t>obsahu třetích stran</a:t>
            </a:r>
            <a:r>
              <a:rPr lang="cs-CZ" sz="2100" dirty="0"/>
              <a:t> nebo </a:t>
            </a:r>
            <a:r>
              <a:rPr lang="cs-CZ" sz="2100" dirty="0">
                <a:hlinkClick r:id="rId6"/>
              </a:rPr>
              <a:t>z využití Map Google a Google </a:t>
            </a:r>
            <a:r>
              <a:rPr lang="cs-CZ" sz="2100" dirty="0" err="1">
                <a:hlinkClick r:id="rId6"/>
              </a:rPr>
              <a:t>Earth</a:t>
            </a:r>
            <a:r>
              <a:rPr lang="cs-CZ" sz="2100" dirty="0">
                <a:hlinkClick r:id="rId6"/>
              </a:rPr>
              <a:t> při řízení</a:t>
            </a:r>
            <a:r>
              <a:rPr lang="cs-CZ" sz="2100" dirty="0"/>
              <a:t>. </a:t>
            </a:r>
            <a:r>
              <a:rPr lang="cs-CZ" sz="2100" dirty="0" smtClean="0"/>
              <a:t>„</a:t>
            </a:r>
            <a:endParaRPr lang="cs-CZ" sz="21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pic>
        <p:nvPicPr>
          <p:cNvPr id="3076" name="Picture 4" descr="https://www.seeklogo.net/wp-content/uploads/2015/09/new-google-maps-logo-vector-download.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39137" y="227050"/>
            <a:ext cx="792088" cy="792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15982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196752"/>
            <a:ext cx="8579296" cy="5112568"/>
          </a:xfrm>
        </p:spPr>
        <p:txBody>
          <a:bodyPr/>
          <a:lstStyle/>
          <a:p>
            <a:pPr marL="0" indent="0">
              <a:buNone/>
            </a:pPr>
            <a:r>
              <a:rPr lang="cs-CZ" sz="2300" dirty="0" smtClean="0"/>
              <a:t>„</a:t>
            </a:r>
            <a:r>
              <a:rPr lang="cs-CZ" sz="2200" dirty="0" smtClean="0"/>
              <a:t>Na </a:t>
            </a:r>
            <a:r>
              <a:rPr lang="cs-CZ" sz="2200" dirty="0"/>
              <a:t>všeobecné podmínky, dodatečné podmínky Map Google a Google </a:t>
            </a:r>
            <a:r>
              <a:rPr lang="cs-CZ" sz="2200" dirty="0" err="1"/>
              <a:t>Earth</a:t>
            </a:r>
            <a:r>
              <a:rPr lang="cs-CZ" sz="2200" dirty="0"/>
              <a:t>, právní doložky a zásady ochrany soukromí se dále společně odkazuje jako na </a:t>
            </a:r>
            <a:r>
              <a:rPr lang="cs-CZ" sz="2200" b="1" dirty="0"/>
              <a:t>„smlouvu“</a:t>
            </a:r>
            <a:r>
              <a:rPr lang="cs-CZ" sz="2200" dirty="0"/>
              <a:t>. Jedná se o závaznou smlouvu mezi vámi a společností Google o používání služeb Mapy Google a Google </a:t>
            </a:r>
            <a:r>
              <a:rPr lang="cs-CZ" sz="2200" dirty="0" err="1"/>
              <a:t>Earth</a:t>
            </a:r>
            <a:r>
              <a:rPr lang="cs-CZ" sz="2200" dirty="0"/>
              <a:t>. </a:t>
            </a:r>
          </a:p>
          <a:p>
            <a:pPr marL="0" indent="0">
              <a:buNone/>
            </a:pPr>
            <a:r>
              <a:rPr lang="cs-CZ" sz="2200" b="1" dirty="0"/>
              <a:t>Licence.</a:t>
            </a:r>
            <a:r>
              <a:rPr lang="cs-CZ" sz="2200" dirty="0"/>
              <a:t> V souladu s podmínkami smlouvy vám Google uděluje nevýhradní, nepřenosnou licenci na používání Map Google a Google </a:t>
            </a:r>
            <a:r>
              <a:rPr lang="cs-CZ" sz="2200" dirty="0" err="1"/>
              <a:t>Earth</a:t>
            </a:r>
            <a:r>
              <a:rPr lang="cs-CZ" sz="2200" dirty="0"/>
              <a:t>, včetně funkcí, které umožňují: </a:t>
            </a:r>
          </a:p>
          <a:p>
            <a:pPr lvl="1"/>
            <a:r>
              <a:rPr lang="cs-CZ" sz="1900" dirty="0"/>
              <a:t>zobrazit mapy a opatřit je poznámkami, </a:t>
            </a:r>
          </a:p>
          <a:p>
            <a:pPr lvl="1"/>
            <a:r>
              <a:rPr lang="cs-CZ" sz="1900" dirty="0"/>
              <a:t>vytvářet soubory KML a vrstvy map, </a:t>
            </a:r>
          </a:p>
          <a:p>
            <a:pPr lvl="1"/>
            <a:r>
              <a:rPr lang="cs-CZ" sz="1900" dirty="0"/>
              <a:t>veřejně zobrazovat obsah s řádným uvedením zdroje online, prostřednictvím videa a v tištěné podobě a </a:t>
            </a:r>
          </a:p>
          <a:p>
            <a:pPr lvl="1"/>
            <a:r>
              <a:rPr lang="cs-CZ" sz="1900" dirty="0"/>
              <a:t>provádět řadu dalších činností popsaných na stránce </a:t>
            </a:r>
            <a:r>
              <a:rPr lang="cs-CZ" sz="1900" dirty="0">
                <a:hlinkClick r:id="rId2"/>
              </a:rPr>
              <a:t>Používání služeb Mapy Google, Google </a:t>
            </a:r>
            <a:r>
              <a:rPr lang="cs-CZ" sz="1900" dirty="0" err="1">
                <a:hlinkClick r:id="rId2"/>
              </a:rPr>
              <a:t>Earth</a:t>
            </a:r>
            <a:r>
              <a:rPr lang="cs-CZ" sz="1900" dirty="0">
                <a:hlinkClick r:id="rId2"/>
              </a:rPr>
              <a:t> a Street </a:t>
            </a:r>
            <a:r>
              <a:rPr lang="cs-CZ" sz="1900" dirty="0" err="1">
                <a:hlinkClick r:id="rId2"/>
              </a:rPr>
              <a:t>View</a:t>
            </a:r>
            <a:r>
              <a:rPr lang="cs-CZ" sz="1900" dirty="0"/>
              <a:t>, která obsahuje příslušná oprávnění. </a:t>
            </a:r>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Licence 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31622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196752"/>
            <a:ext cx="8579296" cy="5112568"/>
          </a:xfrm>
        </p:spPr>
        <p:txBody>
          <a:bodyPr/>
          <a:lstStyle/>
          <a:p>
            <a:pPr marL="0" indent="0">
              <a:buNone/>
            </a:pPr>
            <a:r>
              <a:rPr lang="cs-CZ" sz="2000" dirty="0" smtClean="0"/>
              <a:t>„</a:t>
            </a:r>
            <a:r>
              <a:rPr lang="cs-CZ" sz="2000" b="1" dirty="0" smtClean="0"/>
              <a:t>Zakázané </a:t>
            </a:r>
            <a:r>
              <a:rPr lang="cs-CZ" sz="2000" b="1" dirty="0"/>
              <a:t>chování</a:t>
            </a:r>
            <a:r>
              <a:rPr lang="cs-CZ" sz="2000" dirty="0"/>
              <a:t>. Při používání Map Google a Google </a:t>
            </a:r>
            <a:r>
              <a:rPr lang="cs-CZ" sz="2000" dirty="0" err="1"/>
              <a:t>Earth</a:t>
            </a:r>
            <a:r>
              <a:rPr lang="cs-CZ" sz="2000" dirty="0"/>
              <a:t> se musíte zdržet (případně zamezit témuž u osob, které jednají vaším jménem) následujícího jednání</a:t>
            </a:r>
            <a:r>
              <a:rPr lang="cs-CZ" sz="2000" dirty="0" smtClean="0"/>
              <a:t>:</a:t>
            </a:r>
            <a:endParaRPr lang="cs-CZ" sz="2000" dirty="0"/>
          </a:p>
          <a:p>
            <a:r>
              <a:rPr lang="cs-CZ" sz="2000" b="1" dirty="0" smtClean="0"/>
              <a:t>redistribuce </a:t>
            </a:r>
            <a:r>
              <a:rPr lang="cs-CZ" sz="2000" b="1" dirty="0"/>
              <a:t>či prodeje </a:t>
            </a:r>
            <a:r>
              <a:rPr lang="cs-CZ" sz="2000" dirty="0"/>
              <a:t>jakékoli části Map Google a Google </a:t>
            </a:r>
            <a:r>
              <a:rPr lang="cs-CZ" sz="2000" dirty="0" err="1"/>
              <a:t>Earth</a:t>
            </a:r>
            <a:r>
              <a:rPr lang="cs-CZ" sz="2000" dirty="0"/>
              <a:t> </a:t>
            </a:r>
            <a:r>
              <a:rPr lang="cs-CZ" sz="2000" b="1" dirty="0"/>
              <a:t>nebo vytváření nového produktu či služby </a:t>
            </a:r>
            <a:r>
              <a:rPr lang="cs-CZ" sz="2000" dirty="0"/>
              <a:t>na základě Map Google a Google </a:t>
            </a:r>
            <a:r>
              <a:rPr lang="cs-CZ" sz="2000" dirty="0" err="1"/>
              <a:t>Earth</a:t>
            </a:r>
            <a:r>
              <a:rPr lang="cs-CZ" sz="2000" dirty="0"/>
              <a:t> (s výjimkou uživatelů, kteří používají rozhraní API Map Google a Google </a:t>
            </a:r>
            <a:r>
              <a:rPr lang="cs-CZ" sz="2000" dirty="0" err="1"/>
              <a:t>Earth</a:t>
            </a:r>
            <a:r>
              <a:rPr lang="cs-CZ" sz="2000" dirty="0"/>
              <a:t> v souladu se smluvními podmínkami</a:t>
            </a:r>
            <a:r>
              <a:rPr lang="cs-CZ" sz="2000" dirty="0" smtClean="0"/>
              <a:t>), </a:t>
            </a:r>
            <a:r>
              <a:rPr lang="en-US" sz="2000" dirty="0" smtClean="0"/>
              <a:t>[…]</a:t>
            </a:r>
            <a:r>
              <a:rPr lang="cs-CZ" sz="2000" dirty="0" smtClean="0"/>
              <a:t>“</a:t>
            </a:r>
            <a:endParaRPr lang="cs-CZ" sz="20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Licence 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53036"/>
            <a:ext cx="3128878" cy="2116245"/>
          </a:xfrm>
          <a:prstGeom prst="rect">
            <a:avLst/>
          </a:prstGeom>
        </p:spPr>
      </p:pic>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76056" y="3783511"/>
            <a:ext cx="3128878" cy="2116245"/>
          </a:xfrm>
          <a:prstGeom prst="rect">
            <a:avLst/>
          </a:prstGeom>
        </p:spPr>
      </p:pic>
      <p:sp>
        <p:nvSpPr>
          <p:cNvPr id="8" name="Volný tvar 7"/>
          <p:cNvSpPr/>
          <p:nvPr/>
        </p:nvSpPr>
        <p:spPr>
          <a:xfrm>
            <a:off x="5791200" y="4221088"/>
            <a:ext cx="1606550" cy="585862"/>
          </a:xfrm>
          <a:custGeom>
            <a:avLst/>
            <a:gdLst>
              <a:gd name="connsiteX0" fmla="*/ 0 w 1606550"/>
              <a:gd name="connsiteY0" fmla="*/ 622702 h 660802"/>
              <a:gd name="connsiteX1" fmla="*/ 114300 w 1606550"/>
              <a:gd name="connsiteY1" fmla="*/ 362352 h 660802"/>
              <a:gd name="connsiteX2" fmla="*/ 95250 w 1606550"/>
              <a:gd name="connsiteY2" fmla="*/ 190902 h 660802"/>
              <a:gd name="connsiteX3" fmla="*/ 152400 w 1606550"/>
              <a:gd name="connsiteY3" fmla="*/ 63902 h 660802"/>
              <a:gd name="connsiteX4" fmla="*/ 298450 w 1606550"/>
              <a:gd name="connsiteY4" fmla="*/ 6752 h 660802"/>
              <a:gd name="connsiteX5" fmla="*/ 482600 w 1606550"/>
              <a:gd name="connsiteY5" fmla="*/ 6752 h 660802"/>
              <a:gd name="connsiteX6" fmla="*/ 774700 w 1606550"/>
              <a:gd name="connsiteY6" fmla="*/ 57552 h 660802"/>
              <a:gd name="connsiteX7" fmla="*/ 1187450 w 1606550"/>
              <a:gd name="connsiteY7" fmla="*/ 57552 h 660802"/>
              <a:gd name="connsiteX8" fmla="*/ 1320800 w 1606550"/>
              <a:gd name="connsiteY8" fmla="*/ 254402 h 660802"/>
              <a:gd name="connsiteX9" fmla="*/ 1492250 w 1606550"/>
              <a:gd name="connsiteY9" fmla="*/ 317902 h 660802"/>
              <a:gd name="connsiteX10" fmla="*/ 1498600 w 1606550"/>
              <a:gd name="connsiteY10" fmla="*/ 533802 h 660802"/>
              <a:gd name="connsiteX11" fmla="*/ 1606550 w 1606550"/>
              <a:gd name="connsiteY11" fmla="*/ 660802 h 660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06550" h="660802">
                <a:moveTo>
                  <a:pt x="0" y="622702"/>
                </a:moveTo>
                <a:cubicBezTo>
                  <a:pt x="49212" y="528510"/>
                  <a:pt x="98425" y="434319"/>
                  <a:pt x="114300" y="362352"/>
                </a:cubicBezTo>
                <a:cubicBezTo>
                  <a:pt x="130175" y="290385"/>
                  <a:pt x="88900" y="240644"/>
                  <a:pt x="95250" y="190902"/>
                </a:cubicBezTo>
                <a:cubicBezTo>
                  <a:pt x="101600" y="141160"/>
                  <a:pt x="118533" y="94594"/>
                  <a:pt x="152400" y="63902"/>
                </a:cubicBezTo>
                <a:cubicBezTo>
                  <a:pt x="186267" y="33210"/>
                  <a:pt x="243417" y="16277"/>
                  <a:pt x="298450" y="6752"/>
                </a:cubicBezTo>
                <a:cubicBezTo>
                  <a:pt x="353483" y="-2773"/>
                  <a:pt x="403225" y="-1715"/>
                  <a:pt x="482600" y="6752"/>
                </a:cubicBezTo>
                <a:cubicBezTo>
                  <a:pt x="561975" y="15219"/>
                  <a:pt x="657225" y="49085"/>
                  <a:pt x="774700" y="57552"/>
                </a:cubicBezTo>
                <a:cubicBezTo>
                  <a:pt x="892175" y="66019"/>
                  <a:pt x="1096434" y="24744"/>
                  <a:pt x="1187450" y="57552"/>
                </a:cubicBezTo>
                <a:cubicBezTo>
                  <a:pt x="1278466" y="90360"/>
                  <a:pt x="1270000" y="211010"/>
                  <a:pt x="1320800" y="254402"/>
                </a:cubicBezTo>
                <a:cubicBezTo>
                  <a:pt x="1371600" y="297794"/>
                  <a:pt x="1462617" y="271335"/>
                  <a:pt x="1492250" y="317902"/>
                </a:cubicBezTo>
                <a:cubicBezTo>
                  <a:pt x="1521883" y="364469"/>
                  <a:pt x="1479550" y="476652"/>
                  <a:pt x="1498600" y="533802"/>
                </a:cubicBezTo>
                <a:cubicBezTo>
                  <a:pt x="1517650" y="590952"/>
                  <a:pt x="1590675" y="640694"/>
                  <a:pt x="1606550" y="660802"/>
                </a:cubicBezTo>
              </a:path>
            </a:pathLst>
          </a:custGeom>
          <a:noFill/>
          <a:ln w="19050">
            <a:solidFill>
              <a:srgbClr val="ED9E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TextovéPole 8"/>
          <p:cNvSpPr txBox="1"/>
          <p:nvPr/>
        </p:nvSpPr>
        <p:spPr>
          <a:xfrm>
            <a:off x="5252935" y="5984274"/>
            <a:ext cx="2973891" cy="369332"/>
          </a:xfrm>
          <a:prstGeom prst="rect">
            <a:avLst/>
          </a:prstGeom>
          <a:noFill/>
        </p:spPr>
        <p:txBody>
          <a:bodyPr wrap="none" rtlCol="0">
            <a:spAutoFit/>
          </a:bodyPr>
          <a:lstStyle/>
          <a:p>
            <a:r>
              <a:rPr lang="cs-CZ" b="1" dirty="0">
                <a:solidFill>
                  <a:srgbClr val="FF0000"/>
                </a:solidFill>
                <a:sym typeface="Wingdings" panose="05000000000000000000" pitchFamily="2" charset="2"/>
              </a:rPr>
              <a:t>×</a:t>
            </a:r>
            <a:r>
              <a:rPr lang="cs-CZ" b="1" dirty="0">
                <a:sym typeface="Wingdings" panose="05000000000000000000" pitchFamily="2" charset="2"/>
              </a:rPr>
              <a:t> </a:t>
            </a:r>
            <a:r>
              <a:rPr lang="cs-CZ" dirty="0" smtClean="0"/>
              <a:t>aktualizace Google </a:t>
            </a:r>
            <a:r>
              <a:rPr lang="cs-CZ" dirty="0" err="1" smtClean="0"/>
              <a:t>Maps</a:t>
            </a:r>
            <a:endParaRPr lang="cs-CZ" dirty="0"/>
          </a:p>
        </p:txBody>
      </p:sp>
      <p:sp>
        <p:nvSpPr>
          <p:cNvPr id="10" name="TextovéPole 9"/>
          <p:cNvSpPr txBox="1"/>
          <p:nvPr/>
        </p:nvSpPr>
        <p:spPr>
          <a:xfrm>
            <a:off x="1596683" y="5975341"/>
            <a:ext cx="2212465" cy="369332"/>
          </a:xfrm>
          <a:prstGeom prst="rect">
            <a:avLst/>
          </a:prstGeom>
          <a:noFill/>
        </p:spPr>
        <p:txBody>
          <a:bodyPr wrap="none" rtlCol="0">
            <a:spAutoFit/>
          </a:bodyPr>
          <a:lstStyle/>
          <a:p>
            <a:r>
              <a:rPr lang="cs-CZ" dirty="0" smtClean="0">
                <a:solidFill>
                  <a:srgbClr val="00B050"/>
                </a:solidFill>
                <a:sym typeface="Wingdings" panose="05000000000000000000" pitchFamily="2" charset="2"/>
              </a:rPr>
              <a:t></a:t>
            </a:r>
            <a:r>
              <a:rPr lang="cs-CZ" dirty="0" smtClean="0">
                <a:sym typeface="Wingdings" panose="05000000000000000000" pitchFamily="2" charset="2"/>
              </a:rPr>
              <a:t> </a:t>
            </a:r>
            <a:r>
              <a:rPr lang="cs-CZ" dirty="0" smtClean="0"/>
              <a:t>tisk Google </a:t>
            </a:r>
            <a:r>
              <a:rPr lang="cs-CZ" dirty="0" err="1" smtClean="0"/>
              <a:t>Maps</a:t>
            </a:r>
            <a:endParaRPr lang="cs-CZ" dirty="0"/>
          </a:p>
        </p:txBody>
      </p:sp>
      <p:cxnSp>
        <p:nvCxnSpPr>
          <p:cNvPr id="12" name="Pravoúhlá spojnice 11"/>
          <p:cNvCxnSpPr>
            <a:endCxn id="8" idx="7"/>
          </p:cNvCxnSpPr>
          <p:nvPr/>
        </p:nvCxnSpPr>
        <p:spPr>
          <a:xfrm rot="16200000" flipV="1">
            <a:off x="6543891" y="4706872"/>
            <a:ext cx="1703228" cy="833710"/>
          </a:xfrm>
          <a:prstGeom prst="bentConnector2">
            <a:avLst/>
          </a:prstGeom>
          <a:ln w="38100">
            <a:solidFill>
              <a:schemeClr val="bg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0503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4" y="260648"/>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Relevantní literatura</a:t>
            </a:r>
            <a:endParaRPr lang="en-US" sz="3200" b="1" dirty="0">
              <a:solidFill>
                <a:schemeClr val="bg1"/>
              </a:solidFill>
              <a:effectLst>
                <a:outerShdw blurRad="38100" dist="38100" dir="2700000" algn="tl">
                  <a:srgbClr val="C0C0C0"/>
                </a:outerShdw>
              </a:effectLst>
              <a:latin typeface="Arial" charset="0"/>
            </a:endParaRPr>
          </a:p>
        </p:txBody>
      </p:sp>
      <p:sp>
        <p:nvSpPr>
          <p:cNvPr id="4" name="Zástupný symbol pro obsah 3"/>
          <p:cNvSpPr>
            <a:spLocks noGrp="1"/>
          </p:cNvSpPr>
          <p:nvPr>
            <p:ph/>
          </p:nvPr>
        </p:nvSpPr>
        <p:spPr/>
        <p:txBody>
          <a:bodyPr/>
          <a:lstStyle/>
          <a:p>
            <a:pPr marL="0" indent="0">
              <a:buNone/>
            </a:pPr>
            <a:r>
              <a:rPr lang="cs-CZ" sz="2400" i="1" dirty="0" smtClean="0"/>
              <a:t>„</a:t>
            </a:r>
            <a:r>
              <a:rPr lang="en-US" sz="2400" i="1" dirty="0" smtClean="0"/>
              <a:t>Before </a:t>
            </a:r>
            <a:r>
              <a:rPr lang="en-US" sz="2400" i="1" dirty="0"/>
              <a:t>using any information in this publication, </a:t>
            </a:r>
            <a:r>
              <a:rPr lang="en-US" sz="2400" i="1" dirty="0" smtClean="0"/>
              <a:t>it </a:t>
            </a:r>
            <a:r>
              <a:rPr lang="en-US" sz="2400" i="1" dirty="0"/>
              <a:t>is recommended that an attorney licensed in the jurisdiction of interest be consulted for specific legal advice</a:t>
            </a:r>
            <a:r>
              <a:rPr lang="en-US" sz="2400" i="1" dirty="0" smtClean="0"/>
              <a:t>.</a:t>
            </a:r>
            <a:r>
              <a:rPr lang="cs-CZ" sz="2400" i="1" dirty="0" smtClean="0"/>
              <a:t>“</a:t>
            </a:r>
            <a:r>
              <a:rPr lang="en-US" sz="2400" i="1" dirty="0" smtClean="0"/>
              <a:t> </a:t>
            </a:r>
            <a:endParaRPr lang="en-US" sz="2400" i="1" dirty="0"/>
          </a:p>
          <a:p>
            <a:pPr marL="0" indent="0">
              <a:buNone/>
            </a:pPr>
            <a:endParaRPr lang="cs-CZ" sz="2400" dirty="0"/>
          </a:p>
        </p:txBody>
      </p:sp>
      <p:pic>
        <p:nvPicPr>
          <p:cNvPr id="1026" name="Picture 2" descr="http://www.stus.com/sv/images/jpg/206dCOLO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44905" y="2539410"/>
            <a:ext cx="3663399" cy="4273966"/>
          </a:xfrm>
          <a:prstGeom prst="rect">
            <a:avLst/>
          </a:prstGeom>
          <a:noFill/>
          <a:extLst>
            <a:ext uri="{909E8E84-426E-40DD-AFC4-6F175D3DCCD1}">
              <a14:hiddenFill xmlns:a14="http://schemas.microsoft.com/office/drawing/2010/main">
                <a:solidFill>
                  <a:srgbClr val="FFFFFF"/>
                </a:solidFill>
              </a14:hiddenFill>
            </a:ext>
          </a:extLst>
        </p:spPr>
      </p:pic>
      <p:sp>
        <p:nvSpPr>
          <p:cNvPr id="5" name="TextovéPole 4"/>
          <p:cNvSpPr txBox="1"/>
          <p:nvPr/>
        </p:nvSpPr>
        <p:spPr>
          <a:xfrm>
            <a:off x="7308304" y="5445224"/>
            <a:ext cx="1378495" cy="246221"/>
          </a:xfrm>
          <a:prstGeom prst="rect">
            <a:avLst/>
          </a:prstGeom>
          <a:noFill/>
        </p:spPr>
        <p:txBody>
          <a:bodyPr wrap="square" rtlCol="0">
            <a:spAutoFit/>
          </a:bodyPr>
          <a:lstStyle/>
          <a:p>
            <a:r>
              <a:rPr lang="cs-CZ" sz="500" dirty="0" smtClean="0"/>
              <a:t>Obrázek převzat z: </a:t>
            </a:r>
            <a:r>
              <a:rPr lang="cs-CZ" sz="500" dirty="0" err="1"/>
              <a:t>Stu's</a:t>
            </a:r>
            <a:r>
              <a:rPr lang="cs-CZ" sz="500" dirty="0"/>
              <a:t> </a:t>
            </a:r>
            <a:r>
              <a:rPr lang="cs-CZ" sz="500" dirty="0" err="1" smtClean="0"/>
              <a:t>Views</a:t>
            </a:r>
            <a:r>
              <a:rPr lang="cs-CZ" sz="500" dirty="0"/>
              <a:t>, http://www.stus.com/sv/archive/tiffs.htm</a:t>
            </a:r>
          </a:p>
        </p:txBody>
      </p:sp>
    </p:spTree>
    <p:extLst>
      <p:ext uri="{BB962C8B-B14F-4D97-AF65-F5344CB8AC3E}">
        <p14:creationId xmlns:p14="http://schemas.microsoft.com/office/powerpoint/2010/main" val="13635628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196752"/>
            <a:ext cx="8579296" cy="5112568"/>
          </a:xfrm>
        </p:spPr>
        <p:txBody>
          <a:bodyPr/>
          <a:lstStyle/>
          <a:p>
            <a:pPr marL="0" indent="0">
              <a:buNone/>
            </a:pPr>
            <a:r>
              <a:rPr lang="cs-CZ" sz="2000" dirty="0" smtClean="0"/>
              <a:t>„</a:t>
            </a:r>
            <a:r>
              <a:rPr lang="en-US" sz="2000" dirty="0" smtClean="0"/>
              <a:t>[</a:t>
            </a:r>
            <a:r>
              <a:rPr lang="cs-CZ" sz="2000" dirty="0" smtClean="0"/>
              <a:t>…</a:t>
            </a:r>
            <a:r>
              <a:rPr lang="en-US" sz="2000" dirty="0" smtClean="0"/>
              <a:t>]</a:t>
            </a:r>
            <a:endParaRPr lang="cs-CZ" sz="2000" dirty="0"/>
          </a:p>
          <a:p>
            <a:r>
              <a:rPr lang="cs-CZ" sz="2000" dirty="0" smtClean="0"/>
              <a:t>kopírování </a:t>
            </a:r>
            <a:r>
              <a:rPr lang="cs-CZ" sz="2000" dirty="0"/>
              <a:t>obsahu (nejste-li k tomu oprávněni v souladu se stránkou Používání služeb Mapy Google, Google </a:t>
            </a:r>
            <a:r>
              <a:rPr lang="cs-CZ" sz="2000" dirty="0" err="1"/>
              <a:t>Earth</a:t>
            </a:r>
            <a:r>
              <a:rPr lang="cs-CZ" sz="2000" dirty="0"/>
              <a:t> a Street </a:t>
            </a:r>
            <a:r>
              <a:rPr lang="cs-CZ" sz="2000" dirty="0" err="1"/>
              <a:t>View</a:t>
            </a:r>
            <a:r>
              <a:rPr lang="cs-CZ" sz="2000" dirty="0"/>
              <a:t>, která obsahuje příslušná oprávnění, nebo v souladu s platným zákonem na ochranu duševního vlastnictví, včetně „řádného užití</a:t>
            </a:r>
            <a:r>
              <a:rPr lang="cs-CZ" sz="2000" dirty="0" smtClean="0"/>
              <a:t>“),</a:t>
            </a:r>
            <a:endParaRPr lang="cs-CZ" sz="2000" dirty="0"/>
          </a:p>
          <a:p>
            <a:r>
              <a:rPr lang="cs-CZ" sz="2000" b="1" dirty="0" smtClean="0"/>
              <a:t>hromadného </a:t>
            </a:r>
            <a:r>
              <a:rPr lang="cs-CZ" sz="2000" b="1" dirty="0"/>
              <a:t>stahování</a:t>
            </a:r>
            <a:r>
              <a:rPr lang="cs-CZ" sz="2000" dirty="0"/>
              <a:t> či vytváření hromadných zdrojů obsahu (případně to umožnit dalším osobám),</a:t>
            </a:r>
          </a:p>
          <a:p>
            <a:r>
              <a:rPr lang="cs-CZ" sz="2000" b="1" dirty="0" smtClean="0"/>
              <a:t>použití </a:t>
            </a:r>
            <a:r>
              <a:rPr lang="cs-CZ" sz="2000" b="1" dirty="0"/>
              <a:t>Map Google a Google </a:t>
            </a:r>
            <a:r>
              <a:rPr lang="cs-CZ" sz="2000" b="1" dirty="0" err="1"/>
              <a:t>Earth</a:t>
            </a:r>
            <a:r>
              <a:rPr lang="cs-CZ" sz="2000" b="1" dirty="0"/>
              <a:t> k vytvoření nebo rozšíření jiných datových sad, které souvisejí s tvorbou map </a:t>
            </a:r>
            <a:r>
              <a:rPr lang="cs-CZ" sz="2000" dirty="0"/>
              <a:t>(včetně datové sady v oblasti mapování nebo navigace, databáze firemních zápisů, e-mailové konference nebo seznamu uživatelů pro telemarketing), za účelem využití ve službě, která nahrazuje Mapy Google a Google </a:t>
            </a:r>
            <a:r>
              <a:rPr lang="cs-CZ" sz="2000" dirty="0" err="1"/>
              <a:t>Earth</a:t>
            </a:r>
            <a:r>
              <a:rPr lang="cs-CZ" sz="2000" dirty="0"/>
              <a:t> nebo se jim významně podobá</a:t>
            </a:r>
            <a:r>
              <a:rPr lang="cs-CZ" sz="2000" dirty="0" smtClean="0"/>
              <a:t>,</a:t>
            </a:r>
          </a:p>
          <a:p>
            <a:pPr marL="0" indent="0">
              <a:buNone/>
            </a:pPr>
            <a:r>
              <a:rPr lang="cs-CZ" sz="2000" dirty="0" smtClean="0"/>
              <a:t>     </a:t>
            </a:r>
            <a:r>
              <a:rPr lang="en-US" sz="2000" dirty="0" smtClean="0"/>
              <a:t>[</a:t>
            </a:r>
            <a:r>
              <a:rPr lang="cs-CZ" sz="2000" dirty="0" smtClean="0"/>
              <a:t>…</a:t>
            </a:r>
            <a:r>
              <a:rPr lang="en-US" sz="2000" dirty="0" smtClean="0"/>
              <a:t>]</a:t>
            </a:r>
            <a:r>
              <a:rPr lang="cs-CZ" sz="2000" dirty="0" smtClean="0"/>
              <a:t>“</a:t>
            </a:r>
            <a:endParaRPr lang="cs-CZ" sz="20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Licence 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1250739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196752"/>
            <a:ext cx="8579296" cy="5112568"/>
          </a:xfrm>
        </p:spPr>
        <p:txBody>
          <a:bodyPr/>
          <a:lstStyle/>
          <a:p>
            <a:pPr marL="0" indent="0">
              <a:buNone/>
            </a:pPr>
            <a:r>
              <a:rPr lang="cs-CZ" sz="2000" dirty="0" smtClean="0"/>
              <a:t>„</a:t>
            </a:r>
            <a:r>
              <a:rPr lang="en-US" sz="2000" dirty="0" smtClean="0"/>
              <a:t>[</a:t>
            </a:r>
            <a:r>
              <a:rPr lang="cs-CZ" sz="2000" dirty="0" smtClean="0"/>
              <a:t>…</a:t>
            </a:r>
            <a:r>
              <a:rPr lang="en-US" sz="2000" dirty="0" smtClean="0"/>
              <a:t>]</a:t>
            </a:r>
            <a:endParaRPr lang="cs-CZ" sz="2000" dirty="0"/>
          </a:p>
          <a:p>
            <a:r>
              <a:rPr lang="cs-CZ" sz="2000" b="1" dirty="0" smtClean="0"/>
              <a:t>použití </a:t>
            </a:r>
            <a:r>
              <a:rPr lang="cs-CZ" sz="2000" b="1" dirty="0"/>
              <a:t>jakékoli části Map Google a Google </a:t>
            </a:r>
            <a:r>
              <a:rPr lang="cs-CZ" sz="2000" b="1" dirty="0" err="1"/>
              <a:t>Earth</a:t>
            </a:r>
            <a:r>
              <a:rPr lang="cs-CZ" sz="2000" b="1" dirty="0"/>
              <a:t> s produkty či službami dalších osob za účelem navigace</a:t>
            </a:r>
            <a:r>
              <a:rPr lang="cs-CZ" sz="2000" dirty="0"/>
              <a:t> při jízdě nebo řízení vozidla bez řidiče v reálném čase, případně v souvislosti s nimi, s výjimkou využití specifické funkce dodávané společností Google, například Android Auto nebo Odeslat do auta,</a:t>
            </a:r>
          </a:p>
          <a:p>
            <a:r>
              <a:rPr lang="cs-CZ" sz="2000" dirty="0" smtClean="0"/>
              <a:t>zpětné </a:t>
            </a:r>
            <a:r>
              <a:rPr lang="cs-CZ" sz="2000" dirty="0"/>
              <a:t>analýzy nebo pokusu získat zdrojový kód Map Google a Google </a:t>
            </a:r>
            <a:r>
              <a:rPr lang="cs-CZ" sz="2000" dirty="0" err="1"/>
              <a:t>Earth</a:t>
            </a:r>
            <a:r>
              <a:rPr lang="cs-CZ" sz="2000" dirty="0"/>
              <a:t> či souvisejícího softwaru, s výjimkou případů, kdy je toto omezení výslovně zakázáno platným zákonným předpisem,</a:t>
            </a:r>
          </a:p>
          <a:p>
            <a:r>
              <a:rPr lang="cs-CZ" sz="2000" b="1" dirty="0" smtClean="0"/>
              <a:t>odstraňování</a:t>
            </a:r>
            <a:r>
              <a:rPr lang="cs-CZ" sz="2000" b="1" dirty="0"/>
              <a:t>, zakrývání či upravování smluvních podmínek společnosti Google</a:t>
            </a:r>
            <a:r>
              <a:rPr lang="cs-CZ" sz="2000" dirty="0"/>
              <a:t> nebo odkazů na ně či oznámení o těchto podmínkách, nebo oznámení o autorských právech, ochranné známce či jiných vlastnických právech nebo</a:t>
            </a:r>
          </a:p>
          <a:p>
            <a:r>
              <a:rPr lang="cs-CZ" sz="2000" dirty="0" smtClean="0"/>
              <a:t>nevhodného</a:t>
            </a:r>
            <a:r>
              <a:rPr lang="cs-CZ" sz="2000" dirty="0"/>
              <a:t>, nezákonného jednání nebo</a:t>
            </a:r>
            <a:r>
              <a:rPr lang="cs-CZ" sz="2000" b="1" dirty="0"/>
              <a:t> jednání v rozporu s právy dalších osob </a:t>
            </a:r>
            <a:r>
              <a:rPr lang="cs-CZ" sz="2000" dirty="0"/>
              <a:t>(včetně práva na ochranu osobních údajů, práva na ochranu osobnosti a práva duševního vlastnictví</a:t>
            </a:r>
            <a:r>
              <a:rPr lang="cs-CZ" sz="2000" dirty="0" smtClean="0"/>
              <a:t>).“</a:t>
            </a:r>
            <a:endParaRPr lang="cs-CZ" sz="2000" dirty="0"/>
          </a:p>
          <a:p>
            <a:pPr marL="0" indent="0">
              <a:buNone/>
            </a:pPr>
            <a:endParaRPr lang="cs-CZ" sz="20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Licence 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9614305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200" b="1" dirty="0" smtClean="0"/>
              <a:t>Skutečné </a:t>
            </a:r>
            <a:r>
              <a:rPr lang="cs-CZ" sz="2200" b="1" dirty="0"/>
              <a:t>podmínky a převzetí rizika</a:t>
            </a:r>
            <a:r>
              <a:rPr lang="cs-CZ" sz="2200" dirty="0"/>
              <a:t>. Používáte-li mapová data, provoz, trasy a další obsah Map Google a Google </a:t>
            </a:r>
            <a:r>
              <a:rPr lang="cs-CZ" sz="2200" dirty="0" err="1"/>
              <a:t>Earth</a:t>
            </a:r>
            <a:r>
              <a:rPr lang="cs-CZ" sz="2200" dirty="0"/>
              <a:t>, může se skutečná situace lišit od mapy a obsahu. Je proto třeba se řídit vlastním úsudkem a používat Mapy Google a Google </a:t>
            </a:r>
            <a:r>
              <a:rPr lang="cs-CZ" sz="2200" dirty="0" err="1"/>
              <a:t>Earth</a:t>
            </a:r>
            <a:r>
              <a:rPr lang="cs-CZ" sz="2200" dirty="0"/>
              <a:t> na vlastní riziko. Uživatel je vždy plně zodpovědný za své chování a jeho důsledky.</a:t>
            </a:r>
          </a:p>
          <a:p>
            <a:r>
              <a:rPr lang="cs-CZ" sz="2200" dirty="0" smtClean="0"/>
              <a:t>Váš </a:t>
            </a:r>
            <a:r>
              <a:rPr lang="cs-CZ" sz="2200" dirty="0"/>
              <a:t>obsah ve službách Mapy Google a Google </a:t>
            </a:r>
            <a:r>
              <a:rPr lang="cs-CZ" sz="2200" dirty="0" err="1"/>
              <a:t>Earth</a:t>
            </a:r>
            <a:r>
              <a:rPr lang="cs-CZ" sz="2200" dirty="0"/>
              <a:t>. Na </a:t>
            </a:r>
            <a:r>
              <a:rPr lang="cs-CZ" sz="2200" b="1" dirty="0"/>
              <a:t>obsah, který nahrajete, odešlete, uložíte, pošlete nebo přijmete</a:t>
            </a:r>
            <a:r>
              <a:rPr lang="cs-CZ" sz="2200" dirty="0"/>
              <a:t> v rámci Map Google a Google </a:t>
            </a:r>
            <a:r>
              <a:rPr lang="cs-CZ" sz="2200" dirty="0" err="1"/>
              <a:t>Earth</a:t>
            </a:r>
            <a:r>
              <a:rPr lang="cs-CZ" sz="2200" dirty="0"/>
              <a:t>, se vztahují všeobecné podmínky společnosti Google, včetně licence v oddílu s názvem Váš obsah v našich službách. Tato licence se však nevztahuje na obsah, který je uložen pouze ve vašem zařízení (například lokálně uložený soubor KML) a do Googlu se nenahraje ani neodešle.</a:t>
            </a:r>
          </a:p>
          <a:p>
            <a:endParaRPr lang="cs-CZ" sz="2200" dirty="0"/>
          </a:p>
          <a:p>
            <a:endParaRPr lang="cs-CZ" sz="2200" dirty="0"/>
          </a:p>
        </p:txBody>
      </p:sp>
      <p:sp>
        <p:nvSpPr>
          <p:cNvPr id="5"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Licence 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13053584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268760"/>
            <a:ext cx="8363272" cy="5112568"/>
          </a:xfrm>
        </p:spPr>
        <p:txBody>
          <a:bodyPr/>
          <a:lstStyle/>
          <a:p>
            <a:pPr marL="0" indent="0">
              <a:buNone/>
            </a:pPr>
            <a:r>
              <a:rPr lang="cs-CZ" sz="1900" dirty="0"/>
              <a:t>„Pokud nahrajete, odešlete, uložíte nebo přijmete obsah do nebo prostřednictvím našich služeb, poskytujete společnosti Google (a subjektům, se kterými společnost Google spolupracuje) </a:t>
            </a:r>
            <a:r>
              <a:rPr lang="cs-CZ" sz="1900" b="1" dirty="0"/>
              <a:t>celosvětově platnou licenci k užití, hostování, uchovávání, reprodukování, upravení, vytvoření odvozených děl </a:t>
            </a:r>
            <a:r>
              <a:rPr lang="cs-CZ" sz="1900" dirty="0"/>
              <a:t>(například děl, jež jsou výsledkem překladu, přizpůsobení/adaptací či úprav provedených za účelem jeho lepšího fungování v rámci našich služeb), </a:t>
            </a:r>
            <a:r>
              <a:rPr lang="cs-CZ" sz="1900" b="1" dirty="0"/>
              <a:t>komunikaci, publikování, provozování a zobrazování na veřejnosti a distribuci takového </a:t>
            </a:r>
            <a:r>
              <a:rPr lang="cs-CZ" sz="1900" b="1" dirty="0" smtClean="0"/>
              <a:t>obsahu. </a:t>
            </a:r>
            <a:r>
              <a:rPr lang="cs-CZ" sz="1900" dirty="0"/>
              <a:t>Práva, která touto licencí udělujete jsou užita za účelem provozování, propagace a vylepšování stávajících služeb a vývoj nových služeb. Práva, která touto licencí udělujete jsou užita za účelem provozování, propagace a vylepšování stávajících služeb a vývoj nových služeb</a:t>
            </a:r>
            <a:r>
              <a:rPr lang="cs-CZ" sz="1900" b="1" dirty="0"/>
              <a:t>. Licence přetrvává i poté, co přestanete naše služby používat</a:t>
            </a:r>
            <a:r>
              <a:rPr lang="cs-CZ" sz="1900" dirty="0"/>
              <a:t> (např. firemní zápis přidaný do služby Mapy Google). Některé služby umožňují k obsahu, který jste do služby odeslali, získat přístup nebo jej odebrat. Některé služby zahrnují také podmínky a nastavení, která naše možnosti používání odeslaného obsahu vymezují. Ujistěte se, že při odesílání obsahu do služeb disponujete příslušnými právy k udělení výše uvedené licence</a:t>
            </a:r>
            <a:r>
              <a:rPr lang="cs-CZ" sz="1900" dirty="0" smtClean="0"/>
              <a:t>.“</a:t>
            </a:r>
            <a:endParaRPr lang="cs-CZ" sz="1900" dirty="0"/>
          </a:p>
          <a:p>
            <a:endParaRPr lang="cs-CZ" sz="2200" dirty="0"/>
          </a:p>
        </p:txBody>
      </p:sp>
      <p:sp>
        <p:nvSpPr>
          <p:cNvPr id="5"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Všeobecné podmínky Google</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6738129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Google </a:t>
            </a:r>
            <a:r>
              <a:rPr lang="cs-CZ" sz="2400" dirty="0" err="1" smtClean="0"/>
              <a:t>Maps</a:t>
            </a:r>
            <a:r>
              <a:rPr lang="cs-CZ" sz="2400" dirty="0" smtClean="0"/>
              <a:t> </a:t>
            </a:r>
            <a:r>
              <a:rPr lang="cs-CZ" sz="2400" dirty="0" err="1" smtClean="0"/>
              <a:t>JavaScript</a:t>
            </a:r>
            <a:r>
              <a:rPr lang="cs-CZ" sz="2400" dirty="0" smtClean="0"/>
              <a:t>/Street </a:t>
            </a:r>
            <a:r>
              <a:rPr lang="cs-CZ" sz="2400" dirty="0" err="1" smtClean="0"/>
              <a:t>View</a:t>
            </a:r>
            <a:r>
              <a:rPr lang="cs-CZ" sz="2400" dirty="0" smtClean="0"/>
              <a:t> Image API</a:t>
            </a:r>
          </a:p>
          <a:p>
            <a:pPr lvl="1"/>
            <a:r>
              <a:rPr lang="cs-CZ" sz="2300" dirty="0" smtClean="0"/>
              <a:t>volné do dosažení 25 000 zobrazení map pro 90 po sobě následujících dnů</a:t>
            </a:r>
          </a:p>
          <a:p>
            <a:pPr lvl="1"/>
            <a:r>
              <a:rPr lang="cs-CZ" sz="2300" dirty="0" smtClean="0"/>
              <a:t>další zobrazení 1 000 map nad tento limit za $ 0,50 USD (další limit je 1 000 000 zobrazení map denně)</a:t>
            </a:r>
            <a:endParaRPr lang="cs-CZ" sz="23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Platba za Google </a:t>
            </a:r>
            <a:r>
              <a:rPr lang="cs-CZ" sz="3200" b="1" dirty="0" err="1" smtClean="0">
                <a:solidFill>
                  <a:schemeClr val="bg1"/>
                </a:solidFill>
                <a:effectLst>
                  <a:outerShdw blurRad="38100" dist="38100" dir="2700000" algn="tl">
                    <a:srgbClr val="C0C0C0"/>
                  </a:outerShdw>
                </a:effectLst>
                <a:latin typeface="Arial" charset="0"/>
              </a:rPr>
              <a:t>Maps</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8520094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pPr marL="0" indent="0">
              <a:buNone/>
            </a:pPr>
            <a:r>
              <a:rPr lang="cs-CZ" sz="2200" dirty="0" smtClean="0"/>
              <a:t>„Mapový </a:t>
            </a:r>
            <a:r>
              <a:rPr lang="cs-CZ" sz="2200" dirty="0"/>
              <a:t>podklad je chráněn autorským zákonem a manipulace s ním je tedy omezena. Jeho další použití je možné následovně:</a:t>
            </a:r>
          </a:p>
          <a:p>
            <a:r>
              <a:rPr lang="cs-CZ" sz="2200" b="1" dirty="0"/>
              <a:t>A. </a:t>
            </a:r>
            <a:r>
              <a:rPr lang="cs-CZ" sz="2200" b="1" dirty="0" err="1"/>
              <a:t>Screenshot</a:t>
            </a:r>
            <a:r>
              <a:rPr lang="cs-CZ" sz="2200" b="1" dirty="0"/>
              <a:t> (otisk obrazovky)</a:t>
            </a:r>
            <a:r>
              <a:rPr lang="cs-CZ" sz="2200" dirty="0"/>
              <a:t> - možnost použití pro osobní i komerční účely</a:t>
            </a:r>
            <a:r>
              <a:rPr lang="cs-CZ" sz="2200" b="1" dirty="0"/>
              <a:t> u všech mapových podkladů kromě map </a:t>
            </a:r>
            <a:r>
              <a:rPr lang="cs-CZ" sz="2200" b="1"/>
              <a:t>Letecká </a:t>
            </a:r>
            <a:r>
              <a:rPr lang="cs-CZ" sz="2200" b="1" smtClean="0"/>
              <a:t>15', </a:t>
            </a:r>
            <a:r>
              <a:rPr lang="cs-CZ" sz="2200" b="1" dirty="0"/>
              <a:t>Letecká </a:t>
            </a:r>
            <a:r>
              <a:rPr lang="cs-CZ" sz="2200" b="1" dirty="0"/>
              <a:t>12',</a:t>
            </a:r>
            <a:r>
              <a:rPr lang="cs-CZ" sz="2200" dirty="0"/>
              <a:t> </a:t>
            </a:r>
            <a:r>
              <a:rPr lang="cs-CZ" sz="2200" b="1" dirty="0"/>
              <a:t>Letecká 06' a Letecká 03'</a:t>
            </a:r>
            <a:r>
              <a:rPr lang="cs-CZ" sz="2200" dirty="0"/>
              <a:t>. </a:t>
            </a:r>
            <a:r>
              <a:rPr lang="cs-CZ" sz="2200" b="1" dirty="0"/>
              <a:t>A to pro další publikaci v rámci vlastních dokumentů, tištěných letáků apod. ve formě papírových výtisků i elektronických dokumentů </a:t>
            </a:r>
            <a:r>
              <a:rPr lang="cs-CZ" sz="2200" dirty="0"/>
              <a:t>(např. PDF). </a:t>
            </a:r>
            <a:r>
              <a:rPr lang="cs-CZ" sz="2200" b="1" dirty="0"/>
              <a:t>Doplnění vlastních informací (např. doplňující popisy) je povoleno.</a:t>
            </a:r>
            <a:r>
              <a:rPr lang="cs-CZ" sz="2200" dirty="0"/>
              <a:t> Seznam.cz však negarantuje vhodnost technické kvality podkladu pro toto použití</a:t>
            </a:r>
            <a:r>
              <a:rPr lang="cs-CZ" sz="2200" dirty="0" smtClean="0"/>
              <a:t>.</a:t>
            </a:r>
          </a:p>
          <a:p>
            <a:pPr marL="0" indent="0">
              <a:buNone/>
            </a:pPr>
            <a:r>
              <a:rPr lang="cs-CZ" sz="2200" dirty="0" smtClean="0"/>
              <a:t>    </a:t>
            </a:r>
            <a:r>
              <a:rPr lang="en-US" sz="2200" dirty="0" smtClean="0"/>
              <a:t>[</a:t>
            </a:r>
            <a:r>
              <a:rPr lang="cs-CZ" sz="2200" dirty="0" smtClean="0"/>
              <a:t>…</a:t>
            </a:r>
            <a:r>
              <a:rPr lang="en-US" sz="2200" dirty="0" smtClean="0"/>
              <a:t>]</a:t>
            </a:r>
            <a:r>
              <a:rPr lang="cs-CZ" sz="2200" dirty="0" smtClean="0"/>
              <a:t>“</a:t>
            </a:r>
            <a:endParaRPr lang="cs-CZ" sz="22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Mapy.cz</a:t>
            </a:r>
            <a:endParaRPr lang="en-US" sz="3200" b="1" dirty="0">
              <a:solidFill>
                <a:schemeClr val="bg1"/>
              </a:solidFill>
              <a:effectLst>
                <a:outerShdw blurRad="38100" dist="38100" dir="2700000" algn="tl">
                  <a:srgbClr val="C0C0C0"/>
                </a:outerShdw>
              </a:effectLst>
              <a:latin typeface="Arial" charset="0"/>
            </a:endParaRPr>
          </a:p>
        </p:txBody>
      </p:sp>
      <p:pic>
        <p:nvPicPr>
          <p:cNvPr id="5" name="Obrázek 4"/>
          <p:cNvPicPr>
            <a:picLocks noChangeAspect="1"/>
          </p:cNvPicPr>
          <p:nvPr/>
        </p:nvPicPr>
        <p:blipFill>
          <a:blip r:embed="rId2"/>
          <a:stretch>
            <a:fillRect/>
          </a:stretch>
        </p:blipFill>
        <p:spPr>
          <a:xfrm>
            <a:off x="6156176" y="267947"/>
            <a:ext cx="2322388" cy="644866"/>
          </a:xfrm>
          <a:prstGeom prst="rect">
            <a:avLst/>
          </a:prstGeom>
        </p:spPr>
      </p:pic>
    </p:spTree>
    <p:extLst>
      <p:ext uri="{BB962C8B-B14F-4D97-AF65-F5344CB8AC3E}">
        <p14:creationId xmlns:p14="http://schemas.microsoft.com/office/powerpoint/2010/main" val="37571714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pPr marL="0" indent="0">
              <a:buNone/>
            </a:pPr>
            <a:r>
              <a:rPr lang="cs-CZ" sz="2200" dirty="0" smtClean="0"/>
              <a:t>„   </a:t>
            </a:r>
            <a:r>
              <a:rPr lang="en-US" sz="2200" dirty="0" smtClean="0"/>
              <a:t>[</a:t>
            </a:r>
            <a:r>
              <a:rPr lang="cs-CZ" sz="2200" dirty="0" smtClean="0"/>
              <a:t>…</a:t>
            </a:r>
            <a:r>
              <a:rPr lang="en-US" sz="2200" dirty="0" smtClean="0"/>
              <a:t>]</a:t>
            </a:r>
            <a:endParaRPr lang="cs-CZ" sz="2200" dirty="0"/>
          </a:p>
          <a:p>
            <a:r>
              <a:rPr lang="cs-CZ" sz="2200" dirty="0"/>
              <a:t>Podmínkou pro publikaci je uvedení zdroje ve formě loga Mapy.cz (</a:t>
            </a:r>
            <a:r>
              <a:rPr lang="cs-CZ" sz="2200" dirty="0">
                <a:hlinkClick r:id="rId2"/>
              </a:rPr>
              <a:t>onas.seznam.cz/</a:t>
            </a:r>
            <a:r>
              <a:rPr lang="cs-CZ" sz="2200" dirty="0" err="1">
                <a:hlinkClick r:id="rId2"/>
              </a:rPr>
              <a:t>cz</a:t>
            </a:r>
            <a:r>
              <a:rPr lang="cs-CZ" sz="2200" dirty="0">
                <a:hlinkClick r:id="rId2"/>
              </a:rPr>
              <a:t>/ke-</a:t>
            </a:r>
            <a:r>
              <a:rPr lang="cs-CZ" sz="2200" dirty="0" err="1">
                <a:hlinkClick r:id="rId2"/>
              </a:rPr>
              <a:t>stazeni</a:t>
            </a:r>
            <a:r>
              <a:rPr lang="cs-CZ" sz="2200" dirty="0">
                <a:hlinkClick r:id="rId2"/>
              </a:rPr>
              <a:t>/loga/</a:t>
            </a:r>
            <a:r>
              <a:rPr lang="cs-CZ" sz="2200" dirty="0"/>
              <a:t>), v případě malých výřezů popisu: Zdroj: "Mapy.cz". A uvedení (ponechání) copyrightu vlastníka autorských práv na základě zvoleného mapového podkladu. Příslušný copyright je uveden v levém dolním rohu mapového okna, nebo v seznamu níže</a:t>
            </a:r>
            <a:r>
              <a:rPr lang="cs-CZ" sz="2200" dirty="0" smtClean="0"/>
              <a:t>.“</a:t>
            </a:r>
            <a:endParaRPr lang="cs-CZ" sz="2200"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Mapy.cz</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682083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300" dirty="0" smtClean="0"/>
              <a:t>Komerční i nekomerční účely</a:t>
            </a:r>
          </a:p>
          <a:p>
            <a:r>
              <a:rPr lang="cs-CZ" sz="2300" dirty="0" smtClean="0"/>
              <a:t>„V </a:t>
            </a:r>
            <a:r>
              <a:rPr lang="cs-CZ" sz="2300" dirty="0"/>
              <a:t>případě pochybností kontaktujte patřičného vlastníka autorských práv k Vámi zvolenému mapovému podkladu</a:t>
            </a:r>
            <a:r>
              <a:rPr lang="cs-CZ" sz="2300" dirty="0" smtClean="0"/>
              <a:t>:</a:t>
            </a:r>
          </a:p>
          <a:p>
            <a:pPr lvl="1"/>
            <a:r>
              <a:rPr lang="cs-CZ" sz="1800" b="1" dirty="0"/>
              <a:t>Obecná mapa:</a:t>
            </a:r>
          </a:p>
          <a:p>
            <a:pPr lvl="2"/>
            <a:r>
              <a:rPr lang="cs-CZ" sz="1800" dirty="0"/>
              <a:t>„© Seznam.cz, a.s.“</a:t>
            </a:r>
          </a:p>
          <a:p>
            <a:pPr lvl="2"/>
            <a:r>
              <a:rPr lang="cs-CZ" sz="1800" dirty="0"/>
              <a:t>„© Slovenská </a:t>
            </a:r>
            <a:r>
              <a:rPr lang="cs-CZ" sz="1800" dirty="0" err="1"/>
              <a:t>agentúra</a:t>
            </a:r>
            <a:r>
              <a:rPr lang="cs-CZ" sz="1800" dirty="0"/>
              <a:t> živ. </a:t>
            </a:r>
            <a:r>
              <a:rPr lang="cs-CZ" sz="1800" dirty="0" err="1"/>
              <a:t>prostredia</a:t>
            </a:r>
            <a:r>
              <a:rPr lang="cs-CZ" sz="1800" dirty="0"/>
              <a:t>“ - digitální model terénu SR</a:t>
            </a:r>
          </a:p>
          <a:p>
            <a:pPr lvl="2"/>
            <a:r>
              <a:rPr lang="cs-CZ" sz="1800" dirty="0"/>
              <a:t>„© </a:t>
            </a:r>
            <a:r>
              <a:rPr lang="cs-CZ" sz="1800" dirty="0" err="1"/>
              <a:t>Národné</a:t>
            </a:r>
            <a:r>
              <a:rPr lang="cs-CZ" sz="1800" dirty="0"/>
              <a:t> lesnické centrum SR“ - lesní a polní cesty SR</a:t>
            </a:r>
          </a:p>
          <a:p>
            <a:pPr lvl="2"/>
            <a:r>
              <a:rPr lang="cs-CZ" sz="1800" dirty="0"/>
              <a:t>„© Přispěvatelé </a:t>
            </a:r>
            <a:r>
              <a:rPr lang="cs-CZ" sz="1800" dirty="0" err="1">
                <a:hlinkClick r:id="rId2"/>
              </a:rPr>
              <a:t>OpenStreetMap</a:t>
            </a:r>
            <a:r>
              <a:rPr lang="cs-CZ" sz="1800" dirty="0"/>
              <a:t>“ (jen mimo ČR a SR)</a:t>
            </a:r>
          </a:p>
          <a:p>
            <a:pPr lvl="1"/>
            <a:r>
              <a:rPr lang="cs-CZ" sz="1800" b="1" dirty="0"/>
              <a:t>Cykloturistická, zimní a letní mapa:</a:t>
            </a:r>
          </a:p>
          <a:p>
            <a:pPr lvl="2"/>
            <a:r>
              <a:rPr lang="cs-CZ" sz="1800" dirty="0"/>
              <a:t>„© Seznam.cz, a.s.“</a:t>
            </a:r>
          </a:p>
          <a:p>
            <a:pPr lvl="2"/>
            <a:r>
              <a:rPr lang="cs-CZ" sz="1800" dirty="0"/>
              <a:t>„© AOPK ČR – ochrana přírody a krajiny"</a:t>
            </a:r>
          </a:p>
          <a:p>
            <a:pPr lvl="2"/>
            <a:r>
              <a:rPr lang="cs-CZ" sz="1800" dirty="0"/>
              <a:t>„© Slovenská </a:t>
            </a:r>
            <a:r>
              <a:rPr lang="cs-CZ" sz="1800" dirty="0" err="1"/>
              <a:t>agentúra</a:t>
            </a:r>
            <a:r>
              <a:rPr lang="cs-CZ" sz="1800" dirty="0"/>
              <a:t> živ. </a:t>
            </a:r>
            <a:r>
              <a:rPr lang="cs-CZ" sz="1800" dirty="0" err="1"/>
              <a:t>prostredia</a:t>
            </a:r>
            <a:r>
              <a:rPr lang="cs-CZ" sz="1800" dirty="0"/>
              <a:t>“ - digitální model terénu SR</a:t>
            </a:r>
          </a:p>
          <a:p>
            <a:pPr lvl="2"/>
            <a:r>
              <a:rPr lang="en-US" sz="1800" dirty="0" smtClean="0"/>
              <a:t>[…]</a:t>
            </a:r>
            <a:endParaRPr lang="cs-CZ" sz="1800" dirty="0"/>
          </a:p>
          <a:p>
            <a:pPr lvl="2"/>
            <a:endParaRPr lang="cs-CZ" sz="1900" dirty="0" smtClean="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Mapy.cz API</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1604382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47526"/>
            <a:ext cx="8280400" cy="107721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Smluvní ujednání pro Mapy.cz API, citovány vybrané pasáže</a:t>
            </a:r>
            <a:endParaRPr lang="en-US" sz="3200" b="1" dirty="0">
              <a:solidFill>
                <a:schemeClr val="bg1"/>
              </a:solidFill>
              <a:effectLst>
                <a:outerShdw blurRad="38100" dist="38100" dir="2700000" algn="tl">
                  <a:srgbClr val="C0C0C0"/>
                </a:outerShdw>
              </a:effectLst>
              <a:latin typeface="Arial" charset="0"/>
            </a:endParaRPr>
          </a:p>
        </p:txBody>
      </p:sp>
      <p:sp>
        <p:nvSpPr>
          <p:cNvPr id="4" name="Zástupný symbol pro obsah 3"/>
          <p:cNvSpPr>
            <a:spLocks noGrp="1"/>
          </p:cNvSpPr>
          <p:nvPr>
            <p:ph/>
          </p:nvPr>
        </p:nvSpPr>
        <p:spPr/>
        <p:txBody>
          <a:bodyPr/>
          <a:lstStyle/>
          <a:p>
            <a:r>
              <a:rPr lang="cs-CZ" dirty="0" smtClean="0"/>
              <a:t>Provozovatel </a:t>
            </a:r>
            <a:r>
              <a:rPr lang="cs-CZ" dirty="0"/>
              <a:t>si vyhrazuje právo </a:t>
            </a:r>
            <a:r>
              <a:rPr lang="cs-CZ" b="1" dirty="0"/>
              <a:t>kdykoliv i bez předchozího upozornění Uživatelům ukončit provoz Služby nebo její konkrétní verze či </a:t>
            </a:r>
            <a:r>
              <a:rPr lang="cs-CZ" b="1" dirty="0" smtClean="0"/>
              <a:t>funkce;</a:t>
            </a:r>
          </a:p>
          <a:p>
            <a:r>
              <a:rPr lang="cs-CZ" dirty="0"/>
              <a:t>užití Služby je spojeno s podmínkou </a:t>
            </a:r>
            <a:r>
              <a:rPr lang="cs-CZ" b="1" dirty="0"/>
              <a:t>nezměněného znění a viditelností copyrightů </a:t>
            </a:r>
            <a:r>
              <a:rPr lang="cs-CZ" b="1" dirty="0" smtClean="0"/>
              <a:t>a </a:t>
            </a:r>
            <a:r>
              <a:rPr lang="cs-CZ" b="1" dirty="0"/>
              <a:t>loga Mapy.cz </a:t>
            </a:r>
            <a:r>
              <a:rPr lang="cs-CZ" dirty="0"/>
              <a:t>v souladu s původní implementací Služby Provozovatelem; </a:t>
            </a:r>
          </a:p>
          <a:p>
            <a:r>
              <a:rPr lang="cs-CZ" dirty="0" smtClean="0"/>
              <a:t>na </a:t>
            </a:r>
            <a:r>
              <a:rPr lang="cs-CZ" dirty="0"/>
              <a:t>veškerý obsah a kód nad standardní </a:t>
            </a:r>
            <a:r>
              <a:rPr lang="cs-CZ" dirty="0" smtClean="0"/>
              <a:t>obsah dodávaný </a:t>
            </a:r>
            <a:r>
              <a:rPr lang="cs-CZ" dirty="0"/>
              <a:t>Společností v rámci </a:t>
            </a:r>
            <a:r>
              <a:rPr lang="cs-CZ" dirty="0" smtClean="0"/>
              <a:t>Služby musí </a:t>
            </a:r>
            <a:r>
              <a:rPr lang="cs-CZ" dirty="0"/>
              <a:t>mít Uživatel zákonná práva pro užití takového obsahu</a:t>
            </a:r>
            <a:r>
              <a:rPr lang="cs-CZ" dirty="0" smtClean="0"/>
              <a:t>;</a:t>
            </a:r>
            <a:endParaRPr lang="cs-CZ" dirty="0"/>
          </a:p>
        </p:txBody>
      </p:sp>
    </p:spTree>
    <p:extLst>
      <p:ext uri="{BB962C8B-B14F-4D97-AF65-F5344CB8AC3E}">
        <p14:creationId xmlns:p14="http://schemas.microsoft.com/office/powerpoint/2010/main" val="11940857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47526"/>
            <a:ext cx="8280400" cy="107721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Smluvní ujednání pro Mapy.cz API, citovány vybrané pasáže</a:t>
            </a:r>
            <a:endParaRPr lang="en-US" sz="3200" b="1" dirty="0">
              <a:solidFill>
                <a:schemeClr val="bg1"/>
              </a:solidFill>
              <a:effectLst>
                <a:outerShdw blurRad="38100" dist="38100" dir="2700000" algn="tl">
                  <a:srgbClr val="C0C0C0"/>
                </a:outerShdw>
              </a:effectLst>
              <a:latin typeface="Arial" charset="0"/>
            </a:endParaRPr>
          </a:p>
        </p:txBody>
      </p:sp>
      <p:sp>
        <p:nvSpPr>
          <p:cNvPr id="4" name="Zástupný symbol pro obsah 3"/>
          <p:cNvSpPr>
            <a:spLocks noGrp="1"/>
          </p:cNvSpPr>
          <p:nvPr>
            <p:ph/>
          </p:nvPr>
        </p:nvSpPr>
        <p:spPr/>
        <p:txBody>
          <a:bodyPr/>
          <a:lstStyle/>
          <a:p>
            <a:r>
              <a:rPr lang="cs-CZ" dirty="0" smtClean="0"/>
              <a:t>Uživatel </a:t>
            </a:r>
            <a:r>
              <a:rPr lang="cs-CZ" dirty="0"/>
              <a:t>nesmí na své stránce, kde užívá Službu nebo na dalších stránkách s ní </a:t>
            </a:r>
            <a:r>
              <a:rPr lang="cs-CZ" dirty="0" smtClean="0"/>
              <a:t>souvisejících </a:t>
            </a:r>
            <a:r>
              <a:rPr lang="cs-CZ" b="1" dirty="0"/>
              <a:t>zobrazovat obsah nad rámec obsahu</a:t>
            </a:r>
            <a:r>
              <a:rPr lang="cs-CZ" dirty="0"/>
              <a:t>, který je standardně k dispozici v </a:t>
            </a:r>
            <a:r>
              <a:rPr lang="cs-CZ" dirty="0" smtClean="0"/>
              <a:t>rámci </a:t>
            </a:r>
            <a:r>
              <a:rPr lang="cs-CZ" dirty="0"/>
              <a:t>Služby, způsobem, </a:t>
            </a:r>
            <a:r>
              <a:rPr lang="cs-CZ" b="1" dirty="0"/>
              <a:t>který by mohl vést k názoru, že jde o obsah sponzorovaný, </a:t>
            </a:r>
            <a:r>
              <a:rPr lang="cs-CZ" b="1" dirty="0" smtClean="0"/>
              <a:t>vlastněný </a:t>
            </a:r>
            <a:r>
              <a:rPr lang="cs-CZ" b="1" dirty="0"/>
              <a:t>nebo nabízený Společností</a:t>
            </a:r>
            <a:r>
              <a:rPr lang="cs-CZ" dirty="0"/>
              <a:t>;</a:t>
            </a:r>
          </a:p>
          <a:p>
            <a:r>
              <a:rPr lang="cs-CZ" b="1" dirty="0"/>
              <a:t>uživatelé internetu nesmí být nijak omezeni v přístupu</a:t>
            </a:r>
            <a:r>
              <a:rPr lang="cs-CZ" dirty="0"/>
              <a:t> na stránky, kde je Služba </a:t>
            </a:r>
            <a:r>
              <a:rPr lang="cs-CZ" dirty="0" smtClean="0"/>
              <a:t>použita </a:t>
            </a:r>
            <a:r>
              <a:rPr lang="cs-CZ" dirty="0"/>
              <a:t>- povoleno je pouze přihlašování uživatelů, avšak - nikoliv </a:t>
            </a:r>
            <a:r>
              <a:rPr lang="cs-CZ" dirty="0" smtClean="0"/>
              <a:t>například </a:t>
            </a:r>
            <a:r>
              <a:rPr lang="cs-CZ" dirty="0"/>
              <a:t>zpoplatněný přístup uživatelů, nebo provozování Služby v rámci intranetu či za </a:t>
            </a:r>
            <a:r>
              <a:rPr lang="cs-CZ" dirty="0" smtClean="0"/>
              <a:t>firewallem; </a:t>
            </a:r>
            <a:endParaRPr lang="cs-CZ" dirty="0"/>
          </a:p>
        </p:txBody>
      </p:sp>
    </p:spTree>
    <p:extLst>
      <p:ext uri="{BB962C8B-B14F-4D97-AF65-F5344CB8AC3E}">
        <p14:creationId xmlns:p14="http://schemas.microsoft.com/office/powerpoint/2010/main" val="405477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Licence je právní dokument obsahující soudně vymahatelné podmínky specifikující pravidla používání produktu</a:t>
            </a:r>
          </a:p>
          <a:p>
            <a:pPr lvl="1"/>
            <a:r>
              <a:rPr lang="cs-CZ" sz="2300" dirty="0" smtClean="0"/>
              <a:t>kartografické dílo, software, databáze,…</a:t>
            </a:r>
          </a:p>
          <a:p>
            <a:r>
              <a:rPr lang="cs-CZ" sz="2400" dirty="0" smtClean="0"/>
              <a:t>Licence není potřeba v případě užití </a:t>
            </a:r>
            <a:r>
              <a:rPr lang="cs-CZ" sz="2400" dirty="0"/>
              <a:t>pro osobní potřebu fyzické osoby, jehož účelem není dosažení přímého nebo nepřímého hospodářského nebo obchodního </a:t>
            </a:r>
            <a:r>
              <a:rPr lang="cs-CZ" sz="2400" dirty="0" smtClean="0"/>
              <a:t>prospěchu</a:t>
            </a:r>
          </a:p>
          <a:p>
            <a:pPr lvl="1"/>
            <a:r>
              <a:rPr lang="cs-CZ" sz="2200" dirty="0" smtClean="0"/>
              <a:t>takové jednání je označeno jako volné užití</a:t>
            </a:r>
          </a:p>
          <a:p>
            <a:pPr lvl="1"/>
            <a:r>
              <a:rPr lang="cs-CZ" sz="2200" dirty="0" smtClean="0"/>
              <a:t>včetně zhotovení záznamu, rozmnoženiny nebo napodobeniny díla</a:t>
            </a:r>
          </a:p>
          <a:p>
            <a:pPr lvl="1"/>
            <a:r>
              <a:rPr lang="cs-CZ" sz="2200" dirty="0" smtClean="0"/>
              <a:t>§ 30 Zákona č. 121/2000 Sb.</a:t>
            </a:r>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rPr>
              <a:t>Úvodem</a:t>
            </a:r>
            <a:endParaRPr lang="cs-CZ" sz="3200" b="1" dirty="0">
              <a:solidFill>
                <a:schemeClr val="bg1"/>
              </a:solidFill>
              <a:effectLst>
                <a:outerShdw blurRad="38100" dist="38100" dir="2700000" algn="tl">
                  <a:srgbClr val="C0C0C0"/>
                </a:outerShdw>
              </a:effectLst>
            </a:endParaRPr>
          </a:p>
        </p:txBody>
      </p:sp>
    </p:spTree>
    <p:extLst>
      <p:ext uri="{BB962C8B-B14F-4D97-AF65-F5344CB8AC3E}">
        <p14:creationId xmlns:p14="http://schemas.microsoft.com/office/powerpoint/2010/main" val="29797208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47526"/>
            <a:ext cx="8280400" cy="107721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Smluvní ujednání pro Mapy.cz API, citovány vybrané pasáže</a:t>
            </a:r>
            <a:endParaRPr lang="en-US" sz="3200" b="1" dirty="0">
              <a:solidFill>
                <a:schemeClr val="bg1"/>
              </a:solidFill>
              <a:effectLst>
                <a:outerShdw blurRad="38100" dist="38100" dir="2700000" algn="tl">
                  <a:srgbClr val="C0C0C0"/>
                </a:outerShdw>
              </a:effectLst>
              <a:latin typeface="Arial" charset="0"/>
            </a:endParaRPr>
          </a:p>
        </p:txBody>
      </p:sp>
      <p:sp>
        <p:nvSpPr>
          <p:cNvPr id="4" name="Zástupný symbol pro obsah 3"/>
          <p:cNvSpPr>
            <a:spLocks noGrp="1"/>
          </p:cNvSpPr>
          <p:nvPr>
            <p:ph/>
          </p:nvPr>
        </p:nvSpPr>
        <p:spPr/>
        <p:txBody>
          <a:bodyPr/>
          <a:lstStyle/>
          <a:p>
            <a:r>
              <a:rPr lang="cs-CZ" dirty="0" smtClean="0"/>
              <a:t>Služba </a:t>
            </a:r>
            <a:r>
              <a:rPr lang="cs-CZ" b="1" dirty="0"/>
              <a:t>nesmí být použita pro účely </a:t>
            </a:r>
            <a:r>
              <a:rPr lang="cs-CZ" b="1" dirty="0" err="1"/>
              <a:t>real-time</a:t>
            </a:r>
            <a:r>
              <a:rPr lang="cs-CZ" b="1" dirty="0"/>
              <a:t> navigace</a:t>
            </a:r>
            <a:r>
              <a:rPr lang="cs-CZ" dirty="0"/>
              <a:t>, řízení vozového parku a </a:t>
            </a:r>
            <a:r>
              <a:rPr lang="cs-CZ" dirty="0" smtClean="0"/>
              <a:t>sledování </a:t>
            </a:r>
            <a:r>
              <a:rPr lang="cs-CZ" dirty="0"/>
              <a:t>vozidel, vlaků, lodí, letadel a jiných dopravních a </a:t>
            </a:r>
            <a:r>
              <a:rPr lang="cs-CZ" dirty="0" smtClean="0"/>
              <a:t>přepravních prostředků </a:t>
            </a:r>
            <a:r>
              <a:rPr lang="cs-CZ" dirty="0"/>
              <a:t>v reálném čase;</a:t>
            </a:r>
          </a:p>
          <a:p>
            <a:r>
              <a:rPr lang="cs-CZ" dirty="0"/>
              <a:t>Služba </a:t>
            </a:r>
            <a:r>
              <a:rPr lang="cs-CZ" b="1" dirty="0"/>
              <a:t>nesmí být použita ve spojení s jinou službou nebo aplikací zabývající se </a:t>
            </a:r>
            <a:r>
              <a:rPr lang="cs-CZ" b="1" dirty="0" err="1" smtClean="0"/>
              <a:t>real-time</a:t>
            </a:r>
            <a:r>
              <a:rPr lang="cs-CZ" b="1" dirty="0" smtClean="0"/>
              <a:t> </a:t>
            </a:r>
            <a:r>
              <a:rPr lang="cs-CZ" b="1" dirty="0"/>
              <a:t>navigací</a:t>
            </a:r>
            <a:r>
              <a:rPr lang="cs-CZ" dirty="0"/>
              <a:t>, řízením vozového parku a sledováním vozidel, vlaků, lodí, </a:t>
            </a:r>
            <a:r>
              <a:rPr lang="cs-CZ" dirty="0" smtClean="0"/>
              <a:t>letadel </a:t>
            </a:r>
            <a:r>
              <a:rPr lang="cs-CZ" dirty="0"/>
              <a:t>a jiných dopravních a přepravních prostředků v reálném čase;</a:t>
            </a:r>
          </a:p>
          <a:p>
            <a:r>
              <a:rPr lang="cs-CZ" dirty="0" smtClean="0"/>
              <a:t>Služba </a:t>
            </a:r>
            <a:r>
              <a:rPr lang="cs-CZ" b="1" dirty="0"/>
              <a:t>nesmí být použita </a:t>
            </a:r>
            <a:r>
              <a:rPr lang="cs-CZ" dirty="0"/>
              <a:t>samostatně a nebo ve spojení s jinou službou nebo </a:t>
            </a:r>
            <a:r>
              <a:rPr lang="cs-CZ" dirty="0" smtClean="0"/>
              <a:t>aplikací </a:t>
            </a:r>
            <a:r>
              <a:rPr lang="cs-CZ" b="1" dirty="0"/>
              <a:t>pro tvorbu odvozených mapových podkladů a jejich poskytování </a:t>
            </a:r>
            <a:r>
              <a:rPr lang="cs-CZ" b="1" dirty="0" smtClean="0"/>
              <a:t>organizacím </a:t>
            </a:r>
            <a:r>
              <a:rPr lang="cs-CZ" b="1" dirty="0"/>
              <a:t>veřejné správy</a:t>
            </a:r>
            <a:r>
              <a:rPr lang="cs-CZ" dirty="0" smtClean="0"/>
              <a:t>;</a:t>
            </a:r>
            <a:endParaRPr lang="cs-CZ" dirty="0"/>
          </a:p>
        </p:txBody>
      </p:sp>
    </p:spTree>
    <p:extLst>
      <p:ext uri="{BB962C8B-B14F-4D97-AF65-F5344CB8AC3E}">
        <p14:creationId xmlns:p14="http://schemas.microsoft.com/office/powerpoint/2010/main" val="17803374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47526"/>
            <a:ext cx="8280400" cy="107721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Smluvní ujednání pro Mapy.cz API, citovány vybrané pasáže</a:t>
            </a:r>
            <a:endParaRPr lang="en-US" sz="3200" b="1" dirty="0">
              <a:solidFill>
                <a:schemeClr val="bg1"/>
              </a:solidFill>
              <a:effectLst>
                <a:outerShdw blurRad="38100" dist="38100" dir="2700000" algn="tl">
                  <a:srgbClr val="C0C0C0"/>
                </a:outerShdw>
              </a:effectLst>
              <a:latin typeface="Arial" charset="0"/>
            </a:endParaRPr>
          </a:p>
        </p:txBody>
      </p:sp>
      <p:sp>
        <p:nvSpPr>
          <p:cNvPr id="4" name="Zástupný symbol pro obsah 3"/>
          <p:cNvSpPr>
            <a:spLocks noGrp="1"/>
          </p:cNvSpPr>
          <p:nvPr>
            <p:ph/>
          </p:nvPr>
        </p:nvSpPr>
        <p:spPr/>
        <p:txBody>
          <a:bodyPr/>
          <a:lstStyle/>
          <a:p>
            <a:r>
              <a:rPr lang="cs-CZ" dirty="0" smtClean="0"/>
              <a:t>Služba </a:t>
            </a:r>
            <a:r>
              <a:rPr lang="cs-CZ" dirty="0"/>
              <a:t>nesmí být použita samostatně a nebo ve spojení s jinou službou nebo </a:t>
            </a:r>
            <a:r>
              <a:rPr lang="cs-CZ" dirty="0" smtClean="0"/>
              <a:t>aplikací </a:t>
            </a:r>
            <a:r>
              <a:rPr lang="cs-CZ" dirty="0"/>
              <a:t>k  poskytování dat pro provádění analytických, projekčních a </a:t>
            </a:r>
            <a:r>
              <a:rPr lang="cs-CZ" dirty="0" smtClean="0"/>
              <a:t>developerských </a:t>
            </a:r>
            <a:r>
              <a:rPr lang="cs-CZ" dirty="0"/>
              <a:t>prací;</a:t>
            </a:r>
          </a:p>
          <a:p>
            <a:r>
              <a:rPr lang="cs-CZ" dirty="0"/>
              <a:t>Uživatel nesmí užít Službu či Odvozené aplikace k jakémukoliv dalšímu šíření </a:t>
            </a:r>
            <a:r>
              <a:rPr lang="cs-CZ" dirty="0" smtClean="0"/>
              <a:t>vytvořených </a:t>
            </a:r>
            <a:r>
              <a:rPr lang="cs-CZ" dirty="0"/>
              <a:t>mapových podkladů tiskem či jinými způsoby, jimiž by porušil autorská </a:t>
            </a:r>
            <a:r>
              <a:rPr lang="cs-CZ" dirty="0" smtClean="0"/>
              <a:t>práva</a:t>
            </a:r>
            <a:r>
              <a:rPr lang="cs-CZ" dirty="0"/>
              <a:t>, kterými jsou Služba či Odvozené aplikace a data </a:t>
            </a:r>
            <a:r>
              <a:rPr lang="cs-CZ" dirty="0" smtClean="0"/>
              <a:t>chráněny;</a:t>
            </a:r>
          </a:p>
        </p:txBody>
      </p:sp>
    </p:spTree>
    <p:extLst>
      <p:ext uri="{BB962C8B-B14F-4D97-AF65-F5344CB8AC3E}">
        <p14:creationId xmlns:p14="http://schemas.microsoft.com/office/powerpoint/2010/main" val="27074669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50825" y="47526"/>
            <a:ext cx="8280400" cy="107721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Smluvní ujednání pro Mapy.cz API, citovány vybrané pasáže</a:t>
            </a:r>
            <a:endParaRPr lang="en-US" sz="3200" b="1" dirty="0">
              <a:solidFill>
                <a:schemeClr val="bg1"/>
              </a:solidFill>
              <a:effectLst>
                <a:outerShdw blurRad="38100" dist="38100" dir="2700000" algn="tl">
                  <a:srgbClr val="C0C0C0"/>
                </a:outerShdw>
              </a:effectLst>
              <a:latin typeface="Arial" charset="0"/>
            </a:endParaRPr>
          </a:p>
        </p:txBody>
      </p:sp>
      <p:sp>
        <p:nvSpPr>
          <p:cNvPr id="4" name="Zástupný symbol pro obsah 3"/>
          <p:cNvSpPr>
            <a:spLocks noGrp="1"/>
          </p:cNvSpPr>
          <p:nvPr>
            <p:ph/>
          </p:nvPr>
        </p:nvSpPr>
        <p:spPr/>
        <p:txBody>
          <a:bodyPr/>
          <a:lstStyle/>
          <a:p>
            <a:r>
              <a:rPr lang="cs-CZ" dirty="0" smtClean="0"/>
              <a:t>uživatel </a:t>
            </a:r>
            <a:r>
              <a:rPr lang="cs-CZ" dirty="0"/>
              <a:t>dále není oprávněn užít Službu tak, aby Odvozené aplikace měly formu </a:t>
            </a:r>
            <a:r>
              <a:rPr lang="cs-CZ" dirty="0" smtClean="0"/>
              <a:t>katalogů</a:t>
            </a:r>
            <a:r>
              <a:rPr lang="cs-CZ" dirty="0"/>
              <a:t>, reklamních serverů, adresářů atp., kdy zveřejněné třetí strany by </a:t>
            </a:r>
            <a:r>
              <a:rPr lang="cs-CZ" dirty="0" smtClean="0"/>
              <a:t> </a:t>
            </a:r>
            <a:r>
              <a:rPr lang="cs-CZ" dirty="0"/>
              <a:t>provozovateli takovýchto www stránek hradily úplatu či poskytovaly jako </a:t>
            </a:r>
            <a:r>
              <a:rPr lang="cs-CZ" dirty="0" smtClean="0"/>
              <a:t>protihodnotu </a:t>
            </a:r>
            <a:r>
              <a:rPr lang="cs-CZ" dirty="0"/>
              <a:t>zboží či služby; </a:t>
            </a:r>
          </a:p>
          <a:p>
            <a:r>
              <a:rPr lang="cs-CZ" dirty="0" smtClean="0"/>
              <a:t>uživatel </a:t>
            </a:r>
            <a:r>
              <a:rPr lang="cs-CZ" b="1" dirty="0"/>
              <a:t>není oprávněn Službu jakkoli upravovat</a:t>
            </a:r>
            <a:r>
              <a:rPr lang="cs-CZ" dirty="0"/>
              <a:t>, modifikovat, atp., s výjimkou </a:t>
            </a:r>
            <a:r>
              <a:rPr lang="cs-CZ" dirty="0" smtClean="0"/>
              <a:t>vytváření </a:t>
            </a:r>
            <a:r>
              <a:rPr lang="cs-CZ" dirty="0"/>
              <a:t>Odvozených aplikací, k nimž je samotná služba určena. </a:t>
            </a:r>
            <a:endParaRPr lang="cs-CZ" dirty="0" smtClean="0"/>
          </a:p>
          <a:p>
            <a:endParaRPr lang="cs-CZ" dirty="0"/>
          </a:p>
        </p:txBody>
      </p:sp>
    </p:spTree>
    <p:extLst>
      <p:ext uri="{BB962C8B-B14F-4D97-AF65-F5344CB8AC3E}">
        <p14:creationId xmlns:p14="http://schemas.microsoft.com/office/powerpoint/2010/main" val="10970292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340768"/>
            <a:ext cx="8229600" cy="5112568"/>
          </a:xfrm>
        </p:spPr>
        <p:txBody>
          <a:bodyPr/>
          <a:lstStyle/>
          <a:p>
            <a:r>
              <a:rPr lang="cs-CZ" sz="2400" dirty="0" smtClean="0"/>
              <a:t>Portály s otevřenými daty:</a:t>
            </a:r>
          </a:p>
          <a:p>
            <a:pPr lvl="1"/>
            <a:r>
              <a:rPr lang="cs-CZ" sz="2200" dirty="0" smtClean="0">
                <a:hlinkClick r:id="rId2"/>
              </a:rPr>
              <a:t>http://publicdata.eu</a:t>
            </a:r>
            <a:endParaRPr lang="cs-CZ" sz="2200" dirty="0" smtClean="0"/>
          </a:p>
          <a:p>
            <a:pPr lvl="1"/>
            <a:r>
              <a:rPr lang="cs-CZ" sz="2200" dirty="0" smtClean="0">
                <a:hlinkClick r:id="rId3"/>
              </a:rPr>
              <a:t>http://opendata.cz</a:t>
            </a:r>
            <a:r>
              <a:rPr lang="cs-CZ" sz="2200" dirty="0" smtClean="0"/>
              <a:t> </a:t>
            </a:r>
          </a:p>
          <a:p>
            <a:pPr lvl="1"/>
            <a:r>
              <a:rPr lang="cs-CZ" sz="2200" dirty="0" smtClean="0"/>
              <a:t>Národní katalog otevřených dat </a:t>
            </a:r>
            <a:r>
              <a:rPr lang="cs-CZ" sz="2200" dirty="0" smtClean="0">
                <a:hlinkClick r:id="rId4"/>
              </a:rPr>
              <a:t>http://data.gov.cz</a:t>
            </a:r>
            <a:r>
              <a:rPr lang="cs-CZ" sz="2200" dirty="0" smtClean="0"/>
              <a:t> </a:t>
            </a:r>
          </a:p>
          <a:p>
            <a:pPr lvl="1"/>
            <a:r>
              <a:rPr lang="cs-CZ" sz="2200" dirty="0" smtClean="0"/>
              <a:t>Evropské fórum pro </a:t>
            </a:r>
            <a:r>
              <a:rPr lang="cs-CZ" sz="2200" dirty="0" err="1" smtClean="0"/>
              <a:t>geostatistiku</a:t>
            </a:r>
            <a:r>
              <a:rPr lang="cs-CZ" sz="2200" dirty="0" smtClean="0"/>
              <a:t>, </a:t>
            </a:r>
            <a:r>
              <a:rPr lang="cs-CZ" sz="2200" dirty="0" smtClean="0">
                <a:hlinkClick r:id="rId5"/>
              </a:rPr>
              <a:t>http://www.efgs.info/data</a:t>
            </a:r>
            <a:r>
              <a:rPr lang="cs-CZ" sz="2200" dirty="0" smtClean="0"/>
              <a:t> </a:t>
            </a:r>
          </a:p>
          <a:p>
            <a:pPr lvl="1"/>
            <a:r>
              <a:rPr lang="cs-CZ" sz="2200" dirty="0" smtClean="0"/>
              <a:t>ECOMET (</a:t>
            </a:r>
            <a:r>
              <a:rPr lang="cs-CZ" sz="2200" dirty="0" err="1" smtClean="0"/>
              <a:t>meteo</a:t>
            </a:r>
            <a:r>
              <a:rPr lang="cs-CZ" sz="2200" dirty="0" smtClean="0"/>
              <a:t> data), </a:t>
            </a:r>
            <a:r>
              <a:rPr lang="cs-CZ" sz="2000" dirty="0">
                <a:hlinkClick r:id="rId6"/>
              </a:rPr>
              <a:t>http://</a:t>
            </a:r>
            <a:r>
              <a:rPr lang="cs-CZ" sz="2000" dirty="0" smtClean="0">
                <a:hlinkClick r:id="rId6"/>
              </a:rPr>
              <a:t>www.ecomet.eu/index.php?option=com_content&amp;view=article&amp;id=2&amp;Itemid=3</a:t>
            </a:r>
            <a:r>
              <a:rPr lang="cs-CZ" sz="2000" dirty="0" smtClean="0"/>
              <a:t> </a:t>
            </a:r>
          </a:p>
          <a:p>
            <a:pPr lvl="1"/>
            <a:r>
              <a:rPr lang="cs-CZ" sz="2200" dirty="0" smtClean="0"/>
              <a:t>Jednotné licenční podmínky geodat a služeb </a:t>
            </a:r>
            <a:r>
              <a:rPr lang="cs-CZ" sz="2200" dirty="0"/>
              <a:t>Evropské </a:t>
            </a:r>
            <a:r>
              <a:rPr lang="cs-CZ" sz="2200" dirty="0" smtClean="0"/>
              <a:t>komise včetně satelitních snímků, </a:t>
            </a:r>
            <a:r>
              <a:rPr lang="cs-CZ" sz="2200" dirty="0" smtClean="0">
                <a:hlinkClick r:id="rId7"/>
              </a:rPr>
              <a:t>http</a:t>
            </a:r>
            <a:r>
              <a:rPr lang="cs-CZ" sz="2200" dirty="0">
                <a:hlinkClick r:id="rId7"/>
              </a:rPr>
              <a:t>://cidportal.jrc.ec.europa.eu/home</a:t>
            </a:r>
            <a:r>
              <a:rPr lang="cs-CZ" sz="2200" dirty="0" smtClean="0">
                <a:hlinkClick r:id="rId7"/>
              </a:rPr>
              <a:t>/</a:t>
            </a:r>
            <a:r>
              <a:rPr lang="cs-CZ" sz="2200" dirty="0" smtClean="0"/>
              <a:t> </a:t>
            </a:r>
          </a:p>
          <a:p>
            <a:pPr lvl="1"/>
            <a:r>
              <a:rPr lang="cs-CZ" sz="2200" dirty="0" smtClean="0"/>
              <a:t>…</a:t>
            </a:r>
          </a:p>
          <a:p>
            <a:pPr lvl="1"/>
            <a:endParaRPr lang="cs-CZ" sz="2200" dirty="0" smtClean="0"/>
          </a:p>
          <a:p>
            <a:pPr lvl="1"/>
            <a:endParaRPr lang="cs-CZ" sz="2300" dirty="0" smtClean="0"/>
          </a:p>
          <a:p>
            <a:pPr lvl="1"/>
            <a:endParaRPr lang="cs-CZ" sz="2300" dirty="0"/>
          </a:p>
        </p:txBody>
      </p:sp>
      <p:sp>
        <p:nvSpPr>
          <p:cNvPr id="3" name="Text Box 3"/>
          <p:cNvSpPr txBox="1">
            <a:spLocks noChangeArrowheads="1"/>
          </p:cNvSpPr>
          <p:nvPr/>
        </p:nvSpPr>
        <p:spPr bwMode="auto">
          <a:xfrm>
            <a:off x="250825" y="260648"/>
            <a:ext cx="8280400" cy="584775"/>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Závěrem</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1369160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1196752"/>
            <a:ext cx="8229600" cy="5112568"/>
          </a:xfrm>
        </p:spPr>
        <p:txBody>
          <a:bodyPr/>
          <a:lstStyle/>
          <a:p>
            <a:r>
              <a:rPr lang="cs-CZ" sz="2400" dirty="0" smtClean="0"/>
              <a:t>S licencí většinou úzce souvisí i cenový model v případě placených dat</a:t>
            </a:r>
          </a:p>
          <a:p>
            <a:pPr lvl="1"/>
            <a:r>
              <a:rPr lang="cs-CZ" sz="2300" dirty="0" smtClean="0"/>
              <a:t>platba za užití (Software as a </a:t>
            </a:r>
            <a:r>
              <a:rPr lang="cs-CZ" sz="2300" dirty="0" err="1" smtClean="0"/>
              <a:t>service</a:t>
            </a:r>
            <a:r>
              <a:rPr lang="cs-CZ" sz="2300" dirty="0" smtClean="0"/>
              <a:t>),</a:t>
            </a:r>
          </a:p>
          <a:p>
            <a:pPr lvl="1"/>
            <a:r>
              <a:rPr lang="cs-CZ" sz="2300" dirty="0" smtClean="0"/>
              <a:t>platba za objem dat (100 MB geodat za 100,- Kč)</a:t>
            </a:r>
          </a:p>
          <a:p>
            <a:pPr lvl="1"/>
            <a:r>
              <a:rPr lang="cs-CZ" sz="2300" dirty="0" smtClean="0"/>
              <a:t>platba za </a:t>
            </a:r>
            <a:r>
              <a:rPr lang="cs-CZ" sz="2300" dirty="0"/>
              <a:t>geografickou oblast (1 kraj </a:t>
            </a:r>
            <a:r>
              <a:rPr lang="cs-CZ" sz="2300" dirty="0" smtClean="0"/>
              <a:t>170,- </a:t>
            </a:r>
            <a:r>
              <a:rPr lang="cs-CZ" sz="2300" dirty="0"/>
              <a:t>Kč)</a:t>
            </a:r>
            <a:endParaRPr lang="cs-CZ" sz="2300" dirty="0" smtClean="0"/>
          </a:p>
          <a:p>
            <a:pPr lvl="1"/>
            <a:r>
              <a:rPr lang="cs-CZ" sz="2300" dirty="0" smtClean="0"/>
              <a:t>platba za výměru (1 km</a:t>
            </a:r>
            <a:r>
              <a:rPr lang="cs-CZ" sz="2300" baseline="30000" dirty="0" smtClean="0"/>
              <a:t>2</a:t>
            </a:r>
            <a:r>
              <a:rPr lang="cs-CZ" sz="2300" dirty="0" smtClean="0"/>
              <a:t> za 5,- Kč)</a:t>
            </a:r>
          </a:p>
          <a:p>
            <a:pPr lvl="1"/>
            <a:r>
              <a:rPr lang="cs-CZ" sz="2300" dirty="0" err="1" smtClean="0"/>
              <a:t>přeprodej</a:t>
            </a:r>
            <a:r>
              <a:rPr lang="cs-CZ" sz="2300" dirty="0" smtClean="0"/>
              <a:t>/aplikace s přidanou hodnotou (příplatek 200%)</a:t>
            </a:r>
          </a:p>
          <a:p>
            <a:pPr lvl="1"/>
            <a:r>
              <a:rPr lang="cs-CZ" sz="2300" dirty="0" smtClean="0"/>
              <a:t>klasické finanční modely:</a:t>
            </a:r>
          </a:p>
          <a:p>
            <a:pPr lvl="2"/>
            <a:r>
              <a:rPr lang="cs-CZ" sz="2100" dirty="0" smtClean="0"/>
              <a:t>periodická platba (roční přístup k WFS)</a:t>
            </a:r>
          </a:p>
          <a:p>
            <a:pPr lvl="2"/>
            <a:r>
              <a:rPr lang="cs-CZ" sz="2100" dirty="0" smtClean="0"/>
              <a:t>jednorázová platba (zakoupení celé databáze)</a:t>
            </a:r>
          </a:p>
          <a:p>
            <a:pPr lvl="1"/>
            <a:r>
              <a:rPr lang="cs-CZ" sz="2300" dirty="0" smtClean="0"/>
              <a:t>…</a:t>
            </a:r>
          </a:p>
          <a:p>
            <a:pPr lvl="1"/>
            <a:endParaRPr lang="cs-CZ" sz="2300" dirty="0" smtClean="0"/>
          </a:p>
          <a:p>
            <a:pPr lvl="1"/>
            <a:endParaRPr lang="cs-CZ" sz="2300" dirty="0"/>
          </a:p>
        </p:txBody>
      </p:sp>
      <p:sp>
        <p:nvSpPr>
          <p:cNvPr id="3" name="Text Box 3"/>
          <p:cNvSpPr txBox="1">
            <a:spLocks noChangeArrowheads="1"/>
          </p:cNvSpPr>
          <p:nvPr/>
        </p:nvSpPr>
        <p:spPr bwMode="auto">
          <a:xfrm>
            <a:off x="250825" y="260648"/>
            <a:ext cx="8280400" cy="584775"/>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Závěrem</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1881556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Stejně tak jsou, mimo jiné, stanoveny </a:t>
            </a:r>
            <a:r>
              <a:rPr lang="cs-CZ" sz="2400" b="1" dirty="0" smtClean="0"/>
              <a:t>bezúplatné</a:t>
            </a:r>
            <a:r>
              <a:rPr lang="cs-CZ" sz="2400" dirty="0" smtClean="0"/>
              <a:t> </a:t>
            </a:r>
            <a:r>
              <a:rPr lang="cs-CZ" sz="2400" b="1" dirty="0" smtClean="0"/>
              <a:t>zákonné licence pro výuku a </a:t>
            </a:r>
            <a:r>
              <a:rPr lang="cs-CZ" sz="2400" b="1" dirty="0"/>
              <a:t>vědecké </a:t>
            </a:r>
            <a:r>
              <a:rPr lang="cs-CZ" sz="2400" b="1" dirty="0" smtClean="0"/>
              <a:t>účely </a:t>
            </a:r>
            <a:r>
              <a:rPr lang="cs-CZ" sz="2400" dirty="0" smtClean="0"/>
              <a:t>(§ 34, 35 a 92 Zákona č. 121/2000 Sb.), </a:t>
            </a:r>
            <a:r>
              <a:rPr lang="cs-CZ" sz="2400" b="1" dirty="0" smtClean="0"/>
              <a:t>je-li uveden pramen</a:t>
            </a:r>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rPr>
              <a:t>Úvodem</a:t>
            </a:r>
            <a:endParaRPr lang="cs-CZ" sz="3200" b="1" dirty="0">
              <a:solidFill>
                <a:schemeClr val="bg1"/>
              </a:solidFill>
              <a:effectLst>
                <a:outerShdw blurRad="38100" dist="38100" dir="2700000" algn="tl">
                  <a:srgbClr val="C0C0C0"/>
                </a:outerShdw>
              </a:effectLst>
            </a:endParaRPr>
          </a:p>
        </p:txBody>
      </p:sp>
    </p:spTree>
    <p:extLst>
      <p:ext uri="{BB962C8B-B14F-4D97-AF65-F5344CB8AC3E}">
        <p14:creationId xmlns:p14="http://schemas.microsoft.com/office/powerpoint/2010/main" val="32334775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300" dirty="0" smtClean="0"/>
              <a:t>V případech, kdy není aplikované volné užití ani zákonné bezúplatné licence</a:t>
            </a:r>
          </a:p>
          <a:p>
            <a:r>
              <a:rPr lang="cs-CZ" sz="2300" dirty="0"/>
              <a:t>Nevyplývá-li ze smlouvy jinak, má se za to, že jde o licenci </a:t>
            </a:r>
            <a:r>
              <a:rPr lang="cs-CZ" sz="2300" dirty="0" smtClean="0"/>
              <a:t>nevýhradní</a:t>
            </a:r>
          </a:p>
          <a:p>
            <a:r>
              <a:rPr lang="cs-CZ" sz="2300" dirty="0"/>
              <a:t>V případě výhradní licence autor nesmí poskytnout licenci třetí osobě </a:t>
            </a:r>
            <a:r>
              <a:rPr lang="cs-CZ" sz="2300" dirty="0" smtClean="0"/>
              <a:t>a </a:t>
            </a:r>
            <a:r>
              <a:rPr lang="cs-CZ" sz="2300" dirty="0"/>
              <a:t>je obvykle povinen se i sám zdržet výkonu práva užít dílo způsobem, ke kterému licenci </a:t>
            </a:r>
            <a:r>
              <a:rPr lang="cs-CZ" sz="2300" dirty="0" smtClean="0"/>
              <a:t>udělil</a:t>
            </a:r>
          </a:p>
          <a:p>
            <a:r>
              <a:rPr lang="cs-CZ" sz="2300" dirty="0"/>
              <a:t>V případě  nevýhradní licence  je autor  oprávněn </a:t>
            </a:r>
            <a:r>
              <a:rPr lang="cs-CZ" sz="2300" dirty="0" smtClean="0"/>
              <a:t>poskytnout licenci </a:t>
            </a:r>
            <a:r>
              <a:rPr lang="cs-CZ" sz="2300" dirty="0"/>
              <a:t>třetím </a:t>
            </a:r>
            <a:r>
              <a:rPr lang="cs-CZ" sz="2300" dirty="0" smtClean="0"/>
              <a:t>osobám (tzv. podlicenci)</a:t>
            </a:r>
          </a:p>
          <a:p>
            <a:r>
              <a:rPr lang="cs-CZ" sz="2300" dirty="0"/>
              <a:t>Smlouva, kterou se uděluje licence nevýhradní nemusí být uzavřena v písemné formě, což v praxi přináší řadu problémů, a je nanejvýš vhodné i tuto smlouvu uzavírat v písemné formě, i když to zákon výslovně </a:t>
            </a:r>
            <a:r>
              <a:rPr lang="cs-CZ" sz="2300" dirty="0" smtClean="0"/>
              <a:t>nestanoví</a:t>
            </a:r>
            <a:endParaRPr lang="cs-CZ" sz="2300" dirty="0"/>
          </a:p>
        </p:txBody>
      </p:sp>
      <p:sp>
        <p:nvSpPr>
          <p:cNvPr id="3" name="Text Box 3"/>
          <p:cNvSpPr txBox="1">
            <a:spLocks noChangeArrowheads="1"/>
          </p:cNvSpPr>
          <p:nvPr/>
        </p:nvSpPr>
        <p:spPr bwMode="auto">
          <a:xfrm>
            <a:off x="250824" y="260648"/>
            <a:ext cx="8435975" cy="584775"/>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Úvodem: výhradní a nevýhradní licence</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1299296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384944" y="1412875"/>
            <a:ext cx="3683000" cy="2016125"/>
          </a:xfrm>
        </p:spPr>
        <p:txBody>
          <a:bodyPr/>
          <a:lstStyle/>
          <a:p>
            <a:pPr marL="0" indent="0" algn="ctr">
              <a:buFontTx/>
              <a:buNone/>
              <a:defRPr/>
            </a:pPr>
            <a:r>
              <a:rPr lang="cs-CZ" b="1" dirty="0" smtClean="0"/>
              <a:t>SYNTAKTICKÝ</a:t>
            </a:r>
          </a:p>
          <a:p>
            <a:pPr>
              <a:defRPr/>
            </a:pPr>
            <a:r>
              <a:rPr lang="cs-CZ" dirty="0" smtClean="0"/>
              <a:t>datové formáty</a:t>
            </a:r>
          </a:p>
          <a:p>
            <a:pPr>
              <a:defRPr/>
            </a:pPr>
            <a:r>
              <a:rPr lang="cs-CZ" dirty="0"/>
              <a:t>s</a:t>
            </a:r>
            <a:r>
              <a:rPr lang="cs-CZ" dirty="0" smtClean="0"/>
              <a:t>ouřadnicové systémy</a:t>
            </a:r>
          </a:p>
          <a:p>
            <a:pPr>
              <a:defRPr/>
            </a:pPr>
            <a:r>
              <a:rPr lang="cs-CZ" dirty="0" smtClean="0"/>
              <a:t>…</a:t>
            </a:r>
          </a:p>
          <a:p>
            <a:pPr>
              <a:defRPr/>
            </a:pPr>
            <a:endParaRPr lang="cs-CZ" dirty="0"/>
          </a:p>
        </p:txBody>
      </p:sp>
      <p:sp>
        <p:nvSpPr>
          <p:cNvPr id="3" name="Text Box 3"/>
          <p:cNvSpPr txBox="1">
            <a:spLocks noChangeArrowheads="1"/>
          </p:cNvSpPr>
          <p:nvPr/>
        </p:nvSpPr>
        <p:spPr bwMode="auto">
          <a:xfrm>
            <a:off x="250825" y="333375"/>
            <a:ext cx="8280400" cy="579438"/>
          </a:xfrm>
          <a:prstGeom prst="rect">
            <a:avLst/>
          </a:prstGeom>
          <a:noFill/>
          <a:ln w="9525">
            <a:noFill/>
            <a:miter lim="800000"/>
            <a:headEnd/>
            <a:tailEnd/>
          </a:ln>
          <a:effectLst/>
        </p:spPr>
        <p:txBody>
          <a:bodyPr>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rPr>
              <a:t>Interoperabilita dat, resp. služeb</a:t>
            </a:r>
            <a:endParaRPr lang="cs-CZ" sz="3200" b="1" dirty="0">
              <a:solidFill>
                <a:schemeClr val="bg1"/>
              </a:solidFill>
              <a:effectLst>
                <a:outerShdw blurRad="38100" dist="38100" dir="2700000" algn="tl">
                  <a:srgbClr val="C0C0C0"/>
                </a:outerShdw>
              </a:effectLst>
            </a:endParaRPr>
          </a:p>
        </p:txBody>
      </p:sp>
      <p:sp>
        <p:nvSpPr>
          <p:cNvPr id="5" name="Zástupný symbol pro obsah 1"/>
          <p:cNvSpPr txBox="1">
            <a:spLocks/>
          </p:cNvSpPr>
          <p:nvPr/>
        </p:nvSpPr>
        <p:spPr bwMode="auto">
          <a:xfrm>
            <a:off x="5076056" y="1412875"/>
            <a:ext cx="3538538"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ts val="500"/>
              </a:spcAft>
              <a:buChar char="•"/>
              <a:defRPr sz="2500">
                <a:solidFill>
                  <a:schemeClr val="tx1"/>
                </a:solidFill>
                <a:latin typeface="+mn-lt"/>
                <a:ea typeface="+mn-ea"/>
                <a:cs typeface="+mn-cs"/>
              </a:defRPr>
            </a:lvl1pPr>
            <a:lvl2pPr marL="742950" indent="-285750" algn="l" rtl="0" eaLnBrk="0" fontAlgn="base" hangingPunct="0">
              <a:spcBef>
                <a:spcPct val="20000"/>
              </a:spcBef>
              <a:spcAft>
                <a:spcPts val="500"/>
              </a:spcAft>
              <a:buChar char="–"/>
              <a:defRPr sz="2400">
                <a:solidFill>
                  <a:schemeClr val="tx1"/>
                </a:solidFill>
                <a:latin typeface="+mn-lt"/>
              </a:defRPr>
            </a:lvl2pPr>
            <a:lvl3pPr marL="1143000" indent="-228600" algn="l" rtl="0" eaLnBrk="0" fontAlgn="base" hangingPunct="0">
              <a:spcBef>
                <a:spcPct val="20000"/>
              </a:spcBef>
              <a:spcAft>
                <a:spcPts val="500"/>
              </a:spcAft>
              <a:buChar char="•"/>
              <a:defRPr sz="2200">
                <a:solidFill>
                  <a:schemeClr val="tx1"/>
                </a:solidFill>
                <a:latin typeface="+mn-lt"/>
              </a:defRPr>
            </a:lvl3pPr>
            <a:lvl4pPr marL="1600200" indent="-228600" algn="l" rtl="0" eaLnBrk="0" fontAlgn="base" hangingPunct="0">
              <a:spcBef>
                <a:spcPct val="20000"/>
              </a:spcBef>
              <a:spcAft>
                <a:spcPts val="500"/>
              </a:spcAft>
              <a:buChar char="–"/>
              <a:defRPr sz="2000">
                <a:solidFill>
                  <a:schemeClr val="tx1"/>
                </a:solidFill>
                <a:latin typeface="+mn-lt"/>
              </a:defRPr>
            </a:lvl4pPr>
            <a:lvl5pPr marL="2057400" indent="-228600" algn="l" rtl="0" eaLnBrk="0" fontAlgn="base" hangingPunct="0">
              <a:spcBef>
                <a:spcPct val="20000"/>
              </a:spcBef>
              <a:spcAft>
                <a:spcPts val="50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defRPr/>
            </a:pPr>
            <a:r>
              <a:rPr lang="cs-CZ" b="1" kern="0" dirty="0" smtClean="0"/>
              <a:t>SÉMANTICKÝ</a:t>
            </a:r>
          </a:p>
          <a:p>
            <a:pPr>
              <a:defRPr/>
            </a:pPr>
            <a:r>
              <a:rPr lang="cs-CZ" kern="0" dirty="0" smtClean="0"/>
              <a:t>ontologie</a:t>
            </a:r>
          </a:p>
          <a:p>
            <a:pPr>
              <a:defRPr/>
            </a:pPr>
            <a:r>
              <a:rPr lang="cs-CZ" kern="0" dirty="0" smtClean="0"/>
              <a:t>vyjádření nejistoty</a:t>
            </a:r>
          </a:p>
          <a:p>
            <a:pPr>
              <a:defRPr/>
            </a:pPr>
            <a:r>
              <a:rPr lang="cs-CZ" kern="0" dirty="0" smtClean="0"/>
              <a:t>…</a:t>
            </a:r>
            <a:endParaRPr lang="cs-CZ" kern="0" dirty="0"/>
          </a:p>
        </p:txBody>
      </p:sp>
      <p:sp>
        <p:nvSpPr>
          <p:cNvPr id="6" name="Zástupný symbol pro obsah 1"/>
          <p:cNvSpPr txBox="1">
            <a:spLocks/>
          </p:cNvSpPr>
          <p:nvPr/>
        </p:nvSpPr>
        <p:spPr bwMode="auto">
          <a:xfrm>
            <a:off x="457398" y="4293195"/>
            <a:ext cx="3538538"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ts val="500"/>
              </a:spcAft>
              <a:buChar char="•"/>
              <a:defRPr sz="2500">
                <a:solidFill>
                  <a:schemeClr val="tx1"/>
                </a:solidFill>
                <a:latin typeface="+mn-lt"/>
                <a:ea typeface="+mn-ea"/>
                <a:cs typeface="+mn-cs"/>
              </a:defRPr>
            </a:lvl1pPr>
            <a:lvl2pPr marL="742950" indent="-285750" algn="l" rtl="0" eaLnBrk="0" fontAlgn="base" hangingPunct="0">
              <a:spcBef>
                <a:spcPct val="20000"/>
              </a:spcBef>
              <a:spcAft>
                <a:spcPts val="500"/>
              </a:spcAft>
              <a:buChar char="–"/>
              <a:defRPr sz="2400">
                <a:solidFill>
                  <a:schemeClr val="tx1"/>
                </a:solidFill>
                <a:latin typeface="+mn-lt"/>
              </a:defRPr>
            </a:lvl2pPr>
            <a:lvl3pPr marL="1143000" indent="-228600" algn="l" rtl="0" eaLnBrk="0" fontAlgn="base" hangingPunct="0">
              <a:spcBef>
                <a:spcPct val="20000"/>
              </a:spcBef>
              <a:spcAft>
                <a:spcPts val="500"/>
              </a:spcAft>
              <a:buChar char="•"/>
              <a:defRPr sz="2200">
                <a:solidFill>
                  <a:schemeClr val="tx1"/>
                </a:solidFill>
                <a:latin typeface="+mn-lt"/>
              </a:defRPr>
            </a:lvl3pPr>
            <a:lvl4pPr marL="1600200" indent="-228600" algn="l" rtl="0" eaLnBrk="0" fontAlgn="base" hangingPunct="0">
              <a:spcBef>
                <a:spcPct val="20000"/>
              </a:spcBef>
              <a:spcAft>
                <a:spcPts val="500"/>
              </a:spcAft>
              <a:buChar char="–"/>
              <a:defRPr sz="2000">
                <a:solidFill>
                  <a:schemeClr val="tx1"/>
                </a:solidFill>
                <a:latin typeface="+mn-lt"/>
              </a:defRPr>
            </a:lvl4pPr>
            <a:lvl5pPr marL="2057400" indent="-228600" algn="l" rtl="0" eaLnBrk="0" fontAlgn="base" hangingPunct="0">
              <a:spcBef>
                <a:spcPct val="20000"/>
              </a:spcBef>
              <a:spcAft>
                <a:spcPts val="50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defRPr/>
            </a:pPr>
            <a:r>
              <a:rPr lang="cs-CZ" b="1" kern="0" dirty="0" smtClean="0"/>
              <a:t>POLITICKÝ</a:t>
            </a:r>
          </a:p>
          <a:p>
            <a:pPr>
              <a:defRPr/>
            </a:pPr>
            <a:r>
              <a:rPr lang="cs-CZ" kern="0" dirty="0" smtClean="0"/>
              <a:t>pravidla přístupu </a:t>
            </a:r>
          </a:p>
          <a:p>
            <a:pPr>
              <a:defRPr/>
            </a:pPr>
            <a:r>
              <a:rPr lang="cs-CZ" kern="0" dirty="0"/>
              <a:t>l</a:t>
            </a:r>
            <a:r>
              <a:rPr lang="cs-CZ" kern="0" dirty="0" smtClean="0"/>
              <a:t>icence</a:t>
            </a:r>
          </a:p>
          <a:p>
            <a:pPr>
              <a:defRPr/>
            </a:pPr>
            <a:r>
              <a:rPr lang="cs-CZ" kern="0" dirty="0" smtClean="0"/>
              <a:t>…</a:t>
            </a:r>
            <a:endParaRPr lang="cs-CZ" kern="0" dirty="0"/>
          </a:p>
        </p:txBody>
      </p:sp>
      <p:sp>
        <p:nvSpPr>
          <p:cNvPr id="7" name="Zástupný symbol pro obsah 1"/>
          <p:cNvSpPr txBox="1">
            <a:spLocks/>
          </p:cNvSpPr>
          <p:nvPr/>
        </p:nvSpPr>
        <p:spPr bwMode="auto">
          <a:xfrm>
            <a:off x="5004048" y="4292600"/>
            <a:ext cx="3538538"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ts val="500"/>
              </a:spcAft>
              <a:buChar char="•"/>
              <a:defRPr sz="2500">
                <a:solidFill>
                  <a:schemeClr val="tx1"/>
                </a:solidFill>
                <a:latin typeface="+mn-lt"/>
                <a:ea typeface="+mn-ea"/>
                <a:cs typeface="+mn-cs"/>
              </a:defRPr>
            </a:lvl1pPr>
            <a:lvl2pPr marL="742950" indent="-285750" algn="l" rtl="0" eaLnBrk="0" fontAlgn="base" hangingPunct="0">
              <a:spcBef>
                <a:spcPct val="20000"/>
              </a:spcBef>
              <a:spcAft>
                <a:spcPts val="500"/>
              </a:spcAft>
              <a:buChar char="–"/>
              <a:defRPr sz="2400">
                <a:solidFill>
                  <a:schemeClr val="tx1"/>
                </a:solidFill>
                <a:latin typeface="+mn-lt"/>
              </a:defRPr>
            </a:lvl2pPr>
            <a:lvl3pPr marL="1143000" indent="-228600" algn="l" rtl="0" eaLnBrk="0" fontAlgn="base" hangingPunct="0">
              <a:spcBef>
                <a:spcPct val="20000"/>
              </a:spcBef>
              <a:spcAft>
                <a:spcPts val="500"/>
              </a:spcAft>
              <a:buChar char="•"/>
              <a:defRPr sz="2200">
                <a:solidFill>
                  <a:schemeClr val="tx1"/>
                </a:solidFill>
                <a:latin typeface="+mn-lt"/>
              </a:defRPr>
            </a:lvl3pPr>
            <a:lvl4pPr marL="1600200" indent="-228600" algn="l" rtl="0" eaLnBrk="0" fontAlgn="base" hangingPunct="0">
              <a:spcBef>
                <a:spcPct val="20000"/>
              </a:spcBef>
              <a:spcAft>
                <a:spcPts val="500"/>
              </a:spcAft>
              <a:buChar char="–"/>
              <a:defRPr sz="2000">
                <a:solidFill>
                  <a:schemeClr val="tx1"/>
                </a:solidFill>
                <a:latin typeface="+mn-lt"/>
              </a:defRPr>
            </a:lvl4pPr>
            <a:lvl5pPr marL="2057400" indent="-228600" algn="l" rtl="0" eaLnBrk="0" fontAlgn="base" hangingPunct="0">
              <a:spcBef>
                <a:spcPct val="20000"/>
              </a:spcBef>
              <a:spcAft>
                <a:spcPts val="50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defRPr/>
            </a:pPr>
            <a:r>
              <a:rPr lang="cs-CZ" b="1" kern="0" dirty="0" smtClean="0"/>
              <a:t>…</a:t>
            </a:r>
          </a:p>
          <a:p>
            <a:pPr>
              <a:defRPr/>
            </a:pPr>
            <a:r>
              <a:rPr lang="cs-CZ" kern="0" dirty="0" smtClean="0"/>
              <a:t>legislativní</a:t>
            </a:r>
          </a:p>
          <a:p>
            <a:pPr>
              <a:defRPr/>
            </a:pPr>
            <a:r>
              <a:rPr lang="cs-CZ" kern="0" dirty="0" smtClean="0"/>
              <a:t>mezinárodní</a:t>
            </a:r>
          </a:p>
          <a:p>
            <a:pPr>
              <a:defRPr/>
            </a:pPr>
            <a:r>
              <a:rPr lang="cs-CZ" kern="0" dirty="0" smtClean="0"/>
              <a:t>…</a:t>
            </a:r>
          </a:p>
          <a:p>
            <a:pPr>
              <a:defRPr/>
            </a:pPr>
            <a:endParaRPr lang="cs-CZ" kern="0" dirty="0"/>
          </a:p>
        </p:txBody>
      </p:sp>
      <p:cxnSp>
        <p:nvCxnSpPr>
          <p:cNvPr id="12" name="Přímá spojnice 11"/>
          <p:cNvCxnSpPr/>
          <p:nvPr/>
        </p:nvCxnSpPr>
        <p:spPr>
          <a:xfrm>
            <a:off x="4499992" y="1268760"/>
            <a:ext cx="0" cy="503996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Přímá spojnice 14"/>
          <p:cNvCxnSpPr/>
          <p:nvPr/>
        </p:nvCxnSpPr>
        <p:spPr>
          <a:xfrm flipH="1">
            <a:off x="323528" y="3789040"/>
            <a:ext cx="820769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9515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Může nastat za situace, kdy:</a:t>
            </a:r>
          </a:p>
          <a:p>
            <a:pPr lvl="1"/>
            <a:r>
              <a:rPr lang="cs-CZ" sz="2300" dirty="0" smtClean="0"/>
              <a:t>licenční podmínky užití daných dat, resp. služeb, jsou jasně a srozumitelně definované pro každý zdroj;</a:t>
            </a:r>
          </a:p>
          <a:p>
            <a:pPr lvl="1"/>
            <a:r>
              <a:rPr lang="cs-CZ" sz="2300" dirty="0" smtClean="0"/>
              <a:t>licenční podmínky užití dané datové sady, resp. služby, umožňují vznik či užití kombinovaných nebo odvozených produktů;</a:t>
            </a:r>
          </a:p>
          <a:p>
            <a:pPr lvl="1"/>
            <a:r>
              <a:rPr lang="cs-CZ" sz="2300" dirty="0" smtClean="0"/>
              <a:t>uživatelé mohou legálně přistupovat a užívat každou datovou sadu, resp. službu, bez nutnosti schválení poskytovatelem dat/služby pro každý takový případ přístupu, resp. užití</a:t>
            </a:r>
          </a:p>
          <a:p>
            <a:pPr lvl="2"/>
            <a:r>
              <a:rPr lang="cs-CZ" sz="2100" dirty="0" smtClean="0"/>
              <a:t>a to za předpokladu, že licenční podmínky pro každou a zároveň všechny datové sady, resp. služby, jsou respektovány</a:t>
            </a:r>
          </a:p>
        </p:txBody>
      </p:sp>
      <p:sp>
        <p:nvSpPr>
          <p:cNvPr id="3" name="Text Box 3"/>
          <p:cNvSpPr txBox="1">
            <a:spLocks noChangeArrowheads="1"/>
          </p:cNvSpPr>
          <p:nvPr/>
        </p:nvSpPr>
        <p:spPr bwMode="auto">
          <a:xfrm>
            <a:off x="250824" y="47526"/>
            <a:ext cx="8785672" cy="1077218"/>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Legislativní interoperabilita prostorových zdrojů</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687641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p:nvPr>
        </p:nvSpPr>
        <p:spPr/>
        <p:txBody>
          <a:bodyPr/>
          <a:lstStyle/>
          <a:p>
            <a:r>
              <a:rPr lang="cs-CZ" sz="2400" dirty="0" smtClean="0"/>
              <a:t>Základní skupiny autorských děl</a:t>
            </a:r>
          </a:p>
          <a:p>
            <a:pPr lvl="1"/>
            <a:r>
              <a:rPr lang="cs-CZ" sz="2300" dirty="0" smtClean="0"/>
              <a:t>Státní mapová díla</a:t>
            </a:r>
          </a:p>
          <a:p>
            <a:pPr lvl="2">
              <a:spcAft>
                <a:spcPts val="1200"/>
              </a:spcAft>
            </a:pPr>
            <a:r>
              <a:rPr lang="cs-CZ" sz="2100" dirty="0" smtClean="0"/>
              <a:t>restriktivní licence </a:t>
            </a:r>
          </a:p>
          <a:p>
            <a:pPr lvl="1"/>
            <a:r>
              <a:rPr lang="cs-CZ" sz="2300" dirty="0" smtClean="0"/>
              <a:t>Komerční díla</a:t>
            </a:r>
          </a:p>
          <a:p>
            <a:pPr lvl="2">
              <a:spcAft>
                <a:spcPts val="1200"/>
              </a:spcAft>
            </a:pPr>
            <a:r>
              <a:rPr lang="cs-CZ" sz="2100" dirty="0" smtClean="0"/>
              <a:t>každý poskytovatel si řeší licence samostatně</a:t>
            </a:r>
          </a:p>
          <a:p>
            <a:pPr lvl="1"/>
            <a:r>
              <a:rPr lang="cs-CZ" sz="2300" dirty="0" smtClean="0"/>
              <a:t>Otevřená díla</a:t>
            </a:r>
          </a:p>
          <a:p>
            <a:pPr lvl="2"/>
            <a:r>
              <a:rPr lang="cs-CZ" sz="2100" dirty="0" smtClean="0"/>
              <a:t>rozdílné licence</a:t>
            </a:r>
          </a:p>
        </p:txBody>
      </p:sp>
      <p:sp>
        <p:nvSpPr>
          <p:cNvPr id="3" name="Text Box 3"/>
          <p:cNvSpPr txBox="1">
            <a:spLocks noChangeArrowheads="1"/>
          </p:cNvSpPr>
          <p:nvPr/>
        </p:nvSpPr>
        <p:spPr bwMode="auto">
          <a:xfrm>
            <a:off x="250824" y="47526"/>
            <a:ext cx="8435975" cy="1077218"/>
          </a:xfrm>
          <a:prstGeom prst="rect">
            <a:avLst/>
          </a:prstGeom>
          <a:noFill/>
          <a:ln w="9525">
            <a:noFill/>
            <a:miter lim="800000"/>
            <a:headEnd/>
            <a:tailEnd/>
          </a:ln>
          <a:effectLst/>
        </p:spPr>
        <p:txBody>
          <a:bodyPr wrap="square">
            <a:spAutoFit/>
          </a:bodyPr>
          <a:lstStyle/>
          <a:p>
            <a:pPr eaLnBrk="1" hangingPunct="1">
              <a:spcBef>
                <a:spcPct val="50000"/>
              </a:spcBef>
              <a:defRPr/>
            </a:pPr>
            <a:r>
              <a:rPr lang="cs-CZ" sz="3200" b="1" dirty="0" smtClean="0">
                <a:solidFill>
                  <a:schemeClr val="bg1"/>
                </a:solidFill>
                <a:effectLst>
                  <a:outerShdw blurRad="38100" dist="38100" dir="2700000" algn="tl">
                    <a:srgbClr val="C0C0C0"/>
                  </a:outerShdw>
                </a:effectLst>
                <a:latin typeface="Arial" charset="0"/>
              </a:rPr>
              <a:t>Licence u kartografických děl, software a databází </a:t>
            </a:r>
            <a:endParaRPr lang="en-US" sz="3200" b="1" dirty="0">
              <a:solidFill>
                <a:schemeClr val="bg1"/>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1045492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8105</TotalTime>
  <Words>4001</Words>
  <Application>Microsoft Office PowerPoint</Application>
  <PresentationFormat>Předvádění na obrazovce (4:3)</PresentationFormat>
  <Paragraphs>319</Paragraphs>
  <Slides>44</Slides>
  <Notes>5</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44</vt:i4>
      </vt:variant>
    </vt:vector>
  </HeadingPairs>
  <TitlesOfParts>
    <vt:vector size="49" baseType="lpstr">
      <vt:lpstr>Arial Unicode MS</vt:lpstr>
      <vt:lpstr>MS PGothic</vt:lpstr>
      <vt:lpstr>Arial</vt:lpstr>
      <vt:lpstr>Wingdings</vt:lpstr>
      <vt:lpstr>Výchozí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MU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02 Licence</dc:title>
  <dc:creator>Tomas Reznik</dc:creator>
  <cp:lastModifiedBy>Tom</cp:lastModifiedBy>
  <cp:revision>561</cp:revision>
  <dcterms:created xsi:type="dcterms:W3CDTF">2007-05-26T11:26:38Z</dcterms:created>
  <dcterms:modified xsi:type="dcterms:W3CDTF">2018-11-19T15:11:57Z</dcterms:modified>
</cp:coreProperties>
</file>