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63" r:id="rId3"/>
    <p:sldId id="265" r:id="rId4"/>
    <p:sldId id="266" r:id="rId5"/>
    <p:sldId id="269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1" r:id="rId19"/>
    <p:sldId id="26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8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6183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83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4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5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2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8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1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2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74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1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db.czso.cz/vdbvo2/faces/cs/index.jsf?page=statistik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otPsWOvXYeBS9zERaN9dzVxSEOTvt1e-o6inOeniCm4/edit?fbclid=IwAR34EeIaGRaFW47fsaLjRMY4NiIEoTMh7nqI5tD00RJVdLwKx92OpwGY3IQ#gid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staticke/sldb/sldb2001.nsf/index" TargetMode="External"/><Relationship Id="rId2" Type="http://schemas.openxmlformats.org/officeDocument/2006/relationships/hyperlink" Target="https://vdb.czso.cz/vdbvo2/faces/cs/index.jsf?page=statistiky#katalog=3070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4E0EB97-221B-4A5E-A9D7-16C463A50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l="16731" t="9091" r="44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2F2D0089-EE06-49C0-9C5F-56B94DF2D3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3632297"/>
            <a:ext cx="10602096" cy="2170389"/>
          </a:xfrm>
          <a:custGeom>
            <a:avLst/>
            <a:gdLst>
              <a:gd name="T0" fmla="*/ 2253 w 2259"/>
              <a:gd name="T1" fmla="*/ 195 h 413"/>
              <a:gd name="T2" fmla="*/ 2064 w 2259"/>
              <a:gd name="T3" fmla="*/ 7 h 413"/>
              <a:gd name="T4" fmla="*/ 2062 w 2259"/>
              <a:gd name="T5" fmla="*/ 5 h 413"/>
              <a:gd name="T6" fmla="*/ 2048 w 2259"/>
              <a:gd name="T7" fmla="*/ 0 h 413"/>
              <a:gd name="T8" fmla="*/ 891 w 2259"/>
              <a:gd name="T9" fmla="*/ 0 h 413"/>
              <a:gd name="T10" fmla="*/ 851 w 2259"/>
              <a:gd name="T11" fmla="*/ 0 h 413"/>
              <a:gd name="T12" fmla="*/ 541 w 2259"/>
              <a:gd name="T13" fmla="*/ 0 h 413"/>
              <a:gd name="T14" fmla="*/ 54 w 2259"/>
              <a:gd name="T15" fmla="*/ 0 h 413"/>
              <a:gd name="T16" fmla="*/ 0 w 2259"/>
              <a:gd name="T17" fmla="*/ 0 h 413"/>
              <a:gd name="T18" fmla="*/ 0 w 2259"/>
              <a:gd name="T19" fmla="*/ 413 h 413"/>
              <a:gd name="T20" fmla="*/ 54 w 2259"/>
              <a:gd name="T21" fmla="*/ 413 h 413"/>
              <a:gd name="T22" fmla="*/ 541 w 2259"/>
              <a:gd name="T23" fmla="*/ 413 h 413"/>
              <a:gd name="T24" fmla="*/ 851 w 2259"/>
              <a:gd name="T25" fmla="*/ 413 h 413"/>
              <a:gd name="T26" fmla="*/ 891 w 2259"/>
              <a:gd name="T27" fmla="*/ 413 h 413"/>
              <a:gd name="T28" fmla="*/ 2048 w 2259"/>
              <a:gd name="T29" fmla="*/ 413 h 413"/>
              <a:gd name="T30" fmla="*/ 2062 w 2259"/>
              <a:gd name="T31" fmla="*/ 408 h 413"/>
              <a:gd name="T32" fmla="*/ 2064 w 2259"/>
              <a:gd name="T33" fmla="*/ 406 h 413"/>
              <a:gd name="T34" fmla="*/ 2253 w 2259"/>
              <a:gd name="T35" fmla="*/ 217 h 413"/>
              <a:gd name="T36" fmla="*/ 2253 w 2259"/>
              <a:gd name="T37" fmla="*/ 1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259" h="413">
                <a:moveTo>
                  <a:pt x="2253" y="195"/>
                </a:moveTo>
                <a:cubicBezTo>
                  <a:pt x="2064" y="7"/>
                  <a:pt x="2064" y="7"/>
                  <a:pt x="2064" y="7"/>
                </a:cubicBezTo>
                <a:cubicBezTo>
                  <a:pt x="2064" y="6"/>
                  <a:pt x="2063" y="5"/>
                  <a:pt x="2062" y="5"/>
                </a:cubicBezTo>
                <a:cubicBezTo>
                  <a:pt x="2058" y="2"/>
                  <a:pt x="2053" y="0"/>
                  <a:pt x="2048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851" y="0"/>
                  <a:pt x="851" y="0"/>
                  <a:pt x="851" y="0"/>
                </a:cubicBezTo>
                <a:cubicBezTo>
                  <a:pt x="541" y="0"/>
                  <a:pt x="541" y="0"/>
                  <a:pt x="541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3"/>
                  <a:pt x="0" y="413"/>
                  <a:pt x="0" y="413"/>
                </a:cubicBezTo>
                <a:cubicBezTo>
                  <a:pt x="54" y="413"/>
                  <a:pt x="54" y="413"/>
                  <a:pt x="54" y="413"/>
                </a:cubicBezTo>
                <a:cubicBezTo>
                  <a:pt x="541" y="413"/>
                  <a:pt x="541" y="413"/>
                  <a:pt x="541" y="413"/>
                </a:cubicBezTo>
                <a:cubicBezTo>
                  <a:pt x="851" y="413"/>
                  <a:pt x="851" y="413"/>
                  <a:pt x="851" y="413"/>
                </a:cubicBezTo>
                <a:cubicBezTo>
                  <a:pt x="891" y="413"/>
                  <a:pt x="891" y="413"/>
                  <a:pt x="891" y="413"/>
                </a:cubicBezTo>
                <a:cubicBezTo>
                  <a:pt x="2048" y="413"/>
                  <a:pt x="2048" y="413"/>
                  <a:pt x="2048" y="413"/>
                </a:cubicBezTo>
                <a:cubicBezTo>
                  <a:pt x="2053" y="413"/>
                  <a:pt x="2058" y="411"/>
                  <a:pt x="2062" y="408"/>
                </a:cubicBezTo>
                <a:cubicBezTo>
                  <a:pt x="2063" y="407"/>
                  <a:pt x="2064" y="406"/>
                  <a:pt x="2064" y="406"/>
                </a:cubicBezTo>
                <a:cubicBezTo>
                  <a:pt x="2253" y="217"/>
                  <a:pt x="2253" y="217"/>
                  <a:pt x="2253" y="217"/>
                </a:cubicBezTo>
                <a:cubicBezTo>
                  <a:pt x="2259" y="211"/>
                  <a:pt x="2259" y="201"/>
                  <a:pt x="2253" y="195"/>
                </a:cubicBezTo>
                <a:close/>
              </a:path>
            </a:pathLst>
          </a:custGeom>
          <a:solidFill>
            <a:schemeClr val="tx1">
              <a:alpha val="9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B36347-F05A-4DC4-934B-9CD436CDA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3733" y="3962400"/>
            <a:ext cx="8458200" cy="9589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100" dirty="0">
                <a:solidFill>
                  <a:srgbClr val="FEFFFF"/>
                </a:solidFill>
              </a:rPr>
              <a:t>Geografie obyvatelstva a </a:t>
            </a:r>
            <a:r>
              <a:rPr lang="cs-CZ" sz="3100" dirty="0" err="1">
                <a:solidFill>
                  <a:srgbClr val="FEFFFF"/>
                </a:solidFill>
              </a:rPr>
              <a:t>geodemografie</a:t>
            </a:r>
            <a:r>
              <a:rPr lang="cs-CZ" sz="3100" dirty="0">
                <a:solidFill>
                  <a:srgbClr val="FEFFFF"/>
                </a:solidFill>
              </a:rPr>
              <a:t/>
            </a:r>
            <a:br>
              <a:rPr lang="cs-CZ" sz="3100" dirty="0">
                <a:solidFill>
                  <a:srgbClr val="FEFFFF"/>
                </a:solidFill>
              </a:rPr>
            </a:br>
            <a:r>
              <a:rPr lang="cs-CZ" sz="3100" dirty="0">
                <a:solidFill>
                  <a:srgbClr val="FEFFFF"/>
                </a:solidFill>
                <a:latin typeface="+mn-lt"/>
              </a:rPr>
              <a:t>Cvičení 6.</a:t>
            </a:r>
            <a:endParaRPr lang="cs-CZ" sz="3100" dirty="0">
              <a:solidFill>
                <a:srgbClr val="FE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98482D-484F-4A53-A7BA-FA1523A86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733" y="4944531"/>
            <a:ext cx="8458200" cy="524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>
                <a:solidFill>
                  <a:srgbClr val="FEFFFF"/>
                </a:solidFill>
              </a:rPr>
              <a:t>Podzim 2021</a:t>
            </a:r>
          </a:p>
          <a:p>
            <a:pPr>
              <a:lnSpc>
                <a:spcPct val="90000"/>
              </a:lnSpc>
            </a:pPr>
            <a:r>
              <a:rPr lang="cs-CZ" sz="1100">
                <a:solidFill>
                  <a:srgbClr val="FEFFFF"/>
                </a:solidFill>
              </a:rPr>
              <a:t>Eva Kašparová</a:t>
            </a:r>
          </a:p>
        </p:txBody>
      </p:sp>
    </p:spTree>
    <p:extLst>
      <p:ext uri="{BB962C8B-B14F-4D97-AF65-F5344CB8AC3E}">
        <p14:creationId xmlns:p14="http://schemas.microsoft.com/office/powerpoint/2010/main" val="24878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FF81E-0087-40C3-A4B1-9948F740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– III. Věková pyramida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136BBB-B553-451D-99B0-707A6164D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 celé ORP</a:t>
            </a:r>
          </a:p>
          <a:p>
            <a:r>
              <a:rPr lang="cs-CZ" dirty="0"/>
              <a:t>Muži a ženy</a:t>
            </a:r>
          </a:p>
          <a:p>
            <a:r>
              <a:rPr lang="cs-CZ" dirty="0"/>
              <a:t>5leté věkové skupiny</a:t>
            </a:r>
          </a:p>
          <a:p>
            <a:r>
              <a:rPr lang="cs-CZ" dirty="0"/>
              <a:t>Rok 2011</a:t>
            </a:r>
          </a:p>
          <a:p>
            <a:r>
              <a:rPr lang="cs-CZ" b="1" dirty="0"/>
              <a:t>1 tabulka </a:t>
            </a:r>
            <a:r>
              <a:rPr lang="cs-CZ" dirty="0"/>
              <a:t>(věkové skupiny dle pohlaví, průměrný věk žen a mužů) + </a:t>
            </a:r>
            <a:r>
              <a:rPr lang="cs-CZ" b="1" dirty="0"/>
              <a:t>1 věková pyramida </a:t>
            </a:r>
            <a:r>
              <a:rPr lang="cs-CZ" dirty="0"/>
              <a:t>+ </a:t>
            </a:r>
            <a:r>
              <a:rPr lang="cs-CZ" b="1" dirty="0"/>
              <a:t>1 komentář </a:t>
            </a:r>
            <a:r>
              <a:rPr lang="cs-CZ" dirty="0"/>
              <a:t>(interpretace a možný vývoj do budoucna)</a:t>
            </a:r>
          </a:p>
        </p:txBody>
      </p:sp>
    </p:spTree>
    <p:extLst>
      <p:ext uri="{BB962C8B-B14F-4D97-AF65-F5344CB8AC3E}">
        <p14:creationId xmlns:p14="http://schemas.microsoft.com/office/powerpoint/2010/main" val="226325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2C0ED-2175-4B52-BE67-E70EC82C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– III. Věková pyramida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91ACE9-732E-4817-9D95-4D505EF0D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Česká republika Obyvatelstvo I. - ppt stáhnout">
            <a:extLst>
              <a:ext uri="{FF2B5EF4-FFF2-40B4-BE49-F238E27FC236}">
                <a16:creationId xmlns:a16="http://schemas.microsoft.com/office/drawing/2014/main" id="{F5661811-FA16-41BB-9D35-FEF90A496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5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9D7C4-8DB3-44B1-A86C-56B79424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– III. Věková pyramida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35686A-4C59-4887-8C58-D567ECBEC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Vlevo muži, vpravo ženy</a:t>
            </a:r>
          </a:p>
          <a:p>
            <a:r>
              <a:rPr lang="cs-CZ" dirty="0"/>
              <a:t>Po pěti věkových kategoriích sepsat počet obyvatel</a:t>
            </a:r>
          </a:p>
          <a:p>
            <a:r>
              <a:rPr lang="cs-CZ" dirty="0"/>
              <a:t>Hodnoty mužů dát do mínusu (!)</a:t>
            </a:r>
          </a:p>
          <a:p>
            <a:r>
              <a:rPr lang="cs-CZ" dirty="0"/>
              <a:t>Podrobný postup ve studijních materiálech v </a:t>
            </a:r>
            <a:r>
              <a:rPr lang="cs-CZ" dirty="0" err="1"/>
              <a:t>ISu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4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6190E5-87AE-4CF0-B4D9-EA0DF1F3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– IV. Podle religiozity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0A3D4B-B664-4DBB-AFEC-FAAE7C992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581886"/>
            <a:ext cx="8915400" cy="3777622"/>
          </a:xfrm>
        </p:spPr>
        <p:txBody>
          <a:bodyPr/>
          <a:lstStyle/>
          <a:p>
            <a:r>
              <a:rPr lang="cs-CZ" dirty="0"/>
              <a:t>Za celé ORP</a:t>
            </a:r>
          </a:p>
          <a:p>
            <a:r>
              <a:rPr lang="cs-CZ" dirty="0"/>
              <a:t>Za rok 2011</a:t>
            </a:r>
          </a:p>
          <a:p>
            <a:r>
              <a:rPr lang="cs-CZ" dirty="0"/>
              <a:t>Absolutní i relativní počet obyvatel dle vyznání</a:t>
            </a:r>
          </a:p>
          <a:p>
            <a:r>
              <a:rPr lang="cs-CZ" dirty="0"/>
              <a:t>Počet obyvatel dle celkového počtu věřících, (z toho) 1. a 2. převažující víry, kolik obyvatel je bez vyznání, nezjištěno</a:t>
            </a:r>
          </a:p>
        </p:txBody>
      </p:sp>
    </p:spTree>
    <p:extLst>
      <p:ext uri="{BB962C8B-B14F-4D97-AF65-F5344CB8AC3E}">
        <p14:creationId xmlns:p14="http://schemas.microsoft.com/office/powerpoint/2010/main" val="33744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EE658-067F-45D7-8BFB-728B452B4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– IV. Podle religiozity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2255E8-58AF-4B2F-A1E8-134059CF6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 tabulka </a:t>
            </a:r>
            <a:r>
              <a:rPr lang="cs-CZ" dirty="0"/>
              <a:t>(absolutní i relativní počet věřících, 1. a 2. nejčastější vyznání, nevěřící a nezjištěno) + </a:t>
            </a:r>
            <a:r>
              <a:rPr lang="cs-CZ" b="1" dirty="0"/>
              <a:t>1 komentář </a:t>
            </a:r>
            <a:r>
              <a:rPr lang="cs-CZ" dirty="0"/>
              <a:t>(interpretace + vývoj do budoucna)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A8C9F5-284F-404F-8474-E5C02537B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92" y="3317133"/>
            <a:ext cx="7179709" cy="29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883C3-C759-442D-B622-1A6844FC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</a:t>
            </a:r>
            <a:r>
              <a:rPr lang="cs-CZ"/>
              <a:t>– </a:t>
            </a:r>
            <a:r>
              <a:rPr lang="cs-CZ" smtClean="0"/>
              <a:t>V</a:t>
            </a:r>
            <a:r>
              <a:rPr lang="cs-CZ" dirty="0"/>
              <a:t>. Podle příslušnosti k sektorům NH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F2638-C2DA-45C2-8D3D-FECEACE9B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 celé ORP</a:t>
            </a:r>
          </a:p>
          <a:p>
            <a:r>
              <a:rPr lang="cs-CZ" dirty="0"/>
              <a:t>Za rok 2011</a:t>
            </a:r>
          </a:p>
          <a:p>
            <a:r>
              <a:rPr lang="cs-CZ" dirty="0"/>
              <a:t>Absolutní a relativní počet obyvatel dle příslušnosti NH (národní hospodářství)</a:t>
            </a:r>
          </a:p>
          <a:p>
            <a:r>
              <a:rPr lang="cs-CZ" dirty="0"/>
              <a:t>Podíl </a:t>
            </a:r>
            <a:r>
              <a:rPr lang="cs-CZ" dirty="0" err="1"/>
              <a:t>priméru</a:t>
            </a:r>
            <a:r>
              <a:rPr lang="cs-CZ" dirty="0"/>
              <a:t>, </a:t>
            </a:r>
            <a:r>
              <a:rPr lang="cs-CZ" dirty="0" err="1"/>
              <a:t>sekundéru</a:t>
            </a:r>
            <a:r>
              <a:rPr lang="cs-CZ" dirty="0"/>
              <a:t>, terciéru a nezjištěno (chybí data)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62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38FD8-C6BF-42D2-A241-ED79DA15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– IV. Podle příslušnosti k sektorům NH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9A3BA5-4162-4AFF-BC69-C3D538D1E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 tabulka </a:t>
            </a:r>
            <a:r>
              <a:rPr lang="cs-CZ" dirty="0"/>
              <a:t>(absolutní i relativní počet obyvatel pracujících v </a:t>
            </a:r>
            <a:r>
              <a:rPr lang="cs-CZ" dirty="0" err="1"/>
              <a:t>priméru</a:t>
            </a:r>
            <a:r>
              <a:rPr lang="cs-CZ" dirty="0"/>
              <a:t>, </a:t>
            </a:r>
            <a:r>
              <a:rPr lang="cs-CZ" dirty="0" err="1"/>
              <a:t>sekundéru</a:t>
            </a:r>
            <a:r>
              <a:rPr lang="cs-CZ" dirty="0"/>
              <a:t>, terciéru a nezjištěno) + </a:t>
            </a:r>
            <a:r>
              <a:rPr lang="cs-CZ" b="1" dirty="0"/>
              <a:t>1 komentář </a:t>
            </a:r>
            <a:r>
              <a:rPr lang="cs-CZ" dirty="0"/>
              <a:t>(interpretace + vývoj do budoucna)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70AF84-0337-4E38-8EE0-FCF164887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84" y="3096869"/>
            <a:ext cx="7685087" cy="348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5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6A164-4679-4C9B-9513-89996033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0E4C38-B979-4F52-BAC7-888CA5869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https://vdb.czso.cz/vdbvo2/faces/cs/index.jsf?page=statistiky</a:t>
            </a:r>
            <a:endParaRPr lang="cs-CZ" dirty="0"/>
          </a:p>
          <a:p>
            <a:endParaRPr lang="cs-CZ" dirty="0"/>
          </a:p>
          <a:p>
            <a:r>
              <a:rPr lang="cs-CZ" dirty="0"/>
              <a:t>Pořádně si to proklikejte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8854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8BBA4-40AD-4472-BDCE-D686421E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9F184A-FD84-4377-97C4-FF1337DB3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7. 12. 2021 včetně odevzdat 5. cvičení (5 tabulek, 5 komentářů, 1 věková pyramida)</a:t>
            </a:r>
          </a:p>
          <a:p>
            <a:r>
              <a:rPr lang="cs-CZ" dirty="0"/>
              <a:t>Finální verzi odevzdat nejlépe před prvními </a:t>
            </a:r>
            <a:r>
              <a:rPr lang="cs-CZ" dirty="0" err="1"/>
              <a:t>předtermíny</a:t>
            </a:r>
            <a:r>
              <a:rPr lang="cs-CZ" dirty="0"/>
              <a:t> (jak kdo odevzdá, tak dostane eventuálně zápočet)</a:t>
            </a:r>
          </a:p>
          <a:p>
            <a:r>
              <a:rPr lang="cs-CZ" dirty="0"/>
              <a:t>Příští cvičení: 30. 11. prezentace 4 článků (?)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 případě jakýchkoliv dotazů mne neváhejte kontaktovat</a:t>
            </a:r>
          </a:p>
        </p:txBody>
      </p:sp>
    </p:spTree>
    <p:extLst>
      <p:ext uri="{BB962C8B-B14F-4D97-AF65-F5344CB8AC3E}">
        <p14:creationId xmlns:p14="http://schemas.microsoft.com/office/powerpoint/2010/main" val="3081226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70F19-A5D7-425A-9178-4E1377EF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2311A-8DD9-458D-9C77-9D11AADDA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55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C80D13-F3AA-47E7-AB74-75AD97F8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seminářů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BC941F5-9222-48DC-835E-9E455A154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77A4227-0448-407E-B6F6-F9C8FA6D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817" y="1904999"/>
            <a:ext cx="5680630" cy="37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CA7B7A-7204-4EA9-B999-54C58FDF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seminářů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617245-2405-4DC7-A679-87FAC1815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Nový termín: Gabriela Novotná a Jan Žilka</a:t>
            </a:r>
          </a:p>
          <a:p>
            <a:r>
              <a:rPr lang="cs-CZ" dirty="0">
                <a:hlinkClick r:id="rId2"/>
              </a:rPr>
              <a:t>https://docs.google.com/spreadsheets/d/1otPsWOvXYeBS9zERaN9dzVxSEOTvt1e-o6inOeniCm4/edit?fbclid=IwAR34EeIaGRaFW47fsaLjRMY4NiIEoTMh7nqI5tD00RJVdLwKx92OpwGY3IQ#gid=0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5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2F29C1-75E9-40B7-8D76-08CECDA5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5.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8AECED-8EF0-4784-B9F1-3B733B00A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Struktura obyvatelstva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Podle pohlaví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Podle věku 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Věková pyramida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Podle vyznání</a:t>
            </a:r>
          </a:p>
          <a:p>
            <a:pPr marL="800100" lvl="1" indent="-342900">
              <a:buFont typeface="+mj-lt"/>
              <a:buAutoNum type="arabicPeriod"/>
            </a:pPr>
            <a:r>
              <a:rPr lang="cs-CZ" dirty="0"/>
              <a:t>Podle příslušnosti k sektorům NH</a:t>
            </a:r>
          </a:p>
        </p:txBody>
      </p:sp>
    </p:spTree>
    <p:extLst>
      <p:ext uri="{BB962C8B-B14F-4D97-AF65-F5344CB8AC3E}">
        <p14:creationId xmlns:p14="http://schemas.microsoft.com/office/powerpoint/2010/main" val="20592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AAD4B3-6BDC-4867-81DA-DF426196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– I. Podle pohlaví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A539A2-460C-42E6-86F8-A45CFC01E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Index maskulinity/feminity</a:t>
            </a:r>
          </a:p>
          <a:p>
            <a:r>
              <a:rPr lang="cs-CZ" dirty="0"/>
              <a:t>Koeficient maskulinity/feminity</a:t>
            </a:r>
          </a:p>
          <a:p>
            <a:r>
              <a:rPr lang="cs-CZ" dirty="0"/>
              <a:t>Za celé ORP</a:t>
            </a:r>
          </a:p>
          <a:p>
            <a:r>
              <a:rPr lang="cs-CZ" dirty="0"/>
              <a:t>Za roky 2001 a 2011</a:t>
            </a:r>
          </a:p>
          <a:p>
            <a:r>
              <a:rPr lang="cs-CZ" b="1" dirty="0"/>
              <a:t>1 tabulka </a:t>
            </a:r>
            <a:r>
              <a:rPr lang="cs-CZ" dirty="0"/>
              <a:t>(všechny ukazatele) a </a:t>
            </a:r>
            <a:r>
              <a:rPr lang="cs-CZ" b="1" dirty="0"/>
              <a:t>1 komentář </a:t>
            </a:r>
            <a:r>
              <a:rPr lang="cs-CZ" dirty="0"/>
              <a:t>(interpretace)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6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349ECF-8834-423D-9A23-2D64B90D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– I. Podle pohlaví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AD39F1F-061C-4A44-8D2E-7DE0DF3C9F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9212" y="1595336"/>
                <a:ext cx="8915400" cy="52626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b="1" dirty="0"/>
                  <a:t>Index maskulinity </a:t>
                </a:r>
                <a:r>
                  <a:rPr lang="cs-CZ" dirty="0"/>
                  <a:t>- počet mužů připadající na 100 žen</a:t>
                </a:r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cs-CZ" b="1" i="1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r>
                          <a:rPr lang="cs-CZ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Ž</m:t>
                        </m:r>
                      </m:den>
                    </m:f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cs-CZ" b="1" dirty="0">
                  <a:solidFill>
                    <a:schemeClr val="tx2"/>
                  </a:solidFill>
                </a:endParaRPr>
              </a:p>
              <a:p>
                <a:endParaRPr lang="cs-CZ" b="1" dirty="0">
                  <a:solidFill>
                    <a:schemeClr val="tx2"/>
                  </a:solidFill>
                </a:endParaRPr>
              </a:p>
              <a:p>
                <a:r>
                  <a:rPr lang="cs-CZ" b="1" dirty="0"/>
                  <a:t>Index feminity </a:t>
                </a:r>
                <a:r>
                  <a:rPr lang="cs-CZ" dirty="0"/>
                  <a:t>- počet žen připadající na 100 mužů</a:t>
                </a:r>
              </a:p>
              <a:p>
                <a14:m>
                  <m:oMath xmlns:m="http://schemas.openxmlformats.org/officeDocument/2006/math">
                    <m:r>
                      <a:rPr lang="cs-CZ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cs-CZ" b="1" i="1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Ž</m:t>
                        </m:r>
                      </m:num>
                      <m:den>
                        <m:r>
                          <a:rPr lang="cs-CZ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cs-CZ" b="1" dirty="0">
                  <a:solidFill>
                    <a:schemeClr val="tx2"/>
                  </a:solidFill>
                </a:endParaRPr>
              </a:p>
              <a:p>
                <a:endParaRPr lang="cs-CZ" b="1" dirty="0">
                  <a:solidFill>
                    <a:schemeClr val="tx2"/>
                  </a:solidFill>
                </a:endParaRPr>
              </a:p>
              <a:p>
                <a:r>
                  <a:rPr lang="cs-CZ" b="1" dirty="0"/>
                  <a:t>Koeficient maskulinity </a:t>
                </a:r>
                <a:r>
                  <a:rPr lang="cs-CZ" dirty="0"/>
                  <a:t>- procentuální podíl mužů na celkovém počtu obyvatel (střední stav)</a:t>
                </a:r>
              </a:p>
              <a:p>
                <a:r>
                  <a:rPr lang="cs-CZ" b="1" dirty="0">
                    <a:solidFill>
                      <a:schemeClr val="tx2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cs-CZ" b="1" i="1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den>
                    </m:f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:r>
                  <a:rPr lang="cs-CZ" b="1" dirty="0"/>
                  <a:t>Koeficient feminity </a:t>
                </a:r>
                <a:r>
                  <a:rPr lang="cs-CZ" dirty="0"/>
                  <a:t>- procentuální podíl žen na celkovém počtu obyvatel (střední stav)</a:t>
                </a:r>
              </a:p>
              <a:p>
                <a:r>
                  <a:rPr lang="cs-CZ" b="1" dirty="0">
                    <a:solidFill>
                      <a:schemeClr val="tx2"/>
                    </a:solidFill>
                  </a:rPr>
                  <a:t>k</a:t>
                </a:r>
                <a:r>
                  <a:rPr lang="cs-CZ" b="1" baseline="-25000" dirty="0">
                    <a:solidFill>
                      <a:schemeClr val="tx2"/>
                    </a:solidFill>
                  </a:rPr>
                  <a:t>f</a:t>
                </a:r>
                <a14:m>
                  <m:oMath xmlns:m="http://schemas.openxmlformats.org/officeDocument/2006/math">
                    <m:r>
                      <a:rPr lang="cs-CZ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Ž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den>
                    </m:f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cs-CZ" b="1" dirty="0">
                  <a:solidFill>
                    <a:schemeClr val="tx2"/>
                  </a:solidFill>
                </a:endParaRP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AD39F1F-061C-4A44-8D2E-7DE0DF3C9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1595336"/>
                <a:ext cx="8915400" cy="5262663"/>
              </a:xfrm>
              <a:blipFill>
                <a:blip r:embed="rId2"/>
                <a:stretch>
                  <a:fillRect l="-479" t="-12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7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D0C7E-2B9E-4FF9-B7A3-6D1641773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– II. Podle věku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8AD3C-C017-4877-AC50-AF17BA8A5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Absolutní a relativní počet lidí v předproduktivním, produktivním a poproduktivním věku</a:t>
            </a:r>
          </a:p>
          <a:p>
            <a:r>
              <a:rPr lang="cs-CZ" dirty="0"/>
              <a:t>Za celé ORP</a:t>
            </a:r>
          </a:p>
          <a:p>
            <a:r>
              <a:rPr lang="cs-CZ" dirty="0"/>
              <a:t>Za roky 2001 a 2011</a:t>
            </a:r>
          </a:p>
          <a:p>
            <a:r>
              <a:rPr lang="cs-CZ" b="1" dirty="0"/>
              <a:t>1 tabulka </a:t>
            </a:r>
            <a:r>
              <a:rPr lang="cs-CZ" dirty="0"/>
              <a:t>(všechny ukazatele) a </a:t>
            </a:r>
            <a:r>
              <a:rPr lang="cs-CZ" b="1" dirty="0"/>
              <a:t>1 komentář </a:t>
            </a:r>
            <a:r>
              <a:rPr lang="cs-CZ" dirty="0"/>
              <a:t>(interpretace)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2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2A0D0-46BC-4906-AD8B-6C5A26A1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– II. Podle věku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A82B190-0910-4DAF-BA12-EE25FD3B11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Věkové kategorie 0-14, 15-64, 65+</a:t>
                </a:r>
              </a:p>
              <a:p>
                <a:r>
                  <a:rPr lang="cs-CZ" dirty="0"/>
                  <a:t>Index stáří - poměr počtu obyvatel ve věku 65 a více let k počtu obyvatel ve věku 0–14 let (celkový počet obyvatel bez „nezjištěno“)</a:t>
                </a:r>
              </a:p>
              <a:p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cs-CZ" sz="1800" b="1" i="1" baseline="-250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cs-CZ" sz="18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cs-CZ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  <m:r>
                          <a:rPr lang="cs-CZ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num>
                      <m:den>
                        <m:r>
                          <a:rPr lang="cs-CZ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cs-CZ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cs-CZ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𝟏𝟒</m:t>
                        </m:r>
                      </m:den>
                    </m:f>
                    <m:r>
                      <a:rPr lang="cs-CZ" sz="18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1800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endParaRPr lang="cs-CZ" sz="18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A82B190-0910-4DAF-BA12-EE25FD3B11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9" t="-8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1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3A208E-CCA0-4CF9-96C8-0D459A1A0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cvičení – data pro I. a II.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03065B-C38A-491C-A13F-4FF0FAF2D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2011</a:t>
            </a:r>
            <a:r>
              <a:rPr lang="cs-CZ" dirty="0"/>
              <a:t>: </a:t>
            </a:r>
            <a:r>
              <a:rPr lang="cs-CZ" dirty="0">
                <a:solidFill>
                  <a:schemeClr val="tx2"/>
                </a:solidFill>
                <a:hlinkClick r:id="rId2"/>
              </a:rPr>
              <a:t>https://vdb.czso.cz/vdbvo2/faces/cs/index.jsf?page=statistiky#katalog=30708</a:t>
            </a: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  <a:p>
            <a:r>
              <a:rPr lang="cs-CZ" dirty="0" smtClean="0"/>
              <a:t>2001</a:t>
            </a:r>
            <a:r>
              <a:rPr lang="cs-CZ" dirty="0"/>
              <a:t>:</a:t>
            </a:r>
          </a:p>
          <a:p>
            <a:r>
              <a:rPr lang="cs-CZ" dirty="0">
                <a:solidFill>
                  <a:schemeClr val="tx2"/>
                </a:solidFill>
                <a:hlinkClick r:id="rId3"/>
              </a:rPr>
              <a:t>https://www.czso.cz/staticke/sldb/sldb2001.nsf/index</a:t>
            </a:r>
            <a:endParaRPr lang="cs-CZ" dirty="0">
              <a:solidFill>
                <a:schemeClr val="tx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34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506</TotalTime>
  <Words>536</Words>
  <Application>Microsoft Office PowerPoint</Application>
  <PresentationFormat>Širokoúhlá obrazovka</PresentationFormat>
  <Paragraphs>85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Cambria Math</vt:lpstr>
      <vt:lpstr>Century Gothic</vt:lpstr>
      <vt:lpstr>Wingdings</vt:lpstr>
      <vt:lpstr>Wingdings 3</vt:lpstr>
      <vt:lpstr>Stébla</vt:lpstr>
      <vt:lpstr>Geografie obyvatelstva a geodemografie Cvičení 6.</vt:lpstr>
      <vt:lpstr>Harmonogram seminářů</vt:lpstr>
      <vt:lpstr>Harmonogram seminářů</vt:lpstr>
      <vt:lpstr>Zadání 5. cvičení</vt:lpstr>
      <vt:lpstr>5. cvičení – I. Podle pohlaví</vt:lpstr>
      <vt:lpstr>5. cvičení – I. Podle pohlaví</vt:lpstr>
      <vt:lpstr>5. cvičení – II. Podle věku</vt:lpstr>
      <vt:lpstr>5. cvičení – II. Podle věku</vt:lpstr>
      <vt:lpstr>5. cvičení – data pro I. a II. </vt:lpstr>
      <vt:lpstr>5. cvičení – III. Věková pyramida</vt:lpstr>
      <vt:lpstr>5. cvičení – III. Věková pyramida</vt:lpstr>
      <vt:lpstr>5. cvičení – III. Věková pyramida</vt:lpstr>
      <vt:lpstr>5. cvičení – IV. Podle religiozity</vt:lpstr>
      <vt:lpstr>5. cvičení – IV. Podle religiozity</vt:lpstr>
      <vt:lpstr>5. cvičení – V. Podle příslušnosti k sektorům NH</vt:lpstr>
      <vt:lpstr>5. cvičení – IV. Podle příslušnosti k sektorům NH</vt:lpstr>
      <vt:lpstr>Zdroj dat</vt:lpstr>
      <vt:lpstr>Shrnutí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obyvatelstva a geodemografie Cvičení 1.</dc:title>
  <dc:creator>Eva Kašparová</dc:creator>
  <cp:lastModifiedBy>Ucitel</cp:lastModifiedBy>
  <cp:revision>31</cp:revision>
  <dcterms:created xsi:type="dcterms:W3CDTF">2021-09-12T10:31:18Z</dcterms:created>
  <dcterms:modified xsi:type="dcterms:W3CDTF">2021-11-23T16:12:09Z</dcterms:modified>
</cp:coreProperties>
</file>