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313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69" r:id="rId14"/>
    <p:sldId id="295" r:id="rId15"/>
    <p:sldId id="280" r:id="rId1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7321" y="919277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Humánní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4255049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4</a:t>
            </a:r>
          </a:p>
          <a:p>
            <a:pPr rtl="0"/>
            <a:fld id="{AD2F00AE-9A07-4BA2-825A-4011CEE17A8E}" type="datetime1">
              <a:rPr lang="cs-CZ" sz="3200"/>
              <a:pPr rtl="0"/>
              <a:t>25.10.2021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Zadání ČTVRTÉHO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199" y="1987419"/>
            <a:ext cx="9511717" cy="448310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Pokuste se formou krátkého eseje zamyslet nad problematikou tzv. behaviorální urbanizace (poměšťování, nástup městského způsobu života).</a:t>
            </a:r>
          </a:p>
          <a:p>
            <a:pPr rtl="0"/>
            <a:r>
              <a:rPr lang="cs-CZ" dirty="0"/>
              <a:t>Zkuste pro vyjádření použít následující návodné otázky:</a:t>
            </a:r>
          </a:p>
          <a:p>
            <a:pPr marL="0" indent="0" rtl="0">
              <a:buNone/>
            </a:pPr>
            <a:r>
              <a:rPr lang="cs-CZ" dirty="0"/>
              <a:t>1. Existují dle vás v prostředí ČR patrně rozdíly mezi městským a venkovským způsobem života?</a:t>
            </a:r>
          </a:p>
          <a:p>
            <a:pPr marL="0" indent="0" rtl="0">
              <a:buNone/>
            </a:pPr>
            <a:r>
              <a:rPr lang="cs-CZ" dirty="0"/>
              <a:t>2. Pokud ano, jakým způsobem a v kterých oblastech života se nejvíce projevují?</a:t>
            </a:r>
          </a:p>
          <a:p>
            <a:pPr marL="0" indent="0" rtl="0">
              <a:buNone/>
            </a:pPr>
            <a:r>
              <a:rPr lang="cs-CZ" dirty="0"/>
              <a:t>3. Pokud ne, uveďte příklady oblastí života, ve kterých došlo dle vás k nejvýraznějšímu sblížení původně venkovského způsobu života s městským. Jaké faktory nejvíce ovlivňují toto prolnutí?</a:t>
            </a:r>
          </a:p>
          <a:p>
            <a:pPr marL="0" indent="0" rtl="0">
              <a:buNone/>
            </a:pPr>
            <a:r>
              <a:rPr lang="cs-CZ" dirty="0"/>
              <a:t>4. Má v prostředí současné ČR smysl rozlišovat mezi městem a venkovem?</a:t>
            </a:r>
          </a:p>
          <a:p>
            <a:pPr rtl="0"/>
            <a:r>
              <a:rPr lang="cs-CZ" dirty="0"/>
              <a:t>V případě zájmu se nevyjadřujte k situaci v ČR, lze popsat i situaci jiného státu (např. Slovensko)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ČTVRTÉHO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klíčová témata:</a:t>
            </a:r>
          </a:p>
          <a:p>
            <a:pPr lvl="1" algn="just"/>
            <a:r>
              <a:rPr lang="cs-CZ" dirty="0"/>
              <a:t>demografická/strukturální/behaviorální urbanizace</a:t>
            </a:r>
          </a:p>
          <a:p>
            <a:pPr lvl="1" algn="just"/>
            <a:r>
              <a:rPr lang="cs-CZ" dirty="0"/>
              <a:t>město versus venkov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tomto cvičení nemusí výjimečně být závěr</a:t>
            </a:r>
          </a:p>
          <a:p>
            <a:pPr algn="just"/>
            <a:r>
              <a:rPr lang="cs-CZ" dirty="0"/>
              <a:t>Rozsah max. 1 strana A4, ideálně tak ¾ strany</a:t>
            </a:r>
          </a:p>
          <a:p>
            <a:pPr algn="just"/>
            <a:r>
              <a:rPr lang="cs-CZ" dirty="0"/>
              <a:t>Kurz HG = nepište o půdách</a:t>
            </a:r>
          </a:p>
          <a:p>
            <a:pPr algn="just"/>
            <a:r>
              <a:rPr 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29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4" name="Grafický objekt 3" descr="Agriculture obrys">
            <a:extLst>
              <a:ext uri="{FF2B5EF4-FFF2-40B4-BE49-F238E27FC236}">
                <a16:creationId xmlns:a16="http://schemas.microsoft.com/office/drawing/2014/main" id="{9564CFB4-5637-44A3-9FBF-F03154670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81757" y="4364373"/>
            <a:ext cx="914400" cy="914400"/>
          </a:xfrm>
          <a:prstGeom prst="rect">
            <a:avLst/>
          </a:prstGeom>
        </p:spPr>
      </p:pic>
      <p:pic>
        <p:nvPicPr>
          <p:cNvPr id="6" name="Grafický objekt 5" descr="Město se souvislou výplní">
            <a:extLst>
              <a:ext uri="{FF2B5EF4-FFF2-40B4-BE49-F238E27FC236}">
                <a16:creationId xmlns:a16="http://schemas.microsoft.com/office/drawing/2014/main" id="{B6DF22E6-78E1-4A47-999A-EBD2840C97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67894" y="34499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481A6-572D-4568-BBFE-DE59196C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67" y="2766270"/>
            <a:ext cx="4144162" cy="1738620"/>
          </a:xfrm>
        </p:spPr>
        <p:txBody>
          <a:bodyPr>
            <a:normAutofit fontScale="90000"/>
          </a:bodyPr>
          <a:lstStyle/>
          <a:p>
            <a:r>
              <a:rPr lang="cs-CZ" dirty="0"/>
              <a:t>Odkazy nejsou zdroje, zdroje se citují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F61DBB-8250-4DF9-BB2F-1E21928CA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4519" b="4739"/>
          <a:stretch/>
        </p:blipFill>
        <p:spPr>
          <a:xfrm>
            <a:off x="5446902" y="363232"/>
            <a:ext cx="5998128" cy="6131536"/>
          </a:xfrm>
        </p:spPr>
      </p:pic>
    </p:spTree>
    <p:extLst>
      <p:ext uri="{BB962C8B-B14F-4D97-AF65-F5344CB8AC3E}">
        <p14:creationId xmlns:p14="http://schemas.microsoft.com/office/powerpoint/2010/main" val="6450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Brno-město a Brno-Venkov?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1987419"/>
            <a:ext cx="5469622" cy="448310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Jaký je mezi nimi rozdíl? Je nějaký? V čem?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Jakému okresu je okres Brno-venkov podobný? Praha-východ x okres Svitavy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92E590-D530-4D57-9E52-76130C0F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02" y="1676400"/>
            <a:ext cx="4411840" cy="48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5C83A31-A6C9-4947-8C58-CD6F5609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10" y="101377"/>
            <a:ext cx="5237703" cy="665524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BB28B3A-49C9-4C95-9CC1-A8216C3F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039" y="5176008"/>
            <a:ext cx="3900881" cy="780176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Atlas brněnské metropolitní oblasti (2014)</a:t>
            </a:r>
          </a:p>
        </p:txBody>
      </p:sp>
    </p:spTree>
    <p:extLst>
      <p:ext uri="{BB962C8B-B14F-4D97-AF65-F5344CB8AC3E}">
        <p14:creationId xmlns:p14="http://schemas.microsoft.com/office/powerpoint/2010/main" val="392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BD8BF-4AA2-471E-8077-8F061B59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300" y="733337"/>
            <a:ext cx="2890975" cy="1783360"/>
          </a:xfrm>
        </p:spPr>
        <p:txBody>
          <a:bodyPr>
            <a:normAutofit fontScale="90000"/>
          </a:bodyPr>
          <a:lstStyle/>
          <a:p>
            <a:r>
              <a:rPr lang="cs-CZ" dirty="0"/>
              <a:t>O jaké se jedná areály?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14EFB6-C9BD-4926-A77A-C142E99D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67" y="549562"/>
            <a:ext cx="7040073" cy="59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1E5C5-64DE-42EA-8A67-7A4EB21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 město Nebo venkov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29B39-D07B-4D63-BE59-F684C8D0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je město v představách venkovanů?</a:t>
            </a:r>
          </a:p>
          <a:p>
            <a:r>
              <a:rPr lang="cs-CZ" dirty="0"/>
              <a:t>Jaký je venkov v představách měšťanů?</a:t>
            </a:r>
          </a:p>
          <a:p>
            <a:endParaRPr lang="cs-CZ" dirty="0"/>
          </a:p>
          <a:p>
            <a:r>
              <a:rPr lang="cs-CZ" dirty="0"/>
              <a:t>Máte zkušenost z jiných kultur?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5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B6B8F-3FAE-429A-81F2-7E028069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– kam je </a:t>
            </a:r>
            <a:r>
              <a:rPr lang="cs-CZ" dirty="0" err="1"/>
              <a:t>zařadiT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6DB73-F09B-4DF4-BEDD-C68B9527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4486712" cy="4483101"/>
          </a:xfrm>
        </p:spPr>
        <p:txBody>
          <a:bodyPr/>
          <a:lstStyle/>
          <a:p>
            <a:r>
              <a:rPr lang="cs-CZ" dirty="0"/>
              <a:t>konzervatismus</a:t>
            </a:r>
          </a:p>
          <a:p>
            <a:r>
              <a:rPr lang="cs-CZ" dirty="0"/>
              <a:t>golfový resort</a:t>
            </a:r>
          </a:p>
          <a:p>
            <a:r>
              <a:rPr lang="cs-CZ" dirty="0"/>
              <a:t>neformální sociální kontrola</a:t>
            </a:r>
          </a:p>
          <a:p>
            <a:r>
              <a:rPr lang="cs-CZ" dirty="0"/>
              <a:t>periferie (vnitřní periferie)</a:t>
            </a:r>
          </a:p>
          <a:p>
            <a:r>
              <a:rPr lang="cs-CZ" dirty="0"/>
              <a:t>„náplava“</a:t>
            </a:r>
          </a:p>
          <a:p>
            <a:r>
              <a:rPr lang="cs-CZ" dirty="0"/>
              <a:t>chudoba</a:t>
            </a:r>
          </a:p>
          <a:p>
            <a:r>
              <a:rPr lang="cs-CZ" dirty="0"/>
              <a:t>migrace</a:t>
            </a:r>
          </a:p>
          <a:p>
            <a:r>
              <a:rPr lang="cs-CZ" dirty="0"/>
              <a:t>zemědělství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EC89FD-FDB3-4C14-96EC-45888579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99" y="1676400"/>
            <a:ext cx="3387273" cy="49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8519-E41D-4CDC-967A-BF4959AE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Urban </a:t>
            </a:r>
            <a:r>
              <a:rPr lang="cs-CZ" dirty="0" err="1"/>
              <a:t>gardens</a:t>
            </a:r>
            <a:endParaRPr lang="cs-CZ" dirty="0"/>
          </a:p>
        </p:txBody>
      </p:sp>
      <p:pic>
        <p:nvPicPr>
          <p:cNvPr id="5" name="Zástupný obsah 4" descr="Obsah obrázku strom, exteriér, zahrada&#10;&#10;Popis byl vytvořen automaticky">
            <a:extLst>
              <a:ext uri="{FF2B5EF4-FFF2-40B4-BE49-F238E27FC236}">
                <a16:creationId xmlns:a16="http://schemas.microsoft.com/office/drawing/2014/main" id="{58AF4FD9-7114-44A9-B0F6-133F0F101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0" y="2180497"/>
            <a:ext cx="5977466" cy="448310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0A94895-969F-4DCC-8B83-03FF724A9247}"/>
              </a:ext>
            </a:extLst>
          </p:cNvPr>
          <p:cNvSpPr txBox="1">
            <a:spLocks/>
          </p:cNvSpPr>
          <p:nvPr/>
        </p:nvSpPr>
        <p:spPr>
          <a:xfrm>
            <a:off x="1467724" y="1735123"/>
            <a:ext cx="1026952" cy="45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Krakov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12B99C9-7B25-4831-B8A4-D449813722F4}"/>
              </a:ext>
            </a:extLst>
          </p:cNvPr>
          <p:cNvSpPr txBox="1">
            <a:spLocks/>
          </p:cNvSpPr>
          <p:nvPr/>
        </p:nvSpPr>
        <p:spPr>
          <a:xfrm>
            <a:off x="10840324" y="6021386"/>
            <a:ext cx="1026952" cy="45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Vídeň</a:t>
            </a:r>
          </a:p>
        </p:txBody>
      </p:sp>
      <p:pic>
        <p:nvPicPr>
          <p:cNvPr id="9" name="Obrázek 8" descr="Obsah obrázku obloha, exteriér, budova, obytný dům&#10;&#10;Popis byl vytvořen automaticky">
            <a:extLst>
              <a:ext uri="{FF2B5EF4-FFF2-40B4-BE49-F238E27FC236}">
                <a16:creationId xmlns:a16="http://schemas.microsoft.com/office/drawing/2014/main" id="{07D9554A-607E-4DB4-BF0A-9BABD49E4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26" y="2180497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963A1-951B-4E2D-98FE-967D0C76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PERIFERIE = VENKOV?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C67F26-BD38-43F6-ABFD-07F746D2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72" y="1587385"/>
            <a:ext cx="7219294" cy="5000639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BC75890-766A-4013-9CCB-8757BD2B0455}"/>
              </a:ext>
            </a:extLst>
          </p:cNvPr>
          <p:cNvSpPr txBox="1">
            <a:spLocks/>
          </p:cNvSpPr>
          <p:nvPr/>
        </p:nvSpPr>
        <p:spPr>
          <a:xfrm>
            <a:off x="8393753" y="6021386"/>
            <a:ext cx="1551330" cy="455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Hermann (2019)</a:t>
            </a:r>
          </a:p>
        </p:txBody>
      </p:sp>
    </p:spTree>
    <p:extLst>
      <p:ext uri="{BB962C8B-B14F-4D97-AF65-F5344CB8AC3E}">
        <p14:creationId xmlns:p14="http://schemas.microsoft.com/office/powerpoint/2010/main" val="27823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1655</TotalTime>
  <Words>291</Words>
  <Application>Microsoft Office PowerPoint</Application>
  <PresentationFormat>Širokoúhlá obrazovka</PresentationFormat>
  <Paragraphs>50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Drátěný model budovy 16 x 9</vt:lpstr>
      <vt:lpstr>Humánní geografie</vt:lpstr>
      <vt:lpstr>Odkazy nejsou zdroje, zdroje se citují</vt:lpstr>
      <vt:lpstr>Brno-město a Brno-Venkov?</vt:lpstr>
      <vt:lpstr>Prezentace aplikace PowerPoint</vt:lpstr>
      <vt:lpstr>O jaké se jedná areály?</vt:lpstr>
      <vt:lpstr>Když se Řekne město Nebo venkov</vt:lpstr>
      <vt:lpstr>Pojmy – kam je zařadiT?</vt:lpstr>
      <vt:lpstr>Urban gardens</vt:lpstr>
      <vt:lpstr>PERIFERIE = VENKOV?</vt:lpstr>
      <vt:lpstr>Zadání ČTVRTÉHO cvičení</vt:lpstr>
      <vt:lpstr>Zadání ČTVRTÉHO cvičení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</cp:lastModifiedBy>
  <cp:revision>107</cp:revision>
  <dcterms:created xsi:type="dcterms:W3CDTF">2018-02-18T10:52:56Z</dcterms:created>
  <dcterms:modified xsi:type="dcterms:W3CDTF">2021-10-25T15:24:21Z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