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6" r:id="rId4"/>
  </p:sldMasterIdLst>
  <p:notesMasterIdLst>
    <p:notesMasterId r:id="rId22"/>
  </p:notesMasterIdLst>
  <p:sldIdLst>
    <p:sldId id="259" r:id="rId5"/>
    <p:sldId id="318" r:id="rId6"/>
    <p:sldId id="320" r:id="rId7"/>
    <p:sldId id="331" r:id="rId8"/>
    <p:sldId id="321" r:id="rId9"/>
    <p:sldId id="332" r:id="rId10"/>
    <p:sldId id="328" r:id="rId11"/>
    <p:sldId id="330" r:id="rId12"/>
    <p:sldId id="327" r:id="rId13"/>
    <p:sldId id="324" r:id="rId14"/>
    <p:sldId id="333" r:id="rId15"/>
    <p:sldId id="334" r:id="rId16"/>
    <p:sldId id="335" r:id="rId17"/>
    <p:sldId id="336" r:id="rId18"/>
    <p:sldId id="308" r:id="rId19"/>
    <p:sldId id="317" r:id="rId20"/>
    <p:sldId id="264" r:id="rId21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im Lískovec" initials="RL" lastIdx="1" clrIdx="0">
    <p:extLst>
      <p:ext uri="{19B8F6BF-5375-455C-9EA6-DF929625EA0E}">
        <p15:presenceInfo xmlns:p15="http://schemas.microsoft.com/office/powerpoint/2012/main" userId="f4518275e6a116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9494"/>
    <a:srgbClr val="666666"/>
    <a:srgbClr val="050505"/>
    <a:srgbClr val="7F7F7F"/>
    <a:srgbClr val="02B04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112" d="100"/>
          <a:sy n="112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980E268-E484-48A5-90F6-54A1FE75A86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30A1860-2242-4E91-B964-1FFE40CE40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39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088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650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053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814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86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41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097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2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73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88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24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56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977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92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71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A1860-2242-4E91-B964-1FFE40CE404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73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1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31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00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28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64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42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83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49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87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83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3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45344-89C8-40C7-AA09-AC61427B534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B6DD7-E95D-49BB-906F-268E62AF0D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88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zd2XUV3i-4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zwYAeqzkoQ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unYMN_KteM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wqgmEfpQbY?feature=oembed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KNdoxRld34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MpqVfnuyII?feature=oembed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ACNDeqQIVI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64412" y="70031"/>
            <a:ext cx="7556500" cy="9955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lIns="91440" tIns="180000" rIns="91440" bIns="21600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48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  <p:sp>
        <p:nvSpPr>
          <p:cNvPr id="6" name="TextovéPole 4"/>
          <p:cNvSpPr txBox="1"/>
          <p:nvPr/>
        </p:nvSpPr>
        <p:spPr>
          <a:xfrm>
            <a:off x="0" y="5312170"/>
            <a:ext cx="1783650" cy="7729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lIns="91440" tIns="180000" rIns="91440" bIns="21600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400" dirty="0">
                <a:effectLst/>
                <a:latin typeface="Segoe UI" panose="020B0502040204020203" pitchFamily="34" charset="0"/>
              </a:rPr>
              <a:t>8. seminář </a:t>
            </a:r>
          </a:p>
          <a:p>
            <a:pPr>
              <a:lnSpc>
                <a:spcPct val="80000"/>
              </a:lnSpc>
            </a:pPr>
            <a:r>
              <a:rPr lang="cs-CZ" sz="1400" dirty="0">
                <a:effectLst/>
                <a:latin typeface="Segoe UI" panose="020B0502040204020203" pitchFamily="34" charset="0"/>
              </a:rPr>
              <a:t>22.–23. 11. 2021</a:t>
            </a:r>
          </a:p>
        </p:txBody>
      </p:sp>
      <p:pic>
        <p:nvPicPr>
          <p:cNvPr id="9" name="Picture 2" descr="MUNI SCI Geografický ústav (CS) - Inverzní provedení">
            <a:extLst>
              <a:ext uri="{FF2B5EF4-FFF2-40B4-BE49-F238E27FC236}">
                <a16:creationId xmlns:a16="http://schemas.microsoft.com/office/drawing/2014/main" id="{6486BA1E-FFE8-47A8-BCAD-E14181F7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085"/>
            <a:ext cx="1783650" cy="7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4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10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édium 1" title="Muévete con Conciencia. DGT Campaña de Movilidad 2015">
            <a:hlinkClick r:id="" action="ppaction://media"/>
            <a:extLst>
              <a:ext uri="{FF2B5EF4-FFF2-40B4-BE49-F238E27FC236}">
                <a16:creationId xmlns:a16="http://schemas.microsoft.com/office/drawing/2014/main" id="{960E82E7-7FA7-4A0B-808A-56EAED0E76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709343"/>
            <a:ext cx="9144000" cy="516636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EF60D2-0B6B-49F1-A8E3-E65D4AAF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6986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11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sterdam: historic images depicting a transition from cars to bikes in the  city centre – The Urban Observer">
            <a:extLst>
              <a:ext uri="{FF2B5EF4-FFF2-40B4-BE49-F238E27FC236}">
                <a16:creationId xmlns:a16="http://schemas.microsoft.com/office/drawing/2014/main" id="{A3BA15BA-59EC-4953-AFBE-08200240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0AD473-D343-4AA6-A002-984ACBBB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239588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12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cycle Queensland on Twitter: &amp;quot;Amsterdam used the 1970s oil crisis as a  catalyst for change, &amp;amp;amp; as a starting point to become the cycling city  it is today. We believe QLD cities">
            <a:extLst>
              <a:ext uri="{FF2B5EF4-FFF2-40B4-BE49-F238E27FC236}">
                <a16:creationId xmlns:a16="http://schemas.microsoft.com/office/drawing/2014/main" id="{8C97DAD2-DC5A-4BF4-9B5D-4FFBF0A1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0"/>
            <a:ext cx="4695438" cy="62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C9EF29F-E6D3-4F99-95F7-993DE564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177732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13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ieuwe Doelenstraat - Sustainable Amsterdam">
            <a:extLst>
              <a:ext uri="{FF2B5EF4-FFF2-40B4-BE49-F238E27FC236}">
                <a16:creationId xmlns:a16="http://schemas.microsoft.com/office/drawing/2014/main" id="{867281F9-82D9-4658-B79A-479BA87C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63"/>
            <a:ext cx="91440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C6B2766-8160-4538-BF30-199DC495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62955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14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ivable Cities Campaign - Sustainable Amsterdam">
            <a:extLst>
              <a:ext uri="{FF2B5EF4-FFF2-40B4-BE49-F238E27FC236}">
                <a16:creationId xmlns:a16="http://schemas.microsoft.com/office/drawing/2014/main" id="{B7893635-99A0-4C0A-AE44-484822C7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9144000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2D60A4-F4F6-43A0-A88B-0F592D96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390639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15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cs-CZ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Zadání cvičení: </a:t>
            </a:r>
          </a:p>
          <a:p>
            <a:pPr marL="0" indent="0">
              <a:buNone/>
            </a:pP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Prostudujte si text Kennetha T. Jacksona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drive-in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Culture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Contemporary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America z roku 1985. Autor se zamýšlí nad rolí automobilu ve fungování americké společnosti. Popisuje elementy a stavební prvky „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automobility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“ jako životního stylu a hodnotí její dopady na formování měst, resp.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suburbií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Ve stručném textu (max. strana A4) se zamyslete nad následujícími otázkami: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Do jaké míry je autorův náhled na provázání automobilu a každodenního života reálný?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Lze popisované americké reálie přenést beze zbytku do prostředí současné Evropy, resp. současné ČR?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Pokud bychom podobně studovali situaci v ČR (SR), jaké příznaky, prvky a procesy „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automobilitní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kultury“ byste identifikovali vy?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Má vůbec v prostředí ČR (SR) smysl hovořit o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automobilitě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jako specifickém životním stylu? Pokud ano, jak moc ovlivňuje prostorové fungování společnosti?</a:t>
            </a:r>
          </a:p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CD1A91-30DA-49F9-AD83-433A0698F95A}"/>
              </a:ext>
            </a:extLst>
          </p:cNvPr>
          <p:cNvSpPr txBox="1">
            <a:spLocks/>
          </p:cNvSpPr>
          <p:nvPr/>
        </p:nvSpPr>
        <p:spPr>
          <a:xfrm>
            <a:off x="2527300" y="141065"/>
            <a:ext cx="6616700" cy="11464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lIns="91440" tIns="180000" rIns="91440" bIns="21600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Zadání cvičení</a:t>
            </a:r>
          </a:p>
          <a:p>
            <a:pPr algn="l"/>
            <a:r>
              <a:rPr lang="cs-CZ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Automobilita</a:t>
            </a:r>
            <a:r>
              <a:rPr lang="cs-CZ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zadání cvičení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341BBB-97FD-44BF-829D-8E41322F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573351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16</a:t>
            </a:fld>
            <a:endParaRPr lang="cs-CZ" dirty="0"/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CD1A91-30DA-49F9-AD83-433A0698F95A}"/>
              </a:ext>
            </a:extLst>
          </p:cNvPr>
          <p:cNvSpPr txBox="1">
            <a:spLocks/>
          </p:cNvSpPr>
          <p:nvPr/>
        </p:nvSpPr>
        <p:spPr>
          <a:xfrm>
            <a:off x="2527300" y="136524"/>
            <a:ext cx="6616700" cy="11464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lIns="91440" tIns="180000" rIns="91440" bIns="21600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Zadání cvičení</a:t>
            </a:r>
          </a:p>
          <a:p>
            <a:pPr algn="l"/>
            <a:r>
              <a:rPr lang="cs-CZ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Automobilita</a:t>
            </a:r>
            <a:r>
              <a:rPr lang="cs-CZ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souhrnné požadavky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041EDDA-ACC5-4768-AF50-DA9E9CFB89D1}"/>
              </a:ext>
            </a:extLst>
          </p:cNvPr>
          <p:cNvSpPr txBox="1">
            <a:spLocks/>
          </p:cNvSpPr>
          <p:nvPr/>
        </p:nvSpPr>
        <p:spPr>
          <a:xfrm>
            <a:off x="628650" y="5530817"/>
            <a:ext cx="7886700" cy="725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ED353-867D-474F-8A68-2C75976C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47571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Obsah cvičení:</a:t>
            </a:r>
            <a:endParaRPr lang="en-GB" sz="2000" b="1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cs-CZ" sz="1800" dirty="0">
                <a:latin typeface="Segoe UI" panose="020B0502040204020203" pitchFamily="34" charset="0"/>
                <a:cs typeface="Segoe UI" panose="020B0502040204020203" pitchFamily="34" charset="0"/>
              </a:rPr>
              <a:t>Dodržení základních instrukcí organizace cvičení a požadavků (!)</a:t>
            </a:r>
          </a:p>
          <a:p>
            <a:r>
              <a:rPr lang="cs-CZ" sz="1800" dirty="0">
                <a:latin typeface="Segoe UI" panose="020B0502040204020203" pitchFamily="34" charset="0"/>
                <a:cs typeface="Segoe UI" panose="020B0502040204020203" pitchFamily="34" charset="0"/>
              </a:rPr>
              <a:t>Samotné vypracování cvičení bude obsahovat:</a:t>
            </a:r>
            <a:endParaRPr lang="cs-CZ" sz="1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Zaměřte se na klíčová témata patřící do </a:t>
            </a:r>
            <a:r>
              <a:rPr lang="cs-CZ" sz="18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automobility</a:t>
            </a:r>
            <a:r>
              <a:rPr lang="cs-CZ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 „auto versus město“ a vypracujte r</a:t>
            </a:r>
            <a:r>
              <a:rPr lang="cs-CZ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eakce na položené otázky vycházející ze studia textu (max. 1 strana A4).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Váš pohled nesmí být nutně černobílý (ano/ne).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Závěr bude součástí cvičení a bude obsahovat shrnutí zjištěných poznatků (i v tomto případě je nutné dodržet cca. 180 slov)</a:t>
            </a:r>
            <a:endParaRPr lang="cs-CZ" sz="1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GB" sz="2400" dirty="0">
              <a:effectLst/>
              <a:latin typeface="Bahnschrift Ligh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7333C360-5E6F-4A25-83E8-73E2395182C1}"/>
              </a:ext>
            </a:extLst>
          </p:cNvPr>
          <p:cNvSpPr txBox="1">
            <a:spLocks/>
          </p:cNvSpPr>
          <p:nvPr/>
        </p:nvSpPr>
        <p:spPr>
          <a:xfrm>
            <a:off x="642520" y="5031340"/>
            <a:ext cx="7886700" cy="725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Deadline</a:t>
            </a:r>
            <a:r>
              <a:rPr lang="cs-CZ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pondělní skupiny: 29. 11. 2021 23.59.</a:t>
            </a:r>
          </a:p>
          <a:p>
            <a:pPr marL="0" indent="0">
              <a:buNone/>
            </a:pPr>
            <a:r>
              <a:rPr lang="cs-CZ" sz="20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Deadline</a:t>
            </a:r>
            <a:r>
              <a:rPr lang="cs-CZ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úterní skupiny: 30. 11. 2021 23.59</a:t>
            </a:r>
          </a:p>
          <a:p>
            <a:endParaRPr lang="cs-CZ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EEF9F37-AB35-48B3-9F42-B1E376D6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60229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B3742-1420-4166-B4E0-7D676625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E03BF2-2F4C-4A23-8C12-38577B4A2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arallelogram 7">
            <a:extLst>
              <a:ext uri="{FF2B5EF4-FFF2-40B4-BE49-F238E27FC236}">
                <a16:creationId xmlns:a16="http://schemas.microsoft.com/office/drawing/2014/main" id="{D988F13A-27B8-4945-A87C-800A2E6B7141}"/>
              </a:ext>
            </a:extLst>
          </p:cNvPr>
          <p:cNvSpPr/>
          <p:nvPr/>
        </p:nvSpPr>
        <p:spPr>
          <a:xfrm>
            <a:off x="-438150" y="4810125"/>
            <a:ext cx="2028825" cy="1009650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53AE4E-CE5E-400E-889C-A477FFFA0256}"/>
              </a:ext>
            </a:extLst>
          </p:cNvPr>
          <p:cNvSpPr/>
          <p:nvPr/>
        </p:nvSpPr>
        <p:spPr>
          <a:xfrm>
            <a:off x="0" y="0"/>
            <a:ext cx="9144000" cy="5362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>
              <a:buFont typeface="Arial" panose="020B0604020202020204" pitchFamily="34" charset="0"/>
              <a:buNone/>
            </a:pPr>
            <a:endParaRPr lang="cs-CZ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38E1D6-B573-4FC9-8BE6-E1B5546161E3}"/>
              </a:ext>
            </a:extLst>
          </p:cNvPr>
          <p:cNvSpPr txBox="1">
            <a:spLocks/>
          </p:cNvSpPr>
          <p:nvPr/>
        </p:nvSpPr>
        <p:spPr>
          <a:xfrm>
            <a:off x="0" y="1825625"/>
            <a:ext cx="1816100" cy="1990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Dotazy?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D3B8E4-6F2F-4AA9-9D84-53E4165A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17</a:t>
            </a:fld>
            <a:endParaRPr lang="cs-CZ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0016ED0-9898-463D-9075-8AE3EDE5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99" y="5541963"/>
            <a:ext cx="511494" cy="511494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FB70158-CADC-49FA-B4CC-780FF24732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6" y="5544912"/>
            <a:ext cx="548608" cy="548608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603F7F48-73C2-4ED0-A665-873BF0B571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47" y="5521388"/>
            <a:ext cx="572132" cy="572132"/>
          </a:xfrm>
          <a:prstGeom prst="rect">
            <a:avLst/>
          </a:prstGeom>
        </p:spPr>
      </p:pic>
      <p:pic>
        <p:nvPicPr>
          <p:cNvPr id="15" name="Picture 2" descr="MUNI SCI Geografický ústav (CS) - Inverzní provedení">
            <a:extLst>
              <a:ext uri="{FF2B5EF4-FFF2-40B4-BE49-F238E27FC236}">
                <a16:creationId xmlns:a16="http://schemas.microsoft.com/office/drawing/2014/main" id="{D7C44B1E-B631-4952-8677-E5AC89E9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EE9B123-A9F0-4872-818D-4CC27FED68D4}"/>
              </a:ext>
            </a:extLst>
          </p:cNvPr>
          <p:cNvSpPr txBox="1"/>
          <p:nvPr/>
        </p:nvSpPr>
        <p:spPr>
          <a:xfrm>
            <a:off x="3344471" y="5477381"/>
            <a:ext cx="5276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r>
              <a:rPr lang="cs-CZ" sz="3200" dirty="0">
                <a:solidFill>
                  <a:srgbClr val="7F7F7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54466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2</a:t>
            </a:fld>
            <a:endParaRPr lang="cs-CZ" dirty="0"/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1936 project for making the 2nd floor of the Eiffel Tower accessible by  car - 9GAG">
            <a:extLst>
              <a:ext uri="{FF2B5EF4-FFF2-40B4-BE49-F238E27FC236}">
                <a16:creationId xmlns:a16="http://schemas.microsoft.com/office/drawing/2014/main" id="{7F4B8DCE-6F40-4537-87B8-DADC9F88B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78" y="116924"/>
            <a:ext cx="5154043" cy="60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D2E895-2F92-4874-B8B4-A934DD5C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173599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3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édium 2" title="World without cars">
            <a:hlinkClick r:id="" action="ppaction://media"/>
            <a:extLst>
              <a:ext uri="{FF2B5EF4-FFF2-40B4-BE49-F238E27FC236}">
                <a16:creationId xmlns:a16="http://schemas.microsoft.com/office/drawing/2014/main" id="{9E3F2864-D057-4F54-B7A0-59E98F1D1D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78630" y="266772"/>
            <a:ext cx="7587302" cy="569047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CCA0DD-0E0D-402E-B96C-0C8877A1D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29503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4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édium 1" title="New Renault Koleos (Commercial)">
            <a:hlinkClick r:id="" action="ppaction://media"/>
            <a:extLst>
              <a:ext uri="{FF2B5EF4-FFF2-40B4-BE49-F238E27FC236}">
                <a16:creationId xmlns:a16="http://schemas.microsoft.com/office/drawing/2014/main" id="{516EE1B0-AB88-4220-BE2D-DA0900FDA8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845820"/>
            <a:ext cx="9144000" cy="51663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35C94C-DBA1-4310-B410-5EA127D6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3004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5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nline médium 5" title="What makes the perfect vehicle?">
            <a:hlinkClick r:id="" action="ppaction://media"/>
            <a:extLst>
              <a:ext uri="{FF2B5EF4-FFF2-40B4-BE49-F238E27FC236}">
                <a16:creationId xmlns:a16="http://schemas.microsoft.com/office/drawing/2014/main" id="{58A3FDFF-1C53-42F6-AA5F-9DC3A7E0A4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588713"/>
            <a:ext cx="9144000" cy="516636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8BF57B-9C30-4BC0-B9EA-BD4301FF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160131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6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édium 1" title="Lamborghini Huracán EVO: Every Day Amplified">
            <a:hlinkClick r:id="" action="ppaction://media"/>
            <a:extLst>
              <a:ext uri="{FF2B5EF4-FFF2-40B4-BE49-F238E27FC236}">
                <a16:creationId xmlns:a16="http://schemas.microsoft.com/office/drawing/2014/main" id="{F18F0970-C045-4F8B-9BAB-3F811178EC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588713"/>
            <a:ext cx="9144000" cy="51663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CB074A-69C5-447A-8E41-B16B847B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2089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7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édium 3" title="Time to ride the future | VanMoof">
            <a:hlinkClick r:id="" action="ppaction://media"/>
            <a:extLst>
              <a:ext uri="{FF2B5EF4-FFF2-40B4-BE49-F238E27FC236}">
                <a16:creationId xmlns:a16="http://schemas.microsoft.com/office/drawing/2014/main" id="{3F7249E2-3E31-4B89-B102-6A612E88BE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0440" y="726393"/>
            <a:ext cx="9083120" cy="5131963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418436-5ECB-423B-957A-48B86321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21361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8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qVe2Zk1ohiSDEWP">
            <a:hlinkClick r:id="" action="ppaction://media"/>
            <a:extLst>
              <a:ext uri="{FF2B5EF4-FFF2-40B4-BE49-F238E27FC236}">
                <a16:creationId xmlns:a16="http://schemas.microsoft.com/office/drawing/2014/main" id="{A219B38C-F7CE-464F-B457-917B79264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496A19-C181-4ADC-9639-FB8E9C44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3607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>
            <a:extLst>
              <a:ext uri="{FF2B5EF4-FFF2-40B4-BE49-F238E27FC236}">
                <a16:creationId xmlns:a16="http://schemas.microsoft.com/office/drawing/2014/main" id="{9CB4209D-AA88-4EDD-BE1E-BE5479D3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59028"/>
            <a:ext cx="9144000" cy="598972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625C3F9-8625-4E19-9F3D-BF3403C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885F6A3-F6EE-4695-9D11-647F5614CB08}" type="slidenum">
              <a:rPr lang="cs-CZ" smtClean="0"/>
              <a:t>9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F183FC-102D-4C90-9C49-19EE8E26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670"/>
            <a:ext cx="78867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  <a:p>
            <a:endParaRPr lang="cs-CZ" sz="2400" dirty="0">
              <a:latin typeface="Bahnschrift Light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UNI SCI Geografický ústav (CS) - Inverzní provedení">
            <a:extLst>
              <a:ext uri="{FF2B5EF4-FFF2-40B4-BE49-F238E27FC236}">
                <a16:creationId xmlns:a16="http://schemas.microsoft.com/office/drawing/2014/main" id="{56D61421-80B8-40D0-9D71-BDF3CABE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640"/>
            <a:ext cx="137160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édium 1" title="RIDE A BIKE 2018">
            <a:hlinkClick r:id="" action="ppaction://media"/>
            <a:extLst>
              <a:ext uri="{FF2B5EF4-FFF2-40B4-BE49-F238E27FC236}">
                <a16:creationId xmlns:a16="http://schemas.microsoft.com/office/drawing/2014/main" id="{D5FF63DF-503B-4C25-BD2D-6BFEDB7B5F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250" y="595069"/>
            <a:ext cx="9132750" cy="51600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95E9D6-1F43-4E3C-81F8-86B3E4D2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621" y="6375951"/>
            <a:ext cx="3242758" cy="365125"/>
          </a:xfrm>
        </p:spPr>
        <p:txBody>
          <a:bodyPr/>
          <a:lstStyle/>
          <a:p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Z3090c Humánní geografie - cvičení</a:t>
            </a:r>
          </a:p>
        </p:txBody>
      </p:sp>
    </p:spTree>
    <p:extLst>
      <p:ext uri="{BB962C8B-B14F-4D97-AF65-F5344CB8AC3E}">
        <p14:creationId xmlns:p14="http://schemas.microsoft.com/office/powerpoint/2010/main" val="24950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AABA433669944486956209FAD090FB" ma:contentTypeVersion="8" ma:contentTypeDescription="Vytvoří nový dokument" ma:contentTypeScope="" ma:versionID="32a7a25d82d1b683d403fc49ab5f96e2">
  <xsd:schema xmlns:xsd="http://www.w3.org/2001/XMLSchema" xmlns:xs="http://www.w3.org/2001/XMLSchema" xmlns:p="http://schemas.microsoft.com/office/2006/metadata/properties" xmlns:ns3="545e56d2-0225-4f08-a72b-edde3a9e2f8a" xmlns:ns4="fe04a458-8a7a-4ce7-bed2-c729e2afdad9" targetNamespace="http://schemas.microsoft.com/office/2006/metadata/properties" ma:root="true" ma:fieldsID="d6cd085eec15c8c3b57b8cb3c103587c" ns3:_="" ns4:_="">
    <xsd:import namespace="545e56d2-0225-4f08-a72b-edde3a9e2f8a"/>
    <xsd:import namespace="fe04a458-8a7a-4ce7-bed2-c729e2afdad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e56d2-0225-4f08-a72b-edde3a9e2f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4a458-8a7a-4ce7-bed2-c729e2afda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A516A2-3342-450E-8190-28D125A0A0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19DF43-1964-41CF-8D19-7AC372F6D789}">
  <ds:schemaRefs>
    <ds:schemaRef ds:uri="http://schemas.openxmlformats.org/package/2006/metadata/core-properties"/>
    <ds:schemaRef ds:uri="fe04a458-8a7a-4ce7-bed2-c729e2afdad9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545e56d2-0225-4f08-a72b-edde3a9e2f8a"/>
  </ds:schemaRefs>
</ds:datastoreItem>
</file>

<file path=customXml/itemProps3.xml><?xml version="1.0" encoding="utf-8"?>
<ds:datastoreItem xmlns:ds="http://schemas.openxmlformats.org/officeDocument/2006/customXml" ds:itemID="{FAB0C136-9D07-48A1-99E7-B6E449707B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5e56d2-0225-4f08-a72b-edde3a9e2f8a"/>
    <ds:schemaRef ds:uri="fe04a458-8a7a-4ce7-bed2-c729e2afda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6311</TotalTime>
  <Words>394</Words>
  <Application>Microsoft Office PowerPoint</Application>
  <PresentationFormat>Předvádění na obrazovce (4:3)</PresentationFormat>
  <Paragraphs>72</Paragraphs>
  <Slides>17</Slides>
  <Notes>16</Notes>
  <HiddenSlides>0</HiddenSlides>
  <MMClips>8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Bahnschrift Light Condensed</vt:lpstr>
      <vt:lpstr>Calibri</vt:lpstr>
      <vt:lpstr>Calibri Light</vt:lpstr>
      <vt:lpstr>Segoe UI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LÍSKOVEC Radim</dc:creator>
  <cp:lastModifiedBy>Radim Lískovec</cp:lastModifiedBy>
  <cp:revision>111</cp:revision>
  <cp:lastPrinted>2021-11-01T16:52:28Z</cp:lastPrinted>
  <dcterms:created xsi:type="dcterms:W3CDTF">2020-02-24T09:43:43Z</dcterms:created>
  <dcterms:modified xsi:type="dcterms:W3CDTF">2021-11-22T16:50:50Z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0x010100EAAABA433669944486956209FAD090FB</vt:lpwstr>
  </property>
</Properties>
</file>