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8" r:id="rId5"/>
    <p:sldId id="298" r:id="rId6"/>
    <p:sldId id="303" r:id="rId7"/>
    <p:sldId id="305" r:id="rId8"/>
    <p:sldId id="306" r:id="rId9"/>
    <p:sldId id="299" r:id="rId10"/>
    <p:sldId id="307" r:id="rId11"/>
    <p:sldId id="300" r:id="rId12"/>
    <p:sldId id="301" r:id="rId13"/>
    <p:sldId id="302" r:id="rId14"/>
    <p:sldId id="295" r:id="rId15"/>
    <p:sldId id="297" r:id="rId16"/>
    <p:sldId id="280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30.11.2021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berimaginario.es/es/2018/01/09/analisis-del-canal-kurzgesag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321" y="919277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4255049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9</a:t>
            </a:r>
          </a:p>
          <a:p>
            <a:pPr rtl="0"/>
            <a:fld id="{AD2F00AE-9A07-4BA2-825A-4011CEE17A8E}" type="datetime1">
              <a:rPr lang="cs-CZ" sz="3200"/>
              <a:pPr rtl="0"/>
              <a:t>30.11.2021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9291A-2B6C-45B6-9C2E-0796AC1F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a NUTSHELL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4740E-B5A3-410A-89B7-5DD26689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videa k přemýšlení o problému</a:t>
            </a:r>
          </a:p>
          <a:p>
            <a:pPr marL="0" indent="0">
              <a:buNone/>
            </a:pPr>
            <a:r>
              <a:rPr lang="cs-CZ" b="1" dirty="0"/>
              <a:t>Do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Nuclear</a:t>
            </a:r>
            <a:r>
              <a:rPr lang="cs-CZ" b="1" dirty="0"/>
              <a:t> </a:t>
            </a:r>
            <a:r>
              <a:rPr lang="cs-CZ" b="1" dirty="0" err="1"/>
              <a:t>Energy</a:t>
            </a:r>
            <a:r>
              <a:rPr lang="cs-CZ" b="1" dirty="0"/>
              <a:t> to Stop </a:t>
            </a:r>
            <a:r>
              <a:rPr lang="cs-CZ" b="1" dirty="0" err="1"/>
              <a:t>Climate</a:t>
            </a:r>
            <a:r>
              <a:rPr lang="cs-CZ" b="1" dirty="0"/>
              <a:t> </a:t>
            </a:r>
            <a:r>
              <a:rPr lang="cs-CZ" b="1" dirty="0" err="1"/>
              <a:t>Change</a:t>
            </a:r>
            <a:r>
              <a:rPr lang="cs-CZ" b="1" dirty="0"/>
              <a:t>?</a:t>
            </a:r>
          </a:p>
          <a:p>
            <a:r>
              <a:rPr lang="cs-CZ" dirty="0"/>
              <a:t>https://www.youtube.com/watch?v=EhAemz1v7dQ&amp;list=PLFs4vir_WsTyXrrpFstD64Qj95vpy-yo1&amp;index=1</a:t>
            </a:r>
          </a:p>
          <a:p>
            <a:pPr marL="0" indent="0">
              <a:buNone/>
            </a:pPr>
            <a:r>
              <a:rPr lang="cs-CZ" b="1" dirty="0"/>
              <a:t>Kdo je zodpovědný za klimatickou krizi - Kdo ji musí vyřešit?</a:t>
            </a:r>
          </a:p>
          <a:p>
            <a:r>
              <a:rPr lang="cs-CZ" dirty="0"/>
              <a:t>https://www.youtube.com/watch?v=ipVxxxqwBQw&amp;list=PLFs4vir_WsTyXrrpFstD64Qj95vpy-yo1&amp;index=6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02620A-1F5C-4358-BD3B-551553EDB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9409" y="387480"/>
            <a:ext cx="3314391" cy="1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devátého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Pokuste se formou krátkého eseje (max. 1 strana A4, ideálně ¾) popsat hypotetickou situaci, která by nastala po vyčerpání zásob ropy či uhlí (vyberte si jedno z uvedených fosilních paliv). Esej může být zpracován jako spekulativní, třeba i dystopický; dopady mohou být popisovány na různých měřítkových úrovních. </a:t>
            </a:r>
          </a:p>
          <a:p>
            <a:pPr algn="just"/>
            <a:r>
              <a:rPr lang="cs-CZ" dirty="0"/>
              <a:t>Pokuste se zachytit především ovlivnění (</a:t>
            </a:r>
            <a:r>
              <a:rPr lang="cs-CZ" dirty="0" err="1"/>
              <a:t>časo</a:t>
            </a:r>
            <a:r>
              <a:rPr lang="cs-CZ" dirty="0"/>
              <a:t>)prostorových forem uspořádání společnosti, míru dopadů na fungování sídelního systému, zásahy do globální mobility či vybrané změny v geopolitickém uspořádání světa.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témata</a:t>
            </a:r>
          </a:p>
          <a:p>
            <a:pPr lvl="1"/>
            <a:r>
              <a:rPr lang="cs-CZ" dirty="0"/>
              <a:t>energetické zdroje</a:t>
            </a:r>
          </a:p>
          <a:p>
            <a:pPr lvl="1"/>
            <a:r>
              <a:rPr lang="cs-CZ" dirty="0"/>
              <a:t>energetická krize</a:t>
            </a:r>
          </a:p>
          <a:p>
            <a:r>
              <a:rPr lang="cs-CZ" dirty="0"/>
              <a:t>Dotazy?</a:t>
            </a:r>
          </a:p>
          <a:p>
            <a:endParaRPr lang="cs-CZ" dirty="0"/>
          </a:p>
          <a:p>
            <a:r>
              <a:rPr lang="cs-CZ" dirty="0"/>
              <a:t>Odevzdání klasicky do týdne</a:t>
            </a:r>
          </a:p>
          <a:p>
            <a:r>
              <a:rPr lang="cs-CZ" dirty="0"/>
              <a:t>Esej – nemusí být závěr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4" name="Grafický objekt 3" descr="Elektrárna obrys">
            <a:extLst>
              <a:ext uri="{FF2B5EF4-FFF2-40B4-BE49-F238E27FC236}">
                <a16:creationId xmlns:a16="http://schemas.microsoft.com/office/drawing/2014/main" id="{7ABE3473-CB07-41B4-8D09-E8428A27B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3788" y="39113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Těžební oblasti apod. v ekonomické geografii</a:t>
            </a:r>
          </a:p>
          <a:p>
            <a:r>
              <a:rPr lang="cs-CZ" dirty="0"/>
              <a:t>Předpokládá se, že spotřeba energie bude stále větší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29786C-6C95-43DD-8D55-7CC4CA15C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97796"/>
            <a:ext cx="7620000" cy="304353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4509B8C-CA8A-49C3-92FF-E00420BC41A5}"/>
              </a:ext>
            </a:extLst>
          </p:cNvPr>
          <p:cNvSpPr txBox="1">
            <a:spLocks/>
          </p:cNvSpPr>
          <p:nvPr/>
        </p:nvSpPr>
        <p:spPr>
          <a:xfrm>
            <a:off x="461473" y="6412496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</a:t>
            </a:r>
            <a:r>
              <a:rPr lang="cs-CZ" dirty="0" err="1"/>
              <a:t>Rodrigue</a:t>
            </a:r>
            <a:r>
              <a:rPr lang="cs-CZ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13263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1DF40-7389-42E0-81AC-390BBAA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A2D4CB-86C8-4139-BFF8-1492118E9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9010"/>
            <a:ext cx="9372600" cy="4180179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FA98923-7681-479E-A622-1C4453D67650}"/>
              </a:ext>
            </a:extLst>
          </p:cNvPr>
          <p:cNvSpPr txBox="1">
            <a:spLocks/>
          </p:cNvSpPr>
          <p:nvPr/>
        </p:nvSpPr>
        <p:spPr>
          <a:xfrm>
            <a:off x="461473" y="6412496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</a:t>
            </a:r>
            <a:r>
              <a:rPr lang="cs-CZ" dirty="0" err="1"/>
              <a:t>Rodrigue</a:t>
            </a:r>
            <a:r>
              <a:rPr lang="cs-CZ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32213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1DF40-7389-42E0-81AC-390BBAA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6E59C1E-ED27-4FD7-9D19-E3C0B767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9010"/>
            <a:ext cx="9372600" cy="4180179"/>
          </a:xfr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C1FD0A3-A3D7-4229-BA31-EC7BBAB44FD2}"/>
              </a:ext>
            </a:extLst>
          </p:cNvPr>
          <p:cNvSpPr txBox="1">
            <a:spLocks/>
          </p:cNvSpPr>
          <p:nvPr/>
        </p:nvSpPr>
        <p:spPr>
          <a:xfrm>
            <a:off x="461473" y="6412496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</a:t>
            </a:r>
            <a:r>
              <a:rPr lang="cs-CZ" dirty="0" err="1"/>
              <a:t>Rodrigue</a:t>
            </a:r>
            <a:r>
              <a:rPr lang="cs-CZ" dirty="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31580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1DF40-7389-42E0-81AC-390BBAA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Energetika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C1FD0A3-A3D7-4229-BA31-EC7BBAB44FD2}"/>
              </a:ext>
            </a:extLst>
          </p:cNvPr>
          <p:cNvSpPr txBox="1">
            <a:spLocks/>
          </p:cNvSpPr>
          <p:nvPr/>
        </p:nvSpPr>
        <p:spPr>
          <a:xfrm>
            <a:off x="461473" y="6412496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</a:t>
            </a:r>
            <a:r>
              <a:rPr lang="cs-CZ" dirty="0" err="1"/>
              <a:t>Rodrigue</a:t>
            </a:r>
            <a:r>
              <a:rPr lang="cs-CZ" dirty="0"/>
              <a:t> (2020)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41DB54-11A1-41D5-9215-AE5599544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63" y="2132537"/>
            <a:ext cx="9372600" cy="4180179"/>
          </a:xfr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8495DBF-4897-4308-B1F3-451B63E42571}"/>
              </a:ext>
            </a:extLst>
          </p:cNvPr>
          <p:cNvSpPr txBox="1">
            <a:spLocks/>
          </p:cNvSpPr>
          <p:nvPr/>
        </p:nvSpPr>
        <p:spPr>
          <a:xfrm>
            <a:off x="1981200" y="1786083"/>
            <a:ext cx="9372600" cy="52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Spotřeba podle kategorie</a:t>
            </a:r>
          </a:p>
        </p:txBody>
      </p:sp>
    </p:spTree>
    <p:extLst>
      <p:ext uri="{BB962C8B-B14F-4D97-AF65-F5344CB8AC3E}">
        <p14:creationId xmlns:p14="http://schemas.microsoft.com/office/powerpoint/2010/main" val="35200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3305C-A81B-4AD8-8688-969BA4B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Green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4827F-0740-412F-94F5-572B1E54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4704826" cy="4483101"/>
          </a:xfrm>
        </p:spPr>
        <p:txBody>
          <a:bodyPr/>
          <a:lstStyle/>
          <a:p>
            <a:r>
              <a:rPr lang="pl-PL" dirty="0"/>
              <a:t>Týká se jak klimatu, tak energií</a:t>
            </a:r>
          </a:p>
          <a:p>
            <a:r>
              <a:rPr lang="pl-PL" dirty="0"/>
              <a:t>Vize uhlíkové neutrality</a:t>
            </a:r>
          </a:p>
          <a:p>
            <a:r>
              <a:rPr lang="cs-CZ" dirty="0"/>
              <a:t>Viditelný zejména v rámci EU</a:t>
            </a:r>
          </a:p>
          <a:p>
            <a:r>
              <a:rPr lang="cs-CZ" dirty="0"/>
              <a:t>Pařížská dohoda</a:t>
            </a:r>
          </a:p>
          <a:p>
            <a:pPr lvl="1"/>
            <a:r>
              <a:rPr lang="cs-CZ" dirty="0"/>
              <a:t>USA opět součástí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C3F0F1-2CAC-4257-9FC0-FF31F8624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38" y="1028700"/>
            <a:ext cx="4121362" cy="48580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5E93FC3-F496-462E-AF67-64E08AEB122D}"/>
              </a:ext>
            </a:extLst>
          </p:cNvPr>
          <p:cNvSpPr txBox="1">
            <a:spLocks/>
          </p:cNvSpPr>
          <p:nvPr/>
        </p:nvSpPr>
        <p:spPr>
          <a:xfrm>
            <a:off x="7810229" y="6297082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copernicus.gov.cz, </a:t>
            </a:r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6FADFB-E2E3-42DF-AC94-3077ED36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702648"/>
            <a:ext cx="4381771" cy="1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9E764-D06A-49A5-9E2D-A0EE6484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mix </a:t>
            </a:r>
            <a:r>
              <a:rPr lang="cs-CZ" dirty="0" err="1"/>
              <a:t>čr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0D37F3-D6AB-4108-B69C-A76DF8ED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90" y="1676400"/>
            <a:ext cx="7791450" cy="4886325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B3B9B6-9506-42C7-852F-B161901013CC}"/>
              </a:ext>
            </a:extLst>
          </p:cNvPr>
          <p:cNvSpPr txBox="1">
            <a:spLocks/>
          </p:cNvSpPr>
          <p:nvPr/>
        </p:nvSpPr>
        <p:spPr>
          <a:xfrm>
            <a:off x="461473" y="6412496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ote-cr.cz</a:t>
            </a:r>
          </a:p>
        </p:txBody>
      </p:sp>
    </p:spTree>
    <p:extLst>
      <p:ext uri="{BB962C8B-B14F-4D97-AF65-F5344CB8AC3E}">
        <p14:creationId xmlns:p14="http://schemas.microsoft.com/office/powerpoint/2010/main" val="42630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C16E2-25AB-43C7-8ECA-A479B2D1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Jen poznámkou - rizika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C7E0B-69DF-4EAE-925E-6A4B8FCA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 obnovitelné zdroje mají svoje rizika a problémy</a:t>
            </a:r>
          </a:p>
          <a:p>
            <a:pPr lvl="1"/>
            <a:r>
              <a:rPr lang="cs-CZ" dirty="0"/>
              <a:t>Extrémní nároky na prostor</a:t>
            </a:r>
          </a:p>
          <a:p>
            <a:pPr lvl="2"/>
            <a:r>
              <a:rPr lang="cs-CZ" dirty="0"/>
              <a:t>FVE Nová Ves (Vepřek) 35,1 MW/82,5 ha </a:t>
            </a:r>
          </a:p>
          <a:p>
            <a:pPr lvl="2"/>
            <a:r>
              <a:rPr lang="cs-CZ" dirty="0"/>
              <a:t>TE Chvaletice 820 MW/cca 90 ha</a:t>
            </a:r>
          </a:p>
          <a:p>
            <a:pPr lvl="1"/>
            <a:r>
              <a:rPr lang="cs-CZ" dirty="0"/>
              <a:t>Nestabilní výkon</a:t>
            </a:r>
          </a:p>
          <a:p>
            <a:pPr lvl="1"/>
            <a:r>
              <a:rPr lang="cs-CZ" dirty="0"/>
              <a:t>Skryté hrozby (např. vibrace, hlučnost, zanášení koryta)</a:t>
            </a:r>
          </a:p>
          <a:p>
            <a:pPr lvl="1"/>
            <a:r>
              <a:rPr lang="cs-CZ" dirty="0"/>
              <a:t>Dopad na celkovou krajinu (estetika i funkce)</a:t>
            </a:r>
          </a:p>
          <a:p>
            <a:pPr lvl="1"/>
            <a:r>
              <a:rPr lang="cs-CZ" dirty="0"/>
              <a:t>Málo vhodných míst</a:t>
            </a:r>
          </a:p>
          <a:p>
            <a:r>
              <a:rPr lang="cs-CZ" dirty="0">
                <a:solidFill>
                  <a:schemeClr val="tx2"/>
                </a:solidFill>
              </a:rPr>
              <a:t>V energetice se točí velké peníze = dezinformace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5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C16E2-25AB-43C7-8ECA-A479B2D1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Dezinformace?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6C7E0B-69DF-4EAE-925E-6A4B8FCA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83223"/>
            <a:ext cx="9372600" cy="459706"/>
          </a:xfrm>
        </p:spPr>
        <p:txBody>
          <a:bodyPr>
            <a:normAutofit/>
          </a:bodyPr>
          <a:lstStyle/>
          <a:p>
            <a:r>
              <a:rPr lang="cs-CZ" dirty="0"/>
              <a:t>Těžba břidlicového plynu na Trutnovsku</a:t>
            </a:r>
          </a:p>
        </p:txBody>
      </p:sp>
      <p:pic>
        <p:nvPicPr>
          <p:cNvPr id="5" name="Obrázek 4" descr="Obsah obrázku text, osoba, exteriér, skupina&#10;&#10;Popis byl vytvořen automaticky">
            <a:extLst>
              <a:ext uri="{FF2B5EF4-FFF2-40B4-BE49-F238E27FC236}">
                <a16:creationId xmlns:a16="http://schemas.microsoft.com/office/drawing/2014/main" id="{77E5600D-056B-49A3-9BC1-97381F042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0" y="2177526"/>
            <a:ext cx="6542512" cy="433441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4F9CF83-0F2F-482D-8AB7-C735B9A3793D}"/>
              </a:ext>
            </a:extLst>
          </p:cNvPr>
          <p:cNvSpPr txBox="1">
            <a:spLocks/>
          </p:cNvSpPr>
          <p:nvPr/>
        </p:nvSpPr>
        <p:spPr>
          <a:xfrm>
            <a:off x="461473" y="6546537"/>
            <a:ext cx="2059536" cy="359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denik.cz, aktualne.cz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83957B-A874-46C2-B207-641F7C466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28785"/>
          <a:stretch/>
        </p:blipFill>
        <p:spPr>
          <a:xfrm>
            <a:off x="8277264" y="2177293"/>
            <a:ext cx="3273090" cy="43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1975</TotalTime>
  <Words>375</Words>
  <Application>Microsoft Office PowerPoint</Application>
  <PresentationFormat>Širokoúhlá obrazovka</PresentationFormat>
  <Paragraphs>58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Drátěný model budovy 16 x 9</vt:lpstr>
      <vt:lpstr>Humánní geografie</vt:lpstr>
      <vt:lpstr>Energetika</vt:lpstr>
      <vt:lpstr>Energetika</vt:lpstr>
      <vt:lpstr>Energetika</vt:lpstr>
      <vt:lpstr>Energetika</vt:lpstr>
      <vt:lpstr>Green Deal</vt:lpstr>
      <vt:lpstr>Energetický mix čr</vt:lpstr>
      <vt:lpstr>Jen poznámkou - rizika</vt:lpstr>
      <vt:lpstr>Dezinformace?</vt:lpstr>
      <vt:lpstr>In a NUTSHELL</vt:lpstr>
      <vt:lpstr>Zadání devátého cvičení</vt:lpstr>
      <vt:lpstr>Ke cvičení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 Lichter</cp:lastModifiedBy>
  <cp:revision>124</cp:revision>
  <dcterms:created xsi:type="dcterms:W3CDTF">2018-02-18T10:52:56Z</dcterms:created>
  <dcterms:modified xsi:type="dcterms:W3CDTF">2021-11-30T12:01:44Z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