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8" r:id="rId5"/>
    <p:sldId id="298" r:id="rId6"/>
    <p:sldId id="304" r:id="rId7"/>
    <p:sldId id="305" r:id="rId8"/>
    <p:sldId id="299" r:id="rId9"/>
    <p:sldId id="301" r:id="rId10"/>
    <p:sldId id="302" r:id="rId11"/>
    <p:sldId id="303" r:id="rId12"/>
    <p:sldId id="295" r:id="rId13"/>
    <p:sldId id="297" r:id="rId14"/>
    <p:sldId id="306" r:id="rId15"/>
    <p:sldId id="280" r:id="rId1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602826-E6F0-4B12-8808-F5B42C6727C0}" type="datetime1">
              <a:rPr lang="cs-CZ" smtClean="0"/>
              <a:pPr rtl="0"/>
              <a:t>07.12.2021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F18B81-F0D0-413B-BE49-D794A04055DD}" type="datetime1">
              <a:rPr lang="cs-CZ" smtClean="0"/>
              <a:pPr rtl="0"/>
              <a:t>07.12.2021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84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Autofit/>
          </a:bodyPr>
          <a:lstStyle>
            <a:lvl1pPr algn="l">
              <a:lnSpc>
                <a:spcPct val="75000"/>
              </a:lnSpc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93B9B-5FB2-4839-B9A6-55BA89F5F1D6}" type="datetime1">
              <a:rPr lang="cs-CZ" smtClean="0"/>
              <a:pPr rtl="0"/>
              <a:t>07.12.2021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F9E2F-89CC-4C90-BFA7-D1CF346163BE}" type="datetime1">
              <a:rPr lang="cs-CZ" smtClean="0"/>
              <a:pPr rtl="0"/>
              <a:t>07.12.2021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57B70-E1CF-4417-A8EA-084AB55DACCD}" type="datetime1">
              <a:rPr lang="cs-CZ" smtClean="0"/>
              <a:pPr rtl="0"/>
              <a:t>07.12.2021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3EE3D44-7B45-49F9-9F9F-2168B0A24FEA}" type="datetime1">
              <a:rPr lang="cs-CZ" smtClean="0"/>
              <a:pPr rtl="0"/>
              <a:t>07.12.2021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55FB3-AA5A-4321-BD4D-AF86869850FF}" type="datetime1">
              <a:rPr lang="cs-CZ" smtClean="0"/>
              <a:pPr rtl="0"/>
              <a:t>07.12.2021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DA01F-697D-455D-9C52-59ED17F28242}" type="datetime1">
              <a:rPr lang="cs-CZ" smtClean="0"/>
              <a:pPr rtl="0"/>
              <a:t>07.12.2021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DB21A-2A3F-482A-8F16-1495364AD39F}" type="datetime1">
              <a:rPr lang="cs-CZ" smtClean="0"/>
              <a:pPr rtl="0"/>
              <a:t>07.12.2021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F0F9D-B3A3-483A-AD4E-4D24E2281825}" type="datetime1">
              <a:rPr lang="cs-CZ" smtClean="0"/>
              <a:pPr rtl="0"/>
              <a:t>07.12.2021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63ECA-BAD0-4FAB-8992-6596C9736E59}" type="datetime1">
              <a:rPr lang="cs-CZ" smtClean="0"/>
              <a:pPr rtl="0"/>
              <a:t>07.12.2021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89E176-916E-45EB-A88A-7CC37AC370FA}" type="datetime1">
              <a:rPr lang="cs-CZ" smtClean="0"/>
              <a:pPr rtl="0"/>
              <a:t>07.12.2021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txSSvUqllK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7321" y="919277"/>
            <a:ext cx="7695502" cy="3200400"/>
          </a:xfrm>
        </p:spPr>
        <p:txBody>
          <a:bodyPr rtlCol="0"/>
          <a:lstStyle/>
          <a:p>
            <a:pPr rtl="0"/>
            <a:r>
              <a:rPr lang="cs-CZ" sz="8000" dirty="0"/>
              <a:t>Humánní geografie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321" y="4255049"/>
            <a:ext cx="6858000" cy="1097280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Cvičení č. 10</a:t>
            </a:r>
          </a:p>
          <a:p>
            <a:pPr rtl="0"/>
            <a:fld id="{AD2F00AE-9A07-4BA2-825A-4011CEE17A8E}" type="datetime1">
              <a:rPr lang="cs-CZ" sz="3200"/>
              <a:pPr rtl="0"/>
              <a:t>07.12.2021</a:t>
            </a:fld>
            <a:endParaRPr lang="cs-CZ" sz="3200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DF806CA-0174-4216-9EFD-264CB9828A44}"/>
              </a:ext>
            </a:extLst>
          </p:cNvPr>
          <p:cNvSpPr txBox="1">
            <a:spLocks/>
          </p:cNvSpPr>
          <p:nvPr/>
        </p:nvSpPr>
        <p:spPr>
          <a:xfrm>
            <a:off x="517321" y="6087425"/>
            <a:ext cx="1494313" cy="41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Marek Lichter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B13473-F57B-4B59-89CA-1D958EB6E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60" y="6506807"/>
            <a:ext cx="235853" cy="2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24402-12FE-4A3E-A68A-971F01CC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7735F-66B3-4404-9B71-434792D0F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Důležité:</a:t>
            </a:r>
          </a:p>
          <a:p>
            <a:pPr lvl="1"/>
            <a:r>
              <a:rPr lang="cs-CZ" dirty="0"/>
              <a:t>Hodnoty na ose x musí být kladné i u skupiny mužů, tj. vlevo! = formátování 0;0</a:t>
            </a:r>
          </a:p>
          <a:p>
            <a:pPr lvl="2"/>
            <a:endParaRPr lang="cs-CZ" dirty="0"/>
          </a:p>
          <a:p>
            <a:r>
              <a:rPr lang="cs-CZ" dirty="0"/>
              <a:t>Klíčová témata</a:t>
            </a:r>
          </a:p>
          <a:p>
            <a:pPr lvl="1"/>
            <a:r>
              <a:rPr lang="cs-CZ" dirty="0"/>
              <a:t>věková struktura</a:t>
            </a:r>
          </a:p>
          <a:p>
            <a:pPr lvl="1"/>
            <a:r>
              <a:rPr lang="cs-CZ" dirty="0"/>
              <a:t>demografický vývoj</a:t>
            </a:r>
          </a:p>
          <a:p>
            <a:r>
              <a:rPr lang="cs-CZ" dirty="0"/>
              <a:t>Dotazy?</a:t>
            </a:r>
          </a:p>
          <a:p>
            <a:r>
              <a:rPr lang="cs-CZ" dirty="0"/>
              <a:t>Odevzdání klasicky do týdne</a:t>
            </a:r>
          </a:p>
          <a:p>
            <a:r>
              <a:rPr lang="cs-CZ" dirty="0"/>
              <a:t>3 prezentující příště</a:t>
            </a:r>
          </a:p>
          <a:p>
            <a:pPr lvl="1"/>
            <a:r>
              <a:rPr lang="cs-CZ" dirty="0"/>
              <a:t>Dobrovolníci + záloha?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6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24402-12FE-4A3E-A68A-971F01CC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7735F-66B3-4404-9B71-434792D0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7419"/>
            <a:ext cx="4176319" cy="4483101"/>
          </a:xfrm>
        </p:spPr>
        <p:txBody>
          <a:bodyPr>
            <a:normAutofit/>
          </a:bodyPr>
          <a:lstStyle/>
          <a:p>
            <a:r>
              <a:rPr lang="cs-CZ" dirty="0"/>
              <a:t>1</a:t>
            </a:r>
          </a:p>
          <a:p>
            <a:pPr lvl="1"/>
            <a:r>
              <a:rPr lang="cs-CZ" dirty="0"/>
              <a:t>Vojta</a:t>
            </a:r>
          </a:p>
          <a:p>
            <a:pPr lvl="1"/>
            <a:r>
              <a:rPr lang="cs-CZ" dirty="0"/>
              <a:t>Nosek</a:t>
            </a:r>
          </a:p>
          <a:p>
            <a:pPr lvl="1"/>
            <a:r>
              <a:rPr lang="cs-CZ" dirty="0"/>
              <a:t>Dvořáčková</a:t>
            </a:r>
          </a:p>
          <a:p>
            <a:pPr lvl="1"/>
            <a:r>
              <a:rPr lang="cs-CZ" dirty="0"/>
              <a:t>Měrka náhradník</a:t>
            </a:r>
          </a:p>
          <a:p>
            <a:r>
              <a:rPr lang="cs-CZ" dirty="0"/>
              <a:t>2</a:t>
            </a:r>
          </a:p>
          <a:p>
            <a:pPr lvl="1"/>
            <a:r>
              <a:rPr lang="cs-CZ" dirty="0"/>
              <a:t>Hrubá</a:t>
            </a:r>
          </a:p>
          <a:p>
            <a:pPr lvl="1"/>
            <a:r>
              <a:rPr lang="cs-CZ" dirty="0"/>
              <a:t>Beleš</a:t>
            </a:r>
          </a:p>
          <a:p>
            <a:pPr lvl="1"/>
            <a:r>
              <a:rPr lang="cs-CZ" dirty="0"/>
              <a:t>Kusák</a:t>
            </a:r>
          </a:p>
          <a:p>
            <a:pPr lvl="1"/>
            <a:r>
              <a:rPr lang="cs-CZ" dirty="0"/>
              <a:t>Dušek (Martin) náhradník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8336FC0-979E-4D3E-B0D7-3145D4C84126}"/>
              </a:ext>
            </a:extLst>
          </p:cNvPr>
          <p:cNvSpPr txBox="1">
            <a:spLocks/>
          </p:cNvSpPr>
          <p:nvPr/>
        </p:nvSpPr>
        <p:spPr>
          <a:xfrm>
            <a:off x="6252595" y="1987418"/>
            <a:ext cx="4176319" cy="44831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3</a:t>
            </a:r>
          </a:p>
          <a:p>
            <a:pPr lvl="1"/>
            <a:r>
              <a:rPr lang="cs-CZ" dirty="0" err="1"/>
              <a:t>Karaivanov</a:t>
            </a:r>
            <a:endParaRPr lang="cs-CZ" dirty="0"/>
          </a:p>
          <a:p>
            <a:pPr lvl="1"/>
            <a:r>
              <a:rPr lang="cs-CZ" dirty="0"/>
              <a:t>Špačková</a:t>
            </a:r>
          </a:p>
          <a:p>
            <a:pPr lvl="1"/>
            <a:r>
              <a:rPr lang="cs-CZ" dirty="0"/>
              <a:t>Juřička</a:t>
            </a:r>
          </a:p>
          <a:p>
            <a:pPr lvl="1"/>
            <a:r>
              <a:rPr lang="cs-CZ" dirty="0" err="1"/>
              <a:t>Neznajová</a:t>
            </a:r>
            <a:r>
              <a:rPr lang="cs-CZ" dirty="0"/>
              <a:t> náhradník</a:t>
            </a:r>
          </a:p>
          <a:p>
            <a:r>
              <a:rPr lang="cs-CZ" dirty="0"/>
              <a:t>4</a:t>
            </a:r>
          </a:p>
          <a:p>
            <a:pPr lvl="1"/>
            <a:r>
              <a:rPr lang="cs-CZ" dirty="0"/>
              <a:t>Karásková</a:t>
            </a:r>
          </a:p>
          <a:p>
            <a:pPr lvl="1"/>
            <a:r>
              <a:rPr lang="cs-CZ" dirty="0"/>
              <a:t>Kousal</a:t>
            </a:r>
          </a:p>
          <a:p>
            <a:pPr lvl="1"/>
            <a:r>
              <a:rPr lang="cs-CZ" dirty="0"/>
              <a:t>Šinkorová</a:t>
            </a:r>
          </a:p>
          <a:p>
            <a:pPr lvl="1"/>
            <a:r>
              <a:rPr lang="cs-CZ" dirty="0"/>
              <a:t>Hájek náhradník</a:t>
            </a:r>
          </a:p>
          <a:p>
            <a:pPr lvl="1"/>
            <a:r>
              <a:rPr lang="cs-CZ" dirty="0"/>
              <a:t>Mužný náhradník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7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2B282-BE0F-496E-BA15-99E6FC1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  <p:pic>
        <p:nvPicPr>
          <p:cNvPr id="8" name="Grafický objekt 7" descr="Glóbus">
            <a:extLst>
              <a:ext uri="{FF2B5EF4-FFF2-40B4-BE49-F238E27FC236}">
                <a16:creationId xmlns:a16="http://schemas.microsoft.com/office/drawing/2014/main" id="{C8F0C19C-6810-4095-AE38-721521DA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6819" y="2790287"/>
            <a:ext cx="3680233" cy="3680233"/>
          </a:xfrm>
          <a:prstGeom prst="rect">
            <a:avLst/>
          </a:prstGeom>
        </p:spPr>
      </p:pic>
      <p:pic>
        <p:nvPicPr>
          <p:cNvPr id="5" name="Grafický objekt 4" descr="Dračí tanec se souvislou výplní">
            <a:extLst>
              <a:ext uri="{FF2B5EF4-FFF2-40B4-BE49-F238E27FC236}">
                <a16:creationId xmlns:a16="http://schemas.microsoft.com/office/drawing/2014/main" id="{A6437D61-A56C-41C2-B392-1AFC83DC5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7343" y="39449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24402-12FE-4A3E-A68A-971F01CC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67" y="767592"/>
            <a:ext cx="3048000" cy="512616"/>
          </a:xfrm>
        </p:spPr>
        <p:txBody>
          <a:bodyPr>
            <a:normAutofit fontScale="90000"/>
          </a:bodyPr>
          <a:lstStyle/>
          <a:p>
            <a:r>
              <a:rPr lang="cs-CZ" dirty="0"/>
              <a:t>demografie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7735F-66B3-4404-9B71-434792D0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67" y="1682880"/>
            <a:ext cx="2750191" cy="4315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Věková pyramida, aneb oč tu běží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Eurostat</a:t>
            </a:r>
            <a:endParaRPr lang="cs-CZ" dirty="0"/>
          </a:p>
          <a:p>
            <a:r>
              <a:rPr lang="cs-CZ" dirty="0"/>
              <a:t>https://ec.europa.eu/eurostat/web/products-eurostat-news/-/EDN-20190711-1?inheritRedirect=true&amp;redirect=/eurostat/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C016667-C443-4077-9882-2FDC9B9D56DE}"/>
              </a:ext>
            </a:extLst>
          </p:cNvPr>
          <p:cNvSpPr txBox="1">
            <a:spLocks/>
          </p:cNvSpPr>
          <p:nvPr/>
        </p:nvSpPr>
        <p:spPr>
          <a:xfrm>
            <a:off x="10528030" y="6350466"/>
            <a:ext cx="1203820" cy="302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zdroj: czso.cz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22356D-477F-4F9B-9C44-84E17CAF3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05" y="0"/>
            <a:ext cx="4870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E6E1C-9118-4A6B-BE53-7D03FD22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70" y="808838"/>
            <a:ext cx="2758580" cy="1295400"/>
          </a:xfrm>
        </p:spPr>
        <p:txBody>
          <a:bodyPr>
            <a:normAutofit fontScale="90000"/>
          </a:bodyPr>
          <a:lstStyle/>
          <a:p>
            <a:r>
              <a:rPr lang="cs-CZ" dirty="0"/>
              <a:t>Typy věkových pyramid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A829B9-DEA1-4C92-8D1E-E8F889CDF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75" y="0"/>
            <a:ext cx="543075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F2A8D45-6140-4A94-8663-9F7D853F9A0B}"/>
              </a:ext>
            </a:extLst>
          </p:cNvPr>
          <p:cNvSpPr txBox="1"/>
          <p:nvPr/>
        </p:nvSpPr>
        <p:spPr>
          <a:xfrm flipH="1">
            <a:off x="1393970" y="5285064"/>
            <a:ext cx="1863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regresivní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progresivní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stacionární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2B6043-3490-46B1-831E-6C5AF0BA0F53}"/>
              </a:ext>
            </a:extLst>
          </p:cNvPr>
          <p:cNvSpPr txBox="1"/>
          <p:nvPr/>
        </p:nvSpPr>
        <p:spPr>
          <a:xfrm>
            <a:off x="9899009" y="6208394"/>
            <a:ext cx="2292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eea.europa.eu</a:t>
            </a:r>
          </a:p>
        </p:txBody>
      </p:sp>
    </p:spTree>
    <p:extLst>
      <p:ext uri="{BB962C8B-B14F-4D97-AF65-F5344CB8AC3E}">
        <p14:creationId xmlns:p14="http://schemas.microsoft.com/office/powerpoint/2010/main" val="33842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E6E1C-9118-4A6B-BE53-7D03FD22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Věkové pyramidy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A44F6A6-CBA0-48DB-9499-7C993EDE2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19544"/>
            <a:ext cx="7769604" cy="486285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CBAE86C-7E3E-4DB6-AE6B-E35B1E351C31}"/>
              </a:ext>
            </a:extLst>
          </p:cNvPr>
          <p:cNvSpPr txBox="1"/>
          <p:nvPr/>
        </p:nvSpPr>
        <p:spPr>
          <a:xfrm>
            <a:off x="9750804" y="5830669"/>
            <a:ext cx="2292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Schwartländer</a:t>
            </a:r>
            <a:r>
              <a:rPr lang="cs-CZ" dirty="0"/>
              <a:t> et al. (2000)</a:t>
            </a:r>
          </a:p>
        </p:txBody>
      </p:sp>
    </p:spTree>
    <p:extLst>
      <p:ext uri="{BB962C8B-B14F-4D97-AF65-F5344CB8AC3E}">
        <p14:creationId xmlns:p14="http://schemas.microsoft.com/office/powerpoint/2010/main" val="9134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518A6-050F-409D-90BC-FE25F906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věkovou pyramidu?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BA2DE-092C-44DB-B004-086CCEDE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online studenty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https://www.youtube.com/watch?v=txSSvUqllKU</a:t>
            </a:r>
            <a:endParaRPr lang="cs-CZ" dirty="0"/>
          </a:p>
          <a:p>
            <a:r>
              <a:rPr lang="cs-CZ" dirty="0"/>
              <a:t>Výpočtů v čase 0:56 až 1:56 si nevšímejte, použijte počet obyvatel ve věkové skupině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C0BAC3-4CB4-4602-B981-12ABFAFB6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64" y="4072112"/>
            <a:ext cx="5791200" cy="962025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CC071C6-5A6F-42FF-853A-658B3C2A9ED3}"/>
              </a:ext>
            </a:extLst>
          </p:cNvPr>
          <p:cNvCxnSpPr/>
          <p:nvPr/>
        </p:nvCxnSpPr>
        <p:spPr>
          <a:xfrm>
            <a:off x="4253218" y="3733101"/>
            <a:ext cx="1568742" cy="956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518A6-050F-409D-90BC-FE25F906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vzít data?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BA2DE-092C-44DB-B004-086CCEDE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webu ČSÚ (https://www.czso.cz/) si vyberte kraj</a:t>
            </a:r>
          </a:p>
        </p:txBody>
      </p:sp>
      <p:pic>
        <p:nvPicPr>
          <p:cNvPr id="1027" name="Obrázek 1">
            <a:extLst>
              <a:ext uri="{FF2B5EF4-FFF2-40B4-BE49-F238E27FC236}">
                <a16:creationId xmlns:a16="http://schemas.microsoft.com/office/drawing/2014/main" id="{C83027DA-AA70-4887-AE44-7019A2C33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28928"/>
            <a:ext cx="3787061" cy="31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7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518A6-050F-409D-90BC-FE25F906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vzít data?</a:t>
            </a:r>
          </a:p>
        </p:txBody>
      </p:sp>
      <p:pic>
        <p:nvPicPr>
          <p:cNvPr id="2050" name="Obrázek 1">
            <a:extLst>
              <a:ext uri="{FF2B5EF4-FFF2-40B4-BE49-F238E27FC236}">
                <a16:creationId xmlns:a16="http://schemas.microsoft.com/office/drawing/2014/main" id="{F5B372B6-B785-4A1C-A452-7481FA7F4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46" y="1857142"/>
            <a:ext cx="10103295" cy="150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ázek 1">
            <a:extLst>
              <a:ext uri="{FF2B5EF4-FFF2-40B4-BE49-F238E27FC236}">
                <a16:creationId xmlns:a16="http://schemas.microsoft.com/office/drawing/2014/main" id="{A9C3A04C-BCAF-4CBD-94CE-48541469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37" y="3361888"/>
            <a:ext cx="8675127" cy="352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9387A344-5B17-49B7-9C6D-286D4DEAD527}"/>
              </a:ext>
            </a:extLst>
          </p:cNvPr>
          <p:cNvSpPr/>
          <p:nvPr/>
        </p:nvSpPr>
        <p:spPr>
          <a:xfrm>
            <a:off x="1981200" y="2525086"/>
            <a:ext cx="1592510" cy="83680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9CB2CDA-04AF-4FF3-847B-1F44497269CE}"/>
              </a:ext>
            </a:extLst>
          </p:cNvPr>
          <p:cNvSpPr/>
          <p:nvPr/>
        </p:nvSpPr>
        <p:spPr>
          <a:xfrm>
            <a:off x="5226341" y="4077050"/>
            <a:ext cx="1224228" cy="65244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518A6-050F-409D-90BC-FE25F906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vzít data?</a:t>
            </a:r>
          </a:p>
        </p:txBody>
      </p:sp>
      <p:pic>
        <p:nvPicPr>
          <p:cNvPr id="3074" name="Obrázek 1">
            <a:extLst>
              <a:ext uri="{FF2B5EF4-FFF2-40B4-BE49-F238E27FC236}">
                <a16:creationId xmlns:a16="http://schemas.microsoft.com/office/drawing/2014/main" id="{DF3AE3D1-35B8-49A2-84BB-05376482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50341"/>
            <a:ext cx="7951365" cy="244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1306BE7E-E426-4279-BC0C-DADD679E03A6}"/>
              </a:ext>
            </a:extLst>
          </p:cNvPr>
          <p:cNvSpPr/>
          <p:nvPr/>
        </p:nvSpPr>
        <p:spPr>
          <a:xfrm>
            <a:off x="4228052" y="3607266"/>
            <a:ext cx="1022892" cy="49495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A55D67-B651-48DA-AD2E-7F3EC2AFF6C1}"/>
              </a:ext>
            </a:extLst>
          </p:cNvPr>
          <p:cNvSpPr txBox="1"/>
          <p:nvPr/>
        </p:nvSpPr>
        <p:spPr>
          <a:xfrm>
            <a:off x="790839" y="4722674"/>
            <a:ext cx="107664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některých krajích ještě třeba kliknout na „Věkové složení obyvatel v obcích kraje“, někde už jsou přímo excely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stáhnout Excel „Věkové složení obyvatelstva v obcích XY kraje k 31. 12. 2020“ (názvy se mohou drobně lišit, </a:t>
            </a:r>
          </a:p>
          <a:p>
            <a:r>
              <a:rPr lang="cs-CZ" dirty="0"/>
              <a:t>někde mohou být data jen k 31. 12. 2019, takže vzít nejnovější)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jedná se o data za pětileté věkové kategorie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třeba pracovat s daty za muže a za ženy, nikoliv za obě pohlaví dohromady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5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desátého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V rámci libovolného kraje ČR (</a:t>
            </a:r>
            <a:r>
              <a:rPr lang="cs-CZ" dirty="0">
                <a:solidFill>
                  <a:srgbClr val="FF0000"/>
                </a:solidFill>
              </a:rPr>
              <a:t>pouze ne JMK</a:t>
            </a:r>
            <a:r>
              <a:rPr lang="cs-CZ" dirty="0"/>
              <a:t>) si vyberte tři obce či města a u nich vytvořte graf věkové pyramidy. </a:t>
            </a:r>
          </a:p>
          <a:p>
            <a:pPr algn="just"/>
            <a:r>
              <a:rPr lang="cs-CZ" dirty="0"/>
              <a:t>Výběr těchto tří obcí či měst dobře argumentujte a stejně tak odlišnosti věkových pyramid. Proč jste předpokládali odlišnost věkových pyramid? Naplnil se tento předpoklad? Proč vypadají věkové pyramidy daných obcí a měst tak jak vypadají? Jaké faktory na výslednou podobu mají vliv? Může se jednat např. o zóny suburbanizace, periferní regiony, obce s velkými lůžkovými sociálními zařízeními pro seniory atd.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átěný model budovy 16 x 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409_TF03031027.potx" id="{81952F24-F483-4624-B831-C19136C9C893}" vid="{F62AD81A-72EA-4120-A4D1-FC9DE6B2E5D3}"/>
    </a:ext>
  </a:extLst>
</a:theme>
</file>

<file path=ppt/theme/theme2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30C5B9-1E5F-4356-968E-2FC64955BFF3}">
  <ds:schemaRefs>
    <ds:schemaRef ds:uri="http://www.w3.org/XML/1998/namespace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f35948-e619-41b3-aa29-22878b09cfd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tématem drátěného modelu budovy (širokoúhlá)</Template>
  <TotalTime>2071</TotalTime>
  <Words>389</Words>
  <Application>Microsoft Office PowerPoint</Application>
  <PresentationFormat>Širokoúhlá obrazovka</PresentationFormat>
  <Paragraphs>70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Drátěný model budovy 16 x 9</vt:lpstr>
      <vt:lpstr>Humánní geografie</vt:lpstr>
      <vt:lpstr>demografie</vt:lpstr>
      <vt:lpstr>Typy věkových pyramid</vt:lpstr>
      <vt:lpstr>Věkové pyramidy</vt:lpstr>
      <vt:lpstr>Jak na věkovou pyramidu?</vt:lpstr>
      <vt:lpstr>Kde vzít data?</vt:lpstr>
      <vt:lpstr>Kde vzít data?</vt:lpstr>
      <vt:lpstr>Kde vzít data?</vt:lpstr>
      <vt:lpstr>Zadání desátého cvičení</vt:lpstr>
      <vt:lpstr>Ke cvičení</vt:lpstr>
      <vt:lpstr>Prezentace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Geografického výzkumu</dc:title>
  <dc:creator>Marek Lichter</dc:creator>
  <cp:lastModifiedBy>Marek Lichter</cp:lastModifiedBy>
  <cp:revision>132</cp:revision>
  <dcterms:created xsi:type="dcterms:W3CDTF">2018-02-18T10:52:56Z</dcterms:created>
  <dcterms:modified xsi:type="dcterms:W3CDTF">2021-12-07T19:45:39Z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