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03" r:id="rId29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13. a 14.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13. a 14.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13. a 14.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13. a 14.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13. a 14.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13. a 14.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13. a 14.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 smtClean="0"/>
              <a:t>Zemědělství</a:t>
            </a:r>
            <a:r>
              <a:rPr lang="cs-CZ" sz="4050" dirty="0"/>
              <a:t/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blasti vzniku osevního zemědělství = první zemědělská revoluce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nezávisle v pěti jádrech (západní Indie, severní Čína, Etiopie, Mexiko a Peru)</a:t>
            </a:r>
          </a:p>
          <a:p>
            <a:pPr marL="72000" indent="0">
              <a:buNone/>
            </a:pPr>
            <a:r>
              <a:rPr lang="cs-CZ" sz="1600" dirty="0" smtClean="0"/>
              <a:t>– zhruba před 10 tis. lety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klíčová oblast západní Indie a JZ Asie: domestikace pšenice a ječmene, chov zvířat nejprve k přípravě půdy (orba) a později i využití živočišných produktů (mléko, maso, kůže), nejprve dobytek, ovce a kozy; významná oblast Mezopotámie </a:t>
            </a:r>
          </a:p>
          <a:p>
            <a:pPr marL="72000" indent="0">
              <a:buNone/>
            </a:pPr>
            <a:r>
              <a:rPr lang="cs-CZ" sz="1600" dirty="0" smtClean="0"/>
              <a:t>– expanze z jádrových oblastí</a:t>
            </a:r>
          </a:p>
          <a:p>
            <a:pPr marL="72000" indent="0">
              <a:buNone/>
            </a:pPr>
            <a:r>
              <a:rPr lang="cs-CZ" sz="1600" dirty="0" smtClean="0"/>
              <a:t>– neolitická revoluce = přechod od </a:t>
            </a:r>
          </a:p>
          <a:p>
            <a:pPr marL="72000" indent="0">
              <a:buNone/>
            </a:pPr>
            <a:r>
              <a:rPr lang="cs-CZ" sz="1600" dirty="0"/>
              <a:t>l</a:t>
            </a:r>
            <a:r>
              <a:rPr lang="cs-CZ" sz="1600" dirty="0" smtClean="0"/>
              <a:t>ovců a sběračů k usedlé a </a:t>
            </a:r>
          </a:p>
          <a:p>
            <a:pPr marL="72000" indent="0">
              <a:buNone/>
            </a:pPr>
            <a:r>
              <a:rPr lang="cs-CZ" sz="1600" dirty="0"/>
              <a:t>z</a:t>
            </a:r>
            <a:r>
              <a:rPr lang="cs-CZ" sz="1600" dirty="0" smtClean="0"/>
              <a:t>emědělské společnosti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648" y="4118016"/>
            <a:ext cx="5278955" cy="266129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034" y="6067418"/>
            <a:ext cx="1299481" cy="6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aralelní vznik zemědělství v různých oblastech světa způsobil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rozdíly ve způsobech a formách zemědělství</a:t>
            </a:r>
          </a:p>
          <a:p>
            <a:pPr marL="72000" indent="0">
              <a:buNone/>
            </a:pPr>
            <a:r>
              <a:rPr lang="cs-CZ" sz="1600" dirty="0" smtClean="0"/>
              <a:t>– produkci různých plodin a tudíž i následně různých potravin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plodiny se začaly šířit po celém světě v souvislosti se zámořskými objevy od 15. století</a:t>
            </a:r>
          </a:p>
        </p:txBody>
      </p:sp>
      <p:pic>
        <p:nvPicPr>
          <p:cNvPr id="4098" name="Picture 2" descr="Christopher Columbus and the potato that changed the world — The Washington  Post | Christopher columbus, Christopher columbus voyages, Colu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5" y="3460426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66" y="3622726"/>
            <a:ext cx="4601059" cy="30653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616" y="5032052"/>
            <a:ext cx="1755580" cy="15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ruhá zemědělská revoluce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17. a 18. století v Evropě, těsně před průmyslovou revolucí</a:t>
            </a:r>
          </a:p>
          <a:p>
            <a:pPr marL="72000" indent="0">
              <a:buNone/>
            </a:pPr>
            <a:r>
              <a:rPr lang="cs-CZ" sz="1600" dirty="0" smtClean="0"/>
              <a:t>– řada inovací v zemědělství: zlepšení používání nástrojů a vybavení, modernizace metod zemědělské práce (čtyřpolní systém, hnojení, příprava půdy, lepší péče o plodiny), zefektivnění organizace zemědělství (skladování, distribuce potravin)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dochází k růstu produktivity zemědělství</a:t>
            </a:r>
          </a:p>
          <a:p>
            <a:pPr marL="72000" indent="0">
              <a:buNone/>
            </a:pPr>
            <a:r>
              <a:rPr lang="cs-CZ" sz="1600" dirty="0" smtClean="0"/>
              <a:t>– růst koncentrace obyvatel ve městech </a:t>
            </a:r>
          </a:p>
          <a:p>
            <a:pPr marL="72000" indent="0">
              <a:buNone/>
            </a:pPr>
            <a:r>
              <a:rPr lang="cs-CZ" sz="1600" dirty="0" smtClean="0"/>
              <a:t>– možnost nástupu průmyslové revoluce</a:t>
            </a:r>
          </a:p>
          <a:p>
            <a:pPr marL="72000" indent="0">
              <a:buNone/>
            </a:pPr>
            <a:r>
              <a:rPr lang="cs-CZ" sz="1600" dirty="0" smtClean="0"/>
              <a:t>– zpětné posílení zemědělství (přes </a:t>
            </a:r>
          </a:p>
          <a:p>
            <a:pPr marL="72000" indent="0">
              <a:buNone/>
            </a:pPr>
            <a:r>
              <a:rPr lang="cs-CZ" sz="1600" dirty="0"/>
              <a:t>m</a:t>
            </a:r>
            <a:r>
              <a:rPr lang="cs-CZ" sz="1600" dirty="0" smtClean="0"/>
              <a:t>echanizaci a následně industrializaci</a:t>
            </a:r>
          </a:p>
          <a:p>
            <a:pPr marL="72000" indent="0">
              <a:buNone/>
            </a:pPr>
            <a:r>
              <a:rPr lang="cs-CZ" sz="1600" dirty="0"/>
              <a:t>z</a:t>
            </a:r>
            <a:r>
              <a:rPr lang="cs-CZ" sz="1600" dirty="0" smtClean="0"/>
              <a:t>emědělství)</a:t>
            </a:r>
          </a:p>
        </p:txBody>
      </p:sp>
      <p:pic>
        <p:nvPicPr>
          <p:cNvPr id="7172" name="Picture 4" descr="Historie traktorů v zemědělství. Parní stroje | AGROjournal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25" y="4927590"/>
            <a:ext cx="2550731" cy="18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růmyslová revoluc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5" y="3732273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2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9" y="1673525"/>
            <a:ext cx="6355947" cy="3734876"/>
          </a:xfrm>
          <a:prstGeom prst="rect">
            <a:avLst/>
          </a:prstGeom>
        </p:spPr>
      </p:pic>
      <p:pic>
        <p:nvPicPr>
          <p:cNvPr id="8194" name="Picture 2" descr="Trojpolní systém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71" y="3252158"/>
            <a:ext cx="1790672" cy="14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997" y="1673525"/>
            <a:ext cx="2034820" cy="12901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282" y="4562599"/>
            <a:ext cx="1822552" cy="18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třetí zemědělská revoluce (též Zelená revoluce)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začátek od 60. a 70. let 20. století, v době maximálního tempa růstu světové populace</a:t>
            </a:r>
          </a:p>
          <a:p>
            <a:pPr marL="72000" indent="0">
              <a:buNone/>
            </a:pPr>
            <a:r>
              <a:rPr lang="cs-CZ" sz="1600" dirty="0" smtClean="0"/>
              <a:t>– zavádění nových a výnosnějších odrůd obilovin a jiných plodin</a:t>
            </a:r>
          </a:p>
          <a:p>
            <a:pPr marL="72000" indent="0">
              <a:buNone/>
            </a:pPr>
            <a:r>
              <a:rPr lang="cs-CZ" sz="1600" dirty="0" smtClean="0"/>
              <a:t>– často důsledek laboratorních výzkumů, genetické inženýrství, biotechnologie</a:t>
            </a:r>
          </a:p>
          <a:p>
            <a:pPr marL="72000" indent="0">
              <a:buNone/>
            </a:pPr>
            <a:r>
              <a:rPr lang="cs-CZ" sz="1600" dirty="0" smtClean="0"/>
              <a:t>– otázka možného řešení problému světového hladu</a:t>
            </a:r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1" y="4221014"/>
            <a:ext cx="5272442" cy="1073719"/>
          </a:xfrm>
          <a:prstGeom prst="rect">
            <a:avLst/>
          </a:prstGeom>
        </p:spPr>
      </p:pic>
      <p:pic>
        <p:nvPicPr>
          <p:cNvPr id="9218" name="Picture 2" descr="Block on GM rice &amp;#39;has cost millions of lives and led to child blindness&amp;#39; |  GM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91" y="3579456"/>
            <a:ext cx="2356833" cy="23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1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řírodní podstata zemědělství a jeho „industrializace“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na jedné straně přírodní / biologická podstata na pěstování plodin a chov živočichů: neexistuje syntetická náhrada půdy či slunečního svitu, tento proces nelze jednoduše urychlovat a standardizovat, pracovní tempo se podřizuje biologickým danostem, klíčová omezení pro produktivitu práce a výši investic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na druhé straně snaha maximalizovat a zaručit zisky a výnosy („industrializace“)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rostorová podmíněnost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ke zvětšení / zmenšení výroby je třeba často zvětšit / zmenšit osevní plochy</a:t>
            </a:r>
          </a:p>
          <a:p>
            <a:pPr marL="72000" indent="0">
              <a:buNone/>
            </a:pPr>
            <a:r>
              <a:rPr lang="cs-CZ" sz="1600" dirty="0" smtClean="0"/>
              <a:t>– půda je fixovaný a omezený zdroj (vliv způsobu držby a vlastnictví půdy)</a:t>
            </a:r>
          </a:p>
          <a:p>
            <a:pPr marL="72000" indent="0">
              <a:buNone/>
            </a:pPr>
            <a:r>
              <a:rPr lang="cs-CZ" sz="1600" dirty="0" smtClean="0"/>
              <a:t>– zemědělci nemohou pružně přizpůsobovat velikost výroby  rychle se měnící poptávce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314414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nahy o</a:t>
            </a:r>
            <a:r>
              <a:rPr lang="cs-CZ" sz="2000" dirty="0" smtClean="0"/>
              <a:t> „industrializaci“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„</a:t>
            </a:r>
            <a:r>
              <a:rPr lang="cs-CZ" sz="1600" dirty="0" err="1" smtClean="0"/>
              <a:t>appropriationism</a:t>
            </a:r>
            <a:r>
              <a:rPr lang="cs-CZ" sz="1600" dirty="0" smtClean="0"/>
              <a:t>“ = vyvázání některých činností ze zemědělství a jejich industrializace, stávají se kupovanou a placenou službou (např. </a:t>
            </a:r>
            <a:r>
              <a:rPr lang="cs-CZ" sz="1600" dirty="0" smtClean="0"/>
              <a:t>zemědělské stroje, chemické přípravky na hnojení a hubení škůdců, GMO plodiny, výstavba stájí)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„</a:t>
            </a:r>
            <a:r>
              <a:rPr lang="cs-CZ" sz="1600" dirty="0" err="1" smtClean="0"/>
              <a:t>substitutionism</a:t>
            </a:r>
            <a:r>
              <a:rPr lang="cs-CZ" sz="1600" dirty="0" smtClean="0"/>
              <a:t>“ = unifikace výrobků kvůli snazšímu zpracování a delší trvanlivosti, případně náhrada zemědělských produktů syntetickými nezemědělskými produkty (např. umělá sladidla)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„</a:t>
            </a:r>
            <a:r>
              <a:rPr lang="cs-CZ" sz="2000" dirty="0" err="1" smtClean="0"/>
              <a:t>agroindustrializace</a:t>
            </a:r>
            <a:r>
              <a:rPr lang="cs-CZ" sz="2000" dirty="0" smtClean="0"/>
              <a:t>“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zejména v rozvinutých zemích tak vzrostla produktivita zemědělství i při nízké zaměstnanosti, vznikají výrazné potravinové přebytky</a:t>
            </a:r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390021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26" name="Picture 2" descr="r/europe - Map of Europeans employed in Agriculture and Fish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1"/>
          <a:stretch/>
        </p:blipFill>
        <p:spPr bwMode="auto">
          <a:xfrm>
            <a:off x="25880" y="372588"/>
            <a:ext cx="4200765" cy="54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loyment in Agriculture - Our World in D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r="1351"/>
          <a:stretch/>
        </p:blipFill>
        <p:spPr bwMode="auto">
          <a:xfrm>
            <a:off x="3407432" y="1048137"/>
            <a:ext cx="5702060" cy="41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9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7" y="204620"/>
            <a:ext cx="9078515" cy="64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lobalizace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již dlouho internacionální a později i globální charakter zemědělství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výraznější obchod se zemědělskými komoditami již ve středověku</a:t>
            </a:r>
          </a:p>
          <a:p>
            <a:pPr marL="72000" indent="0">
              <a:buNone/>
            </a:pPr>
            <a:r>
              <a:rPr lang="cs-CZ" sz="1600" dirty="0" smtClean="0"/>
              <a:t>– ve druhé polovině 20. století však výrazné zintenzivnění globalizace</a:t>
            </a:r>
          </a:p>
          <a:p>
            <a:pPr marL="72000" indent="0">
              <a:buNone/>
            </a:pPr>
            <a:r>
              <a:rPr lang="cs-CZ" sz="1600" dirty="0" smtClean="0"/>
              <a:t>– řeší se otázky globálního charakteru regulací v zemědělství a rostoucího vlivu </a:t>
            </a:r>
            <a:r>
              <a:rPr lang="cs-CZ" sz="1600" dirty="0" err="1" smtClean="0"/>
              <a:t>MNCs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2050" name="Picture 2" descr="Inter-Region Agricultural Trade, 2005 – Mapping Glob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12" y="3638916"/>
            <a:ext cx="5115164" cy="24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o 50. let 20.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dílčí disciplína ekonomické geografie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studium prostorového rozložení zemědělských činností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rozdíly a změny v zemědělském </a:t>
            </a:r>
            <a:r>
              <a:rPr lang="cs-CZ" sz="1600" dirty="0" err="1" smtClean="0"/>
              <a:t>land</a:t>
            </a:r>
            <a:r>
              <a:rPr lang="cs-CZ" sz="1600" dirty="0" smtClean="0"/>
              <a:t>-use, klasifikace typů zemědělství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s poklesem ekonomického významu zemědělství i pokles zájmu jako předmět studia</a:t>
            </a: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8" y="3762001"/>
            <a:ext cx="5080940" cy="28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regulace zemědělství / zásahy veřejné sféry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 2. světové válce zaváděny zejména ve vyspělých zemích modely regulace zemědělství (zemědělská politika USA, Společná zemědělská politika EU)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nejprve řada nástrojů k podpoře domácí zemědělské produkce (garance minimálních cen, odkoupení přebytků, podpora prodeje přebytků do zahraničí), důvodem byla situace v zemědělství po válce (snaha o soběstačnost, zajištění potravin)</a:t>
            </a:r>
          </a:p>
          <a:p>
            <a:pPr marL="72000" indent="0">
              <a:buNone/>
            </a:pPr>
            <a:r>
              <a:rPr lang="cs-CZ" sz="1600" dirty="0" smtClean="0"/>
              <a:t>– v 70. letech dosažena soběstačnost v zemědělství, nastala nadprodukce potravin a přesycení trhů, přebytky se nedařilo vyvážet, dopad na všechny části světa</a:t>
            </a:r>
          </a:p>
          <a:p>
            <a:pPr marL="72000" indent="0">
              <a:buNone/>
            </a:pPr>
            <a:r>
              <a:rPr lang="cs-CZ" sz="1600" dirty="0" smtClean="0"/>
              <a:t>– od 90. let snahy o deregulaci zemědělství a větší otevřenost světovému trhu (role WTO, spory USA a EU), snaha pomoci méně rozvinutým (zemědělským) zemím, ale těží z toho i </a:t>
            </a:r>
            <a:r>
              <a:rPr lang="cs-CZ" sz="1600" dirty="0" err="1" smtClean="0"/>
              <a:t>MNCs</a:t>
            </a:r>
            <a:r>
              <a:rPr lang="cs-CZ" sz="1600" dirty="0" smtClean="0"/>
              <a:t> v zemědělství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2095534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ostoucí vliv </a:t>
            </a:r>
            <a:r>
              <a:rPr lang="cs-CZ" sz="2000" dirty="0" err="1" smtClean="0"/>
              <a:t>MNCs</a:t>
            </a:r>
            <a:r>
              <a:rPr lang="cs-CZ" sz="2000" dirty="0" smtClean="0"/>
              <a:t> v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kontrola světové produkce potravin malým množstvím obřích firem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nová podoba globálního trhu se zemědělskými potravinami (např. obchod s řezanými květinami a čerstvým ovocem)</a:t>
            </a:r>
          </a:p>
          <a:p>
            <a:pPr marL="72000" indent="0">
              <a:buNone/>
            </a:pPr>
            <a:r>
              <a:rPr lang="cs-CZ" sz="1600" dirty="0" smtClean="0"/>
              <a:t>– snaha standardizovat výrobky na celém světě („</a:t>
            </a:r>
            <a:r>
              <a:rPr lang="cs-CZ" sz="1600" dirty="0" err="1" smtClean="0"/>
              <a:t>McDonaldisation</a:t>
            </a:r>
            <a:r>
              <a:rPr lang="cs-CZ" sz="1600" dirty="0" smtClean="0"/>
              <a:t>“)</a:t>
            </a:r>
          </a:p>
          <a:p>
            <a:pPr marL="72000" indent="0">
              <a:buNone/>
            </a:pPr>
            <a:r>
              <a:rPr lang="cs-CZ" sz="1600" dirty="0" smtClean="0"/>
              <a:t>– firmy </a:t>
            </a:r>
            <a:r>
              <a:rPr lang="cs-CZ" sz="1600" dirty="0" err="1" smtClean="0"/>
              <a:t>McDonalds</a:t>
            </a:r>
            <a:r>
              <a:rPr lang="cs-CZ" sz="1600" dirty="0" smtClean="0"/>
              <a:t>, Coca-Cola, </a:t>
            </a:r>
            <a:r>
              <a:rPr lang="cs-CZ" sz="1600" dirty="0" err="1" smtClean="0"/>
              <a:t>Unilever</a:t>
            </a:r>
            <a:r>
              <a:rPr lang="cs-CZ" sz="1600" dirty="0" smtClean="0"/>
              <a:t>, Nestlé atd.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4098" name="Picture 2" descr="McDonaldisation: A simple explanation - Tourism Teac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2"/>
          <a:stretch/>
        </p:blipFill>
        <p:spPr bwMode="auto">
          <a:xfrm>
            <a:off x="6521632" y="3838755"/>
            <a:ext cx="2441810" cy="28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McDonaldisation of Society – jessicalilypar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4" b="17680"/>
          <a:stretch/>
        </p:blipFill>
        <p:spPr bwMode="auto">
          <a:xfrm>
            <a:off x="3666526" y="4140814"/>
            <a:ext cx="2647262" cy="18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exit could wilt huge Dutch flower trade | CTV 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9" y="4140814"/>
            <a:ext cx="3357089" cy="18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9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ůsledky globalizace v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posílení dominance rozvinutých zemí nad rozvojovými zeměmi (nejen v zemědělství)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vznik systému nadstátních regulačních orgánů (Společná zemědělská politika EU, WTO, Organizace OSN pro výživu a zemědělství, ...)</a:t>
            </a:r>
          </a:p>
          <a:p>
            <a:pPr marL="72000" indent="0">
              <a:buNone/>
            </a:pPr>
            <a:r>
              <a:rPr lang="cs-CZ" sz="1600" dirty="0" smtClean="0"/>
              <a:t>– větší vliv </a:t>
            </a:r>
            <a:r>
              <a:rPr lang="cs-CZ" sz="1600" dirty="0" err="1" smtClean="0"/>
              <a:t>MNCs</a:t>
            </a:r>
            <a:r>
              <a:rPr lang="cs-CZ" sz="1600" dirty="0" smtClean="0"/>
              <a:t> v zemědělství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emědělství rozvojových zemí v globálním světě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reorientováno</a:t>
            </a:r>
            <a:r>
              <a:rPr lang="cs-CZ" sz="1600" dirty="0" smtClean="0"/>
              <a:t> z produkce pro místní trhy na produkci pro export do vyspělého světa (ovoce a zelenina, pochutiny: káva, kakao, čaj, technické plodiny: bavlna, kaučuk)</a:t>
            </a:r>
          </a:p>
          <a:p>
            <a:pPr marL="72000" indent="0">
              <a:buNone/>
            </a:pPr>
            <a:r>
              <a:rPr lang="cs-CZ" sz="1600" dirty="0" smtClean="0"/>
              <a:t>– naopak základní potraviny musí řada států dovážet z jiných částí světa, závislost na proměnlivých cenách na světových trzích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352694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817" y="720000"/>
            <a:ext cx="8867954" cy="451576"/>
          </a:xfrm>
        </p:spPr>
        <p:txBody>
          <a:bodyPr/>
          <a:lstStyle/>
          <a:p>
            <a:r>
              <a:rPr lang="cs-CZ" sz="3600" dirty="0" smtClean="0"/>
              <a:t>Současná témata 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otravinový problém / hlad ve světě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pro zdravý život je třeba přijmout 2 100 až 2 500 kalorií denně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na světě velká nerovnoměrnost (hlad a podvýživa zejména v saharské a subsaharské Africe a některých státech jižní poloviny Asie) </a:t>
            </a:r>
          </a:p>
          <a:p>
            <a:pPr marL="72000" indent="0">
              <a:buNone/>
            </a:pPr>
            <a:r>
              <a:rPr lang="cs-CZ" sz="1600" dirty="0" smtClean="0"/>
              <a:t>– důležitá je též struktura přijímaných kalorií: bílkovinný hlad (klíčové zejména u dětí do 6 let, kdy nedostatek může vést k poškození mozku a stavby těla)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9" y="3994028"/>
            <a:ext cx="3623746" cy="20383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29" y="3994028"/>
            <a:ext cx="3639923" cy="20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9" y="65029"/>
            <a:ext cx="8888151" cy="60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Klasifikace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amozásobitelské x tržní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samozásobitelské (subsistenční) zemědělství: výroba potravin především pro spotřebu vlastní rodiny, v nejméně rozvinutých státech světa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tržní zemědělství: výroba potravin především na prodej z farmy, v rozvinutých a rozvinutějších státech světa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ákladní rozdíly samozásobitelství </a:t>
            </a:r>
            <a:r>
              <a:rPr lang="cs-CZ" sz="2000" dirty="0"/>
              <a:t>x tržní zemědělství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účel hospodaření</a:t>
            </a:r>
          </a:p>
          <a:p>
            <a:pPr marL="72000" indent="0">
              <a:buNone/>
            </a:pPr>
            <a:r>
              <a:rPr lang="cs-CZ" sz="1600" dirty="0" smtClean="0"/>
              <a:t>– podíl zemědělců na pracovní síle / zaměstnanosti</a:t>
            </a:r>
          </a:p>
          <a:p>
            <a:pPr marL="72000" indent="0">
              <a:buNone/>
            </a:pPr>
            <a:r>
              <a:rPr lang="cs-CZ" sz="1600" dirty="0" smtClean="0"/>
              <a:t>– využití mechanizace a dalších technologií v zemědělství</a:t>
            </a:r>
          </a:p>
          <a:p>
            <a:pPr marL="72000" indent="0">
              <a:buNone/>
            </a:pPr>
            <a:r>
              <a:rPr lang="cs-CZ" sz="1600" dirty="0" smtClean="0"/>
              <a:t>– velikost farmy / zemědělského podniku</a:t>
            </a:r>
          </a:p>
          <a:p>
            <a:pPr marL="72000" indent="0">
              <a:buNone/>
            </a:pPr>
            <a:r>
              <a:rPr lang="cs-CZ" sz="1600" dirty="0" smtClean="0"/>
              <a:t>– vztah zemědělství k dalším hospodářským odvětvím (</a:t>
            </a:r>
            <a:r>
              <a:rPr lang="cs-CZ" sz="1600" dirty="0" err="1" smtClean="0"/>
              <a:t>agrobyznysu</a:t>
            </a:r>
            <a:r>
              <a:rPr lang="cs-CZ" sz="1600" dirty="0" smtClean="0"/>
              <a:t>)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608903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Klasifikace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11 typů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značně schematické, na jednom území často kombinace několika typů</a:t>
            </a:r>
          </a:p>
          <a:p>
            <a:pPr marL="72000" indent="0">
              <a:buNone/>
            </a:pPr>
            <a:r>
              <a:rPr lang="cs-CZ" sz="1600" dirty="0" smtClean="0"/>
              <a:t>– typy 1 až 5 jsou typické pro méně rozvinuté oblasti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/>
          </a:p>
          <a:p>
            <a:pPr marL="414900" indent="-342900">
              <a:buAutoNum type="arabicParenR"/>
            </a:pPr>
            <a:r>
              <a:rPr lang="cs-CZ" sz="1600" dirty="0" smtClean="0"/>
              <a:t>„stěhovavé“ zemědělství</a:t>
            </a:r>
          </a:p>
          <a:p>
            <a:pPr marL="414900" indent="-342900">
              <a:buAutoNum type="arabicParenR"/>
            </a:pPr>
            <a:r>
              <a:rPr lang="cs-CZ" sz="1600" dirty="0" smtClean="0"/>
              <a:t>pastevecký </a:t>
            </a:r>
            <a:r>
              <a:rPr lang="cs-CZ" sz="1600" dirty="0" err="1" smtClean="0"/>
              <a:t>nomádismus</a:t>
            </a:r>
            <a:endParaRPr lang="cs-CZ" sz="1600" dirty="0" smtClean="0"/>
          </a:p>
          <a:p>
            <a:pPr marL="414900" indent="-342900">
              <a:buAutoNum type="arabicParenR"/>
            </a:pPr>
            <a:r>
              <a:rPr lang="cs-CZ" sz="1600" dirty="0"/>
              <a:t>i</a:t>
            </a:r>
            <a:r>
              <a:rPr lang="cs-CZ" sz="1600" dirty="0" smtClean="0"/>
              <a:t>ntenzivní zemědělství s dominancí rýže</a:t>
            </a:r>
          </a:p>
          <a:p>
            <a:pPr marL="414900" indent="-342900">
              <a:buAutoNum type="arabicParenR"/>
            </a:pPr>
            <a:r>
              <a:rPr lang="cs-CZ" sz="1600" dirty="0"/>
              <a:t>i</a:t>
            </a:r>
            <a:r>
              <a:rPr lang="cs-CZ" sz="1600" dirty="0" smtClean="0"/>
              <a:t>ntenzivní zemědělství s dominancí jiné plodiny</a:t>
            </a:r>
          </a:p>
          <a:p>
            <a:pPr marL="414900" indent="-342900">
              <a:buAutoNum type="arabicParenR"/>
            </a:pPr>
            <a:r>
              <a:rPr lang="cs-CZ" sz="1600" dirty="0"/>
              <a:t>p</a:t>
            </a:r>
            <a:r>
              <a:rPr lang="cs-CZ" sz="1600" dirty="0" smtClean="0"/>
              <a:t>lantážní zemědělství</a:t>
            </a:r>
            <a:endParaRPr lang="cs-CZ" sz="800" dirty="0" smtClean="0"/>
          </a:p>
          <a:p>
            <a:pPr marL="300600" indent="-228600">
              <a:buAutoNum type="arabicParenR"/>
            </a:pPr>
            <a:endParaRPr lang="cs-CZ" sz="500" dirty="0"/>
          </a:p>
        </p:txBody>
      </p:sp>
      <p:pic>
        <p:nvPicPr>
          <p:cNvPr id="9218" name="Picture 2" descr="SCIplanet - Shifting Cultiv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" y="4960832"/>
            <a:ext cx="2613503" cy="1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ncyclopædia Iranica على تويتر: &amp;quot;Enc. #iranica entry pastoral #nomadism  https://t.co/oa6dGnknDk pic @PascalMannaerts @SultanofOman @pedestrian  @kevankharris @FaghihiRohollah… https://t.co/e1aBn4gTAS&amp;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61" y="4960831"/>
            <a:ext cx="3350643" cy="1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hat it&amp;#39;s like to be a rice farmer | The World from PR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45" y="2892815"/>
            <a:ext cx="3084951" cy="17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almový olej. O palme olejne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41" y="4960832"/>
            <a:ext cx="2886346" cy="17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1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Klasifikace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11 typů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značně schematické, na jednom území často kombinace několika typů</a:t>
            </a:r>
          </a:p>
          <a:p>
            <a:pPr marL="72000" indent="0">
              <a:buNone/>
            </a:pPr>
            <a:r>
              <a:rPr lang="cs-CZ" sz="1600" dirty="0" smtClean="0"/>
              <a:t>– typy 6 až 11 jsou typické pro rozvinuté oblasti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/>
          </a:p>
          <a:p>
            <a:pPr marL="414900" indent="-342900">
              <a:buFont typeface="+mj-lt"/>
              <a:buAutoNum type="arabicParenR" startAt="6"/>
            </a:pPr>
            <a:r>
              <a:rPr lang="cs-CZ" sz="1600" dirty="0"/>
              <a:t>s</a:t>
            </a:r>
            <a:r>
              <a:rPr lang="cs-CZ" sz="1600" dirty="0" smtClean="0"/>
              <a:t>míšená rostlinná a živočišná výroba</a:t>
            </a:r>
          </a:p>
          <a:p>
            <a:pPr marL="414900" indent="-342900">
              <a:buAutoNum type="arabicParenR" startAt="6"/>
            </a:pPr>
            <a:r>
              <a:rPr lang="cs-CZ" sz="1600" dirty="0" smtClean="0"/>
              <a:t>mlékárenství</a:t>
            </a:r>
          </a:p>
          <a:p>
            <a:pPr marL="414900" indent="-342900">
              <a:buAutoNum type="arabicParenR" startAt="6"/>
            </a:pPr>
            <a:r>
              <a:rPr lang="cs-CZ" sz="1600" dirty="0"/>
              <a:t>p</a:t>
            </a:r>
            <a:r>
              <a:rPr lang="cs-CZ" sz="1600" dirty="0" smtClean="0"/>
              <a:t>ěstování obilovin</a:t>
            </a:r>
          </a:p>
          <a:p>
            <a:pPr marL="414900" indent="-342900">
              <a:buAutoNum type="arabicParenR" startAt="6"/>
            </a:pPr>
            <a:r>
              <a:rPr lang="cs-CZ" sz="1600" dirty="0"/>
              <a:t>c</a:t>
            </a:r>
            <a:r>
              <a:rPr lang="cs-CZ" sz="1600" dirty="0" smtClean="0"/>
              <a:t>hov dobytka (rančerství)</a:t>
            </a:r>
          </a:p>
          <a:p>
            <a:pPr marL="414900" indent="-342900">
              <a:buAutoNum type="arabicParenR" startAt="6"/>
            </a:pPr>
            <a:r>
              <a:rPr lang="cs-CZ" sz="1600" dirty="0" smtClean="0"/>
              <a:t>středomořské zemědělství</a:t>
            </a:r>
          </a:p>
          <a:p>
            <a:pPr marL="414900" indent="-342900">
              <a:buAutoNum type="arabicParenR" startAt="6"/>
            </a:pPr>
            <a:r>
              <a:rPr lang="cs-CZ" sz="1600" dirty="0"/>
              <a:t>t</a:t>
            </a:r>
            <a:r>
              <a:rPr lang="cs-CZ" sz="1600" dirty="0" smtClean="0"/>
              <a:t>ržní ovocnictví a zahradnictví</a:t>
            </a:r>
            <a:endParaRPr lang="cs-CZ" sz="800" dirty="0" smtClean="0"/>
          </a:p>
          <a:p>
            <a:pPr marL="300600" indent="-228600">
              <a:buAutoNum type="arabicParenR" startAt="6"/>
            </a:pPr>
            <a:endParaRPr lang="cs-CZ" sz="500" dirty="0"/>
          </a:p>
        </p:txBody>
      </p:sp>
      <p:pic>
        <p:nvPicPr>
          <p:cNvPr id="10242" name="Picture 2" descr="Dairying in South Africa faces fierce competition | Southern Idaho  Agriculture News | magicvall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81" y="3313580"/>
            <a:ext cx="2407026" cy="18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ussian livestock producers concerned as grain prices soar - All About Fe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9" y="2577682"/>
            <a:ext cx="2495842" cy="16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he Long Arc of Cattle Ranching - Western Ranc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9" y="4342181"/>
            <a:ext cx="2495842" cy="16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Mediterranean wines: a list of wines you should know ab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75" y="5186468"/>
            <a:ext cx="2407026" cy="16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Nepostradatelná část tuzemské krajiny? Ovocné sady | Prosperita Fresh Ti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" b="8926"/>
          <a:stretch/>
        </p:blipFill>
        <p:spPr bwMode="auto">
          <a:xfrm>
            <a:off x="496964" y="5201730"/>
            <a:ext cx="2946811" cy="16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70. a 80. léta 20.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stimuly z prostředí politické ekonomie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pozornost na komplexní vztahy zemědělství s </a:t>
            </a:r>
            <a:r>
              <a:rPr lang="cs-CZ" sz="1600" dirty="0" err="1" smtClean="0"/>
              <a:t>mimozemědělskou</a:t>
            </a:r>
            <a:r>
              <a:rPr lang="cs-CZ" sz="1600" dirty="0" smtClean="0"/>
              <a:t> činností = </a:t>
            </a:r>
            <a:r>
              <a:rPr lang="cs-CZ" sz="1600" dirty="0" err="1" smtClean="0"/>
              <a:t>agrobyznys</a:t>
            </a:r>
            <a:r>
              <a:rPr lang="cs-CZ" sz="1600" dirty="0" smtClean="0"/>
              <a:t> / „</a:t>
            </a:r>
            <a:r>
              <a:rPr lang="cs-CZ" sz="1600" dirty="0" err="1" smtClean="0"/>
              <a:t>agro</a:t>
            </a:r>
            <a:r>
              <a:rPr lang="cs-CZ" sz="1600" dirty="0" smtClean="0"/>
              <a:t>-food </a:t>
            </a:r>
            <a:r>
              <a:rPr lang="cs-CZ" sz="1600" dirty="0" err="1" smtClean="0"/>
              <a:t>sector</a:t>
            </a:r>
            <a:r>
              <a:rPr lang="cs-CZ" sz="1600" dirty="0" smtClean="0"/>
              <a:t>“ (zemědělské stroje, hnojiva, potravinářství, ...)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využití interdisciplinárních přístupů (sociologie venkova, politická ekonomie, ...)</a:t>
            </a:r>
            <a:endParaRPr lang="cs-CZ" sz="5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63" y="3699700"/>
            <a:ext cx="7799023" cy="30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d 90. let 20.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cesty akumulace kapitálu v </a:t>
            </a:r>
            <a:r>
              <a:rPr lang="cs-CZ" sz="1600" dirty="0" err="1" smtClean="0"/>
              <a:t>agro</a:t>
            </a:r>
            <a:r>
              <a:rPr lang="cs-CZ" sz="1600" dirty="0" smtClean="0"/>
              <a:t>-byznysu: vazby mezi vlastní produkcí potravin, zemědělskými technologiemi a zpracováním produktů (včetně prodeje a spotřeby)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výzkum způsobů regulace v </a:t>
            </a:r>
            <a:r>
              <a:rPr lang="cs-CZ" sz="1600" dirty="0" err="1" smtClean="0"/>
              <a:t>agro</a:t>
            </a:r>
            <a:r>
              <a:rPr lang="cs-CZ" sz="1600" dirty="0" smtClean="0"/>
              <a:t>-byznysu, zejména politická podpora zemědělských trhů na státní a nadnárodní úrovni (např. společná zemědělská politika EU)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ýzkum inspirovaný přístupy politické ekonomie (protiklady)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zemědělství a potravinářství jako každé jiné výrobní odvětví (např. globalizace)</a:t>
            </a:r>
          </a:p>
          <a:p>
            <a:pPr marL="72000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		   vs.</a:t>
            </a:r>
          </a:p>
          <a:p>
            <a:pPr marL="72000" indent="0">
              <a:buNone/>
            </a:pPr>
            <a:r>
              <a:rPr lang="cs-CZ" sz="1600" dirty="0" smtClean="0"/>
              <a:t>– odlišné rysy organizace zemědělství a průmyslu (např. rodinné farmy)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řada geografů se zaměřuje na sociální a ekonomické vazby, využívá oba přístupy (globální a lokální úroveň, korporátní a rodinná forma výroby, ...)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223242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Geografie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ři výrazná témata současné geografie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otázka přírodní podstaty zemědělství: biologický základ pěstování rostlin a chování zvířat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otázka spotřeby potravin: sociální konstrukce kvality potravin (např. bioprodukty a </a:t>
            </a:r>
            <a:r>
              <a:rPr lang="cs-CZ" sz="1600" dirty="0" err="1" smtClean="0"/>
              <a:t>fairtrade</a:t>
            </a:r>
            <a:r>
              <a:rPr lang="cs-CZ" sz="1600" dirty="0" smtClean="0"/>
              <a:t>) a vliv kulturních zvyků a praktik (např. food </a:t>
            </a:r>
            <a:r>
              <a:rPr lang="cs-CZ" sz="1600" dirty="0" err="1" smtClean="0"/>
              <a:t>taboos</a:t>
            </a:r>
            <a:r>
              <a:rPr lang="cs-CZ" sz="1600" dirty="0" smtClean="0"/>
              <a:t>) </a:t>
            </a:r>
          </a:p>
          <a:p>
            <a:pPr marL="72000" indent="0">
              <a:buNone/>
            </a:pPr>
            <a:r>
              <a:rPr lang="cs-CZ" sz="1600" dirty="0" smtClean="0"/>
              <a:t>– otázka „body </a:t>
            </a:r>
            <a:r>
              <a:rPr lang="cs-CZ" sz="1600" dirty="0" err="1" smtClean="0"/>
              <a:t>geography</a:t>
            </a:r>
            <a:r>
              <a:rPr lang="cs-CZ" sz="1600" dirty="0" smtClean="0"/>
              <a:t>“ (např. GMO potraviny, chemizace zemědělství a důsledky)</a:t>
            </a:r>
            <a:endParaRPr lang="cs-CZ" sz="500" dirty="0"/>
          </a:p>
        </p:txBody>
      </p:sp>
      <p:pic>
        <p:nvPicPr>
          <p:cNvPr id="1026" name="Picture 2" descr="Food taboos | Bio for the Bio-B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" y="4059337"/>
            <a:ext cx="5518023" cy="20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118" y="4059337"/>
            <a:ext cx="2884670" cy="12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ložitost interpretace počátků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odehrálo se ještě před písemnými a jinými záznamy</a:t>
            </a:r>
          </a:p>
          <a:p>
            <a:pPr marL="72000" indent="0">
              <a:buNone/>
            </a:pPr>
            <a:r>
              <a:rPr lang="cs-CZ" sz="1600" dirty="0" smtClean="0"/>
              <a:t>– snaha rekonstruovat logický sled událostí (odhad dávných zemědělských činností a environmentálních podmínek, předpoklad pomalého a dlouhodobého vývoje)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efinice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nutná pro určení počátku zemědělství a následný vývoj</a:t>
            </a: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zemědělství = úmyslná modifikace povrchu Země prostřednictvím pěstování rostlin (plodin) a chovu zvířat, a to s cílem výroby potravin a jiných ekonomických zisků</a:t>
            </a:r>
          </a:p>
          <a:p>
            <a:pPr marL="72000" indent="0">
              <a:buNone/>
            </a:pPr>
            <a:r>
              <a:rPr lang="cs-CZ" sz="1600" dirty="0" smtClean="0"/>
              <a:t>– zemědělství má ale také silnou mimoprodukční funkci !!! (např. údržba krajiny)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53916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řed vznikem zemědělství, období lovu a sběru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obživa získávána lovem zvířat (včetně rybolovu) a sběrem rostlin (včetně kořenů)</a:t>
            </a:r>
          </a:p>
          <a:p>
            <a:pPr marL="72000" indent="0">
              <a:buNone/>
            </a:pPr>
            <a:r>
              <a:rPr lang="cs-CZ" sz="1600" dirty="0" smtClean="0"/>
              <a:t>– život v malých skupinách (větší množství osob by vyčerpalo zdroje)</a:t>
            </a:r>
          </a:p>
          <a:p>
            <a:pPr marL="72000" indent="0">
              <a:buNone/>
            </a:pPr>
            <a:r>
              <a:rPr lang="cs-CZ" sz="1600" dirty="0" smtClean="0"/>
              <a:t>– časté přesouvání skupin (dle migrace lovné zvěře a sezónního výskytu rostlin)</a:t>
            </a:r>
          </a:p>
          <a:p>
            <a:pPr marL="72000" indent="0">
              <a:buNone/>
            </a:pPr>
            <a:r>
              <a:rPr lang="cs-CZ" sz="1600" dirty="0" smtClean="0"/>
              <a:t>– určitá omezená komunikace mezi skupinami (jinak riziko genetické degradace)</a:t>
            </a:r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obživa lovem a sběrem i v současnosti,</a:t>
            </a:r>
          </a:p>
          <a:p>
            <a:pPr marL="72000" indent="0">
              <a:buNone/>
            </a:pPr>
            <a:r>
              <a:rPr lang="cs-CZ" sz="1600" dirty="0" smtClean="0"/>
              <a:t>dle odhadů 250 tis. osob (0,005 % populace),</a:t>
            </a:r>
          </a:p>
          <a:p>
            <a:pPr marL="72000" indent="0">
              <a:buNone/>
            </a:pPr>
            <a:r>
              <a:rPr lang="cs-CZ" sz="1600" dirty="0" smtClean="0"/>
              <a:t>v izolovaných oblastech světa (arktické oblasti,</a:t>
            </a:r>
          </a:p>
          <a:p>
            <a:pPr marL="72000" indent="0">
              <a:buNone/>
            </a:pPr>
            <a:r>
              <a:rPr lang="cs-CZ" sz="1600" dirty="0" smtClean="0"/>
              <a:t>vnitrozemí Afriky, vnitrozemí Austrálie, Amazonie)</a:t>
            </a:r>
            <a:endParaRPr lang="cs-CZ" sz="500" dirty="0"/>
          </a:p>
        </p:txBody>
      </p:sp>
      <p:pic>
        <p:nvPicPr>
          <p:cNvPr id="2050" name="Picture 2" descr="Het bewegingspatroon van de oermens - Het Paleo Principe - zo fit als een  oermens met Evert Berkelaar - Sinds 2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7"/>
          <a:stretch/>
        </p:blipFill>
        <p:spPr bwMode="auto">
          <a:xfrm>
            <a:off x="5242309" y="3856415"/>
            <a:ext cx="3523021" cy="19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znik zemědělství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nutné poznatky (růst nových rostlin ze zbytků, efekt zalití či přidání hnoje)</a:t>
            </a:r>
          </a:p>
          <a:p>
            <a:pPr marL="72000" indent="0">
              <a:buNone/>
            </a:pPr>
            <a:r>
              <a:rPr lang="cs-CZ" sz="1600" dirty="0" smtClean="0"/>
              <a:t>– pěstování rostlin se vyvinulo jako důsledek kombinace náhodných událostí a úmyslných experimentů</a:t>
            </a:r>
          </a:p>
          <a:p>
            <a:pPr marL="72000" indent="0">
              <a:buNone/>
            </a:pPr>
            <a:r>
              <a:rPr lang="cs-CZ" sz="1600" dirty="0" smtClean="0"/>
              <a:t>– domestikaci zvířat způsobily patrně neekonomické důvody (obětiny, domácí mazlíčci)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vě formy zemědělství (pěstování rostlin), otázka reprodukce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vegetativní způsob: starší forma, přímým klonováním (např. řízkování, dělení kořenů)</a:t>
            </a:r>
          </a:p>
          <a:p>
            <a:pPr marL="72000" indent="0">
              <a:buNone/>
            </a:pPr>
            <a:r>
              <a:rPr lang="cs-CZ" sz="1600" dirty="0" smtClean="0"/>
              <a:t>– osevní způsob: mladší a dominantnější forma, prostřednictvím semen</a:t>
            </a:r>
          </a:p>
        </p:txBody>
      </p:sp>
      <p:pic>
        <p:nvPicPr>
          <p:cNvPr id="3074" name="Picture 2" descr="Pokojové rostliny si snadno namnožíte řízkováním | iRecept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5039876"/>
            <a:ext cx="3441640" cy="15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dravé osivo – zdravé rostliny | AGROjournal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38" y="5039876"/>
            <a:ext cx="2499645" cy="15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4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13. a 14.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Vznik a vývoj zemědělství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blasti vzniku vegetativního pěstování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patrně nezávisle na sobě ve více oblastech („</a:t>
            </a:r>
            <a:r>
              <a:rPr lang="cs-CZ" sz="1600" dirty="0" err="1" smtClean="0"/>
              <a:t>agriculture</a:t>
            </a:r>
            <a:r>
              <a:rPr lang="cs-CZ" sz="1600" dirty="0" smtClean="0"/>
              <a:t> </a:t>
            </a:r>
            <a:r>
              <a:rPr lang="cs-CZ" sz="1600" dirty="0" err="1" smtClean="0"/>
              <a:t>hearts</a:t>
            </a:r>
            <a:r>
              <a:rPr lang="cs-CZ" sz="1600" dirty="0" smtClean="0"/>
              <a:t>“)</a:t>
            </a:r>
          </a:p>
          <a:p>
            <a:pPr marL="72000" indent="0">
              <a:buNone/>
            </a:pPr>
            <a:r>
              <a:rPr lang="cs-CZ" sz="1600" dirty="0" smtClean="0"/>
              <a:t>– cca dříve než před 10 tis. lety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nejdříve JV Asie: klimatická a topografická diverzita, vysoký podíl rybolovu, vyšší usedlost obyvatel a tím i čas na pěstování plodin z nejrůznějších řízků a kořínků, první domestikované rostliny – taro, yam, banány, kokosové palmy</a:t>
            </a:r>
          </a:p>
          <a:p>
            <a:pPr marL="72000" indent="0">
              <a:buNone/>
            </a:pPr>
            <a:r>
              <a:rPr lang="cs-CZ" sz="1600" dirty="0" smtClean="0"/>
              <a:t>– další oblasti: západní Afrika a </a:t>
            </a:r>
          </a:p>
          <a:p>
            <a:pPr marL="72000" indent="0">
              <a:buNone/>
            </a:pPr>
            <a:r>
              <a:rPr lang="cs-CZ" sz="1600" dirty="0" smtClean="0"/>
              <a:t>severozápad Jižní Ameriky</a:t>
            </a:r>
          </a:p>
          <a:p>
            <a:pPr marL="72000" indent="0">
              <a:buNone/>
            </a:pPr>
            <a:r>
              <a:rPr lang="cs-CZ" sz="1600" dirty="0" smtClean="0"/>
              <a:t>– z jader se postupně šířilo dále</a:t>
            </a:r>
          </a:p>
          <a:p>
            <a:pPr marL="72000" indent="0">
              <a:buNone/>
            </a:pPr>
            <a:r>
              <a:rPr lang="cs-CZ" sz="1600" dirty="0" smtClean="0"/>
              <a:t>(druhotné jádro Mezopotámie)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52" y="4114798"/>
            <a:ext cx="5573936" cy="27184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27" y="6115059"/>
            <a:ext cx="1133625" cy="5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58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3011</TotalTime>
  <Words>2135</Words>
  <Application>Microsoft Office PowerPoint</Application>
  <PresentationFormat>Vlastní</PresentationFormat>
  <Paragraphs>246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Zemědělství </vt:lpstr>
      <vt:lpstr>Geografie zemědělství</vt:lpstr>
      <vt:lpstr>Geografie zemědělství</vt:lpstr>
      <vt:lpstr>Geografie zemědělství</vt:lpstr>
      <vt:lpstr>Geografie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Vznik a vývoj zemědělství</vt:lpstr>
      <vt:lpstr>Současná témata geografie zemědělství</vt:lpstr>
      <vt:lpstr>Současná témata geografie zemědělství</vt:lpstr>
      <vt:lpstr>Prezentace aplikace PowerPoint</vt:lpstr>
      <vt:lpstr>Prezentace aplikace PowerPoint</vt:lpstr>
      <vt:lpstr>Současná témata geografie zemědělství</vt:lpstr>
      <vt:lpstr>Současná témata geografie zemědělství</vt:lpstr>
      <vt:lpstr>Současná témata geografie zemědělství</vt:lpstr>
      <vt:lpstr>Současná témata geografie zemědělství</vt:lpstr>
      <vt:lpstr>Současná témata geografie zemědělství</vt:lpstr>
      <vt:lpstr>Prezentace aplikace PowerPoint</vt:lpstr>
      <vt:lpstr>Klasifikace zemědělství</vt:lpstr>
      <vt:lpstr>Klasifikace zemědělství</vt:lpstr>
      <vt:lpstr>Klasifikace zemědělství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224</cp:revision>
  <cp:lastPrinted>1601-01-01T00:00:00Z</cp:lastPrinted>
  <dcterms:created xsi:type="dcterms:W3CDTF">2019-11-07T07:58:28Z</dcterms:created>
  <dcterms:modified xsi:type="dcterms:W3CDTF">2021-10-12T09:22:51Z</dcterms:modified>
</cp:coreProperties>
</file>