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embeddedFontLst>
    <p:embeddedFont>
      <p:font typeface="Roboto Slab"/>
      <p:regular r:id="rId24"/>
      <p:bold r:id="rId25"/>
    </p:embeddedFont>
    <p:embeddedFont>
      <p:font typeface="Roboto"/>
      <p:regular r:id="rId26"/>
      <p:bold r:id="rId27"/>
      <p:italic r:id="rId28"/>
      <p:boldItalic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RobotoSlab-regular.fntdata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Roboto-regular.fntdata"/><Relationship Id="rId25" Type="http://schemas.openxmlformats.org/officeDocument/2006/relationships/font" Target="fonts/RobotoSlab-bold.fntdata"/><Relationship Id="rId28" Type="http://schemas.openxmlformats.org/officeDocument/2006/relationships/font" Target="fonts/Roboto-italic.fntdata"/><Relationship Id="rId27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Robo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f284cf7e65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f284cf7e65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f284cf7e65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f284cf7e65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f284cf7e65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f284cf7e65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f284cf7e65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f284cf7e65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f284cf7e65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f284cf7e65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f284cf7e65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f284cf7e65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f284cf7e65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f284cf7e65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f284cf7e65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f284cf7e65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f284cf7e65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f284cf7e65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ed08e7bfe9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ed08e7bfe9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ed08e7bfe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ed08e7bfe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f2e3c2622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f2e3c2622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f284cf7e6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f284cf7e6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f284cf7e6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f284cf7e6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ed08e7bfe9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ed08e7bfe9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ed08e7bfe9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ed08e7bfe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f284cf7e65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f284cf7e65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1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3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Google Shape;36;p7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Google Shape;45;p9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6" name="Google Shape;46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www.digitalnicesko.cz/" TargetMode="External"/><Relationship Id="rId4" Type="http://schemas.openxmlformats.org/officeDocument/2006/relationships/hyperlink" Target="https://www.mvcr.cz/clanek/digitalni-technicka-mapa-cr-urychli-rozvoj-rychleho-internetu.aspx" TargetMode="External"/><Relationship Id="rId5" Type="http://schemas.openxmlformats.org/officeDocument/2006/relationships/hyperlink" Target="https://www.cuzk.cz/O-resortu/Nemoforum/Akce-Nemofora/Seminare/Zavadeni-metody-BIM-v-CR/Janecka-Nemoforum-BIM-a-3D-katastr.aspx" TargetMode="External"/><Relationship Id="rId6" Type="http://schemas.openxmlformats.org/officeDocument/2006/relationships/hyperlink" Target="https://www.cuzk.cz/O-resortu/Nemoforum/Akce-Nemofora/Seminare/Zavadeni-metody-BIM-v-CR/Janecka-Nemoforum-BIM-a-3D-katastr.aspx" TargetMode="External"/><Relationship Id="rId7" Type="http://schemas.openxmlformats.org/officeDocument/2006/relationships/hyperlink" Target="https://ec.europa.eu/newsroom/dae/document.cfm?doc_id=69459" TargetMode="External"/><Relationship Id="rId8" Type="http://schemas.openxmlformats.org/officeDocument/2006/relationships/hyperlink" Target="https://ec.europa.eu/newsroom/dae/document.cfm?doc_id=55488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Digitální Česko</a:t>
            </a:r>
            <a:endParaRPr/>
          </a:p>
        </p:txBody>
      </p:sp>
      <p:sp>
        <p:nvSpPr>
          <p:cNvPr id="64" name="Google Shape;64;p13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Geoinformatika ve veřejné správě</a:t>
            </a:r>
            <a:endParaRPr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None/>
            </a:pPr>
            <a:r>
              <a:rPr lang="cs" sz="1500">
                <a:solidFill>
                  <a:schemeClr val="dk1"/>
                </a:solidFill>
              </a:rPr>
              <a:t>Samuel Baránek, Dominik Blanarsch</a:t>
            </a:r>
            <a:endParaRPr sz="1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Vybrané záměry Informační koncepce - </a:t>
            </a:r>
            <a:r>
              <a:rPr lang="cs" sz="1500"/>
              <a:t>ROZVOJ PROSTŘEDÍ PODPORUJÍCÍHO DIGITÁLNÍ TECHNOLOGIE V OBLASTI eGOVERNMENTU</a:t>
            </a:r>
            <a:endParaRPr/>
          </a:p>
        </p:txBody>
      </p:sp>
      <p:sp>
        <p:nvSpPr>
          <p:cNvPr id="121" name="Google Shape;121;p22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500">
                <a:latin typeface="Roboto Slab"/>
                <a:ea typeface="Roboto Slab"/>
                <a:cs typeface="Roboto Slab"/>
                <a:sym typeface="Roboto Slab"/>
              </a:rPr>
              <a:t>Digitalizace dosud nedigitalizovaného obsahu důležitého pro podporu konkurenceschopnosti a rozvoj eGovernment služeb pro veřejnost.</a:t>
            </a: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 Jedná se například o fondy duševního vlastnictví, knihovní fondy a fond kulturního dědictví, </a:t>
            </a:r>
            <a:r>
              <a:rPr lang="cs" sz="1500">
                <a:solidFill>
                  <a:srgbClr val="00FF00"/>
                </a:solidFill>
                <a:latin typeface="Roboto Slab"/>
                <a:ea typeface="Roboto Slab"/>
                <a:cs typeface="Roboto Slab"/>
                <a:sym typeface="Roboto Slab"/>
              </a:rPr>
              <a:t>dokončení digitalizace katastru nemovitostí, digitalizace výstupů územního plánování zejména územních plánů</a:t>
            </a: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, projektových dokumentací, digitalizace historických úředních dokumentů, agend pro podporu stavebnictví atd.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Klasifikace: </a:t>
            </a:r>
            <a:r>
              <a:rPr lang="cs" sz="1500">
                <a:solidFill>
                  <a:srgbClr val="D92931"/>
                </a:solidFill>
                <a:latin typeface="Roboto Slab"/>
                <a:ea typeface="Roboto Slab"/>
                <a:cs typeface="Roboto Slab"/>
                <a:sym typeface="Roboto Slab"/>
              </a:rPr>
              <a:t>D</a:t>
            </a:r>
            <a:endParaRPr sz="1500">
              <a:solidFill>
                <a:srgbClr val="D92931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3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Vybrané záměry Informační koncepce - </a:t>
            </a:r>
            <a:r>
              <a:rPr lang="cs" sz="1500"/>
              <a:t>ROZVOJ PROSTŘEDÍ PODPORUJÍCÍHO DIGITÁLNÍ TECHNOLOGIE V OBLASTI eGOVERNMENTU</a:t>
            </a:r>
            <a:endParaRPr/>
          </a:p>
        </p:txBody>
      </p:sp>
      <p:sp>
        <p:nvSpPr>
          <p:cNvPr id="127" name="Google Shape;127;p23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500">
                <a:latin typeface="Roboto Slab"/>
                <a:ea typeface="Roboto Slab"/>
                <a:cs typeface="Roboto Slab"/>
                <a:sym typeface="Roboto Slab"/>
              </a:rPr>
              <a:t>Vytvoření základních služeb</a:t>
            </a: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 a implementace strategie sdílení dat mezi veřejnou správou a privátním sektorem formou </a:t>
            </a:r>
            <a:r>
              <a:rPr lang="cs" sz="1500">
                <a:solidFill>
                  <a:srgbClr val="00FF00"/>
                </a:solidFill>
                <a:latin typeface="Roboto Slab"/>
                <a:ea typeface="Roboto Slab"/>
                <a:cs typeface="Roboto Slab"/>
                <a:sym typeface="Roboto Slab"/>
              </a:rPr>
              <a:t>Digitální technické mapy ČR</a:t>
            </a: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 a dalších autoritativních široce využitelných datových zdrojů, (vzniklých např. na základě použití metod jako je BIM –Informační modelování staveb apod.).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lnSpc>
                <a:spcPct val="100000"/>
              </a:lnSpc>
              <a:spcBef>
                <a:spcPts val="1125"/>
              </a:spcBef>
              <a:spcAft>
                <a:spcPts val="0"/>
              </a:spcAft>
              <a:buNone/>
            </a:pPr>
            <a:r>
              <a:rPr b="1" lang="cs" sz="1500">
                <a:latin typeface="Roboto Slab"/>
                <a:ea typeface="Roboto Slab"/>
                <a:cs typeface="Roboto Slab"/>
                <a:sym typeface="Roboto Slab"/>
              </a:rPr>
              <a:t>Informační systém technické infrastruktury veřejné správy.</a:t>
            </a: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 V rámci rozvoje sítí nových generací a v souladu se schválenou </a:t>
            </a:r>
            <a:r>
              <a:rPr lang="cs" sz="1500">
                <a:solidFill>
                  <a:srgbClr val="00FF00"/>
                </a:solidFill>
                <a:latin typeface="Roboto Slab"/>
                <a:ea typeface="Roboto Slab"/>
                <a:cs typeface="Roboto Slab"/>
                <a:sym typeface="Roboto Slab"/>
              </a:rPr>
              <a:t>Geoinfostrategií ČR</a:t>
            </a: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 potřebuje veřejná správa disponovat objektivním monitorovacím a mapovacím nástrojem pro vyhodnocování existence stávající technické infrastruktury veřejné správy a plánování jejího budoucího rozvoje. Součástí přípravy je rovněž vyhodnocení vazeb na stávající </a:t>
            </a:r>
            <a:r>
              <a:rPr lang="cs" sz="1500">
                <a:solidFill>
                  <a:srgbClr val="00FF00"/>
                </a:solidFill>
                <a:latin typeface="Roboto Slab"/>
                <a:ea typeface="Roboto Slab"/>
                <a:cs typeface="Roboto Slab"/>
                <a:sym typeface="Roboto Slab"/>
              </a:rPr>
              <a:t>informační systémy prostorových informací</a:t>
            </a: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. 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Klasifikace: </a:t>
            </a:r>
            <a:r>
              <a:rPr lang="cs" sz="1500">
                <a:solidFill>
                  <a:srgbClr val="D92931"/>
                </a:solidFill>
                <a:latin typeface="Roboto Slab"/>
                <a:ea typeface="Roboto Slab"/>
                <a:cs typeface="Roboto Slab"/>
                <a:sym typeface="Roboto Slab"/>
              </a:rPr>
              <a:t>C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Vybrané záměry Informační koncepce - </a:t>
            </a:r>
            <a:r>
              <a:rPr lang="cs" sz="1500"/>
              <a:t>ZVÝŠENÍ KAPACIT A KOMPETENCÍ ZAMĚSTNANCŮ VE VEŘEJNÉ SPRÁVĚ</a:t>
            </a:r>
            <a:endParaRPr/>
          </a:p>
        </p:txBody>
      </p:sp>
      <p:sp>
        <p:nvSpPr>
          <p:cNvPr id="133" name="Google Shape;133;p2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500">
                <a:latin typeface="Roboto Slab"/>
                <a:ea typeface="Roboto Slab"/>
                <a:cs typeface="Roboto Slab"/>
                <a:sym typeface="Roboto Slab"/>
              </a:rPr>
              <a:t>Návrh změn systemizace a katalogizace ICT profesí a profesí</a:t>
            </a: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, podílejících se na návrhu a řízení změn veřejné správy (procesní analytici, architekti úřadů, projektoví manažeři a další specialisté např. </a:t>
            </a:r>
            <a:r>
              <a:rPr lang="cs" sz="1500">
                <a:solidFill>
                  <a:srgbClr val="00FF00"/>
                </a:solidFill>
                <a:latin typeface="Roboto Slab"/>
                <a:ea typeface="Roboto Slab"/>
                <a:cs typeface="Roboto Slab"/>
                <a:sym typeface="Roboto Slab"/>
              </a:rPr>
              <a:t>geoinformatici :)</a:t>
            </a: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, designéři služeb) a na řízení kvality a zlepšování služeb (správci služeb klientům, manažeři kvality, procesní manažeři).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lnSpc>
                <a:spcPct val="100000"/>
              </a:lnSpc>
              <a:spcBef>
                <a:spcPts val="1125"/>
              </a:spcBef>
              <a:spcAft>
                <a:spcPts val="0"/>
              </a:spcAft>
              <a:buNone/>
            </a:pP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Součástí cíle je doplnění typů systemizovaných míst, doplnění chybějících expertních profesí do katalogu povolání ve VS a doplnění počtu tabulkových míst pro tyto potřebné profese.</a:t>
            </a:r>
            <a:endParaRPr sz="1100">
              <a:solidFill>
                <a:srgbClr val="575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Klasifikace: </a:t>
            </a:r>
            <a:r>
              <a:rPr lang="cs" sz="1500">
                <a:solidFill>
                  <a:srgbClr val="D92931"/>
                </a:solidFill>
                <a:latin typeface="Roboto Slab"/>
                <a:ea typeface="Roboto Slab"/>
                <a:cs typeface="Roboto Slab"/>
                <a:sym typeface="Roboto Slab"/>
              </a:rPr>
              <a:t>B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Vybrané záměry Informační koncepce - </a:t>
            </a:r>
            <a:r>
              <a:rPr lang="cs" sz="1500"/>
              <a:t>EFEKTIVNÍ A CENTRÁLNĚ KOORDINOVANÉ ICT VEŘEJNÉ SPRÁVY</a:t>
            </a:r>
            <a:endParaRPr/>
          </a:p>
        </p:txBody>
      </p:sp>
      <p:sp>
        <p:nvSpPr>
          <p:cNvPr id="139" name="Google Shape;139;p25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500">
                <a:solidFill>
                  <a:srgbClr val="00FF00"/>
                </a:solidFill>
                <a:latin typeface="Roboto Slab"/>
                <a:ea typeface="Roboto Slab"/>
                <a:cs typeface="Roboto Slab"/>
                <a:sym typeface="Roboto Slab"/>
              </a:rPr>
              <a:t>GeoInformace</a:t>
            </a:r>
            <a:r>
              <a:rPr lang="cs" sz="1500">
                <a:solidFill>
                  <a:srgbClr val="00FF00"/>
                </a:solidFill>
                <a:latin typeface="Roboto Slab"/>
                <a:ea typeface="Roboto Slab"/>
                <a:cs typeface="Roboto Slab"/>
                <a:sym typeface="Roboto Slab"/>
              </a:rPr>
              <a:t>.</a:t>
            </a: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 Cílem je navrhnout a realizovat datovou politiku, zajistit interoperabilitu, odstranit duplicity a zpřístupnit prostorové informace ve vlastnictví veřejné správy a ve veřejném zájmu pro přívětivé veřejné služby stejně/obdobně, jako tomu u ostatních referenčních a autoritativních údajů v PPDF (například při on-line žádostech ve stavebním řízení).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lnSpc>
                <a:spcPct val="100000"/>
              </a:lnSpc>
              <a:spcBef>
                <a:spcPts val="1125"/>
              </a:spcBef>
              <a:spcAft>
                <a:spcPts val="1125"/>
              </a:spcAft>
              <a:buNone/>
            </a:pP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Je potřeba také propojit centrální sdílené prostorové informace s informacemi ve správě krajských datových center a dalších systémů územních samospráv, které slouží zejména pro územní plánování, krizové řízení a další oblasti využívající geoinformací, v podobě Digitální technické mapy ČR a datových zdrojů vzniklých na základě použití metody BIM –Informačního modelování staveb.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Konkrétní záměry Geoinformací </a:t>
            </a:r>
            <a:endParaRPr/>
          </a:p>
        </p:txBody>
      </p:sp>
      <p:sp>
        <p:nvSpPr>
          <p:cNvPr id="145" name="Google Shape;145;p26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None/>
            </a:pPr>
            <a:r>
              <a:rPr b="1" lang="cs" sz="1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Centralizované řešení geografického informačního systému Státního pozemkového úřadu</a:t>
            </a:r>
            <a:endParaRPr sz="11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Klasifikace:</a:t>
            </a:r>
            <a:r>
              <a:rPr lang="cs" sz="1100">
                <a:solidFill>
                  <a:srgbClr val="57575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sz="1100">
              <a:solidFill>
                <a:srgbClr val="575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Gesční úřad:</a:t>
            </a:r>
            <a:r>
              <a:rPr lang="cs" sz="1100">
                <a:solidFill>
                  <a:srgbClr val="57575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SPÚ ČR</a:t>
            </a:r>
            <a:endParaRPr sz="1100">
              <a:solidFill>
                <a:srgbClr val="575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None/>
            </a:pPr>
            <a:r>
              <a:rPr b="1" lang="cs" sz="1100">
                <a:latin typeface="Arial"/>
                <a:ea typeface="Arial"/>
                <a:cs typeface="Arial"/>
                <a:sym typeface="Arial"/>
              </a:rPr>
              <a:t>Jednotný výměnný formát Digitální technické mapy (JVF DTM)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latin typeface="Arial"/>
                <a:ea typeface="Arial"/>
                <a:cs typeface="Arial"/>
                <a:sym typeface="Arial"/>
              </a:rPr>
              <a:t>Klasifikace:</a:t>
            </a:r>
            <a:r>
              <a:rPr lang="cs" sz="1100">
                <a:solidFill>
                  <a:srgbClr val="57575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sz="1100">
              <a:solidFill>
                <a:srgbClr val="575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latin typeface="Arial"/>
                <a:ea typeface="Arial"/>
                <a:cs typeface="Arial"/>
                <a:sym typeface="Arial"/>
              </a:rPr>
              <a:t>Gesční úřad:</a:t>
            </a:r>
            <a:r>
              <a:rPr lang="cs" sz="1100">
                <a:solidFill>
                  <a:srgbClr val="57575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MV</a:t>
            </a:r>
            <a:endParaRPr sz="1100">
              <a:solidFill>
                <a:srgbClr val="575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4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26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None/>
            </a:pPr>
            <a:r>
              <a:rPr b="1" lang="cs" sz="1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Katalog uživatelských potřeb pro rozvoj Národní infrastruktury pro prostorové informace</a:t>
            </a:r>
            <a:endParaRPr sz="11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Klasifikace</a:t>
            </a:r>
            <a:r>
              <a:rPr lang="cs" sz="1100">
                <a:solidFill>
                  <a:srgbClr val="575756"/>
                </a:solidFill>
                <a:latin typeface="Arial"/>
                <a:ea typeface="Arial"/>
                <a:cs typeface="Arial"/>
                <a:sym typeface="Arial"/>
              </a:rPr>
              <a:t>: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sz="1100">
              <a:solidFill>
                <a:srgbClr val="575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Gesční úřad:</a:t>
            </a:r>
            <a:r>
              <a:rPr lang="cs" sz="1100">
                <a:solidFill>
                  <a:srgbClr val="57575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MV</a:t>
            </a:r>
            <a:endParaRPr sz="1100">
              <a:solidFill>
                <a:srgbClr val="575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None/>
            </a:pPr>
            <a:r>
              <a:rPr b="1" lang="cs" sz="1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Konsolidace infrastruktur prostorových dat v resortu dopravy</a:t>
            </a:r>
            <a:endParaRPr sz="11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Klasifikace: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sz="1100">
              <a:solidFill>
                <a:srgbClr val="575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Gesční úřad:</a:t>
            </a:r>
            <a:r>
              <a:rPr lang="cs" sz="1100">
                <a:solidFill>
                  <a:srgbClr val="57575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MD</a:t>
            </a:r>
            <a:endParaRPr sz="1100">
              <a:solidFill>
                <a:srgbClr val="575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4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Konkrétní záměry Geoinformací </a:t>
            </a:r>
            <a:endParaRPr/>
          </a:p>
        </p:txBody>
      </p:sp>
      <p:sp>
        <p:nvSpPr>
          <p:cNvPr id="152" name="Google Shape;152;p27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None/>
            </a:pPr>
            <a:r>
              <a:rPr b="1" lang="cs" sz="1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NaSaPO - Národní sada prostorových objektů</a:t>
            </a:r>
            <a:endParaRPr sz="11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Klasifikace:</a:t>
            </a:r>
            <a:r>
              <a:rPr lang="cs" sz="1100">
                <a:solidFill>
                  <a:srgbClr val="57575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sz="1100">
              <a:solidFill>
                <a:srgbClr val="575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Gesční úřad: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MV</a:t>
            </a:r>
            <a:endParaRPr sz="1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None/>
            </a:pPr>
            <a:r>
              <a:rPr b="1" lang="cs" sz="1100">
                <a:latin typeface="Arial"/>
                <a:ea typeface="Arial"/>
                <a:cs typeface="Arial"/>
                <a:sym typeface="Arial"/>
              </a:rPr>
              <a:t>Propojení služeb Portálu veřejné správy a Portálu občana na služby nad prostorovými informacemi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latin typeface="Arial"/>
                <a:ea typeface="Arial"/>
                <a:cs typeface="Arial"/>
                <a:sym typeface="Arial"/>
              </a:rPr>
              <a:t>Klasifikace:</a:t>
            </a:r>
            <a:r>
              <a:rPr lang="cs" sz="1100">
                <a:solidFill>
                  <a:srgbClr val="57575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sz="1100">
              <a:solidFill>
                <a:srgbClr val="575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latin typeface="Arial"/>
                <a:ea typeface="Arial"/>
                <a:cs typeface="Arial"/>
                <a:sym typeface="Arial"/>
              </a:rPr>
              <a:t>Gesční úřad:</a:t>
            </a:r>
            <a:r>
              <a:rPr lang="cs" sz="1100">
                <a:solidFill>
                  <a:srgbClr val="57575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MV</a:t>
            </a:r>
            <a:endParaRPr b="1" sz="1100">
              <a:solidFill>
                <a:srgbClr val="D9293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400"/>
              </a:spcBef>
              <a:spcAft>
                <a:spcPts val="1400"/>
              </a:spcAft>
              <a:buNone/>
            </a:pPr>
            <a:r>
              <a:t/>
            </a:r>
            <a:endParaRPr b="1" sz="1100">
              <a:solidFill>
                <a:srgbClr val="D9293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7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None/>
            </a:pPr>
            <a:r>
              <a:rPr b="1" lang="cs" sz="1100">
                <a:latin typeface="Arial"/>
                <a:ea typeface="Arial"/>
                <a:cs typeface="Arial"/>
                <a:sym typeface="Arial"/>
              </a:rPr>
              <a:t>Příprava a realizace systému specifických vzdělávacích aktivit v souvislosti s technologickým rozvojem NIPI (BIM a geo)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latin typeface="Arial"/>
                <a:ea typeface="Arial"/>
                <a:cs typeface="Arial"/>
                <a:sym typeface="Arial"/>
              </a:rPr>
              <a:t>Klasifikace:</a:t>
            </a:r>
            <a:r>
              <a:rPr lang="cs" sz="1100">
                <a:solidFill>
                  <a:srgbClr val="57575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sz="1100">
              <a:solidFill>
                <a:srgbClr val="575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latin typeface="Arial"/>
                <a:ea typeface="Arial"/>
                <a:cs typeface="Arial"/>
                <a:sym typeface="Arial"/>
              </a:rPr>
              <a:t>Gesční úřad: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Není určen</a:t>
            </a:r>
            <a:endParaRPr b="1" sz="1100">
              <a:solidFill>
                <a:srgbClr val="D9293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None/>
            </a:pPr>
            <a:r>
              <a:rPr b="1" lang="cs" sz="1100">
                <a:latin typeface="Arial"/>
                <a:ea typeface="Arial"/>
                <a:cs typeface="Arial"/>
                <a:sym typeface="Arial"/>
              </a:rPr>
              <a:t>Rozvoj a pokračování aktivit projektu Digitální mapa veřejné správy (DMVS 2014+) - Digitální technická mapa ČR (DTM ČR)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latin typeface="Arial"/>
                <a:ea typeface="Arial"/>
                <a:cs typeface="Arial"/>
                <a:sym typeface="Arial"/>
              </a:rPr>
              <a:t>Klasifikace:</a:t>
            </a:r>
            <a:r>
              <a:rPr lang="cs" sz="1100">
                <a:solidFill>
                  <a:srgbClr val="57575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sz="1100">
              <a:solidFill>
                <a:srgbClr val="575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latin typeface="Arial"/>
                <a:ea typeface="Arial"/>
                <a:cs typeface="Arial"/>
                <a:sym typeface="Arial"/>
              </a:rPr>
              <a:t>Gesční úřad:</a:t>
            </a:r>
            <a:r>
              <a:rPr lang="cs" sz="1100">
                <a:solidFill>
                  <a:srgbClr val="57575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MMR</a:t>
            </a:r>
            <a:endParaRPr sz="1100">
              <a:solidFill>
                <a:srgbClr val="575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400"/>
              </a:spcBef>
              <a:spcAft>
                <a:spcPts val="1400"/>
              </a:spcAft>
              <a:buNone/>
            </a:pPr>
            <a:r>
              <a:t/>
            </a:r>
            <a:endParaRPr b="1" sz="1100">
              <a:solidFill>
                <a:srgbClr val="D9293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8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Konkrétní záměry Geoinformací </a:t>
            </a:r>
            <a:endParaRPr/>
          </a:p>
        </p:txBody>
      </p:sp>
      <p:sp>
        <p:nvSpPr>
          <p:cNvPr id="159" name="Google Shape;159;p28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None/>
            </a:pPr>
            <a:r>
              <a:rPr b="1" lang="cs" sz="1100">
                <a:latin typeface="Arial"/>
                <a:ea typeface="Arial"/>
                <a:cs typeface="Arial"/>
                <a:sym typeface="Arial"/>
              </a:rPr>
              <a:t>Sdílená jednotná digitální mapa veřejné správy pro statutární město Brno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latin typeface="Arial"/>
                <a:ea typeface="Arial"/>
                <a:cs typeface="Arial"/>
                <a:sym typeface="Arial"/>
              </a:rPr>
              <a:t>Klasifikace:</a:t>
            </a:r>
            <a:r>
              <a:rPr lang="cs" sz="1100">
                <a:solidFill>
                  <a:srgbClr val="57575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sz="1100">
              <a:solidFill>
                <a:srgbClr val="575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latin typeface="Arial"/>
                <a:ea typeface="Arial"/>
                <a:cs typeface="Arial"/>
                <a:sym typeface="Arial"/>
              </a:rPr>
              <a:t>Gesční úřad:</a:t>
            </a:r>
            <a:r>
              <a:rPr lang="cs" sz="1100">
                <a:solidFill>
                  <a:srgbClr val="57575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Statutární město Brno</a:t>
            </a:r>
            <a:endParaRPr sz="1100">
              <a:solidFill>
                <a:srgbClr val="575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None/>
            </a:pPr>
            <a:r>
              <a:rPr b="1" lang="cs" sz="1100">
                <a:latin typeface="Arial"/>
                <a:ea typeface="Arial"/>
                <a:cs typeface="Arial"/>
                <a:sym typeface="Arial"/>
              </a:rPr>
              <a:t>BIM a prostorová data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latin typeface="Arial"/>
                <a:ea typeface="Arial"/>
                <a:cs typeface="Arial"/>
                <a:sym typeface="Arial"/>
              </a:rPr>
              <a:t>Klasifikace:</a:t>
            </a:r>
            <a:r>
              <a:rPr lang="cs" sz="1100">
                <a:solidFill>
                  <a:srgbClr val="57575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sz="1100">
              <a:solidFill>
                <a:srgbClr val="575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latin typeface="Arial"/>
                <a:ea typeface="Arial"/>
                <a:cs typeface="Arial"/>
                <a:sym typeface="Arial"/>
              </a:rPr>
              <a:t>Gesční úřad:</a:t>
            </a:r>
            <a:r>
              <a:rPr lang="cs" sz="1100">
                <a:solidFill>
                  <a:srgbClr val="57575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MPO</a:t>
            </a:r>
            <a:endParaRPr sz="1100">
              <a:solidFill>
                <a:srgbClr val="575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4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28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None/>
            </a:pPr>
            <a:r>
              <a:rPr b="1" lang="cs" sz="1100">
                <a:latin typeface="Arial"/>
                <a:ea typeface="Arial"/>
                <a:cs typeface="Arial"/>
                <a:sym typeface="Arial"/>
              </a:rPr>
              <a:t>Vybudování Infomačního systému technické infrastruktury veřejné správy (ISTI)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latin typeface="Arial"/>
                <a:ea typeface="Arial"/>
                <a:cs typeface="Arial"/>
                <a:sym typeface="Arial"/>
              </a:rPr>
              <a:t>Klasifikace: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sz="1100">
              <a:solidFill>
                <a:srgbClr val="575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latin typeface="Arial"/>
                <a:ea typeface="Arial"/>
                <a:cs typeface="Arial"/>
                <a:sym typeface="Arial"/>
              </a:rPr>
              <a:t>Gesční úřad:</a:t>
            </a:r>
            <a:r>
              <a:rPr lang="cs" sz="1100">
                <a:solidFill>
                  <a:srgbClr val="57575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MV</a:t>
            </a:r>
            <a:endParaRPr sz="1100">
              <a:solidFill>
                <a:srgbClr val="575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None/>
            </a:pPr>
            <a:r>
              <a:rPr b="1" lang="cs" sz="1100">
                <a:latin typeface="Arial"/>
                <a:ea typeface="Arial"/>
                <a:cs typeface="Arial"/>
                <a:sym typeface="Arial"/>
              </a:rPr>
              <a:t>Spolupracující pozemní segment Sentinel – datový sklad (CollGS v ČR)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latin typeface="Arial"/>
                <a:ea typeface="Arial"/>
                <a:cs typeface="Arial"/>
                <a:sym typeface="Arial"/>
              </a:rPr>
              <a:t>Klasifikace:</a:t>
            </a:r>
            <a:r>
              <a:rPr lang="cs" sz="1100">
                <a:solidFill>
                  <a:srgbClr val="57575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sz="1100">
              <a:solidFill>
                <a:srgbClr val="575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latin typeface="Arial"/>
                <a:ea typeface="Arial"/>
                <a:cs typeface="Arial"/>
                <a:sym typeface="Arial"/>
              </a:rPr>
              <a:t>Gesční úřad: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MD</a:t>
            </a:r>
            <a:endParaRPr sz="1100">
              <a:solidFill>
                <a:srgbClr val="575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4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9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Konkrétní záměry Geoinformací </a:t>
            </a:r>
            <a:endParaRPr/>
          </a:p>
        </p:txBody>
      </p:sp>
      <p:sp>
        <p:nvSpPr>
          <p:cNvPr id="166" name="Google Shape;166;p29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None/>
            </a:pPr>
            <a:r>
              <a:rPr b="1" lang="cs" sz="1100">
                <a:latin typeface="Arial"/>
                <a:ea typeface="Arial"/>
                <a:cs typeface="Arial"/>
                <a:sym typeface="Arial"/>
              </a:rPr>
              <a:t>Státní mapové dílo 2018+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latin typeface="Arial"/>
                <a:ea typeface="Arial"/>
                <a:cs typeface="Arial"/>
                <a:sym typeface="Arial"/>
              </a:rPr>
              <a:t>Klasifikace: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sz="1100">
              <a:solidFill>
                <a:srgbClr val="575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latin typeface="Arial"/>
                <a:ea typeface="Arial"/>
                <a:cs typeface="Arial"/>
                <a:sym typeface="Arial"/>
              </a:rPr>
              <a:t>Gesční úřad:</a:t>
            </a:r>
            <a:r>
              <a:rPr lang="cs" sz="1100">
                <a:solidFill>
                  <a:srgbClr val="57575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ČÚZK</a:t>
            </a:r>
            <a:endParaRPr sz="1100">
              <a:solidFill>
                <a:srgbClr val="575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None/>
            </a:pPr>
            <a:r>
              <a:rPr b="1" lang="cs" sz="1100">
                <a:latin typeface="Arial"/>
                <a:ea typeface="Arial"/>
                <a:cs typeface="Arial"/>
                <a:sym typeface="Arial"/>
              </a:rPr>
              <a:t>Vytvořit Národní geoportál (NGP) jako jednotné přístupové místo pro data a služby NIPI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latin typeface="Arial"/>
                <a:ea typeface="Arial"/>
                <a:cs typeface="Arial"/>
                <a:sym typeface="Arial"/>
              </a:rPr>
              <a:t>Klasifikace:</a:t>
            </a:r>
            <a:r>
              <a:rPr lang="cs" sz="1100">
                <a:solidFill>
                  <a:srgbClr val="57575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sz="1100">
              <a:solidFill>
                <a:srgbClr val="575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latin typeface="Arial"/>
                <a:ea typeface="Arial"/>
                <a:cs typeface="Arial"/>
                <a:sym typeface="Arial"/>
              </a:rPr>
              <a:t>Gesční úřad:</a:t>
            </a:r>
            <a:r>
              <a:rPr lang="cs" sz="1100">
                <a:solidFill>
                  <a:srgbClr val="57575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MV</a:t>
            </a:r>
            <a:endParaRPr sz="1100">
              <a:solidFill>
                <a:srgbClr val="575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22860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b="1" lang="cs" sz="1100">
                <a:latin typeface="Arial"/>
                <a:ea typeface="Arial"/>
                <a:cs typeface="Arial"/>
                <a:sym typeface="Arial"/>
              </a:rPr>
              <a:t>Vytvoření Geoportál 2 CENIA MŽP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latin typeface="Arial"/>
                <a:ea typeface="Arial"/>
                <a:cs typeface="Arial"/>
                <a:sym typeface="Arial"/>
              </a:rPr>
              <a:t>Klasifikace:</a:t>
            </a:r>
            <a:r>
              <a:rPr lang="cs" sz="1100">
                <a:solidFill>
                  <a:srgbClr val="57575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 sz="1100">
              <a:solidFill>
                <a:srgbClr val="575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latin typeface="Arial"/>
                <a:ea typeface="Arial"/>
                <a:cs typeface="Arial"/>
                <a:sym typeface="Arial"/>
              </a:rPr>
              <a:t>Gesční úřad:</a:t>
            </a:r>
            <a:r>
              <a:rPr lang="cs" sz="1100">
                <a:solidFill>
                  <a:srgbClr val="57575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MŽP</a:t>
            </a:r>
            <a:endParaRPr/>
          </a:p>
        </p:txBody>
      </p:sp>
      <p:sp>
        <p:nvSpPr>
          <p:cNvPr id="167" name="Google Shape;167;p29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None/>
            </a:pPr>
            <a:r>
              <a:rPr b="1" lang="cs" sz="1100">
                <a:latin typeface="Arial"/>
                <a:ea typeface="Arial"/>
                <a:cs typeface="Arial"/>
                <a:sym typeface="Arial"/>
              </a:rPr>
              <a:t>Zajištění správy a rozvoje Vojenského informačního systému o území (VISÚ) pro potřeby obrany státu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latin typeface="Arial"/>
                <a:ea typeface="Arial"/>
                <a:cs typeface="Arial"/>
                <a:sym typeface="Arial"/>
              </a:rPr>
              <a:t>Klasifikace:</a:t>
            </a:r>
            <a:r>
              <a:rPr lang="cs" sz="1100">
                <a:solidFill>
                  <a:srgbClr val="57575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sz="1100">
              <a:solidFill>
                <a:srgbClr val="575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latin typeface="Arial"/>
                <a:ea typeface="Arial"/>
                <a:cs typeface="Arial"/>
                <a:sym typeface="Arial"/>
              </a:rPr>
              <a:t>Gesční úřad:</a:t>
            </a:r>
            <a:r>
              <a:rPr lang="cs" sz="1100">
                <a:solidFill>
                  <a:srgbClr val="57575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MO</a:t>
            </a:r>
            <a:endParaRPr sz="1100">
              <a:solidFill>
                <a:srgbClr val="575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None/>
            </a:pPr>
            <a:r>
              <a:rPr b="1" lang="cs" sz="1100">
                <a:latin typeface="Arial"/>
                <a:ea typeface="Arial"/>
                <a:cs typeface="Arial"/>
                <a:sym typeface="Arial"/>
              </a:rPr>
              <a:t>Realizace ZABAGED 2018+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latin typeface="Arial"/>
                <a:ea typeface="Arial"/>
                <a:cs typeface="Arial"/>
                <a:sym typeface="Arial"/>
              </a:rPr>
              <a:t>Klasifikace:</a:t>
            </a:r>
            <a:r>
              <a:rPr lang="cs" sz="1100">
                <a:solidFill>
                  <a:srgbClr val="57575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sz="1100">
              <a:solidFill>
                <a:srgbClr val="575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latin typeface="Arial"/>
                <a:ea typeface="Arial"/>
                <a:cs typeface="Arial"/>
                <a:sym typeface="Arial"/>
              </a:rPr>
              <a:t>Gesční úřad: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ČÚZK</a:t>
            </a:r>
            <a:endParaRPr sz="1100">
              <a:solidFill>
                <a:srgbClr val="575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2250"/>
              </a:spcBef>
              <a:spcAft>
                <a:spcPts val="0"/>
              </a:spcAft>
              <a:buNone/>
            </a:pPr>
            <a:r>
              <a:rPr b="1" lang="cs" sz="1100">
                <a:latin typeface="Arial"/>
                <a:ea typeface="Arial"/>
                <a:cs typeface="Arial"/>
                <a:sym typeface="Arial"/>
              </a:rPr>
              <a:t>Zajištění návaznosti BIM modelu na Katastr nemovitostí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latin typeface="Arial"/>
                <a:ea typeface="Arial"/>
                <a:cs typeface="Arial"/>
                <a:sym typeface="Arial"/>
              </a:rPr>
              <a:t>Klasifikace: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sz="1100">
              <a:solidFill>
                <a:srgbClr val="575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Clr>
                <a:srgbClr val="575756"/>
              </a:buClr>
              <a:buSzPts val="1000"/>
              <a:buFont typeface="Arial"/>
              <a:buChar char="●"/>
            </a:pPr>
            <a:r>
              <a:rPr lang="cs" sz="1100">
                <a:latin typeface="Arial"/>
                <a:ea typeface="Arial"/>
                <a:cs typeface="Arial"/>
                <a:sym typeface="Arial"/>
              </a:rPr>
              <a:t>Gesční úřad:</a:t>
            </a:r>
            <a:r>
              <a:rPr lang="cs" sz="1100">
                <a:solidFill>
                  <a:srgbClr val="57575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1" lang="cs" sz="1100">
                <a:solidFill>
                  <a:srgbClr val="D92931"/>
                </a:solidFill>
                <a:latin typeface="Arial"/>
                <a:ea typeface="Arial"/>
                <a:cs typeface="Arial"/>
                <a:sym typeface="Arial"/>
              </a:rPr>
              <a:t>ČÚZK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0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Zdroje</a:t>
            </a:r>
            <a:endParaRPr/>
          </a:p>
        </p:txBody>
      </p:sp>
      <p:sp>
        <p:nvSpPr>
          <p:cNvPr id="173" name="Google Shape;173;p30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DIGITÁLNÍ ČESKO(202</a:t>
            </a:r>
            <a:r>
              <a:rPr lang="cs"/>
              <a:t>1): Strategie koordinované a komplexní digitalizace České republiky 2018+, </a:t>
            </a:r>
            <a:r>
              <a:rPr lang="cs" u="sng">
                <a:solidFill>
                  <a:schemeClr val="hlink"/>
                </a:solidFill>
                <a:hlinkClick r:id="rId3"/>
              </a:rPr>
              <a:t>https://www.digitalnicesko.cz/</a:t>
            </a:r>
            <a:r>
              <a:rPr lang="cs"/>
              <a:t> (24.9.2021)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MINISTERSTVO VNITRA (2021): Digitální technická mapa ČR urychlí rozvoj rychlého internetu, </a:t>
            </a:r>
            <a:r>
              <a:rPr lang="cs" u="sng">
                <a:solidFill>
                  <a:schemeClr val="hlink"/>
                </a:solidFill>
                <a:hlinkClick r:id="rId4"/>
              </a:rPr>
              <a:t>https://www.mvcr.cz/clanek/digitalni-technicka-mapa-cr-urychli-rozvoj-rychleho-internetu.aspx</a:t>
            </a:r>
            <a:r>
              <a:rPr lang="cs"/>
              <a:t> (24.9.2021)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ČÚZK (2018): </a:t>
            </a:r>
            <a:r>
              <a:rPr lang="cs">
                <a:uFill>
                  <a:noFill/>
                </a:uFill>
                <a:hlinkClick r:id="rId5"/>
              </a:rPr>
              <a:t>BIM &amp; 3D katastr</a:t>
            </a:r>
            <a:r>
              <a:rPr lang="cs"/>
              <a:t>, </a:t>
            </a:r>
            <a:r>
              <a:rPr lang="cs" u="sng">
                <a:solidFill>
                  <a:schemeClr val="hlink"/>
                </a:solidFill>
                <a:hlinkClick r:id="rId6"/>
              </a:rPr>
              <a:t>https://www.cuzk.cz/O-resortu/Nemoforum/Akce-Nemofora/Seminare/Zavadeni-metody-BIM-v-CR/Janecka-Nemoforum-BIM-a-3D-katastr.aspx</a:t>
            </a:r>
            <a:r>
              <a:rPr lang="cs"/>
              <a:t> (24.9.2021)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EUROPEAN COMMISSION (2020): eGovernment Benchmark 2020: </a:t>
            </a:r>
            <a:r>
              <a:rPr lang="cs" u="sng">
                <a:solidFill>
                  <a:schemeClr val="hlink"/>
                </a:solidFill>
                <a:hlinkClick r:id="rId7"/>
              </a:rPr>
              <a:t>https://ec.europa.eu/newsroom/dae/document.cfm?doc_id=69459</a:t>
            </a:r>
            <a:r>
              <a:rPr lang="cs"/>
              <a:t> (27.9.2021)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EUROPEAN COMMISSION (2018): eGovernment Benchmark 2018: </a:t>
            </a:r>
            <a:r>
              <a:rPr lang="cs" u="sng">
                <a:solidFill>
                  <a:schemeClr val="hlink"/>
                </a:solidFill>
                <a:hlinkClick r:id="rId8"/>
              </a:rPr>
              <a:t>https://ec.europa.eu/newsroom/dae/document.cfm?doc_id=55488</a:t>
            </a:r>
            <a:r>
              <a:rPr lang="cs"/>
              <a:t> (27.9.2021)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Digitální Česko</a:t>
            </a:r>
            <a:endParaRPr/>
          </a:p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500"/>
              <a:buFont typeface="Roboto Slab"/>
              <a:buChar char="●"/>
            </a:pP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Definováno třemi hlavními koncepčními pilíři: 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1. Česko v digitální Evropě (navazující na Strategii pro jednotný digitální trh) – zkratka „ČDE“ (náhrada zkratky „DSM“) 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45720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2. Informační koncepce České republiky – zkratka „IKČR“ 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45720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3. Digitální ekonomika a společnost – zkratka „DES“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1" name="Google Shape;7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28025" y="3446875"/>
            <a:ext cx="3238500" cy="80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cs"/>
              <a:t>Česko v digitální Evropě </a:t>
            </a:r>
            <a:endParaRPr/>
          </a:p>
        </p:txBody>
      </p:sp>
      <p:sp>
        <p:nvSpPr>
          <p:cNvPr id="77" name="Google Shape;77;p15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just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500"/>
              <a:buFont typeface="Roboto Slab"/>
              <a:buChar char="●"/>
            </a:pP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Cíl zajistit jednotný přístup České republiky k problematice digitální agendy na úrovni Evropské unie, a to: 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457200" lvl="0" marL="0" rtl="0" algn="just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♣ v souladu s moderními technologickými trendy 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457200" lvl="0" marL="0" rtl="0" algn="just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♣ s kritickým respektem k platné regulaci vycházející z EU a rovněž 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457200" lvl="0" marL="0" rtl="0" algn="just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♣ s důsledným prosazováním priorit, zájmů a národních specifik ČR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457200" lvl="0" marL="0" rtl="0" algn="just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cs" sz="1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eGovernment Benchmark </a:t>
            </a:r>
            <a:endParaRPr/>
          </a:p>
        </p:txBody>
      </p:sp>
      <p:pic>
        <p:nvPicPr>
          <p:cNvPr id="83" name="Google Shape;8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7900" y="1144125"/>
            <a:ext cx="4276512" cy="3149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64400" y="1144125"/>
            <a:ext cx="4303275" cy="314962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6"/>
          <p:cNvSpPr txBox="1"/>
          <p:nvPr/>
        </p:nvSpPr>
        <p:spPr>
          <a:xfrm>
            <a:off x="2147650" y="4440150"/>
            <a:ext cx="59253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2018 							        2020</a:t>
            </a:r>
            <a:endParaRPr sz="2400">
              <a:solidFill>
                <a:schemeClr val="dk1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cs"/>
              <a:t>Digitální ekonomika a společnost</a:t>
            </a:r>
            <a:endParaRPr/>
          </a:p>
        </p:txBody>
      </p:sp>
      <p:sp>
        <p:nvSpPr>
          <p:cNvPr id="91" name="Google Shape;91;p1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Roboto Slab"/>
              <a:buChar char="●"/>
            </a:pP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Řeší problematiku, jejíž části leží mimo přímou gesci veřejné moci. Jedná se zejména o podporu pozitivních společenských i ekonomických změn v rámci digitální revoluce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-323850" lvl="0" marL="457200" rtl="0" algn="just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500"/>
              <a:buFont typeface="Roboto Slab"/>
              <a:buChar char="●"/>
            </a:pP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Zároveň je cílem minimalizace negativních dopadů např. na pracovní trh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-323850" lvl="0" marL="457200" rtl="0" algn="just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500"/>
              <a:buFont typeface="Roboto Slab"/>
              <a:buChar char="●"/>
            </a:pP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Gestorem celé koncepce je nicméně Ministerstvo průmyslu a obchodu.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-323850" lvl="0" marL="457200" rtl="0" algn="just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SzPts val="1500"/>
              <a:buFont typeface="Roboto Slab"/>
              <a:buChar char="●"/>
            </a:pP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Hlavní ambicí je zajistit konkurenceschopnost a prosperitu České republiky rozvojem těchto oblastí s důrazem na připravenost podnikatelů, sektorů a občanů na změny vyvolané digitalizací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cs" sz="2500"/>
              <a:t>Hlavní cíle (priority) koncepce „Digitální ekonomika a společnost“</a:t>
            </a:r>
            <a:r>
              <a:rPr lang="cs" sz="2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500"/>
          </a:p>
        </p:txBody>
      </p:sp>
      <p:sp>
        <p:nvSpPr>
          <p:cNvPr id="97" name="Google Shape;97;p18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Roboto Slab"/>
              <a:buChar char="●"/>
            </a:pP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Národní politika výzkumu, vývoje a inovací 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Roboto Slab"/>
              <a:buChar char="●"/>
            </a:pP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Zralost a připravenost sektorů ekonomiky na digitální transformaci 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Roboto Slab"/>
              <a:buChar char="●"/>
            </a:pP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Připravenost občanů na změny trhu práce, vzdělávání a rozvoj digitálních dovedností 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Roboto Slab"/>
              <a:buChar char="●"/>
            </a:pP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Podpora konektivity a infrastruktury digitální ekonomiky a společnosti 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Roboto Slab"/>
              <a:buChar char="●"/>
            </a:pP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Bezpečnost a důvěra v prostředí digitální ekonomiky a společnosti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Roboto Slab"/>
              <a:buChar char="●"/>
            </a:pP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Podpora Start-up, Vzdělání napříč společností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just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800"/>
              </a:spcBef>
              <a:spcAft>
                <a:spcPts val="1200"/>
              </a:spcAft>
              <a:buNone/>
            </a:pPr>
            <a:r>
              <a:t/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cs"/>
              <a:t> </a:t>
            </a:r>
            <a:r>
              <a:rPr lang="cs"/>
              <a:t>Informační koncepce České republiky (DVS)</a:t>
            </a:r>
            <a:endParaRPr/>
          </a:p>
        </p:txBody>
      </p:sp>
      <p:sp>
        <p:nvSpPr>
          <p:cNvPr id="103" name="Google Shape;103;p19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just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500"/>
              <a:buFont typeface="Roboto Slab"/>
              <a:buChar char="●"/>
            </a:pP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Koncepce stanovuje hlavní cíle v oblasti budování informačních systémů veřejné správy a dále stanoví obecné principy pořizování, vytváření, správy a provozování informačních systémů veřejné správy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-323850" lvl="0" marL="457200" rtl="0" algn="just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1500"/>
              <a:buFont typeface="Roboto Slab"/>
              <a:buChar char="●"/>
            </a:pP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Gestorem Informační koncepce ČR je Ministerstvo vnitra.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457200" rtl="0" algn="just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t/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Hlavní cíle Informační koncepce</a:t>
            </a:r>
            <a:endParaRPr/>
          </a:p>
        </p:txBody>
      </p:sp>
      <p:sp>
        <p:nvSpPr>
          <p:cNvPr id="109" name="Google Shape;109;p20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SzPts val="1500"/>
              <a:buFont typeface="Roboto Slab"/>
              <a:buChar char="●"/>
            </a:pP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Uživatelsky přívětivé a efektivní digitální služby pro občany a firmy 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Roboto Slab"/>
              <a:buChar char="●"/>
            </a:pP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Rozvoj prostředí podporujícího digitální technologie v oblasti eGovernmentu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Roboto Slab"/>
              <a:buChar char="●"/>
            </a:pP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Zvýšení kapacit a kompetencí zaměstnanců ve veřejné správě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Roboto Slab"/>
              <a:buChar char="●"/>
            </a:pP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Efektivní a centrálně koordinované ICT veřejné správy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Roboto Slab"/>
              <a:buChar char="●"/>
            </a:pP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Efektivní a pružný digitální úřad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Klasifikace záměrů koncepcí DČ</a:t>
            </a:r>
            <a:endParaRPr/>
          </a:p>
        </p:txBody>
      </p:sp>
      <p:sp>
        <p:nvSpPr>
          <p:cNvPr id="115" name="Google Shape;115;p2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just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750">
                <a:solidFill>
                  <a:srgbClr val="D92931"/>
                </a:solidFill>
                <a:latin typeface="Roboto Slab"/>
                <a:ea typeface="Roboto Slab"/>
                <a:cs typeface="Roboto Slab"/>
                <a:sym typeface="Roboto Slab"/>
              </a:rPr>
              <a:t>A</a:t>
            </a:r>
            <a:r>
              <a:rPr b="1" lang="cs" sz="1750">
                <a:solidFill>
                  <a:srgbClr val="D92931"/>
                </a:solidFill>
                <a:latin typeface="Roboto Slab"/>
                <a:ea typeface="Roboto Slab"/>
                <a:cs typeface="Roboto Slab"/>
                <a:sym typeface="Roboto Slab"/>
              </a:rPr>
              <a:t>.</a:t>
            </a:r>
            <a:r>
              <a:rPr lang="cs" sz="1500">
                <a:solidFill>
                  <a:srgbClr val="FF0000"/>
                </a:solidFill>
                <a:latin typeface="Roboto Slab"/>
                <a:ea typeface="Roboto Slab"/>
                <a:cs typeface="Roboto Slab"/>
                <a:sym typeface="Roboto Slab"/>
              </a:rPr>
              <a:t> </a:t>
            </a: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Záměr je dlouhodobě připravený, schválený v gesčním úřadu, je „v běhu“, má zajištěné financování (např. projekty již schválené hl. architektem eGovernmentu). V rámci metodiky to odpovídá stavu „závazku“, popř. dalších stavů.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just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lang="cs" sz="1750">
                <a:solidFill>
                  <a:srgbClr val="D92931"/>
                </a:solidFill>
                <a:latin typeface="Roboto Slab"/>
                <a:ea typeface="Roboto Slab"/>
                <a:cs typeface="Roboto Slab"/>
                <a:sym typeface="Roboto Slab"/>
              </a:rPr>
              <a:t>B.</a:t>
            </a: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 Záměr je definovaný gesčním úřadem, tj. má prioritu a podporu v gesčním úřadu, ale nemá finanční nebo personální krytí. Tyto záměry tvoří těžiště implementačního plánu. 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just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lang="cs" sz="1750">
                <a:solidFill>
                  <a:srgbClr val="D92931"/>
                </a:solidFill>
                <a:latin typeface="Roboto Slab"/>
                <a:ea typeface="Roboto Slab"/>
                <a:cs typeface="Roboto Slab"/>
                <a:sym typeface="Roboto Slab"/>
              </a:rPr>
              <a:t>C.</a:t>
            </a: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 Potřebný záměr, existuje koncept záměru (tj. prakticky všechny políčka jsou vyplněná), ale není dojednána podpora gestora gesční úřad, ani zdroje (typicky průřezové záměry, multirezortní a sdílené). 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just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V katalogu záměrů se nachází ještě další záměry ve stavu „</a:t>
            </a:r>
            <a:r>
              <a:rPr b="1" lang="cs" sz="1750">
                <a:solidFill>
                  <a:srgbClr val="D92931"/>
                </a:solidFill>
                <a:latin typeface="Roboto Slab"/>
                <a:ea typeface="Roboto Slab"/>
                <a:cs typeface="Roboto Slab"/>
                <a:sym typeface="Roboto Slab"/>
              </a:rPr>
              <a:t>D</a:t>
            </a: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“, tj. náměty na záměr. Tyto náměty vznikly na základě podnětů z různých orgánů státní správy, například z potřeby pomoci úřadů dostát požadavkům architektonickým principů a zásad řízení ICT ze schválené Informační koncepce. </a:t>
            </a:r>
            <a:endParaRPr sz="1500"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just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cs" sz="1500">
                <a:latin typeface="Roboto Slab"/>
                <a:ea typeface="Roboto Slab"/>
                <a:cs typeface="Roboto Slab"/>
                <a:sym typeface="Roboto Slab"/>
              </a:rPr>
              <a:t>Mnohé náměty mohou být ještě nedostatečně popsané, duplicitní nebo příliš detailní, proto je pro jejich převod do stavu „C“ při příštím implementačním plánování nutná jejich konsolidace.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