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oboto Slab"/>
      <p:regular r:id="rId24"/>
      <p:bold r:id="rId25"/>
    </p:embeddedFont>
    <p:embeddedFont>
      <p:font typeface="Robo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Slab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regular.fntdata"/><Relationship Id="rId25" Type="http://schemas.openxmlformats.org/officeDocument/2006/relationships/font" Target="fonts/RobotoSlab-bold.fntdata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284cf7e6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284cf7e6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284cf7e6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284cf7e6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284cf7e6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284cf7e6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284cf7e6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284cf7e6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284cf7e6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284cf7e6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284cf7e6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284cf7e6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284cf7e6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284cf7e6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284cf7e6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f284cf7e6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284cf7e65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f284cf7e65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d08e7bfe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d08e7bfe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d08e7bfe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d08e7bf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2e3c262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2e3c262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284cf7e6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284cf7e6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284cf7e6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284cf7e6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d08e7bfe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d08e7bfe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d08e7bfe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d08e7bfe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284cf7e6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284cf7e6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digitalnicesko.cz/" TargetMode="External"/><Relationship Id="rId4" Type="http://schemas.openxmlformats.org/officeDocument/2006/relationships/hyperlink" Target="https://www.mvcr.cz/clanek/digitalni-technicka-mapa-cr-urychli-rozvoj-rychleho-internetu.aspx" TargetMode="External"/><Relationship Id="rId5" Type="http://schemas.openxmlformats.org/officeDocument/2006/relationships/hyperlink" Target="https://www.cuzk.cz/O-resortu/Nemoforum/Akce-Nemofora/Seminare/Zavadeni-metody-BIM-v-CR/Janecka-Nemoforum-BIM-a-3D-katastr.aspx" TargetMode="External"/><Relationship Id="rId6" Type="http://schemas.openxmlformats.org/officeDocument/2006/relationships/hyperlink" Target="https://www.cuzk.cz/O-resortu/Nemoforum/Akce-Nemofora/Seminare/Zavadeni-metody-BIM-v-CR/Janecka-Nemoforum-BIM-a-3D-katastr.aspx" TargetMode="External"/><Relationship Id="rId7" Type="http://schemas.openxmlformats.org/officeDocument/2006/relationships/hyperlink" Target="https://ec.europa.eu/newsroom/dae/document.cfm?doc_id=69459" TargetMode="External"/><Relationship Id="rId8" Type="http://schemas.openxmlformats.org/officeDocument/2006/relationships/hyperlink" Target="https://ec.europa.eu/newsroom/dae/document.cfm?doc_id=5548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Digitální Česko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Geoinformatika ve veřejné správě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dk1"/>
                </a:solidFill>
              </a:rPr>
              <a:t>Samuel Baránek, Dominik Blanarsch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Vybrané záměry Informační koncepce - </a:t>
            </a:r>
            <a:r>
              <a:rPr lang="cs" sz="1500"/>
              <a:t>ROZVOJ PROSTŘEDÍ PODPORUJÍCÍHO DIGITÁLNÍ TECHNOLOGIE V OBLASTI eGOVERNMENTU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Roboto Slab"/>
                <a:ea typeface="Roboto Slab"/>
                <a:cs typeface="Roboto Slab"/>
                <a:sym typeface="Roboto Slab"/>
              </a:rPr>
              <a:t>Digitalizace dosud nedigitalizovaného obsahu důležitého pro podporu konkurenceschopnosti a rozvoj eGovernment služeb pro veřejnost.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 Jedná se například o fondy duševního vlastnictví, knihovní fondy a fond kulturního dědictví, 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dokončení digitalizace katastru nemovitostí, digitalizace výstupů územního plánování zejména územních plánů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, projektových dokumentací, digitalizace historických úředních dokumentů, agend pro podporu stavebnictví atd.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Klasifikace: </a:t>
            </a:r>
            <a:r>
              <a:rPr lang="cs" sz="150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D</a:t>
            </a:r>
            <a:endParaRPr sz="1500">
              <a:solidFill>
                <a:srgbClr val="D9293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Vybrané záměry Informační koncepce - </a:t>
            </a:r>
            <a:r>
              <a:rPr lang="cs" sz="1500"/>
              <a:t>ROZVOJ PROSTŘEDÍ PODPORUJÍCÍHO DIGITÁLNÍ TECHNOLOGIE V OBLASTI eGOVERNMENTU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Roboto Slab"/>
                <a:ea typeface="Roboto Slab"/>
                <a:cs typeface="Roboto Slab"/>
                <a:sym typeface="Roboto Slab"/>
              </a:rPr>
              <a:t>Vytvoření základních služeb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 a implementace strategie sdílení dat mezi veřejnou správou a privátním sektorem formou 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Digitální technické mapy ČR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a dalších autoritativních široce využitelných datových zdrojů, (vzniklých např. na základě použití metod jako je BIM –Informační modelování staveb apod.).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None/>
            </a:pPr>
            <a:r>
              <a:rPr b="1" lang="cs" sz="1500">
                <a:latin typeface="Roboto Slab"/>
                <a:ea typeface="Roboto Slab"/>
                <a:cs typeface="Roboto Slab"/>
                <a:sym typeface="Roboto Slab"/>
              </a:rPr>
              <a:t>Informační systém technické infrastruktury veřejné správy.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V rámci rozvoje sítí nových generací a v souladu se schválenou 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Geoinfostrategií ČR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potřebuje veřejná správa disponovat objektivním monitorovacím a mapovacím nástrojem pro vyhodnocování existence stávající technické infrastruktury veřejné správy a plánování jejího budoucího rozvoje. Součástí přípravy je rovněž vyhodnocení vazeb na stávající 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informační systémy prostorových informací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Klasifikace: </a:t>
            </a:r>
            <a:r>
              <a:rPr lang="cs" sz="150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Vybrané záměry Informační koncepce - </a:t>
            </a:r>
            <a:r>
              <a:rPr lang="cs" sz="1500"/>
              <a:t>ZVÝŠENÍ KAPACIT A KOMPETENCÍ ZAMĚSTNANCŮ VE VEŘEJNÉ SPRÁVĚ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Roboto Slab"/>
                <a:ea typeface="Roboto Slab"/>
                <a:cs typeface="Roboto Slab"/>
                <a:sym typeface="Roboto Slab"/>
              </a:rPr>
              <a:t>Návrh změn systemizace a katalogizace ICT profesí a profesí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, podílejících se na návrhu a řízení změn veřejné správy (procesní analytici, architekti úřadů, projektoví manažeři a další specialisté např. 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geoinformatici :)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, designéři služeb) a na řízení kvality a zlepšování služeb (správci služeb klientům, manažeři kvality, procesní manažeři).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Součástí cíle je doplnění typů systemizovaných míst, doplnění chybějících expertních profesí do katalogu povolání ve VS a doplnění počtu tabulkových míst pro tyto potřebné profese.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Klasifikace: </a:t>
            </a:r>
            <a:r>
              <a:rPr lang="cs" sz="150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Vybrané záměry Informační koncepce - </a:t>
            </a:r>
            <a:r>
              <a:rPr lang="cs" sz="1500"/>
              <a:t>EFEKTIVNÍ A CENTRÁLNĚ KOORDINOVANÉ ICT VEŘEJNÉ SPRÁVY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GeoInformace</a:t>
            </a:r>
            <a:r>
              <a:rPr lang="cs" sz="1500">
                <a:solidFill>
                  <a:srgbClr val="00FF00"/>
                </a:solidFill>
                <a:latin typeface="Roboto Slab"/>
                <a:ea typeface="Roboto Slab"/>
                <a:cs typeface="Roboto Slab"/>
                <a:sym typeface="Roboto Slab"/>
              </a:rPr>
              <a:t>.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Cílem je navrhnout a realizovat datovou politiku, zajistit interoperabilitu, odstranit duplicity a zpřístupnit prostorové informace ve vlastnictví veřejné správy a ve veřejném zájmu pro přívětivé veřejné služby stejně/obdobně, jako tomu u ostatních referenčních a autoritativních údajů v PPDF (například při on-line žádostech ve stavebním řízení).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Je potřeba také propojit centrální sdílené prostorové informace s informacemi ve správě krajských datových center a dalších systémů územních samospráv, které slouží zejména pro územní plánování, krizové řízení a další oblasti využívající geoinformací, v podobě Digitální technické mapy ČR a datových zdrojů vzniklých na základě použití metody BIM –Informačního modelování staveb.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Konkrétní záměry Geoinformací 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Centralizované řešení geografického informačního systému Státního pozemkového úřadu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SPÚ ČR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Jednotný výměnný formát Digitální technické mapy (JVF DTM)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Katalog uživatelských potřeb pro rozvoj Národní infrastruktury pro prostorové informace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Klasifikace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Konsolidace infrastruktur prostorových dat v resortu dopravy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Klasifikace: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Konkrétní záměry Geoinformací 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NaSaPO - Národní sada prostorových objektů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Gesční úřad: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Propojení služeb Portálu veřejné správy a Portálu občana na služby nad prostorovými informacemi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b="1" sz="1100">
              <a:solidFill>
                <a:srgbClr val="D929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t/>
            </a:r>
            <a:endParaRPr b="1" sz="1100">
              <a:solidFill>
                <a:srgbClr val="D929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7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Příprava a realizace systému specifických vzdělávacích aktivit v souvislosti s technologickým rozvojem NIPI (BIM a geo)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Není určen</a:t>
            </a:r>
            <a:endParaRPr b="1" sz="1100">
              <a:solidFill>
                <a:srgbClr val="D929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Rozvoj a pokračování aktivit projektu Digitální mapa veřejné správy (DMVS 2014+) - Digitální technická mapa ČR (DTM ČR)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MMR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t/>
            </a:r>
            <a:endParaRPr b="1" sz="1100">
              <a:solidFill>
                <a:srgbClr val="D9293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Konkrétní záměry Geoinformací 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Sdílená jednotná digitální mapa veřejné správy pro statutární město Brno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Statutární město Brno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BIM a prostorová data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MPO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Vybudování Infomačního systému technické infrastruktury veřejné správy (ISTI)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Spolupracující pozemní segment Sentinel – datový sklad (CollGS v ČR)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Konkrétní záměry Geoinformací 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Státní mapové dílo 2018+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ČÚZK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Vytvořit Národní geoportál (NGP) jako jednotné přístupové místo pro data a služby NIPI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Vytvoření Geoportál 2 CENIA MŽP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MŽP</a:t>
            </a:r>
            <a:endParaRPr/>
          </a:p>
        </p:txBody>
      </p:sp>
      <p:sp>
        <p:nvSpPr>
          <p:cNvPr id="167" name="Google Shape;167;p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Zajištění správy a rozvoje Vojenského informačního systému o území (VISÚ) pro potřeby obrany státu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MO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Realizace ZABAGED 2018+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ČÚZK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None/>
            </a:pPr>
            <a:r>
              <a:rPr b="1" lang="cs" sz="1100">
                <a:latin typeface="Arial"/>
                <a:ea typeface="Arial"/>
                <a:cs typeface="Arial"/>
                <a:sym typeface="Arial"/>
              </a:rPr>
              <a:t>Zajištění návaznosti BIM modelu na Katastr nemovitostí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Klasifikace: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100">
              <a:solidFill>
                <a:srgbClr val="575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575756"/>
              </a:buClr>
              <a:buSzPts val="1000"/>
              <a:buFont typeface="Arial"/>
              <a:buChar char="●"/>
            </a:pPr>
            <a:r>
              <a:rPr lang="cs" sz="1100">
                <a:latin typeface="Arial"/>
                <a:ea typeface="Arial"/>
                <a:cs typeface="Arial"/>
                <a:sym typeface="Arial"/>
              </a:rPr>
              <a:t>Gesční úřad:</a:t>
            </a:r>
            <a:r>
              <a:rPr lang="cs" sz="1100">
                <a:solidFill>
                  <a:srgbClr val="57575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cs" sz="1100">
                <a:solidFill>
                  <a:srgbClr val="D92931"/>
                </a:solidFill>
                <a:latin typeface="Arial"/>
                <a:ea typeface="Arial"/>
                <a:cs typeface="Arial"/>
                <a:sym typeface="Arial"/>
              </a:rPr>
              <a:t>ČÚZK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DIGITÁLNÍ ČESKO(202</a:t>
            </a:r>
            <a:r>
              <a:rPr lang="cs"/>
              <a:t>1): Strategie koordinované a komplexní digitalizace České republiky 2018+,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https://www.digitalnicesko.cz/</a:t>
            </a:r>
            <a:r>
              <a:rPr lang="cs"/>
              <a:t> (24.9.2021)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MINISTERSTVO VNITRA (2021): Digitální technická mapa ČR urychlí rozvoj rychlého internetu, </a:t>
            </a:r>
            <a:r>
              <a:rPr lang="cs" u="sng">
                <a:solidFill>
                  <a:schemeClr val="hlink"/>
                </a:solidFill>
                <a:hlinkClick r:id="rId4"/>
              </a:rPr>
              <a:t>https://www.mvcr.cz/clanek/digitalni-technicka-mapa-cr-urychli-rozvoj-rychleho-internetu.aspx</a:t>
            </a:r>
            <a:r>
              <a:rPr lang="cs"/>
              <a:t> (24.9.2021)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ČÚZK (2018): </a:t>
            </a:r>
            <a:r>
              <a:rPr lang="cs">
                <a:uFill>
                  <a:noFill/>
                </a:uFill>
                <a:hlinkClick r:id="rId5"/>
              </a:rPr>
              <a:t>BIM &amp; 3D katastr</a:t>
            </a:r>
            <a:r>
              <a:rPr lang="cs"/>
              <a:t>, </a:t>
            </a:r>
            <a:r>
              <a:rPr lang="cs" u="sng">
                <a:solidFill>
                  <a:schemeClr val="hlink"/>
                </a:solidFill>
                <a:hlinkClick r:id="rId6"/>
              </a:rPr>
              <a:t>https://www.cuzk.cz/O-resortu/Nemoforum/Akce-Nemofora/Seminare/Zavadeni-metody-BIM-v-CR/Janecka-Nemoforum-BIM-a-3D-katastr.aspx</a:t>
            </a:r>
            <a:r>
              <a:rPr lang="cs"/>
              <a:t> (24.9.2021)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EUROPEAN COMMISSION (2020): eGovernment Benchmark 2020: </a:t>
            </a:r>
            <a:r>
              <a:rPr lang="cs" u="sng">
                <a:solidFill>
                  <a:schemeClr val="hlink"/>
                </a:solidFill>
                <a:hlinkClick r:id="rId7"/>
              </a:rPr>
              <a:t>https://ec.europa.eu/newsroom/dae/document.cfm?doc_id=69459</a:t>
            </a:r>
            <a:r>
              <a:rPr lang="cs"/>
              <a:t> (27.9.2021)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EUROPEAN COMMISSION (2018): eGovernment Benchmark 2018: </a:t>
            </a:r>
            <a:r>
              <a:rPr lang="cs" u="sng">
                <a:solidFill>
                  <a:schemeClr val="hlink"/>
                </a:solidFill>
                <a:hlinkClick r:id="rId8"/>
              </a:rPr>
              <a:t>https://ec.europa.eu/newsroom/dae/document.cfm?doc_id=55488</a:t>
            </a:r>
            <a:r>
              <a:rPr lang="cs"/>
              <a:t> (27.9.2021)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Digitální Česko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Definováno třemi hlavními koncepčními pilíři: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1. Česko v digitální Evropě (navazující na Strategii pro jednotný digitální trh) – zkratka „ČDE“ (náhrada zkratky „DSM“)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2. Informační koncepce České republiky – zkratka „IKČR“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3. Digitální ekonomika a společnost – zkratka „DES“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8025" y="3446875"/>
            <a:ext cx="323850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"/>
              <a:t>Česko v digitální Evropě 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Cíl zajistit jednotný přístup České republiky k problematice digitální agendy na úrovni Evropské unie, a to: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♣ v souladu s moderními technologickými trendy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♣ s kritickým respektem k platné regulaci vycházející z EU a rovněž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♣ s důsledným prosazováním priorit, zájmů a národních specifik ČR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eGovernment Benchmark 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1144125"/>
            <a:ext cx="4276512" cy="314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4400" y="1144125"/>
            <a:ext cx="4303275" cy="31496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2147650" y="4440150"/>
            <a:ext cx="592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2018 							        2020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"/>
              <a:t>Digitální ekonomika a společnost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Řeší problematiku, jejíž části leží mimo přímou gesci veřejné moci. Jedná se zejména o podporu pozitivních společenských i ekonomických změn v rámci digitální revoluce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Zároveň je cílem minimalizace negativních dopadů např. na pracovní trh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Gestorem celé koncepce je nicméně Ministerstvo průmyslu a obchodu.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Hlavní ambicí je zajistit konkurenceschopnost a prosperitu České republiky rozvojem těchto oblastí s důrazem na připravenost podnikatelů, sektorů a občanů na změny vyvolané digitalizací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" sz="2500"/>
              <a:t>Hlavní cíle (priority) koncepce „Digitální ekonomika a společnost“</a:t>
            </a:r>
            <a:r>
              <a:rPr lang="cs" sz="2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500"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Národní politika výzkumu, vývoje a inovací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Zralost a připravenost sektorů ekonomiky na digitální transformaci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Připravenost občanů na změny trhu práce, vzdělávání a rozvoj digitálních dovedností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Podpora konektivity a infrastruktury digitální ekonomiky a společnosti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Bezpečnost a důvěra v prostředí digitální ekonomiky a společnosti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Podpora Start-up, Vzdělání napříč společností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"/>
              <a:t> </a:t>
            </a:r>
            <a:r>
              <a:rPr lang="cs"/>
              <a:t>Informační koncepce České republiky (DVS)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Koncepce stanovuje hlavní cíle v oblasti budování informačních systémů veřejné správy a dále stanoví obecné principy pořizování, vytváření, správy a provozování informačních systémů veřejné správy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Gestorem Informační koncepce ČR je Ministerstvo vnitra.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just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Hlavní cíle Informační koncepce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Uživatelsky přívětivé a efektivní digitální služby pro občany a firmy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Rozvoj prostředí podporujícího digitální technologie v oblasti eGovernmentu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Zvýšení kapacit a kompetencí zaměstnanců ve veřejné správě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Efektivní a centrálně koordinované ICT veřejné správy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oboto Slab"/>
              <a:buChar char="●"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Efektivní a pružný digitální úřad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Klasifikace záměrů koncepcí DČ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75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A</a:t>
            </a:r>
            <a:r>
              <a:rPr b="1" lang="cs" sz="175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.</a:t>
            </a:r>
            <a:r>
              <a:rPr lang="cs" sz="1500">
                <a:solidFill>
                  <a:srgbClr val="FF0000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Záměr je dlouhodobě připravený, schválený v gesčním úřadu, je „v běhu“, má zajištěné financování (např. projekty již schválené hl. architektem eGovernmentu). V rámci metodiky to odpovídá stavu „závazku“, popř. dalších stavů.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cs" sz="175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B.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Záměr je definovaný gesčním úřadem, tj. má prioritu a podporu v gesčním úřadu, ale nemá finanční nebo personální krytí. Tyto záměry tvoří těžiště implementačního plánu.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cs" sz="175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C.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 Potřebný záměr, existuje koncept záměru (tj. prakticky všechny políčka jsou vyplněná), ale není dojednána podpora gestora gesční úřad, ani zdroje (typicky průřezové záměry, multirezortní a sdílené).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V katalogu záměrů se nachází ještě další záměry ve stavu „</a:t>
            </a:r>
            <a:r>
              <a:rPr b="1" lang="cs" sz="1750">
                <a:solidFill>
                  <a:srgbClr val="D92931"/>
                </a:solidFill>
                <a:latin typeface="Roboto Slab"/>
                <a:ea typeface="Roboto Slab"/>
                <a:cs typeface="Roboto Slab"/>
                <a:sym typeface="Roboto Slab"/>
              </a:rPr>
              <a:t>D</a:t>
            </a: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“, tj. náměty na záměr. Tyto náměty vznikly na základě podnětů z různých orgánů státní správy, například z potřeby pomoci úřadů dostát požadavkům architektonickým principů a zásad řízení ICT ze schválené Informační koncepce. </a:t>
            </a:r>
            <a:endParaRPr sz="15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cs" sz="1500">
                <a:latin typeface="Roboto Slab"/>
                <a:ea typeface="Roboto Slab"/>
                <a:cs typeface="Roboto Slab"/>
                <a:sym typeface="Roboto Slab"/>
              </a:rPr>
              <a:t>Mnohé náměty mohou být ještě nedostatečně popsané, duplicitní nebo příliš detailní, proto je pro jejich převod do stavu „C“ při příštím implementačním plánování nutná jejich konsolidace.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