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256" r:id="rId2"/>
    <p:sldId id="257" r:id="rId3"/>
    <p:sldId id="270" r:id="rId4"/>
    <p:sldId id="272" r:id="rId5"/>
    <p:sldId id="271" r:id="rId6"/>
    <p:sldId id="286" r:id="rId7"/>
    <p:sldId id="279" r:id="rId8"/>
    <p:sldId id="274" r:id="rId9"/>
    <p:sldId id="280" r:id="rId10"/>
    <p:sldId id="287" r:id="rId11"/>
    <p:sldId id="284" r:id="rId12"/>
    <p:sldId id="281" r:id="rId13"/>
    <p:sldId id="278" r:id="rId14"/>
    <p:sldId id="277" r:id="rId15"/>
    <p:sldId id="275" r:id="rId16"/>
    <p:sldId id="283" r:id="rId17"/>
    <p:sldId id="273" r:id="rId18"/>
    <p:sldId id="282" r:id="rId19"/>
    <p:sldId id="276" r:id="rId20"/>
    <p:sldId id="285" r:id="rId21"/>
    <p:sldId id="267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535" autoAdjust="0"/>
  </p:normalViewPr>
  <p:slideViewPr>
    <p:cSldViewPr>
      <p:cViewPr varScale="1">
        <p:scale>
          <a:sx n="109" d="100"/>
          <a:sy n="109" d="100"/>
        </p:scale>
        <p:origin x="7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7-09-27T17:12:31.0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7-09-27T17:12:34.6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0D5C01-3A5D-4445-B9CA-6A62DF7FCA13}" type="datetimeFigureOut">
              <a:rPr lang="en-GB"/>
              <a:pPr>
                <a:defRPr/>
              </a:pPr>
              <a:t>15/09/2021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0AB64C-1687-4E92-925D-3C53758DA3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276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19909-7721-4526-9073-AC94EB4D5E58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AD100-9065-40CE-BC64-99135924D7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F41B-D557-4A6E-BA53-D4AC8CDA8DF1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EBD3-80F4-4157-B063-581EBBCBA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B7704-4A0F-4896-8453-73CA6734083C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7C00-B77B-4776-AF89-1612B208B8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B82D-DF73-4503-95F7-2E7D50B65E5B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6E4C6-27E6-41FE-9D28-164E0FC342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79321-FA64-4732-A611-62B0C75322B2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C300-CC0D-470F-A489-B80875A09B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3A8C-E196-45C9-9EAA-BB93218139D3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458F6-6556-4DC7-A0B4-105A179335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B546D-82E5-4344-BB2E-F0594F8360EB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C00B-8453-4E34-944C-EB045B7DE5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4B55-1EF7-439B-83E3-EC1091380168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C393-FC0D-45C3-8580-0A0268BC4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36C1-85C4-4A84-AFFD-84D198C22F4C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9DD3-884D-4954-9329-171AE5BC6B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9160A-F57D-47FF-A58F-0E23AA63BE3A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389F-3E05-48E4-828F-D5EE5BB426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90E6B-BD90-4D44-9046-9C4BADF7B8C2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36B2-0083-4905-A610-101C42CEE8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41A9755-A0B9-4D29-BB75-9CCF9ABD6270}" type="datetimeFigureOut">
              <a:rPr lang="cs-CZ"/>
              <a:pPr>
                <a:defRPr/>
              </a:pPr>
              <a:t>15.09.2021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4DADD52-3AEE-44DF-949C-CEC6440D79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3" r:id="rId2"/>
    <p:sldLayoutId id="2147483805" r:id="rId3"/>
    <p:sldLayoutId id="2147483802" r:id="rId4"/>
    <p:sldLayoutId id="2147483801" r:id="rId5"/>
    <p:sldLayoutId id="2147483800" r:id="rId6"/>
    <p:sldLayoutId id="2147483799" r:id="rId7"/>
    <p:sldLayoutId id="2147483806" r:id="rId8"/>
    <p:sldLayoutId id="2147483807" r:id="rId9"/>
    <p:sldLayoutId id="2147483798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itchFamily="34" charset="-1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bramus.github.io/mercator-puzzle-redux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emf"/><Relationship Id="rId4" Type="http://schemas.openxmlformats.org/officeDocument/2006/relationships/customXml" Target="../ink/ink1.xml"/><Relationship Id="rId9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2985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noProof="0" dirty="0"/>
              <a:t>Mapové zdroje</a:t>
            </a:r>
          </a:p>
        </p:txBody>
      </p:sp>
      <p:sp>
        <p:nvSpPr>
          <p:cNvPr id="14338" name="Podnadpis 2"/>
          <p:cNvSpPr>
            <a:spLocks noGrp="1"/>
          </p:cNvSpPr>
          <p:nvPr>
            <p:ph type="subTitle" idx="1"/>
          </p:nvPr>
        </p:nvSpPr>
        <p:spPr>
          <a:xfrm>
            <a:off x="228600" y="3500438"/>
            <a:ext cx="4419600" cy="1300162"/>
          </a:xfrm>
        </p:spPr>
        <p:txBody>
          <a:bodyPr/>
          <a:lstStyle/>
          <a:p>
            <a:pPr eaLnBrk="1" hangingPunct="1"/>
            <a:r>
              <a:rPr lang="sk-SK" noProof="0" dirty="0"/>
              <a:t>Cvičenie č. 1</a:t>
            </a:r>
          </a:p>
          <a:p>
            <a:pPr eaLnBrk="1" hangingPunct="1"/>
            <a:endParaRPr lang="sk-SK" noProof="0" dirty="0"/>
          </a:p>
          <a:p>
            <a:pPr eaLnBrk="1" hangingPunct="1"/>
            <a:r>
              <a:rPr lang="sk-SK" noProof="0" dirty="0"/>
              <a:t>Filip Leitner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AC51B-C9DA-43D3-89F4-DDF921BD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0DF3CE-737C-4238-AB22-77FBEEFF83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971FC85-9B3A-4AE6-81D2-F266BDAB6B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3B13C0C-D59B-459C-BE02-00D82E6D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26" y="995023"/>
            <a:ext cx="6782747" cy="486795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2432FDE-BA8F-4753-9B3F-2A21D954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00" y="2005"/>
            <a:ext cx="49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C98D7-4C6A-4018-A4D0-2BF13AB4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8F3380B-07D4-4293-A3B7-45B63D46C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A34B426-4FD0-4627-B9F4-5A338844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36" y="1280812"/>
            <a:ext cx="8440328" cy="429637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CCEBC53-5981-407B-9164-F1271F8D3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8076"/>
            <a:ext cx="9144000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sk-SK" noProof="0" dirty="0"/>
              <a:t>Snaha o dezinterpretáciu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686800" cy="4824536"/>
          </a:xfrm>
        </p:spPr>
        <p:txBody>
          <a:bodyPr/>
          <a:lstStyle/>
          <a:p>
            <a:r>
              <a:rPr lang="sk-SK" noProof="0" dirty="0"/>
              <a:t>Spôsoby – zámerné použitie nevhodných vlastností mapy:</a:t>
            </a:r>
          </a:p>
          <a:p>
            <a:pPr lvl="1"/>
            <a:r>
              <a:rPr lang="sk-SK" noProof="0" dirty="0"/>
              <a:t>Mierka</a:t>
            </a:r>
          </a:p>
          <a:p>
            <a:pPr lvl="1"/>
            <a:r>
              <a:rPr lang="sk-SK" noProof="0" dirty="0"/>
              <a:t>Generalizácia</a:t>
            </a:r>
          </a:p>
          <a:p>
            <a:pPr lvl="1"/>
            <a:r>
              <a:rPr lang="sk-SK" noProof="0" dirty="0"/>
              <a:t>Zobrazenie</a:t>
            </a:r>
          </a:p>
          <a:p>
            <a:pPr lvl="1"/>
            <a:r>
              <a:rPr lang="sk-SK" noProof="0" dirty="0"/>
              <a:t>Legenda, farby</a:t>
            </a:r>
          </a:p>
          <a:p>
            <a:pPr lvl="1"/>
            <a:r>
              <a:rPr lang="sk-SK" noProof="0" dirty="0"/>
              <a:t>Dáta </a:t>
            </a:r>
          </a:p>
          <a:p>
            <a:pPr marL="365125" lvl="1" indent="0">
              <a:buNone/>
            </a:pP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391182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414" y="1052736"/>
            <a:ext cx="8685066" cy="5616624"/>
          </a:xfrm>
        </p:spPr>
        <p:txBody>
          <a:bodyPr/>
          <a:lstStyle/>
          <a:p>
            <a:pPr marL="365125" lvl="1" indent="0">
              <a:buNone/>
            </a:pPr>
            <a:r>
              <a:rPr lang="sk-SK" sz="2800" noProof="0" dirty="0"/>
              <a:t>Použití </a:t>
            </a:r>
            <a:r>
              <a:rPr lang="sk-SK" sz="2800" noProof="0" dirty="0" err="1"/>
              <a:t>různých</a:t>
            </a:r>
            <a:r>
              <a:rPr lang="sk-SK" sz="2800" noProof="0" dirty="0"/>
              <a:t> zobrazení</a:t>
            </a:r>
            <a:endParaRPr lang="sk-SK" sz="2800" noProof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01296"/>
            <a:ext cx="4955958" cy="473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51520" y="245805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  <a:latin typeface="+mj-lt"/>
              </a:rPr>
              <a:t>http://bigthink.com/strange-maps/624-this-is-your-brain-on-maps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985BA2D-87A6-4B61-AC21-AA3BA8EF8A4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 kern="1200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9pPr>
          </a:lstStyle>
          <a:p>
            <a:pPr algn="ctr"/>
            <a:r>
              <a:rPr lang="cs-CZ"/>
              <a:t>Iné príklady zavádzajúcej prezentace dat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46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414" y="1052736"/>
            <a:ext cx="8685066" cy="5616624"/>
          </a:xfrm>
        </p:spPr>
        <p:txBody>
          <a:bodyPr/>
          <a:lstStyle/>
          <a:p>
            <a:pPr marL="365125" lvl="1" indent="0">
              <a:buNone/>
            </a:pPr>
            <a:r>
              <a:rPr lang="sk-SK" sz="2800" noProof="0" dirty="0"/>
              <a:t>Zobrazení </a:t>
            </a:r>
            <a:r>
              <a:rPr lang="sk-SK" sz="2800" noProof="0" dirty="0" err="1"/>
              <a:t>Mercator</a:t>
            </a:r>
            <a:endParaRPr lang="sk-SK" sz="2800" noProof="0" dirty="0"/>
          </a:p>
          <a:p>
            <a:pPr marL="365125" lvl="1" indent="0">
              <a:buNone/>
            </a:pPr>
            <a:r>
              <a:rPr lang="sk-SK" sz="2400" noProof="0" dirty="0"/>
              <a:t>- Silné </a:t>
            </a:r>
            <a:r>
              <a:rPr lang="sk-SK" sz="2400" noProof="0" dirty="0" err="1"/>
              <a:t>zkreslení</a:t>
            </a:r>
            <a:r>
              <a:rPr lang="sk-SK" sz="2400" noProof="0" dirty="0"/>
              <a:t> </a:t>
            </a:r>
            <a:r>
              <a:rPr lang="sk-SK" sz="2400" noProof="0" dirty="0" err="1"/>
              <a:t>ploch</a:t>
            </a:r>
            <a:r>
              <a:rPr lang="sk-SK" sz="2400" noProof="0" dirty="0"/>
              <a:t> a </a:t>
            </a:r>
            <a:r>
              <a:rPr lang="sk-SK" sz="2400" noProof="0" dirty="0" err="1"/>
              <a:t>vzdáleností</a:t>
            </a:r>
            <a:r>
              <a:rPr lang="sk-SK" sz="2400" noProof="0" dirty="0"/>
              <a:t> </a:t>
            </a:r>
            <a:r>
              <a:rPr lang="sk-SK" sz="2400" noProof="0" dirty="0" err="1"/>
              <a:t>směrem</a:t>
            </a:r>
            <a:r>
              <a:rPr lang="sk-SK" sz="2400" noProof="0" dirty="0"/>
              <a:t> od rovníku k </a:t>
            </a:r>
            <a:r>
              <a:rPr lang="sk-SK" sz="2400" noProof="0" dirty="0" err="1"/>
              <a:t>pólům</a:t>
            </a:r>
            <a:endParaRPr lang="sk-SK" sz="2400" noProof="0" dirty="0"/>
          </a:p>
          <a:p>
            <a:pPr marL="365125" lvl="1" indent="0">
              <a:buNone/>
            </a:pPr>
            <a:r>
              <a:rPr lang="sk-SK" sz="2800" noProof="0" dirty="0">
                <a:solidFill>
                  <a:srgbClr val="FFFF00"/>
                </a:solidFill>
                <a:hlinkClick r:id="rId2"/>
              </a:rPr>
              <a:t>http://bramus.github.io/mercator-puzzle-redux/</a:t>
            </a:r>
            <a:r>
              <a:rPr lang="sk-SK" sz="2800" noProof="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20287" b="6250"/>
          <a:stretch/>
        </p:blipFill>
        <p:spPr bwMode="auto">
          <a:xfrm>
            <a:off x="323527" y="2652429"/>
            <a:ext cx="8496945" cy="3917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/>
              <p14:cNvContentPartPr/>
              <p14:nvPr/>
            </p14:nvContentPartPr>
            <p14:xfrm>
              <a:off x="3304128" y="2304240"/>
              <a:ext cx="360" cy="360"/>
            </p14:xfrm>
          </p:contentPart>
        </mc:Choice>
        <mc:Fallback xmlns="">
          <p:pic>
            <p:nvPicPr>
              <p:cNvPr id="5" name="Rukopis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2248" y="2292360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/>
              <p14:cNvContentPartPr/>
              <p14:nvPr/>
            </p14:nvContentPartPr>
            <p14:xfrm>
              <a:off x="-48912" y="2523840"/>
              <a:ext cx="360" cy="360"/>
            </p14:xfrm>
          </p:contentPart>
        </mc:Choice>
        <mc:Fallback xmlns="">
          <p:pic>
            <p:nvPicPr>
              <p:cNvPr id="10" name="Rukopis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60792" y="2511960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Nadpis 1">
            <a:extLst>
              <a:ext uri="{FF2B5EF4-FFF2-40B4-BE49-F238E27FC236}">
                <a16:creationId xmlns:a16="http://schemas.microsoft.com/office/drawing/2014/main" id="{1E2C9D2D-9B84-4B48-AB86-592FA5219DC2}"/>
              </a:ext>
            </a:extLst>
          </p:cNvPr>
          <p:cNvSpPr txBox="1">
            <a:spLocks/>
          </p:cNvSpPr>
          <p:nvPr/>
        </p:nvSpPr>
        <p:spPr>
          <a:xfrm>
            <a:off x="457199" y="24514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 kern="1200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3830638" algn="l"/>
              </a:tabLst>
              <a:defRPr sz="3600" b="1">
                <a:solidFill>
                  <a:srgbClr val="FEFEFE"/>
                </a:solidFill>
                <a:latin typeface="Tw Cen MT" pitchFamily="34" charset="-18"/>
              </a:defRPr>
            </a:lvl9pPr>
          </a:lstStyle>
          <a:p>
            <a:pPr algn="ctr"/>
            <a:r>
              <a:rPr lang="cs-CZ" dirty="0" err="1"/>
              <a:t>Iné</a:t>
            </a:r>
            <a:r>
              <a:rPr lang="cs-CZ" dirty="0"/>
              <a:t> </a:t>
            </a:r>
            <a:r>
              <a:rPr lang="cs-CZ" dirty="0" err="1"/>
              <a:t>príklady</a:t>
            </a:r>
            <a:r>
              <a:rPr lang="cs-CZ" dirty="0"/>
              <a:t> </a:t>
            </a:r>
            <a:r>
              <a:rPr lang="cs-CZ" dirty="0" err="1"/>
              <a:t>zavádzajúcej</a:t>
            </a:r>
            <a:r>
              <a:rPr lang="cs-CZ" dirty="0"/>
              <a:t> </a:t>
            </a:r>
            <a:r>
              <a:rPr lang="cs-CZ" dirty="0" err="1"/>
              <a:t>prezentácie</a:t>
            </a:r>
            <a:r>
              <a:rPr lang="cs-CZ" dirty="0"/>
              <a:t> dát </a:t>
            </a:r>
          </a:p>
        </p:txBody>
      </p:sp>
    </p:spTree>
    <p:extLst>
      <p:ext uri="{BB962C8B-B14F-4D97-AF65-F5344CB8AC3E}">
        <p14:creationId xmlns:p14="http://schemas.microsoft.com/office/powerpoint/2010/main" val="737921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Iné</a:t>
            </a:r>
            <a:r>
              <a:rPr lang="cs-CZ" dirty="0"/>
              <a:t> </a:t>
            </a:r>
            <a:r>
              <a:rPr lang="cs-CZ" dirty="0" err="1"/>
              <a:t>príklady</a:t>
            </a:r>
            <a:r>
              <a:rPr lang="cs-CZ" dirty="0"/>
              <a:t> </a:t>
            </a:r>
            <a:r>
              <a:rPr lang="cs-CZ" dirty="0" err="1"/>
              <a:t>zavádzajúcej</a:t>
            </a:r>
            <a:r>
              <a:rPr lang="cs-CZ" dirty="0"/>
              <a:t> prezentace dat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437112"/>
            <a:ext cx="3898776" cy="2232248"/>
          </a:xfrm>
        </p:spPr>
        <p:txBody>
          <a:bodyPr/>
          <a:lstStyle/>
          <a:p>
            <a:pPr marL="365125" lvl="1" indent="0">
              <a:buNone/>
            </a:pPr>
            <a:r>
              <a:rPr lang="sk-SK" sz="2800" dirty="0" err="1"/>
              <a:t>Nejjužnejšia</a:t>
            </a:r>
            <a:r>
              <a:rPr lang="cs-CZ" sz="2800" dirty="0"/>
              <a:t> </a:t>
            </a:r>
            <a:r>
              <a:rPr lang="cs-CZ" sz="2800" dirty="0" err="1"/>
              <a:t>časť</a:t>
            </a:r>
            <a:r>
              <a:rPr lang="cs-CZ" sz="2800" dirty="0"/>
              <a:t> ČR?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844863" cy="300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386064" cy="30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28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4CCD8-69DD-4058-BB99-7D45CC21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sk-SK"/>
              <a:t>Generalizácia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2FC48FF-0F9F-48DB-B801-53690934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88995"/>
            <a:ext cx="6249272" cy="4706007"/>
          </a:xfrm>
          <a:prstGeom prst="rect">
            <a:avLst/>
          </a:prstGeom>
        </p:spPr>
      </p:pic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A0931FCD-BC58-4271-AE02-D53E1B14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B6C07F4-D5A8-4248-8832-A0B09B774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364" y="817574"/>
            <a:ext cx="6249272" cy="467742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7D829CC-1F71-46CE-A422-69BD9DB1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149" y="788995"/>
            <a:ext cx="6277851" cy="4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sk-SK" noProof="0" dirty="0"/>
              <a:t>Snaha o </a:t>
            </a:r>
            <a:r>
              <a:rPr lang="sk-SK" noProof="0" dirty="0" err="1"/>
              <a:t>dezinterpretaci</a:t>
            </a:r>
            <a:endParaRPr lang="sk-SK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686800" cy="4824536"/>
          </a:xfrm>
        </p:spPr>
        <p:txBody>
          <a:bodyPr/>
          <a:lstStyle/>
          <a:p>
            <a:r>
              <a:rPr lang="sk-SK" noProof="0" dirty="0" err="1"/>
              <a:t>Způsoby</a:t>
            </a:r>
            <a:r>
              <a:rPr lang="sk-SK" noProof="0" dirty="0"/>
              <a:t> – </a:t>
            </a:r>
            <a:r>
              <a:rPr lang="sk-SK" noProof="0" dirty="0" err="1"/>
              <a:t>záměrné</a:t>
            </a:r>
            <a:r>
              <a:rPr lang="sk-SK" noProof="0" dirty="0"/>
              <a:t> použití nevhodných vlastností mapy:</a:t>
            </a:r>
          </a:p>
          <a:p>
            <a:pPr lvl="1"/>
            <a:r>
              <a:rPr lang="sk-SK" noProof="0" dirty="0" err="1"/>
              <a:t>Měřítko</a:t>
            </a:r>
            <a:endParaRPr lang="sk-SK" noProof="0" dirty="0"/>
          </a:p>
          <a:p>
            <a:pPr lvl="1"/>
            <a:r>
              <a:rPr lang="sk-SK" noProof="0" dirty="0" err="1"/>
              <a:t>Generalizace</a:t>
            </a:r>
            <a:endParaRPr lang="sk-SK" noProof="0" dirty="0"/>
          </a:p>
          <a:p>
            <a:pPr lvl="1"/>
            <a:r>
              <a:rPr lang="sk-SK" noProof="0" dirty="0"/>
              <a:t>Zobrazení</a:t>
            </a:r>
          </a:p>
          <a:p>
            <a:pPr lvl="1"/>
            <a:r>
              <a:rPr lang="sk-SK" noProof="0" dirty="0"/>
              <a:t>Klasifikácia - Legenda, </a:t>
            </a:r>
            <a:r>
              <a:rPr lang="sk-SK" noProof="0" dirty="0" err="1"/>
              <a:t>barvy</a:t>
            </a:r>
            <a:endParaRPr lang="sk-SK" noProof="0" dirty="0"/>
          </a:p>
          <a:p>
            <a:pPr lvl="1"/>
            <a:r>
              <a:rPr lang="sk-SK" noProof="0" dirty="0" err="1"/>
              <a:t>Data</a:t>
            </a:r>
            <a:r>
              <a:rPr lang="sk-SK" noProof="0" dirty="0"/>
              <a:t> </a:t>
            </a:r>
          </a:p>
          <a:p>
            <a:pPr marL="365125" lvl="1" indent="0">
              <a:buNone/>
            </a:pPr>
            <a:endParaRPr lang="sk-SK" noProof="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E84FED8-EEB5-49EB-82EC-B9D7A354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228153"/>
            <a:ext cx="8992855" cy="640169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D36D8C8-D217-4686-BD2A-443E9AB8B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9377"/>
            <a:ext cx="9144000" cy="301924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1CE9825-29B0-42C1-AB7B-40741E19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8153"/>
            <a:ext cx="7144747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978F9-217A-4EE8-8EB1-8A2F7B59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F69568-BCCB-40B6-921C-B282E095C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64880D9-D0D6-4F67-B9DD-706B55CE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2066"/>
            <a:ext cx="7632848" cy="64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03848" y="1412777"/>
            <a:ext cx="5940152" cy="4536503"/>
          </a:xfrm>
        </p:spPr>
        <p:txBody>
          <a:bodyPr/>
          <a:lstStyle/>
          <a:p>
            <a:r>
              <a:rPr lang="sk-SK" noProof="0" dirty="0"/>
              <a:t>Nájsť zaujímavý, názorný príklad využitia či zneužitia mapy, vizualizácie dát a ďalších zdrojov…</a:t>
            </a:r>
          </a:p>
          <a:p>
            <a:r>
              <a:rPr lang="sk-SK" noProof="0" dirty="0"/>
              <a:t>Stačí odovzdať obrázok/odkaz + nejaké </a:t>
            </a:r>
            <a:r>
              <a:rPr lang="sk-SK" noProof="0" dirty="0" err="1"/>
              <a:t>info</a:t>
            </a:r>
            <a:br>
              <a:rPr lang="sk-SK" noProof="0" dirty="0"/>
            </a:br>
            <a:r>
              <a:rPr lang="sk-SK" noProof="0" dirty="0"/>
              <a:t>(dohromady v ZIP)</a:t>
            </a:r>
          </a:p>
          <a:p>
            <a:r>
              <a:rPr lang="sk-SK" noProof="0" dirty="0" err="1"/>
              <a:t>Deadline</a:t>
            </a:r>
            <a:r>
              <a:rPr lang="sk-SK" noProof="0" dirty="0"/>
              <a:t>: 22.10.2021 12:00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noProof="0" dirty="0"/>
              <a:t>Úkol</a:t>
            </a:r>
          </a:p>
        </p:txBody>
      </p:sp>
    </p:spTree>
    <p:extLst>
      <p:ext uri="{BB962C8B-B14F-4D97-AF65-F5344CB8AC3E}">
        <p14:creationId xmlns:p14="http://schemas.microsoft.com/office/powerpoint/2010/main" val="131345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noProof="0" dirty="0">
                <a:solidFill>
                  <a:schemeClr val="accent6">
                    <a:tint val="1000"/>
                  </a:schemeClr>
                </a:solidFill>
              </a:rPr>
              <a:t>Mapové zdroje</a:t>
            </a:r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noProof="0" dirty="0"/>
              <a:t>Povolená 1 neospravedlnená absencia (inak ospravedlnenka do </a:t>
            </a:r>
            <a:r>
              <a:rPr lang="sk-SK" noProof="0" dirty="0" err="1"/>
              <a:t>ISu</a:t>
            </a:r>
            <a:r>
              <a:rPr lang="sk-SK" noProof="0" dirty="0"/>
              <a:t>)</a:t>
            </a:r>
          </a:p>
          <a:p>
            <a:pPr eaLnBrk="1" hangingPunct="1"/>
            <a:r>
              <a:rPr lang="sk-SK" noProof="0" dirty="0"/>
              <a:t>Náplň cvičení:</a:t>
            </a:r>
          </a:p>
          <a:p>
            <a:pPr lvl="1" eaLnBrk="1" hangingPunct="1"/>
            <a:r>
              <a:rPr lang="sk-SK" noProof="0" dirty="0"/>
              <a:t>Doplnok k prednáškam</a:t>
            </a:r>
          </a:p>
          <a:p>
            <a:pPr lvl="1" eaLnBrk="1" hangingPunct="1"/>
            <a:r>
              <a:rPr lang="sk-SK" noProof="0" dirty="0"/>
              <a:t>Prezentácie</a:t>
            </a:r>
          </a:p>
          <a:p>
            <a:pPr lvl="1" eaLnBrk="1" hangingPunct="1"/>
            <a:r>
              <a:rPr lang="sk-SK" noProof="0" dirty="0"/>
              <a:t>Ďalšie cvičenia</a:t>
            </a:r>
          </a:p>
          <a:p>
            <a:pPr eaLnBrk="1" hangingPunct="1"/>
            <a:r>
              <a:rPr lang="sk-SK" dirty="0"/>
              <a:t>Zápočet:  max 55bodov, min 60%</a:t>
            </a:r>
            <a:endParaRPr lang="sk-SK" noProof="0" dirty="0"/>
          </a:p>
          <a:p>
            <a:pPr eaLnBrk="1" hangingPunct="1"/>
            <a:r>
              <a:rPr lang="sk-SK" noProof="0" dirty="0"/>
              <a:t>Skúška:</a:t>
            </a:r>
          </a:p>
          <a:p>
            <a:pPr lvl="1" eaLnBrk="1" hangingPunct="1"/>
            <a:r>
              <a:rPr lang="sk-SK" noProof="0" dirty="0"/>
              <a:t>Písomná</a:t>
            </a:r>
          </a:p>
          <a:p>
            <a:pPr lvl="1" eaLnBrk="1" hangingPunct="1"/>
            <a:r>
              <a:rPr lang="sk-SK" noProof="0" dirty="0"/>
              <a:t>Môžu sa objaviť aj otázky na látku z cvičení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22E29337-C735-4D2C-9F48-9F96340BC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2049416"/>
            <a:ext cx="5486400" cy="2448271"/>
          </a:xfrm>
        </p:spPr>
        <p:txBody>
          <a:bodyPr/>
          <a:lstStyle/>
          <a:p>
            <a:r>
              <a:rPr lang="sk-SK" dirty="0"/>
              <a:t>https://docs.google.com/spreadsheets/d/1SId2-f2-4AX8BRXNBqmPP0QzITwBIxLktW5UEJUNBlk/edit?usp=sharing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1787FAA-141D-45EC-A91F-98BC5DB7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Cvičenie 2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F16490-72C9-40D5-B2D6-233832CD8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74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noProof="0" dirty="0" err="1">
                <a:solidFill>
                  <a:schemeClr val="accent6">
                    <a:tint val="1000"/>
                  </a:schemeClr>
                </a:solidFill>
              </a:rPr>
              <a:t>Děkujem</a:t>
            </a:r>
            <a:r>
              <a:rPr lang="sk-SK" noProof="0" dirty="0">
                <a:solidFill>
                  <a:schemeClr val="accent6">
                    <a:tint val="1000"/>
                  </a:schemeClr>
                </a:solidFill>
              </a:rPr>
              <a:t> za pozornosť!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03B41D-57C7-474B-A459-E50F6B33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364" y="4797152"/>
            <a:ext cx="3305636" cy="9145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79F5C92F-1E4D-444A-96E0-899FF7D99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69713"/>
              </p:ext>
            </p:extLst>
          </p:nvPr>
        </p:nvGraphicFramePr>
        <p:xfrm>
          <a:off x="539552" y="207261"/>
          <a:ext cx="7848872" cy="6322656"/>
        </p:xfrm>
        <a:graphic>
          <a:graphicData uri="http://schemas.openxmlformats.org/drawingml/2006/table">
            <a:tbl>
              <a:tblPr/>
              <a:tblGrid>
                <a:gridCol w="1220665">
                  <a:extLst>
                    <a:ext uri="{9D8B030D-6E8A-4147-A177-3AD203B41FA5}">
                      <a16:colId xmlns:a16="http://schemas.microsoft.com/office/drawing/2014/main" val="2663982926"/>
                    </a:ext>
                  </a:extLst>
                </a:gridCol>
                <a:gridCol w="3417860">
                  <a:extLst>
                    <a:ext uri="{9D8B030D-6E8A-4147-A177-3AD203B41FA5}">
                      <a16:colId xmlns:a16="http://schemas.microsoft.com/office/drawing/2014/main" val="283596985"/>
                    </a:ext>
                  </a:extLst>
                </a:gridCol>
                <a:gridCol w="1989682">
                  <a:extLst>
                    <a:ext uri="{9D8B030D-6E8A-4147-A177-3AD203B41FA5}">
                      <a16:colId xmlns:a16="http://schemas.microsoft.com/office/drawing/2014/main" val="256898968"/>
                    </a:ext>
                  </a:extLst>
                </a:gridCol>
                <a:gridCol w="1220665">
                  <a:extLst>
                    <a:ext uri="{9D8B030D-6E8A-4147-A177-3AD203B41FA5}">
                      <a16:colId xmlns:a16="http://schemas.microsoft.com/office/drawing/2014/main" val="3281259795"/>
                    </a:ext>
                  </a:extLst>
                </a:gridCol>
              </a:tblGrid>
              <a:tr h="341419">
                <a:tc>
                  <a:txBody>
                    <a:bodyPr/>
                    <a:lstStyle/>
                    <a:p>
                      <a:pPr algn="ctr" rtl="0" fontAlgn="b"/>
                      <a:endParaRPr lang="sk-SK" sz="14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14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>
                          <a:effectLst/>
                        </a:rPr>
                        <a:t>Zadanie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>
                          <a:effectLst/>
                        </a:rPr>
                        <a:t>Odovzdanie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74674"/>
                  </a:ext>
                </a:extLst>
              </a:tr>
              <a:tr h="678415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15.9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>
                          <a:effectLst/>
                          <a:latin typeface="+mn-lt"/>
                        </a:rPr>
                        <a:t>Úvod + </a:t>
                      </a:r>
                    </a:p>
                    <a:p>
                      <a:pPr algn="ctr" rtl="0" fontAlgn="b"/>
                      <a:r>
                        <a:rPr lang="sk-SK" sz="2000" dirty="0">
                          <a:effectLst/>
                          <a:latin typeface="+mn-lt"/>
                        </a:rPr>
                        <a:t>Propaganda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 err="1">
                          <a:effectLst/>
                        </a:rPr>
                        <a:t>Cv</a:t>
                      </a:r>
                      <a:r>
                        <a:rPr lang="sk-SK" sz="2000" dirty="0">
                          <a:effectLst/>
                        </a:rPr>
                        <a:t> 1</a:t>
                      </a:r>
                    </a:p>
                  </a:txBody>
                  <a:tcPr marL="20548" marR="20548" marT="13698" marB="13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500926"/>
                  </a:ext>
                </a:extLst>
              </a:tr>
              <a:tr h="462241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22.9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>
                          <a:effectLst/>
                          <a:latin typeface="+mn-lt"/>
                        </a:rPr>
                        <a:t>Webové mapové služby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 err="1">
                          <a:effectLst/>
                        </a:rPr>
                        <a:t>Cv</a:t>
                      </a:r>
                      <a:r>
                        <a:rPr lang="sk-SK" sz="2000" dirty="0">
                          <a:effectLst/>
                        </a:rPr>
                        <a:t> 2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>
                          <a:effectLst/>
                        </a:rPr>
                        <a:t>Cv1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946445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29.9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Prezentácie (3)</a:t>
                      </a:r>
                      <a:endParaRPr lang="sk-SK" sz="2000" dirty="0"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>
                          <a:effectLst/>
                        </a:rPr>
                        <a:t>-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>
                          <a:effectLst/>
                        </a:rPr>
                        <a:t>-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524277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6.10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>
                          <a:effectLst/>
                          <a:latin typeface="+mn-lt"/>
                        </a:rPr>
                        <a:t>Prezentácie (3)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083414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13.10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Prezentácie (3)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796615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20.10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Prezentácie (3)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87002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27.10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Prezentácie (zvyšok)</a:t>
                      </a:r>
                      <a:endParaRPr lang="sk-SK" sz="2000" b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367923"/>
                  </a:ext>
                </a:extLst>
              </a:tr>
              <a:tr h="678415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3.11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2030 Agenda for Sustainable Development</a:t>
                      </a:r>
                      <a:endParaRPr lang="sk-SK" sz="2000" b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ES" sz="2000" dirty="0">
                        <a:effectLst/>
                      </a:endParaRPr>
                    </a:p>
                  </a:txBody>
                  <a:tcPr marL="20548" marR="20548" marT="13698" marB="13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496034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10.11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>
                          <a:effectLst/>
                          <a:latin typeface="+mn-lt"/>
                        </a:rPr>
                        <a:t>Otvorené dáta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effectLst/>
                        </a:rPr>
                        <a:t>Cv 3</a:t>
                      </a:r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938568"/>
                  </a:ext>
                </a:extLst>
              </a:tr>
              <a:tr h="5354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17.11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Sviatok</a:t>
                      </a:r>
                      <a:endParaRPr lang="sk-SK" sz="2000" dirty="0"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731860"/>
                  </a:ext>
                </a:extLst>
              </a:tr>
              <a:tr h="621675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24.11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Krátke uvedenie témy/dát na cv 3</a:t>
                      </a:r>
                      <a:endParaRPr lang="sk-SK" sz="2000" dirty="0"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59975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1400" dirty="0">
                          <a:effectLst/>
                        </a:rPr>
                        <a:t>1.12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dirty="0">
                          <a:effectLst/>
                          <a:latin typeface="+mn-lt"/>
                        </a:rPr>
                        <a:t>Konzultácie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 err="1">
                          <a:effectLst/>
                        </a:rPr>
                        <a:t>Cv</a:t>
                      </a:r>
                      <a:r>
                        <a:rPr lang="sk-SK" sz="2000" dirty="0">
                          <a:effectLst/>
                        </a:rPr>
                        <a:t> 3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869594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k-S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8.12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Prezentácia cv. 3</a:t>
                      </a:r>
                      <a:endParaRPr lang="sk-SK" sz="2000" dirty="0"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432241"/>
                  </a:ext>
                </a:extLst>
              </a:tr>
              <a:tr h="32420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sk-SK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15.12</a:t>
                      </a: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sk-SK" sz="20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Prezentácia cv. 3</a:t>
                      </a:r>
                      <a:endParaRPr lang="sk-SK" sz="2000" dirty="0">
                        <a:effectLst/>
                        <a:latin typeface="+mn-lt"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sk-SK" sz="2000" dirty="0">
                        <a:effectLst/>
                      </a:endParaRPr>
                    </a:p>
                  </a:txBody>
                  <a:tcPr marL="20548" marR="20548" marT="13698" marB="1369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246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88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B0E9A866-93E3-48AB-A33D-5C387788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21A5733-ADA6-4B8D-8194-E46B12A1C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77" b="1038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14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E5795-8571-41B0-A430-431F0C06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noProof="0" dirty="0"/>
              <a:t>Zneužitie máp - propaganda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1A4DB6-1246-4B25-BD30-8F0F786D4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8229600" cy="4525963"/>
          </a:xfrm>
        </p:spPr>
        <p:txBody>
          <a:bodyPr wrap="square" anchor="t">
            <a:normAutofit lnSpcReduction="10000"/>
          </a:bodyPr>
          <a:lstStyle/>
          <a:p>
            <a:r>
              <a:rPr lang="sk-SK" i="0" noProof="0" dirty="0">
                <a:effectLst/>
              </a:rPr>
              <a:t>úspešné, pretože mapy sú často prezentované ako miniatúrne modely reality</a:t>
            </a:r>
          </a:p>
          <a:p>
            <a:endParaRPr lang="sk-SK" i="0" noProof="0" dirty="0">
              <a:effectLst/>
            </a:endParaRPr>
          </a:p>
          <a:p>
            <a:r>
              <a:rPr lang="sk-SK" b="1" dirty="0"/>
              <a:t>Čitateľ väčšinou predpokladá, že tvorca mapy vyjadruje pravdu a zároveň je na vyjadrenie danej informácie dostatočne kompetentný – čo sa dá jednoducho zneužiť</a:t>
            </a:r>
          </a:p>
          <a:p>
            <a:endParaRPr lang="sk-SK" b="1" i="0" noProof="0" dirty="0">
              <a:effectLst/>
            </a:endParaRPr>
          </a:p>
          <a:p>
            <a:r>
              <a:rPr lang="sk-SK" b="0" i="0" noProof="0" dirty="0">
                <a:effectLst/>
              </a:rPr>
              <a:t>Cieľ: ovplyvniť všeobecný názor a získať podporu pre vojenské a politické úsilie</a:t>
            </a:r>
          </a:p>
        </p:txBody>
      </p:sp>
    </p:spTree>
    <p:extLst>
      <p:ext uri="{BB962C8B-B14F-4D97-AF65-F5344CB8AC3E}">
        <p14:creationId xmlns:p14="http://schemas.microsoft.com/office/powerpoint/2010/main" val="2209909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DEA8C-C1E6-4647-8DD7-499C1998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FDEE2D-6010-4F17-AC45-FF0A60BE1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2880320" cy="4525963"/>
          </a:xfrm>
        </p:spPr>
        <p:txBody>
          <a:bodyPr/>
          <a:lstStyle/>
          <a:p>
            <a:r>
              <a:rPr lang="sk-SK" sz="2400" b="0" i="0" noProof="0" dirty="0">
                <a:effectLst/>
              </a:rPr>
              <a:t>Marginálie - tvary, ako napríklad nadrozmerný jedovatý pavúk, vojak podobný príšere alebo obrovská chobotnica</a:t>
            </a:r>
            <a:endParaRPr lang="sk-SK" sz="2400" noProof="0" dirty="0"/>
          </a:p>
          <a:p>
            <a:endParaRPr lang="sk-SK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A0B4D-8333-4149-B41A-BF3C18599C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412776"/>
            <a:ext cx="5760640" cy="450256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0804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06AD-7FE6-471A-BD50-106944C3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6BBD9EB-9C99-46B4-BA1A-1530D2DD9C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B66E964-1C0E-4387-8DE8-A250AE6F4E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8B4BD4E-9BB0-421E-ACBA-CB1E8221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4751"/>
            <a:ext cx="7506748" cy="571579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80CD0A8-4E0F-4E4A-BED0-904F8E291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-99392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7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sk-SK" noProof="0" dirty="0"/>
              <a:t>Propaganda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805264"/>
          </a:xfrm>
        </p:spPr>
        <p:txBody>
          <a:bodyPr/>
          <a:lstStyle/>
          <a:p>
            <a:r>
              <a:rPr lang="sk-SK" noProof="0" dirty="0">
                <a:solidFill>
                  <a:schemeClr val="tx2"/>
                </a:solidFill>
              </a:rPr>
              <a:t>Odlišnosti zobrazenia niektorých sporných území (Google)</a:t>
            </a:r>
          </a:p>
          <a:p>
            <a:endParaRPr lang="sk-SK" noProof="0" dirty="0"/>
          </a:p>
          <a:p>
            <a:endParaRPr lang="sk-SK" noProof="0" dirty="0">
              <a:solidFill>
                <a:schemeClr val="tx2"/>
              </a:solidFill>
            </a:endParaRPr>
          </a:p>
          <a:p>
            <a:endParaRPr lang="sk-SK" noProof="0" dirty="0"/>
          </a:p>
          <a:p>
            <a:endParaRPr lang="sk-SK" noProof="0" dirty="0">
              <a:solidFill>
                <a:schemeClr val="tx2"/>
              </a:solidFill>
            </a:endParaRPr>
          </a:p>
          <a:p>
            <a:endParaRPr lang="sk-SK" noProof="0" dirty="0"/>
          </a:p>
          <a:p>
            <a:endParaRPr lang="sk-SK" noProof="0" dirty="0">
              <a:solidFill>
                <a:schemeClr val="tx2"/>
              </a:solidFill>
            </a:endParaRPr>
          </a:p>
          <a:p>
            <a:endParaRPr lang="sk-SK" noProof="0" dirty="0"/>
          </a:p>
          <a:p>
            <a:endParaRPr lang="sk-SK" noProof="0" dirty="0">
              <a:solidFill>
                <a:schemeClr val="tx2"/>
              </a:solidFill>
            </a:endParaRPr>
          </a:p>
          <a:p>
            <a:endParaRPr lang="sk-SK" noProof="0" dirty="0"/>
          </a:p>
          <a:p>
            <a:endParaRPr lang="sk-SK" noProof="0" dirty="0">
              <a:solidFill>
                <a:schemeClr val="tx2"/>
              </a:solidFill>
            </a:endParaRPr>
          </a:p>
          <a:p>
            <a:endParaRPr lang="sk-SK" noProof="0" dirty="0">
              <a:solidFill>
                <a:schemeClr val="tx2"/>
              </a:solidFill>
            </a:endParaRPr>
          </a:p>
          <a:p>
            <a:r>
              <a:rPr lang="sk-SK" noProof="0" dirty="0" err="1">
                <a:solidFill>
                  <a:schemeClr val="tx2"/>
                </a:solidFill>
              </a:rPr>
              <a:t>Poloostrov</a:t>
            </a:r>
            <a:r>
              <a:rPr lang="sk-SK" noProof="0" dirty="0">
                <a:solidFill>
                  <a:schemeClr val="tx2"/>
                </a:solidFill>
              </a:rPr>
              <a:t> Krym – ukrajinská </a:t>
            </a:r>
            <a:r>
              <a:rPr lang="sk-SK" noProof="0" dirty="0" err="1">
                <a:solidFill>
                  <a:schemeClr val="tx2"/>
                </a:solidFill>
              </a:rPr>
              <a:t>vs</a:t>
            </a:r>
            <a:r>
              <a:rPr lang="sk-SK" noProof="0" dirty="0">
                <a:solidFill>
                  <a:schemeClr val="tx2"/>
                </a:solidFill>
              </a:rPr>
              <a:t>. </a:t>
            </a:r>
            <a:r>
              <a:rPr lang="sk-SK" noProof="0" dirty="0"/>
              <a:t>česká </a:t>
            </a:r>
            <a:r>
              <a:rPr lang="sk-SK" noProof="0" dirty="0" err="1"/>
              <a:t>vs</a:t>
            </a:r>
            <a:r>
              <a:rPr lang="sk-SK" noProof="0" dirty="0"/>
              <a:t>. </a:t>
            </a:r>
            <a:r>
              <a:rPr lang="sk-SK" noProof="0" dirty="0">
                <a:solidFill>
                  <a:schemeClr val="tx2"/>
                </a:solidFill>
              </a:rPr>
              <a:t>ruská </a:t>
            </a:r>
            <a:r>
              <a:rPr lang="sk-SK" noProof="0" dirty="0" err="1">
                <a:solidFill>
                  <a:schemeClr val="tx2"/>
                </a:solidFill>
              </a:rPr>
              <a:t>verze</a:t>
            </a:r>
            <a:r>
              <a:rPr lang="sk-SK" noProof="0" dirty="0">
                <a:solidFill>
                  <a:schemeClr val="tx2"/>
                </a:solidFill>
              </a:rPr>
              <a:t> mapy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t="26277" r="9565" b="16181"/>
          <a:stretch/>
        </p:blipFill>
        <p:spPr bwMode="auto">
          <a:xfrm>
            <a:off x="5220072" y="1506860"/>
            <a:ext cx="3805088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2" t="21312" r="4836" b="14345"/>
          <a:stretch/>
        </p:blipFill>
        <p:spPr bwMode="auto">
          <a:xfrm>
            <a:off x="111954" y="1506860"/>
            <a:ext cx="4246622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3" t="26755" r="8821" b="16898"/>
          <a:stretch/>
        </p:blipFill>
        <p:spPr bwMode="auto">
          <a:xfrm>
            <a:off x="2627784" y="3491335"/>
            <a:ext cx="3805088" cy="2843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8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EA8A26-60FD-47C1-AC9E-6EA2483A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noProof="0" dirty="0" err="1">
                <a:solidFill>
                  <a:schemeClr val="tx2"/>
                </a:solidFill>
              </a:rPr>
              <a:t>Poloostrov</a:t>
            </a:r>
            <a:r>
              <a:rPr lang="sk-SK" noProof="0" dirty="0">
                <a:solidFill>
                  <a:schemeClr val="tx2"/>
                </a:solidFill>
              </a:rPr>
              <a:t> Krym – ukrajinská </a:t>
            </a:r>
            <a:r>
              <a:rPr lang="sk-SK" noProof="0" dirty="0" err="1">
                <a:solidFill>
                  <a:schemeClr val="tx2"/>
                </a:solidFill>
              </a:rPr>
              <a:t>vs</a:t>
            </a:r>
            <a:r>
              <a:rPr lang="sk-SK" noProof="0" dirty="0">
                <a:solidFill>
                  <a:schemeClr val="tx2"/>
                </a:solidFill>
              </a:rPr>
              <a:t>. </a:t>
            </a:r>
            <a:r>
              <a:rPr lang="sk-SK" noProof="0" dirty="0"/>
              <a:t>česká </a:t>
            </a:r>
            <a:r>
              <a:rPr lang="sk-SK" noProof="0" dirty="0" err="1"/>
              <a:t>vs</a:t>
            </a:r>
            <a:r>
              <a:rPr lang="sk-SK" noProof="0" dirty="0"/>
              <a:t>. </a:t>
            </a:r>
            <a:r>
              <a:rPr lang="sk-SK" noProof="0" dirty="0">
                <a:solidFill>
                  <a:schemeClr val="tx2"/>
                </a:solidFill>
              </a:rPr>
              <a:t>ruská </a:t>
            </a:r>
            <a:r>
              <a:rPr lang="sk-SK" noProof="0" dirty="0" err="1">
                <a:solidFill>
                  <a:schemeClr val="tx2"/>
                </a:solidFill>
              </a:rPr>
              <a:t>verze</a:t>
            </a:r>
            <a:r>
              <a:rPr lang="sk-SK" noProof="0" dirty="0">
                <a:solidFill>
                  <a:schemeClr val="tx2"/>
                </a:solidFill>
              </a:rPr>
              <a:t> mapy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1272A24-9CAB-457F-9A9D-D58C0682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476672"/>
            <a:ext cx="9144000" cy="51435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3FF4DC0-209D-4A82-B4B8-4A062AAEBBF6}"/>
              </a:ext>
            </a:extLst>
          </p:cNvPr>
          <p:cNvSpPr txBox="1"/>
          <p:nvPr/>
        </p:nvSpPr>
        <p:spPr>
          <a:xfrm>
            <a:off x="179512" y="5802734"/>
            <a:ext cx="7139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			Kašmír– Pakistan </a:t>
            </a:r>
            <a:r>
              <a:rPr lang="sk-SK" dirty="0" err="1">
                <a:solidFill>
                  <a:schemeClr val="tx2"/>
                </a:solidFill>
              </a:rPr>
              <a:t>vs</a:t>
            </a:r>
            <a:r>
              <a:rPr lang="sk-SK" dirty="0">
                <a:solidFill>
                  <a:schemeClr val="tx2"/>
                </a:solidFill>
              </a:rPr>
              <a:t> India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E7F630F0-DD57-4A64-A117-B53411E5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728658256"/>
      </p:ext>
    </p:extLst>
  </p:cSld>
  <p:clrMapOvr>
    <a:masterClrMapping/>
  </p:clrMapOvr>
</p:sld>
</file>

<file path=ppt/theme/theme1.xml><?xml version="1.0" encoding="utf-8"?>
<a:theme xmlns:a="http://schemas.openxmlformats.org/drawingml/2006/main" name="Došky">
  <a:themeElements>
    <a:clrScheme name="Došky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ošky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ošky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390</Words>
  <Application>Microsoft Office PowerPoint</Application>
  <PresentationFormat>Prezentácia na obrazovke (4:3)</PresentationFormat>
  <Paragraphs>106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Tw Cen MT</vt:lpstr>
      <vt:lpstr>Došky</vt:lpstr>
      <vt:lpstr>Mapové zdroje</vt:lpstr>
      <vt:lpstr>Mapové zdroje</vt:lpstr>
      <vt:lpstr>Prezentácia programu PowerPoint</vt:lpstr>
      <vt:lpstr>Prezentácia programu PowerPoint</vt:lpstr>
      <vt:lpstr>Zneužitie máp - propaganda</vt:lpstr>
      <vt:lpstr>Prezentácia programu PowerPoint</vt:lpstr>
      <vt:lpstr>Prezentácia programu PowerPoint</vt:lpstr>
      <vt:lpstr>Propaganda</vt:lpstr>
      <vt:lpstr>Prezentácia programu PowerPoint</vt:lpstr>
      <vt:lpstr>Prezentácia programu PowerPoint</vt:lpstr>
      <vt:lpstr>Prezentácia programu PowerPoint</vt:lpstr>
      <vt:lpstr>Snaha o dezinterpretáciu</vt:lpstr>
      <vt:lpstr>Prezentácia programu PowerPoint</vt:lpstr>
      <vt:lpstr>Prezentácia programu PowerPoint</vt:lpstr>
      <vt:lpstr>Iné príklady zavádzajúcej prezentace dat </vt:lpstr>
      <vt:lpstr>Generalizácia</vt:lpstr>
      <vt:lpstr>Snaha o dezinterpretaci</vt:lpstr>
      <vt:lpstr>Prezentácia programu PowerPoint</vt:lpstr>
      <vt:lpstr>Úkol</vt:lpstr>
      <vt:lpstr>Cvičenie 2</vt:lpstr>
      <vt:lpstr>Děkujem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Mapové zdroje</dc:title>
  <dc:creator>Filip Leitner</dc:creator>
  <cp:lastModifiedBy>Filip Leitner</cp:lastModifiedBy>
  <cp:revision>40</cp:revision>
  <dcterms:created xsi:type="dcterms:W3CDTF">2020-10-11T08:38:16Z</dcterms:created>
  <dcterms:modified xsi:type="dcterms:W3CDTF">2021-09-15T13:20:02Z</dcterms:modified>
</cp:coreProperties>
</file>