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6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5CAE-7FEB-4E63-A9BF-C17A4B84FBA0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E6A44-B3B1-4A5F-B24B-3D477EC5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CB45-F9F4-42D3-9F48-51D259584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5E64D-CB0F-4877-BBCB-2F0DBBEDB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C49F6-FC40-4568-8045-3759EC33E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611C2-86C7-40FE-9C6E-8784FCAC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4EF15-0DC8-41E4-8268-F7DBAB1A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1EB9-8DC3-40DE-9FC0-5F7D6CE0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F710B-0429-4A57-8D36-CDAA34EF4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C9A6C-2F6C-4677-A96C-B8014647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8794-B1CF-468D-84CA-084E99C9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EBBE0-DA08-49E6-8FE8-E5261225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5D0EF-E9A6-40C8-9EE0-2A027842B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75DE7-CD3D-4643-B264-23559F56B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40A54-24CA-495F-812D-BC0DFC77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A82F-EC22-41C7-9947-79AFA756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C057E-DB86-457D-912D-1E886177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5725-B1EF-4B64-BD03-C4E8E385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8F5A-FC04-4748-A0A0-EBC9D4E4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1567-DB27-4AA0-873C-DF1A2AFD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EB4D-56FB-43EB-9A41-80F0B1E1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B633D-75E5-4879-A3FD-60D0B1AF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37D5-8567-41AB-BE99-C68034CE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61017-1656-4821-834D-B85AB384F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737EC-B66D-49E3-B556-DFA04094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2F6F7-A0C1-48FF-95DA-42A2CF0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73DF5-044B-49E7-97B3-13F53477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9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5E77-CE35-4F80-B211-2348489A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48B8-83C3-4D4A-8A5C-BC6FF40E2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731B9-3655-4629-B397-2404B186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3091-4299-4E50-9D6B-4B85AEF8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855C-FD9A-419F-AF8D-57397AFB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AC0BE-C16A-45E0-9FE8-7199467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2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5BDEA-623D-4552-84D7-A5016DCA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E710F-3FC4-4244-ABE7-61996D272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31A0-2035-4C98-AD8A-B5298DBD8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7DB3A5-A565-4EF2-82AE-5FDB4B033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00E0AC-CAFA-4363-961E-49FF2A438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0960E-0F70-4533-A054-4D8BADEE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6C0A0-0E62-456B-8FAE-1A2DDAB5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52B1D1-333D-43DD-8BC1-B6C3E171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4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F25E5-A877-47F4-8C94-837CEDE8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9C88C8-15E9-4D16-B08F-D72B5B66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66A63-AB4A-42BF-9273-326BE1B6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B60EA-32E0-4CF7-BF9A-AE0F9664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1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76B36-B2FA-434A-BC5E-65870859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E8585-B0BD-478B-A78B-EE51A5835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E56DB-5AE1-4B5B-A0DB-B7C677906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65351-46F2-4FF9-B3C8-09E006A8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0FF37-90AE-4C1B-9F56-6544B086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AD4DE-EE9B-4D9A-9C88-4A6B0C7F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65162-6EFD-4078-9FB7-71E5779D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08266-F084-4F1A-BECE-926A074D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B49CB-2C37-4CBB-8B22-4133E921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F0D8-571E-49BC-AAC3-694823AA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1EF608-D581-4038-8249-CB9196EBD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56B2B-3917-4A64-B1C8-BF586F7A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E3BD-E299-425F-B68F-9E6A558A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475D9-1CA7-4487-A36C-B84B0CAA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A045E-C756-4018-A11A-71416B7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DBC73-278E-4FFC-8C88-8E46F6BD6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8D626-964A-42CB-8F12-74BBA549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E5C87-53A9-444C-830C-7D3DAC04B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EB3-A7CE-4EFE-A3B4-6A6724926013}" type="datetimeFigureOut">
              <a:rPr lang="en-US" smtClean="0"/>
              <a:t>28-Sep-21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B0676-04C7-4DEF-87E0-EA6D6C455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5833B-2F53-4719-B2AF-EA38D23C7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2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4ED2-C7C8-4AD8-9EA5-4AACD66CA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Töpferův</a:t>
            </a:r>
            <a:r>
              <a:rPr lang="en-US" dirty="0"/>
              <a:t> </a:t>
            </a:r>
            <a:r>
              <a:rPr lang="en-US" dirty="0" err="1"/>
              <a:t>zákon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3E649-6FD1-4B0C-AADF-2B317C397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en-US" dirty="0" err="1"/>
              <a:t>Šilhák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9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7E573-DBCE-4C62-AA88-B4CC5AA42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výběru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60E0-98B1-42CE-9C15-D2ADF901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reglementace</a:t>
            </a:r>
            <a:r>
              <a:rPr lang="en-US" dirty="0"/>
              <a:t> = </a:t>
            </a:r>
            <a:r>
              <a:rPr lang="en-US" dirty="0" err="1"/>
              <a:t>podřízení</a:t>
            </a:r>
            <a:r>
              <a:rPr lang="en-US" dirty="0"/>
              <a:t> </a:t>
            </a:r>
            <a:r>
              <a:rPr lang="en-US" dirty="0" err="1"/>
              <a:t>pravidlům</a:t>
            </a:r>
            <a:endParaRPr lang="en-US" dirty="0"/>
          </a:p>
          <a:p>
            <a:pPr fontAlgn="base"/>
            <a:r>
              <a:rPr lang="en-US" b="1" dirty="0" err="1"/>
              <a:t>censální</a:t>
            </a:r>
            <a:r>
              <a:rPr lang="en-US" b="1" dirty="0"/>
              <a:t> </a:t>
            </a:r>
            <a:r>
              <a:rPr lang="en-US" b="1" dirty="0" err="1"/>
              <a:t>výběr</a:t>
            </a:r>
            <a:endParaRPr lang="en-US" b="1" dirty="0"/>
          </a:p>
          <a:p>
            <a:pPr lvl="1" fontAlgn="base"/>
            <a:r>
              <a:rPr lang="en-US" dirty="0" err="1"/>
              <a:t>stanoví</a:t>
            </a:r>
            <a:r>
              <a:rPr lang="en-US" dirty="0"/>
              <a:t> se </a:t>
            </a:r>
            <a:r>
              <a:rPr lang="en-US" dirty="0" err="1"/>
              <a:t>nejnižší</a:t>
            </a:r>
            <a:r>
              <a:rPr lang="en-US" dirty="0"/>
              <a:t> </a:t>
            </a:r>
            <a:r>
              <a:rPr lang="en-US" dirty="0" err="1"/>
              <a:t>hranice</a:t>
            </a:r>
            <a:r>
              <a:rPr lang="en-US" dirty="0"/>
              <a:t> (census) → do </a:t>
            </a:r>
            <a:r>
              <a:rPr lang="en-US" dirty="0" err="1"/>
              <a:t>mapy</a:t>
            </a:r>
            <a:r>
              <a:rPr lang="en-US" dirty="0"/>
              <a:t> se </a:t>
            </a:r>
            <a:r>
              <a:rPr lang="en-US" dirty="0" err="1"/>
              <a:t>vyberou</a:t>
            </a:r>
            <a:r>
              <a:rPr lang="en-US" dirty="0"/>
              <a:t> </a:t>
            </a:r>
            <a:r>
              <a:rPr lang="en-US" dirty="0" err="1"/>
              <a:t>pouze</a:t>
            </a:r>
            <a:r>
              <a:rPr lang="en-US" dirty="0"/>
              <a:t> </a:t>
            </a:r>
            <a:r>
              <a:rPr lang="en-US" dirty="0" err="1"/>
              <a:t>prvky</a:t>
            </a:r>
            <a:r>
              <a:rPr lang="en-US" dirty="0"/>
              <a:t> </a:t>
            </a:r>
            <a:r>
              <a:rPr lang="en-US" dirty="0" err="1"/>
              <a:t>vyšší</a:t>
            </a:r>
            <a:r>
              <a:rPr lang="en-US" dirty="0"/>
              <a:t> </a:t>
            </a:r>
            <a:r>
              <a:rPr lang="en-US" dirty="0" err="1"/>
              <a:t>kategorie</a:t>
            </a:r>
            <a:endParaRPr lang="en-US" dirty="0"/>
          </a:p>
          <a:p>
            <a:pPr lvl="1" fontAlgn="base"/>
            <a:r>
              <a:rPr lang="en-US" dirty="0" err="1"/>
              <a:t>příliš</a:t>
            </a:r>
            <a:r>
              <a:rPr lang="en-US" dirty="0"/>
              <a:t> </a:t>
            </a:r>
            <a:r>
              <a:rPr lang="en-US" dirty="0" err="1"/>
              <a:t>zobecňující</a:t>
            </a:r>
            <a:endParaRPr lang="en-US" dirty="0"/>
          </a:p>
          <a:p>
            <a:pPr fontAlgn="base"/>
            <a:r>
              <a:rPr lang="en-US" b="1" dirty="0" err="1"/>
              <a:t>normativní</a:t>
            </a:r>
            <a:r>
              <a:rPr lang="en-US" b="1" dirty="0"/>
              <a:t> </a:t>
            </a:r>
            <a:r>
              <a:rPr lang="en-US" b="1" dirty="0" err="1"/>
              <a:t>výběr</a:t>
            </a:r>
            <a:endParaRPr lang="en-US" b="1" dirty="0"/>
          </a:p>
          <a:p>
            <a:pPr lvl="1" fontAlgn="base"/>
            <a:r>
              <a:rPr lang="en-US" dirty="0" err="1"/>
              <a:t>zohledňuje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vztahy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geografickými</a:t>
            </a:r>
            <a:r>
              <a:rPr lang="en-US" dirty="0"/>
              <a:t> </a:t>
            </a:r>
            <a:r>
              <a:rPr lang="en-US" dirty="0" err="1"/>
              <a:t>prvky</a:t>
            </a:r>
            <a:r>
              <a:rPr lang="en-US" dirty="0"/>
              <a:t>, </a:t>
            </a:r>
            <a:r>
              <a:rPr lang="en-US" dirty="0" err="1"/>
              <a:t>rozdílný</a:t>
            </a:r>
            <a:r>
              <a:rPr lang="en-US" dirty="0"/>
              <a:t> </a:t>
            </a:r>
            <a:r>
              <a:rPr lang="en-US" dirty="0" err="1"/>
              <a:t>charakter</a:t>
            </a:r>
            <a:r>
              <a:rPr lang="en-US" dirty="0"/>
              <a:t> </a:t>
            </a:r>
            <a:r>
              <a:rPr lang="en-US" dirty="0" err="1"/>
              <a:t>jednotlivých</a:t>
            </a:r>
            <a:r>
              <a:rPr lang="en-US" dirty="0"/>
              <a:t> </a:t>
            </a:r>
            <a:r>
              <a:rPr lang="en-US" dirty="0" err="1"/>
              <a:t>částí</a:t>
            </a:r>
            <a:r>
              <a:rPr lang="en-US" dirty="0"/>
              <a:t> </a:t>
            </a:r>
            <a:r>
              <a:rPr lang="en-US" dirty="0" err="1"/>
              <a:t>mapy</a:t>
            </a:r>
            <a:endParaRPr lang="en-US" dirty="0"/>
          </a:p>
          <a:p>
            <a:pPr lvl="1" fontAlgn="base"/>
            <a:r>
              <a:rPr lang="en-US" dirty="0" err="1"/>
              <a:t>opírá</a:t>
            </a:r>
            <a:r>
              <a:rPr lang="en-US" dirty="0"/>
              <a:t> se o </a:t>
            </a:r>
            <a:r>
              <a:rPr lang="en-US" dirty="0" err="1"/>
              <a:t>rozbor</a:t>
            </a:r>
            <a:r>
              <a:rPr lang="en-US" dirty="0"/>
              <a:t> </a:t>
            </a:r>
            <a:r>
              <a:rPr lang="en-US" dirty="0" err="1"/>
              <a:t>podkladové</a:t>
            </a:r>
            <a:r>
              <a:rPr lang="en-US" dirty="0"/>
              <a:t> </a:t>
            </a:r>
            <a:r>
              <a:rPr lang="en-US" dirty="0" err="1"/>
              <a:t>mapy</a:t>
            </a:r>
            <a:r>
              <a:rPr lang="en-US" dirty="0"/>
              <a:t>, z </a:t>
            </a:r>
            <a:r>
              <a:rPr lang="en-US" dirty="0" err="1"/>
              <a:t>něhož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vypočítány</a:t>
            </a:r>
            <a:r>
              <a:rPr lang="en-US" dirty="0"/>
              <a:t> </a:t>
            </a:r>
            <a:r>
              <a:rPr lang="en-US" dirty="0" err="1"/>
              <a:t>matematické</a:t>
            </a:r>
            <a:r>
              <a:rPr lang="en-US" dirty="0"/>
              <a:t> </a:t>
            </a:r>
            <a:r>
              <a:rPr lang="en-US" dirty="0" err="1"/>
              <a:t>ukazatele</a:t>
            </a:r>
            <a:r>
              <a:rPr lang="en-US" dirty="0"/>
              <a:t> (</a:t>
            </a:r>
            <a:r>
              <a:rPr lang="en-US" dirty="0" err="1"/>
              <a:t>normativy</a:t>
            </a:r>
            <a:r>
              <a:rPr lang="en-US" dirty="0"/>
              <a:t>) → </a:t>
            </a:r>
            <a:r>
              <a:rPr lang="en-US" dirty="0" err="1"/>
              <a:t>stanoví</a:t>
            </a:r>
            <a:r>
              <a:rPr lang="en-US" dirty="0"/>
              <a:t> </a:t>
            </a:r>
            <a:r>
              <a:rPr lang="en-US" dirty="0" err="1"/>
              <a:t>maximální</a:t>
            </a:r>
            <a:r>
              <a:rPr lang="en-US" dirty="0"/>
              <a:t> </a:t>
            </a:r>
            <a:r>
              <a:rPr lang="en-US" dirty="0" err="1"/>
              <a:t>možné</a:t>
            </a:r>
            <a:r>
              <a:rPr lang="en-US" dirty="0"/>
              <a:t> </a:t>
            </a:r>
            <a:r>
              <a:rPr lang="en-US" dirty="0" err="1"/>
              <a:t>množství</a:t>
            </a:r>
            <a:r>
              <a:rPr lang="en-US" dirty="0"/>
              <a:t> </a:t>
            </a:r>
            <a:r>
              <a:rPr lang="en-US" dirty="0" err="1"/>
              <a:t>prvků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výsledné</a:t>
            </a:r>
            <a:r>
              <a:rPr lang="en-US" dirty="0"/>
              <a:t> </a:t>
            </a:r>
            <a:r>
              <a:rPr lang="en-US" dirty="0" err="1"/>
              <a:t>mapě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164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67150-A242-4D60-A32D-4E38FA72A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Töpferův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 </a:t>
            </a:r>
            <a:r>
              <a:rPr lang="en-US" dirty="0" err="1"/>
              <a:t>odmocniny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01621-34C4-44DC-9C8C-B2F11F8ED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6983" y="1505466"/>
            <a:ext cx="10515600" cy="4351338"/>
          </a:xfrm>
        </p:spPr>
        <p:txBody>
          <a:bodyPr>
            <a:normAutofit/>
          </a:bodyPr>
          <a:lstStyle/>
          <a:p>
            <a:pPr fontAlgn="base"/>
            <a:r>
              <a:rPr lang="en-US" dirty="0" err="1"/>
              <a:t>normativní</a:t>
            </a:r>
            <a:r>
              <a:rPr lang="en-US" dirty="0"/>
              <a:t> </a:t>
            </a:r>
            <a:r>
              <a:rPr lang="en-US" dirty="0" err="1"/>
              <a:t>výběr</a:t>
            </a:r>
            <a:endParaRPr lang="en-US" dirty="0"/>
          </a:p>
          <a:p>
            <a:pPr fontAlgn="base"/>
            <a:r>
              <a:rPr lang="en-US" dirty="0" err="1"/>
              <a:t>Jednoduchý</a:t>
            </a:r>
            <a:r>
              <a:rPr lang="en-US" dirty="0"/>
              <a:t> </a:t>
            </a:r>
            <a:r>
              <a:rPr lang="en-US" dirty="0" err="1"/>
              <a:t>zákon</a:t>
            </a:r>
            <a:r>
              <a:rPr lang="en-US" dirty="0"/>
              <a:t>:</a:t>
            </a:r>
          </a:p>
          <a:p>
            <a:pPr lvl="1" fontAlgn="base"/>
            <a:r>
              <a:rPr lang="en-US" dirty="0" err="1"/>
              <a:t>topografické</a:t>
            </a:r>
            <a:r>
              <a:rPr lang="en-US" dirty="0"/>
              <a:t> </a:t>
            </a:r>
            <a:r>
              <a:rPr lang="en-US" dirty="0" err="1"/>
              <a:t>mapy</a:t>
            </a:r>
            <a:r>
              <a:rPr lang="en-US" dirty="0"/>
              <a:t> </a:t>
            </a:r>
            <a:r>
              <a:rPr lang="en-US" dirty="0" err="1"/>
              <a:t>velkých</a:t>
            </a:r>
            <a:r>
              <a:rPr lang="en-US" dirty="0"/>
              <a:t> </a:t>
            </a:r>
            <a:r>
              <a:rPr lang="en-US" dirty="0" err="1"/>
              <a:t>měřítek</a:t>
            </a:r>
            <a:endParaRPr lang="en-US" dirty="0"/>
          </a:p>
          <a:p>
            <a:pPr lvl="1" fontAlgn="base"/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kvantitativní</a:t>
            </a:r>
            <a:r>
              <a:rPr lang="en-US" dirty="0"/>
              <a:t> </a:t>
            </a:r>
            <a:r>
              <a:rPr lang="en-US" dirty="0" err="1"/>
              <a:t>generalizaci</a:t>
            </a:r>
            <a:r>
              <a:rPr lang="en-US" dirty="0"/>
              <a:t> (</a:t>
            </a:r>
            <a:r>
              <a:rPr lang="en-US" dirty="0" err="1"/>
              <a:t>nemění</a:t>
            </a:r>
            <a:r>
              <a:rPr lang="en-US" dirty="0"/>
              <a:t> se </a:t>
            </a:r>
            <a:r>
              <a:rPr lang="en-US" dirty="0" err="1"/>
              <a:t>účel</a:t>
            </a:r>
            <a:r>
              <a:rPr lang="en-US" dirty="0"/>
              <a:t> ani </a:t>
            </a:r>
            <a:r>
              <a:rPr lang="en-US" dirty="0" err="1"/>
              <a:t>značkový</a:t>
            </a:r>
            <a:r>
              <a:rPr lang="en-US" dirty="0"/>
              <a:t> </a:t>
            </a:r>
            <a:r>
              <a:rPr lang="en-US" dirty="0" err="1"/>
              <a:t>klíč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E9A2BFF-90B6-4A0E-83D9-879665853A31}"/>
              </a:ext>
            </a:extLst>
          </p:cNvPr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 </a:t>
            </a:r>
          </a:p>
        </p:txBody>
      </p:sp>
      <p:pic>
        <p:nvPicPr>
          <p:cNvPr id="5" name="Picture 2" descr="https://lh4.googleusercontent.com/wPayi2ANdi-xEedU8F1qgQsGymQi6mZRqn9zTodKJx1oRbA3Vf0y8EEWFNTlKL0uPOjK4pRAqxVqhEzcBkUCQt_scpPft4NTlDGznuUTvY9BG9dfzAz1Nya9-BOizqT1r3PkLbqIF515Eq3-JBD5sql-xqjCCNY4b9vQGtmp=s0">
            <a:extLst>
              <a:ext uri="{FF2B5EF4-FFF2-40B4-BE49-F238E27FC236}">
                <a16:creationId xmlns:a16="http://schemas.microsoft.com/office/drawing/2014/main" id="{1E447DCD-3068-4D6F-951D-BF7A51023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651" y="4437776"/>
            <a:ext cx="2407238" cy="104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6.googleusercontent.com/Om1ZY_km238Hy5E0mgl1UK-y8FnZLty-Byb6TczWUmUoL5qRdSAyonicUHfc4XtZniUfYhjvBqgEEL7hfkUO4L59Awo9E44CQuJ20zwMYQ7xW6hpwhKx8GHZnekQyaevyfxC10CEiLKLvErnxiwXjj9VT_dw27-DdFTXM9q3=s0">
            <a:extLst>
              <a:ext uri="{FF2B5EF4-FFF2-40B4-BE49-F238E27FC236}">
                <a16:creationId xmlns:a16="http://schemas.microsoft.com/office/drawing/2014/main" id="{DFAEC0D6-6324-4559-B936-E6CACD793E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412711"/>
            <a:ext cx="30099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253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E389C-89C6-4B7C-A97A-70ECA6F27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Töpferův</a:t>
            </a:r>
            <a:r>
              <a:rPr lang="en-US" dirty="0"/>
              <a:t> </a:t>
            </a:r>
            <a:r>
              <a:rPr lang="en-US" b="1" dirty="0" err="1"/>
              <a:t>rozšířený</a:t>
            </a:r>
            <a:r>
              <a:rPr lang="en-US" dirty="0"/>
              <a:t> </a:t>
            </a:r>
            <a:r>
              <a:rPr lang="en-US" dirty="0" err="1"/>
              <a:t>zákon</a:t>
            </a:r>
            <a:r>
              <a:rPr lang="en-US" dirty="0"/>
              <a:t> </a:t>
            </a:r>
            <a:r>
              <a:rPr lang="en-US" dirty="0" err="1"/>
              <a:t>odmocniny</a:t>
            </a:r>
            <a:endParaRPr lang="en-US" dirty="0">
              <a:effectLst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67677-E9E2-4C73-A76B-82A67F036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endParaRPr lang="en-US" dirty="0"/>
          </a:p>
        </p:txBody>
      </p:sp>
      <p:pic>
        <p:nvPicPr>
          <p:cNvPr id="2051" name="Picture 3" descr="https://lh6.googleusercontent.com/G1y2hdoTGRTytzKNc5f71UO2bTt0sc5xkaYy87QTpBMgLLolyCRS-pPebQqCiCuFtyZTJZqzeFsCAiLLp3zIM2DuqywouFUyBXYJIjAc5GMTCARIlEq3ZorOTVSG1VzKzx3TJ5wLZWMRBAmB9HSeekE95ihZ4jCAOT_dm2yG=s0">
            <a:extLst>
              <a:ext uri="{FF2B5EF4-FFF2-40B4-BE49-F238E27FC236}">
                <a16:creationId xmlns:a16="http://schemas.microsoft.com/office/drawing/2014/main" id="{2E20E89C-FA7A-4A26-B106-77A9B5873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599057"/>
            <a:ext cx="4754425" cy="2121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lh6.googleusercontent.com/Pdp5QPQXYCLT5yuAuXHsuL4Mbi50i9frdngWIZJc1oMAgy1Ds-Wk4kgnff_-H9jVlLAPLqnAfauscnNRquKeSgz624T8OTXTkJy940EgVtAqoSn99spbg7B6nJEF6FwkJoHOBqAGT0qs-H4AlvuB6ZKP0BUAzyDFd8pFwFy0=s0">
            <a:extLst>
              <a:ext uri="{FF2B5EF4-FFF2-40B4-BE49-F238E27FC236}">
                <a16:creationId xmlns:a16="http://schemas.microsoft.com/office/drawing/2014/main" id="{211971AE-DF7F-42A8-8F4F-0CFBBBF47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309" y="1801743"/>
            <a:ext cx="3625791" cy="1457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ttps://lh6.googleusercontent.com/DOnPMiKBJDOQXxo7oE_Hzt6jP9w3c0cabaNYXoNsHwzABsz54i4ELuIbTyK0QVxw3DG3GdzpoOHFcPGUedfzOrqJ5St0FSmpqd4PX4a15-zVxNsiyMc6RrTm6dIKWd_NJUoS_GvGx4a2uQ3QQ4YqXuONyaVK-b1a3dfIJRaH=s0">
            <a:extLst>
              <a:ext uri="{FF2B5EF4-FFF2-40B4-BE49-F238E27FC236}">
                <a16:creationId xmlns:a16="http://schemas.microsoft.com/office/drawing/2014/main" id="{5C0A9C45-31D8-49D8-A62A-B573CE905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3599057"/>
            <a:ext cx="5627816" cy="199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lh5.googleusercontent.com/MZH9OyzeloWASYETOknJOEsT2e8gaajLKUPWHKiUCx4q_4OKwalnOyqLr_5jWvY1u2XQqGvV8SePoqkw2XEnx6dy9LhE_m663AG8RPCVQDarVheX7aYcjdJDDhtxb9xTI7dPubw3YzkU5ttpEvZ4AzSZS_VeSvGIThk70i3I=s0">
            <a:extLst>
              <a:ext uri="{FF2B5EF4-FFF2-40B4-BE49-F238E27FC236}">
                <a16:creationId xmlns:a16="http://schemas.microsoft.com/office/drawing/2014/main" id="{7F288128-F333-4436-AE95-377A376970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875" y="1688548"/>
            <a:ext cx="4832409" cy="1570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600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7814-3011-49D1-ACCF-19EC6DD2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úkol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59067-77B6-4E52-9E6D-8DAE63D79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Pro </a:t>
            </a:r>
            <a:r>
              <a:rPr lang="en-US" dirty="0" err="1"/>
              <a:t>zadaný</a:t>
            </a:r>
            <a:r>
              <a:rPr lang="en-US" dirty="0"/>
              <a:t> </a:t>
            </a:r>
            <a:r>
              <a:rPr lang="en-US" dirty="0" err="1"/>
              <a:t>mapový</a:t>
            </a:r>
            <a:r>
              <a:rPr lang="en-US" dirty="0"/>
              <a:t> list ZM50 </a:t>
            </a:r>
            <a:r>
              <a:rPr lang="en-US" dirty="0" err="1"/>
              <a:t>proveďte</a:t>
            </a:r>
            <a:r>
              <a:rPr lang="en-US" dirty="0"/>
              <a:t>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Topferova</a:t>
            </a:r>
            <a:r>
              <a:rPr lang="en-US" dirty="0"/>
              <a:t> </a:t>
            </a:r>
            <a:r>
              <a:rPr lang="en-US" dirty="0" err="1"/>
              <a:t>rozšířeného</a:t>
            </a:r>
            <a:r>
              <a:rPr lang="en-US" dirty="0"/>
              <a:t> </a:t>
            </a:r>
            <a:r>
              <a:rPr lang="en-US" dirty="0" err="1"/>
              <a:t>zákona</a:t>
            </a:r>
            <a:r>
              <a:rPr lang="en-US" dirty="0"/>
              <a:t> </a:t>
            </a:r>
            <a:r>
              <a:rPr lang="en-US" dirty="0" err="1"/>
              <a:t>odmocniny</a:t>
            </a:r>
            <a:r>
              <a:rPr lang="en-US" dirty="0"/>
              <a:t> (pro </a:t>
            </a:r>
            <a:r>
              <a:rPr lang="en-US" dirty="0" err="1"/>
              <a:t>měřítko</a:t>
            </a:r>
            <a:r>
              <a:rPr lang="en-US" dirty="0"/>
              <a:t> 1:50000)</a:t>
            </a:r>
          </a:p>
          <a:p>
            <a:pPr lvl="1"/>
            <a:r>
              <a:rPr lang="en-US" dirty="0" err="1"/>
              <a:t>Použijte</a:t>
            </a:r>
            <a:r>
              <a:rPr lang="en-US" dirty="0"/>
              <a:t>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vrstvy</a:t>
            </a:r>
            <a:endParaRPr lang="en-US" dirty="0"/>
          </a:p>
          <a:p>
            <a:pPr lvl="2"/>
            <a:r>
              <a:rPr lang="en-US" dirty="0" err="1"/>
              <a:t>Vodní</a:t>
            </a:r>
            <a:r>
              <a:rPr lang="en-US" dirty="0"/>
              <a:t> </a:t>
            </a:r>
            <a:r>
              <a:rPr lang="en-US" dirty="0" err="1"/>
              <a:t>toky</a:t>
            </a:r>
            <a:r>
              <a:rPr lang="en-US" dirty="0"/>
              <a:t> (</a:t>
            </a:r>
            <a:r>
              <a:rPr lang="en-US" dirty="0" err="1"/>
              <a:t>Z_Voda_L</a:t>
            </a:r>
            <a:r>
              <a:rPr lang="en-US" dirty="0"/>
              <a:t>) – </a:t>
            </a:r>
            <a:r>
              <a:rPr lang="en-US" b="1" dirty="0" err="1"/>
              <a:t>šířka</a:t>
            </a:r>
            <a:r>
              <a:rPr lang="en-US" b="1" dirty="0"/>
              <a:t> </a:t>
            </a:r>
            <a:r>
              <a:rPr lang="en-US" b="1" dirty="0" err="1"/>
              <a:t>signatury</a:t>
            </a:r>
            <a:r>
              <a:rPr lang="en-US" b="1" dirty="0"/>
              <a:t> 0.2 mm (</a:t>
            </a:r>
            <a:r>
              <a:rPr lang="en-US" b="1" dirty="0" err="1"/>
              <a:t>nezměněna</a:t>
            </a:r>
            <a:r>
              <a:rPr lang="en-US" b="1" dirty="0"/>
              <a:t>)</a:t>
            </a:r>
          </a:p>
          <a:p>
            <a:pPr lvl="2"/>
            <a:r>
              <a:rPr lang="en-US" dirty="0" err="1"/>
              <a:t>Vodní</a:t>
            </a:r>
            <a:r>
              <a:rPr lang="en-US" dirty="0"/>
              <a:t> </a:t>
            </a:r>
            <a:r>
              <a:rPr lang="en-US" dirty="0" err="1"/>
              <a:t>plochy</a:t>
            </a:r>
            <a:r>
              <a:rPr lang="en-US" dirty="0"/>
              <a:t> (</a:t>
            </a:r>
            <a:r>
              <a:rPr lang="en-US" dirty="0" err="1"/>
              <a:t>Z_Voda_P</a:t>
            </a:r>
            <a:r>
              <a:rPr lang="en-US" dirty="0"/>
              <a:t> - bez </a:t>
            </a:r>
            <a:r>
              <a:rPr lang="en-US" dirty="0" err="1"/>
              <a:t>ploch</a:t>
            </a:r>
            <a:r>
              <a:rPr lang="en-US" dirty="0"/>
              <a:t> </a:t>
            </a:r>
            <a:r>
              <a:rPr lang="en-US" dirty="0" err="1"/>
              <a:t>vodních</a:t>
            </a:r>
            <a:r>
              <a:rPr lang="en-US" dirty="0"/>
              <a:t> </a:t>
            </a:r>
            <a:r>
              <a:rPr lang="en-US" dirty="0" err="1"/>
              <a:t>toků</a:t>
            </a:r>
            <a:r>
              <a:rPr lang="en-US" dirty="0"/>
              <a:t>) – </a:t>
            </a:r>
            <a:r>
              <a:rPr lang="en-US" b="1" dirty="0" err="1"/>
              <a:t>šířka</a:t>
            </a:r>
            <a:r>
              <a:rPr lang="en-US" b="1" dirty="0"/>
              <a:t> </a:t>
            </a:r>
            <a:r>
              <a:rPr lang="en-US" b="1" dirty="0" err="1"/>
              <a:t>obrysové</a:t>
            </a:r>
            <a:r>
              <a:rPr lang="en-US" b="1" dirty="0"/>
              <a:t> </a:t>
            </a:r>
            <a:r>
              <a:rPr lang="en-US" b="1" dirty="0" err="1"/>
              <a:t>signatury</a:t>
            </a:r>
            <a:r>
              <a:rPr lang="en-US" b="1" dirty="0"/>
              <a:t> 0.13 mm, </a:t>
            </a:r>
            <a:r>
              <a:rPr lang="en-US" b="1" dirty="0" err="1"/>
              <a:t>znázorněny</a:t>
            </a:r>
            <a:r>
              <a:rPr lang="en-US" b="1" dirty="0"/>
              <a:t> o 10 % </a:t>
            </a:r>
            <a:r>
              <a:rPr lang="en-US" b="1" dirty="0" err="1"/>
              <a:t>menší</a:t>
            </a:r>
            <a:r>
              <a:rPr lang="en-US" b="1" dirty="0"/>
              <a:t> </a:t>
            </a:r>
            <a:r>
              <a:rPr lang="en-US" b="1" dirty="0" err="1"/>
              <a:t>než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</a:t>
            </a:r>
            <a:r>
              <a:rPr lang="en-US" b="1" dirty="0" err="1"/>
              <a:t>podkladové</a:t>
            </a:r>
            <a:r>
              <a:rPr lang="en-US" b="1" dirty="0"/>
              <a:t> </a:t>
            </a:r>
            <a:r>
              <a:rPr lang="en-US" b="1" dirty="0" err="1"/>
              <a:t>mapě</a:t>
            </a:r>
            <a:endParaRPr lang="en-US" dirty="0"/>
          </a:p>
          <a:p>
            <a:pPr lvl="2"/>
            <a:r>
              <a:rPr lang="en-US" dirty="0" err="1"/>
              <a:t>Silnice</a:t>
            </a:r>
            <a:r>
              <a:rPr lang="en-US" dirty="0"/>
              <a:t> (</a:t>
            </a:r>
            <a:r>
              <a:rPr lang="en-US" dirty="0" err="1"/>
              <a:t>Z_KomSilnice_L</a:t>
            </a:r>
            <a:r>
              <a:rPr lang="en-US" dirty="0"/>
              <a:t>) – </a:t>
            </a:r>
            <a:r>
              <a:rPr lang="en-US" b="1" dirty="0" err="1"/>
              <a:t>šířka</a:t>
            </a:r>
            <a:r>
              <a:rPr lang="en-US" b="1" dirty="0"/>
              <a:t> </a:t>
            </a:r>
            <a:r>
              <a:rPr lang="en-US" b="1" dirty="0" err="1"/>
              <a:t>signatury</a:t>
            </a:r>
            <a:r>
              <a:rPr lang="en-US" b="1" dirty="0"/>
              <a:t> 0.9 mm (</a:t>
            </a:r>
            <a:r>
              <a:rPr lang="en-US" b="1" dirty="0" err="1"/>
              <a:t>nově</a:t>
            </a:r>
            <a:r>
              <a:rPr lang="en-US" b="1" dirty="0"/>
              <a:t> 0.7 mm)</a:t>
            </a:r>
            <a:endParaRPr lang="en-US" dirty="0"/>
          </a:p>
          <a:p>
            <a:pPr lvl="2"/>
            <a:r>
              <a:rPr lang="en-US" dirty="0" err="1"/>
              <a:t>Železnice</a:t>
            </a:r>
            <a:r>
              <a:rPr lang="en-US" dirty="0"/>
              <a:t> (</a:t>
            </a:r>
            <a:r>
              <a:rPr lang="en-US" dirty="0" err="1"/>
              <a:t>Z_KomZelezTrat_L</a:t>
            </a:r>
            <a:r>
              <a:rPr lang="en-US" dirty="0"/>
              <a:t>) – </a:t>
            </a:r>
            <a:r>
              <a:rPr lang="en-US" b="1" dirty="0" err="1"/>
              <a:t>šířka</a:t>
            </a:r>
            <a:r>
              <a:rPr lang="en-US" b="1" dirty="0"/>
              <a:t> </a:t>
            </a:r>
            <a:r>
              <a:rPr lang="en-US" b="1" dirty="0" err="1"/>
              <a:t>signatury</a:t>
            </a:r>
            <a:r>
              <a:rPr lang="en-US" b="1" dirty="0"/>
              <a:t> 0.7 mm (</a:t>
            </a:r>
            <a:r>
              <a:rPr lang="en-US" b="1" dirty="0" err="1"/>
              <a:t>nezměněna</a:t>
            </a:r>
            <a:r>
              <a:rPr lang="en-US" b="1" dirty="0"/>
              <a:t>)</a:t>
            </a:r>
          </a:p>
          <a:p>
            <a:pPr lvl="2"/>
            <a:r>
              <a:rPr lang="en-US" dirty="0" err="1"/>
              <a:t>Určení</a:t>
            </a:r>
            <a:r>
              <a:rPr lang="en-US" dirty="0"/>
              <a:t> </a:t>
            </a:r>
            <a:r>
              <a:rPr lang="en-US" dirty="0" err="1"/>
              <a:t>významu</a:t>
            </a:r>
            <a:endParaRPr lang="en-US" dirty="0"/>
          </a:p>
          <a:p>
            <a:pPr lvl="3"/>
            <a:r>
              <a:rPr lang="en-US" dirty="0" err="1"/>
              <a:t>vodní</a:t>
            </a:r>
            <a:r>
              <a:rPr lang="en-US" dirty="0"/>
              <a:t> </a:t>
            </a:r>
            <a:r>
              <a:rPr lang="en-US" dirty="0" err="1"/>
              <a:t>toky</a:t>
            </a:r>
            <a:r>
              <a:rPr lang="en-US" dirty="0"/>
              <a:t> – </a:t>
            </a:r>
            <a:r>
              <a:rPr lang="en-US" dirty="0" err="1"/>
              <a:t>zvláštní</a:t>
            </a:r>
            <a:r>
              <a:rPr lang="en-US" dirty="0"/>
              <a:t> </a:t>
            </a:r>
            <a:r>
              <a:rPr lang="en-US" dirty="0" err="1"/>
              <a:t>význam</a:t>
            </a:r>
            <a:endParaRPr lang="en-US" dirty="0"/>
          </a:p>
          <a:p>
            <a:pPr lvl="3"/>
            <a:r>
              <a:rPr lang="en-US" dirty="0" err="1"/>
              <a:t>vodní</a:t>
            </a:r>
            <a:r>
              <a:rPr lang="en-US" dirty="0"/>
              <a:t> </a:t>
            </a:r>
            <a:r>
              <a:rPr lang="en-US" dirty="0" err="1"/>
              <a:t>plochy</a:t>
            </a:r>
            <a:r>
              <a:rPr lang="en-US" dirty="0"/>
              <a:t> – </a:t>
            </a:r>
            <a:r>
              <a:rPr lang="en-US" dirty="0" err="1"/>
              <a:t>normální</a:t>
            </a:r>
            <a:r>
              <a:rPr lang="en-US" dirty="0"/>
              <a:t> </a:t>
            </a:r>
            <a:r>
              <a:rPr lang="en-US" dirty="0" err="1"/>
              <a:t>význam</a:t>
            </a:r>
            <a:endParaRPr lang="en-US" dirty="0"/>
          </a:p>
          <a:p>
            <a:pPr lvl="3"/>
            <a:r>
              <a:rPr lang="en-US" dirty="0" err="1"/>
              <a:t>Železnice</a:t>
            </a:r>
            <a:r>
              <a:rPr lang="en-US" dirty="0"/>
              <a:t> – </a:t>
            </a:r>
            <a:r>
              <a:rPr lang="en-US" dirty="0" err="1"/>
              <a:t>normální</a:t>
            </a:r>
            <a:r>
              <a:rPr lang="en-US" dirty="0"/>
              <a:t> </a:t>
            </a:r>
            <a:r>
              <a:rPr lang="en-US" dirty="0" err="1"/>
              <a:t>význam</a:t>
            </a:r>
            <a:endParaRPr lang="en-US" dirty="0"/>
          </a:p>
          <a:p>
            <a:pPr lvl="3"/>
            <a:r>
              <a:rPr lang="en-US" dirty="0" err="1"/>
              <a:t>silnice</a:t>
            </a:r>
            <a:r>
              <a:rPr lang="en-US" dirty="0"/>
              <a:t> – </a:t>
            </a:r>
            <a:r>
              <a:rPr lang="en-US" dirty="0" err="1"/>
              <a:t>malý</a:t>
            </a:r>
            <a:r>
              <a:rPr lang="en-US" dirty="0"/>
              <a:t> </a:t>
            </a:r>
            <a:r>
              <a:rPr lang="en-US" dirty="0" err="1"/>
              <a:t>význam</a:t>
            </a: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Proveďte</a:t>
            </a:r>
            <a:r>
              <a:rPr lang="en-US" dirty="0"/>
              <a:t>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prvků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výpočtu</a:t>
            </a:r>
            <a:r>
              <a:rPr lang="en-US" dirty="0"/>
              <a:t> </a:t>
            </a:r>
            <a:r>
              <a:rPr lang="en-US" dirty="0" err="1"/>
              <a:t>Topferova</a:t>
            </a:r>
            <a:r>
              <a:rPr lang="en-US" dirty="0"/>
              <a:t> </a:t>
            </a:r>
            <a:r>
              <a:rPr lang="en-US" dirty="0" err="1"/>
              <a:t>zákona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Spočítejte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grafické</a:t>
            </a:r>
            <a:r>
              <a:rPr lang="en-US" dirty="0"/>
              <a:t> </a:t>
            </a:r>
            <a:r>
              <a:rPr lang="en-US" dirty="0" err="1"/>
              <a:t>zaplnění</a:t>
            </a:r>
            <a:r>
              <a:rPr lang="en-US" dirty="0"/>
              <a:t> </a:t>
            </a:r>
            <a:r>
              <a:rPr lang="en-US" dirty="0" err="1"/>
              <a:t>mapy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Pro </a:t>
            </a:r>
            <a:r>
              <a:rPr lang="en-US" dirty="0" err="1"/>
              <a:t>zadaný</a:t>
            </a:r>
            <a:r>
              <a:rPr lang="en-US" dirty="0"/>
              <a:t> </a:t>
            </a:r>
            <a:r>
              <a:rPr lang="en-US" dirty="0" err="1"/>
              <a:t>mapový</a:t>
            </a:r>
            <a:r>
              <a:rPr lang="en-US" dirty="0"/>
              <a:t> list ZM50 </a:t>
            </a:r>
            <a:r>
              <a:rPr lang="en-US" dirty="0" err="1"/>
              <a:t>porovnejte</a:t>
            </a:r>
            <a:r>
              <a:rPr lang="en-US" dirty="0"/>
              <a:t> </a:t>
            </a:r>
            <a:r>
              <a:rPr lang="en-US" dirty="0" err="1"/>
              <a:t>grafické</a:t>
            </a:r>
            <a:r>
              <a:rPr lang="en-US" dirty="0"/>
              <a:t> </a:t>
            </a:r>
            <a:r>
              <a:rPr lang="en-US" dirty="0" err="1"/>
              <a:t>zaplnění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výběrem</a:t>
            </a:r>
            <a:r>
              <a:rPr lang="en-US" dirty="0"/>
              <a:t> a po </a:t>
            </a:r>
            <a:r>
              <a:rPr lang="en-US" dirty="0" err="1"/>
              <a:t>výběru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7267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84AB1-80BE-4DC4-895E-AD2D4F4A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Výsledek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960A-E2DB-434C-841C-7192E4C9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Výpočty</a:t>
            </a:r>
            <a:r>
              <a:rPr lang="en-US" dirty="0"/>
              <a:t> </a:t>
            </a:r>
            <a:r>
              <a:rPr lang="en-US" dirty="0" err="1"/>
              <a:t>Topferova</a:t>
            </a:r>
            <a:r>
              <a:rPr lang="en-US" dirty="0"/>
              <a:t> </a:t>
            </a:r>
            <a:r>
              <a:rPr lang="en-US" dirty="0" err="1"/>
              <a:t>zákona</a:t>
            </a:r>
            <a:endParaRPr lang="en-US" dirty="0"/>
          </a:p>
          <a:p>
            <a:r>
              <a:rPr lang="en-US" dirty="0" err="1"/>
              <a:t>Srovnání</a:t>
            </a:r>
            <a:r>
              <a:rPr lang="en-US" dirty="0"/>
              <a:t> </a:t>
            </a:r>
            <a:r>
              <a:rPr lang="en-US" dirty="0" err="1"/>
              <a:t>grafického</a:t>
            </a:r>
            <a:r>
              <a:rPr lang="en-US" dirty="0"/>
              <a:t> </a:t>
            </a:r>
            <a:r>
              <a:rPr lang="en-US" dirty="0" err="1"/>
              <a:t>zaplnění</a:t>
            </a:r>
            <a:endParaRPr lang="en-US" dirty="0"/>
          </a:p>
          <a:p>
            <a:r>
              <a:rPr lang="en-US" dirty="0" err="1"/>
              <a:t>Komentář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základě</a:t>
            </a:r>
            <a:r>
              <a:rPr lang="en-US" dirty="0"/>
              <a:t> </a:t>
            </a:r>
            <a:r>
              <a:rPr lang="en-US" dirty="0" err="1"/>
              <a:t>čeho</a:t>
            </a:r>
            <a:r>
              <a:rPr lang="en-US" dirty="0"/>
              <a:t> </a:t>
            </a:r>
            <a:r>
              <a:rPr lang="en-US" dirty="0" err="1"/>
              <a:t>byly</a:t>
            </a:r>
            <a:r>
              <a:rPr lang="en-US" dirty="0"/>
              <a:t> </a:t>
            </a:r>
            <a:r>
              <a:rPr lang="en-US" dirty="0" err="1"/>
              <a:t>prvky</a:t>
            </a:r>
            <a:r>
              <a:rPr lang="en-US" dirty="0"/>
              <a:t> </a:t>
            </a:r>
            <a:r>
              <a:rPr lang="en-US" dirty="0" err="1"/>
              <a:t>ponechány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7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263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Töpferův zákon</vt:lpstr>
      <vt:lpstr>Metoda výběru</vt:lpstr>
      <vt:lpstr>Töpferův zákon odmocniny</vt:lpstr>
      <vt:lpstr>Töpferův rozšířený zákon odmocniny</vt:lpstr>
      <vt:lpstr>2. úkol</vt:lpstr>
      <vt:lpstr>Výsledek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ŠILHÁK Petr</dc:creator>
  <cp:lastModifiedBy>ŠILHÁK Petr</cp:lastModifiedBy>
  <cp:revision>36</cp:revision>
  <dcterms:created xsi:type="dcterms:W3CDTF">2021-09-21T18:20:43Z</dcterms:created>
  <dcterms:modified xsi:type="dcterms:W3CDTF">2021-09-29T07:26:59Z</dcterms:modified>
</cp:coreProperties>
</file>