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6" r:id="rId3"/>
    <p:sldId id="275" r:id="rId4"/>
    <p:sldId id="268" r:id="rId5"/>
    <p:sldId id="270" r:id="rId6"/>
    <p:sldId id="279" r:id="rId7"/>
    <p:sldId id="280" r:id="rId8"/>
    <p:sldId id="281" r:id="rId9"/>
    <p:sldId id="271" r:id="rId10"/>
    <p:sldId id="256" r:id="rId11"/>
    <p:sldId id="259" r:id="rId12"/>
    <p:sldId id="258" r:id="rId13"/>
    <p:sldId id="266" r:id="rId14"/>
    <p:sldId id="282" r:id="rId15"/>
    <p:sldId id="267" r:id="rId16"/>
    <p:sldId id="283" r:id="rId17"/>
    <p:sldId id="278" r:id="rId18"/>
    <p:sldId id="260" r:id="rId19"/>
    <p:sldId id="272" r:id="rId20"/>
    <p:sldId id="273" r:id="rId21"/>
    <p:sldId id="261" r:id="rId22"/>
    <p:sldId id="262" r:id="rId23"/>
    <p:sldId id="274" r:id="rId24"/>
    <p:sldId id="284" r:id="rId2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p:cNvSpPr>
            <a:spLocks noGrp="1"/>
          </p:cNvSpPr>
          <p:nvPr>
            <p:ph type="dt" sz="half" idx="10"/>
          </p:nvPr>
        </p:nvSpPr>
        <p:spPr/>
        <p:txBody>
          <a:bodyPr/>
          <a:lstStyle/>
          <a:p>
            <a:fld id="{1959800E-B7D5-446A-9876-A9D27C0FF074}" type="datetimeFigureOut">
              <a:rPr lang="cs-CZ" smtClean="0"/>
              <a:t>23.09.2021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411706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959800E-B7D5-446A-9876-A9D27C0FF074}" type="datetimeFigureOut">
              <a:rPr lang="cs-CZ" smtClean="0"/>
              <a:t>23.09.2021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2202479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959800E-B7D5-446A-9876-A9D27C0FF074}" type="datetimeFigureOut">
              <a:rPr lang="cs-CZ" smtClean="0"/>
              <a:t>23.09.2021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1660920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959800E-B7D5-446A-9876-A9D27C0FF074}" type="datetimeFigureOut">
              <a:rPr lang="cs-CZ" smtClean="0"/>
              <a:t>23.09.2021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3790308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p:cNvSpPr>
            <a:spLocks noGrp="1"/>
          </p:cNvSpPr>
          <p:nvPr>
            <p:ph type="dt" sz="half" idx="10"/>
          </p:nvPr>
        </p:nvSpPr>
        <p:spPr/>
        <p:txBody>
          <a:bodyPr/>
          <a:lstStyle/>
          <a:p>
            <a:fld id="{1959800E-B7D5-446A-9876-A9D27C0FF074}" type="datetimeFigureOut">
              <a:rPr lang="cs-CZ" smtClean="0"/>
              <a:t>23.09.2021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3105990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959800E-B7D5-446A-9876-A9D27C0FF074}" type="datetimeFigureOut">
              <a:rPr lang="cs-CZ" smtClean="0"/>
              <a:t>23.09.2021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1516369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959800E-B7D5-446A-9876-A9D27C0FF074}" type="datetimeFigureOut">
              <a:rPr lang="cs-CZ" smtClean="0"/>
              <a:t>23.09.2021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864878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p:txBody>
          <a:bodyPr/>
          <a:lstStyle/>
          <a:p>
            <a:fld id="{1959800E-B7D5-446A-9876-A9D27C0FF074}" type="datetimeFigureOut">
              <a:rPr lang="cs-CZ" smtClean="0"/>
              <a:t>23.09.2021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443263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959800E-B7D5-446A-9876-A9D27C0FF074}" type="datetimeFigureOut">
              <a:rPr lang="cs-CZ" smtClean="0"/>
              <a:t>23.09.2021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300693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1959800E-B7D5-446A-9876-A9D27C0FF074}" type="datetimeFigureOut">
              <a:rPr lang="cs-CZ" smtClean="0"/>
              <a:t>23.09.2021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1047118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p:cNvSpPr>
            <a:spLocks noGrp="1"/>
          </p:cNvSpPr>
          <p:nvPr>
            <p:ph type="dt" sz="half" idx="10"/>
          </p:nvPr>
        </p:nvSpPr>
        <p:spPr/>
        <p:txBody>
          <a:bodyPr/>
          <a:lstStyle/>
          <a:p>
            <a:fld id="{1959800E-B7D5-446A-9876-A9D27C0FF074}" type="datetimeFigureOut">
              <a:rPr lang="cs-CZ" smtClean="0"/>
              <a:t>23.09.2021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F272241-0222-4628-93E4-3759655B60EF}" type="slidenum">
              <a:rPr lang="cs-CZ" smtClean="0"/>
              <a:t>‹#›</a:t>
            </a:fld>
            <a:endParaRPr lang="cs-CZ"/>
          </a:p>
        </p:txBody>
      </p:sp>
    </p:spTree>
    <p:extLst>
      <p:ext uri="{BB962C8B-B14F-4D97-AF65-F5344CB8AC3E}">
        <p14:creationId xmlns:p14="http://schemas.microsoft.com/office/powerpoint/2010/main" val="111337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9800E-B7D5-446A-9876-A9D27C0FF074}" type="datetimeFigureOut">
              <a:rPr lang="cs-CZ" smtClean="0"/>
              <a:t>23.09.2021</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272241-0222-4628-93E4-3759655B60EF}" type="slidenum">
              <a:rPr lang="cs-CZ" smtClean="0"/>
              <a:t>‹#›</a:t>
            </a:fld>
            <a:endParaRPr lang="cs-CZ"/>
          </a:p>
        </p:txBody>
      </p:sp>
    </p:spTree>
    <p:extLst>
      <p:ext uri="{BB962C8B-B14F-4D97-AF65-F5344CB8AC3E}">
        <p14:creationId xmlns:p14="http://schemas.microsoft.com/office/powerpoint/2010/main" val="4145478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2.jpg"/><Relationship Id="rId4" Type="http://schemas.openxmlformats.org/officeDocument/2006/relationships/image" Target="../media/image51.jpg"/></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1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58.gif"/><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1.gif"/><Relationship Id="rId4" Type="http://schemas.openxmlformats.org/officeDocument/2006/relationships/image" Target="../media/image60.gif"/></Relationships>
</file>

<file path=ppt/slides/_rels/slide2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3.jpg"/></Relationships>
</file>

<file path=ppt/slides/_rels/slide22.xml.rels><?xml version="1.0" encoding="UTF-8" standalone="yes"?>
<Relationships xmlns="http://schemas.openxmlformats.org/package/2006/relationships"><Relationship Id="rId3" Type="http://schemas.openxmlformats.org/officeDocument/2006/relationships/image" Target="../media/image64.jpg"/><Relationship Id="rId7" Type="http://schemas.openxmlformats.org/officeDocument/2006/relationships/image" Target="../media/image6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6.JPG"/></Relationships>
</file>

<file path=ppt/slides/_rels/slide23.xml.rels><?xml version="1.0" encoding="UTF-8" standalone="yes"?>
<Relationships xmlns="http://schemas.openxmlformats.org/package/2006/relationships"><Relationship Id="rId8" Type="http://schemas.openxmlformats.org/officeDocument/2006/relationships/image" Target="../media/image71.gif"/><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4.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jpg"/><Relationship Id="rId7" Type="http://schemas.openxmlformats.org/officeDocument/2006/relationships/image" Target="../media/image15.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3522688" y="2218544"/>
            <a:ext cx="5546518" cy="1600438"/>
          </a:xfrm>
          <a:prstGeom prst="rect">
            <a:avLst/>
          </a:prstGeom>
          <a:noFill/>
        </p:spPr>
        <p:txBody>
          <a:bodyPr wrap="none" rtlCol="0">
            <a:spAutoFit/>
          </a:bodyPr>
          <a:lstStyle/>
          <a:p>
            <a:r>
              <a:rPr lang="cs-CZ" sz="4000" b="1" dirty="0">
                <a:solidFill>
                  <a:srgbClr val="FFFF00"/>
                </a:solidFill>
              </a:rPr>
              <a:t>Vznik a klasifikace hornin</a:t>
            </a:r>
          </a:p>
          <a:p>
            <a:endParaRPr lang="cs-CZ" dirty="0"/>
          </a:p>
          <a:p>
            <a:pPr algn="ctr"/>
            <a:r>
              <a:rPr lang="cs-CZ" sz="2000" b="1" dirty="0"/>
              <a:t>Martin Hanáček</a:t>
            </a:r>
          </a:p>
          <a:p>
            <a:pPr algn="ctr"/>
            <a:r>
              <a:rPr lang="cs-CZ" sz="2000" b="1" dirty="0"/>
              <a:t>Ústav geologických věd MU</a:t>
            </a:r>
          </a:p>
        </p:txBody>
      </p:sp>
    </p:spTree>
    <p:extLst>
      <p:ext uri="{BB962C8B-B14F-4D97-AF65-F5344CB8AC3E}">
        <p14:creationId xmlns:p14="http://schemas.microsoft.com/office/powerpoint/2010/main" val="3731798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1316368"/>
            <a:ext cx="7419444" cy="4451666"/>
          </a:xfrm>
          <a:prstGeom prst="rect">
            <a:avLst/>
          </a:prstGeom>
        </p:spPr>
      </p:pic>
      <p:sp>
        <p:nvSpPr>
          <p:cNvPr id="3" name="TextovéPole 2"/>
          <p:cNvSpPr txBox="1"/>
          <p:nvPr/>
        </p:nvSpPr>
        <p:spPr>
          <a:xfrm>
            <a:off x="364329" y="239150"/>
            <a:ext cx="1338828" cy="1077218"/>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Zvětrávání</a:t>
            </a:r>
          </a:p>
          <a:p>
            <a:pPr marL="285750" indent="-285750">
              <a:buFontTx/>
              <a:buChar char="-"/>
            </a:pPr>
            <a:r>
              <a:rPr lang="cs-CZ" sz="1600" dirty="0">
                <a:latin typeface="Arial" panose="020B0604020202020204" pitchFamily="34" charset="0"/>
                <a:cs typeface="Arial" panose="020B0604020202020204" pitchFamily="34" charset="0"/>
              </a:rPr>
              <a:t>fyzikální</a:t>
            </a:r>
          </a:p>
          <a:p>
            <a:pPr marL="285750" indent="-285750">
              <a:buFontTx/>
              <a:buChar char="-"/>
            </a:pPr>
            <a:r>
              <a:rPr lang="cs-CZ" sz="1600" dirty="0">
                <a:latin typeface="Arial" panose="020B0604020202020204" pitchFamily="34" charset="0"/>
                <a:cs typeface="Arial" panose="020B0604020202020204" pitchFamily="34" charset="0"/>
              </a:rPr>
              <a:t>chemické</a:t>
            </a:r>
          </a:p>
          <a:p>
            <a:pPr marL="285750" indent="-285750">
              <a:buFontTx/>
              <a:buChar char="-"/>
            </a:pPr>
            <a:r>
              <a:rPr lang="cs-CZ" sz="1600" dirty="0">
                <a:latin typeface="Arial" panose="020B0604020202020204" pitchFamily="34" charset="0"/>
                <a:cs typeface="Arial" panose="020B0604020202020204" pitchFamily="34" charset="0"/>
              </a:rPr>
              <a:t>biogenní</a:t>
            </a:r>
          </a:p>
        </p:txBody>
      </p:sp>
      <p:sp>
        <p:nvSpPr>
          <p:cNvPr id="4" name="Šipka: doprava 3"/>
          <p:cNvSpPr/>
          <p:nvPr/>
        </p:nvSpPr>
        <p:spPr>
          <a:xfrm>
            <a:off x="2018091" y="754966"/>
            <a:ext cx="506436" cy="1929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5" name="TextovéPole 4"/>
          <p:cNvSpPr txBox="1"/>
          <p:nvPr/>
        </p:nvSpPr>
        <p:spPr>
          <a:xfrm>
            <a:off x="2828685" y="645981"/>
            <a:ext cx="1726755"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Eroze (transport)</a:t>
            </a:r>
          </a:p>
        </p:txBody>
      </p:sp>
      <p:sp>
        <p:nvSpPr>
          <p:cNvPr id="6" name="Šipka: doprava 5"/>
          <p:cNvSpPr/>
          <p:nvPr/>
        </p:nvSpPr>
        <p:spPr>
          <a:xfrm>
            <a:off x="4712407" y="756317"/>
            <a:ext cx="506436" cy="19291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7" name="TextovéPole 6"/>
          <p:cNvSpPr txBox="1"/>
          <p:nvPr/>
        </p:nvSpPr>
        <p:spPr>
          <a:xfrm>
            <a:off x="5375810" y="715187"/>
            <a:ext cx="1380506"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Sedimentace</a:t>
            </a:r>
          </a:p>
        </p:txBody>
      </p:sp>
      <p:sp>
        <p:nvSpPr>
          <p:cNvPr id="8" name="TextovéPole 7"/>
          <p:cNvSpPr txBox="1"/>
          <p:nvPr/>
        </p:nvSpPr>
        <p:spPr>
          <a:xfrm>
            <a:off x="7673444" y="385953"/>
            <a:ext cx="4387740" cy="2554545"/>
          </a:xfrm>
          <a:prstGeom prst="rect">
            <a:avLst/>
          </a:prstGeom>
          <a:noFill/>
        </p:spPr>
        <p:txBody>
          <a:bodyPr wrap="none" rtlCol="0">
            <a:spAutoFit/>
          </a:bodyPr>
          <a:lstStyle/>
          <a:p>
            <a:r>
              <a:rPr lang="cs-CZ" sz="1600" b="1" dirty="0">
                <a:latin typeface="Arial" panose="020B0604020202020204" pitchFamily="34" charset="0"/>
                <a:cs typeface="Arial" panose="020B0604020202020204" pitchFamily="34" charset="0"/>
              </a:rPr>
              <a:t>Sedimentační prostředí</a:t>
            </a:r>
          </a:p>
          <a:p>
            <a:r>
              <a:rPr lang="cs-CZ" sz="1600" b="1" i="1" dirty="0">
                <a:latin typeface="Arial" panose="020B0604020202020204" pitchFamily="34" charset="0"/>
                <a:cs typeface="Arial" panose="020B0604020202020204" pitchFamily="34" charset="0"/>
              </a:rPr>
              <a:t>Terestrická</a:t>
            </a:r>
          </a:p>
          <a:p>
            <a:r>
              <a:rPr lang="cs-CZ" sz="1600" dirty="0">
                <a:latin typeface="Arial" panose="020B0604020202020204" pitchFamily="34" charset="0"/>
                <a:cs typeface="Arial" panose="020B0604020202020204" pitchFamily="34" charset="0"/>
              </a:rPr>
              <a:t>ledovcové, aluviální, fluviální, limnické, eolické</a:t>
            </a:r>
          </a:p>
          <a:p>
            <a:r>
              <a:rPr lang="cs-CZ" sz="1600" b="1" i="1" dirty="0">
                <a:latin typeface="Arial" panose="020B0604020202020204" pitchFamily="34" charset="0"/>
                <a:cs typeface="Arial" panose="020B0604020202020204" pitchFamily="34" charset="0"/>
              </a:rPr>
              <a:t>Přechodná</a:t>
            </a:r>
          </a:p>
          <a:p>
            <a:r>
              <a:rPr lang="cs-CZ" sz="1600" dirty="0">
                <a:latin typeface="Arial" panose="020B0604020202020204" pitchFamily="34" charset="0"/>
                <a:cs typeface="Arial" panose="020B0604020202020204" pitchFamily="34" charset="0"/>
              </a:rPr>
              <a:t>deltové, pobřežní (</a:t>
            </a:r>
            <a:r>
              <a:rPr lang="cs-CZ" sz="1600" dirty="0" err="1">
                <a:latin typeface="Arial" panose="020B0604020202020204" pitchFamily="34" charset="0"/>
                <a:cs typeface="Arial" panose="020B0604020202020204" pitchFamily="34" charset="0"/>
              </a:rPr>
              <a:t>tidální</a:t>
            </a:r>
            <a:r>
              <a:rPr lang="cs-CZ" sz="1600" dirty="0">
                <a:latin typeface="Arial" panose="020B0604020202020204" pitchFamily="34" charset="0"/>
                <a:cs typeface="Arial" panose="020B0604020202020204" pitchFamily="34" charset="0"/>
              </a:rPr>
              <a:t>, plážové, bar. </a:t>
            </a:r>
            <a:r>
              <a:rPr lang="cs-CZ" sz="1600" dirty="0" err="1">
                <a:latin typeface="Arial" panose="020B0604020202020204" pitchFamily="34" charset="0"/>
                <a:cs typeface="Arial" panose="020B0604020202020204" pitchFamily="34" charset="0"/>
              </a:rPr>
              <a:t>ost</a:t>
            </a:r>
            <a:r>
              <a:rPr lang="cs-CZ" sz="1600" dirty="0">
                <a:latin typeface="Arial" panose="020B0604020202020204" pitchFamily="34" charset="0"/>
                <a:cs typeface="Arial" panose="020B0604020202020204" pitchFamily="34" charset="0"/>
              </a:rPr>
              <a:t>.)</a:t>
            </a:r>
          </a:p>
          <a:p>
            <a:r>
              <a:rPr lang="cs-CZ" sz="1600" b="1" i="1" dirty="0">
                <a:latin typeface="Arial" panose="020B0604020202020204" pitchFamily="34" charset="0"/>
                <a:cs typeface="Arial" panose="020B0604020202020204" pitchFamily="34" charset="0"/>
              </a:rPr>
              <a:t>Mořská</a:t>
            </a:r>
          </a:p>
          <a:p>
            <a:r>
              <a:rPr lang="cs-CZ" sz="1600" dirty="0" err="1">
                <a:latin typeface="Arial" panose="020B0604020202020204" pitchFamily="34" charset="0"/>
                <a:cs typeface="Arial" panose="020B0604020202020204" pitchFamily="34" charset="0"/>
              </a:rPr>
              <a:t>Mělkomořské</a:t>
            </a:r>
            <a:r>
              <a:rPr lang="cs-CZ" sz="1600" dirty="0">
                <a:latin typeface="Arial" panose="020B0604020202020204" pitchFamily="34" charset="0"/>
                <a:cs typeface="Arial" panose="020B0604020202020204" pitchFamily="34" charset="0"/>
              </a:rPr>
              <a:t> (šelfové)</a:t>
            </a:r>
          </a:p>
          <a:p>
            <a:r>
              <a:rPr lang="cs-CZ" sz="1600" dirty="0">
                <a:latin typeface="Arial" panose="020B0604020202020204" pitchFamily="34" charset="0"/>
                <a:cs typeface="Arial" panose="020B0604020202020204" pitchFamily="34" charset="0"/>
              </a:rPr>
              <a:t>Kontinentálního svahu</a:t>
            </a:r>
          </a:p>
          <a:p>
            <a:r>
              <a:rPr lang="cs-CZ" sz="1600" dirty="0">
                <a:latin typeface="Arial" panose="020B0604020202020204" pitchFamily="34" charset="0"/>
                <a:cs typeface="Arial" panose="020B0604020202020204" pitchFamily="34" charset="0"/>
              </a:rPr>
              <a:t>Hlubokomořské</a:t>
            </a:r>
          </a:p>
          <a:p>
            <a:endParaRPr lang="cs-CZ"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565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27" descr="C:\Users\Martin\Documents\MU\Sedimentologie\Cvičení, jaro 2011\oříznuté obrázky\granulometr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20914"/>
            <a:ext cx="3479800" cy="57795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Group 44"/>
          <p:cNvGraphicFramePr>
            <a:graphicFrameLocks/>
          </p:cNvGraphicFramePr>
          <p:nvPr>
            <p:extLst>
              <p:ext uri="{D42A27DB-BD31-4B8C-83A1-F6EECF244321}">
                <p14:modId xmlns:p14="http://schemas.microsoft.com/office/powerpoint/2010/main" val="4063747979"/>
              </p:ext>
            </p:extLst>
          </p:nvPr>
        </p:nvGraphicFramePr>
        <p:xfrm>
          <a:off x="4279900" y="1000408"/>
          <a:ext cx="7239000" cy="4943193"/>
        </p:xfrm>
        <a:graphic>
          <a:graphicData uri="http://schemas.openxmlformats.org/drawingml/2006/table">
            <a:tbl>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1061869">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PSEFITY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PSAMITY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ALEURITY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dirty="0">
                          <a:ln>
                            <a:noFill/>
                          </a:ln>
                          <a:solidFill>
                            <a:schemeClr val="tx1"/>
                          </a:solidFill>
                          <a:effectLst>
                            <a:outerShdw blurRad="38100" dist="38100" dir="2700000" algn="tl">
                              <a:srgbClr val="C0C0C0"/>
                            </a:outerShdw>
                          </a:effectLst>
                          <a:latin typeface="Arial" panose="020B0604020202020204" pitchFamily="34" charset="0"/>
                        </a:rPr>
                        <a:t>PELITY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61869">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štěrky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písky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dirty="0" err="1">
                          <a:ln>
                            <a:noFill/>
                          </a:ln>
                          <a:solidFill>
                            <a:schemeClr val="tx1"/>
                          </a:solidFill>
                          <a:effectLst/>
                          <a:latin typeface="Arial" panose="020B0604020202020204" pitchFamily="34" charset="0"/>
                        </a:rPr>
                        <a:t>silty</a:t>
                      </a:r>
                      <a:r>
                        <a:rPr kumimoji="0" lang="cs-CZ" altLang="cs-CZ" sz="2600" b="0" i="0" u="none" strike="noStrike" cap="none" normalizeH="0" baseline="0" dirty="0">
                          <a:ln>
                            <a:noFill/>
                          </a:ln>
                          <a:solidFill>
                            <a:schemeClr val="tx1"/>
                          </a:solidFill>
                          <a:effectLst/>
                          <a:latin typeface="Arial" panose="020B0604020202020204" pitchFamily="34" charset="0"/>
                        </a:rPr>
                        <a:t> / (prachy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jíly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5862">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brekcie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pískovce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spraše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jílovce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1869">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dirty="0">
                          <a:ln>
                            <a:noFill/>
                          </a:ln>
                          <a:solidFill>
                            <a:schemeClr val="tx1"/>
                          </a:solidFill>
                          <a:effectLst/>
                          <a:latin typeface="Arial" panose="020B0604020202020204" pitchFamily="34" charset="0"/>
                        </a:rPr>
                        <a:t>slepence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křemence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prachovce</a:t>
                      </a: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jílovité břidlice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5862">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arkózy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5862">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2600" b="0" i="0" u="none" strike="noStrike" cap="none" normalizeH="0" baseline="0">
                          <a:ln>
                            <a:noFill/>
                          </a:ln>
                          <a:solidFill>
                            <a:schemeClr val="tx1"/>
                          </a:solidFill>
                          <a:effectLst/>
                          <a:latin typeface="Arial" panose="020B0604020202020204" pitchFamily="34" charset="0"/>
                        </a:rPr>
                        <a:t>droby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2600" b="0" i="0" u="none" strike="noStrike" cap="none" normalizeH="0" baseline="0" dirty="0">
                        <a:ln>
                          <a:noFill/>
                        </a:ln>
                        <a:solidFill>
                          <a:schemeClr val="tx1"/>
                        </a:solidFill>
                        <a:effectLst/>
                        <a:latin typeface="Arial" panose="020B0604020202020204" pitchFamily="34"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3627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Martin\Documents\MU\Sedimentologie\Cvičení, jaro 2011\oříznuté obrázky\vytřídění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75" y="568115"/>
            <a:ext cx="5326464" cy="16037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Martin\Documents\MU\Sedimentologie\Cvičení, jaro 2011\oříznuté obrázky\Hostibejk-pod altánem (Kral. n. Vlt.).Slepencovitá poloha s oválnými až dokon. oválnými valouny Q, podp. str. klastů.Kladenské s.(westphal),II,2009.jpg"/>
          <p:cNvPicPr>
            <a:picLocks noChangeAspect="1" noChangeArrowheads="1"/>
          </p:cNvPicPr>
          <p:nvPr/>
        </p:nvPicPr>
        <p:blipFill>
          <a:blip r:embed="rId4">
            <a:extLst>
              <a:ext uri="{28A0092B-C50C-407E-A947-70E740481C1C}">
                <a14:useLocalDpi xmlns:a14="http://schemas.microsoft.com/office/drawing/2010/main" val="0"/>
              </a:ext>
            </a:extLst>
          </a:blip>
          <a:srcRect b="13985"/>
          <a:stretch>
            <a:fillRect/>
          </a:stretch>
        </p:blipFill>
        <p:spPr bwMode="auto">
          <a:xfrm>
            <a:off x="699353" y="2205893"/>
            <a:ext cx="2643554" cy="17051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C:\Users\Martin\Documents\MU\Sedimentologie\Cvičení, jaro 2011\oříznuté obrázky\Skalice nad Svitavou, výchozy rokytenských slepenců v zářezu železnice, XII, 200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0837" y="2203563"/>
            <a:ext cx="2276621" cy="1707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Martin\Documents\MU\Sedimentologie\Cvičení, jaro 2011\oříznuté obrázky\zaoblení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852" y="4343662"/>
            <a:ext cx="4584253" cy="20210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Martin\Documents\MU\Sedimentologie\Cvičení, jaro 2011\oříznuté obrázky\křížové zvrstvení.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6312" y="415536"/>
            <a:ext cx="4072689" cy="2939069"/>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rotWithShape="1">
          <a:blip r:embed="rId8">
            <a:extLst>
              <a:ext uri="{28A0092B-C50C-407E-A947-70E740481C1C}">
                <a14:useLocalDpi xmlns:a14="http://schemas.microsoft.com/office/drawing/2010/main" val="0"/>
              </a:ext>
            </a:extLst>
          </a:blip>
          <a:srcRect t="-4" b="22180"/>
          <a:stretch/>
        </p:blipFill>
        <p:spPr>
          <a:xfrm>
            <a:off x="6976312" y="3911029"/>
            <a:ext cx="3926834" cy="2286571"/>
          </a:xfrm>
          <a:prstGeom prst="rect">
            <a:avLst/>
          </a:prstGeom>
        </p:spPr>
      </p:pic>
      <p:sp>
        <p:nvSpPr>
          <p:cNvPr id="2" name="TextovéPole 1"/>
          <p:cNvSpPr txBox="1"/>
          <p:nvPr/>
        </p:nvSpPr>
        <p:spPr>
          <a:xfrm>
            <a:off x="2766252" y="120900"/>
            <a:ext cx="1064202" cy="369332"/>
          </a:xfrm>
          <a:prstGeom prst="rect">
            <a:avLst/>
          </a:prstGeom>
          <a:noFill/>
        </p:spPr>
        <p:txBody>
          <a:bodyPr wrap="none" rtlCol="0">
            <a:spAutoFit/>
          </a:bodyPr>
          <a:lstStyle/>
          <a:p>
            <a:r>
              <a:rPr lang="cs-CZ" b="1" dirty="0">
                <a:solidFill>
                  <a:srgbClr val="FFFF00"/>
                </a:solidFill>
              </a:rPr>
              <a:t>Vytřídění</a:t>
            </a:r>
          </a:p>
        </p:txBody>
      </p:sp>
      <p:sp>
        <p:nvSpPr>
          <p:cNvPr id="11" name="TextovéPole 10"/>
          <p:cNvSpPr txBox="1"/>
          <p:nvPr/>
        </p:nvSpPr>
        <p:spPr>
          <a:xfrm>
            <a:off x="2639252" y="3949895"/>
            <a:ext cx="1631665" cy="369332"/>
          </a:xfrm>
          <a:prstGeom prst="rect">
            <a:avLst/>
          </a:prstGeom>
          <a:noFill/>
        </p:spPr>
        <p:txBody>
          <a:bodyPr wrap="none" rtlCol="0">
            <a:spAutoFit/>
          </a:bodyPr>
          <a:lstStyle/>
          <a:p>
            <a:r>
              <a:rPr lang="cs-CZ" b="1" dirty="0">
                <a:solidFill>
                  <a:srgbClr val="FFFF00"/>
                </a:solidFill>
              </a:rPr>
              <a:t>Zaoblení klastů</a:t>
            </a:r>
          </a:p>
        </p:txBody>
      </p:sp>
      <p:sp>
        <p:nvSpPr>
          <p:cNvPr id="12" name="TextovéPole 11"/>
          <p:cNvSpPr txBox="1"/>
          <p:nvPr/>
        </p:nvSpPr>
        <p:spPr>
          <a:xfrm>
            <a:off x="8407628" y="3541697"/>
            <a:ext cx="1049133" cy="369332"/>
          </a:xfrm>
          <a:prstGeom prst="rect">
            <a:avLst/>
          </a:prstGeom>
          <a:noFill/>
        </p:spPr>
        <p:txBody>
          <a:bodyPr wrap="none" rtlCol="0">
            <a:spAutoFit/>
          </a:bodyPr>
          <a:lstStyle/>
          <a:p>
            <a:r>
              <a:rPr lang="cs-CZ" b="1" dirty="0">
                <a:solidFill>
                  <a:srgbClr val="FFFF00"/>
                </a:solidFill>
              </a:rPr>
              <a:t>Zvrstvení</a:t>
            </a:r>
          </a:p>
        </p:txBody>
      </p:sp>
    </p:spTree>
    <p:extLst>
      <p:ext uri="{BB962C8B-B14F-4D97-AF65-F5344CB8AC3E}">
        <p14:creationId xmlns:p14="http://schemas.microsoft.com/office/powerpoint/2010/main" val="1355016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C:\Users\Martin\Documents\Geologické lokality\Špicberky\Výuka\obrázky pro přednášky\vývoj Země\tumblr_lgxoa3LkB31qckbono1_5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87" y="2984128"/>
            <a:ext cx="3142380" cy="23567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C:\Users\Martin\Documents\Geologické lokality\Špicberky\Výuka\obrázky pro přednášky\vývoj Země\DSC0149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638" y="627343"/>
            <a:ext cx="3142380" cy="235678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p:cNvPicPr>
            <a:picLocks noChangeAspect="1"/>
          </p:cNvPicPr>
          <p:nvPr/>
        </p:nvPicPr>
        <p:blipFill rotWithShape="1">
          <a:blip r:embed="rId5">
            <a:extLst>
              <a:ext uri="{28A0092B-C50C-407E-A947-70E740481C1C}">
                <a14:useLocalDpi xmlns:a14="http://schemas.microsoft.com/office/drawing/2010/main" val="0"/>
              </a:ext>
            </a:extLst>
          </a:blip>
          <a:srcRect l="38397" t="37152" r="-22140" b="8288"/>
          <a:stretch/>
        </p:blipFill>
        <p:spPr>
          <a:xfrm>
            <a:off x="4070317" y="627343"/>
            <a:ext cx="4823188" cy="2356785"/>
          </a:xfrm>
          <a:prstGeom prst="rect">
            <a:avLst/>
          </a:prstGeom>
        </p:spPr>
      </p:pic>
      <p:pic>
        <p:nvPicPr>
          <p:cNvPr id="7" name="Picture 3" descr="C:\Users\Martin\Documents\Geologické lokality\Špicberky\Výuka\Teoretická příprava\obrázky pro přednášky\Triungen Mb environment 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6574" y="2984128"/>
            <a:ext cx="3383710" cy="235678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7">
            <a:extLst>
              <a:ext uri="{28A0092B-C50C-407E-A947-70E740481C1C}">
                <a14:useLocalDpi xmlns:a14="http://schemas.microsoft.com/office/drawing/2010/main" val="0"/>
              </a:ext>
            </a:extLst>
          </a:blip>
          <a:srcRect l="6466" t="14179" r="-6466" b="-14179"/>
          <a:stretch/>
        </p:blipFill>
        <p:spPr>
          <a:xfrm>
            <a:off x="7931791" y="2984128"/>
            <a:ext cx="4110308" cy="2737530"/>
          </a:xfrm>
          <a:prstGeom prst="rect">
            <a:avLst/>
          </a:prstGeom>
        </p:spPr>
      </p:pic>
      <p:pic>
        <p:nvPicPr>
          <p:cNvPr id="9" name="Obrázek 8"/>
          <p:cNvPicPr>
            <a:picLocks noChangeAspect="1"/>
          </p:cNvPicPr>
          <p:nvPr/>
        </p:nvPicPr>
        <p:blipFill rotWithShape="1">
          <a:blip r:embed="rId8">
            <a:extLst>
              <a:ext uri="{28A0092B-C50C-407E-A947-70E740481C1C}">
                <a14:useLocalDpi xmlns:a14="http://schemas.microsoft.com/office/drawing/2010/main" val="0"/>
              </a:ext>
            </a:extLst>
          </a:blip>
          <a:srcRect t="2317" b="5058"/>
          <a:stretch/>
        </p:blipFill>
        <p:spPr>
          <a:xfrm>
            <a:off x="8006742" y="500128"/>
            <a:ext cx="3575716" cy="2484000"/>
          </a:xfrm>
          <a:prstGeom prst="rect">
            <a:avLst/>
          </a:prstGeom>
        </p:spPr>
      </p:pic>
      <p:sp>
        <p:nvSpPr>
          <p:cNvPr id="4" name="TextovéPole 3"/>
          <p:cNvSpPr txBox="1"/>
          <p:nvPr/>
        </p:nvSpPr>
        <p:spPr>
          <a:xfrm>
            <a:off x="5367255" y="96708"/>
            <a:ext cx="1047916" cy="461665"/>
          </a:xfrm>
          <a:prstGeom prst="rect">
            <a:avLst/>
          </a:prstGeom>
          <a:noFill/>
        </p:spPr>
        <p:txBody>
          <a:bodyPr wrap="none" rtlCol="0">
            <a:spAutoFit/>
          </a:bodyPr>
          <a:lstStyle/>
          <a:p>
            <a:r>
              <a:rPr lang="cs-CZ" sz="2400" b="1" dirty="0" err="1">
                <a:solidFill>
                  <a:srgbClr val="FFFF00"/>
                </a:solidFill>
              </a:rPr>
              <a:t>Psefity</a:t>
            </a:r>
            <a:endParaRPr lang="cs-CZ" sz="2400" b="1" dirty="0">
              <a:solidFill>
                <a:srgbClr val="FFFF00"/>
              </a:solidFill>
            </a:endParaRPr>
          </a:p>
        </p:txBody>
      </p:sp>
      <p:sp>
        <p:nvSpPr>
          <p:cNvPr id="5" name="TextovéPole 4"/>
          <p:cNvSpPr txBox="1"/>
          <p:nvPr/>
        </p:nvSpPr>
        <p:spPr>
          <a:xfrm>
            <a:off x="622639" y="5340913"/>
            <a:ext cx="3502305" cy="1384995"/>
          </a:xfrm>
          <a:prstGeom prst="rect">
            <a:avLst/>
          </a:prstGeom>
          <a:noFill/>
        </p:spPr>
        <p:txBody>
          <a:bodyPr wrap="none" rtlCol="0">
            <a:spAutoFit/>
          </a:bodyPr>
          <a:lstStyle/>
          <a:p>
            <a:r>
              <a:rPr lang="cs-CZ" sz="1400" dirty="0"/>
              <a:t>Nevytříděné</a:t>
            </a:r>
          </a:p>
          <a:p>
            <a:r>
              <a:rPr lang="cs-CZ" sz="1400" dirty="0"/>
              <a:t>- ostro- až </a:t>
            </a:r>
            <a:r>
              <a:rPr lang="cs-CZ" sz="1400" dirty="0" err="1"/>
              <a:t>poloostrohranné</a:t>
            </a:r>
            <a:r>
              <a:rPr lang="cs-CZ" sz="1400" dirty="0"/>
              <a:t> klasty různé </a:t>
            </a:r>
          </a:p>
          <a:p>
            <a:r>
              <a:rPr lang="cs-CZ" sz="1400" dirty="0"/>
              <a:t>velikosti, včetně balvanů.</a:t>
            </a:r>
          </a:p>
          <a:p>
            <a:r>
              <a:rPr lang="cs-CZ" sz="1400" dirty="0"/>
              <a:t>- </a:t>
            </a:r>
            <a:r>
              <a:rPr lang="cs-CZ" sz="1400" dirty="0" err="1"/>
              <a:t>mezihmota</a:t>
            </a:r>
            <a:r>
              <a:rPr lang="cs-CZ" sz="1400" dirty="0"/>
              <a:t>  (písek, </a:t>
            </a:r>
            <a:r>
              <a:rPr lang="cs-CZ" sz="1400" dirty="0" err="1"/>
              <a:t>silt</a:t>
            </a:r>
            <a:r>
              <a:rPr lang="cs-CZ" sz="1400" dirty="0"/>
              <a:t>, jíl)</a:t>
            </a:r>
          </a:p>
          <a:p>
            <a:r>
              <a:rPr lang="cs-CZ" sz="1400" dirty="0"/>
              <a:t>Krátký nedynamický transport, podhorské </a:t>
            </a:r>
          </a:p>
          <a:p>
            <a:r>
              <a:rPr lang="cs-CZ" sz="1400" dirty="0"/>
              <a:t>a ledovcové prostředí nebo podmořské skluzy.</a:t>
            </a:r>
          </a:p>
        </p:txBody>
      </p:sp>
      <p:sp>
        <p:nvSpPr>
          <p:cNvPr id="12" name="TextovéPole 11"/>
          <p:cNvSpPr txBox="1"/>
          <p:nvPr/>
        </p:nvSpPr>
        <p:spPr>
          <a:xfrm>
            <a:off x="4081101" y="5340913"/>
            <a:ext cx="3592650" cy="954107"/>
          </a:xfrm>
          <a:prstGeom prst="rect">
            <a:avLst/>
          </a:prstGeom>
          <a:noFill/>
        </p:spPr>
        <p:txBody>
          <a:bodyPr wrap="none" rtlCol="0">
            <a:spAutoFit/>
          </a:bodyPr>
          <a:lstStyle/>
          <a:p>
            <a:r>
              <a:rPr lang="cs-CZ" sz="1400" dirty="0"/>
              <a:t>Průměrně vytříděné</a:t>
            </a:r>
          </a:p>
          <a:p>
            <a:r>
              <a:rPr lang="cs-CZ" sz="1400" dirty="0"/>
              <a:t>- </a:t>
            </a:r>
            <a:r>
              <a:rPr lang="cs-CZ" sz="1400" dirty="0" err="1"/>
              <a:t>polozaoblené</a:t>
            </a:r>
            <a:r>
              <a:rPr lang="cs-CZ" sz="1400" dirty="0"/>
              <a:t> klasty podobné velikosti</a:t>
            </a:r>
          </a:p>
          <a:p>
            <a:r>
              <a:rPr lang="cs-CZ" sz="1400" dirty="0"/>
              <a:t>- </a:t>
            </a:r>
            <a:r>
              <a:rPr lang="cs-CZ" sz="1400" dirty="0" err="1"/>
              <a:t>mezihmota</a:t>
            </a:r>
            <a:r>
              <a:rPr lang="cs-CZ" sz="1400" dirty="0"/>
              <a:t>  (písek, jemnější složky odneseny)</a:t>
            </a:r>
          </a:p>
          <a:p>
            <a:r>
              <a:rPr lang="cs-CZ" sz="1400" dirty="0"/>
              <a:t>Delší dynamický transport, říční prostředí</a:t>
            </a:r>
          </a:p>
        </p:txBody>
      </p:sp>
      <p:sp>
        <p:nvSpPr>
          <p:cNvPr id="14" name="TextovéPole 13"/>
          <p:cNvSpPr txBox="1"/>
          <p:nvPr/>
        </p:nvSpPr>
        <p:spPr>
          <a:xfrm>
            <a:off x="7813035" y="5364296"/>
            <a:ext cx="3567130" cy="954107"/>
          </a:xfrm>
          <a:prstGeom prst="rect">
            <a:avLst/>
          </a:prstGeom>
          <a:noFill/>
        </p:spPr>
        <p:txBody>
          <a:bodyPr wrap="none" rtlCol="0">
            <a:spAutoFit/>
          </a:bodyPr>
          <a:lstStyle/>
          <a:p>
            <a:r>
              <a:rPr lang="cs-CZ" sz="1400" dirty="0"/>
              <a:t>Dobře vytříděné</a:t>
            </a:r>
          </a:p>
          <a:p>
            <a:r>
              <a:rPr lang="cs-CZ" sz="1400" dirty="0"/>
              <a:t>- zaoblené klasty podobné velikosti</a:t>
            </a:r>
          </a:p>
          <a:p>
            <a:r>
              <a:rPr lang="cs-CZ" sz="1400" dirty="0"/>
              <a:t>- </a:t>
            </a:r>
            <a:r>
              <a:rPr lang="cs-CZ" sz="1400" dirty="0" err="1"/>
              <a:t>mezihmota</a:t>
            </a:r>
            <a:r>
              <a:rPr lang="cs-CZ" sz="1400" dirty="0"/>
              <a:t> někdy přítomna</a:t>
            </a:r>
          </a:p>
          <a:p>
            <a:r>
              <a:rPr lang="cs-CZ" sz="1400" dirty="0"/>
              <a:t>Velmi dynamický transport, pobřežní prostředí</a:t>
            </a:r>
          </a:p>
        </p:txBody>
      </p:sp>
    </p:spTree>
    <p:extLst>
      <p:ext uri="{BB962C8B-B14F-4D97-AF65-F5344CB8AC3E}">
        <p14:creationId xmlns:p14="http://schemas.microsoft.com/office/powerpoint/2010/main" val="1152567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14EF244-F76E-4EFB-B2A0-1173A1F8B642}"/>
              </a:ext>
            </a:extLst>
          </p:cNvPr>
          <p:cNvSpPr txBox="1"/>
          <p:nvPr/>
        </p:nvSpPr>
        <p:spPr>
          <a:xfrm>
            <a:off x="4202998" y="0"/>
            <a:ext cx="4779898" cy="400110"/>
          </a:xfrm>
          <a:prstGeom prst="rect">
            <a:avLst/>
          </a:prstGeom>
          <a:noFill/>
        </p:spPr>
        <p:txBody>
          <a:bodyPr wrap="none" rtlCol="0">
            <a:spAutoFit/>
          </a:bodyPr>
          <a:lstStyle/>
          <a:p>
            <a:r>
              <a:rPr lang="cs-CZ" sz="2000" b="1" dirty="0" err="1">
                <a:solidFill>
                  <a:srgbClr val="FFFF00"/>
                </a:solidFill>
              </a:rPr>
              <a:t>Psefity</a:t>
            </a:r>
            <a:r>
              <a:rPr lang="cs-CZ" sz="2000" b="1" dirty="0">
                <a:solidFill>
                  <a:srgbClr val="FFFF00"/>
                </a:solidFill>
              </a:rPr>
              <a:t> (slepence, brekcie) – výuková sbírka</a:t>
            </a:r>
          </a:p>
        </p:txBody>
      </p:sp>
      <p:pic>
        <p:nvPicPr>
          <p:cNvPr id="4" name="Obrázek 3">
            <a:extLst>
              <a:ext uri="{FF2B5EF4-FFF2-40B4-BE49-F238E27FC236}">
                <a16:creationId xmlns:a16="http://schemas.microsoft.com/office/drawing/2014/main" id="{0FFDE29B-97B3-42F8-89B8-D77500AAA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81" y="3549892"/>
            <a:ext cx="3044376" cy="2605601"/>
          </a:xfrm>
          <a:prstGeom prst="rect">
            <a:avLst/>
          </a:prstGeom>
        </p:spPr>
      </p:pic>
      <p:pic>
        <p:nvPicPr>
          <p:cNvPr id="8" name="Obrázek 7">
            <a:extLst>
              <a:ext uri="{FF2B5EF4-FFF2-40B4-BE49-F238E27FC236}">
                <a16:creationId xmlns:a16="http://schemas.microsoft.com/office/drawing/2014/main" id="{BD9BC659-7DF8-4504-B2E2-57543E1FFC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551" y="483457"/>
            <a:ext cx="4557931" cy="3173728"/>
          </a:xfrm>
          <a:prstGeom prst="rect">
            <a:avLst/>
          </a:prstGeom>
        </p:spPr>
      </p:pic>
      <p:pic>
        <p:nvPicPr>
          <p:cNvPr id="12" name="Obrázek 11">
            <a:extLst>
              <a:ext uri="{FF2B5EF4-FFF2-40B4-BE49-F238E27FC236}">
                <a16:creationId xmlns:a16="http://schemas.microsoft.com/office/drawing/2014/main" id="{316F2E18-44E0-4F65-8815-4A4CE21A2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553" y="176315"/>
            <a:ext cx="3190340" cy="2476485"/>
          </a:xfrm>
          <a:prstGeom prst="rect">
            <a:avLst/>
          </a:prstGeom>
        </p:spPr>
      </p:pic>
      <p:pic>
        <p:nvPicPr>
          <p:cNvPr id="16" name="Obrázek 15">
            <a:extLst>
              <a:ext uri="{FF2B5EF4-FFF2-40B4-BE49-F238E27FC236}">
                <a16:creationId xmlns:a16="http://schemas.microsoft.com/office/drawing/2014/main" id="{5CA0DF88-1E00-43FA-B835-589F0DAD9DFC}"/>
              </a:ext>
            </a:extLst>
          </p:cNvPr>
          <p:cNvPicPr>
            <a:picLocks noChangeAspect="1"/>
          </p:cNvPicPr>
          <p:nvPr/>
        </p:nvPicPr>
        <p:blipFill rotWithShape="1">
          <a:blip r:embed="rId6">
            <a:extLst>
              <a:ext uri="{28A0092B-C50C-407E-A947-70E740481C1C}">
                <a14:useLocalDpi xmlns:a14="http://schemas.microsoft.com/office/drawing/2010/main" val="0"/>
              </a:ext>
            </a:extLst>
          </a:blip>
          <a:srcRect t="12044" b="19166"/>
          <a:stretch/>
        </p:blipFill>
        <p:spPr>
          <a:xfrm>
            <a:off x="9297182" y="491797"/>
            <a:ext cx="2488417" cy="4805897"/>
          </a:xfrm>
          <a:prstGeom prst="rect">
            <a:avLst/>
          </a:prstGeom>
        </p:spPr>
      </p:pic>
      <p:sp>
        <p:nvSpPr>
          <p:cNvPr id="17" name="TextovéPole 16">
            <a:extLst>
              <a:ext uri="{FF2B5EF4-FFF2-40B4-BE49-F238E27FC236}">
                <a16:creationId xmlns:a16="http://schemas.microsoft.com/office/drawing/2014/main" id="{25495A8D-635D-46A1-9C51-493D830695A0}"/>
              </a:ext>
            </a:extLst>
          </p:cNvPr>
          <p:cNvSpPr txBox="1"/>
          <p:nvPr/>
        </p:nvSpPr>
        <p:spPr>
          <a:xfrm>
            <a:off x="4590551" y="5833899"/>
            <a:ext cx="4664675" cy="954107"/>
          </a:xfrm>
          <a:prstGeom prst="rect">
            <a:avLst/>
          </a:prstGeom>
          <a:noFill/>
        </p:spPr>
        <p:txBody>
          <a:bodyPr wrap="none" rtlCol="0">
            <a:spAutoFit/>
          </a:bodyPr>
          <a:lstStyle/>
          <a:p>
            <a:r>
              <a:rPr lang="cs-CZ" sz="1400" b="1" dirty="0"/>
              <a:t>Dobře vytříděný slepenec</a:t>
            </a:r>
            <a:endParaRPr lang="cs-CZ" sz="1400" dirty="0"/>
          </a:p>
          <a:p>
            <a:r>
              <a:rPr lang="cs-CZ" sz="1400" dirty="0"/>
              <a:t>Zaoblené, podobně velké klasty stejného, odolného minerálu </a:t>
            </a:r>
          </a:p>
          <a:p>
            <a:r>
              <a:rPr lang="cs-CZ" sz="1400" dirty="0"/>
              <a:t>(křemene), minimum nebo absence </a:t>
            </a:r>
            <a:r>
              <a:rPr lang="cs-CZ" sz="1400" dirty="0" err="1"/>
              <a:t>mezihmoty</a:t>
            </a:r>
            <a:r>
              <a:rPr lang="cs-CZ" sz="1400" dirty="0"/>
              <a:t>. </a:t>
            </a:r>
          </a:p>
          <a:p>
            <a:r>
              <a:rPr lang="cs-CZ" sz="1400" dirty="0"/>
              <a:t>Plážový slepenec.</a:t>
            </a:r>
          </a:p>
        </p:txBody>
      </p:sp>
      <p:pic>
        <p:nvPicPr>
          <p:cNvPr id="19" name="Obrázek 18">
            <a:extLst>
              <a:ext uri="{FF2B5EF4-FFF2-40B4-BE49-F238E27FC236}">
                <a16:creationId xmlns:a16="http://schemas.microsoft.com/office/drawing/2014/main" id="{76EA44D6-4601-4C74-8EBA-62F0B63F5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0161" y="3657186"/>
            <a:ext cx="4598322" cy="2183042"/>
          </a:xfrm>
          <a:prstGeom prst="rect">
            <a:avLst/>
          </a:prstGeom>
        </p:spPr>
      </p:pic>
      <p:sp>
        <p:nvSpPr>
          <p:cNvPr id="20" name="TextovéPole 19">
            <a:extLst>
              <a:ext uri="{FF2B5EF4-FFF2-40B4-BE49-F238E27FC236}">
                <a16:creationId xmlns:a16="http://schemas.microsoft.com/office/drawing/2014/main" id="{5DE9E5F5-88E9-4DF3-8255-4440484486EB}"/>
              </a:ext>
            </a:extLst>
          </p:cNvPr>
          <p:cNvSpPr txBox="1"/>
          <p:nvPr/>
        </p:nvSpPr>
        <p:spPr>
          <a:xfrm>
            <a:off x="9214875" y="5378885"/>
            <a:ext cx="2910733" cy="1169551"/>
          </a:xfrm>
          <a:prstGeom prst="rect">
            <a:avLst/>
          </a:prstGeom>
          <a:noFill/>
        </p:spPr>
        <p:txBody>
          <a:bodyPr wrap="none" rtlCol="0">
            <a:spAutoFit/>
          </a:bodyPr>
          <a:lstStyle/>
          <a:p>
            <a:r>
              <a:rPr lang="cs-CZ" sz="1400" b="1" dirty="0"/>
              <a:t>Průměrně vytříděný slepenec</a:t>
            </a:r>
          </a:p>
          <a:p>
            <a:r>
              <a:rPr lang="cs-CZ" sz="1400" dirty="0" err="1"/>
              <a:t>Polozaoblené</a:t>
            </a:r>
            <a:r>
              <a:rPr lang="cs-CZ" sz="1400" dirty="0"/>
              <a:t> klasty různých velikostí,</a:t>
            </a:r>
          </a:p>
          <a:p>
            <a:r>
              <a:rPr lang="cs-CZ" sz="1400" dirty="0"/>
              <a:t>nemnoho písčité </a:t>
            </a:r>
            <a:r>
              <a:rPr lang="cs-CZ" sz="1400" dirty="0" err="1"/>
              <a:t>mezihmoty</a:t>
            </a:r>
            <a:r>
              <a:rPr lang="cs-CZ" sz="1400" dirty="0"/>
              <a:t> mezi</a:t>
            </a:r>
          </a:p>
          <a:p>
            <a:r>
              <a:rPr lang="cs-CZ" sz="1400" dirty="0"/>
              <a:t>klasty. Fluviální slepenec.</a:t>
            </a:r>
          </a:p>
          <a:p>
            <a:endParaRPr lang="cs-CZ" sz="1400" dirty="0"/>
          </a:p>
        </p:txBody>
      </p:sp>
      <p:sp>
        <p:nvSpPr>
          <p:cNvPr id="21" name="TextovéPole 20">
            <a:extLst>
              <a:ext uri="{FF2B5EF4-FFF2-40B4-BE49-F238E27FC236}">
                <a16:creationId xmlns:a16="http://schemas.microsoft.com/office/drawing/2014/main" id="{6F9C4B6C-9AE7-4DD8-8D86-DC185D0F611B}"/>
              </a:ext>
            </a:extLst>
          </p:cNvPr>
          <p:cNvSpPr txBox="1"/>
          <p:nvPr/>
        </p:nvSpPr>
        <p:spPr>
          <a:xfrm>
            <a:off x="262692" y="2652800"/>
            <a:ext cx="3921458" cy="954107"/>
          </a:xfrm>
          <a:prstGeom prst="rect">
            <a:avLst/>
          </a:prstGeom>
          <a:noFill/>
        </p:spPr>
        <p:txBody>
          <a:bodyPr wrap="none" rtlCol="0">
            <a:spAutoFit/>
          </a:bodyPr>
          <a:lstStyle/>
          <a:p>
            <a:r>
              <a:rPr lang="cs-CZ" sz="1400" b="1" dirty="0"/>
              <a:t>Nevytříděný slepenec</a:t>
            </a:r>
          </a:p>
          <a:p>
            <a:r>
              <a:rPr lang="cs-CZ" sz="1400" dirty="0" err="1"/>
              <a:t>Poloostrohranné</a:t>
            </a:r>
            <a:r>
              <a:rPr lang="cs-CZ" sz="1400" dirty="0"/>
              <a:t> klasty různých velikostí,</a:t>
            </a:r>
          </a:p>
          <a:p>
            <a:r>
              <a:rPr lang="cs-CZ" sz="1400" dirty="0"/>
              <a:t>převaha písčité </a:t>
            </a:r>
            <a:r>
              <a:rPr lang="cs-CZ" sz="1400" dirty="0" err="1"/>
              <a:t>mezihmoty</a:t>
            </a:r>
            <a:r>
              <a:rPr lang="cs-CZ" sz="1400" dirty="0"/>
              <a:t>. Slepenec podmořského</a:t>
            </a:r>
          </a:p>
          <a:p>
            <a:r>
              <a:rPr lang="cs-CZ" sz="1400" dirty="0"/>
              <a:t>skluzu.</a:t>
            </a:r>
          </a:p>
        </p:txBody>
      </p:sp>
      <p:sp>
        <p:nvSpPr>
          <p:cNvPr id="22" name="TextovéPole 21">
            <a:extLst>
              <a:ext uri="{FF2B5EF4-FFF2-40B4-BE49-F238E27FC236}">
                <a16:creationId xmlns:a16="http://schemas.microsoft.com/office/drawing/2014/main" id="{091C8225-84C1-4D31-8A27-2B530CF1F082}"/>
              </a:ext>
            </a:extLst>
          </p:cNvPr>
          <p:cNvSpPr txBox="1"/>
          <p:nvPr/>
        </p:nvSpPr>
        <p:spPr>
          <a:xfrm>
            <a:off x="78130" y="6155493"/>
            <a:ext cx="3205173" cy="523220"/>
          </a:xfrm>
          <a:prstGeom prst="rect">
            <a:avLst/>
          </a:prstGeom>
          <a:noFill/>
        </p:spPr>
        <p:txBody>
          <a:bodyPr wrap="none" rtlCol="0">
            <a:spAutoFit/>
          </a:bodyPr>
          <a:lstStyle/>
          <a:p>
            <a:r>
              <a:rPr lang="cs-CZ" sz="1400" b="1" dirty="0"/>
              <a:t>Nevytříděný slepenec (brekcie)</a:t>
            </a:r>
          </a:p>
          <a:p>
            <a:r>
              <a:rPr lang="cs-CZ" sz="1400" dirty="0"/>
              <a:t>Ostrohranné klasty, převaha </a:t>
            </a:r>
            <a:r>
              <a:rPr lang="cs-CZ" sz="1400" dirty="0" err="1"/>
              <a:t>mezihmoty</a:t>
            </a:r>
            <a:r>
              <a:rPr lang="cs-CZ" sz="1400" dirty="0"/>
              <a:t>..</a:t>
            </a:r>
          </a:p>
        </p:txBody>
      </p:sp>
    </p:spTree>
    <p:extLst>
      <p:ext uri="{BB962C8B-B14F-4D97-AF65-F5344CB8AC3E}">
        <p14:creationId xmlns:p14="http://schemas.microsoft.com/office/powerpoint/2010/main" val="3379946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187" y="2826456"/>
            <a:ext cx="4290646" cy="3690857"/>
          </a:xfrm>
          <a:prstGeom prst="rect">
            <a:avLst/>
          </a:prstGeom>
        </p:spPr>
      </p:pic>
      <p:pic>
        <p:nvPicPr>
          <p:cNvPr id="3" name="Picture 8" descr="psamity_evapority0002"/>
          <p:cNvPicPr>
            <a:picLocks noChangeAspect="1" noChangeArrowheads="1"/>
          </p:cNvPicPr>
          <p:nvPr/>
        </p:nvPicPr>
        <p:blipFill rotWithShape="1">
          <a:blip r:embed="rId4">
            <a:lum contrast="18000"/>
            <a:extLst>
              <a:ext uri="{28A0092B-C50C-407E-A947-70E740481C1C}">
                <a14:useLocalDpi xmlns:a14="http://schemas.microsoft.com/office/drawing/2010/main" val="0"/>
              </a:ext>
            </a:extLst>
          </a:blip>
          <a:srcRect l="4203" t="18413" r="35644" b="57683"/>
          <a:stretch/>
        </p:blipFill>
        <p:spPr bwMode="auto">
          <a:xfrm>
            <a:off x="601715" y="4671885"/>
            <a:ext cx="2988000" cy="1764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samity_evapority0001"/>
          <p:cNvPicPr>
            <a:picLocks noChangeAspect="1" noChangeArrowheads="1"/>
          </p:cNvPicPr>
          <p:nvPr/>
        </p:nvPicPr>
        <p:blipFill rotWithShape="1">
          <a:blip r:embed="rId5">
            <a:lum bright="-6000" contrast="18000"/>
            <a:extLst>
              <a:ext uri="{28A0092B-C50C-407E-A947-70E740481C1C}">
                <a14:useLocalDpi xmlns:a14="http://schemas.microsoft.com/office/drawing/2010/main" val="0"/>
              </a:ext>
            </a:extLst>
          </a:blip>
          <a:srcRect l="1062" t="12865" r="43275" b="57592"/>
          <a:stretch/>
        </p:blipFill>
        <p:spPr bwMode="auto">
          <a:xfrm>
            <a:off x="8743305" y="4455885"/>
            <a:ext cx="2484000" cy="198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psamity_evapority0003"/>
          <p:cNvPicPr>
            <a:picLocks noChangeAspect="1" noChangeArrowheads="1"/>
          </p:cNvPicPr>
          <p:nvPr/>
        </p:nvPicPr>
        <p:blipFill rotWithShape="1">
          <a:blip r:embed="rId6">
            <a:lum bright="-6000" contrast="12000"/>
            <a:extLst>
              <a:ext uri="{28A0092B-C50C-407E-A947-70E740481C1C}">
                <a14:useLocalDpi xmlns:a14="http://schemas.microsoft.com/office/drawing/2010/main" val="0"/>
              </a:ext>
            </a:extLst>
          </a:blip>
          <a:srcRect l="2123" t="6259" r="45716" b="34843"/>
          <a:stretch/>
        </p:blipFill>
        <p:spPr bwMode="auto">
          <a:xfrm>
            <a:off x="4973666" y="704421"/>
            <a:ext cx="2244667" cy="204060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5367255" y="96708"/>
            <a:ext cx="1199239" cy="461665"/>
          </a:xfrm>
          <a:prstGeom prst="rect">
            <a:avLst/>
          </a:prstGeom>
          <a:noFill/>
        </p:spPr>
        <p:txBody>
          <a:bodyPr wrap="none" rtlCol="0">
            <a:spAutoFit/>
          </a:bodyPr>
          <a:lstStyle/>
          <a:p>
            <a:r>
              <a:rPr lang="cs-CZ" sz="2400" b="1" dirty="0" err="1">
                <a:solidFill>
                  <a:srgbClr val="FFFF00"/>
                </a:solidFill>
              </a:rPr>
              <a:t>Psamity</a:t>
            </a:r>
            <a:endParaRPr lang="cs-CZ" sz="2400" b="1" dirty="0">
              <a:solidFill>
                <a:srgbClr val="FFFF00"/>
              </a:solidFill>
            </a:endParaRPr>
          </a:p>
        </p:txBody>
      </p:sp>
      <p:sp>
        <p:nvSpPr>
          <p:cNvPr id="8" name="TextovéPole 7"/>
          <p:cNvSpPr txBox="1"/>
          <p:nvPr/>
        </p:nvSpPr>
        <p:spPr>
          <a:xfrm>
            <a:off x="7338592" y="327540"/>
            <a:ext cx="3699026" cy="1815882"/>
          </a:xfrm>
          <a:prstGeom prst="rect">
            <a:avLst/>
          </a:prstGeom>
          <a:noFill/>
        </p:spPr>
        <p:txBody>
          <a:bodyPr wrap="none" rtlCol="0">
            <a:spAutoFit/>
          </a:bodyPr>
          <a:lstStyle/>
          <a:p>
            <a:r>
              <a:rPr lang="cs-CZ" sz="1600" b="1" dirty="0"/>
              <a:t>Droba</a:t>
            </a:r>
          </a:p>
          <a:p>
            <a:r>
              <a:rPr lang="cs-CZ" sz="1600" dirty="0"/>
              <a:t>Písková zrna různé velikosti, větší klasty.</a:t>
            </a:r>
          </a:p>
          <a:p>
            <a:r>
              <a:rPr lang="cs-CZ" sz="1600" dirty="0"/>
              <a:t>Zrna neodolných hornin</a:t>
            </a:r>
          </a:p>
          <a:p>
            <a:r>
              <a:rPr lang="cs-CZ" sz="1600" dirty="0"/>
              <a:t>Siltová </a:t>
            </a:r>
            <a:r>
              <a:rPr lang="cs-CZ" sz="1600" dirty="0" err="1"/>
              <a:t>mezihmota</a:t>
            </a:r>
            <a:endParaRPr lang="cs-CZ" sz="1600" dirty="0"/>
          </a:p>
          <a:p>
            <a:r>
              <a:rPr lang="cs-CZ" sz="1600" dirty="0"/>
              <a:t>Krátký transport – nedostatečné vytřídění,</a:t>
            </a:r>
          </a:p>
          <a:p>
            <a:r>
              <a:rPr lang="cs-CZ" sz="1600" dirty="0"/>
              <a:t>bez destrukce neodolných zrn.</a:t>
            </a:r>
          </a:p>
          <a:p>
            <a:r>
              <a:rPr lang="cs-CZ" sz="1600" dirty="0"/>
              <a:t>Např. mořské sedimenty podél pohoří.</a:t>
            </a:r>
          </a:p>
        </p:txBody>
      </p:sp>
      <p:sp>
        <p:nvSpPr>
          <p:cNvPr id="9" name="TextovéPole 8"/>
          <p:cNvSpPr txBox="1"/>
          <p:nvPr/>
        </p:nvSpPr>
        <p:spPr>
          <a:xfrm>
            <a:off x="8317733" y="2794022"/>
            <a:ext cx="3335144" cy="1569660"/>
          </a:xfrm>
          <a:prstGeom prst="rect">
            <a:avLst/>
          </a:prstGeom>
          <a:noFill/>
        </p:spPr>
        <p:txBody>
          <a:bodyPr wrap="none" rtlCol="0">
            <a:spAutoFit/>
          </a:bodyPr>
          <a:lstStyle/>
          <a:p>
            <a:r>
              <a:rPr lang="cs-CZ" sz="1600" b="1" dirty="0"/>
              <a:t>Křemenný pískovec</a:t>
            </a:r>
          </a:p>
          <a:p>
            <a:r>
              <a:rPr lang="cs-CZ" sz="1600" dirty="0"/>
              <a:t>Písková zrna stejné velikosti.</a:t>
            </a:r>
          </a:p>
          <a:p>
            <a:r>
              <a:rPr lang="cs-CZ" sz="1600" dirty="0"/>
              <a:t>Zrna křemene a odolných hornin.</a:t>
            </a:r>
          </a:p>
          <a:p>
            <a:r>
              <a:rPr lang="cs-CZ" sz="1600" dirty="0"/>
              <a:t>Minimum nebo absence </a:t>
            </a:r>
            <a:r>
              <a:rPr lang="cs-CZ" sz="1600" dirty="0" err="1"/>
              <a:t>mezihmoty</a:t>
            </a:r>
            <a:r>
              <a:rPr lang="cs-CZ" sz="1600" dirty="0"/>
              <a:t>.</a:t>
            </a:r>
          </a:p>
          <a:p>
            <a:r>
              <a:rPr lang="cs-CZ" sz="1600" dirty="0"/>
              <a:t>Intenzivní, dynamický transport.</a:t>
            </a:r>
          </a:p>
          <a:p>
            <a:r>
              <a:rPr lang="cs-CZ" sz="1600" dirty="0"/>
              <a:t>Např. mořské pláže.</a:t>
            </a:r>
          </a:p>
        </p:txBody>
      </p:sp>
      <p:sp>
        <p:nvSpPr>
          <p:cNvPr id="10" name="TextovéPole 9"/>
          <p:cNvSpPr txBox="1"/>
          <p:nvPr/>
        </p:nvSpPr>
        <p:spPr>
          <a:xfrm>
            <a:off x="364406" y="2794022"/>
            <a:ext cx="3292376" cy="1815882"/>
          </a:xfrm>
          <a:prstGeom prst="rect">
            <a:avLst/>
          </a:prstGeom>
          <a:noFill/>
        </p:spPr>
        <p:txBody>
          <a:bodyPr wrap="none" rtlCol="0">
            <a:spAutoFit/>
          </a:bodyPr>
          <a:lstStyle/>
          <a:p>
            <a:r>
              <a:rPr lang="cs-CZ" sz="1600" b="1" dirty="0"/>
              <a:t>Arkóza</a:t>
            </a:r>
          </a:p>
          <a:p>
            <a:r>
              <a:rPr lang="cs-CZ" sz="1600" dirty="0"/>
              <a:t>Písková zrna stejné velikosti.</a:t>
            </a:r>
          </a:p>
          <a:p>
            <a:r>
              <a:rPr lang="cs-CZ" sz="1600" dirty="0"/>
              <a:t>Zrna křemene a neodolných minerálů</a:t>
            </a:r>
          </a:p>
          <a:p>
            <a:r>
              <a:rPr lang="cs-CZ" sz="1600" dirty="0"/>
              <a:t>(hlavně štěpného živce)</a:t>
            </a:r>
          </a:p>
          <a:p>
            <a:r>
              <a:rPr lang="cs-CZ" sz="1600" dirty="0"/>
              <a:t>Méně siltové </a:t>
            </a:r>
            <a:r>
              <a:rPr lang="cs-CZ" sz="1600" dirty="0" err="1"/>
              <a:t>mezihmoty</a:t>
            </a:r>
            <a:r>
              <a:rPr lang="cs-CZ" sz="1600" dirty="0"/>
              <a:t>..</a:t>
            </a:r>
          </a:p>
          <a:p>
            <a:r>
              <a:rPr lang="cs-CZ" sz="1600" dirty="0"/>
              <a:t>Průměrný transport .</a:t>
            </a:r>
          </a:p>
          <a:p>
            <a:r>
              <a:rPr lang="cs-CZ" sz="1600" dirty="0"/>
              <a:t>Např. podhorské řeky.</a:t>
            </a:r>
          </a:p>
        </p:txBody>
      </p:sp>
    </p:spTree>
    <p:extLst>
      <p:ext uri="{BB962C8B-B14F-4D97-AF65-F5344CB8AC3E}">
        <p14:creationId xmlns:p14="http://schemas.microsoft.com/office/powerpoint/2010/main" val="1929047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F14EF244-F76E-4EFB-B2A0-1173A1F8B642}"/>
              </a:ext>
            </a:extLst>
          </p:cNvPr>
          <p:cNvSpPr txBox="1"/>
          <p:nvPr/>
        </p:nvSpPr>
        <p:spPr>
          <a:xfrm>
            <a:off x="4751638" y="0"/>
            <a:ext cx="3982437" cy="400110"/>
          </a:xfrm>
          <a:prstGeom prst="rect">
            <a:avLst/>
          </a:prstGeom>
          <a:noFill/>
        </p:spPr>
        <p:txBody>
          <a:bodyPr wrap="none" rtlCol="0">
            <a:spAutoFit/>
          </a:bodyPr>
          <a:lstStyle/>
          <a:p>
            <a:r>
              <a:rPr lang="cs-CZ" sz="2000" b="1" dirty="0" err="1">
                <a:solidFill>
                  <a:srgbClr val="FFFF00"/>
                </a:solidFill>
              </a:rPr>
              <a:t>Psamity</a:t>
            </a:r>
            <a:r>
              <a:rPr lang="cs-CZ" sz="2000" b="1" dirty="0">
                <a:solidFill>
                  <a:srgbClr val="FFFF00"/>
                </a:solidFill>
              </a:rPr>
              <a:t> (pískovce) – výuková sbírka</a:t>
            </a:r>
          </a:p>
        </p:txBody>
      </p:sp>
      <p:pic>
        <p:nvPicPr>
          <p:cNvPr id="5" name="Obrázek 4">
            <a:extLst>
              <a:ext uri="{FF2B5EF4-FFF2-40B4-BE49-F238E27FC236}">
                <a16:creationId xmlns:a16="http://schemas.microsoft.com/office/drawing/2014/main" id="{4BBF95FA-2DD9-4EB1-9CEB-DFC21CF71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046" y="595630"/>
            <a:ext cx="3305908" cy="4326936"/>
          </a:xfrm>
          <a:prstGeom prst="rect">
            <a:avLst/>
          </a:prstGeom>
        </p:spPr>
      </p:pic>
      <p:pic>
        <p:nvPicPr>
          <p:cNvPr id="7" name="Obrázek 6">
            <a:extLst>
              <a:ext uri="{FF2B5EF4-FFF2-40B4-BE49-F238E27FC236}">
                <a16:creationId xmlns:a16="http://schemas.microsoft.com/office/drawing/2014/main" id="{EC3ED51F-8380-4CF9-92EB-5DE01E0390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351" y="595630"/>
            <a:ext cx="4147597" cy="4740812"/>
          </a:xfrm>
          <a:prstGeom prst="rect">
            <a:avLst/>
          </a:prstGeom>
        </p:spPr>
      </p:pic>
      <p:pic>
        <p:nvPicPr>
          <p:cNvPr id="13" name="Obrázek 12">
            <a:extLst>
              <a:ext uri="{FF2B5EF4-FFF2-40B4-BE49-F238E27FC236}">
                <a16:creationId xmlns:a16="http://schemas.microsoft.com/office/drawing/2014/main" id="{7533C64F-E988-417F-897D-56D93ED803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6242" y="595630"/>
            <a:ext cx="4248469" cy="3123028"/>
          </a:xfrm>
          <a:prstGeom prst="rect">
            <a:avLst/>
          </a:prstGeom>
        </p:spPr>
      </p:pic>
      <p:sp>
        <p:nvSpPr>
          <p:cNvPr id="17" name="TextovéPole 16">
            <a:extLst>
              <a:ext uri="{FF2B5EF4-FFF2-40B4-BE49-F238E27FC236}">
                <a16:creationId xmlns:a16="http://schemas.microsoft.com/office/drawing/2014/main" id="{963E03F5-E8F2-4BA7-A96A-022B739E64A6}"/>
              </a:ext>
            </a:extLst>
          </p:cNvPr>
          <p:cNvSpPr txBox="1"/>
          <p:nvPr/>
        </p:nvSpPr>
        <p:spPr>
          <a:xfrm>
            <a:off x="155351" y="5408852"/>
            <a:ext cx="2369431" cy="523220"/>
          </a:xfrm>
          <a:prstGeom prst="rect">
            <a:avLst/>
          </a:prstGeom>
          <a:noFill/>
        </p:spPr>
        <p:txBody>
          <a:bodyPr wrap="none" rtlCol="0">
            <a:spAutoFit/>
          </a:bodyPr>
          <a:lstStyle/>
          <a:p>
            <a:r>
              <a:rPr lang="cs-CZ" sz="1400" b="1" dirty="0"/>
              <a:t>Nevytříděný pískovec (droba)</a:t>
            </a:r>
          </a:p>
          <a:p>
            <a:r>
              <a:rPr lang="cs-CZ" sz="1400" dirty="0"/>
              <a:t>Různě velká zrna, </a:t>
            </a:r>
            <a:r>
              <a:rPr lang="cs-CZ" sz="1400" dirty="0" err="1"/>
              <a:t>mezihmota</a:t>
            </a:r>
            <a:endParaRPr lang="cs-CZ" sz="1400" dirty="0"/>
          </a:p>
        </p:txBody>
      </p:sp>
      <p:sp>
        <p:nvSpPr>
          <p:cNvPr id="18" name="TextovéPole 17">
            <a:extLst>
              <a:ext uri="{FF2B5EF4-FFF2-40B4-BE49-F238E27FC236}">
                <a16:creationId xmlns:a16="http://schemas.microsoft.com/office/drawing/2014/main" id="{11C77C28-4AA8-4E5E-A0C2-D860346A96D4}"/>
              </a:ext>
            </a:extLst>
          </p:cNvPr>
          <p:cNvSpPr txBox="1"/>
          <p:nvPr/>
        </p:nvSpPr>
        <p:spPr>
          <a:xfrm>
            <a:off x="7889052" y="3921137"/>
            <a:ext cx="4214423" cy="954107"/>
          </a:xfrm>
          <a:prstGeom prst="rect">
            <a:avLst/>
          </a:prstGeom>
          <a:noFill/>
        </p:spPr>
        <p:txBody>
          <a:bodyPr wrap="none" rtlCol="0">
            <a:spAutoFit/>
          </a:bodyPr>
          <a:lstStyle/>
          <a:p>
            <a:r>
              <a:rPr lang="cs-CZ" sz="1400" b="1" dirty="0"/>
              <a:t>Pískovce se zřetelným šikmým zvrstvením (žluté šipky)</a:t>
            </a:r>
          </a:p>
          <a:p>
            <a:r>
              <a:rPr lang="cs-CZ" sz="1400" b="1" dirty="0"/>
              <a:t>a horizontálním zvrstvením. </a:t>
            </a:r>
            <a:r>
              <a:rPr lang="cs-CZ" sz="1400" dirty="0"/>
              <a:t>Sedimenty uložené </a:t>
            </a:r>
          </a:p>
          <a:p>
            <a:r>
              <a:rPr lang="cs-CZ" sz="1400" dirty="0"/>
              <a:t>intenzivním prouděním, které pohybovalo pískem po</a:t>
            </a:r>
          </a:p>
          <a:p>
            <a:r>
              <a:rPr lang="cs-CZ" sz="1400" dirty="0"/>
              <a:t>dně řečiště nebo i podmořského kanálu.</a:t>
            </a:r>
          </a:p>
        </p:txBody>
      </p:sp>
      <p:cxnSp>
        <p:nvCxnSpPr>
          <p:cNvPr id="19" name="Přímá spojnice se šipkou 18">
            <a:extLst>
              <a:ext uri="{FF2B5EF4-FFF2-40B4-BE49-F238E27FC236}">
                <a16:creationId xmlns:a16="http://schemas.microsoft.com/office/drawing/2014/main" id="{A2507428-E857-4829-AD9D-E39470EED702}"/>
              </a:ext>
            </a:extLst>
          </p:cNvPr>
          <p:cNvCxnSpPr>
            <a:cxnSpLocks/>
          </p:cNvCxnSpPr>
          <p:nvPr/>
        </p:nvCxnSpPr>
        <p:spPr>
          <a:xfrm>
            <a:off x="5687819" y="1246731"/>
            <a:ext cx="286114" cy="299342"/>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cxnSp>
        <p:nvCxnSpPr>
          <p:cNvPr id="20" name="Přímá spojnice se šipkou 19">
            <a:extLst>
              <a:ext uri="{FF2B5EF4-FFF2-40B4-BE49-F238E27FC236}">
                <a16:creationId xmlns:a16="http://schemas.microsoft.com/office/drawing/2014/main" id="{01AEC1AD-D75D-4664-BF3F-9A265F98032C}"/>
              </a:ext>
            </a:extLst>
          </p:cNvPr>
          <p:cNvCxnSpPr>
            <a:cxnSpLocks/>
          </p:cNvCxnSpPr>
          <p:nvPr/>
        </p:nvCxnSpPr>
        <p:spPr>
          <a:xfrm>
            <a:off x="9996263" y="947389"/>
            <a:ext cx="286114" cy="299342"/>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942468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1394085" y="314273"/>
            <a:ext cx="9144000"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3000" b="1" dirty="0">
                <a:solidFill>
                  <a:srgbClr val="FFFF00"/>
                </a:solidFill>
                <a:latin typeface="Arial" panose="020B0604020202020204" pitchFamily="34" charset="0"/>
              </a:rPr>
              <a:t>Přehled chemických a organogenních sedimentů</a:t>
            </a:r>
          </a:p>
        </p:txBody>
      </p:sp>
      <p:graphicFrame>
        <p:nvGraphicFramePr>
          <p:cNvPr id="4" name="Group 72"/>
          <p:cNvGraphicFramePr>
            <a:graphicFrameLocks/>
          </p:cNvGraphicFramePr>
          <p:nvPr>
            <p:extLst>
              <p:ext uri="{D42A27DB-BD31-4B8C-83A1-F6EECF244321}">
                <p14:modId xmlns:p14="http://schemas.microsoft.com/office/powerpoint/2010/main" val="613279036"/>
              </p:ext>
            </p:extLst>
          </p:nvPr>
        </p:nvGraphicFramePr>
        <p:xfrm>
          <a:off x="1851285" y="1565223"/>
          <a:ext cx="8229600" cy="4605337"/>
        </p:xfrm>
        <a:graphic>
          <a:graphicData uri="http://schemas.openxmlformats.org/drawingml/2006/table">
            <a:tbl>
              <a:tblPr/>
              <a:tblGrid>
                <a:gridCol w="1522413">
                  <a:extLst>
                    <a:ext uri="{9D8B030D-6E8A-4147-A177-3AD203B41FA5}">
                      <a16:colId xmlns:a16="http://schemas.microsoft.com/office/drawing/2014/main" val="20000"/>
                    </a:ext>
                  </a:extLst>
                </a:gridCol>
                <a:gridCol w="1584325">
                  <a:extLst>
                    <a:ext uri="{9D8B030D-6E8A-4147-A177-3AD203B41FA5}">
                      <a16:colId xmlns:a16="http://schemas.microsoft.com/office/drawing/2014/main" val="20001"/>
                    </a:ext>
                  </a:extLst>
                </a:gridCol>
                <a:gridCol w="1728787">
                  <a:extLst>
                    <a:ext uri="{9D8B030D-6E8A-4147-A177-3AD203B41FA5}">
                      <a16:colId xmlns:a16="http://schemas.microsoft.com/office/drawing/2014/main" val="20002"/>
                    </a:ext>
                  </a:extLst>
                </a:gridCol>
                <a:gridCol w="1584325">
                  <a:extLst>
                    <a:ext uri="{9D8B030D-6E8A-4147-A177-3AD203B41FA5}">
                      <a16:colId xmlns:a16="http://schemas.microsoft.com/office/drawing/2014/main" val="20003"/>
                    </a:ext>
                  </a:extLst>
                </a:gridCol>
                <a:gridCol w="1809750">
                  <a:extLst>
                    <a:ext uri="{9D8B030D-6E8A-4147-A177-3AD203B41FA5}">
                      <a16:colId xmlns:a16="http://schemas.microsoft.com/office/drawing/2014/main" val="20004"/>
                    </a:ext>
                  </a:extLst>
                </a:gridCol>
              </a:tblGrid>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SILICITY</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ALLITY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KARBONÁTY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EVAPORITY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600" b="0" i="0" u="none" strike="noStrike" cap="none" normalizeH="0" baseline="0">
                          <a:ln>
                            <a:noFill/>
                          </a:ln>
                          <a:solidFill>
                            <a:schemeClr val="tx1"/>
                          </a:solidFill>
                          <a:effectLst>
                            <a:outerShdw blurRad="38100" dist="38100" dir="2700000" algn="tl">
                              <a:srgbClr val="C0C0C0"/>
                            </a:outerShdw>
                          </a:effectLst>
                          <a:latin typeface="Arial" panose="020B0604020202020204" pitchFamily="34" charset="0"/>
                        </a:rPr>
                        <a:t>KAUSTOBIOLITY</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gejzírit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laterit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travertin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kamenná sůl</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rašelina</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40074">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limnokvarcit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bauxit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sintr</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sádrovec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hnědé, černé uhlí</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diatomit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vápenec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anhydrit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antracit</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spongolit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křída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zemní plyn</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radiolarit</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dolomit</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ropa</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65105">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buližník</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slín, slínovec</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zemní vosk</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6669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rohovec</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opuka</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endParaRPr kumimoji="0" lang="en-GB" altLang="cs-CZ" sz="1800" b="0" i="0" u="none" strike="noStrike" cap="none" normalizeH="0" baseline="0">
                        <a:ln>
                          <a:noFill/>
                        </a:ln>
                        <a:solidFill>
                          <a:schemeClr val="tx1"/>
                        </a:solidFill>
                        <a:effectLst/>
                        <a:latin typeface="Arial" panose="020B0604020202020204" pitchFamily="34"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defRPr>
                      </a:lvl1pPr>
                      <a:lvl2pPr marL="344488">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defRPr>
                      </a:lvl2pPr>
                      <a:lvl3pPr marL="671513">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defRPr>
                      </a:lvl3pPr>
                      <a:lvl4pPr marL="1023938">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defRPr>
                      </a:lvl4pPr>
                      <a:lvl5pPr marL="1341438">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defRPr>
                      </a:lvl5pPr>
                      <a:lvl6pPr marL="17986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6pPr>
                      <a:lvl7pPr marL="22558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7pPr>
                      <a:lvl8pPr marL="27130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8pPr>
                      <a:lvl9pPr marL="3170238"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cs-CZ" altLang="cs-CZ" sz="1800" b="0" i="0" u="none" strike="noStrike" cap="none" normalizeH="0" baseline="0">
                          <a:ln>
                            <a:noFill/>
                          </a:ln>
                          <a:solidFill>
                            <a:schemeClr val="tx1"/>
                          </a:solidFill>
                          <a:effectLst/>
                          <a:latin typeface="Arial" panose="020B0604020202020204" pitchFamily="34" charset="0"/>
                        </a:rPr>
                        <a:t>asfalt</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034017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758" y="1524230"/>
            <a:ext cx="4530969" cy="2718581"/>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14" y="3988191"/>
            <a:ext cx="3235585" cy="2426208"/>
          </a:xfrm>
          <a:prstGeom prst="rect">
            <a:avLst/>
          </a:prstGeom>
        </p:spPr>
      </p:pic>
      <p:pic>
        <p:nvPicPr>
          <p:cNvPr id="5" name="Obrázek 4"/>
          <p:cNvPicPr>
            <a:picLocks noChangeAspect="1"/>
          </p:cNvPicPr>
          <p:nvPr/>
        </p:nvPicPr>
        <p:blipFill rotWithShape="1">
          <a:blip r:embed="rId5">
            <a:extLst>
              <a:ext uri="{28A0092B-C50C-407E-A947-70E740481C1C}">
                <a14:useLocalDpi xmlns:a14="http://schemas.microsoft.com/office/drawing/2010/main" val="0"/>
              </a:ext>
            </a:extLst>
          </a:blip>
          <a:srcRect t="8099" b="16301"/>
          <a:stretch/>
        </p:blipFill>
        <p:spPr>
          <a:xfrm>
            <a:off x="5565541" y="2114529"/>
            <a:ext cx="6208843" cy="3520382"/>
          </a:xfrm>
          <a:prstGeom prst="rect">
            <a:avLst/>
          </a:prstGeom>
        </p:spPr>
      </p:pic>
      <p:sp>
        <p:nvSpPr>
          <p:cNvPr id="6" name="TextovéPole 5"/>
          <p:cNvSpPr txBox="1"/>
          <p:nvPr/>
        </p:nvSpPr>
        <p:spPr>
          <a:xfrm>
            <a:off x="5712655" y="1073336"/>
            <a:ext cx="5407699" cy="923330"/>
          </a:xfrm>
          <a:prstGeom prst="rect">
            <a:avLst/>
          </a:prstGeom>
          <a:noFill/>
        </p:spPr>
        <p:txBody>
          <a:bodyPr wrap="none" rtlCol="0">
            <a:spAutoFit/>
          </a:bodyPr>
          <a:lstStyle/>
          <a:p>
            <a:r>
              <a:rPr lang="cs-CZ" b="1" dirty="0"/>
              <a:t>Vápenec</a:t>
            </a:r>
          </a:p>
          <a:p>
            <a:r>
              <a:rPr lang="cs-CZ" dirty="0"/>
              <a:t>Organogenní sediment složený z uhličitanu vápenatého.</a:t>
            </a:r>
          </a:p>
          <a:p>
            <a:r>
              <a:rPr lang="cs-CZ" dirty="0"/>
              <a:t>Vznik nejčastěji z vápenatých schránek organizmů.</a:t>
            </a:r>
          </a:p>
        </p:txBody>
      </p:sp>
      <p:sp>
        <p:nvSpPr>
          <p:cNvPr id="7" name="TextovéPole 6"/>
          <p:cNvSpPr txBox="1"/>
          <p:nvPr/>
        </p:nvSpPr>
        <p:spPr>
          <a:xfrm>
            <a:off x="304956" y="523679"/>
            <a:ext cx="4765920" cy="923330"/>
          </a:xfrm>
          <a:prstGeom prst="rect">
            <a:avLst/>
          </a:prstGeom>
          <a:noFill/>
        </p:spPr>
        <p:txBody>
          <a:bodyPr wrap="none" rtlCol="0">
            <a:spAutoFit/>
          </a:bodyPr>
          <a:lstStyle/>
          <a:p>
            <a:r>
              <a:rPr lang="cs-CZ" b="1" dirty="0"/>
              <a:t>Silicit</a:t>
            </a:r>
          </a:p>
          <a:p>
            <a:r>
              <a:rPr lang="cs-CZ" dirty="0"/>
              <a:t>Vysrážený oxid křemičitý – konkrece v horninách.</a:t>
            </a:r>
          </a:p>
          <a:p>
            <a:r>
              <a:rPr lang="cs-CZ" dirty="0"/>
              <a:t>Původ: chemický, organický.</a:t>
            </a:r>
          </a:p>
        </p:txBody>
      </p:sp>
      <p:sp>
        <p:nvSpPr>
          <p:cNvPr id="8" name="TextovéPole 7"/>
          <p:cNvSpPr txBox="1"/>
          <p:nvPr/>
        </p:nvSpPr>
        <p:spPr>
          <a:xfrm>
            <a:off x="5445330" y="5589087"/>
            <a:ext cx="4533870" cy="369332"/>
          </a:xfrm>
          <a:prstGeom prst="rect">
            <a:avLst/>
          </a:prstGeom>
          <a:noFill/>
        </p:spPr>
        <p:txBody>
          <a:bodyPr wrap="none" rtlCol="0">
            <a:spAutoFit/>
          </a:bodyPr>
          <a:lstStyle/>
          <a:p>
            <a:r>
              <a:rPr lang="cs-CZ" dirty="0"/>
              <a:t>Vápenec ze schránek hlavonožců, paleozoikum</a:t>
            </a:r>
          </a:p>
        </p:txBody>
      </p:sp>
    </p:spTree>
    <p:extLst>
      <p:ext uri="{BB962C8B-B14F-4D97-AF65-F5344CB8AC3E}">
        <p14:creationId xmlns:p14="http://schemas.microsoft.com/office/powerpoint/2010/main" val="412889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554790" y="784825"/>
            <a:ext cx="9472465" cy="1631216"/>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Hornina se přizpůsobuje novým fyzikálně-chemickým podmínkám v zemské kůře.</a:t>
            </a:r>
          </a:p>
          <a:p>
            <a:r>
              <a:rPr lang="cs-CZ" sz="2000" dirty="0">
                <a:latin typeface="Arial" panose="020B0604020202020204" pitchFamily="34" charset="0"/>
                <a:cs typeface="Arial" panose="020B0604020202020204" pitchFamily="34" charset="0"/>
              </a:rPr>
              <a:t>Rozdíl oproti zvětrávání: </a:t>
            </a:r>
            <a:r>
              <a:rPr lang="cs-CZ" sz="2000" b="1" dirty="0">
                <a:latin typeface="Arial" panose="020B0604020202020204" pitchFamily="34" charset="0"/>
                <a:cs typeface="Arial" panose="020B0604020202020204" pitchFamily="34" charset="0"/>
              </a:rPr>
              <a:t>vyšší tlak a teplota</a:t>
            </a:r>
          </a:p>
          <a:p>
            <a:r>
              <a:rPr lang="cs-CZ" sz="2000" dirty="0">
                <a:latin typeface="Arial" panose="020B0604020202020204" pitchFamily="34" charset="0"/>
                <a:cs typeface="Arial" panose="020B0604020202020204" pitchFamily="34" charset="0"/>
              </a:rPr>
              <a:t>Rozdíl proti </a:t>
            </a:r>
            <a:r>
              <a:rPr lang="cs-CZ" sz="2000" dirty="0" err="1">
                <a:latin typeface="Arial" panose="020B0604020202020204" pitchFamily="34" charset="0"/>
                <a:cs typeface="Arial" panose="020B0604020202020204" pitchFamily="34" charset="0"/>
              </a:rPr>
              <a:t>magmatizmu</a:t>
            </a:r>
            <a:r>
              <a:rPr lang="cs-CZ" sz="2000" dirty="0">
                <a:latin typeface="Arial" panose="020B0604020202020204" pitchFamily="34" charset="0"/>
                <a:cs typeface="Arial" panose="020B0604020202020204" pitchFamily="34" charset="0"/>
              </a:rPr>
              <a:t>: </a:t>
            </a:r>
            <a:r>
              <a:rPr lang="cs-CZ" sz="2000" b="1" dirty="0">
                <a:latin typeface="Arial" panose="020B0604020202020204" pitchFamily="34" charset="0"/>
                <a:cs typeface="Arial" panose="020B0604020202020204" pitchFamily="34" charset="0"/>
              </a:rPr>
              <a:t>metamorfóza probíhá za pevného stavu horniny</a:t>
            </a:r>
          </a:p>
          <a:p>
            <a:r>
              <a:rPr lang="cs-CZ" sz="2000" dirty="0">
                <a:latin typeface="Arial" panose="020B0604020202020204" pitchFamily="34" charset="0"/>
                <a:cs typeface="Arial" panose="020B0604020202020204" pitchFamily="34" charset="0"/>
              </a:rPr>
              <a:t>Změna tvaru minerálů a vznik nových minerálů, změna stavby horniny</a:t>
            </a:r>
          </a:p>
          <a:p>
            <a:endParaRPr lang="cs-CZ" sz="2000" b="1" dirty="0">
              <a:latin typeface="Arial" panose="020B0604020202020204" pitchFamily="34" charset="0"/>
              <a:cs typeface="Arial" panose="020B0604020202020204" pitchFamily="34" charset="0"/>
            </a:endParaRPr>
          </a:p>
        </p:txBody>
      </p:sp>
      <p:sp>
        <p:nvSpPr>
          <p:cNvPr id="4" name="TextovéPole 3"/>
          <p:cNvSpPr txBox="1"/>
          <p:nvPr/>
        </p:nvSpPr>
        <p:spPr>
          <a:xfrm>
            <a:off x="554790" y="2304213"/>
            <a:ext cx="3642344" cy="1908215"/>
          </a:xfrm>
          <a:prstGeom prst="rect">
            <a:avLst/>
          </a:prstGeom>
          <a:noFill/>
        </p:spPr>
        <p:txBody>
          <a:bodyPr wrap="none" rtlCol="0">
            <a:spAutoFit/>
          </a:bodyPr>
          <a:lstStyle/>
          <a:p>
            <a:r>
              <a:rPr lang="cs-CZ" sz="2000" dirty="0">
                <a:latin typeface="Arial" panose="020B0604020202020204" pitchFamily="34" charset="0"/>
                <a:cs typeface="Arial" panose="020B0604020202020204" pitchFamily="34" charset="0"/>
              </a:rPr>
              <a:t>Hlavní činitelé metamorfózy</a:t>
            </a:r>
          </a:p>
          <a:p>
            <a:r>
              <a:rPr lang="cs-CZ" sz="2000" b="1" dirty="0">
                <a:latin typeface="Arial" panose="020B0604020202020204" pitchFamily="34" charset="0"/>
                <a:cs typeface="Arial" panose="020B0604020202020204" pitchFamily="34" charset="0"/>
              </a:rPr>
              <a:t>Všesměrný (</a:t>
            </a:r>
            <a:r>
              <a:rPr lang="cs-CZ" sz="2000" b="1" dirty="0" err="1">
                <a:latin typeface="Arial" panose="020B0604020202020204" pitchFamily="34" charset="0"/>
                <a:cs typeface="Arial" panose="020B0604020202020204" pitchFamily="34" charset="0"/>
              </a:rPr>
              <a:t>litostatický</a:t>
            </a:r>
            <a:r>
              <a:rPr lang="cs-CZ" sz="2000" b="1" dirty="0">
                <a:latin typeface="Arial" panose="020B0604020202020204" pitchFamily="34" charset="0"/>
                <a:cs typeface="Arial" panose="020B0604020202020204" pitchFamily="34" charset="0"/>
              </a:rPr>
              <a:t> tlak)</a:t>
            </a:r>
          </a:p>
          <a:p>
            <a:r>
              <a:rPr lang="cs-CZ" sz="2000" b="1" dirty="0">
                <a:latin typeface="Arial" panose="020B0604020202020204" pitchFamily="34" charset="0"/>
                <a:cs typeface="Arial" panose="020B0604020202020204" pitchFamily="34" charset="0"/>
              </a:rPr>
              <a:t>Orientovaný tlak (stress)</a:t>
            </a:r>
          </a:p>
          <a:p>
            <a:r>
              <a:rPr lang="cs-CZ" sz="2000" b="1" dirty="0">
                <a:latin typeface="Arial" panose="020B0604020202020204" pitchFamily="34" charset="0"/>
                <a:cs typeface="Arial" panose="020B0604020202020204" pitchFamily="34" charset="0"/>
              </a:rPr>
              <a:t>Teplota</a:t>
            </a:r>
          </a:p>
          <a:p>
            <a:r>
              <a:rPr lang="cs-CZ" sz="2000" b="1" dirty="0">
                <a:latin typeface="Arial" panose="020B0604020202020204" pitchFamily="34" charset="0"/>
                <a:cs typeface="Arial" panose="020B0604020202020204" pitchFamily="34" charset="0"/>
              </a:rPr>
              <a:t>Fluida</a:t>
            </a:r>
          </a:p>
          <a:p>
            <a:endParaRPr lang="cs-CZ" dirty="0"/>
          </a:p>
        </p:txBody>
      </p:sp>
      <p:pic>
        <p:nvPicPr>
          <p:cNvPr id="5" name="Obrázek 4"/>
          <p:cNvPicPr>
            <a:picLocks noChangeAspect="1"/>
          </p:cNvPicPr>
          <p:nvPr/>
        </p:nvPicPr>
        <p:blipFill rotWithShape="1">
          <a:blip r:embed="rId3">
            <a:extLst>
              <a:ext uri="{28A0092B-C50C-407E-A947-70E740481C1C}">
                <a14:useLocalDpi xmlns:a14="http://schemas.microsoft.com/office/drawing/2010/main" val="0"/>
              </a:ext>
            </a:extLst>
          </a:blip>
          <a:srcRect l="10081" t="13756" r="10572" b="22117"/>
          <a:stretch/>
        </p:blipFill>
        <p:spPr>
          <a:xfrm>
            <a:off x="5127985" y="2235748"/>
            <a:ext cx="6125029" cy="3826565"/>
          </a:xfrm>
          <a:prstGeom prst="rect">
            <a:avLst/>
          </a:prstGeom>
        </p:spPr>
      </p:pic>
      <p:pic>
        <p:nvPicPr>
          <p:cNvPr id="6" name="Picture 9" descr="stebelna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rot="5400000">
            <a:off x="410175" y="4210104"/>
            <a:ext cx="2531223" cy="20231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Obrázek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1335" y="4231995"/>
            <a:ext cx="2215015" cy="1979375"/>
          </a:xfrm>
          <a:prstGeom prst="rect">
            <a:avLst/>
          </a:prstGeom>
        </p:spPr>
      </p:pic>
      <p:sp>
        <p:nvSpPr>
          <p:cNvPr id="9" name="TextovéPole 8"/>
          <p:cNvSpPr txBox="1"/>
          <p:nvPr/>
        </p:nvSpPr>
        <p:spPr>
          <a:xfrm>
            <a:off x="3602202" y="153883"/>
            <a:ext cx="5401543" cy="707886"/>
          </a:xfrm>
          <a:prstGeom prst="rect">
            <a:avLst/>
          </a:prstGeom>
          <a:noFill/>
        </p:spPr>
        <p:txBody>
          <a:bodyPr wrap="none" rtlCol="0">
            <a:spAutoFit/>
          </a:bodyPr>
          <a:lstStyle/>
          <a:p>
            <a:r>
              <a:rPr lang="cs-CZ" sz="4000" b="1" dirty="0">
                <a:solidFill>
                  <a:srgbClr val="FFFF00"/>
                </a:solidFill>
              </a:rPr>
              <a:t>Metamorfované horniny</a:t>
            </a:r>
          </a:p>
        </p:txBody>
      </p:sp>
    </p:spTree>
    <p:extLst>
      <p:ext uri="{BB962C8B-B14F-4D97-AF65-F5344CB8AC3E}">
        <p14:creationId xmlns:p14="http://schemas.microsoft.com/office/powerpoint/2010/main" val="3770242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1457064" y="194351"/>
            <a:ext cx="8869363" cy="11398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altLang="cs-CZ" sz="3600" b="1" dirty="0">
                <a:solidFill>
                  <a:srgbClr val="FFFF00"/>
                </a:solidFill>
                <a:latin typeface="Arial" panose="020B0604020202020204" pitchFamily="34" charset="0"/>
              </a:rPr>
              <a:t>Minerál a hornina – definice a vlastnosti</a:t>
            </a:r>
          </a:p>
        </p:txBody>
      </p:sp>
      <p:sp>
        <p:nvSpPr>
          <p:cNvPr id="4" name="Rectangle 3"/>
          <p:cNvSpPr txBox="1">
            <a:spLocks noChangeArrowheads="1"/>
          </p:cNvSpPr>
          <p:nvPr/>
        </p:nvSpPr>
        <p:spPr>
          <a:xfrm>
            <a:off x="1312601" y="1418314"/>
            <a:ext cx="9180513" cy="52562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cs-CZ" altLang="cs-CZ" sz="2600" dirty="0">
                <a:latin typeface="Arial" panose="020B0604020202020204" pitchFamily="34" charset="0"/>
                <a:cs typeface="Arial" panose="020B0604020202020204" pitchFamily="34" charset="0"/>
              </a:rPr>
              <a:t>MINERÁL = anorganická homogenní přírodnina, převážně pevného někdy kapalného skupenství, která je součástí zemské kůry a jejíž složení lze vyjádřit chemickým vzorcem.</a:t>
            </a:r>
          </a:p>
          <a:p>
            <a:pPr>
              <a:defRPr/>
            </a:pPr>
            <a:r>
              <a:rPr lang="cs-CZ" altLang="cs-CZ" sz="2600" dirty="0">
                <a:latin typeface="Arial" panose="020B0604020202020204" pitchFamily="34" charset="0"/>
                <a:cs typeface="Arial" panose="020B0604020202020204" pitchFamily="34" charset="0"/>
              </a:rPr>
              <a:t>HORNINA = látkově a stavebně nehomogenní přírodnina složená z minerálů, směs minerálů; </a:t>
            </a:r>
            <a:r>
              <a:rPr lang="cs-CZ" altLang="cs-CZ" sz="2600" dirty="0" err="1">
                <a:latin typeface="Arial" panose="020B0604020202020204" pitchFamily="34" charset="0"/>
                <a:cs typeface="Arial" panose="020B0604020202020204" pitchFamily="34" charset="0"/>
              </a:rPr>
              <a:t>monominerální</a:t>
            </a:r>
            <a:r>
              <a:rPr lang="cs-CZ" altLang="cs-CZ" sz="2600" dirty="0">
                <a:latin typeface="Arial" panose="020B0604020202020204" pitchFamily="34" charset="0"/>
                <a:cs typeface="Arial" panose="020B0604020202020204" pitchFamily="34" charset="0"/>
              </a:rPr>
              <a:t> horniny (např. vápenec).</a:t>
            </a:r>
          </a:p>
          <a:p>
            <a:pPr marL="0" indent="0">
              <a:buFontTx/>
              <a:buNone/>
              <a:defRPr/>
            </a:pPr>
            <a:endParaRPr lang="cs-CZ" altLang="cs-CZ" sz="2600" dirty="0">
              <a:latin typeface="Arial" panose="020B0604020202020204" pitchFamily="34" charset="0"/>
              <a:cs typeface="Arial" panose="020B0604020202020204" pitchFamily="34" charset="0"/>
            </a:endParaRPr>
          </a:p>
          <a:p>
            <a:pPr>
              <a:defRPr/>
            </a:pPr>
            <a:r>
              <a:rPr lang="cs-CZ" altLang="cs-CZ" sz="2600" dirty="0">
                <a:latin typeface="Arial" panose="020B0604020202020204" pitchFamily="34" charset="0"/>
                <a:cs typeface="Arial" panose="020B0604020202020204" pitchFamily="34" charset="0"/>
              </a:rPr>
              <a:t>Způsoby tvorby hornin zemské kůry a dělení hornin do základních skupin:</a:t>
            </a:r>
          </a:p>
          <a:p>
            <a:pPr lvl="1">
              <a:defRPr/>
            </a:pPr>
            <a:r>
              <a:rPr lang="cs-CZ" altLang="cs-CZ" sz="2200" dirty="0">
                <a:latin typeface="Arial" panose="020B0604020202020204" pitchFamily="34" charset="0"/>
                <a:cs typeface="Arial" panose="020B0604020202020204" pitchFamily="34" charset="0"/>
              </a:rPr>
              <a:t>utuhnutím a vykrystalizováním taveniny (</a:t>
            </a:r>
            <a:r>
              <a:rPr lang="cs-CZ" altLang="cs-CZ" sz="2200" b="1" dirty="0">
                <a:solidFill>
                  <a:srgbClr val="CC3399"/>
                </a:solidFill>
                <a:latin typeface="Arial" panose="020B0604020202020204" pitchFamily="34" charset="0"/>
                <a:cs typeface="Arial" panose="020B0604020202020204" pitchFamily="34" charset="0"/>
              </a:rPr>
              <a:t>vyvřeliny/</a:t>
            </a:r>
            <a:r>
              <a:rPr lang="cs-CZ" altLang="cs-CZ" sz="2200" b="1" dirty="0" err="1">
                <a:solidFill>
                  <a:srgbClr val="CC3399"/>
                </a:solidFill>
                <a:latin typeface="Arial" panose="020B0604020202020204" pitchFamily="34" charset="0"/>
                <a:cs typeface="Arial" panose="020B0604020202020204" pitchFamily="34" charset="0"/>
              </a:rPr>
              <a:t>magmatity</a:t>
            </a:r>
            <a:r>
              <a:rPr lang="cs-CZ" altLang="cs-CZ" sz="2200" dirty="0">
                <a:latin typeface="Arial" panose="020B0604020202020204" pitchFamily="34" charset="0"/>
                <a:cs typeface="Arial" panose="020B0604020202020204" pitchFamily="34" charset="0"/>
              </a:rPr>
              <a:t>)</a:t>
            </a:r>
          </a:p>
          <a:p>
            <a:pPr lvl="1">
              <a:defRPr/>
            </a:pPr>
            <a:r>
              <a:rPr lang="cs-CZ" altLang="cs-CZ" sz="2200" dirty="0">
                <a:latin typeface="Arial" panose="020B0604020202020204" pitchFamily="34" charset="0"/>
                <a:cs typeface="Arial" panose="020B0604020202020204" pitchFamily="34" charset="0"/>
              </a:rPr>
              <a:t>ukládáním produktů eroze nebo vysrážených látek (</a:t>
            </a:r>
            <a:r>
              <a:rPr lang="cs-CZ" altLang="cs-CZ" sz="2200" b="1" dirty="0">
                <a:solidFill>
                  <a:srgbClr val="CC3399"/>
                </a:solidFill>
                <a:latin typeface="Arial" panose="020B0604020202020204" pitchFamily="34" charset="0"/>
                <a:cs typeface="Arial" panose="020B0604020202020204" pitchFamily="34" charset="0"/>
              </a:rPr>
              <a:t>sedimenty</a:t>
            </a:r>
            <a:r>
              <a:rPr lang="cs-CZ" altLang="cs-CZ" sz="2200" dirty="0">
                <a:latin typeface="Arial" panose="020B0604020202020204" pitchFamily="34" charset="0"/>
                <a:cs typeface="Arial" panose="020B0604020202020204" pitchFamily="34" charset="0"/>
              </a:rPr>
              <a:t>)</a:t>
            </a:r>
          </a:p>
          <a:p>
            <a:pPr lvl="1">
              <a:defRPr/>
            </a:pPr>
            <a:r>
              <a:rPr lang="cs-CZ" altLang="cs-CZ" sz="2200" dirty="0">
                <a:latin typeface="Arial" panose="020B0604020202020204" pitchFamily="34" charset="0"/>
                <a:cs typeface="Arial" panose="020B0604020202020204" pitchFamily="34" charset="0"/>
              </a:rPr>
              <a:t>metamorfóza sedimentárních a vyvřelých hornin (</a:t>
            </a:r>
            <a:r>
              <a:rPr lang="cs-CZ" altLang="cs-CZ" sz="2200" b="1" dirty="0">
                <a:solidFill>
                  <a:srgbClr val="CC3399"/>
                </a:solidFill>
                <a:latin typeface="Arial" panose="020B0604020202020204" pitchFamily="34" charset="0"/>
                <a:cs typeface="Arial" panose="020B0604020202020204" pitchFamily="34" charset="0"/>
              </a:rPr>
              <a:t>metamorfity</a:t>
            </a:r>
            <a:r>
              <a:rPr lang="cs-CZ" altLang="cs-CZ"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22289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7715" y="0"/>
            <a:ext cx="7767784" cy="5602514"/>
          </a:xfrm>
          <a:prstGeom prst="rect">
            <a:avLst/>
          </a:prstGeom>
        </p:spPr>
      </p:pic>
      <p:pic>
        <p:nvPicPr>
          <p:cNvPr id="2" name="Obrázek 1"/>
          <p:cNvPicPr>
            <a:picLocks noChangeAspect="1"/>
          </p:cNvPicPr>
          <p:nvPr/>
        </p:nvPicPr>
        <p:blipFill rotWithShape="1">
          <a:blip r:embed="rId4">
            <a:extLst>
              <a:ext uri="{28A0092B-C50C-407E-A947-70E740481C1C}">
                <a14:useLocalDpi xmlns:a14="http://schemas.microsoft.com/office/drawing/2010/main" val="0"/>
              </a:ext>
            </a:extLst>
          </a:blip>
          <a:srcRect r="16019"/>
          <a:stretch/>
        </p:blipFill>
        <p:spPr>
          <a:xfrm>
            <a:off x="420426" y="3373660"/>
            <a:ext cx="5788902" cy="3255890"/>
          </a:xfrm>
          <a:prstGeom prst="rect">
            <a:avLst/>
          </a:prstGeom>
        </p:spPr>
      </p:pic>
      <p:pic>
        <p:nvPicPr>
          <p:cNvPr id="5" name="Obrázek 4"/>
          <p:cNvPicPr>
            <a:picLocks noChangeAspect="1"/>
          </p:cNvPicPr>
          <p:nvPr/>
        </p:nvPicPr>
        <p:blipFill rotWithShape="1">
          <a:blip r:embed="rId5">
            <a:extLst>
              <a:ext uri="{28A0092B-C50C-407E-A947-70E740481C1C}">
                <a14:useLocalDpi xmlns:a14="http://schemas.microsoft.com/office/drawing/2010/main" val="0"/>
              </a:ext>
            </a:extLst>
          </a:blip>
          <a:srcRect l="5809" t="2354" r="6724" b="3908"/>
          <a:stretch/>
        </p:blipFill>
        <p:spPr>
          <a:xfrm>
            <a:off x="6367585" y="3809387"/>
            <a:ext cx="3835957" cy="2820163"/>
          </a:xfrm>
          <a:prstGeom prst="rect">
            <a:avLst/>
          </a:prstGeom>
        </p:spPr>
      </p:pic>
      <p:sp>
        <p:nvSpPr>
          <p:cNvPr id="4" name="TextovéPole 3"/>
          <p:cNvSpPr txBox="1"/>
          <p:nvPr/>
        </p:nvSpPr>
        <p:spPr>
          <a:xfrm>
            <a:off x="363218" y="788337"/>
            <a:ext cx="3603038" cy="2585323"/>
          </a:xfrm>
          <a:prstGeom prst="rect">
            <a:avLst/>
          </a:prstGeom>
          <a:noFill/>
        </p:spPr>
        <p:txBody>
          <a:bodyPr wrap="none" rtlCol="0">
            <a:spAutoFit/>
          </a:bodyPr>
          <a:lstStyle/>
          <a:p>
            <a:r>
              <a:rPr lang="cs-CZ" b="1" dirty="0">
                <a:solidFill>
                  <a:srgbClr val="FFFF00"/>
                </a:solidFill>
              </a:rPr>
              <a:t>Vysokotlaká a nízkoteplotní m. (A)</a:t>
            </a:r>
          </a:p>
          <a:p>
            <a:r>
              <a:rPr lang="cs-CZ" b="1" dirty="0">
                <a:solidFill>
                  <a:srgbClr val="FFFF00"/>
                </a:solidFill>
              </a:rPr>
              <a:t>Vysokotlaká a vysokoteplotní m. (B)</a:t>
            </a:r>
          </a:p>
          <a:p>
            <a:endParaRPr lang="cs-CZ" b="1" dirty="0">
              <a:solidFill>
                <a:srgbClr val="FFFF00"/>
              </a:solidFill>
            </a:endParaRPr>
          </a:p>
          <a:p>
            <a:r>
              <a:rPr lang="cs-CZ" b="1" dirty="0">
                <a:solidFill>
                  <a:srgbClr val="FFFF00"/>
                </a:solidFill>
              </a:rPr>
              <a:t>Střednětlaká a </a:t>
            </a:r>
            <a:r>
              <a:rPr lang="cs-CZ" b="1" dirty="0" err="1">
                <a:solidFill>
                  <a:srgbClr val="FFFF00"/>
                </a:solidFill>
              </a:rPr>
              <a:t>středněteplotní</a:t>
            </a:r>
            <a:r>
              <a:rPr lang="cs-CZ" b="1" dirty="0">
                <a:solidFill>
                  <a:srgbClr val="FFFF00"/>
                </a:solidFill>
              </a:rPr>
              <a:t> m.</a:t>
            </a:r>
          </a:p>
          <a:p>
            <a:r>
              <a:rPr lang="cs-CZ" b="1" dirty="0">
                <a:solidFill>
                  <a:srgbClr val="FFFF00"/>
                </a:solidFill>
              </a:rPr>
              <a:t>(regionální m.) (C) </a:t>
            </a:r>
          </a:p>
          <a:p>
            <a:endParaRPr lang="cs-CZ" b="1" dirty="0">
              <a:solidFill>
                <a:srgbClr val="FFFF00"/>
              </a:solidFill>
            </a:endParaRPr>
          </a:p>
          <a:p>
            <a:r>
              <a:rPr lang="cs-CZ" b="1" dirty="0">
                <a:solidFill>
                  <a:srgbClr val="FFFF00"/>
                </a:solidFill>
              </a:rPr>
              <a:t>Vysokoteplotní a nízkotlaká m.</a:t>
            </a:r>
          </a:p>
          <a:p>
            <a:r>
              <a:rPr lang="cs-CZ" b="1" dirty="0">
                <a:solidFill>
                  <a:srgbClr val="FFFF00"/>
                </a:solidFill>
              </a:rPr>
              <a:t>(kontaktní m.) (D)</a:t>
            </a:r>
          </a:p>
          <a:p>
            <a:endParaRPr lang="cs-CZ" dirty="0"/>
          </a:p>
        </p:txBody>
      </p:sp>
      <p:sp>
        <p:nvSpPr>
          <p:cNvPr id="7" name="TextovéPole 6"/>
          <p:cNvSpPr txBox="1"/>
          <p:nvPr/>
        </p:nvSpPr>
        <p:spPr>
          <a:xfrm>
            <a:off x="914400" y="195943"/>
            <a:ext cx="2163221" cy="400110"/>
          </a:xfrm>
          <a:prstGeom prst="rect">
            <a:avLst/>
          </a:prstGeom>
          <a:noFill/>
        </p:spPr>
        <p:txBody>
          <a:bodyPr wrap="none" rtlCol="0">
            <a:spAutoFit/>
          </a:bodyPr>
          <a:lstStyle/>
          <a:p>
            <a:r>
              <a:rPr lang="cs-CZ" sz="2000" b="1" dirty="0">
                <a:solidFill>
                  <a:srgbClr val="FFFF00"/>
                </a:solidFill>
              </a:rPr>
              <a:t>Typy metamorfózy</a:t>
            </a:r>
          </a:p>
        </p:txBody>
      </p:sp>
      <p:sp>
        <p:nvSpPr>
          <p:cNvPr id="8" name="TextovéPole 7"/>
          <p:cNvSpPr txBox="1"/>
          <p:nvPr/>
        </p:nvSpPr>
        <p:spPr>
          <a:xfrm>
            <a:off x="2990749" y="5417848"/>
            <a:ext cx="324128" cy="369332"/>
          </a:xfrm>
          <a:prstGeom prst="rect">
            <a:avLst/>
          </a:prstGeom>
          <a:noFill/>
        </p:spPr>
        <p:txBody>
          <a:bodyPr wrap="none" rtlCol="0">
            <a:spAutoFit/>
          </a:bodyPr>
          <a:lstStyle/>
          <a:p>
            <a:r>
              <a:rPr lang="cs-CZ" b="1" dirty="0">
                <a:solidFill>
                  <a:schemeClr val="accent1"/>
                </a:solidFill>
              </a:rPr>
              <a:t>B</a:t>
            </a:r>
          </a:p>
        </p:txBody>
      </p:sp>
      <p:sp>
        <p:nvSpPr>
          <p:cNvPr id="10" name="TextovéPole 9"/>
          <p:cNvSpPr txBox="1"/>
          <p:nvPr/>
        </p:nvSpPr>
        <p:spPr>
          <a:xfrm>
            <a:off x="4065651" y="4850136"/>
            <a:ext cx="324128" cy="369332"/>
          </a:xfrm>
          <a:prstGeom prst="rect">
            <a:avLst/>
          </a:prstGeom>
          <a:noFill/>
        </p:spPr>
        <p:txBody>
          <a:bodyPr wrap="none" rtlCol="0">
            <a:spAutoFit/>
          </a:bodyPr>
          <a:lstStyle/>
          <a:p>
            <a:r>
              <a:rPr lang="cs-CZ" b="1" dirty="0">
                <a:solidFill>
                  <a:schemeClr val="accent1"/>
                </a:solidFill>
              </a:rPr>
              <a:t>A</a:t>
            </a:r>
          </a:p>
        </p:txBody>
      </p:sp>
      <p:sp>
        <p:nvSpPr>
          <p:cNvPr id="11" name="TextovéPole 10"/>
          <p:cNvSpPr txBox="1"/>
          <p:nvPr/>
        </p:nvSpPr>
        <p:spPr>
          <a:xfrm>
            <a:off x="8424203" y="1657852"/>
            <a:ext cx="306494" cy="369332"/>
          </a:xfrm>
          <a:prstGeom prst="rect">
            <a:avLst/>
          </a:prstGeom>
          <a:noFill/>
        </p:spPr>
        <p:txBody>
          <a:bodyPr wrap="none" rtlCol="0">
            <a:spAutoFit/>
          </a:bodyPr>
          <a:lstStyle/>
          <a:p>
            <a:r>
              <a:rPr lang="cs-CZ" b="1" dirty="0">
                <a:solidFill>
                  <a:schemeClr val="accent1"/>
                </a:solidFill>
              </a:rPr>
              <a:t>C</a:t>
            </a:r>
          </a:p>
        </p:txBody>
      </p:sp>
      <p:sp>
        <p:nvSpPr>
          <p:cNvPr id="12" name="TextovéPole 11"/>
          <p:cNvSpPr txBox="1"/>
          <p:nvPr/>
        </p:nvSpPr>
        <p:spPr>
          <a:xfrm>
            <a:off x="8455523" y="5560648"/>
            <a:ext cx="330540" cy="369332"/>
          </a:xfrm>
          <a:prstGeom prst="rect">
            <a:avLst/>
          </a:prstGeom>
          <a:noFill/>
        </p:spPr>
        <p:txBody>
          <a:bodyPr wrap="none" rtlCol="0">
            <a:spAutoFit/>
          </a:bodyPr>
          <a:lstStyle/>
          <a:p>
            <a:r>
              <a:rPr lang="cs-CZ" b="1" dirty="0">
                <a:solidFill>
                  <a:schemeClr val="accent1"/>
                </a:solidFill>
              </a:rPr>
              <a:t>D</a:t>
            </a:r>
          </a:p>
        </p:txBody>
      </p:sp>
    </p:spTree>
    <p:extLst>
      <p:ext uri="{BB962C8B-B14F-4D97-AF65-F5344CB8AC3E}">
        <p14:creationId xmlns:p14="http://schemas.microsoft.com/office/powerpoint/2010/main" val="1301464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1269" t="16859" b="2322"/>
          <a:stretch/>
        </p:blipFill>
        <p:spPr>
          <a:xfrm>
            <a:off x="5370286" y="1654629"/>
            <a:ext cx="6618514" cy="4383315"/>
          </a:xfrm>
          <a:prstGeom prst="rect">
            <a:avLst/>
          </a:prstGeom>
        </p:spPr>
      </p:pic>
      <p:pic>
        <p:nvPicPr>
          <p:cNvPr id="4" name="Obrázek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72" y="1654629"/>
            <a:ext cx="5297714" cy="4705027"/>
          </a:xfrm>
          <a:prstGeom prst="rect">
            <a:avLst/>
          </a:prstGeom>
        </p:spPr>
      </p:pic>
    </p:spTree>
    <p:extLst>
      <p:ext uri="{BB962C8B-B14F-4D97-AF65-F5344CB8AC3E}">
        <p14:creationId xmlns:p14="http://schemas.microsoft.com/office/powerpoint/2010/main" val="37961398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p:cNvPicPr>
            <a:picLocks noChangeAspect="1"/>
          </p:cNvPicPr>
          <p:nvPr/>
        </p:nvPicPr>
        <p:blipFill rotWithShape="1">
          <a:blip r:embed="rId3">
            <a:extLst>
              <a:ext uri="{28A0092B-C50C-407E-A947-70E740481C1C}">
                <a14:useLocalDpi xmlns:a14="http://schemas.microsoft.com/office/drawing/2010/main" val="0"/>
              </a:ext>
            </a:extLst>
          </a:blip>
          <a:srcRect l="-875" t="10684" r="1922" b="4758"/>
          <a:stretch/>
        </p:blipFill>
        <p:spPr>
          <a:xfrm>
            <a:off x="8751799" y="3753706"/>
            <a:ext cx="3048315" cy="1953667"/>
          </a:xfrm>
          <a:prstGeom prst="rect">
            <a:avLst/>
          </a:prstGeom>
        </p:spPr>
      </p:pic>
      <p:pic>
        <p:nvPicPr>
          <p:cNvPr id="4" name="Obrázek 3"/>
          <p:cNvPicPr>
            <a:picLocks noChangeAspect="1"/>
          </p:cNvPicPr>
          <p:nvPr/>
        </p:nvPicPr>
        <p:blipFill rotWithShape="1">
          <a:blip r:embed="rId4">
            <a:extLst>
              <a:ext uri="{28A0092B-C50C-407E-A947-70E740481C1C}">
                <a14:useLocalDpi xmlns:a14="http://schemas.microsoft.com/office/drawing/2010/main" val="0"/>
              </a:ext>
            </a:extLst>
          </a:blip>
          <a:srcRect l="4603" t="9101" r="71428" b="52380"/>
          <a:stretch/>
        </p:blipFill>
        <p:spPr>
          <a:xfrm rot="5400000">
            <a:off x="6681799" y="690579"/>
            <a:ext cx="2063860" cy="2487567"/>
          </a:xfrm>
          <a:prstGeom prst="rect">
            <a:avLst/>
          </a:prstGeom>
        </p:spPr>
      </p:pic>
      <p:pic>
        <p:nvPicPr>
          <p:cNvPr id="6" name="Obrázek 5"/>
          <p:cNvPicPr>
            <a:picLocks noChangeAspect="1"/>
          </p:cNvPicPr>
          <p:nvPr/>
        </p:nvPicPr>
        <p:blipFill rotWithShape="1">
          <a:blip r:embed="rId5">
            <a:extLst>
              <a:ext uri="{28A0092B-C50C-407E-A947-70E740481C1C}">
                <a14:useLocalDpi xmlns:a14="http://schemas.microsoft.com/office/drawing/2010/main" val="0"/>
              </a:ext>
            </a:extLst>
          </a:blip>
          <a:srcRect l="22064" t="9101" r="53968" b="47513"/>
          <a:stretch/>
        </p:blipFill>
        <p:spPr>
          <a:xfrm rot="5400000">
            <a:off x="6301355" y="3376498"/>
            <a:ext cx="1977316" cy="2684436"/>
          </a:xfrm>
          <a:prstGeom prst="rect">
            <a:avLst/>
          </a:prstGeom>
        </p:spPr>
      </p:pic>
      <p:pic>
        <p:nvPicPr>
          <p:cNvPr id="9" name="Obrázek 8"/>
          <p:cNvPicPr>
            <a:picLocks noChangeAspect="1"/>
          </p:cNvPicPr>
          <p:nvPr/>
        </p:nvPicPr>
        <p:blipFill rotWithShape="1">
          <a:blip r:embed="rId6">
            <a:extLst>
              <a:ext uri="{28A0092B-C50C-407E-A947-70E740481C1C}">
                <a14:useLocalDpi xmlns:a14="http://schemas.microsoft.com/office/drawing/2010/main" val="0"/>
              </a:ext>
            </a:extLst>
          </a:blip>
          <a:srcRect t="8677" r="77937" b="51261"/>
          <a:stretch/>
        </p:blipFill>
        <p:spPr>
          <a:xfrm rot="5400000">
            <a:off x="3725124" y="529073"/>
            <a:ext cx="2063859" cy="2810577"/>
          </a:xfrm>
          <a:prstGeom prst="rect">
            <a:avLst/>
          </a:prstGeom>
        </p:spPr>
      </p:pic>
      <p:pic>
        <p:nvPicPr>
          <p:cNvPr id="13" name="Obráze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8397" y="3696647"/>
            <a:ext cx="2303671" cy="1977318"/>
          </a:xfrm>
          <a:prstGeom prst="rect">
            <a:avLst/>
          </a:prstGeom>
        </p:spPr>
      </p:pic>
      <p:pic>
        <p:nvPicPr>
          <p:cNvPr id="15" name="Obrázek 14"/>
          <p:cNvPicPr>
            <a:picLocks noChangeAspect="1"/>
          </p:cNvPicPr>
          <p:nvPr/>
        </p:nvPicPr>
        <p:blipFill rotWithShape="1">
          <a:blip r:embed="rId5">
            <a:extLst>
              <a:ext uri="{28A0092B-C50C-407E-A947-70E740481C1C}">
                <a14:useLocalDpi xmlns:a14="http://schemas.microsoft.com/office/drawing/2010/main" val="0"/>
              </a:ext>
            </a:extLst>
          </a:blip>
          <a:srcRect l="44762" t="4233" r="27302" b="50053"/>
          <a:stretch/>
        </p:blipFill>
        <p:spPr>
          <a:xfrm rot="16200000">
            <a:off x="856249" y="3464360"/>
            <a:ext cx="2044134" cy="2508708"/>
          </a:xfrm>
          <a:prstGeom prst="rect">
            <a:avLst/>
          </a:prstGeom>
        </p:spPr>
      </p:pic>
      <p:sp>
        <p:nvSpPr>
          <p:cNvPr id="2" name="TextovéPole 1"/>
          <p:cNvSpPr txBox="1"/>
          <p:nvPr/>
        </p:nvSpPr>
        <p:spPr>
          <a:xfrm>
            <a:off x="4385124" y="2999954"/>
            <a:ext cx="743858" cy="369332"/>
          </a:xfrm>
          <a:prstGeom prst="rect">
            <a:avLst/>
          </a:prstGeom>
          <a:noFill/>
        </p:spPr>
        <p:txBody>
          <a:bodyPr wrap="none" rtlCol="0">
            <a:spAutoFit/>
          </a:bodyPr>
          <a:lstStyle/>
          <a:p>
            <a:r>
              <a:rPr lang="cs-CZ" b="1" dirty="0">
                <a:solidFill>
                  <a:srgbClr val="FFFF00"/>
                </a:solidFill>
              </a:rPr>
              <a:t>granit</a:t>
            </a:r>
          </a:p>
        </p:txBody>
      </p:sp>
      <p:sp>
        <p:nvSpPr>
          <p:cNvPr id="18" name="TextovéPole 17"/>
          <p:cNvSpPr txBox="1"/>
          <p:nvPr/>
        </p:nvSpPr>
        <p:spPr>
          <a:xfrm>
            <a:off x="7338995" y="3020935"/>
            <a:ext cx="966290" cy="369332"/>
          </a:xfrm>
          <a:prstGeom prst="rect">
            <a:avLst/>
          </a:prstGeom>
          <a:noFill/>
        </p:spPr>
        <p:txBody>
          <a:bodyPr wrap="none" rtlCol="0">
            <a:spAutoFit/>
          </a:bodyPr>
          <a:lstStyle/>
          <a:p>
            <a:r>
              <a:rPr lang="cs-CZ" b="1" dirty="0" err="1">
                <a:solidFill>
                  <a:srgbClr val="FFFF00"/>
                </a:solidFill>
              </a:rPr>
              <a:t>ortorula</a:t>
            </a:r>
            <a:endParaRPr lang="cs-CZ" b="1" dirty="0">
              <a:solidFill>
                <a:srgbClr val="FFFF00"/>
              </a:solidFill>
            </a:endParaRPr>
          </a:p>
        </p:txBody>
      </p:sp>
      <p:sp>
        <p:nvSpPr>
          <p:cNvPr id="19" name="TextovéPole 18"/>
          <p:cNvSpPr txBox="1"/>
          <p:nvPr/>
        </p:nvSpPr>
        <p:spPr>
          <a:xfrm>
            <a:off x="1506386" y="5807748"/>
            <a:ext cx="760401" cy="369332"/>
          </a:xfrm>
          <a:prstGeom prst="rect">
            <a:avLst/>
          </a:prstGeom>
          <a:noFill/>
        </p:spPr>
        <p:txBody>
          <a:bodyPr wrap="none" rtlCol="0">
            <a:spAutoFit/>
          </a:bodyPr>
          <a:lstStyle/>
          <a:p>
            <a:r>
              <a:rPr lang="cs-CZ" b="1" dirty="0">
                <a:solidFill>
                  <a:srgbClr val="FFFF00"/>
                </a:solidFill>
              </a:rPr>
              <a:t>bazalt</a:t>
            </a:r>
          </a:p>
        </p:txBody>
      </p:sp>
      <p:sp>
        <p:nvSpPr>
          <p:cNvPr id="20" name="TextovéPole 19"/>
          <p:cNvSpPr txBox="1"/>
          <p:nvPr/>
        </p:nvSpPr>
        <p:spPr>
          <a:xfrm>
            <a:off x="3761557" y="5740781"/>
            <a:ext cx="1557349" cy="369332"/>
          </a:xfrm>
          <a:prstGeom prst="rect">
            <a:avLst/>
          </a:prstGeom>
          <a:noFill/>
        </p:spPr>
        <p:txBody>
          <a:bodyPr wrap="none" rtlCol="0">
            <a:spAutoFit/>
          </a:bodyPr>
          <a:lstStyle/>
          <a:p>
            <a:r>
              <a:rPr lang="cs-CZ" b="1" dirty="0">
                <a:solidFill>
                  <a:srgbClr val="FFFF00"/>
                </a:solidFill>
              </a:rPr>
              <a:t>zelená břidlice</a:t>
            </a:r>
          </a:p>
        </p:txBody>
      </p:sp>
      <p:sp>
        <p:nvSpPr>
          <p:cNvPr id="21" name="TextovéPole 20"/>
          <p:cNvSpPr txBox="1"/>
          <p:nvPr/>
        </p:nvSpPr>
        <p:spPr>
          <a:xfrm>
            <a:off x="6493978" y="5788751"/>
            <a:ext cx="1053878" cy="369332"/>
          </a:xfrm>
          <a:prstGeom prst="rect">
            <a:avLst/>
          </a:prstGeom>
          <a:noFill/>
        </p:spPr>
        <p:txBody>
          <a:bodyPr wrap="none" rtlCol="0">
            <a:spAutoFit/>
          </a:bodyPr>
          <a:lstStyle/>
          <a:p>
            <a:r>
              <a:rPr lang="cs-CZ" b="1" dirty="0">
                <a:solidFill>
                  <a:srgbClr val="FFFF00"/>
                </a:solidFill>
              </a:rPr>
              <a:t>amfibolit</a:t>
            </a:r>
          </a:p>
        </p:txBody>
      </p:sp>
      <p:sp>
        <p:nvSpPr>
          <p:cNvPr id="22" name="TextovéPole 21"/>
          <p:cNvSpPr txBox="1"/>
          <p:nvPr/>
        </p:nvSpPr>
        <p:spPr>
          <a:xfrm>
            <a:off x="9858213" y="5807748"/>
            <a:ext cx="835485" cy="369332"/>
          </a:xfrm>
          <a:prstGeom prst="rect">
            <a:avLst/>
          </a:prstGeom>
          <a:noFill/>
        </p:spPr>
        <p:txBody>
          <a:bodyPr wrap="none" rtlCol="0">
            <a:spAutoFit/>
          </a:bodyPr>
          <a:lstStyle/>
          <a:p>
            <a:r>
              <a:rPr lang="cs-CZ" b="1" dirty="0">
                <a:solidFill>
                  <a:srgbClr val="FFFF00"/>
                </a:solidFill>
              </a:rPr>
              <a:t>eklogit</a:t>
            </a:r>
          </a:p>
        </p:txBody>
      </p:sp>
      <p:cxnSp>
        <p:nvCxnSpPr>
          <p:cNvPr id="23" name="Přímá spojnice se šipkou 22"/>
          <p:cNvCxnSpPr/>
          <p:nvPr/>
        </p:nvCxnSpPr>
        <p:spPr>
          <a:xfrm>
            <a:off x="1824231" y="6268338"/>
            <a:ext cx="8247127" cy="29028"/>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5409736" y="6349715"/>
            <a:ext cx="2829207" cy="369332"/>
          </a:xfrm>
          <a:prstGeom prst="rect">
            <a:avLst/>
          </a:prstGeom>
          <a:noFill/>
        </p:spPr>
        <p:txBody>
          <a:bodyPr wrap="square" rtlCol="0">
            <a:spAutoFit/>
          </a:bodyPr>
          <a:lstStyle/>
          <a:p>
            <a:r>
              <a:rPr lang="cs-CZ" b="1" i="1" dirty="0"/>
              <a:t>Intenzita metamorfózy</a:t>
            </a:r>
          </a:p>
        </p:txBody>
      </p:sp>
      <p:sp>
        <p:nvSpPr>
          <p:cNvPr id="25" name="Šipka: doprava 24"/>
          <p:cNvSpPr/>
          <p:nvPr/>
        </p:nvSpPr>
        <p:spPr>
          <a:xfrm>
            <a:off x="5622512" y="4603702"/>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Šipka: doprava 25"/>
          <p:cNvSpPr/>
          <p:nvPr/>
        </p:nvSpPr>
        <p:spPr>
          <a:xfrm>
            <a:off x="3079708" y="4618385"/>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7" name="Šipka: doprava 26"/>
          <p:cNvSpPr/>
          <p:nvPr/>
        </p:nvSpPr>
        <p:spPr>
          <a:xfrm>
            <a:off x="8546084" y="4558469"/>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Šipka: doprava 27"/>
          <p:cNvSpPr/>
          <p:nvPr/>
        </p:nvSpPr>
        <p:spPr>
          <a:xfrm>
            <a:off x="6148891" y="1807524"/>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9" name="TextovéPole 28"/>
          <p:cNvSpPr txBox="1"/>
          <p:nvPr/>
        </p:nvSpPr>
        <p:spPr>
          <a:xfrm>
            <a:off x="4919053" y="300505"/>
            <a:ext cx="2794676" cy="400110"/>
          </a:xfrm>
          <a:prstGeom prst="rect">
            <a:avLst/>
          </a:prstGeom>
          <a:noFill/>
        </p:spPr>
        <p:txBody>
          <a:bodyPr wrap="none" rtlCol="0">
            <a:spAutoFit/>
          </a:bodyPr>
          <a:lstStyle/>
          <a:p>
            <a:r>
              <a:rPr lang="cs-CZ" sz="2000" b="1" dirty="0">
                <a:solidFill>
                  <a:srgbClr val="FFFF00"/>
                </a:solidFill>
              </a:rPr>
              <a:t>Metamorfované horniny</a:t>
            </a:r>
          </a:p>
        </p:txBody>
      </p:sp>
    </p:spTree>
    <p:extLst>
      <p:ext uri="{BB962C8B-B14F-4D97-AF65-F5344CB8AC3E}">
        <p14:creationId xmlns:p14="http://schemas.microsoft.com/office/powerpoint/2010/main" val="1109601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8183"/>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p:cNvPicPr>
            <a:picLocks noChangeAspect="1"/>
          </p:cNvPicPr>
          <p:nvPr/>
        </p:nvPicPr>
        <p:blipFill rotWithShape="1">
          <a:blip r:embed="rId3">
            <a:extLst>
              <a:ext uri="{28A0092B-C50C-407E-A947-70E740481C1C}">
                <a14:useLocalDpi xmlns:a14="http://schemas.microsoft.com/office/drawing/2010/main" val="0"/>
              </a:ext>
            </a:extLst>
          </a:blip>
          <a:srcRect l="75396" t="3451" b="53439"/>
          <a:stretch/>
        </p:blipFill>
        <p:spPr>
          <a:xfrm>
            <a:off x="338159" y="4164358"/>
            <a:ext cx="1796446" cy="2360831"/>
          </a:xfrm>
          <a:prstGeom prst="rect">
            <a:avLst/>
          </a:prstGeom>
        </p:spPr>
      </p:pic>
      <p:pic>
        <p:nvPicPr>
          <p:cNvPr id="11" name="Obráze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2545" y="311378"/>
            <a:ext cx="2217033" cy="1933458"/>
          </a:xfrm>
          <a:prstGeom prst="rect">
            <a:avLst/>
          </a:prstGeom>
        </p:spPr>
      </p:pic>
      <p:pic>
        <p:nvPicPr>
          <p:cNvPr id="14" name="Obráze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6036" y="2803277"/>
            <a:ext cx="2372768" cy="1779576"/>
          </a:xfrm>
          <a:prstGeom prst="rect">
            <a:avLst/>
          </a:prstGeom>
        </p:spPr>
      </p:pic>
      <p:pic>
        <p:nvPicPr>
          <p:cNvPr id="10" name="Obrázek 9"/>
          <p:cNvPicPr>
            <a:picLocks noChangeAspect="1"/>
          </p:cNvPicPr>
          <p:nvPr/>
        </p:nvPicPr>
        <p:blipFill rotWithShape="1">
          <a:blip r:embed="rId6">
            <a:extLst>
              <a:ext uri="{28A0092B-C50C-407E-A947-70E740481C1C}">
                <a14:useLocalDpi xmlns:a14="http://schemas.microsoft.com/office/drawing/2010/main" val="0"/>
              </a:ext>
            </a:extLst>
          </a:blip>
          <a:srcRect t="15449" r="81111" b="52427"/>
          <a:stretch/>
        </p:blipFill>
        <p:spPr>
          <a:xfrm>
            <a:off x="7547129" y="2318023"/>
            <a:ext cx="1839081" cy="2345731"/>
          </a:xfrm>
          <a:prstGeom prst="rect">
            <a:avLst/>
          </a:prstGeom>
        </p:spPr>
      </p:pic>
      <p:pic>
        <p:nvPicPr>
          <p:cNvPr id="12" name="Obrázek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396718" y="2661406"/>
            <a:ext cx="2354036" cy="1687133"/>
          </a:xfrm>
          <a:prstGeom prst="rect">
            <a:avLst/>
          </a:prstGeom>
        </p:spPr>
      </p:pic>
      <p:pic>
        <p:nvPicPr>
          <p:cNvPr id="7" name="Obrázek 6"/>
          <p:cNvPicPr>
            <a:picLocks noChangeAspect="1"/>
          </p:cNvPicPr>
          <p:nvPr/>
        </p:nvPicPr>
        <p:blipFill rotWithShape="1">
          <a:blip r:embed="rId3">
            <a:extLst>
              <a:ext uri="{28A0092B-C50C-407E-A947-70E740481C1C}">
                <a14:useLocalDpi xmlns:a14="http://schemas.microsoft.com/office/drawing/2010/main" val="0"/>
              </a:ext>
            </a:extLst>
          </a:blip>
          <a:srcRect l="635" t="10794" r="77937" b="55344"/>
          <a:stretch/>
        </p:blipFill>
        <p:spPr>
          <a:xfrm rot="16200000">
            <a:off x="783325" y="122042"/>
            <a:ext cx="1933456" cy="2291503"/>
          </a:xfrm>
          <a:prstGeom prst="rect">
            <a:avLst/>
          </a:prstGeom>
        </p:spPr>
      </p:pic>
      <p:sp>
        <p:nvSpPr>
          <p:cNvPr id="18" name="TextovéPole 17"/>
          <p:cNvSpPr txBox="1"/>
          <p:nvPr/>
        </p:nvSpPr>
        <p:spPr>
          <a:xfrm>
            <a:off x="1249627" y="2234522"/>
            <a:ext cx="1000851" cy="369332"/>
          </a:xfrm>
          <a:prstGeom prst="rect">
            <a:avLst/>
          </a:prstGeom>
          <a:noFill/>
        </p:spPr>
        <p:txBody>
          <a:bodyPr wrap="none" rtlCol="0">
            <a:spAutoFit/>
          </a:bodyPr>
          <a:lstStyle/>
          <a:p>
            <a:r>
              <a:rPr lang="cs-CZ" b="1" dirty="0">
                <a:solidFill>
                  <a:srgbClr val="FFFF00"/>
                </a:solidFill>
              </a:rPr>
              <a:t>pískovec</a:t>
            </a:r>
          </a:p>
        </p:txBody>
      </p:sp>
      <p:sp>
        <p:nvSpPr>
          <p:cNvPr id="19" name="TextovéPole 18"/>
          <p:cNvSpPr txBox="1"/>
          <p:nvPr/>
        </p:nvSpPr>
        <p:spPr>
          <a:xfrm>
            <a:off x="3616773" y="2205065"/>
            <a:ext cx="825611" cy="369332"/>
          </a:xfrm>
          <a:prstGeom prst="rect">
            <a:avLst/>
          </a:prstGeom>
          <a:noFill/>
        </p:spPr>
        <p:txBody>
          <a:bodyPr wrap="none" rtlCol="0">
            <a:spAutoFit/>
          </a:bodyPr>
          <a:lstStyle/>
          <a:p>
            <a:r>
              <a:rPr lang="cs-CZ" b="1" dirty="0">
                <a:solidFill>
                  <a:srgbClr val="FFFF00"/>
                </a:solidFill>
              </a:rPr>
              <a:t>kvarcit</a:t>
            </a:r>
          </a:p>
        </p:txBody>
      </p:sp>
      <p:sp>
        <p:nvSpPr>
          <p:cNvPr id="20" name="TextovéPole 19"/>
          <p:cNvSpPr txBox="1"/>
          <p:nvPr/>
        </p:nvSpPr>
        <p:spPr>
          <a:xfrm>
            <a:off x="880442" y="6454568"/>
            <a:ext cx="977960" cy="369332"/>
          </a:xfrm>
          <a:prstGeom prst="rect">
            <a:avLst/>
          </a:prstGeom>
          <a:noFill/>
        </p:spPr>
        <p:txBody>
          <a:bodyPr wrap="none" rtlCol="0">
            <a:spAutoFit/>
          </a:bodyPr>
          <a:lstStyle/>
          <a:p>
            <a:r>
              <a:rPr lang="cs-CZ" b="1" dirty="0">
                <a:solidFill>
                  <a:srgbClr val="FFFF00"/>
                </a:solidFill>
              </a:rPr>
              <a:t>vápenec</a:t>
            </a:r>
          </a:p>
        </p:txBody>
      </p:sp>
      <p:sp>
        <p:nvSpPr>
          <p:cNvPr id="21" name="TextovéPole 20"/>
          <p:cNvSpPr txBox="1"/>
          <p:nvPr/>
        </p:nvSpPr>
        <p:spPr>
          <a:xfrm>
            <a:off x="2775372" y="6465361"/>
            <a:ext cx="955454" cy="369332"/>
          </a:xfrm>
          <a:prstGeom prst="rect">
            <a:avLst/>
          </a:prstGeom>
          <a:noFill/>
        </p:spPr>
        <p:txBody>
          <a:bodyPr wrap="none" rtlCol="0">
            <a:spAutoFit/>
          </a:bodyPr>
          <a:lstStyle/>
          <a:p>
            <a:r>
              <a:rPr lang="cs-CZ" b="1" dirty="0">
                <a:solidFill>
                  <a:srgbClr val="FFFF00"/>
                </a:solidFill>
              </a:rPr>
              <a:t>mramor</a:t>
            </a:r>
          </a:p>
        </p:txBody>
      </p:sp>
      <p:sp>
        <p:nvSpPr>
          <p:cNvPr id="22" name="TextovéPole 21"/>
          <p:cNvSpPr txBox="1"/>
          <p:nvPr/>
        </p:nvSpPr>
        <p:spPr>
          <a:xfrm>
            <a:off x="6315007" y="4698773"/>
            <a:ext cx="560923" cy="369332"/>
          </a:xfrm>
          <a:prstGeom prst="rect">
            <a:avLst/>
          </a:prstGeom>
          <a:noFill/>
        </p:spPr>
        <p:txBody>
          <a:bodyPr wrap="none" rtlCol="0">
            <a:spAutoFit/>
          </a:bodyPr>
          <a:lstStyle/>
          <a:p>
            <a:r>
              <a:rPr lang="cs-CZ" b="1" dirty="0">
                <a:solidFill>
                  <a:srgbClr val="FFFF00"/>
                </a:solidFill>
              </a:rPr>
              <a:t>fylit</a:t>
            </a:r>
          </a:p>
        </p:txBody>
      </p:sp>
      <p:sp>
        <p:nvSpPr>
          <p:cNvPr id="23" name="TextovéPole 22"/>
          <p:cNvSpPr txBox="1"/>
          <p:nvPr/>
        </p:nvSpPr>
        <p:spPr>
          <a:xfrm>
            <a:off x="8174185" y="4690382"/>
            <a:ext cx="584968" cy="369332"/>
          </a:xfrm>
          <a:prstGeom prst="rect">
            <a:avLst/>
          </a:prstGeom>
          <a:noFill/>
        </p:spPr>
        <p:txBody>
          <a:bodyPr wrap="none" rtlCol="0">
            <a:spAutoFit/>
          </a:bodyPr>
          <a:lstStyle/>
          <a:p>
            <a:r>
              <a:rPr lang="cs-CZ" b="1" dirty="0">
                <a:solidFill>
                  <a:srgbClr val="FFFF00"/>
                </a:solidFill>
              </a:rPr>
              <a:t>svor</a:t>
            </a:r>
          </a:p>
        </p:txBody>
      </p:sp>
      <p:sp>
        <p:nvSpPr>
          <p:cNvPr id="24" name="TextovéPole 23"/>
          <p:cNvSpPr txBox="1"/>
          <p:nvPr/>
        </p:nvSpPr>
        <p:spPr>
          <a:xfrm>
            <a:off x="10448942" y="4681991"/>
            <a:ext cx="987514" cy="369332"/>
          </a:xfrm>
          <a:prstGeom prst="rect">
            <a:avLst/>
          </a:prstGeom>
          <a:noFill/>
        </p:spPr>
        <p:txBody>
          <a:bodyPr wrap="none" rtlCol="0">
            <a:spAutoFit/>
          </a:bodyPr>
          <a:lstStyle/>
          <a:p>
            <a:r>
              <a:rPr lang="cs-CZ" b="1" dirty="0">
                <a:solidFill>
                  <a:srgbClr val="FFFF00"/>
                </a:solidFill>
              </a:rPr>
              <a:t>pararula</a:t>
            </a:r>
          </a:p>
        </p:txBody>
      </p:sp>
      <p:sp>
        <p:nvSpPr>
          <p:cNvPr id="25" name="TextovéPole 24"/>
          <p:cNvSpPr txBox="1"/>
          <p:nvPr/>
        </p:nvSpPr>
        <p:spPr>
          <a:xfrm>
            <a:off x="4465014" y="4389017"/>
            <a:ext cx="907364" cy="646331"/>
          </a:xfrm>
          <a:prstGeom prst="rect">
            <a:avLst/>
          </a:prstGeom>
          <a:noFill/>
        </p:spPr>
        <p:txBody>
          <a:bodyPr wrap="none" rtlCol="0">
            <a:spAutoFit/>
          </a:bodyPr>
          <a:lstStyle/>
          <a:p>
            <a:r>
              <a:rPr lang="cs-CZ" b="1" dirty="0">
                <a:solidFill>
                  <a:srgbClr val="FFFF00"/>
                </a:solidFill>
              </a:rPr>
              <a:t>jílovec,</a:t>
            </a:r>
          </a:p>
          <a:p>
            <a:r>
              <a:rPr lang="cs-CZ" b="1" dirty="0">
                <a:solidFill>
                  <a:srgbClr val="FFFF00"/>
                </a:solidFill>
              </a:rPr>
              <a:t>siltovec</a:t>
            </a:r>
          </a:p>
        </p:txBody>
      </p:sp>
      <p:cxnSp>
        <p:nvCxnSpPr>
          <p:cNvPr id="26" name="Přímá spojnice se šipkou 25"/>
          <p:cNvCxnSpPr>
            <a:cxnSpLocks/>
          </p:cNvCxnSpPr>
          <p:nvPr/>
        </p:nvCxnSpPr>
        <p:spPr>
          <a:xfrm>
            <a:off x="5195021" y="5166635"/>
            <a:ext cx="6693783" cy="2855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7227182" y="5247536"/>
            <a:ext cx="2829207" cy="369332"/>
          </a:xfrm>
          <a:prstGeom prst="rect">
            <a:avLst/>
          </a:prstGeom>
          <a:noFill/>
        </p:spPr>
        <p:txBody>
          <a:bodyPr wrap="square" rtlCol="0">
            <a:spAutoFit/>
          </a:bodyPr>
          <a:lstStyle/>
          <a:p>
            <a:r>
              <a:rPr lang="cs-CZ" b="1" i="1" dirty="0"/>
              <a:t>Intenzita metamorfózy</a:t>
            </a:r>
          </a:p>
        </p:txBody>
      </p:sp>
      <p:sp>
        <p:nvSpPr>
          <p:cNvPr id="5" name="Šipka: doprava 4"/>
          <p:cNvSpPr/>
          <p:nvPr/>
        </p:nvSpPr>
        <p:spPr>
          <a:xfrm>
            <a:off x="7275245" y="3439392"/>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Šipka: doprava 27"/>
          <p:cNvSpPr/>
          <p:nvPr/>
        </p:nvSpPr>
        <p:spPr>
          <a:xfrm>
            <a:off x="9250799" y="3439391"/>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Šipka: doprava 29"/>
          <p:cNvSpPr/>
          <p:nvPr/>
        </p:nvSpPr>
        <p:spPr>
          <a:xfrm>
            <a:off x="1968063" y="5208027"/>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Šipka: doprava 30"/>
          <p:cNvSpPr/>
          <p:nvPr/>
        </p:nvSpPr>
        <p:spPr>
          <a:xfrm>
            <a:off x="2717638" y="1336275"/>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TextovéPole 31"/>
          <p:cNvSpPr txBox="1"/>
          <p:nvPr/>
        </p:nvSpPr>
        <p:spPr>
          <a:xfrm>
            <a:off x="7853461" y="389181"/>
            <a:ext cx="2794676" cy="400110"/>
          </a:xfrm>
          <a:prstGeom prst="rect">
            <a:avLst/>
          </a:prstGeom>
          <a:noFill/>
        </p:spPr>
        <p:txBody>
          <a:bodyPr wrap="none" rtlCol="0">
            <a:spAutoFit/>
          </a:bodyPr>
          <a:lstStyle/>
          <a:p>
            <a:r>
              <a:rPr lang="cs-CZ" sz="2000" b="1" dirty="0">
                <a:solidFill>
                  <a:srgbClr val="FFFF00"/>
                </a:solidFill>
              </a:rPr>
              <a:t>Metamorfované horniny</a:t>
            </a:r>
          </a:p>
        </p:txBody>
      </p:sp>
      <p:pic>
        <p:nvPicPr>
          <p:cNvPr id="33" name="Obrázek 32"/>
          <p:cNvPicPr>
            <a:picLocks noChangeAspect="1"/>
          </p:cNvPicPr>
          <p:nvPr/>
        </p:nvPicPr>
        <p:blipFill rotWithShape="1">
          <a:blip r:embed="rId8">
            <a:extLst>
              <a:ext uri="{28A0092B-C50C-407E-A947-70E740481C1C}">
                <a14:useLocalDpi xmlns:a14="http://schemas.microsoft.com/office/drawing/2010/main" val="0"/>
              </a:ext>
            </a:extLst>
          </a:blip>
          <a:srcRect l="20112" t="29654" r="10430" b="13495"/>
          <a:stretch/>
        </p:blipFill>
        <p:spPr>
          <a:xfrm>
            <a:off x="3004375" y="2689709"/>
            <a:ext cx="2581928" cy="1746087"/>
          </a:xfrm>
          <a:prstGeom prst="rect">
            <a:avLst/>
          </a:prstGeom>
        </p:spPr>
      </p:pic>
      <p:pic>
        <p:nvPicPr>
          <p:cNvPr id="3" name="Obrázek 2"/>
          <p:cNvPicPr>
            <a:picLocks noChangeAspect="1"/>
          </p:cNvPicPr>
          <p:nvPr/>
        </p:nvPicPr>
        <p:blipFill rotWithShape="1">
          <a:blip r:embed="rId3">
            <a:extLst>
              <a:ext uri="{28A0092B-C50C-407E-A947-70E740481C1C}">
                <a14:useLocalDpi xmlns:a14="http://schemas.microsoft.com/office/drawing/2010/main" val="0"/>
              </a:ext>
            </a:extLst>
          </a:blip>
          <a:srcRect l="46776" r="26874" b="54203"/>
          <a:stretch/>
        </p:blipFill>
        <p:spPr>
          <a:xfrm>
            <a:off x="2217431" y="4176718"/>
            <a:ext cx="1802984" cy="2350306"/>
          </a:xfrm>
          <a:prstGeom prst="rect">
            <a:avLst/>
          </a:prstGeom>
        </p:spPr>
      </p:pic>
      <p:sp>
        <p:nvSpPr>
          <p:cNvPr id="29" name="Šipka: doprava 28"/>
          <p:cNvSpPr/>
          <p:nvPr/>
        </p:nvSpPr>
        <p:spPr>
          <a:xfrm>
            <a:off x="5559900" y="3680903"/>
            <a:ext cx="411429" cy="25367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02771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9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0669957-E33A-42F8-A966-33767012EA26}"/>
              </a:ext>
            </a:extLst>
          </p:cNvPr>
          <p:cNvSpPr txBox="1"/>
          <p:nvPr/>
        </p:nvSpPr>
        <p:spPr>
          <a:xfrm>
            <a:off x="3493600" y="115489"/>
            <a:ext cx="1950919" cy="707886"/>
          </a:xfrm>
          <a:prstGeom prst="rect">
            <a:avLst/>
          </a:prstGeom>
          <a:noFill/>
        </p:spPr>
        <p:txBody>
          <a:bodyPr wrap="none" rtlCol="0">
            <a:spAutoFit/>
          </a:bodyPr>
          <a:lstStyle/>
          <a:p>
            <a:r>
              <a:rPr lang="cs-CZ" sz="2000" b="1" dirty="0">
                <a:solidFill>
                  <a:srgbClr val="FFFF00"/>
                </a:solidFill>
              </a:rPr>
              <a:t>Metamorfity </a:t>
            </a:r>
          </a:p>
          <a:p>
            <a:r>
              <a:rPr lang="cs-CZ" sz="2000" b="1" dirty="0">
                <a:solidFill>
                  <a:srgbClr val="FFFF00"/>
                </a:solidFill>
              </a:rPr>
              <a:t>– výuková sbírka</a:t>
            </a:r>
          </a:p>
        </p:txBody>
      </p:sp>
      <p:pic>
        <p:nvPicPr>
          <p:cNvPr id="7" name="Obrázek 6">
            <a:extLst>
              <a:ext uri="{FF2B5EF4-FFF2-40B4-BE49-F238E27FC236}">
                <a16:creationId xmlns:a16="http://schemas.microsoft.com/office/drawing/2014/main" id="{95F21DCC-5962-4B1A-BDED-24035DD5C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17" y="200055"/>
            <a:ext cx="3008683" cy="2161508"/>
          </a:xfrm>
          <a:prstGeom prst="rect">
            <a:avLst/>
          </a:prstGeom>
        </p:spPr>
      </p:pic>
      <p:pic>
        <p:nvPicPr>
          <p:cNvPr id="9" name="Obrázek 8">
            <a:extLst>
              <a:ext uri="{FF2B5EF4-FFF2-40B4-BE49-F238E27FC236}">
                <a16:creationId xmlns:a16="http://schemas.microsoft.com/office/drawing/2014/main" id="{71BAA8DC-5B6D-4A80-BD98-F27C2E94B7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345" y="3513507"/>
            <a:ext cx="3444008" cy="2160210"/>
          </a:xfrm>
          <a:prstGeom prst="rect">
            <a:avLst/>
          </a:prstGeom>
        </p:spPr>
      </p:pic>
      <p:pic>
        <p:nvPicPr>
          <p:cNvPr id="11" name="Obrázek 10">
            <a:extLst>
              <a:ext uri="{FF2B5EF4-FFF2-40B4-BE49-F238E27FC236}">
                <a16:creationId xmlns:a16="http://schemas.microsoft.com/office/drawing/2014/main" id="{8C16A0E0-2887-4266-AE3A-7B811CF06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2503" y="1216189"/>
            <a:ext cx="2516076" cy="3302501"/>
          </a:xfrm>
          <a:prstGeom prst="rect">
            <a:avLst/>
          </a:prstGeom>
        </p:spPr>
      </p:pic>
      <p:pic>
        <p:nvPicPr>
          <p:cNvPr id="15" name="Obrázek 14">
            <a:extLst>
              <a:ext uri="{FF2B5EF4-FFF2-40B4-BE49-F238E27FC236}">
                <a16:creationId xmlns:a16="http://schemas.microsoft.com/office/drawing/2014/main" id="{C9585C7A-1AAC-4B54-B909-7BA76FCD7F89}"/>
              </a:ext>
            </a:extLst>
          </p:cNvPr>
          <p:cNvPicPr>
            <a:picLocks noChangeAspect="1"/>
          </p:cNvPicPr>
          <p:nvPr/>
        </p:nvPicPr>
        <p:blipFill rotWithShape="1">
          <a:blip r:embed="rId6">
            <a:extLst>
              <a:ext uri="{28A0092B-C50C-407E-A947-70E740481C1C}">
                <a14:useLocalDpi xmlns:a14="http://schemas.microsoft.com/office/drawing/2010/main" val="0"/>
              </a:ext>
            </a:extLst>
          </a:blip>
          <a:srcRect b="37165"/>
          <a:stretch/>
        </p:blipFill>
        <p:spPr>
          <a:xfrm>
            <a:off x="6440372" y="4781905"/>
            <a:ext cx="2375296" cy="2002328"/>
          </a:xfrm>
          <a:prstGeom prst="rect">
            <a:avLst/>
          </a:prstGeom>
        </p:spPr>
      </p:pic>
      <p:pic>
        <p:nvPicPr>
          <p:cNvPr id="17" name="Obrázek 16">
            <a:extLst>
              <a:ext uri="{FF2B5EF4-FFF2-40B4-BE49-F238E27FC236}">
                <a16:creationId xmlns:a16="http://schemas.microsoft.com/office/drawing/2014/main" id="{B0D50C43-32DD-40CF-A5DF-B2D781FFA8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7612" y="298389"/>
            <a:ext cx="2615675" cy="3255244"/>
          </a:xfrm>
          <a:prstGeom prst="rect">
            <a:avLst/>
          </a:prstGeom>
        </p:spPr>
      </p:pic>
      <p:sp>
        <p:nvSpPr>
          <p:cNvPr id="18" name="TextovéPole 17">
            <a:extLst>
              <a:ext uri="{FF2B5EF4-FFF2-40B4-BE49-F238E27FC236}">
                <a16:creationId xmlns:a16="http://schemas.microsoft.com/office/drawing/2014/main" id="{EA81F333-5165-4045-B81F-B4230DFCAF24}"/>
              </a:ext>
            </a:extLst>
          </p:cNvPr>
          <p:cNvSpPr txBox="1"/>
          <p:nvPr/>
        </p:nvSpPr>
        <p:spPr>
          <a:xfrm>
            <a:off x="151345" y="2390387"/>
            <a:ext cx="2894703" cy="954107"/>
          </a:xfrm>
          <a:prstGeom prst="rect">
            <a:avLst/>
          </a:prstGeom>
          <a:noFill/>
        </p:spPr>
        <p:txBody>
          <a:bodyPr wrap="none" rtlCol="0">
            <a:spAutoFit/>
          </a:bodyPr>
          <a:lstStyle/>
          <a:p>
            <a:r>
              <a:rPr lang="cs-CZ" sz="1400" b="1" dirty="0"/>
              <a:t>Foliace. </a:t>
            </a:r>
            <a:r>
              <a:rPr lang="cs-CZ" sz="1400" dirty="0"/>
              <a:t>Metamorfózou vytvořená </a:t>
            </a:r>
          </a:p>
          <a:p>
            <a:r>
              <a:rPr lang="cs-CZ" sz="1400" dirty="0" err="1"/>
              <a:t>zbřidličnatělost</a:t>
            </a:r>
            <a:r>
              <a:rPr lang="cs-CZ" sz="1400" dirty="0"/>
              <a:t>, tzn. minerály jsou </a:t>
            </a:r>
          </a:p>
          <a:p>
            <a:r>
              <a:rPr lang="cs-CZ" sz="1400" dirty="0"/>
              <a:t>uspořádány do plátů, připomínajících</a:t>
            </a:r>
          </a:p>
          <a:p>
            <a:r>
              <a:rPr lang="cs-CZ" sz="1400" dirty="0"/>
              <a:t> vrstvy. Fylit.</a:t>
            </a:r>
          </a:p>
        </p:txBody>
      </p:sp>
      <p:sp>
        <p:nvSpPr>
          <p:cNvPr id="19" name="TextovéPole 18">
            <a:extLst>
              <a:ext uri="{FF2B5EF4-FFF2-40B4-BE49-F238E27FC236}">
                <a16:creationId xmlns:a16="http://schemas.microsoft.com/office/drawing/2014/main" id="{E4EB86FD-EBAE-470C-95A0-42C000D8A237}"/>
              </a:ext>
            </a:extLst>
          </p:cNvPr>
          <p:cNvSpPr txBox="1"/>
          <p:nvPr/>
        </p:nvSpPr>
        <p:spPr>
          <a:xfrm>
            <a:off x="46890" y="5657668"/>
            <a:ext cx="3551165" cy="738664"/>
          </a:xfrm>
          <a:prstGeom prst="rect">
            <a:avLst/>
          </a:prstGeom>
          <a:noFill/>
        </p:spPr>
        <p:txBody>
          <a:bodyPr wrap="none" rtlCol="0">
            <a:spAutoFit/>
          </a:bodyPr>
          <a:lstStyle/>
          <a:p>
            <a:r>
              <a:rPr lang="cs-CZ" sz="1400" b="1" dirty="0"/>
              <a:t>Lineace. </a:t>
            </a:r>
            <a:r>
              <a:rPr lang="cs-CZ" sz="1400" dirty="0"/>
              <a:t>Metamorfózou vytvořené uspořádání</a:t>
            </a:r>
          </a:p>
          <a:p>
            <a:r>
              <a:rPr lang="cs-CZ" sz="1400" dirty="0"/>
              <a:t>minerálů do „provazců., jako svazek tužek“ </a:t>
            </a:r>
          </a:p>
          <a:p>
            <a:r>
              <a:rPr lang="cs-CZ" sz="1400" dirty="0" err="1"/>
              <a:t>Ortorula</a:t>
            </a:r>
            <a:r>
              <a:rPr lang="cs-CZ" sz="1400" dirty="0"/>
              <a:t> .</a:t>
            </a:r>
          </a:p>
        </p:txBody>
      </p:sp>
      <p:sp>
        <p:nvSpPr>
          <p:cNvPr id="20" name="TextovéPole 19">
            <a:extLst>
              <a:ext uri="{FF2B5EF4-FFF2-40B4-BE49-F238E27FC236}">
                <a16:creationId xmlns:a16="http://schemas.microsoft.com/office/drawing/2014/main" id="{9CA188DA-1219-497F-A4CA-9DAAE1E36147}"/>
              </a:ext>
            </a:extLst>
          </p:cNvPr>
          <p:cNvSpPr txBox="1"/>
          <p:nvPr/>
        </p:nvSpPr>
        <p:spPr>
          <a:xfrm>
            <a:off x="3747703" y="4593535"/>
            <a:ext cx="2712987" cy="2246769"/>
          </a:xfrm>
          <a:prstGeom prst="rect">
            <a:avLst/>
          </a:prstGeom>
          <a:noFill/>
        </p:spPr>
        <p:txBody>
          <a:bodyPr wrap="none" rtlCol="0">
            <a:spAutoFit/>
          </a:bodyPr>
          <a:lstStyle/>
          <a:p>
            <a:r>
              <a:rPr lang="cs-CZ" sz="1400" b="1" dirty="0"/>
              <a:t>Přechod mezi foliací a lineací</a:t>
            </a:r>
            <a:endParaRPr lang="cs-CZ" sz="1400" dirty="0"/>
          </a:p>
          <a:p>
            <a:r>
              <a:rPr lang="cs-CZ" sz="1400" dirty="0" err="1"/>
              <a:t>Ortorula</a:t>
            </a:r>
            <a:r>
              <a:rPr lang="cs-CZ" sz="1400" dirty="0"/>
              <a:t> . Složení </a:t>
            </a:r>
            <a:r>
              <a:rPr lang="cs-CZ" sz="1400" dirty="0" err="1"/>
              <a:t>ortoruly</a:t>
            </a:r>
            <a:r>
              <a:rPr lang="cs-CZ" sz="1400" dirty="0"/>
              <a:t> je</a:t>
            </a:r>
          </a:p>
          <a:p>
            <a:r>
              <a:rPr lang="cs-CZ" sz="1400" dirty="0"/>
              <a:t>shodné se složením původní</a:t>
            </a:r>
          </a:p>
          <a:p>
            <a:r>
              <a:rPr lang="cs-CZ" sz="1400" dirty="0"/>
              <a:t>horniny (nejčastěji granitu nebo</a:t>
            </a:r>
          </a:p>
          <a:p>
            <a:r>
              <a:rPr lang="cs-CZ" sz="1400" dirty="0"/>
              <a:t>jemu příbuzného </a:t>
            </a:r>
            <a:r>
              <a:rPr lang="cs-CZ" sz="1400" dirty="0" err="1"/>
              <a:t>magmatitu</a:t>
            </a:r>
            <a:r>
              <a:rPr lang="cs-CZ" sz="1400" dirty="0"/>
              <a:t>) –</a:t>
            </a:r>
          </a:p>
          <a:p>
            <a:r>
              <a:rPr lang="cs-CZ" sz="1400" dirty="0"/>
              <a:t>křemen, živce, slídy. Pouze </a:t>
            </a:r>
          </a:p>
          <a:p>
            <a:r>
              <a:rPr lang="cs-CZ" sz="1400" dirty="0"/>
              <a:t>uspořádání minerálů v hornině</a:t>
            </a:r>
          </a:p>
          <a:p>
            <a:r>
              <a:rPr lang="cs-CZ" sz="1400" dirty="0"/>
              <a:t> se změnilo metamorfózou. Vznikla</a:t>
            </a:r>
          </a:p>
          <a:p>
            <a:r>
              <a:rPr lang="cs-CZ" sz="1400" dirty="0"/>
              <a:t>lineace, foliace nebo přechodný</a:t>
            </a:r>
          </a:p>
          <a:p>
            <a:r>
              <a:rPr lang="cs-CZ" sz="1400" dirty="0"/>
              <a:t>stav mezi oběma stavbami.</a:t>
            </a:r>
          </a:p>
        </p:txBody>
      </p:sp>
      <p:sp>
        <p:nvSpPr>
          <p:cNvPr id="21" name="TextovéPole 20">
            <a:extLst>
              <a:ext uri="{FF2B5EF4-FFF2-40B4-BE49-F238E27FC236}">
                <a16:creationId xmlns:a16="http://schemas.microsoft.com/office/drawing/2014/main" id="{BBC0747B-0580-4894-B8B5-9910B6C061D4}"/>
              </a:ext>
            </a:extLst>
          </p:cNvPr>
          <p:cNvSpPr txBox="1"/>
          <p:nvPr/>
        </p:nvSpPr>
        <p:spPr>
          <a:xfrm>
            <a:off x="6370973" y="3553633"/>
            <a:ext cx="2957541" cy="1169551"/>
          </a:xfrm>
          <a:prstGeom prst="rect">
            <a:avLst/>
          </a:prstGeom>
          <a:noFill/>
        </p:spPr>
        <p:txBody>
          <a:bodyPr wrap="none" rtlCol="0">
            <a:spAutoFit/>
          </a:bodyPr>
          <a:lstStyle/>
          <a:p>
            <a:r>
              <a:rPr lang="cs-CZ" sz="1400" dirty="0"/>
              <a:t>Kromě změn v původních minerálech </a:t>
            </a:r>
          </a:p>
          <a:p>
            <a:r>
              <a:rPr lang="cs-CZ" sz="1400" dirty="0"/>
              <a:t>hornin způsobuje metamorfóza i růst </a:t>
            </a:r>
          </a:p>
          <a:p>
            <a:r>
              <a:rPr lang="cs-CZ" sz="1400" dirty="0"/>
              <a:t>nových minerálů. Metamorfní růst </a:t>
            </a:r>
          </a:p>
          <a:p>
            <a:r>
              <a:rPr lang="cs-CZ" sz="1400" dirty="0"/>
              <a:t>minerálů se nazývá </a:t>
            </a:r>
            <a:r>
              <a:rPr lang="cs-CZ" sz="1400" dirty="0" err="1"/>
              <a:t>blastéza</a:t>
            </a:r>
            <a:r>
              <a:rPr lang="cs-CZ" sz="1400" dirty="0"/>
              <a:t>.</a:t>
            </a:r>
          </a:p>
          <a:p>
            <a:r>
              <a:rPr lang="cs-CZ" sz="1400" dirty="0"/>
              <a:t>Svor s novotvořenými granáty.</a:t>
            </a:r>
          </a:p>
        </p:txBody>
      </p:sp>
      <p:sp>
        <p:nvSpPr>
          <p:cNvPr id="22" name="TextovéPole 21">
            <a:extLst>
              <a:ext uri="{FF2B5EF4-FFF2-40B4-BE49-F238E27FC236}">
                <a16:creationId xmlns:a16="http://schemas.microsoft.com/office/drawing/2014/main" id="{F8B5B921-0F2D-4F8A-86BE-B3FF6D4C8FE0}"/>
              </a:ext>
            </a:extLst>
          </p:cNvPr>
          <p:cNvSpPr txBox="1"/>
          <p:nvPr/>
        </p:nvSpPr>
        <p:spPr>
          <a:xfrm>
            <a:off x="8772163" y="5183795"/>
            <a:ext cx="3571427" cy="1600438"/>
          </a:xfrm>
          <a:prstGeom prst="rect">
            <a:avLst/>
          </a:prstGeom>
          <a:noFill/>
        </p:spPr>
        <p:txBody>
          <a:bodyPr wrap="none" rtlCol="0">
            <a:spAutoFit/>
          </a:bodyPr>
          <a:lstStyle/>
          <a:p>
            <a:r>
              <a:rPr lang="cs-CZ" sz="1400" dirty="0"/>
              <a:t>Některé metamorfity vzhledem připomínají</a:t>
            </a:r>
          </a:p>
          <a:p>
            <a:r>
              <a:rPr lang="cs-CZ" sz="1400" dirty="0"/>
              <a:t>původní horniny. Na snímku je kvarcit, hornina</a:t>
            </a:r>
          </a:p>
          <a:p>
            <a:r>
              <a:rPr lang="cs-CZ" sz="1400" dirty="0"/>
              <a:t>vzniklá přeměnou křemenem bohatého</a:t>
            </a:r>
          </a:p>
          <a:p>
            <a:r>
              <a:rPr lang="cs-CZ" sz="1400" dirty="0"/>
              <a:t>pískovce. I kvarcit je složen z křemenných zrn,</a:t>
            </a:r>
          </a:p>
          <a:p>
            <a:r>
              <a:rPr lang="cs-CZ" sz="1400" dirty="0"/>
              <a:t>jejichž tvar a vzájemné spojení bylo ovšem </a:t>
            </a:r>
          </a:p>
          <a:p>
            <a:r>
              <a:rPr lang="cs-CZ" sz="1400" dirty="0"/>
              <a:t>změněno metamorfózou. Tyto jevy ale často</a:t>
            </a:r>
          </a:p>
          <a:p>
            <a:r>
              <a:rPr lang="cs-CZ" sz="1400" dirty="0"/>
              <a:t>spatříme až mikroskopicky.</a:t>
            </a:r>
          </a:p>
        </p:txBody>
      </p:sp>
      <p:pic>
        <p:nvPicPr>
          <p:cNvPr id="25" name="Obrázek 24">
            <a:extLst>
              <a:ext uri="{FF2B5EF4-FFF2-40B4-BE49-F238E27FC236}">
                <a16:creationId xmlns:a16="http://schemas.microsoft.com/office/drawing/2014/main" id="{1591C9BC-01B0-4DD9-B766-A6EED206C6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62353" y="333155"/>
            <a:ext cx="2645056" cy="3839029"/>
          </a:xfrm>
          <a:prstGeom prst="rect">
            <a:avLst/>
          </a:prstGeom>
        </p:spPr>
      </p:pic>
      <p:sp>
        <p:nvSpPr>
          <p:cNvPr id="26" name="TextovéPole 25">
            <a:extLst>
              <a:ext uri="{FF2B5EF4-FFF2-40B4-BE49-F238E27FC236}">
                <a16:creationId xmlns:a16="http://schemas.microsoft.com/office/drawing/2014/main" id="{488EE951-D460-4A6B-AA4E-9D717FF6BD25}"/>
              </a:ext>
            </a:extLst>
          </p:cNvPr>
          <p:cNvSpPr txBox="1"/>
          <p:nvPr/>
        </p:nvSpPr>
        <p:spPr>
          <a:xfrm>
            <a:off x="9394930" y="4178768"/>
            <a:ext cx="2556854" cy="307777"/>
          </a:xfrm>
          <a:prstGeom prst="rect">
            <a:avLst/>
          </a:prstGeom>
          <a:noFill/>
        </p:spPr>
        <p:txBody>
          <a:bodyPr wrap="none" rtlCol="0">
            <a:spAutoFit/>
          </a:bodyPr>
          <a:lstStyle/>
          <a:p>
            <a:r>
              <a:rPr lang="cs-CZ" sz="1400" dirty="0"/>
              <a:t>Kvarcit se slabě zřetelnou foliací</a:t>
            </a:r>
          </a:p>
        </p:txBody>
      </p:sp>
    </p:spTree>
    <p:extLst>
      <p:ext uri="{BB962C8B-B14F-4D97-AF65-F5344CB8AC3E}">
        <p14:creationId xmlns:p14="http://schemas.microsoft.com/office/powerpoint/2010/main" val="3391850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3333189" y="494674"/>
            <a:ext cx="6292877" cy="707886"/>
          </a:xfrm>
          <a:prstGeom prst="rect">
            <a:avLst/>
          </a:prstGeom>
          <a:noFill/>
        </p:spPr>
        <p:txBody>
          <a:bodyPr wrap="none" rtlCol="0">
            <a:spAutoFit/>
          </a:bodyPr>
          <a:lstStyle/>
          <a:p>
            <a:r>
              <a:rPr lang="cs-CZ" sz="4000" b="1" dirty="0">
                <a:solidFill>
                  <a:srgbClr val="FFFF00"/>
                </a:solidFill>
              </a:rPr>
              <a:t>Vyvřelé horniny (</a:t>
            </a:r>
            <a:r>
              <a:rPr lang="cs-CZ" sz="4000" b="1" dirty="0" err="1">
                <a:solidFill>
                  <a:srgbClr val="FFFF00"/>
                </a:solidFill>
              </a:rPr>
              <a:t>magmatity</a:t>
            </a:r>
            <a:r>
              <a:rPr lang="cs-CZ" sz="4000" b="1" dirty="0">
                <a:solidFill>
                  <a:srgbClr val="FFFF00"/>
                </a:solidFill>
              </a:rPr>
              <a:t>)</a:t>
            </a:r>
          </a:p>
        </p:txBody>
      </p:sp>
      <p:sp>
        <p:nvSpPr>
          <p:cNvPr id="4" name="Rectangle 3"/>
          <p:cNvSpPr txBox="1">
            <a:spLocks noChangeArrowheads="1"/>
          </p:cNvSpPr>
          <p:nvPr/>
        </p:nvSpPr>
        <p:spPr>
          <a:xfrm>
            <a:off x="1903257" y="2001455"/>
            <a:ext cx="8785225" cy="411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altLang="cs-CZ">
                <a:latin typeface="Arial" panose="020B0604020202020204" pitchFamily="34" charset="0"/>
                <a:cs typeface="Arial" panose="020B0604020202020204" pitchFamily="34" charset="0"/>
              </a:rPr>
              <a:t>GENEZE – utuhnutí roztaveného minerálního materiálu v kůře nebo na povrchu Země.</a:t>
            </a:r>
          </a:p>
          <a:p>
            <a:endParaRPr lang="cs-CZ" altLang="cs-CZ" sz="1600">
              <a:latin typeface="Arial" panose="020B0604020202020204" pitchFamily="34" charset="0"/>
              <a:cs typeface="Arial" panose="020B0604020202020204" pitchFamily="34" charset="0"/>
            </a:endParaRPr>
          </a:p>
          <a:p>
            <a:r>
              <a:rPr lang="cs-CZ" altLang="cs-CZ">
                <a:latin typeface="Arial" panose="020B0604020202020204" pitchFamily="34" charset="0"/>
                <a:cs typeface="Arial" panose="020B0604020202020204" pitchFamily="34" charset="0"/>
              </a:rPr>
              <a:t>SLOŽENÍ – většinou </a:t>
            </a:r>
            <a:r>
              <a:rPr lang="cs-CZ" altLang="cs-CZ" u="sng">
                <a:latin typeface="Arial" panose="020B0604020202020204" pitchFamily="34" charset="0"/>
                <a:cs typeface="Arial" panose="020B0604020202020204" pitchFamily="34" charset="0"/>
              </a:rPr>
              <a:t>silikátové</a:t>
            </a:r>
            <a:r>
              <a:rPr lang="cs-CZ" altLang="cs-CZ">
                <a:latin typeface="Arial" panose="020B0604020202020204" pitchFamily="34" charset="0"/>
                <a:cs typeface="Arial" panose="020B0604020202020204" pitchFamily="34" charset="0"/>
              </a:rPr>
              <a:t> minerály.</a:t>
            </a:r>
          </a:p>
          <a:p>
            <a:endParaRPr lang="cs-CZ" altLang="cs-CZ" sz="1600">
              <a:latin typeface="Arial" panose="020B0604020202020204" pitchFamily="34" charset="0"/>
              <a:cs typeface="Arial" panose="020B0604020202020204" pitchFamily="34" charset="0"/>
            </a:endParaRPr>
          </a:p>
          <a:p>
            <a:r>
              <a:rPr lang="cs-CZ" altLang="cs-CZ">
                <a:latin typeface="Arial" panose="020B0604020202020204" pitchFamily="34" charset="0"/>
                <a:cs typeface="Arial" panose="020B0604020202020204" pitchFamily="34" charset="0"/>
              </a:rPr>
              <a:t>SILIKÁTY = sloučeniny Si a O s dalšími kovovými prvky (Al, Fe, Ca, Na, K, Mg).</a:t>
            </a:r>
            <a:endParaRPr lang="cs-CZ" altLang="cs-C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4980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8" name="Volný tvar: obrazec 7"/>
          <p:cNvSpPr/>
          <p:nvPr/>
        </p:nvSpPr>
        <p:spPr>
          <a:xfrm>
            <a:off x="6601804" y="274793"/>
            <a:ext cx="1444050" cy="1131920"/>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Volný tvar: obrazec 11"/>
          <p:cNvSpPr/>
          <p:nvPr/>
        </p:nvSpPr>
        <p:spPr>
          <a:xfrm rot="5853791">
            <a:off x="8458083" y="1243274"/>
            <a:ext cx="1418886" cy="1151995"/>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Volný tvar: obrazec 12"/>
          <p:cNvSpPr/>
          <p:nvPr/>
        </p:nvSpPr>
        <p:spPr>
          <a:xfrm rot="8378648">
            <a:off x="7594069" y="658693"/>
            <a:ext cx="1444050" cy="1131920"/>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Volný tvar: obrazec 13"/>
          <p:cNvSpPr/>
          <p:nvPr/>
        </p:nvSpPr>
        <p:spPr>
          <a:xfrm rot="13519394">
            <a:off x="7161118" y="2268706"/>
            <a:ext cx="1418886" cy="1151995"/>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Volný tvar: obrazec 14"/>
          <p:cNvSpPr/>
          <p:nvPr/>
        </p:nvSpPr>
        <p:spPr>
          <a:xfrm rot="10373695">
            <a:off x="6176503" y="1638375"/>
            <a:ext cx="1444050" cy="1131920"/>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Volný tvar: obrazec 17"/>
          <p:cNvSpPr/>
          <p:nvPr/>
        </p:nvSpPr>
        <p:spPr>
          <a:xfrm rot="20425558">
            <a:off x="8336615" y="2572895"/>
            <a:ext cx="1228544" cy="973173"/>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Volný tvar: obrazec 27"/>
          <p:cNvSpPr/>
          <p:nvPr/>
        </p:nvSpPr>
        <p:spPr>
          <a:xfrm rot="20639987">
            <a:off x="7826183" y="1917523"/>
            <a:ext cx="1061326" cy="685530"/>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0" name="Volný tvar: obrazec 29"/>
          <p:cNvSpPr/>
          <p:nvPr/>
        </p:nvSpPr>
        <p:spPr>
          <a:xfrm rot="8515175">
            <a:off x="7138953" y="1149465"/>
            <a:ext cx="847529" cy="522129"/>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1" name="Volný tvar: obrazec 30"/>
          <p:cNvSpPr/>
          <p:nvPr/>
        </p:nvSpPr>
        <p:spPr>
          <a:xfrm rot="17354858">
            <a:off x="7299328" y="3155111"/>
            <a:ext cx="551217" cy="496625"/>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2" name="Volný tvar: obrazec 31"/>
          <p:cNvSpPr/>
          <p:nvPr/>
        </p:nvSpPr>
        <p:spPr>
          <a:xfrm rot="7802154">
            <a:off x="6530922" y="2599949"/>
            <a:ext cx="879816" cy="538942"/>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3" name="Volný tvar: obrazec 32"/>
          <p:cNvSpPr/>
          <p:nvPr/>
        </p:nvSpPr>
        <p:spPr>
          <a:xfrm rot="3483139">
            <a:off x="6240690" y="1165562"/>
            <a:ext cx="839238" cy="553552"/>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4" name="Volný tvar: obrazec 33"/>
          <p:cNvSpPr/>
          <p:nvPr/>
        </p:nvSpPr>
        <p:spPr>
          <a:xfrm rot="18452294">
            <a:off x="8729725" y="716087"/>
            <a:ext cx="640876" cy="520352"/>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6" name="Volný tvar: obrazec 35"/>
          <p:cNvSpPr/>
          <p:nvPr/>
        </p:nvSpPr>
        <p:spPr>
          <a:xfrm>
            <a:off x="8434112" y="2463576"/>
            <a:ext cx="616562" cy="661615"/>
          </a:xfrm>
          <a:custGeom>
            <a:avLst/>
            <a:gdLst>
              <a:gd name="connsiteX0" fmla="*/ 91440 w 534573"/>
              <a:gd name="connsiteY0" fmla="*/ 105507 h 583809"/>
              <a:gd name="connsiteX1" fmla="*/ 0 w 534573"/>
              <a:gd name="connsiteY1" fmla="*/ 583809 h 583809"/>
              <a:gd name="connsiteX2" fmla="*/ 534573 w 534573"/>
              <a:gd name="connsiteY2" fmla="*/ 49237 h 583809"/>
              <a:gd name="connsiteX3" fmla="*/ 436099 w 534573"/>
              <a:gd name="connsiteY3" fmla="*/ 0 h 583809"/>
              <a:gd name="connsiteX4" fmla="*/ 91440 w 534573"/>
              <a:gd name="connsiteY4" fmla="*/ 105507 h 583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573" h="583809">
                <a:moveTo>
                  <a:pt x="91440" y="105507"/>
                </a:moveTo>
                <a:lnTo>
                  <a:pt x="0" y="583809"/>
                </a:lnTo>
                <a:lnTo>
                  <a:pt x="534573" y="49237"/>
                </a:lnTo>
                <a:lnTo>
                  <a:pt x="436099" y="0"/>
                </a:lnTo>
                <a:lnTo>
                  <a:pt x="91440" y="10550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7" name="Volný tvar: obrazec 36"/>
          <p:cNvSpPr/>
          <p:nvPr/>
        </p:nvSpPr>
        <p:spPr>
          <a:xfrm rot="17483154">
            <a:off x="7497250" y="1767880"/>
            <a:ext cx="640876" cy="520352"/>
          </a:xfrm>
          <a:custGeom>
            <a:avLst/>
            <a:gdLst>
              <a:gd name="connsiteX0" fmla="*/ 0 w 759655"/>
              <a:gd name="connsiteY0" fmla="*/ 239151 h 604911"/>
              <a:gd name="connsiteX1" fmla="*/ 407963 w 759655"/>
              <a:gd name="connsiteY1" fmla="*/ 0 h 604911"/>
              <a:gd name="connsiteX2" fmla="*/ 738554 w 759655"/>
              <a:gd name="connsiteY2" fmla="*/ 0 h 604911"/>
              <a:gd name="connsiteX3" fmla="*/ 759655 w 759655"/>
              <a:gd name="connsiteY3" fmla="*/ 604911 h 604911"/>
              <a:gd name="connsiteX4" fmla="*/ 400929 w 759655"/>
              <a:gd name="connsiteY4" fmla="*/ 597877 h 604911"/>
              <a:gd name="connsiteX5" fmla="*/ 35169 w 759655"/>
              <a:gd name="connsiteY5" fmla="*/ 386862 h 604911"/>
              <a:gd name="connsiteX6" fmla="*/ 0 w 759655"/>
              <a:gd name="connsiteY6" fmla="*/ 239151 h 60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9655" h="604911">
                <a:moveTo>
                  <a:pt x="0" y="239151"/>
                </a:moveTo>
                <a:lnTo>
                  <a:pt x="407963" y="0"/>
                </a:lnTo>
                <a:lnTo>
                  <a:pt x="738554" y="0"/>
                </a:lnTo>
                <a:lnTo>
                  <a:pt x="759655" y="604911"/>
                </a:lnTo>
                <a:lnTo>
                  <a:pt x="400929" y="597877"/>
                </a:lnTo>
                <a:lnTo>
                  <a:pt x="35169" y="386862"/>
                </a:lnTo>
                <a:lnTo>
                  <a:pt x="0" y="23915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8" name="Volný tvar: obrazec 37"/>
          <p:cNvSpPr/>
          <p:nvPr/>
        </p:nvSpPr>
        <p:spPr>
          <a:xfrm>
            <a:off x="8450338" y="1451224"/>
            <a:ext cx="300167" cy="414506"/>
          </a:xfrm>
          <a:custGeom>
            <a:avLst/>
            <a:gdLst>
              <a:gd name="connsiteX0" fmla="*/ 140677 w 260252"/>
              <a:gd name="connsiteY0" fmla="*/ 0 h 365760"/>
              <a:gd name="connsiteX1" fmla="*/ 0 w 260252"/>
              <a:gd name="connsiteY1" fmla="*/ 365760 h 365760"/>
              <a:gd name="connsiteX2" fmla="*/ 260252 w 260252"/>
              <a:gd name="connsiteY2" fmla="*/ 288388 h 365760"/>
              <a:gd name="connsiteX3" fmla="*/ 140677 w 260252"/>
              <a:gd name="connsiteY3" fmla="*/ 0 h 365760"/>
            </a:gdLst>
            <a:ahLst/>
            <a:cxnLst>
              <a:cxn ang="0">
                <a:pos x="connsiteX0" y="connsiteY0"/>
              </a:cxn>
              <a:cxn ang="0">
                <a:pos x="connsiteX1" y="connsiteY1"/>
              </a:cxn>
              <a:cxn ang="0">
                <a:pos x="connsiteX2" y="connsiteY2"/>
              </a:cxn>
              <a:cxn ang="0">
                <a:pos x="connsiteX3" y="connsiteY3"/>
              </a:cxn>
            </a:cxnLst>
            <a:rect l="l" t="t" r="r" b="b"/>
            <a:pathLst>
              <a:path w="260252" h="365760">
                <a:moveTo>
                  <a:pt x="140677" y="0"/>
                </a:moveTo>
                <a:lnTo>
                  <a:pt x="0" y="365760"/>
                </a:lnTo>
                <a:lnTo>
                  <a:pt x="260252" y="288388"/>
                </a:lnTo>
                <a:lnTo>
                  <a:pt x="140677" y="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9" name="Volný tvar: obrazec 38"/>
          <p:cNvSpPr/>
          <p:nvPr/>
        </p:nvSpPr>
        <p:spPr>
          <a:xfrm>
            <a:off x="8645041" y="1036718"/>
            <a:ext cx="340731" cy="350736"/>
          </a:xfrm>
          <a:custGeom>
            <a:avLst/>
            <a:gdLst>
              <a:gd name="connsiteX0" fmla="*/ 0 w 295422"/>
              <a:gd name="connsiteY0" fmla="*/ 309489 h 309489"/>
              <a:gd name="connsiteX1" fmla="*/ 126610 w 295422"/>
              <a:gd name="connsiteY1" fmla="*/ 0 h 309489"/>
              <a:gd name="connsiteX2" fmla="*/ 140677 w 295422"/>
              <a:gd name="connsiteY2" fmla="*/ 154745 h 309489"/>
              <a:gd name="connsiteX3" fmla="*/ 295422 w 295422"/>
              <a:gd name="connsiteY3" fmla="*/ 203982 h 309489"/>
              <a:gd name="connsiteX4" fmla="*/ 0 w 295422"/>
              <a:gd name="connsiteY4" fmla="*/ 309489 h 309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422" h="309489">
                <a:moveTo>
                  <a:pt x="0" y="309489"/>
                </a:moveTo>
                <a:lnTo>
                  <a:pt x="126610" y="0"/>
                </a:lnTo>
                <a:lnTo>
                  <a:pt x="140677" y="154745"/>
                </a:lnTo>
                <a:lnTo>
                  <a:pt x="295422" y="203982"/>
                </a:lnTo>
                <a:lnTo>
                  <a:pt x="0" y="309489"/>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 name="Volný tvar: obrazec 40"/>
          <p:cNvSpPr/>
          <p:nvPr/>
        </p:nvSpPr>
        <p:spPr>
          <a:xfrm>
            <a:off x="8069044" y="1809931"/>
            <a:ext cx="324506" cy="263052"/>
          </a:xfrm>
          <a:custGeom>
            <a:avLst/>
            <a:gdLst>
              <a:gd name="connsiteX0" fmla="*/ 0 w 281354"/>
              <a:gd name="connsiteY0" fmla="*/ 232117 h 232117"/>
              <a:gd name="connsiteX1" fmla="*/ 91440 w 281354"/>
              <a:gd name="connsiteY1" fmla="*/ 0 h 232117"/>
              <a:gd name="connsiteX2" fmla="*/ 281354 w 281354"/>
              <a:gd name="connsiteY2" fmla="*/ 63305 h 232117"/>
              <a:gd name="connsiteX3" fmla="*/ 189914 w 281354"/>
              <a:gd name="connsiteY3" fmla="*/ 105508 h 232117"/>
              <a:gd name="connsiteX4" fmla="*/ 0 w 281354"/>
              <a:gd name="connsiteY4" fmla="*/ 232117 h 23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354" h="232117">
                <a:moveTo>
                  <a:pt x="0" y="232117"/>
                </a:moveTo>
                <a:lnTo>
                  <a:pt x="91440" y="0"/>
                </a:lnTo>
                <a:lnTo>
                  <a:pt x="281354" y="63305"/>
                </a:lnTo>
                <a:lnTo>
                  <a:pt x="189914" y="105508"/>
                </a:lnTo>
                <a:lnTo>
                  <a:pt x="0" y="23211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2" name="Volný tvar: obrazec 41"/>
          <p:cNvSpPr/>
          <p:nvPr/>
        </p:nvSpPr>
        <p:spPr>
          <a:xfrm>
            <a:off x="7428146" y="2168638"/>
            <a:ext cx="227153" cy="215224"/>
          </a:xfrm>
          <a:custGeom>
            <a:avLst/>
            <a:gdLst>
              <a:gd name="connsiteX0" fmla="*/ 0 w 196947"/>
              <a:gd name="connsiteY0" fmla="*/ 91440 h 189914"/>
              <a:gd name="connsiteX1" fmla="*/ 147710 w 196947"/>
              <a:gd name="connsiteY1" fmla="*/ 0 h 189914"/>
              <a:gd name="connsiteX2" fmla="*/ 196947 w 196947"/>
              <a:gd name="connsiteY2" fmla="*/ 189914 h 189914"/>
              <a:gd name="connsiteX3" fmla="*/ 0 w 196947"/>
              <a:gd name="connsiteY3" fmla="*/ 91440 h 189914"/>
            </a:gdLst>
            <a:ahLst/>
            <a:cxnLst>
              <a:cxn ang="0">
                <a:pos x="connsiteX0" y="connsiteY0"/>
              </a:cxn>
              <a:cxn ang="0">
                <a:pos x="connsiteX1" y="connsiteY1"/>
              </a:cxn>
              <a:cxn ang="0">
                <a:pos x="connsiteX2" y="connsiteY2"/>
              </a:cxn>
              <a:cxn ang="0">
                <a:pos x="connsiteX3" y="connsiteY3"/>
              </a:cxn>
            </a:cxnLst>
            <a:rect l="l" t="t" r="r" b="b"/>
            <a:pathLst>
              <a:path w="196947" h="189914">
                <a:moveTo>
                  <a:pt x="0" y="91440"/>
                </a:moveTo>
                <a:lnTo>
                  <a:pt x="147710" y="0"/>
                </a:lnTo>
                <a:lnTo>
                  <a:pt x="196947" y="189914"/>
                </a:lnTo>
                <a:lnTo>
                  <a:pt x="0" y="9144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3" name="Volný tvar: obrazec 42"/>
          <p:cNvSpPr/>
          <p:nvPr/>
        </p:nvSpPr>
        <p:spPr>
          <a:xfrm>
            <a:off x="7525497" y="925120"/>
            <a:ext cx="527322" cy="255081"/>
          </a:xfrm>
          <a:custGeom>
            <a:avLst/>
            <a:gdLst>
              <a:gd name="connsiteX0" fmla="*/ 0 w 457200"/>
              <a:gd name="connsiteY0" fmla="*/ 218050 h 225083"/>
              <a:gd name="connsiteX1" fmla="*/ 457200 w 457200"/>
              <a:gd name="connsiteY1" fmla="*/ 0 h 225083"/>
              <a:gd name="connsiteX2" fmla="*/ 330590 w 457200"/>
              <a:gd name="connsiteY2" fmla="*/ 225083 h 225083"/>
              <a:gd name="connsiteX3" fmla="*/ 253218 w 457200"/>
              <a:gd name="connsiteY3" fmla="*/ 175846 h 225083"/>
              <a:gd name="connsiteX4" fmla="*/ 0 w 457200"/>
              <a:gd name="connsiteY4" fmla="*/ 218050 h 22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 h="225083">
                <a:moveTo>
                  <a:pt x="0" y="218050"/>
                </a:moveTo>
                <a:lnTo>
                  <a:pt x="457200" y="0"/>
                </a:lnTo>
                <a:lnTo>
                  <a:pt x="330590" y="225083"/>
                </a:lnTo>
                <a:lnTo>
                  <a:pt x="253218" y="175846"/>
                </a:lnTo>
                <a:lnTo>
                  <a:pt x="0" y="21805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4" name="Volný tvar: obrazec 43"/>
          <p:cNvSpPr/>
          <p:nvPr/>
        </p:nvSpPr>
        <p:spPr>
          <a:xfrm>
            <a:off x="7403807" y="1650505"/>
            <a:ext cx="267717" cy="444446"/>
          </a:xfrm>
          <a:custGeom>
            <a:avLst/>
            <a:gdLst>
              <a:gd name="connsiteX0" fmla="*/ 0 w 232117"/>
              <a:gd name="connsiteY0" fmla="*/ 189914 h 344659"/>
              <a:gd name="connsiteX1" fmla="*/ 232117 w 232117"/>
              <a:gd name="connsiteY1" fmla="*/ 0 h 344659"/>
              <a:gd name="connsiteX2" fmla="*/ 154745 w 232117"/>
              <a:gd name="connsiteY2" fmla="*/ 225083 h 344659"/>
              <a:gd name="connsiteX3" fmla="*/ 168812 w 232117"/>
              <a:gd name="connsiteY3" fmla="*/ 344659 h 344659"/>
              <a:gd name="connsiteX4" fmla="*/ 0 w 232117"/>
              <a:gd name="connsiteY4" fmla="*/ 189914 h 344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117" h="344659">
                <a:moveTo>
                  <a:pt x="0" y="189914"/>
                </a:moveTo>
                <a:lnTo>
                  <a:pt x="232117" y="0"/>
                </a:lnTo>
                <a:lnTo>
                  <a:pt x="154745" y="225083"/>
                </a:lnTo>
                <a:lnTo>
                  <a:pt x="168812" y="344659"/>
                </a:lnTo>
                <a:lnTo>
                  <a:pt x="0" y="189914"/>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5" name="Volný tvar: obrazec 44"/>
          <p:cNvSpPr/>
          <p:nvPr/>
        </p:nvSpPr>
        <p:spPr>
          <a:xfrm rot="267051">
            <a:off x="6428100" y="828652"/>
            <a:ext cx="544141" cy="525336"/>
          </a:xfrm>
          <a:custGeom>
            <a:avLst/>
            <a:gdLst>
              <a:gd name="connsiteX0" fmla="*/ 0 w 450166"/>
              <a:gd name="connsiteY0" fmla="*/ 161778 h 429065"/>
              <a:gd name="connsiteX1" fmla="*/ 119576 w 450166"/>
              <a:gd name="connsiteY1" fmla="*/ 0 h 429065"/>
              <a:gd name="connsiteX2" fmla="*/ 450166 w 450166"/>
              <a:gd name="connsiteY2" fmla="*/ 429065 h 429065"/>
              <a:gd name="connsiteX3" fmla="*/ 0 w 450166"/>
              <a:gd name="connsiteY3" fmla="*/ 161778 h 429065"/>
            </a:gdLst>
            <a:ahLst/>
            <a:cxnLst>
              <a:cxn ang="0">
                <a:pos x="connsiteX0" y="connsiteY0"/>
              </a:cxn>
              <a:cxn ang="0">
                <a:pos x="connsiteX1" y="connsiteY1"/>
              </a:cxn>
              <a:cxn ang="0">
                <a:pos x="connsiteX2" y="connsiteY2"/>
              </a:cxn>
              <a:cxn ang="0">
                <a:pos x="connsiteX3" y="connsiteY3"/>
              </a:cxn>
            </a:cxnLst>
            <a:rect l="l" t="t" r="r" b="b"/>
            <a:pathLst>
              <a:path w="450166" h="429065">
                <a:moveTo>
                  <a:pt x="0" y="161778"/>
                </a:moveTo>
                <a:lnTo>
                  <a:pt x="119576" y="0"/>
                </a:lnTo>
                <a:lnTo>
                  <a:pt x="450166" y="429065"/>
                </a:lnTo>
                <a:lnTo>
                  <a:pt x="0" y="161778"/>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6" name="Volný tvar: obrazec 45"/>
          <p:cNvSpPr/>
          <p:nvPr/>
        </p:nvSpPr>
        <p:spPr>
          <a:xfrm>
            <a:off x="6779134" y="2264293"/>
            <a:ext cx="649012" cy="438420"/>
          </a:xfrm>
          <a:custGeom>
            <a:avLst/>
            <a:gdLst>
              <a:gd name="connsiteX0" fmla="*/ 49237 w 562708"/>
              <a:gd name="connsiteY0" fmla="*/ 358727 h 386862"/>
              <a:gd name="connsiteX1" fmla="*/ 562708 w 562708"/>
              <a:gd name="connsiteY1" fmla="*/ 0 h 386862"/>
              <a:gd name="connsiteX2" fmla="*/ 450166 w 562708"/>
              <a:gd name="connsiteY2" fmla="*/ 295422 h 386862"/>
              <a:gd name="connsiteX3" fmla="*/ 337624 w 562708"/>
              <a:gd name="connsiteY3" fmla="*/ 225084 h 386862"/>
              <a:gd name="connsiteX4" fmla="*/ 0 w 562708"/>
              <a:gd name="connsiteY4" fmla="*/ 386862 h 386862"/>
              <a:gd name="connsiteX5" fmla="*/ 49237 w 562708"/>
              <a:gd name="connsiteY5" fmla="*/ 358727 h 386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708" h="386862">
                <a:moveTo>
                  <a:pt x="49237" y="358727"/>
                </a:moveTo>
                <a:lnTo>
                  <a:pt x="562708" y="0"/>
                </a:lnTo>
                <a:lnTo>
                  <a:pt x="450166" y="295422"/>
                </a:lnTo>
                <a:lnTo>
                  <a:pt x="337624" y="225084"/>
                </a:lnTo>
                <a:lnTo>
                  <a:pt x="0" y="386862"/>
                </a:lnTo>
                <a:lnTo>
                  <a:pt x="49237" y="35872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7" name="Volný tvar: obrazec 46"/>
          <p:cNvSpPr/>
          <p:nvPr/>
        </p:nvSpPr>
        <p:spPr>
          <a:xfrm>
            <a:off x="6933274" y="2989679"/>
            <a:ext cx="502983" cy="478277"/>
          </a:xfrm>
          <a:custGeom>
            <a:avLst/>
            <a:gdLst>
              <a:gd name="connsiteX0" fmla="*/ 0 w 436098"/>
              <a:gd name="connsiteY0" fmla="*/ 295422 h 422031"/>
              <a:gd name="connsiteX1" fmla="*/ 189914 w 436098"/>
              <a:gd name="connsiteY1" fmla="*/ 77373 h 422031"/>
              <a:gd name="connsiteX2" fmla="*/ 246185 w 436098"/>
              <a:gd name="connsiteY2" fmla="*/ 0 h 422031"/>
              <a:gd name="connsiteX3" fmla="*/ 436098 w 436098"/>
              <a:gd name="connsiteY3" fmla="*/ 84407 h 422031"/>
              <a:gd name="connsiteX4" fmla="*/ 365760 w 436098"/>
              <a:gd name="connsiteY4" fmla="*/ 267287 h 422031"/>
              <a:gd name="connsiteX5" fmla="*/ 400929 w 436098"/>
              <a:gd name="connsiteY5" fmla="*/ 422031 h 422031"/>
              <a:gd name="connsiteX6" fmla="*/ 0 w 436098"/>
              <a:gd name="connsiteY6" fmla="*/ 295422 h 4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098" h="422031">
                <a:moveTo>
                  <a:pt x="0" y="295422"/>
                </a:moveTo>
                <a:lnTo>
                  <a:pt x="189914" y="77373"/>
                </a:lnTo>
                <a:lnTo>
                  <a:pt x="246185" y="0"/>
                </a:lnTo>
                <a:lnTo>
                  <a:pt x="436098" y="84407"/>
                </a:lnTo>
                <a:lnTo>
                  <a:pt x="365760" y="267287"/>
                </a:lnTo>
                <a:lnTo>
                  <a:pt x="400929" y="422031"/>
                </a:lnTo>
                <a:lnTo>
                  <a:pt x="0" y="295422"/>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1" name="TextovéPole 50"/>
          <p:cNvSpPr txBox="1"/>
          <p:nvPr/>
        </p:nvSpPr>
        <p:spPr>
          <a:xfrm>
            <a:off x="9981173" y="614843"/>
            <a:ext cx="1703480" cy="369332"/>
          </a:xfrm>
          <a:prstGeom prst="rect">
            <a:avLst/>
          </a:prstGeom>
          <a:noFill/>
        </p:spPr>
        <p:txBody>
          <a:bodyPr wrap="none" rtlCol="0">
            <a:spAutoFit/>
          </a:bodyPr>
          <a:lstStyle/>
          <a:p>
            <a:r>
              <a:rPr lang="cs-CZ" b="1" dirty="0" err="1">
                <a:solidFill>
                  <a:schemeClr val="accent6">
                    <a:lumMod val="75000"/>
                  </a:schemeClr>
                </a:solidFill>
              </a:rPr>
              <a:t>automorfní</a:t>
            </a:r>
            <a:r>
              <a:rPr lang="cs-CZ" b="1" dirty="0">
                <a:solidFill>
                  <a:schemeClr val="accent6">
                    <a:lumMod val="75000"/>
                  </a:schemeClr>
                </a:solidFill>
              </a:rPr>
              <a:t> tvar</a:t>
            </a:r>
          </a:p>
        </p:txBody>
      </p:sp>
      <p:sp>
        <p:nvSpPr>
          <p:cNvPr id="52" name="TextovéPole 51"/>
          <p:cNvSpPr txBox="1"/>
          <p:nvPr/>
        </p:nvSpPr>
        <p:spPr>
          <a:xfrm>
            <a:off x="9811736" y="1249842"/>
            <a:ext cx="2042354" cy="369332"/>
          </a:xfrm>
          <a:prstGeom prst="rect">
            <a:avLst/>
          </a:prstGeom>
          <a:noFill/>
        </p:spPr>
        <p:txBody>
          <a:bodyPr wrap="none" rtlCol="0">
            <a:spAutoFit/>
          </a:bodyPr>
          <a:lstStyle/>
          <a:p>
            <a:r>
              <a:rPr lang="cs-CZ" b="1" dirty="0" err="1">
                <a:solidFill>
                  <a:srgbClr val="FF0000"/>
                </a:solidFill>
              </a:rPr>
              <a:t>hypautomorfní</a:t>
            </a:r>
            <a:r>
              <a:rPr lang="cs-CZ" dirty="0">
                <a:solidFill>
                  <a:srgbClr val="FF0000"/>
                </a:solidFill>
              </a:rPr>
              <a:t> </a:t>
            </a:r>
            <a:r>
              <a:rPr lang="cs-CZ" b="1" dirty="0">
                <a:solidFill>
                  <a:srgbClr val="FF0000"/>
                </a:solidFill>
              </a:rPr>
              <a:t>tvar</a:t>
            </a:r>
          </a:p>
        </p:txBody>
      </p:sp>
      <p:sp>
        <p:nvSpPr>
          <p:cNvPr id="53" name="TextovéPole 52"/>
          <p:cNvSpPr txBox="1"/>
          <p:nvPr/>
        </p:nvSpPr>
        <p:spPr>
          <a:xfrm>
            <a:off x="9957192" y="1870925"/>
            <a:ext cx="1727461" cy="369332"/>
          </a:xfrm>
          <a:prstGeom prst="rect">
            <a:avLst/>
          </a:prstGeom>
          <a:noFill/>
        </p:spPr>
        <p:txBody>
          <a:bodyPr wrap="none" rtlCol="0">
            <a:spAutoFit/>
          </a:bodyPr>
          <a:lstStyle/>
          <a:p>
            <a:r>
              <a:rPr lang="cs-CZ" b="1" dirty="0">
                <a:solidFill>
                  <a:srgbClr val="FFFF00"/>
                </a:solidFill>
              </a:rPr>
              <a:t>xenomorfní tvar</a:t>
            </a:r>
          </a:p>
        </p:txBody>
      </p:sp>
      <p:sp>
        <p:nvSpPr>
          <p:cNvPr id="23" name="Volný tvar: obrazec 22"/>
          <p:cNvSpPr/>
          <p:nvPr/>
        </p:nvSpPr>
        <p:spPr>
          <a:xfrm rot="6456495">
            <a:off x="3502147" y="647672"/>
            <a:ext cx="1252024" cy="998806"/>
          </a:xfrm>
          <a:custGeom>
            <a:avLst/>
            <a:gdLst>
              <a:gd name="connsiteX0" fmla="*/ 0 w 1252024"/>
              <a:gd name="connsiteY0" fmla="*/ 478302 h 998806"/>
              <a:gd name="connsiteX1" fmla="*/ 0 w 1252024"/>
              <a:gd name="connsiteY1" fmla="*/ 478302 h 998806"/>
              <a:gd name="connsiteX2" fmla="*/ 942535 w 1252024"/>
              <a:gd name="connsiteY2" fmla="*/ 0 h 998806"/>
              <a:gd name="connsiteX3" fmla="*/ 1252024 w 1252024"/>
              <a:gd name="connsiteY3" fmla="*/ 562708 h 998806"/>
              <a:gd name="connsiteX4" fmla="*/ 337624 w 1252024"/>
              <a:gd name="connsiteY4" fmla="*/ 998806 h 998806"/>
              <a:gd name="connsiteX5" fmla="*/ 0 w 1252024"/>
              <a:gd name="connsiteY5" fmla="*/ 478302 h 99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2024" h="998806">
                <a:moveTo>
                  <a:pt x="0" y="478302"/>
                </a:moveTo>
                <a:lnTo>
                  <a:pt x="0" y="478302"/>
                </a:lnTo>
                <a:lnTo>
                  <a:pt x="942535" y="0"/>
                </a:lnTo>
                <a:lnTo>
                  <a:pt x="1252024" y="562708"/>
                </a:lnTo>
                <a:lnTo>
                  <a:pt x="337624" y="998806"/>
                </a:lnTo>
                <a:lnTo>
                  <a:pt x="0" y="478302"/>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Volný tvar: obrazec 24"/>
          <p:cNvSpPr/>
          <p:nvPr/>
        </p:nvSpPr>
        <p:spPr>
          <a:xfrm>
            <a:off x="3321645" y="1985015"/>
            <a:ext cx="1419225" cy="596207"/>
          </a:xfrm>
          <a:custGeom>
            <a:avLst/>
            <a:gdLst>
              <a:gd name="connsiteX0" fmla="*/ 0 w 2162175"/>
              <a:gd name="connsiteY0" fmla="*/ 457200 h 1190625"/>
              <a:gd name="connsiteX1" fmla="*/ 581025 w 2162175"/>
              <a:gd name="connsiteY1" fmla="*/ 0 h 1190625"/>
              <a:gd name="connsiteX2" fmla="*/ 1714500 w 2162175"/>
              <a:gd name="connsiteY2" fmla="*/ 0 h 1190625"/>
              <a:gd name="connsiteX3" fmla="*/ 2143125 w 2162175"/>
              <a:gd name="connsiteY3" fmla="*/ 428625 h 1190625"/>
              <a:gd name="connsiteX4" fmla="*/ 2162175 w 2162175"/>
              <a:gd name="connsiteY4" fmla="*/ 828675 h 1190625"/>
              <a:gd name="connsiteX5" fmla="*/ 1771650 w 2162175"/>
              <a:gd name="connsiteY5" fmla="*/ 1190625 h 1190625"/>
              <a:gd name="connsiteX6" fmla="*/ 609600 w 2162175"/>
              <a:gd name="connsiteY6" fmla="*/ 1190625 h 1190625"/>
              <a:gd name="connsiteX7" fmla="*/ 38100 w 2162175"/>
              <a:gd name="connsiteY7" fmla="*/ 762000 h 1190625"/>
              <a:gd name="connsiteX8" fmla="*/ 0 w 2162175"/>
              <a:gd name="connsiteY8" fmla="*/ 457200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2175" h="1190625">
                <a:moveTo>
                  <a:pt x="0" y="457200"/>
                </a:moveTo>
                <a:lnTo>
                  <a:pt x="581025" y="0"/>
                </a:lnTo>
                <a:lnTo>
                  <a:pt x="1714500" y="0"/>
                </a:lnTo>
                <a:lnTo>
                  <a:pt x="2143125" y="428625"/>
                </a:lnTo>
                <a:lnTo>
                  <a:pt x="2162175" y="828675"/>
                </a:lnTo>
                <a:lnTo>
                  <a:pt x="1771650" y="1190625"/>
                </a:lnTo>
                <a:lnTo>
                  <a:pt x="609600" y="1190625"/>
                </a:lnTo>
                <a:lnTo>
                  <a:pt x="38100" y="762000"/>
                </a:lnTo>
                <a:lnTo>
                  <a:pt x="0" y="45720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5" name="Volný tvar: obrazec 34"/>
          <p:cNvSpPr/>
          <p:nvPr/>
        </p:nvSpPr>
        <p:spPr>
          <a:xfrm>
            <a:off x="3747878" y="2715838"/>
            <a:ext cx="837027" cy="1019907"/>
          </a:xfrm>
          <a:custGeom>
            <a:avLst/>
            <a:gdLst>
              <a:gd name="connsiteX0" fmla="*/ 0 w 837027"/>
              <a:gd name="connsiteY0" fmla="*/ 365760 h 914400"/>
              <a:gd name="connsiteX1" fmla="*/ 429064 w 837027"/>
              <a:gd name="connsiteY1" fmla="*/ 0 h 914400"/>
              <a:gd name="connsiteX2" fmla="*/ 837027 w 837027"/>
              <a:gd name="connsiteY2" fmla="*/ 414997 h 914400"/>
              <a:gd name="connsiteX3" fmla="*/ 372793 w 837027"/>
              <a:gd name="connsiteY3" fmla="*/ 914400 h 914400"/>
              <a:gd name="connsiteX4" fmla="*/ 0 w 837027"/>
              <a:gd name="connsiteY4" fmla="*/ 365760 h 914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027" h="914400">
                <a:moveTo>
                  <a:pt x="0" y="365760"/>
                </a:moveTo>
                <a:lnTo>
                  <a:pt x="429064" y="0"/>
                </a:lnTo>
                <a:lnTo>
                  <a:pt x="837027" y="414997"/>
                </a:lnTo>
                <a:lnTo>
                  <a:pt x="372793" y="914400"/>
                </a:lnTo>
                <a:lnTo>
                  <a:pt x="0" y="365760"/>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4" name="TextovéPole 53"/>
          <p:cNvSpPr txBox="1"/>
          <p:nvPr/>
        </p:nvSpPr>
        <p:spPr>
          <a:xfrm>
            <a:off x="4884909" y="913342"/>
            <a:ext cx="1098121" cy="369332"/>
          </a:xfrm>
          <a:prstGeom prst="rect">
            <a:avLst/>
          </a:prstGeom>
          <a:noFill/>
        </p:spPr>
        <p:txBody>
          <a:bodyPr wrap="none" rtlCol="0">
            <a:spAutoFit/>
          </a:bodyPr>
          <a:lstStyle/>
          <a:p>
            <a:r>
              <a:rPr lang="cs-CZ" b="1" dirty="0">
                <a:solidFill>
                  <a:schemeClr val="accent6">
                    <a:lumMod val="75000"/>
                  </a:schemeClr>
                </a:solidFill>
              </a:rPr>
              <a:t>Minerál 1</a:t>
            </a:r>
          </a:p>
        </p:txBody>
      </p:sp>
      <p:sp>
        <p:nvSpPr>
          <p:cNvPr id="55" name="TextovéPole 54"/>
          <p:cNvSpPr txBox="1"/>
          <p:nvPr/>
        </p:nvSpPr>
        <p:spPr>
          <a:xfrm>
            <a:off x="4871185" y="2041227"/>
            <a:ext cx="1098121" cy="369332"/>
          </a:xfrm>
          <a:prstGeom prst="rect">
            <a:avLst/>
          </a:prstGeom>
          <a:noFill/>
        </p:spPr>
        <p:txBody>
          <a:bodyPr wrap="none" rtlCol="0">
            <a:spAutoFit/>
          </a:bodyPr>
          <a:lstStyle/>
          <a:p>
            <a:r>
              <a:rPr lang="cs-CZ" b="1" dirty="0">
                <a:solidFill>
                  <a:srgbClr val="FF0000"/>
                </a:solidFill>
              </a:rPr>
              <a:t>Minerál 2</a:t>
            </a:r>
          </a:p>
        </p:txBody>
      </p:sp>
      <p:sp>
        <p:nvSpPr>
          <p:cNvPr id="56" name="TextovéPole 55"/>
          <p:cNvSpPr txBox="1"/>
          <p:nvPr/>
        </p:nvSpPr>
        <p:spPr>
          <a:xfrm>
            <a:off x="4767935" y="3010630"/>
            <a:ext cx="1098121" cy="369332"/>
          </a:xfrm>
          <a:prstGeom prst="rect">
            <a:avLst/>
          </a:prstGeom>
          <a:noFill/>
        </p:spPr>
        <p:txBody>
          <a:bodyPr wrap="none" rtlCol="0">
            <a:spAutoFit/>
          </a:bodyPr>
          <a:lstStyle/>
          <a:p>
            <a:r>
              <a:rPr lang="cs-CZ" b="1" dirty="0">
                <a:solidFill>
                  <a:srgbClr val="FFFF00"/>
                </a:solidFill>
              </a:rPr>
              <a:t>Minerál</a:t>
            </a:r>
            <a:r>
              <a:rPr lang="cs-CZ" b="1" dirty="0"/>
              <a:t> </a:t>
            </a:r>
            <a:r>
              <a:rPr lang="cs-CZ" b="1" dirty="0">
                <a:solidFill>
                  <a:srgbClr val="FFFF00"/>
                </a:solidFill>
              </a:rPr>
              <a:t>3</a:t>
            </a:r>
          </a:p>
        </p:txBody>
      </p:sp>
      <p:pic>
        <p:nvPicPr>
          <p:cNvPr id="58" name="Obrázek 5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889" y="3754166"/>
            <a:ext cx="6395201" cy="2166796"/>
          </a:xfrm>
          <a:prstGeom prst="rect">
            <a:avLst/>
          </a:prstGeom>
        </p:spPr>
      </p:pic>
      <p:sp>
        <p:nvSpPr>
          <p:cNvPr id="59" name="TextovéPole 58"/>
          <p:cNvSpPr txBox="1"/>
          <p:nvPr/>
        </p:nvSpPr>
        <p:spPr>
          <a:xfrm>
            <a:off x="5723711" y="5899438"/>
            <a:ext cx="1600118"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jen xenomorfní</a:t>
            </a:r>
          </a:p>
        </p:txBody>
      </p:sp>
      <p:sp>
        <p:nvSpPr>
          <p:cNvPr id="60" name="TextovéPole 59"/>
          <p:cNvSpPr txBox="1"/>
          <p:nvPr/>
        </p:nvSpPr>
        <p:spPr>
          <a:xfrm>
            <a:off x="7701168" y="5858737"/>
            <a:ext cx="2327881" cy="830997"/>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      auto-, </a:t>
            </a:r>
            <a:r>
              <a:rPr lang="cs-CZ" sz="1600" dirty="0" err="1">
                <a:latin typeface="Arial" panose="020B0604020202020204" pitchFamily="34" charset="0"/>
                <a:cs typeface="Arial" panose="020B0604020202020204" pitchFamily="34" charset="0"/>
              </a:rPr>
              <a:t>hyp</a:t>
            </a:r>
            <a:r>
              <a:rPr lang="cs-CZ" sz="1600" dirty="0">
                <a:latin typeface="Arial" panose="020B0604020202020204" pitchFamily="34" charset="0"/>
                <a:cs typeface="Arial" panose="020B0604020202020204" pitchFamily="34" charset="0"/>
              </a:rPr>
              <a:t>.- </a:t>
            </a:r>
          </a:p>
          <a:p>
            <a:r>
              <a:rPr lang="cs-CZ" sz="1600" dirty="0">
                <a:latin typeface="Arial" panose="020B0604020202020204" pitchFamily="34" charset="0"/>
                <a:cs typeface="Arial" panose="020B0604020202020204" pitchFamily="34" charset="0"/>
              </a:rPr>
              <a:t>     a xenomorfní</a:t>
            </a:r>
          </a:p>
          <a:p>
            <a:r>
              <a:rPr lang="cs-CZ" sz="1600" b="1" dirty="0" err="1">
                <a:latin typeface="Arial" panose="020B0604020202020204" pitchFamily="34" charset="0"/>
                <a:cs typeface="Arial" panose="020B0604020202020204" pitchFamily="34" charset="0"/>
              </a:rPr>
              <a:t>hypautomorfní</a:t>
            </a:r>
            <a:r>
              <a:rPr lang="cs-CZ" sz="1600" b="1" dirty="0">
                <a:latin typeface="Arial" panose="020B0604020202020204" pitchFamily="34" charset="0"/>
                <a:cs typeface="Arial" panose="020B0604020202020204" pitchFamily="34" charset="0"/>
              </a:rPr>
              <a:t> stavba</a:t>
            </a:r>
          </a:p>
        </p:txBody>
      </p:sp>
      <p:sp>
        <p:nvSpPr>
          <p:cNvPr id="61" name="TextovéPole 60"/>
          <p:cNvSpPr txBox="1"/>
          <p:nvPr/>
        </p:nvSpPr>
        <p:spPr>
          <a:xfrm>
            <a:off x="9685002" y="5899438"/>
            <a:ext cx="2295821" cy="338554"/>
          </a:xfrm>
          <a:prstGeom prst="rect">
            <a:avLst/>
          </a:prstGeom>
          <a:noFill/>
        </p:spPr>
        <p:txBody>
          <a:bodyPr wrap="none" rtlCol="0">
            <a:spAutoFit/>
          </a:bodyPr>
          <a:lstStyle/>
          <a:p>
            <a:r>
              <a:rPr lang="cs-CZ" sz="1600" dirty="0">
                <a:latin typeface="Arial" panose="020B0604020202020204" pitchFamily="34" charset="0"/>
                <a:cs typeface="Arial" panose="020B0604020202020204" pitchFamily="34" charset="0"/>
              </a:rPr>
              <a:t>dominantně </a:t>
            </a:r>
            <a:r>
              <a:rPr lang="cs-CZ" sz="1600" dirty="0" err="1">
                <a:latin typeface="Arial" panose="020B0604020202020204" pitchFamily="34" charset="0"/>
                <a:cs typeface="Arial" panose="020B0604020202020204" pitchFamily="34" charset="0"/>
              </a:rPr>
              <a:t>automorfní</a:t>
            </a:r>
            <a:endParaRPr lang="cs-CZ" sz="1600" dirty="0">
              <a:latin typeface="Arial" panose="020B0604020202020204" pitchFamily="34" charset="0"/>
              <a:cs typeface="Arial" panose="020B0604020202020204" pitchFamily="34" charset="0"/>
            </a:endParaRPr>
          </a:p>
        </p:txBody>
      </p:sp>
      <p:pic>
        <p:nvPicPr>
          <p:cNvPr id="40" name="Obrázek 3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513" y="3848694"/>
            <a:ext cx="3354365" cy="2515774"/>
          </a:xfrm>
          <a:prstGeom prst="rect">
            <a:avLst/>
          </a:prstGeom>
        </p:spPr>
      </p:pic>
      <p:sp>
        <p:nvSpPr>
          <p:cNvPr id="2" name="TextovéPole 1"/>
          <p:cNvSpPr txBox="1"/>
          <p:nvPr/>
        </p:nvSpPr>
        <p:spPr>
          <a:xfrm>
            <a:off x="257406" y="471519"/>
            <a:ext cx="3153748" cy="2862322"/>
          </a:xfrm>
          <a:prstGeom prst="rect">
            <a:avLst/>
          </a:prstGeom>
          <a:noFill/>
        </p:spPr>
        <p:txBody>
          <a:bodyPr wrap="none" rtlCol="0">
            <a:spAutoFit/>
          </a:bodyPr>
          <a:lstStyle/>
          <a:p>
            <a:r>
              <a:rPr lang="cs-CZ" dirty="0"/>
              <a:t>Krystalizace minerálů z taveniny</a:t>
            </a:r>
          </a:p>
          <a:p>
            <a:r>
              <a:rPr lang="cs-CZ" dirty="0"/>
              <a:t>Řídící faktory:</a:t>
            </a:r>
          </a:p>
          <a:p>
            <a:r>
              <a:rPr lang="cs-CZ" dirty="0"/>
              <a:t>chemické složení taveniny,</a:t>
            </a:r>
          </a:p>
          <a:p>
            <a:r>
              <a:rPr lang="cs-CZ" dirty="0"/>
              <a:t>teplota a </a:t>
            </a:r>
            <a:r>
              <a:rPr lang="cs-CZ" dirty="0" err="1"/>
              <a:t>a</a:t>
            </a:r>
            <a:r>
              <a:rPr lang="cs-CZ" dirty="0"/>
              <a:t> tlak – různá pozice,</a:t>
            </a:r>
          </a:p>
          <a:p>
            <a:r>
              <a:rPr lang="cs-CZ" dirty="0"/>
              <a:t>tvar a velikost magmatických </a:t>
            </a:r>
          </a:p>
          <a:p>
            <a:r>
              <a:rPr lang="cs-CZ" dirty="0"/>
              <a:t>těles v zemské kůře.</a:t>
            </a:r>
          </a:p>
          <a:p>
            <a:endParaRPr lang="cs-CZ" dirty="0"/>
          </a:p>
          <a:p>
            <a:r>
              <a:rPr lang="cs-CZ" dirty="0"/>
              <a:t>Postupná krystalizace minerálů.</a:t>
            </a:r>
          </a:p>
          <a:p>
            <a:endParaRPr lang="cs-CZ" dirty="0"/>
          </a:p>
          <a:p>
            <a:endParaRPr lang="cs-CZ" dirty="0"/>
          </a:p>
        </p:txBody>
      </p:sp>
    </p:spTree>
    <p:extLst>
      <p:ext uri="{BB962C8B-B14F-4D97-AF65-F5344CB8AC3E}">
        <p14:creationId xmlns:p14="http://schemas.microsoft.com/office/powerpoint/2010/main" val="169882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4" grpId="0" animBg="1"/>
      <p:bldP spid="15" grpId="0" animBg="1"/>
      <p:bldP spid="18" grpId="0" animBg="1"/>
      <p:bldP spid="28" grpId="0" animBg="1"/>
      <p:bldP spid="30" grpId="0" animBg="1"/>
      <p:bldP spid="31" grpId="0" animBg="1"/>
      <p:bldP spid="32" grpId="0" animBg="1"/>
      <p:bldP spid="33" grpId="0" animBg="1"/>
      <p:bldP spid="34" grpId="0" animBg="1"/>
      <p:bldP spid="36" grpId="0" animBg="1"/>
      <p:bldP spid="37" grpId="0" animBg="1"/>
      <p:bldP spid="38" grpId="0" animBg="1"/>
      <p:bldP spid="39" grpId="0" animBg="1"/>
      <p:bldP spid="41" grpId="0" animBg="1"/>
      <p:bldP spid="42" grpId="0" animBg="1"/>
      <p:bldP spid="43" grpId="0" animBg="1"/>
      <p:bldP spid="44" grpId="0" animBg="1"/>
      <p:bldP spid="45" grpId="0" animBg="1"/>
      <p:bldP spid="46" grpId="0" animBg="1"/>
      <p:bldP spid="47" grpId="0" animBg="1"/>
      <p:bldP spid="51" grpId="0"/>
      <p:bldP spid="52"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0"/>
          <p:cNvPicPr>
            <a:picLocks noChangeAspect="1"/>
          </p:cNvPicPr>
          <p:nvPr/>
        </p:nvPicPr>
        <p:blipFill rotWithShape="1">
          <a:blip r:embed="rId3">
            <a:extLst>
              <a:ext uri="{28A0092B-C50C-407E-A947-70E740481C1C}">
                <a14:useLocalDpi xmlns:a14="http://schemas.microsoft.com/office/drawing/2010/main" val="0"/>
              </a:ext>
            </a:extLst>
          </a:blip>
          <a:srcRect l="566" t="2" r="40140" b="42618"/>
          <a:stretch/>
        </p:blipFill>
        <p:spPr>
          <a:xfrm>
            <a:off x="1379765" y="3297684"/>
            <a:ext cx="2200824" cy="1589905"/>
          </a:xfrm>
          <a:prstGeom prst="rect">
            <a:avLst/>
          </a:prstGeom>
        </p:spPr>
      </p:pic>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2595" y="1596571"/>
            <a:ext cx="6575370" cy="3948371"/>
          </a:xfrm>
          <a:prstGeom prst="rect">
            <a:avLst/>
          </a:prstGeom>
        </p:spPr>
      </p:pic>
      <p:pic>
        <p:nvPicPr>
          <p:cNvPr id="6" name="Obrázek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5906" y="312641"/>
            <a:ext cx="1840284" cy="1851770"/>
          </a:xfrm>
          <a:prstGeom prst="rect">
            <a:avLst/>
          </a:prstGeom>
        </p:spPr>
      </p:pic>
      <p:pic>
        <p:nvPicPr>
          <p:cNvPr id="7" name="Picture 8" descr="vsesmern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1538271" y="4876582"/>
            <a:ext cx="2808835" cy="18786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0" descr="porovi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9301462" y="278159"/>
            <a:ext cx="2735865" cy="17699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Obrázek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223" y="278159"/>
            <a:ext cx="1559070" cy="1880055"/>
          </a:xfrm>
          <a:prstGeom prst="rect">
            <a:avLst/>
          </a:prstGeom>
        </p:spPr>
      </p:pic>
      <p:pic>
        <p:nvPicPr>
          <p:cNvPr id="10" name="Obrázek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689" y="3308692"/>
            <a:ext cx="1193126" cy="1567890"/>
          </a:xfrm>
          <a:prstGeom prst="rect">
            <a:avLst/>
          </a:prstGeom>
        </p:spPr>
      </p:pic>
      <p:pic>
        <p:nvPicPr>
          <p:cNvPr id="12" name="Picture 9" descr="porfyricke"/>
          <p:cNvPicPr>
            <a:picLocks noChangeAspect="1" noChangeArrowheads="1"/>
          </p:cNvPicPr>
          <p:nvPr/>
        </p:nvPicPr>
        <p:blipFill rotWithShape="1">
          <a:blip r:embed="rId10">
            <a:extLst>
              <a:ext uri="{28A0092B-C50C-407E-A947-70E740481C1C}">
                <a14:useLocalDpi xmlns:a14="http://schemas.microsoft.com/office/drawing/2010/main" val="0"/>
              </a:ext>
            </a:extLst>
          </a:blip>
          <a:srcRect l="804" r="64750"/>
          <a:stretch/>
        </p:blipFill>
        <p:spPr>
          <a:xfrm>
            <a:off x="10079743" y="4203635"/>
            <a:ext cx="1801726" cy="253792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Šipka: doprava 12"/>
          <p:cNvSpPr/>
          <p:nvPr/>
        </p:nvSpPr>
        <p:spPr>
          <a:xfrm rot="19223103">
            <a:off x="4241114" y="5022070"/>
            <a:ext cx="607665" cy="42014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cxnSp>
        <p:nvCxnSpPr>
          <p:cNvPr id="18" name="Přímá spojnice se šipkou 17"/>
          <p:cNvCxnSpPr>
            <a:cxnSpLocks/>
          </p:cNvCxnSpPr>
          <p:nvPr/>
        </p:nvCxnSpPr>
        <p:spPr>
          <a:xfrm flipH="1" flipV="1">
            <a:off x="8998858" y="3384122"/>
            <a:ext cx="1415902" cy="11747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Přímá spojnice se šipkou 20"/>
          <p:cNvCxnSpPr>
            <a:cxnSpLocks/>
          </p:cNvCxnSpPr>
          <p:nvPr/>
        </p:nvCxnSpPr>
        <p:spPr>
          <a:xfrm flipH="1">
            <a:off x="7155543" y="1731399"/>
            <a:ext cx="2435026" cy="43000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Přímá spojnice se šipkou 23"/>
          <p:cNvCxnSpPr>
            <a:cxnSpLocks/>
          </p:cNvCxnSpPr>
          <p:nvPr/>
        </p:nvCxnSpPr>
        <p:spPr>
          <a:xfrm flipH="1" flipV="1">
            <a:off x="6809888" y="4558872"/>
            <a:ext cx="3496498" cy="41651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a:cxnSpLocks/>
          </p:cNvCxnSpPr>
          <p:nvPr/>
        </p:nvCxnSpPr>
        <p:spPr>
          <a:xfrm flipH="1" flipV="1">
            <a:off x="6320196" y="5305102"/>
            <a:ext cx="4418744" cy="2236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a:cxnSpLocks/>
          </p:cNvCxnSpPr>
          <p:nvPr/>
        </p:nvCxnSpPr>
        <p:spPr>
          <a:xfrm>
            <a:off x="3423821" y="1921482"/>
            <a:ext cx="1249715" cy="101814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Přímá spojnice se šipkou 33"/>
          <p:cNvCxnSpPr>
            <a:cxnSpLocks/>
          </p:cNvCxnSpPr>
          <p:nvPr/>
        </p:nvCxnSpPr>
        <p:spPr>
          <a:xfrm>
            <a:off x="3458506" y="1914275"/>
            <a:ext cx="1504137" cy="27746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TextovéPole 3"/>
          <p:cNvSpPr txBox="1"/>
          <p:nvPr/>
        </p:nvSpPr>
        <p:spPr>
          <a:xfrm>
            <a:off x="4176941" y="626483"/>
            <a:ext cx="4089581" cy="954107"/>
          </a:xfrm>
          <a:prstGeom prst="rect">
            <a:avLst/>
          </a:prstGeom>
          <a:noFill/>
        </p:spPr>
        <p:txBody>
          <a:bodyPr wrap="none" rtlCol="0">
            <a:spAutoFit/>
          </a:bodyPr>
          <a:lstStyle/>
          <a:p>
            <a:r>
              <a:rPr lang="cs-CZ" sz="1400" b="1" dirty="0">
                <a:solidFill>
                  <a:srgbClr val="FFFF00"/>
                </a:solidFill>
                <a:latin typeface="Arial" panose="020B0604020202020204" pitchFamily="34" charset="0"/>
                <a:cs typeface="Arial" panose="020B0604020202020204" pitchFamily="34" charset="0"/>
              </a:rPr>
              <a:t>Plutonické (hlubinné) vyvřeliny </a:t>
            </a:r>
            <a:r>
              <a:rPr lang="cs-CZ" sz="1400" dirty="0">
                <a:solidFill>
                  <a:srgbClr val="FFFF00"/>
                </a:solidFill>
                <a:latin typeface="Arial" panose="020B0604020202020204" pitchFamily="34" charset="0"/>
                <a:cs typeface="Arial" panose="020B0604020202020204" pitchFamily="34" charset="0"/>
              </a:rPr>
              <a:t>-  velká tělesa -</a:t>
            </a:r>
          </a:p>
          <a:p>
            <a:r>
              <a:rPr lang="cs-CZ" sz="1400" dirty="0">
                <a:solidFill>
                  <a:srgbClr val="FFFF00"/>
                </a:solidFill>
                <a:latin typeface="Arial" panose="020B0604020202020204" pitchFamily="34" charset="0"/>
                <a:cs typeface="Arial" panose="020B0604020202020204" pitchFamily="34" charset="0"/>
              </a:rPr>
              <a:t>batolit, pluton, (masiv) a malá tělesa - lakolit</a:t>
            </a:r>
          </a:p>
          <a:p>
            <a:r>
              <a:rPr lang="cs-CZ" sz="1400" b="1" dirty="0">
                <a:solidFill>
                  <a:srgbClr val="FFFF00"/>
                </a:solidFill>
                <a:latin typeface="Arial" panose="020B0604020202020204" pitchFamily="34" charset="0"/>
                <a:cs typeface="Arial" panose="020B0604020202020204" pitchFamily="34" charset="0"/>
              </a:rPr>
              <a:t>Žilné vyvřeliny </a:t>
            </a:r>
            <a:r>
              <a:rPr lang="cs-CZ" sz="1400" dirty="0">
                <a:solidFill>
                  <a:srgbClr val="FFFF00"/>
                </a:solidFill>
                <a:latin typeface="Arial" panose="020B0604020202020204" pitchFamily="34" charset="0"/>
                <a:cs typeface="Arial" panose="020B0604020202020204" pitchFamily="34" charset="0"/>
              </a:rPr>
              <a:t>– pravé a ložní žíly</a:t>
            </a:r>
          </a:p>
          <a:p>
            <a:r>
              <a:rPr lang="cs-CZ" sz="1400" b="1" dirty="0">
                <a:solidFill>
                  <a:srgbClr val="FFFF00"/>
                </a:solidFill>
                <a:latin typeface="Arial" panose="020B0604020202020204" pitchFamily="34" charset="0"/>
                <a:cs typeface="Arial" panose="020B0604020202020204" pitchFamily="34" charset="0"/>
              </a:rPr>
              <a:t>Výlevné vyvřeliny </a:t>
            </a:r>
            <a:r>
              <a:rPr lang="cs-CZ" sz="1400" dirty="0">
                <a:solidFill>
                  <a:srgbClr val="FFFF00"/>
                </a:solidFill>
                <a:latin typeface="Arial" panose="020B0604020202020204" pitchFamily="34" charset="0"/>
                <a:cs typeface="Arial" panose="020B0604020202020204" pitchFamily="34" charset="0"/>
              </a:rPr>
              <a:t>– lávové výlevy, sopky</a:t>
            </a:r>
          </a:p>
        </p:txBody>
      </p:sp>
      <p:sp>
        <p:nvSpPr>
          <p:cNvPr id="16" name="Obdélník 15"/>
          <p:cNvSpPr/>
          <p:nvPr/>
        </p:nvSpPr>
        <p:spPr>
          <a:xfrm>
            <a:off x="4532200" y="1933226"/>
            <a:ext cx="678987" cy="180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TextovéPole 18"/>
          <p:cNvSpPr txBox="1"/>
          <p:nvPr/>
        </p:nvSpPr>
        <p:spPr>
          <a:xfrm>
            <a:off x="4629060" y="1885254"/>
            <a:ext cx="603050" cy="292388"/>
          </a:xfrm>
          <a:prstGeom prst="rect">
            <a:avLst/>
          </a:prstGeom>
          <a:noFill/>
        </p:spPr>
        <p:txBody>
          <a:bodyPr wrap="none" rtlCol="0">
            <a:spAutoFit/>
          </a:bodyPr>
          <a:lstStyle/>
          <a:p>
            <a:r>
              <a:rPr lang="cs-CZ" sz="1300" b="1" dirty="0">
                <a:latin typeface="Arial" panose="020B0604020202020204" pitchFamily="34" charset="0"/>
                <a:cs typeface="Arial" panose="020B0604020202020204" pitchFamily="34" charset="0"/>
              </a:rPr>
              <a:t>výlev</a:t>
            </a:r>
          </a:p>
        </p:txBody>
      </p:sp>
      <p:sp>
        <p:nvSpPr>
          <p:cNvPr id="25" name="TextovéPole 24"/>
          <p:cNvSpPr txBox="1"/>
          <p:nvPr/>
        </p:nvSpPr>
        <p:spPr>
          <a:xfrm>
            <a:off x="4781460" y="2037654"/>
            <a:ext cx="603050" cy="292388"/>
          </a:xfrm>
          <a:prstGeom prst="rect">
            <a:avLst/>
          </a:prstGeom>
          <a:noFill/>
        </p:spPr>
        <p:txBody>
          <a:bodyPr wrap="none" rtlCol="0">
            <a:spAutoFit/>
          </a:bodyPr>
          <a:lstStyle/>
          <a:p>
            <a:r>
              <a:rPr lang="cs-CZ" sz="1300" b="1" dirty="0">
                <a:latin typeface="Arial" panose="020B0604020202020204" pitchFamily="34" charset="0"/>
                <a:cs typeface="Arial" panose="020B0604020202020204" pitchFamily="34" charset="0"/>
              </a:rPr>
              <a:t>výlev</a:t>
            </a:r>
          </a:p>
        </p:txBody>
      </p:sp>
      <p:sp>
        <p:nvSpPr>
          <p:cNvPr id="27" name="Obdélník 26"/>
          <p:cNvSpPr/>
          <p:nvPr/>
        </p:nvSpPr>
        <p:spPr>
          <a:xfrm>
            <a:off x="7185595" y="1623499"/>
            <a:ext cx="678987" cy="180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8" name="TextovéPole 27"/>
          <p:cNvSpPr txBox="1"/>
          <p:nvPr/>
        </p:nvSpPr>
        <p:spPr>
          <a:xfrm>
            <a:off x="7212208" y="1585205"/>
            <a:ext cx="668773" cy="292388"/>
          </a:xfrm>
          <a:prstGeom prst="rect">
            <a:avLst/>
          </a:prstGeom>
          <a:noFill/>
        </p:spPr>
        <p:txBody>
          <a:bodyPr wrap="none" rtlCol="0">
            <a:spAutoFit/>
          </a:bodyPr>
          <a:lstStyle/>
          <a:p>
            <a:r>
              <a:rPr lang="cs-CZ" sz="1300" b="1" dirty="0">
                <a:latin typeface="Arial" panose="020B0604020202020204" pitchFamily="34" charset="0"/>
                <a:cs typeface="Arial" panose="020B0604020202020204" pitchFamily="34" charset="0"/>
              </a:rPr>
              <a:t>sopka</a:t>
            </a:r>
          </a:p>
        </p:txBody>
      </p:sp>
      <p:sp>
        <p:nvSpPr>
          <p:cNvPr id="20" name="TextovéPole 19"/>
          <p:cNvSpPr txBox="1"/>
          <p:nvPr/>
        </p:nvSpPr>
        <p:spPr>
          <a:xfrm>
            <a:off x="4383029" y="5587706"/>
            <a:ext cx="5586786" cy="1569660"/>
          </a:xfrm>
          <a:prstGeom prst="rect">
            <a:avLst/>
          </a:prstGeom>
          <a:noFill/>
        </p:spPr>
        <p:txBody>
          <a:bodyPr wrap="none" rtlCol="0">
            <a:spAutoFit/>
          </a:bodyPr>
          <a:lstStyle/>
          <a:p>
            <a:r>
              <a:rPr lang="cs-CZ" sz="1300" b="1" dirty="0">
                <a:solidFill>
                  <a:srgbClr val="FFFF00"/>
                </a:solidFill>
                <a:latin typeface="Arial" panose="020B0604020202020204" pitchFamily="34" charset="0"/>
                <a:cs typeface="Arial" panose="020B0604020202020204" pitchFamily="34" charset="0"/>
              </a:rPr>
              <a:t>Plutonické vyvřeliny</a:t>
            </a:r>
          </a:p>
          <a:p>
            <a:r>
              <a:rPr lang="cs-CZ" sz="1300" dirty="0">
                <a:solidFill>
                  <a:srgbClr val="FFFF00"/>
                </a:solidFill>
                <a:latin typeface="Arial" panose="020B0604020202020204" pitchFamily="34" charset="0"/>
                <a:cs typeface="Arial" panose="020B0604020202020204" pitchFamily="34" charset="0"/>
              </a:rPr>
              <a:t>Pomalé tuhnutí magmatu a krystalizace.</a:t>
            </a:r>
          </a:p>
          <a:p>
            <a:r>
              <a:rPr lang="cs-CZ" sz="1300" dirty="0">
                <a:solidFill>
                  <a:srgbClr val="FFFF00"/>
                </a:solidFill>
                <a:latin typeface="Arial" panose="020B0604020202020204" pitchFamily="34" charset="0"/>
                <a:cs typeface="Arial" panose="020B0604020202020204" pitchFamily="34" charset="0"/>
              </a:rPr>
              <a:t>Větší podobně nebo stejně velká zrna, </a:t>
            </a:r>
            <a:r>
              <a:rPr lang="cs-CZ" sz="1300" dirty="0" err="1">
                <a:solidFill>
                  <a:srgbClr val="FFFF00"/>
                </a:solidFill>
                <a:latin typeface="Arial" panose="020B0604020202020204" pitchFamily="34" charset="0"/>
                <a:cs typeface="Arial" panose="020B0604020202020204" pitchFamily="34" charset="0"/>
              </a:rPr>
              <a:t>hypautomorfie</a:t>
            </a:r>
            <a:r>
              <a:rPr lang="cs-CZ" sz="1300" dirty="0">
                <a:solidFill>
                  <a:srgbClr val="FFFF00"/>
                </a:solidFill>
                <a:latin typeface="Arial" panose="020B0604020202020204" pitchFamily="34" charset="0"/>
                <a:cs typeface="Arial" panose="020B0604020202020204" pitchFamily="34" charset="0"/>
              </a:rPr>
              <a:t>.</a:t>
            </a:r>
          </a:p>
          <a:p>
            <a:r>
              <a:rPr lang="cs-CZ" sz="1300" dirty="0">
                <a:solidFill>
                  <a:srgbClr val="FFFF00"/>
                </a:solidFill>
                <a:latin typeface="Arial" panose="020B0604020202020204" pitchFamily="34" charset="0"/>
                <a:cs typeface="Arial" panose="020B0604020202020204" pitchFamily="34" charset="0"/>
              </a:rPr>
              <a:t>Centra masivů – </a:t>
            </a:r>
            <a:r>
              <a:rPr lang="cs-CZ" sz="1300" b="1" dirty="0">
                <a:solidFill>
                  <a:srgbClr val="FFFF00"/>
                </a:solidFill>
                <a:latin typeface="Arial" panose="020B0604020202020204" pitchFamily="34" charset="0"/>
                <a:cs typeface="Arial" panose="020B0604020202020204" pitchFamily="34" charset="0"/>
              </a:rPr>
              <a:t>stejnoměrně zrnitá stavba </a:t>
            </a:r>
            <a:r>
              <a:rPr lang="cs-CZ" sz="1300" dirty="0">
                <a:solidFill>
                  <a:srgbClr val="FFFF00"/>
                </a:solidFill>
                <a:latin typeface="Arial" panose="020B0604020202020204" pitchFamily="34" charset="0"/>
                <a:cs typeface="Arial" panose="020B0604020202020204" pitchFamily="34" charset="0"/>
              </a:rPr>
              <a:t>(stejně velké krystaly)</a:t>
            </a:r>
          </a:p>
          <a:p>
            <a:r>
              <a:rPr lang="cs-CZ" sz="1300" dirty="0">
                <a:solidFill>
                  <a:srgbClr val="FFFF00"/>
                </a:solidFill>
                <a:latin typeface="Arial" panose="020B0604020202020204" pitchFamily="34" charset="0"/>
                <a:cs typeface="Arial" panose="020B0604020202020204" pitchFamily="34" charset="0"/>
              </a:rPr>
              <a:t>Okraje masivů, pně, lakolity – </a:t>
            </a:r>
            <a:r>
              <a:rPr lang="cs-CZ" sz="1300" b="1" dirty="0">
                <a:solidFill>
                  <a:srgbClr val="FFFF00"/>
                </a:solidFill>
                <a:latin typeface="Arial" panose="020B0604020202020204" pitchFamily="34" charset="0"/>
                <a:cs typeface="Arial" panose="020B0604020202020204" pitchFamily="34" charset="0"/>
              </a:rPr>
              <a:t>porfyrická</a:t>
            </a:r>
            <a:r>
              <a:rPr lang="cs-CZ" sz="1300" dirty="0">
                <a:solidFill>
                  <a:srgbClr val="FFFF00"/>
                </a:solidFill>
                <a:latin typeface="Arial" panose="020B0604020202020204" pitchFamily="34" charset="0"/>
                <a:cs typeface="Arial" panose="020B0604020202020204" pitchFamily="34" charset="0"/>
              </a:rPr>
              <a:t> stavba (</a:t>
            </a:r>
            <a:r>
              <a:rPr lang="cs-CZ" sz="1300" dirty="0" err="1">
                <a:solidFill>
                  <a:srgbClr val="FFFF00"/>
                </a:solidFill>
                <a:latin typeface="Arial" panose="020B0604020202020204" pitchFamily="34" charset="0"/>
                <a:cs typeface="Arial" panose="020B0604020202020204" pitchFamily="34" charset="0"/>
              </a:rPr>
              <a:t>automorfní</a:t>
            </a:r>
            <a:r>
              <a:rPr lang="cs-CZ" sz="1300" dirty="0">
                <a:solidFill>
                  <a:srgbClr val="FFFF00"/>
                </a:solidFill>
                <a:latin typeface="Arial" panose="020B0604020202020204" pitchFamily="34" charset="0"/>
                <a:cs typeface="Arial" panose="020B0604020202020204" pitchFamily="34" charset="0"/>
              </a:rPr>
              <a:t> </a:t>
            </a:r>
            <a:r>
              <a:rPr lang="cs-CZ" sz="1300" b="1" dirty="0">
                <a:solidFill>
                  <a:srgbClr val="FFFF00"/>
                </a:solidFill>
                <a:latin typeface="Arial" panose="020B0604020202020204" pitchFamily="34" charset="0"/>
                <a:cs typeface="Arial" panose="020B0604020202020204" pitchFamily="34" charset="0"/>
              </a:rPr>
              <a:t>vyrostlice</a:t>
            </a:r>
            <a:r>
              <a:rPr lang="cs-CZ" sz="1300" dirty="0">
                <a:solidFill>
                  <a:srgbClr val="FFFF00"/>
                </a:solidFill>
                <a:latin typeface="Arial" panose="020B0604020202020204" pitchFamily="34" charset="0"/>
                <a:cs typeface="Arial" panose="020B0604020202020204" pitchFamily="34" charset="0"/>
              </a:rPr>
              <a:t>+</a:t>
            </a:r>
          </a:p>
          <a:p>
            <a:r>
              <a:rPr lang="cs-CZ" sz="1300" dirty="0" err="1">
                <a:solidFill>
                  <a:srgbClr val="FFFF00"/>
                </a:solidFill>
                <a:latin typeface="Arial" panose="020B0604020202020204" pitchFamily="34" charset="0"/>
                <a:cs typeface="Arial" panose="020B0604020202020204" pitchFamily="34" charset="0"/>
              </a:rPr>
              <a:t>hypautomorfně</a:t>
            </a:r>
            <a:r>
              <a:rPr lang="cs-CZ" sz="1300" dirty="0">
                <a:solidFill>
                  <a:srgbClr val="FFFF00"/>
                </a:solidFill>
                <a:latin typeface="Arial" panose="020B0604020202020204" pitchFamily="34" charset="0"/>
                <a:cs typeface="Arial" panose="020B0604020202020204" pitchFamily="34" charset="0"/>
              </a:rPr>
              <a:t> vykrystalovaná </a:t>
            </a:r>
            <a:r>
              <a:rPr lang="cs-CZ" sz="1300" b="1" dirty="0">
                <a:solidFill>
                  <a:srgbClr val="FFFF00"/>
                </a:solidFill>
                <a:latin typeface="Arial" panose="020B0604020202020204" pitchFamily="34" charset="0"/>
                <a:cs typeface="Arial" panose="020B0604020202020204" pitchFamily="34" charset="0"/>
              </a:rPr>
              <a:t>základní hmota</a:t>
            </a:r>
            <a:r>
              <a:rPr lang="cs-CZ" sz="1300" dirty="0">
                <a:solidFill>
                  <a:srgbClr val="FFFF00"/>
                </a:solidFill>
                <a:latin typeface="Arial" panose="020B0604020202020204" pitchFamily="34" charset="0"/>
                <a:cs typeface="Arial" panose="020B0604020202020204" pitchFamily="34" charset="0"/>
              </a:rPr>
              <a:t>) – různá krystalizace.</a:t>
            </a:r>
          </a:p>
          <a:p>
            <a:endParaRPr lang="cs-CZ" dirty="0"/>
          </a:p>
        </p:txBody>
      </p:sp>
      <p:sp>
        <p:nvSpPr>
          <p:cNvPr id="22" name="TextovéPole 21"/>
          <p:cNvSpPr txBox="1"/>
          <p:nvPr/>
        </p:nvSpPr>
        <p:spPr>
          <a:xfrm>
            <a:off x="429388" y="6049065"/>
            <a:ext cx="1151277" cy="692497"/>
          </a:xfrm>
          <a:prstGeom prst="rect">
            <a:avLst/>
          </a:prstGeom>
          <a:noFill/>
        </p:spPr>
        <p:txBody>
          <a:bodyPr wrap="none" rtlCol="0">
            <a:spAutoFit/>
          </a:bodyPr>
          <a:lstStyle/>
          <a:p>
            <a:r>
              <a:rPr lang="cs-CZ" sz="1300" dirty="0">
                <a:latin typeface="Arial" panose="020B0604020202020204" pitchFamily="34" charset="0"/>
                <a:cs typeface="Arial" panose="020B0604020202020204" pitchFamily="34" charset="0"/>
              </a:rPr>
              <a:t>stejnoměrně </a:t>
            </a:r>
          </a:p>
          <a:p>
            <a:r>
              <a:rPr lang="cs-CZ" sz="1300" dirty="0">
                <a:latin typeface="Arial" panose="020B0604020202020204" pitchFamily="34" charset="0"/>
                <a:cs typeface="Arial" panose="020B0604020202020204" pitchFamily="34" charset="0"/>
              </a:rPr>
              <a:t>zrnitá stavba</a:t>
            </a:r>
          </a:p>
          <a:p>
            <a:r>
              <a:rPr lang="cs-CZ" sz="1300" dirty="0" err="1">
                <a:latin typeface="Arial" panose="020B0604020202020204" pitchFamily="34" charset="0"/>
                <a:cs typeface="Arial" panose="020B0604020202020204" pitchFamily="34" charset="0"/>
              </a:rPr>
              <a:t>plutonitu</a:t>
            </a:r>
            <a:endParaRPr lang="cs-CZ" sz="1300" dirty="0">
              <a:latin typeface="Arial" panose="020B0604020202020204" pitchFamily="34" charset="0"/>
              <a:cs typeface="Arial" panose="020B0604020202020204" pitchFamily="34" charset="0"/>
            </a:endParaRPr>
          </a:p>
        </p:txBody>
      </p:sp>
      <p:sp>
        <p:nvSpPr>
          <p:cNvPr id="31" name="TextovéPole 30"/>
          <p:cNvSpPr txBox="1"/>
          <p:nvPr/>
        </p:nvSpPr>
        <p:spPr>
          <a:xfrm>
            <a:off x="10109856" y="3659445"/>
            <a:ext cx="1447832" cy="492443"/>
          </a:xfrm>
          <a:prstGeom prst="rect">
            <a:avLst/>
          </a:prstGeom>
          <a:noFill/>
        </p:spPr>
        <p:txBody>
          <a:bodyPr wrap="none" rtlCol="0">
            <a:spAutoFit/>
          </a:bodyPr>
          <a:lstStyle/>
          <a:p>
            <a:r>
              <a:rPr lang="cs-CZ" sz="1300" dirty="0">
                <a:latin typeface="Arial" panose="020B0604020202020204" pitchFamily="34" charset="0"/>
                <a:cs typeface="Arial" panose="020B0604020202020204" pitchFamily="34" charset="0"/>
              </a:rPr>
              <a:t>porfyrická stavba</a:t>
            </a:r>
          </a:p>
          <a:p>
            <a:r>
              <a:rPr lang="cs-CZ" sz="1300" dirty="0" err="1">
                <a:latin typeface="Arial" panose="020B0604020202020204" pitchFamily="34" charset="0"/>
                <a:cs typeface="Arial" panose="020B0604020202020204" pitchFamily="34" charset="0"/>
              </a:rPr>
              <a:t>plutonitu</a:t>
            </a:r>
            <a:endParaRPr lang="cs-CZ" sz="1300" dirty="0">
              <a:latin typeface="Arial" panose="020B0604020202020204" pitchFamily="34" charset="0"/>
              <a:cs typeface="Arial" panose="020B0604020202020204" pitchFamily="34" charset="0"/>
            </a:endParaRPr>
          </a:p>
        </p:txBody>
      </p:sp>
      <p:sp>
        <p:nvSpPr>
          <p:cNvPr id="32" name="TextovéPole 31"/>
          <p:cNvSpPr txBox="1"/>
          <p:nvPr/>
        </p:nvSpPr>
        <p:spPr>
          <a:xfrm>
            <a:off x="10012436" y="2081814"/>
            <a:ext cx="2303836" cy="892552"/>
          </a:xfrm>
          <a:prstGeom prst="rect">
            <a:avLst/>
          </a:prstGeom>
          <a:noFill/>
        </p:spPr>
        <p:txBody>
          <a:bodyPr wrap="none" rtlCol="0">
            <a:spAutoFit/>
          </a:bodyPr>
          <a:lstStyle/>
          <a:p>
            <a:r>
              <a:rPr lang="cs-CZ" sz="1300" b="1" dirty="0">
                <a:solidFill>
                  <a:srgbClr val="FFFF00"/>
                </a:solidFill>
                <a:latin typeface="Arial" panose="020B0604020202020204" pitchFamily="34" charset="0"/>
                <a:cs typeface="Arial" panose="020B0604020202020204" pitchFamily="34" charset="0"/>
              </a:rPr>
              <a:t>Výlevné vyvřeliny</a:t>
            </a:r>
          </a:p>
          <a:p>
            <a:r>
              <a:rPr lang="cs-CZ" sz="1300" dirty="0">
                <a:solidFill>
                  <a:srgbClr val="FFFF00"/>
                </a:solidFill>
                <a:latin typeface="Arial" panose="020B0604020202020204" pitchFamily="34" charset="0"/>
                <a:cs typeface="Arial" panose="020B0604020202020204" pitchFamily="34" charset="0"/>
              </a:rPr>
              <a:t>Porfyrická, </a:t>
            </a:r>
            <a:r>
              <a:rPr lang="cs-CZ" sz="1300" b="1" dirty="0">
                <a:solidFill>
                  <a:srgbClr val="FFFF00"/>
                </a:solidFill>
                <a:latin typeface="Arial" panose="020B0604020202020204" pitchFamily="34" charset="0"/>
                <a:cs typeface="Arial" panose="020B0604020202020204" pitchFamily="34" charset="0"/>
              </a:rPr>
              <a:t>pórovitá stavba</a:t>
            </a:r>
            <a:r>
              <a:rPr lang="cs-CZ" sz="1300" dirty="0">
                <a:solidFill>
                  <a:srgbClr val="FFFF00"/>
                </a:solidFill>
                <a:latin typeface="Arial" panose="020B0604020202020204" pitchFamily="34" charset="0"/>
                <a:cs typeface="Arial" panose="020B0604020202020204" pitchFamily="34" charset="0"/>
              </a:rPr>
              <a:t>,</a:t>
            </a:r>
          </a:p>
          <a:p>
            <a:r>
              <a:rPr lang="cs-CZ" sz="1300" b="1" dirty="0">
                <a:solidFill>
                  <a:srgbClr val="FFFF00"/>
                </a:solidFill>
                <a:latin typeface="Arial" panose="020B0604020202020204" pitchFamily="34" charset="0"/>
                <a:cs typeface="Arial" panose="020B0604020202020204" pitchFamily="34" charset="0"/>
              </a:rPr>
              <a:t>Vulkanické sklo </a:t>
            </a:r>
            <a:r>
              <a:rPr lang="cs-CZ" sz="1300" dirty="0">
                <a:solidFill>
                  <a:srgbClr val="FFFF00"/>
                </a:solidFill>
                <a:latin typeface="Arial" panose="020B0604020202020204" pitchFamily="34" charset="0"/>
                <a:cs typeface="Arial" panose="020B0604020202020204" pitchFamily="34" charset="0"/>
              </a:rPr>
              <a:t>– rychlé</a:t>
            </a:r>
          </a:p>
          <a:p>
            <a:r>
              <a:rPr lang="cs-CZ" sz="1300" dirty="0">
                <a:solidFill>
                  <a:srgbClr val="FFFF00"/>
                </a:solidFill>
                <a:latin typeface="Arial" panose="020B0604020202020204" pitchFamily="34" charset="0"/>
                <a:cs typeface="Arial" panose="020B0604020202020204" pitchFamily="34" charset="0"/>
              </a:rPr>
              <a:t>uhnutí a náhlá krystalizace</a:t>
            </a:r>
            <a:r>
              <a:rPr lang="cs-CZ" sz="1300" dirty="0">
                <a:latin typeface="Arial" panose="020B0604020202020204" pitchFamily="34" charset="0"/>
                <a:cs typeface="Arial" panose="020B0604020202020204" pitchFamily="34" charset="0"/>
              </a:rPr>
              <a:t>.</a:t>
            </a:r>
          </a:p>
        </p:txBody>
      </p:sp>
      <p:sp>
        <p:nvSpPr>
          <p:cNvPr id="33" name="TextovéPole 32"/>
          <p:cNvSpPr txBox="1"/>
          <p:nvPr/>
        </p:nvSpPr>
        <p:spPr>
          <a:xfrm>
            <a:off x="324329" y="2162916"/>
            <a:ext cx="3055645" cy="892552"/>
          </a:xfrm>
          <a:prstGeom prst="rect">
            <a:avLst/>
          </a:prstGeom>
          <a:noFill/>
        </p:spPr>
        <p:txBody>
          <a:bodyPr wrap="none" rtlCol="0">
            <a:spAutoFit/>
          </a:bodyPr>
          <a:lstStyle/>
          <a:p>
            <a:r>
              <a:rPr lang="cs-CZ" sz="1300" b="1" dirty="0">
                <a:solidFill>
                  <a:srgbClr val="FFFF00"/>
                </a:solidFill>
                <a:latin typeface="Arial" panose="020B0604020202020204" pitchFamily="34" charset="0"/>
                <a:cs typeface="Arial" panose="020B0604020202020204" pitchFamily="34" charset="0"/>
              </a:rPr>
              <a:t>Žilné a výlevné vyvřeliny</a:t>
            </a:r>
          </a:p>
          <a:p>
            <a:r>
              <a:rPr lang="cs-CZ" sz="1300" b="1" dirty="0">
                <a:solidFill>
                  <a:srgbClr val="FFFF00"/>
                </a:solidFill>
                <a:latin typeface="Arial" panose="020B0604020202020204" pitchFamily="34" charset="0"/>
                <a:cs typeface="Arial" panose="020B0604020202020204" pitchFamily="34" charset="0"/>
              </a:rPr>
              <a:t>Porfyrická stavba </a:t>
            </a:r>
            <a:r>
              <a:rPr lang="cs-CZ" sz="1300" dirty="0">
                <a:solidFill>
                  <a:srgbClr val="FFFF00"/>
                </a:solidFill>
                <a:latin typeface="Arial" panose="020B0604020202020204" pitchFamily="34" charset="0"/>
                <a:cs typeface="Arial" panose="020B0604020202020204" pitchFamily="34" charset="0"/>
              </a:rPr>
              <a:t>– jasně </a:t>
            </a:r>
            <a:r>
              <a:rPr lang="cs-CZ" sz="1300" dirty="0" err="1">
                <a:solidFill>
                  <a:srgbClr val="FFFF00"/>
                </a:solidFill>
                <a:latin typeface="Arial" panose="020B0604020202020204" pitchFamily="34" charset="0"/>
                <a:cs typeface="Arial" panose="020B0604020202020204" pitchFamily="34" charset="0"/>
              </a:rPr>
              <a:t>automorfní</a:t>
            </a:r>
            <a:r>
              <a:rPr lang="cs-CZ" sz="1300" dirty="0">
                <a:solidFill>
                  <a:srgbClr val="FFFF00"/>
                </a:solidFill>
                <a:latin typeface="Arial" panose="020B0604020202020204" pitchFamily="34" charset="0"/>
                <a:cs typeface="Arial" panose="020B0604020202020204" pitchFamily="34" charset="0"/>
              </a:rPr>
              <a:t> </a:t>
            </a:r>
          </a:p>
          <a:p>
            <a:r>
              <a:rPr lang="cs-CZ" sz="1300" dirty="0">
                <a:solidFill>
                  <a:srgbClr val="FFFF00"/>
                </a:solidFill>
                <a:latin typeface="Arial" panose="020B0604020202020204" pitchFamily="34" charset="0"/>
                <a:cs typeface="Arial" panose="020B0604020202020204" pitchFamily="34" charset="0"/>
              </a:rPr>
              <a:t>vyrostlice a jemnější základní hmota</a:t>
            </a:r>
          </a:p>
          <a:p>
            <a:r>
              <a:rPr lang="cs-CZ" sz="1300" dirty="0">
                <a:solidFill>
                  <a:srgbClr val="FFFF00"/>
                </a:solidFill>
                <a:latin typeface="Arial" panose="020B0604020202020204" pitchFamily="34" charset="0"/>
                <a:cs typeface="Arial" panose="020B0604020202020204" pitchFamily="34" charset="0"/>
              </a:rPr>
              <a:t>vícefázová krystalizace.</a:t>
            </a:r>
            <a:endParaRPr lang="cs-CZ" sz="1300" dirty="0">
              <a:latin typeface="Arial" panose="020B0604020202020204" pitchFamily="34" charset="0"/>
              <a:cs typeface="Arial" panose="020B0604020202020204" pitchFamily="34" charset="0"/>
            </a:endParaRPr>
          </a:p>
        </p:txBody>
      </p:sp>
      <p:sp>
        <p:nvSpPr>
          <p:cNvPr id="35" name="TextovéPole 34"/>
          <p:cNvSpPr txBox="1"/>
          <p:nvPr/>
        </p:nvSpPr>
        <p:spPr>
          <a:xfrm>
            <a:off x="43765" y="4912386"/>
            <a:ext cx="1587294" cy="892552"/>
          </a:xfrm>
          <a:prstGeom prst="rect">
            <a:avLst/>
          </a:prstGeom>
          <a:noFill/>
        </p:spPr>
        <p:txBody>
          <a:bodyPr wrap="none" rtlCol="0">
            <a:spAutoFit/>
          </a:bodyPr>
          <a:lstStyle/>
          <a:p>
            <a:r>
              <a:rPr lang="cs-CZ" sz="1300" dirty="0">
                <a:latin typeface="Arial" panose="020B0604020202020204" pitchFamily="34" charset="0"/>
                <a:cs typeface="Arial" panose="020B0604020202020204" pitchFamily="34" charset="0"/>
              </a:rPr>
              <a:t>Zbytková tavenina,</a:t>
            </a:r>
          </a:p>
          <a:p>
            <a:r>
              <a:rPr lang="cs-CZ" sz="1300" dirty="0">
                <a:latin typeface="Arial" panose="020B0604020202020204" pitchFamily="34" charset="0"/>
                <a:cs typeface="Arial" panose="020B0604020202020204" pitchFamily="34" charset="0"/>
              </a:rPr>
              <a:t>žíly v masivech –</a:t>
            </a:r>
          </a:p>
          <a:p>
            <a:r>
              <a:rPr lang="cs-CZ" sz="1300" dirty="0">
                <a:latin typeface="Arial" panose="020B0604020202020204" pitchFamily="34" charset="0"/>
                <a:cs typeface="Arial" panose="020B0604020202020204" pitchFamily="34" charset="0"/>
              </a:rPr>
              <a:t>Pegmatity (jen </a:t>
            </a:r>
          </a:p>
          <a:p>
            <a:r>
              <a:rPr lang="cs-CZ" sz="1300" dirty="0">
                <a:latin typeface="Arial" panose="020B0604020202020204" pitchFamily="34" charset="0"/>
                <a:cs typeface="Arial" panose="020B0604020202020204" pitchFamily="34" charset="0"/>
              </a:rPr>
              <a:t>velké krystaly)</a:t>
            </a:r>
          </a:p>
        </p:txBody>
      </p:sp>
      <p:sp>
        <p:nvSpPr>
          <p:cNvPr id="36" name="TextovéPole 35">
            <a:extLst>
              <a:ext uri="{FF2B5EF4-FFF2-40B4-BE49-F238E27FC236}">
                <a16:creationId xmlns:a16="http://schemas.microsoft.com/office/drawing/2014/main" id="{08837527-F33D-427C-83C7-DB09909B43C4}"/>
              </a:ext>
            </a:extLst>
          </p:cNvPr>
          <p:cNvSpPr txBox="1"/>
          <p:nvPr/>
        </p:nvSpPr>
        <p:spPr>
          <a:xfrm>
            <a:off x="3832212" y="51784"/>
            <a:ext cx="4868640" cy="553998"/>
          </a:xfrm>
          <a:prstGeom prst="rect">
            <a:avLst/>
          </a:prstGeom>
          <a:noFill/>
        </p:spPr>
        <p:txBody>
          <a:bodyPr wrap="none" rtlCol="0">
            <a:spAutoFit/>
          </a:bodyPr>
          <a:lstStyle/>
          <a:p>
            <a:r>
              <a:rPr lang="cs-CZ" sz="1500" b="1" dirty="0">
                <a:latin typeface="Arial" panose="020B0604020202020204" pitchFamily="34" charset="0"/>
                <a:cs typeface="Arial" panose="020B0604020202020204" pitchFamily="34" charset="0"/>
              </a:rPr>
              <a:t>Klasifikace vyvřelin podle pozice v zemském tělese</a:t>
            </a:r>
          </a:p>
          <a:p>
            <a:r>
              <a:rPr lang="cs-CZ" sz="1500" b="1" dirty="0">
                <a:latin typeface="Arial" panose="020B0604020202020204" pitchFamily="34" charset="0"/>
                <a:cs typeface="Arial" panose="020B0604020202020204" pitchFamily="34" charset="0"/>
              </a:rPr>
              <a:t>a tvaru těles magmatu/lávy/výsledné horniny</a:t>
            </a:r>
          </a:p>
        </p:txBody>
      </p:sp>
    </p:spTree>
    <p:extLst>
      <p:ext uri="{BB962C8B-B14F-4D97-AF65-F5344CB8AC3E}">
        <p14:creationId xmlns:p14="http://schemas.microsoft.com/office/powerpoint/2010/main" val="2346324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400" y="510533"/>
            <a:ext cx="2725042" cy="2125533"/>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2475" y="3824922"/>
            <a:ext cx="2691384" cy="1837944"/>
          </a:xfrm>
          <a:prstGeom prst="rect">
            <a:avLst/>
          </a:prstGeom>
        </p:spPr>
      </p:pic>
      <p:pic>
        <p:nvPicPr>
          <p:cNvPr id="5" name="Obrázek 4"/>
          <p:cNvPicPr>
            <a:picLocks noChangeAspect="1"/>
          </p:cNvPicPr>
          <p:nvPr/>
        </p:nvPicPr>
        <p:blipFill rotWithShape="1">
          <a:blip r:embed="rId5">
            <a:extLst>
              <a:ext uri="{28A0092B-C50C-407E-A947-70E740481C1C}">
                <a14:useLocalDpi xmlns:a14="http://schemas.microsoft.com/office/drawing/2010/main" val="0"/>
              </a:ext>
            </a:extLst>
          </a:blip>
          <a:srcRect t="13123" r="77352" b="45608"/>
          <a:stretch/>
        </p:blipFill>
        <p:spPr>
          <a:xfrm>
            <a:off x="3398307" y="3584239"/>
            <a:ext cx="1516562" cy="2072591"/>
          </a:xfrm>
          <a:prstGeom prst="rect">
            <a:avLst/>
          </a:prstGeo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01" y="3584239"/>
            <a:ext cx="2763454" cy="2072591"/>
          </a:xfrm>
          <a:prstGeom prst="rect">
            <a:avLst/>
          </a:prstGeom>
        </p:spPr>
      </p:pic>
      <p:pic>
        <p:nvPicPr>
          <p:cNvPr id="7" name="Obrázek 6"/>
          <p:cNvPicPr>
            <a:picLocks noChangeAspect="1"/>
          </p:cNvPicPr>
          <p:nvPr/>
        </p:nvPicPr>
        <p:blipFill rotWithShape="1">
          <a:blip r:embed="rId7">
            <a:extLst>
              <a:ext uri="{28A0092B-C50C-407E-A947-70E740481C1C}">
                <a14:useLocalDpi xmlns:a14="http://schemas.microsoft.com/office/drawing/2010/main" val="0"/>
              </a:ext>
            </a:extLst>
          </a:blip>
          <a:srcRect t="8677" r="77937" b="51261"/>
          <a:stretch/>
        </p:blipFill>
        <p:spPr>
          <a:xfrm rot="5400000">
            <a:off x="6221586" y="3482336"/>
            <a:ext cx="1767853" cy="2407474"/>
          </a:xfrm>
          <a:prstGeom prst="rect">
            <a:avLst/>
          </a:prstGeom>
        </p:spPr>
      </p:pic>
      <p:pic>
        <p:nvPicPr>
          <p:cNvPr id="8" name="Obrázek 7"/>
          <p:cNvPicPr>
            <a:picLocks noChangeAspect="1"/>
          </p:cNvPicPr>
          <p:nvPr/>
        </p:nvPicPr>
        <p:blipFill rotWithShape="1">
          <a:blip r:embed="rId8">
            <a:extLst>
              <a:ext uri="{28A0092B-C50C-407E-A947-70E740481C1C}">
                <a14:useLocalDpi xmlns:a14="http://schemas.microsoft.com/office/drawing/2010/main" val="0"/>
              </a:ext>
            </a:extLst>
          </a:blip>
          <a:srcRect l="50793" t="4755" r="23492" b="48371"/>
          <a:stretch/>
        </p:blipFill>
        <p:spPr>
          <a:xfrm>
            <a:off x="9118191" y="318610"/>
            <a:ext cx="1747775" cy="2389508"/>
          </a:xfrm>
          <a:prstGeom prst="rect">
            <a:avLst/>
          </a:prstGeom>
        </p:spPr>
      </p:pic>
      <p:sp>
        <p:nvSpPr>
          <p:cNvPr id="4" name="TextovéPole 3"/>
          <p:cNvSpPr txBox="1"/>
          <p:nvPr/>
        </p:nvSpPr>
        <p:spPr>
          <a:xfrm>
            <a:off x="464801" y="774700"/>
            <a:ext cx="4767599" cy="1477328"/>
          </a:xfrm>
          <a:prstGeom prst="rect">
            <a:avLst/>
          </a:prstGeom>
          <a:noFill/>
        </p:spPr>
        <p:txBody>
          <a:bodyPr wrap="square" rtlCol="0">
            <a:spAutoFit/>
          </a:bodyPr>
          <a:lstStyle/>
          <a:p>
            <a:r>
              <a:rPr lang="cs-CZ" b="1" dirty="0">
                <a:solidFill>
                  <a:srgbClr val="FFFF00"/>
                </a:solidFill>
              </a:rPr>
              <a:t>Ultrabazické vyvřeliny - obsah SiO2 pod 44 %</a:t>
            </a:r>
          </a:p>
          <a:p>
            <a:r>
              <a:rPr lang="cs-CZ" b="1" dirty="0">
                <a:solidFill>
                  <a:srgbClr val="FFFF00"/>
                </a:solidFill>
              </a:rPr>
              <a:t>Bazické vyvřeliny - obsah SiO2 44-52 %</a:t>
            </a:r>
          </a:p>
          <a:p>
            <a:r>
              <a:rPr lang="cs-CZ" b="1" dirty="0">
                <a:solidFill>
                  <a:srgbClr val="FFFF00"/>
                </a:solidFill>
              </a:rPr>
              <a:t>Intermediální vyvřeliny - obsah SiO2 52-65 %</a:t>
            </a:r>
          </a:p>
          <a:p>
            <a:r>
              <a:rPr lang="cs-CZ" b="1" dirty="0">
                <a:solidFill>
                  <a:srgbClr val="FFFF00"/>
                </a:solidFill>
              </a:rPr>
              <a:t>Kyselé vyvřeliny  - obsah SiO2 min. 65 %</a:t>
            </a:r>
          </a:p>
          <a:p>
            <a:endParaRPr lang="cs-CZ" dirty="0"/>
          </a:p>
        </p:txBody>
      </p:sp>
      <p:sp>
        <p:nvSpPr>
          <p:cNvPr id="10" name="TextovéPole 9"/>
          <p:cNvSpPr txBox="1"/>
          <p:nvPr/>
        </p:nvSpPr>
        <p:spPr>
          <a:xfrm>
            <a:off x="464801" y="2742404"/>
            <a:ext cx="4957704" cy="738664"/>
          </a:xfrm>
          <a:prstGeom prst="rect">
            <a:avLst/>
          </a:prstGeom>
          <a:noFill/>
        </p:spPr>
        <p:txBody>
          <a:bodyPr wrap="none" rtlCol="0">
            <a:spAutoFit/>
          </a:bodyPr>
          <a:lstStyle/>
          <a:p>
            <a:r>
              <a:rPr lang="cs-CZ" sz="1400" dirty="0"/>
              <a:t>Intermediální vyvřeliny</a:t>
            </a:r>
          </a:p>
          <a:p>
            <a:r>
              <a:rPr lang="cs-CZ" sz="1400" dirty="0" err="1"/>
              <a:t>Plutonit</a:t>
            </a:r>
            <a:r>
              <a:rPr lang="cs-CZ" sz="1400" dirty="0"/>
              <a:t>: </a:t>
            </a:r>
            <a:r>
              <a:rPr lang="cs-CZ" sz="1400" b="1" dirty="0"/>
              <a:t>diorit </a:t>
            </a:r>
            <a:r>
              <a:rPr lang="cs-CZ" sz="1400" dirty="0"/>
              <a:t>(intermediální plagioklas, křemen, biotit, amfibol)</a:t>
            </a:r>
          </a:p>
          <a:p>
            <a:r>
              <a:rPr lang="cs-CZ" sz="1400" dirty="0"/>
              <a:t>Výlevný ekvivalent: </a:t>
            </a:r>
            <a:r>
              <a:rPr lang="cs-CZ" sz="1400" b="1" dirty="0"/>
              <a:t>andezit.</a:t>
            </a:r>
          </a:p>
        </p:txBody>
      </p:sp>
      <p:sp>
        <p:nvSpPr>
          <p:cNvPr id="13" name="TextovéPole 12"/>
          <p:cNvSpPr txBox="1"/>
          <p:nvPr/>
        </p:nvSpPr>
        <p:spPr>
          <a:xfrm>
            <a:off x="6328400" y="2609174"/>
            <a:ext cx="4585551" cy="738664"/>
          </a:xfrm>
          <a:prstGeom prst="rect">
            <a:avLst/>
          </a:prstGeom>
          <a:noFill/>
        </p:spPr>
        <p:txBody>
          <a:bodyPr wrap="none" rtlCol="0">
            <a:spAutoFit/>
          </a:bodyPr>
          <a:lstStyle/>
          <a:p>
            <a:r>
              <a:rPr lang="cs-CZ" sz="1400" dirty="0"/>
              <a:t>Bazické vyvřeliny</a:t>
            </a:r>
          </a:p>
          <a:p>
            <a:r>
              <a:rPr lang="cs-CZ" sz="1400" dirty="0" err="1"/>
              <a:t>Plutonit</a:t>
            </a:r>
            <a:r>
              <a:rPr lang="cs-CZ" sz="1400" dirty="0"/>
              <a:t>: </a:t>
            </a:r>
            <a:r>
              <a:rPr lang="cs-CZ" sz="1400" b="1" dirty="0"/>
              <a:t>gabro</a:t>
            </a:r>
            <a:r>
              <a:rPr lang="cs-CZ" sz="1400" dirty="0"/>
              <a:t> (bazický plagioklas, pyroxen, amfibol, olivín)</a:t>
            </a:r>
          </a:p>
          <a:p>
            <a:r>
              <a:rPr lang="cs-CZ" sz="1400" dirty="0"/>
              <a:t>Výlevný ekvivalent: </a:t>
            </a:r>
            <a:r>
              <a:rPr lang="cs-CZ" sz="1400" b="1" dirty="0"/>
              <a:t>bazalt</a:t>
            </a:r>
            <a:r>
              <a:rPr lang="cs-CZ" sz="1400" dirty="0"/>
              <a:t>.</a:t>
            </a:r>
          </a:p>
        </p:txBody>
      </p:sp>
      <p:sp>
        <p:nvSpPr>
          <p:cNvPr id="14" name="TextovéPole 13"/>
          <p:cNvSpPr txBox="1"/>
          <p:nvPr/>
        </p:nvSpPr>
        <p:spPr>
          <a:xfrm>
            <a:off x="6096000" y="5615135"/>
            <a:ext cx="5596789" cy="738664"/>
          </a:xfrm>
          <a:prstGeom prst="rect">
            <a:avLst/>
          </a:prstGeom>
          <a:noFill/>
        </p:spPr>
        <p:txBody>
          <a:bodyPr wrap="none" rtlCol="0">
            <a:spAutoFit/>
          </a:bodyPr>
          <a:lstStyle/>
          <a:p>
            <a:r>
              <a:rPr lang="cs-CZ" sz="1400" dirty="0"/>
              <a:t>Kyselé vyvřeliny</a:t>
            </a:r>
          </a:p>
          <a:p>
            <a:r>
              <a:rPr lang="cs-CZ" sz="1400" dirty="0" err="1"/>
              <a:t>Plutonit</a:t>
            </a:r>
            <a:r>
              <a:rPr lang="cs-CZ" sz="1400" dirty="0"/>
              <a:t>: </a:t>
            </a:r>
            <a:r>
              <a:rPr lang="cs-CZ" sz="1400" b="1" dirty="0"/>
              <a:t>granit </a:t>
            </a:r>
            <a:r>
              <a:rPr lang="cs-CZ" sz="1400" dirty="0"/>
              <a:t>(křemen, draselný živec, kyselý plagioklas, biotit, muskovit)</a:t>
            </a:r>
          </a:p>
          <a:p>
            <a:r>
              <a:rPr lang="cs-CZ" sz="1400" dirty="0"/>
              <a:t>Výlevný ekvivalent: </a:t>
            </a:r>
            <a:r>
              <a:rPr lang="cs-CZ" sz="1400" b="1" dirty="0"/>
              <a:t>ryolit</a:t>
            </a:r>
            <a:r>
              <a:rPr lang="cs-CZ" sz="1400" dirty="0"/>
              <a:t>.</a:t>
            </a:r>
          </a:p>
        </p:txBody>
      </p:sp>
      <p:sp>
        <p:nvSpPr>
          <p:cNvPr id="15" name="TextovéPole 14">
            <a:extLst>
              <a:ext uri="{FF2B5EF4-FFF2-40B4-BE49-F238E27FC236}">
                <a16:creationId xmlns:a16="http://schemas.microsoft.com/office/drawing/2014/main" id="{170F631D-B63D-46B4-BFF5-7C7D57E0A178}"/>
              </a:ext>
            </a:extLst>
          </p:cNvPr>
          <p:cNvSpPr txBox="1"/>
          <p:nvPr/>
        </p:nvSpPr>
        <p:spPr>
          <a:xfrm>
            <a:off x="305195" y="5801590"/>
            <a:ext cx="5115118" cy="954107"/>
          </a:xfrm>
          <a:prstGeom prst="rect">
            <a:avLst/>
          </a:prstGeom>
          <a:noFill/>
        </p:spPr>
        <p:txBody>
          <a:bodyPr wrap="none" rtlCol="0">
            <a:spAutoFit/>
          </a:bodyPr>
          <a:lstStyle/>
          <a:p>
            <a:r>
              <a:rPr lang="cs-CZ" sz="1400" dirty="0"/>
              <a:t>Živce se rozdělují na vápenaté a sodné. Obě složky mohou být</a:t>
            </a:r>
          </a:p>
          <a:p>
            <a:r>
              <a:rPr lang="cs-CZ" sz="1400" dirty="0"/>
              <a:t>zastoupeny v různých poměrech – izomorfní řada kyselých</a:t>
            </a:r>
          </a:p>
          <a:p>
            <a:r>
              <a:rPr lang="cs-CZ" sz="1400" dirty="0"/>
              <a:t>až vápenatých živců. Intermediální živce mají +-podobné zastoupení</a:t>
            </a:r>
          </a:p>
          <a:p>
            <a:r>
              <a:rPr lang="cs-CZ" sz="1400" dirty="0"/>
              <a:t>obou složek.</a:t>
            </a:r>
          </a:p>
        </p:txBody>
      </p:sp>
      <p:sp>
        <p:nvSpPr>
          <p:cNvPr id="16" name="TextovéPole 15">
            <a:extLst>
              <a:ext uri="{FF2B5EF4-FFF2-40B4-BE49-F238E27FC236}">
                <a16:creationId xmlns:a16="http://schemas.microsoft.com/office/drawing/2014/main" id="{0FB60C0B-8518-4841-B5F7-7B2D5A544910}"/>
              </a:ext>
            </a:extLst>
          </p:cNvPr>
          <p:cNvSpPr txBox="1"/>
          <p:nvPr/>
        </p:nvSpPr>
        <p:spPr>
          <a:xfrm>
            <a:off x="468369" y="203505"/>
            <a:ext cx="3541354" cy="323165"/>
          </a:xfrm>
          <a:prstGeom prst="rect">
            <a:avLst/>
          </a:prstGeom>
          <a:noFill/>
        </p:spPr>
        <p:txBody>
          <a:bodyPr wrap="none" rtlCol="0">
            <a:spAutoFit/>
          </a:bodyPr>
          <a:lstStyle/>
          <a:p>
            <a:r>
              <a:rPr lang="cs-CZ" sz="1500" b="1" dirty="0">
                <a:latin typeface="Arial" panose="020B0604020202020204" pitchFamily="34" charset="0"/>
                <a:cs typeface="Arial" panose="020B0604020202020204" pitchFamily="34" charset="0"/>
              </a:rPr>
              <a:t>Klasifikace vyvřelin podle chemismu</a:t>
            </a:r>
          </a:p>
        </p:txBody>
      </p:sp>
    </p:spTree>
    <p:extLst>
      <p:ext uri="{BB962C8B-B14F-4D97-AF65-F5344CB8AC3E}">
        <p14:creationId xmlns:p14="http://schemas.microsoft.com/office/powerpoint/2010/main" val="3760207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F1F5B44-CC2E-4369-8AF9-33DE73497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4294" y="559813"/>
            <a:ext cx="2841777" cy="2810918"/>
          </a:xfrm>
          <a:prstGeom prst="rect">
            <a:avLst/>
          </a:prstGeom>
        </p:spPr>
      </p:pic>
      <p:pic>
        <p:nvPicPr>
          <p:cNvPr id="9" name="Obrázek 8">
            <a:extLst>
              <a:ext uri="{FF2B5EF4-FFF2-40B4-BE49-F238E27FC236}">
                <a16:creationId xmlns:a16="http://schemas.microsoft.com/office/drawing/2014/main" id="{9026D2D2-DC62-4069-B337-1B833E055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69893" y="525974"/>
            <a:ext cx="2949835" cy="3934083"/>
          </a:xfrm>
          <a:prstGeom prst="rect">
            <a:avLst/>
          </a:prstGeom>
        </p:spPr>
      </p:pic>
      <p:pic>
        <p:nvPicPr>
          <p:cNvPr id="11" name="Obrázek 10">
            <a:extLst>
              <a:ext uri="{FF2B5EF4-FFF2-40B4-BE49-F238E27FC236}">
                <a16:creationId xmlns:a16="http://schemas.microsoft.com/office/drawing/2014/main" id="{64951C8F-0614-4153-AC8B-0807A2A5CB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8343" y="553306"/>
            <a:ext cx="3116217" cy="2912179"/>
          </a:xfrm>
          <a:prstGeom prst="rect">
            <a:avLst/>
          </a:prstGeom>
        </p:spPr>
      </p:pic>
      <p:sp>
        <p:nvSpPr>
          <p:cNvPr id="14" name="TextovéPole 13">
            <a:extLst>
              <a:ext uri="{FF2B5EF4-FFF2-40B4-BE49-F238E27FC236}">
                <a16:creationId xmlns:a16="http://schemas.microsoft.com/office/drawing/2014/main" id="{A970E1EE-A260-45F9-BC50-8BAE0C15C566}"/>
              </a:ext>
            </a:extLst>
          </p:cNvPr>
          <p:cNvSpPr txBox="1"/>
          <p:nvPr/>
        </p:nvSpPr>
        <p:spPr>
          <a:xfrm>
            <a:off x="3930631" y="26679"/>
            <a:ext cx="4330737" cy="400110"/>
          </a:xfrm>
          <a:prstGeom prst="rect">
            <a:avLst/>
          </a:prstGeom>
          <a:noFill/>
        </p:spPr>
        <p:txBody>
          <a:bodyPr wrap="none" rtlCol="0">
            <a:spAutoFit/>
          </a:bodyPr>
          <a:lstStyle/>
          <a:p>
            <a:r>
              <a:rPr lang="cs-CZ" sz="2000" b="1" dirty="0">
                <a:solidFill>
                  <a:srgbClr val="FFFF00"/>
                </a:solidFill>
              </a:rPr>
              <a:t>Plutonické </a:t>
            </a:r>
            <a:r>
              <a:rPr lang="cs-CZ" sz="2000" b="1" dirty="0" err="1">
                <a:solidFill>
                  <a:srgbClr val="FFFF00"/>
                </a:solidFill>
              </a:rPr>
              <a:t>magmatity</a:t>
            </a:r>
            <a:r>
              <a:rPr lang="cs-CZ" sz="2000" b="1" dirty="0">
                <a:solidFill>
                  <a:srgbClr val="FFFF00"/>
                </a:solidFill>
              </a:rPr>
              <a:t> – výuková sbírka</a:t>
            </a:r>
          </a:p>
        </p:txBody>
      </p:sp>
      <p:pic>
        <p:nvPicPr>
          <p:cNvPr id="17" name="Obrázek 16">
            <a:extLst>
              <a:ext uri="{FF2B5EF4-FFF2-40B4-BE49-F238E27FC236}">
                <a16:creationId xmlns:a16="http://schemas.microsoft.com/office/drawing/2014/main" id="{F7CF07C3-EA1B-407E-8003-67A44FF8B6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105" y="934533"/>
            <a:ext cx="2563890" cy="3283868"/>
          </a:xfrm>
          <a:prstGeom prst="rect">
            <a:avLst/>
          </a:prstGeom>
        </p:spPr>
      </p:pic>
      <p:sp>
        <p:nvSpPr>
          <p:cNvPr id="18" name="TextovéPole 17">
            <a:extLst>
              <a:ext uri="{FF2B5EF4-FFF2-40B4-BE49-F238E27FC236}">
                <a16:creationId xmlns:a16="http://schemas.microsoft.com/office/drawing/2014/main" id="{085B2A82-6046-469B-B3D7-960A1A7E4B4D}"/>
              </a:ext>
            </a:extLst>
          </p:cNvPr>
          <p:cNvSpPr txBox="1"/>
          <p:nvPr/>
        </p:nvSpPr>
        <p:spPr>
          <a:xfrm>
            <a:off x="60711" y="4218401"/>
            <a:ext cx="3136949" cy="1815882"/>
          </a:xfrm>
          <a:prstGeom prst="rect">
            <a:avLst/>
          </a:prstGeom>
          <a:noFill/>
        </p:spPr>
        <p:txBody>
          <a:bodyPr wrap="none" rtlCol="0">
            <a:spAutoFit/>
          </a:bodyPr>
          <a:lstStyle/>
          <a:p>
            <a:r>
              <a:rPr lang="cs-CZ" sz="1400" b="1" dirty="0"/>
              <a:t>Stejnoměrně zrnitá stavba</a:t>
            </a:r>
            <a:endParaRPr lang="cs-CZ" sz="1400" dirty="0"/>
          </a:p>
          <a:p>
            <a:r>
              <a:rPr lang="cs-CZ" sz="1400" dirty="0"/>
              <a:t>Všechny krystaly (šedý křemen, bílé</a:t>
            </a:r>
          </a:p>
          <a:p>
            <a:r>
              <a:rPr lang="cs-CZ" sz="1400" dirty="0"/>
              <a:t>živce a černé slídy) mají zhruba stejnou</a:t>
            </a:r>
          </a:p>
          <a:p>
            <a:r>
              <a:rPr lang="cs-CZ" sz="1400" dirty="0"/>
              <a:t>velikost. V hornině není přítomna</a:t>
            </a:r>
          </a:p>
          <a:p>
            <a:r>
              <a:rPr lang="cs-CZ" sz="1400" dirty="0"/>
              <a:t>žádná základní hmota, tzn., že magma</a:t>
            </a:r>
          </a:p>
          <a:p>
            <a:r>
              <a:rPr lang="cs-CZ" sz="1400" dirty="0"/>
              <a:t>tuhlo pozvolna a veškeré roztavené látky</a:t>
            </a:r>
          </a:p>
          <a:p>
            <a:r>
              <a:rPr lang="cs-CZ" sz="1400" dirty="0"/>
              <a:t>rovnoměrně vykrystalizovaly.</a:t>
            </a:r>
          </a:p>
          <a:p>
            <a:r>
              <a:rPr lang="cs-CZ" sz="1400" dirty="0"/>
              <a:t>Granit</a:t>
            </a:r>
          </a:p>
        </p:txBody>
      </p:sp>
      <p:sp>
        <p:nvSpPr>
          <p:cNvPr id="19" name="TextovéPole 18">
            <a:extLst>
              <a:ext uri="{FF2B5EF4-FFF2-40B4-BE49-F238E27FC236}">
                <a16:creationId xmlns:a16="http://schemas.microsoft.com/office/drawing/2014/main" id="{7F3C7023-BB0C-43D5-A331-6FD4B93A9E50}"/>
              </a:ext>
            </a:extLst>
          </p:cNvPr>
          <p:cNvSpPr txBox="1"/>
          <p:nvPr/>
        </p:nvSpPr>
        <p:spPr>
          <a:xfrm>
            <a:off x="2794294" y="3337534"/>
            <a:ext cx="2938497" cy="1384995"/>
          </a:xfrm>
          <a:prstGeom prst="rect">
            <a:avLst/>
          </a:prstGeom>
          <a:noFill/>
        </p:spPr>
        <p:txBody>
          <a:bodyPr wrap="none" rtlCol="0">
            <a:spAutoFit/>
          </a:bodyPr>
          <a:lstStyle/>
          <a:p>
            <a:r>
              <a:rPr lang="cs-CZ" sz="1400" b="1" dirty="0"/>
              <a:t>Porfyrická stavba</a:t>
            </a:r>
          </a:p>
          <a:p>
            <a:r>
              <a:rPr lang="cs-CZ" sz="1400" dirty="0"/>
              <a:t>Vidíme několik větších jedinců bílé </a:t>
            </a:r>
          </a:p>
          <a:p>
            <a:r>
              <a:rPr lang="cs-CZ" sz="1400" dirty="0"/>
              <a:t>barvy (živce, žlutá šipka), které </a:t>
            </a:r>
          </a:p>
          <a:p>
            <a:r>
              <a:rPr lang="cs-CZ" sz="1400" dirty="0"/>
              <a:t>obklopuje rovnoměrněji, ale drobněji </a:t>
            </a:r>
          </a:p>
          <a:p>
            <a:r>
              <a:rPr lang="cs-CZ" sz="1400" dirty="0"/>
              <a:t>vykrystalizovaná základní hmota. </a:t>
            </a:r>
          </a:p>
          <a:p>
            <a:r>
              <a:rPr lang="cs-CZ" sz="1400" dirty="0"/>
              <a:t>Granit</a:t>
            </a:r>
          </a:p>
        </p:txBody>
      </p:sp>
      <p:cxnSp>
        <p:nvCxnSpPr>
          <p:cNvPr id="23" name="Přímá spojnice se šipkou 22">
            <a:extLst>
              <a:ext uri="{FF2B5EF4-FFF2-40B4-BE49-F238E27FC236}">
                <a16:creationId xmlns:a16="http://schemas.microsoft.com/office/drawing/2014/main" id="{4B78C798-74E4-4CFA-B09C-59F6B130D821}"/>
              </a:ext>
            </a:extLst>
          </p:cNvPr>
          <p:cNvCxnSpPr>
            <a:cxnSpLocks/>
          </p:cNvCxnSpPr>
          <p:nvPr/>
        </p:nvCxnSpPr>
        <p:spPr>
          <a:xfrm>
            <a:off x="3553694" y="1605579"/>
            <a:ext cx="286114" cy="299342"/>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cxnSp>
        <p:nvCxnSpPr>
          <p:cNvPr id="26" name="Přímá spojnice se šipkou 25">
            <a:extLst>
              <a:ext uri="{FF2B5EF4-FFF2-40B4-BE49-F238E27FC236}">
                <a16:creationId xmlns:a16="http://schemas.microsoft.com/office/drawing/2014/main" id="{762B951D-7A95-4D17-8F1C-E5C4F087F41E}"/>
              </a:ext>
            </a:extLst>
          </p:cNvPr>
          <p:cNvCxnSpPr/>
          <p:nvPr/>
        </p:nvCxnSpPr>
        <p:spPr>
          <a:xfrm>
            <a:off x="5539912" y="5289452"/>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ovéPole 26">
            <a:extLst>
              <a:ext uri="{FF2B5EF4-FFF2-40B4-BE49-F238E27FC236}">
                <a16:creationId xmlns:a16="http://schemas.microsoft.com/office/drawing/2014/main" id="{22888F7D-7716-4228-9BA6-B75972355D0F}"/>
              </a:ext>
            </a:extLst>
          </p:cNvPr>
          <p:cNvSpPr txBox="1"/>
          <p:nvPr/>
        </p:nvSpPr>
        <p:spPr>
          <a:xfrm>
            <a:off x="5732791" y="3512514"/>
            <a:ext cx="3291094" cy="2031325"/>
          </a:xfrm>
          <a:prstGeom prst="rect">
            <a:avLst/>
          </a:prstGeom>
          <a:noFill/>
        </p:spPr>
        <p:txBody>
          <a:bodyPr wrap="none" rtlCol="0">
            <a:spAutoFit/>
          </a:bodyPr>
          <a:lstStyle/>
          <a:p>
            <a:r>
              <a:rPr lang="cs-CZ" sz="1400" b="1" dirty="0"/>
              <a:t>Porfyrická stavba</a:t>
            </a:r>
          </a:p>
          <a:p>
            <a:r>
              <a:rPr lang="cs-CZ" sz="1400" dirty="0"/>
              <a:t>Oproti příkladu vlevo je výrazněji vyvinuta,</a:t>
            </a:r>
          </a:p>
          <a:p>
            <a:r>
              <a:rPr lang="cs-CZ" sz="1400" dirty="0"/>
              <a:t>protože pozorujeme větší velikostní rozdíl</a:t>
            </a:r>
          </a:p>
          <a:p>
            <a:r>
              <a:rPr lang="cs-CZ" sz="1400" dirty="0"/>
              <a:t>mezi vyrostlicemi živců (velké červené</a:t>
            </a:r>
          </a:p>
          <a:p>
            <a:r>
              <a:rPr lang="cs-CZ" sz="1400" dirty="0"/>
              <a:t>krystaly) i vyrostlicemi křemene (středně</a:t>
            </a:r>
          </a:p>
          <a:p>
            <a:r>
              <a:rPr lang="cs-CZ" sz="1400" dirty="0"/>
              <a:t>velké šedé krystaly) a mnohem </a:t>
            </a:r>
          </a:p>
          <a:p>
            <a:r>
              <a:rPr lang="cs-CZ" sz="1400" dirty="0" err="1"/>
              <a:t>drobnozrnnější</a:t>
            </a:r>
            <a:r>
              <a:rPr lang="cs-CZ" sz="1400" dirty="0"/>
              <a:t> základní hmotou, která </a:t>
            </a:r>
          </a:p>
          <a:p>
            <a:r>
              <a:rPr lang="cs-CZ" sz="1400" dirty="0"/>
              <a:t>vyrostlice obklopuje.</a:t>
            </a:r>
          </a:p>
          <a:p>
            <a:r>
              <a:rPr lang="cs-CZ" sz="1400" dirty="0"/>
              <a:t>Granit</a:t>
            </a:r>
          </a:p>
        </p:txBody>
      </p:sp>
      <p:sp>
        <p:nvSpPr>
          <p:cNvPr id="28" name="TextovéPole 27">
            <a:extLst>
              <a:ext uri="{FF2B5EF4-FFF2-40B4-BE49-F238E27FC236}">
                <a16:creationId xmlns:a16="http://schemas.microsoft.com/office/drawing/2014/main" id="{930C35C5-F21E-4935-BF6B-CEE5CA179F81}"/>
              </a:ext>
            </a:extLst>
          </p:cNvPr>
          <p:cNvSpPr txBox="1"/>
          <p:nvPr/>
        </p:nvSpPr>
        <p:spPr>
          <a:xfrm>
            <a:off x="8994340" y="4460057"/>
            <a:ext cx="3185231" cy="1815882"/>
          </a:xfrm>
          <a:prstGeom prst="rect">
            <a:avLst/>
          </a:prstGeom>
          <a:noFill/>
        </p:spPr>
        <p:txBody>
          <a:bodyPr wrap="none" rtlCol="0">
            <a:spAutoFit/>
          </a:bodyPr>
          <a:lstStyle/>
          <a:p>
            <a:r>
              <a:rPr lang="cs-CZ" sz="1400" b="1" dirty="0"/>
              <a:t>Stejnoměrně zrnitá stavba</a:t>
            </a:r>
          </a:p>
          <a:p>
            <a:r>
              <a:rPr lang="cs-CZ" sz="1400" dirty="0"/>
              <a:t>Všechny krystaly (šedý živec, černozelené</a:t>
            </a:r>
          </a:p>
          <a:p>
            <a:r>
              <a:rPr lang="cs-CZ" sz="1400" dirty="0"/>
              <a:t>pyroxeny) mají zhruba stejnou</a:t>
            </a:r>
          </a:p>
          <a:p>
            <a:r>
              <a:rPr lang="cs-CZ" sz="1400" dirty="0"/>
              <a:t>velikost. V hornině není přítomna</a:t>
            </a:r>
          </a:p>
          <a:p>
            <a:r>
              <a:rPr lang="cs-CZ" sz="1400" dirty="0"/>
              <a:t>žádná základní hmota, tzn., že magma</a:t>
            </a:r>
          </a:p>
          <a:p>
            <a:r>
              <a:rPr lang="cs-CZ" sz="1400" dirty="0"/>
              <a:t>tuhlo pozvolna a veškeré roztavené látky</a:t>
            </a:r>
          </a:p>
          <a:p>
            <a:r>
              <a:rPr lang="cs-CZ" sz="1400" dirty="0"/>
              <a:t>rovnoměrně vykrystalizovaly.</a:t>
            </a:r>
          </a:p>
          <a:p>
            <a:r>
              <a:rPr lang="cs-CZ" sz="1400" dirty="0"/>
              <a:t>Gabro.</a:t>
            </a:r>
          </a:p>
        </p:txBody>
      </p:sp>
    </p:spTree>
    <p:extLst>
      <p:ext uri="{BB962C8B-B14F-4D97-AF65-F5344CB8AC3E}">
        <p14:creationId xmlns:p14="http://schemas.microsoft.com/office/powerpoint/2010/main" val="690509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3C52244-4F3A-45A6-A729-EBF44C289F1F}"/>
              </a:ext>
            </a:extLst>
          </p:cNvPr>
          <p:cNvPicPr>
            <a:picLocks noChangeAspect="1"/>
          </p:cNvPicPr>
          <p:nvPr/>
        </p:nvPicPr>
        <p:blipFill rotWithShape="1">
          <a:blip r:embed="rId3">
            <a:extLst>
              <a:ext uri="{28A0092B-C50C-407E-A947-70E740481C1C}">
                <a14:useLocalDpi xmlns:a14="http://schemas.microsoft.com/office/drawing/2010/main" val="0"/>
              </a:ext>
            </a:extLst>
          </a:blip>
          <a:srcRect l="7243" t="8285" r="9340" b="38123"/>
          <a:stretch/>
        </p:blipFill>
        <p:spPr>
          <a:xfrm>
            <a:off x="4302745" y="303030"/>
            <a:ext cx="2719431" cy="2329481"/>
          </a:xfrm>
          <a:prstGeom prst="rect">
            <a:avLst/>
          </a:prstGeom>
        </p:spPr>
      </p:pic>
      <p:pic>
        <p:nvPicPr>
          <p:cNvPr id="7" name="Obrázek 6">
            <a:extLst>
              <a:ext uri="{FF2B5EF4-FFF2-40B4-BE49-F238E27FC236}">
                <a16:creationId xmlns:a16="http://schemas.microsoft.com/office/drawing/2014/main" id="{F2ACFD0A-B559-4009-AEF9-6BC8A40542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15" y="759694"/>
            <a:ext cx="4014889" cy="4699739"/>
          </a:xfrm>
          <a:prstGeom prst="rect">
            <a:avLst/>
          </a:prstGeom>
        </p:spPr>
      </p:pic>
      <p:pic>
        <p:nvPicPr>
          <p:cNvPr id="9" name="Obrázek 8">
            <a:extLst>
              <a:ext uri="{FF2B5EF4-FFF2-40B4-BE49-F238E27FC236}">
                <a16:creationId xmlns:a16="http://schemas.microsoft.com/office/drawing/2014/main" id="{CF997C24-6C7B-413C-9137-9052CEB9EA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2745" y="3648560"/>
            <a:ext cx="2377386" cy="3173434"/>
          </a:xfrm>
          <a:prstGeom prst="rect">
            <a:avLst/>
          </a:prstGeom>
        </p:spPr>
      </p:pic>
      <p:pic>
        <p:nvPicPr>
          <p:cNvPr id="11" name="Obrázek 10">
            <a:extLst>
              <a:ext uri="{FF2B5EF4-FFF2-40B4-BE49-F238E27FC236}">
                <a16:creationId xmlns:a16="http://schemas.microsoft.com/office/drawing/2014/main" id="{376F5DB6-A5A2-40E0-9D09-AA186E6B9B2D}"/>
              </a:ext>
            </a:extLst>
          </p:cNvPr>
          <p:cNvPicPr>
            <a:picLocks noChangeAspect="1"/>
          </p:cNvPicPr>
          <p:nvPr/>
        </p:nvPicPr>
        <p:blipFill rotWithShape="1">
          <a:blip r:embed="rId6">
            <a:extLst>
              <a:ext uri="{28A0092B-C50C-407E-A947-70E740481C1C}">
                <a14:useLocalDpi xmlns:a14="http://schemas.microsoft.com/office/drawing/2010/main" val="0"/>
              </a:ext>
            </a:extLst>
          </a:blip>
          <a:srcRect b="30985"/>
          <a:stretch/>
        </p:blipFill>
        <p:spPr>
          <a:xfrm>
            <a:off x="9352102" y="303030"/>
            <a:ext cx="2773314" cy="2329481"/>
          </a:xfrm>
          <a:prstGeom prst="rect">
            <a:avLst/>
          </a:prstGeom>
        </p:spPr>
      </p:pic>
      <p:pic>
        <p:nvPicPr>
          <p:cNvPr id="13" name="Obrázek 12">
            <a:extLst>
              <a:ext uri="{FF2B5EF4-FFF2-40B4-BE49-F238E27FC236}">
                <a16:creationId xmlns:a16="http://schemas.microsoft.com/office/drawing/2014/main" id="{BC1C2FA9-8094-4528-BA69-056E25E46227}"/>
              </a:ext>
            </a:extLst>
          </p:cNvPr>
          <p:cNvPicPr>
            <a:picLocks noChangeAspect="1"/>
          </p:cNvPicPr>
          <p:nvPr/>
        </p:nvPicPr>
        <p:blipFill rotWithShape="1">
          <a:blip r:embed="rId7">
            <a:extLst>
              <a:ext uri="{28A0092B-C50C-407E-A947-70E740481C1C}">
                <a14:useLocalDpi xmlns:a14="http://schemas.microsoft.com/office/drawing/2010/main" val="0"/>
              </a:ext>
            </a:extLst>
          </a:blip>
          <a:srcRect t="33858" r="33033"/>
          <a:stretch/>
        </p:blipFill>
        <p:spPr>
          <a:xfrm>
            <a:off x="7209961" y="303029"/>
            <a:ext cx="2042068" cy="2329482"/>
          </a:xfrm>
          <a:prstGeom prst="rect">
            <a:avLst/>
          </a:prstGeom>
        </p:spPr>
      </p:pic>
      <p:sp>
        <p:nvSpPr>
          <p:cNvPr id="14" name="TextovéPole 13">
            <a:extLst>
              <a:ext uri="{FF2B5EF4-FFF2-40B4-BE49-F238E27FC236}">
                <a16:creationId xmlns:a16="http://schemas.microsoft.com/office/drawing/2014/main" id="{F14EF244-F76E-4EFB-B2A0-1173A1F8B642}"/>
              </a:ext>
            </a:extLst>
          </p:cNvPr>
          <p:cNvSpPr txBox="1"/>
          <p:nvPr/>
        </p:nvSpPr>
        <p:spPr>
          <a:xfrm>
            <a:off x="0" y="72004"/>
            <a:ext cx="4316503" cy="707886"/>
          </a:xfrm>
          <a:prstGeom prst="rect">
            <a:avLst/>
          </a:prstGeom>
          <a:noFill/>
        </p:spPr>
        <p:txBody>
          <a:bodyPr wrap="none" rtlCol="0">
            <a:spAutoFit/>
          </a:bodyPr>
          <a:lstStyle/>
          <a:p>
            <a:r>
              <a:rPr lang="cs-CZ" sz="2000" b="1" dirty="0">
                <a:solidFill>
                  <a:srgbClr val="FFFF00"/>
                </a:solidFill>
              </a:rPr>
              <a:t>Žilné a výlevné (vulkanické) </a:t>
            </a:r>
            <a:r>
              <a:rPr lang="cs-CZ" sz="2000" b="1" dirty="0" err="1">
                <a:solidFill>
                  <a:srgbClr val="FFFF00"/>
                </a:solidFill>
              </a:rPr>
              <a:t>magmatity</a:t>
            </a:r>
            <a:endParaRPr lang="cs-CZ" sz="2000" b="1" dirty="0">
              <a:solidFill>
                <a:srgbClr val="FFFF00"/>
              </a:solidFill>
            </a:endParaRPr>
          </a:p>
          <a:p>
            <a:r>
              <a:rPr lang="cs-CZ" sz="2000" b="1" dirty="0">
                <a:solidFill>
                  <a:srgbClr val="FFFF00"/>
                </a:solidFill>
              </a:rPr>
              <a:t> - výuková sbírka</a:t>
            </a:r>
          </a:p>
        </p:txBody>
      </p:sp>
      <p:sp>
        <p:nvSpPr>
          <p:cNvPr id="15" name="TextovéPole 14">
            <a:extLst>
              <a:ext uri="{FF2B5EF4-FFF2-40B4-BE49-F238E27FC236}">
                <a16:creationId xmlns:a16="http://schemas.microsoft.com/office/drawing/2014/main" id="{E9E4123A-4F35-494B-97BB-0D79942D8350}"/>
              </a:ext>
            </a:extLst>
          </p:cNvPr>
          <p:cNvSpPr txBox="1"/>
          <p:nvPr/>
        </p:nvSpPr>
        <p:spPr>
          <a:xfrm>
            <a:off x="0" y="5508883"/>
            <a:ext cx="4082015" cy="1384995"/>
          </a:xfrm>
          <a:prstGeom prst="rect">
            <a:avLst/>
          </a:prstGeom>
          <a:noFill/>
        </p:spPr>
        <p:txBody>
          <a:bodyPr wrap="none" rtlCol="0">
            <a:spAutoFit/>
          </a:bodyPr>
          <a:lstStyle/>
          <a:p>
            <a:r>
              <a:rPr lang="cs-CZ" sz="1400" b="1" dirty="0"/>
              <a:t>Porfyrická stavba</a:t>
            </a:r>
          </a:p>
          <a:p>
            <a:r>
              <a:rPr lang="cs-CZ" sz="1400" dirty="0"/>
              <a:t>Velké živcové vyrostlice obklopuje velmi jemnozrnná </a:t>
            </a:r>
          </a:p>
          <a:p>
            <a:r>
              <a:rPr lang="cs-CZ" sz="1400" dirty="0"/>
              <a:t>základní hmota. Základní hmota tedy utuhla později</a:t>
            </a:r>
          </a:p>
          <a:p>
            <a:r>
              <a:rPr lang="cs-CZ" sz="1400" dirty="0"/>
              <a:t>a rychleji, než vyrostlice, ale stále měla dostatek času </a:t>
            </a:r>
          </a:p>
          <a:p>
            <a:r>
              <a:rPr lang="cs-CZ" sz="1400" dirty="0"/>
              <a:t>a podmínky vhodné pro vykrystalizování. Tato stavba</a:t>
            </a:r>
          </a:p>
          <a:p>
            <a:r>
              <a:rPr lang="cs-CZ" sz="1400" dirty="0"/>
              <a:t>vznikala hlavně v lakolitech a žílách.</a:t>
            </a:r>
          </a:p>
        </p:txBody>
      </p:sp>
      <p:sp>
        <p:nvSpPr>
          <p:cNvPr id="16" name="TextovéPole 15">
            <a:extLst>
              <a:ext uri="{FF2B5EF4-FFF2-40B4-BE49-F238E27FC236}">
                <a16:creationId xmlns:a16="http://schemas.microsoft.com/office/drawing/2014/main" id="{AF2A47FC-CFFF-4853-B77F-BCE1DB725910}"/>
              </a:ext>
            </a:extLst>
          </p:cNvPr>
          <p:cNvSpPr txBox="1"/>
          <p:nvPr/>
        </p:nvSpPr>
        <p:spPr>
          <a:xfrm>
            <a:off x="4222132" y="2632511"/>
            <a:ext cx="7897421" cy="954107"/>
          </a:xfrm>
          <a:prstGeom prst="rect">
            <a:avLst/>
          </a:prstGeom>
          <a:noFill/>
        </p:spPr>
        <p:txBody>
          <a:bodyPr wrap="square" rtlCol="0">
            <a:spAutoFit/>
          </a:bodyPr>
          <a:lstStyle/>
          <a:p>
            <a:r>
              <a:rPr lang="cs-CZ" sz="1400" b="1" dirty="0"/>
              <a:t>Porfyrická stavba </a:t>
            </a:r>
            <a:r>
              <a:rPr lang="cs-CZ" sz="1400" dirty="0"/>
              <a:t>Tři příklady porfyrické stavby vulkanitů – výlevných vyvřelin, vzniklých výstupem magmatu (vlastně už lávy) až na povrch. Tavenina obsahovala ještě pod povrchem utvořené vyrostlice. Roztavená hmota pak ve styku se vzduchem či vodou utuhla natolik rychle, že nestihla vykrystalizovat a získala podobu jednolité hmoty. Ryolity.</a:t>
            </a:r>
          </a:p>
        </p:txBody>
      </p:sp>
      <p:pic>
        <p:nvPicPr>
          <p:cNvPr id="18" name="Obrázek 17">
            <a:extLst>
              <a:ext uri="{FF2B5EF4-FFF2-40B4-BE49-F238E27FC236}">
                <a16:creationId xmlns:a16="http://schemas.microsoft.com/office/drawing/2014/main" id="{E0BCD785-EBAA-4EB7-8DAC-53CB737357DA}"/>
              </a:ext>
            </a:extLst>
          </p:cNvPr>
          <p:cNvPicPr>
            <a:picLocks noChangeAspect="1"/>
          </p:cNvPicPr>
          <p:nvPr/>
        </p:nvPicPr>
        <p:blipFill rotWithShape="1">
          <a:blip r:embed="rId8">
            <a:extLst>
              <a:ext uri="{28A0092B-C50C-407E-A947-70E740481C1C}">
                <a14:useLocalDpi xmlns:a14="http://schemas.microsoft.com/office/drawing/2010/main" val="0"/>
              </a:ext>
            </a:extLst>
          </a:blip>
          <a:srcRect l="15497" t="8541" r="9423" b="45186"/>
          <a:stretch/>
        </p:blipFill>
        <p:spPr>
          <a:xfrm>
            <a:off x="8742339" y="3429000"/>
            <a:ext cx="3153907" cy="2685143"/>
          </a:xfrm>
          <a:prstGeom prst="rect">
            <a:avLst/>
          </a:prstGeom>
        </p:spPr>
      </p:pic>
      <p:sp>
        <p:nvSpPr>
          <p:cNvPr id="19" name="TextovéPole 18">
            <a:extLst>
              <a:ext uri="{FF2B5EF4-FFF2-40B4-BE49-F238E27FC236}">
                <a16:creationId xmlns:a16="http://schemas.microsoft.com/office/drawing/2014/main" id="{F98282C8-94BA-4253-AF2A-00EF03479542}"/>
              </a:ext>
            </a:extLst>
          </p:cNvPr>
          <p:cNvSpPr txBox="1"/>
          <p:nvPr/>
        </p:nvSpPr>
        <p:spPr>
          <a:xfrm>
            <a:off x="8583801" y="6155214"/>
            <a:ext cx="3418052" cy="738664"/>
          </a:xfrm>
          <a:prstGeom prst="rect">
            <a:avLst/>
          </a:prstGeom>
          <a:noFill/>
        </p:spPr>
        <p:txBody>
          <a:bodyPr wrap="none" rtlCol="0">
            <a:spAutoFit/>
          </a:bodyPr>
          <a:lstStyle/>
          <a:p>
            <a:r>
              <a:rPr lang="cs-CZ" sz="1400" b="1" dirty="0"/>
              <a:t>Pórovitá stavba </a:t>
            </a:r>
            <a:r>
              <a:rPr lang="cs-CZ" sz="1400" dirty="0"/>
              <a:t>(čedič)</a:t>
            </a:r>
          </a:p>
          <a:p>
            <a:r>
              <a:rPr lang="cs-CZ" sz="1400" dirty="0"/>
              <a:t>Po výstupu na povrch se tavenina rychle</a:t>
            </a:r>
          </a:p>
          <a:p>
            <a:r>
              <a:rPr lang="cs-CZ" sz="1400" dirty="0"/>
              <a:t>odplynila. Po uniklých plynech zůstaly póry.</a:t>
            </a:r>
          </a:p>
        </p:txBody>
      </p:sp>
      <p:sp>
        <p:nvSpPr>
          <p:cNvPr id="20" name="TextovéPole 19">
            <a:extLst>
              <a:ext uri="{FF2B5EF4-FFF2-40B4-BE49-F238E27FC236}">
                <a16:creationId xmlns:a16="http://schemas.microsoft.com/office/drawing/2014/main" id="{74831366-C705-4105-977A-8D9A37FB06AA}"/>
              </a:ext>
            </a:extLst>
          </p:cNvPr>
          <p:cNvSpPr txBox="1"/>
          <p:nvPr/>
        </p:nvSpPr>
        <p:spPr>
          <a:xfrm>
            <a:off x="6642819" y="3943241"/>
            <a:ext cx="2166106" cy="2677656"/>
          </a:xfrm>
          <a:prstGeom prst="rect">
            <a:avLst/>
          </a:prstGeom>
          <a:noFill/>
        </p:spPr>
        <p:txBody>
          <a:bodyPr wrap="none" rtlCol="0">
            <a:spAutoFit/>
          </a:bodyPr>
          <a:lstStyle/>
          <a:p>
            <a:r>
              <a:rPr lang="cs-CZ" sz="1400" dirty="0"/>
              <a:t>Po utuhnutí většiny </a:t>
            </a:r>
          </a:p>
          <a:p>
            <a:r>
              <a:rPr lang="cs-CZ" sz="1400" dirty="0"/>
              <a:t>kyselého magmatu v </a:t>
            </a:r>
          </a:p>
          <a:p>
            <a:r>
              <a:rPr lang="cs-CZ" sz="1400" dirty="0"/>
              <a:t>plutonech zbydou jen </a:t>
            </a:r>
          </a:p>
          <a:p>
            <a:r>
              <a:rPr lang="cs-CZ" sz="1400" dirty="0"/>
              <a:t>zbytkové roztoky, které pak</a:t>
            </a:r>
          </a:p>
          <a:p>
            <a:r>
              <a:rPr lang="cs-CZ" sz="1400" dirty="0"/>
              <a:t>vykrystalizují do podoby </a:t>
            </a:r>
          </a:p>
          <a:p>
            <a:r>
              <a:rPr lang="cs-CZ" sz="1400" dirty="0"/>
              <a:t>velkozrnných žilných</a:t>
            </a:r>
          </a:p>
          <a:p>
            <a:r>
              <a:rPr lang="cs-CZ" sz="1400" dirty="0"/>
              <a:t>vyvřelin, tzv. pegmatitů.</a:t>
            </a:r>
          </a:p>
          <a:p>
            <a:r>
              <a:rPr lang="cs-CZ" sz="1400" dirty="0"/>
              <a:t>Pegmatit se skládá hlavně</a:t>
            </a:r>
          </a:p>
          <a:p>
            <a:r>
              <a:rPr lang="cs-CZ" sz="1400" dirty="0"/>
              <a:t>ze stejných minerálů jako </a:t>
            </a:r>
          </a:p>
          <a:p>
            <a:r>
              <a:rPr lang="cs-CZ" sz="1400" dirty="0"/>
              <a:t>mateřské granitoidní</a:t>
            </a:r>
          </a:p>
          <a:p>
            <a:r>
              <a:rPr lang="cs-CZ" sz="1400" dirty="0"/>
              <a:t>magma, tj. živců, slíd</a:t>
            </a:r>
          </a:p>
          <a:p>
            <a:r>
              <a:rPr lang="cs-CZ" sz="1400" dirty="0"/>
              <a:t>a křemene.</a:t>
            </a:r>
          </a:p>
        </p:txBody>
      </p:sp>
    </p:spTree>
    <p:extLst>
      <p:ext uri="{BB962C8B-B14F-4D97-AF65-F5344CB8AC3E}">
        <p14:creationId xmlns:p14="http://schemas.microsoft.com/office/powerpoint/2010/main" val="1476684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150"/>
            <a:ext cx="12192000" cy="6915150"/>
          </a:xfrm>
          <a:prstGeom prst="rect">
            <a:avLst/>
          </a:prstGeom>
          <a:noFill/>
          <a:extLst>
            <a:ext uri="{909E8E84-426E-40DD-AFC4-6F175D3DCCD1}">
              <a14:hiddenFill xmlns:a14="http://schemas.microsoft.com/office/drawing/2010/main">
                <a:solidFill>
                  <a:srgbClr val="FFFFFF"/>
                </a:solidFill>
              </a14:hiddenFill>
            </a:ext>
          </a:extLst>
        </p:spPr>
      </p:pic>
      <p:pic>
        <p:nvPicPr>
          <p:cNvPr id="2" name="Obráze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400" y="510533"/>
            <a:ext cx="2725042" cy="2125533"/>
          </a:xfrm>
          <a:prstGeom prst="rect">
            <a:avLst/>
          </a:prstGeom>
        </p:spPr>
      </p:pic>
      <p:pic>
        <p:nvPicPr>
          <p:cNvPr id="3" name="Obráze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2475" y="3824922"/>
            <a:ext cx="2691384" cy="1837944"/>
          </a:xfrm>
          <a:prstGeom prst="rect">
            <a:avLst/>
          </a:prstGeom>
        </p:spPr>
      </p:pic>
      <p:pic>
        <p:nvPicPr>
          <p:cNvPr id="5" name="Obrázek 4"/>
          <p:cNvPicPr>
            <a:picLocks noChangeAspect="1"/>
          </p:cNvPicPr>
          <p:nvPr/>
        </p:nvPicPr>
        <p:blipFill rotWithShape="1">
          <a:blip r:embed="rId5">
            <a:extLst>
              <a:ext uri="{28A0092B-C50C-407E-A947-70E740481C1C}">
                <a14:useLocalDpi xmlns:a14="http://schemas.microsoft.com/office/drawing/2010/main" val="0"/>
              </a:ext>
            </a:extLst>
          </a:blip>
          <a:srcRect t="13123" r="77352" b="45608"/>
          <a:stretch/>
        </p:blipFill>
        <p:spPr>
          <a:xfrm>
            <a:off x="3398307" y="3584239"/>
            <a:ext cx="1516562" cy="2072591"/>
          </a:xfrm>
          <a:prstGeom prst="rect">
            <a:avLst/>
          </a:prstGeom>
        </p:spPr>
      </p:pic>
      <p:pic>
        <p:nvPicPr>
          <p:cNvPr id="6" name="Obráze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01" y="3584239"/>
            <a:ext cx="2763454" cy="2072591"/>
          </a:xfrm>
          <a:prstGeom prst="rect">
            <a:avLst/>
          </a:prstGeom>
        </p:spPr>
      </p:pic>
      <p:pic>
        <p:nvPicPr>
          <p:cNvPr id="7" name="Obrázek 6"/>
          <p:cNvPicPr>
            <a:picLocks noChangeAspect="1"/>
          </p:cNvPicPr>
          <p:nvPr/>
        </p:nvPicPr>
        <p:blipFill rotWithShape="1">
          <a:blip r:embed="rId7">
            <a:extLst>
              <a:ext uri="{28A0092B-C50C-407E-A947-70E740481C1C}">
                <a14:useLocalDpi xmlns:a14="http://schemas.microsoft.com/office/drawing/2010/main" val="0"/>
              </a:ext>
            </a:extLst>
          </a:blip>
          <a:srcRect t="8677" r="77937" b="51261"/>
          <a:stretch/>
        </p:blipFill>
        <p:spPr>
          <a:xfrm rot="5400000">
            <a:off x="6221586" y="3482336"/>
            <a:ext cx="1767853" cy="2407474"/>
          </a:xfrm>
          <a:prstGeom prst="rect">
            <a:avLst/>
          </a:prstGeom>
        </p:spPr>
      </p:pic>
      <p:pic>
        <p:nvPicPr>
          <p:cNvPr id="8" name="Obrázek 7"/>
          <p:cNvPicPr>
            <a:picLocks noChangeAspect="1"/>
          </p:cNvPicPr>
          <p:nvPr/>
        </p:nvPicPr>
        <p:blipFill rotWithShape="1">
          <a:blip r:embed="rId8">
            <a:extLst>
              <a:ext uri="{28A0092B-C50C-407E-A947-70E740481C1C}">
                <a14:useLocalDpi xmlns:a14="http://schemas.microsoft.com/office/drawing/2010/main" val="0"/>
              </a:ext>
            </a:extLst>
          </a:blip>
          <a:srcRect l="50793" t="4755" r="23492" b="48371"/>
          <a:stretch/>
        </p:blipFill>
        <p:spPr>
          <a:xfrm>
            <a:off x="9118191" y="318610"/>
            <a:ext cx="1747775" cy="2389508"/>
          </a:xfrm>
          <a:prstGeom prst="rect">
            <a:avLst/>
          </a:prstGeom>
        </p:spPr>
      </p:pic>
      <p:sp>
        <p:nvSpPr>
          <p:cNvPr id="4" name="TextovéPole 3"/>
          <p:cNvSpPr txBox="1"/>
          <p:nvPr/>
        </p:nvSpPr>
        <p:spPr>
          <a:xfrm>
            <a:off x="464801" y="774700"/>
            <a:ext cx="4767599" cy="1477328"/>
          </a:xfrm>
          <a:prstGeom prst="rect">
            <a:avLst/>
          </a:prstGeom>
          <a:noFill/>
        </p:spPr>
        <p:txBody>
          <a:bodyPr wrap="square" rtlCol="0">
            <a:spAutoFit/>
          </a:bodyPr>
          <a:lstStyle/>
          <a:p>
            <a:r>
              <a:rPr lang="cs-CZ" b="1" dirty="0">
                <a:solidFill>
                  <a:srgbClr val="FFFF00"/>
                </a:solidFill>
              </a:rPr>
              <a:t>Ultrabazické vyvřeliny - obsah SiO2 pod 44 %</a:t>
            </a:r>
          </a:p>
          <a:p>
            <a:r>
              <a:rPr lang="cs-CZ" b="1" dirty="0">
                <a:solidFill>
                  <a:srgbClr val="FFFF00"/>
                </a:solidFill>
              </a:rPr>
              <a:t>Bazické vyvřeliny - obsah SiO2 44-52 %</a:t>
            </a:r>
          </a:p>
          <a:p>
            <a:r>
              <a:rPr lang="cs-CZ" b="1" dirty="0">
                <a:solidFill>
                  <a:srgbClr val="FFFF00"/>
                </a:solidFill>
              </a:rPr>
              <a:t>Intermediální vyvřeliny - obsah SiO2 52-65 %</a:t>
            </a:r>
          </a:p>
          <a:p>
            <a:r>
              <a:rPr lang="cs-CZ" b="1" dirty="0">
                <a:solidFill>
                  <a:srgbClr val="FFFF00"/>
                </a:solidFill>
              </a:rPr>
              <a:t>Kyselé vyvřeliny  - obsah SiO2 min. 65 %</a:t>
            </a:r>
          </a:p>
          <a:p>
            <a:endParaRPr lang="cs-CZ" dirty="0"/>
          </a:p>
        </p:txBody>
      </p:sp>
      <p:sp>
        <p:nvSpPr>
          <p:cNvPr id="10" name="TextovéPole 9"/>
          <p:cNvSpPr txBox="1"/>
          <p:nvPr/>
        </p:nvSpPr>
        <p:spPr>
          <a:xfrm>
            <a:off x="464801" y="2742404"/>
            <a:ext cx="4957704" cy="738664"/>
          </a:xfrm>
          <a:prstGeom prst="rect">
            <a:avLst/>
          </a:prstGeom>
          <a:noFill/>
        </p:spPr>
        <p:txBody>
          <a:bodyPr wrap="none" rtlCol="0">
            <a:spAutoFit/>
          </a:bodyPr>
          <a:lstStyle/>
          <a:p>
            <a:r>
              <a:rPr lang="cs-CZ" sz="1400" dirty="0"/>
              <a:t>Intermediální vyvřeliny</a:t>
            </a:r>
          </a:p>
          <a:p>
            <a:r>
              <a:rPr lang="cs-CZ" sz="1400" dirty="0" err="1"/>
              <a:t>Plutonit</a:t>
            </a:r>
            <a:r>
              <a:rPr lang="cs-CZ" sz="1400" dirty="0"/>
              <a:t>: </a:t>
            </a:r>
            <a:r>
              <a:rPr lang="cs-CZ" sz="1400" b="1" dirty="0"/>
              <a:t>diorit </a:t>
            </a:r>
            <a:r>
              <a:rPr lang="cs-CZ" sz="1400" dirty="0"/>
              <a:t>(intermediální plagioklas, křemen, biotit, amfibol)</a:t>
            </a:r>
          </a:p>
          <a:p>
            <a:r>
              <a:rPr lang="cs-CZ" sz="1400" dirty="0"/>
              <a:t>Výlevný ekvivalent: </a:t>
            </a:r>
            <a:r>
              <a:rPr lang="cs-CZ" sz="1400" b="1" dirty="0"/>
              <a:t>andezit.</a:t>
            </a:r>
          </a:p>
        </p:txBody>
      </p:sp>
      <p:sp>
        <p:nvSpPr>
          <p:cNvPr id="13" name="TextovéPole 12"/>
          <p:cNvSpPr txBox="1"/>
          <p:nvPr/>
        </p:nvSpPr>
        <p:spPr>
          <a:xfrm>
            <a:off x="6328400" y="2609174"/>
            <a:ext cx="4585551" cy="738664"/>
          </a:xfrm>
          <a:prstGeom prst="rect">
            <a:avLst/>
          </a:prstGeom>
          <a:noFill/>
        </p:spPr>
        <p:txBody>
          <a:bodyPr wrap="none" rtlCol="0">
            <a:spAutoFit/>
          </a:bodyPr>
          <a:lstStyle/>
          <a:p>
            <a:r>
              <a:rPr lang="cs-CZ" sz="1400" dirty="0"/>
              <a:t>Bazické vyvřeliny</a:t>
            </a:r>
          </a:p>
          <a:p>
            <a:r>
              <a:rPr lang="cs-CZ" sz="1400" dirty="0" err="1"/>
              <a:t>Plutonit</a:t>
            </a:r>
            <a:r>
              <a:rPr lang="cs-CZ" sz="1400" dirty="0"/>
              <a:t>: </a:t>
            </a:r>
            <a:r>
              <a:rPr lang="cs-CZ" sz="1400" b="1" dirty="0"/>
              <a:t>gabro</a:t>
            </a:r>
            <a:r>
              <a:rPr lang="cs-CZ" sz="1400" dirty="0"/>
              <a:t> (bazický plagioklas, pyroxen, amfibol, olivín)</a:t>
            </a:r>
          </a:p>
          <a:p>
            <a:r>
              <a:rPr lang="cs-CZ" sz="1400" dirty="0"/>
              <a:t>Výlevný ekvivalent: </a:t>
            </a:r>
            <a:r>
              <a:rPr lang="cs-CZ" sz="1400" b="1" dirty="0"/>
              <a:t>bazalt</a:t>
            </a:r>
            <a:r>
              <a:rPr lang="cs-CZ" sz="1400" dirty="0"/>
              <a:t>.</a:t>
            </a:r>
          </a:p>
        </p:txBody>
      </p:sp>
      <p:sp>
        <p:nvSpPr>
          <p:cNvPr id="14" name="TextovéPole 13"/>
          <p:cNvSpPr txBox="1"/>
          <p:nvPr/>
        </p:nvSpPr>
        <p:spPr>
          <a:xfrm>
            <a:off x="6096000" y="5615135"/>
            <a:ext cx="5596789" cy="738664"/>
          </a:xfrm>
          <a:prstGeom prst="rect">
            <a:avLst/>
          </a:prstGeom>
          <a:noFill/>
        </p:spPr>
        <p:txBody>
          <a:bodyPr wrap="none" rtlCol="0">
            <a:spAutoFit/>
          </a:bodyPr>
          <a:lstStyle/>
          <a:p>
            <a:r>
              <a:rPr lang="cs-CZ" sz="1400" dirty="0"/>
              <a:t>Kyselé vyvřeliny</a:t>
            </a:r>
          </a:p>
          <a:p>
            <a:r>
              <a:rPr lang="cs-CZ" sz="1400" dirty="0" err="1"/>
              <a:t>Plutonit</a:t>
            </a:r>
            <a:r>
              <a:rPr lang="cs-CZ" sz="1400" dirty="0"/>
              <a:t>: </a:t>
            </a:r>
            <a:r>
              <a:rPr lang="cs-CZ" sz="1400" b="1" dirty="0"/>
              <a:t>granit </a:t>
            </a:r>
            <a:r>
              <a:rPr lang="cs-CZ" sz="1400" dirty="0"/>
              <a:t>(křemen, draselný živec, kyselý plagioklas, biotit, muskovit)</a:t>
            </a:r>
          </a:p>
          <a:p>
            <a:r>
              <a:rPr lang="cs-CZ" sz="1400" dirty="0"/>
              <a:t>Výlevný ekvivalent: </a:t>
            </a:r>
            <a:r>
              <a:rPr lang="cs-CZ" sz="1400" b="1" dirty="0"/>
              <a:t>ryolit</a:t>
            </a:r>
            <a:r>
              <a:rPr lang="cs-CZ" sz="1400" dirty="0"/>
              <a:t>.</a:t>
            </a:r>
          </a:p>
        </p:txBody>
      </p:sp>
      <p:pic>
        <p:nvPicPr>
          <p:cNvPr id="15" name="Picture 2" descr="C:\Users\Martin\Documents\Geologické lokality\Kenozoikum\Kvartér ČM\Pevninské zalednění\Kolnovice - Velká pískovna\Kolnovice GVMS\Kvartér 2012\titulní stran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15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p:cNvSpPr txBox="1"/>
          <p:nvPr/>
        </p:nvSpPr>
        <p:spPr>
          <a:xfrm>
            <a:off x="4088078" y="297616"/>
            <a:ext cx="4806316" cy="707886"/>
          </a:xfrm>
          <a:prstGeom prst="rect">
            <a:avLst/>
          </a:prstGeom>
          <a:noFill/>
        </p:spPr>
        <p:txBody>
          <a:bodyPr wrap="none" rtlCol="0">
            <a:spAutoFit/>
          </a:bodyPr>
          <a:lstStyle/>
          <a:p>
            <a:r>
              <a:rPr lang="cs-CZ" sz="4000" b="1" dirty="0">
                <a:solidFill>
                  <a:srgbClr val="FFFF00"/>
                </a:solidFill>
              </a:rPr>
              <a:t>Sedimentární horniny</a:t>
            </a:r>
          </a:p>
        </p:txBody>
      </p:sp>
      <p:sp>
        <p:nvSpPr>
          <p:cNvPr id="17" name="Rectangle 3"/>
          <p:cNvSpPr txBox="1">
            <a:spLocks noChangeArrowheads="1"/>
          </p:cNvSpPr>
          <p:nvPr/>
        </p:nvSpPr>
        <p:spPr>
          <a:xfrm>
            <a:off x="1846528" y="1303118"/>
            <a:ext cx="9036050" cy="4530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defRPr/>
            </a:pPr>
            <a:r>
              <a:rPr lang="cs-CZ" altLang="cs-CZ">
                <a:effectLst>
                  <a:outerShdw blurRad="38100" dist="38100" dir="2700000" algn="tl">
                    <a:srgbClr val="C0C0C0"/>
                  </a:outerShdw>
                </a:effectLst>
                <a:latin typeface="Arial" panose="020B0604020202020204" pitchFamily="34" charset="0"/>
                <a:cs typeface="Arial" panose="020B0604020202020204" pitchFamily="34" charset="0"/>
              </a:rPr>
              <a:t>Způsoby vzniku sedimentárních hornin:</a:t>
            </a:r>
          </a:p>
          <a:p>
            <a:pPr>
              <a:buFont typeface="Wingdings" panose="05000000000000000000" pitchFamily="2" charset="2"/>
              <a:buNone/>
              <a:defRPr/>
            </a:pPr>
            <a:endParaRPr lang="cs-CZ" altLang="cs-CZ" sz="2000">
              <a:effectLst>
                <a:outerShdw blurRad="38100" dist="38100" dir="2700000" algn="tl">
                  <a:srgbClr val="C0C0C0"/>
                </a:outerShdw>
              </a:effectLst>
              <a:latin typeface="Arial" panose="020B0604020202020204" pitchFamily="34" charset="0"/>
              <a:cs typeface="Arial" panose="020B0604020202020204" pitchFamily="34" charset="0"/>
            </a:endParaRPr>
          </a:p>
          <a:p>
            <a:pPr>
              <a:defRPr/>
            </a:pPr>
            <a:r>
              <a:rPr lang="cs-CZ" altLang="cs-CZ" sz="2600">
                <a:latin typeface="Arial" panose="020B0604020202020204" pitchFamily="34" charset="0"/>
                <a:cs typeface="Arial" panose="020B0604020202020204" pitchFamily="34" charset="0"/>
              </a:rPr>
              <a:t>destrukce jiných hornin (úlomkovité </a:t>
            </a:r>
            <a:r>
              <a:rPr lang="en-US" altLang="cs-CZ" sz="2600">
                <a:latin typeface="Arial" panose="020B0604020202020204" pitchFamily="34" charset="0"/>
                <a:cs typeface="Arial" panose="020B0604020202020204" pitchFamily="34" charset="0"/>
              </a:rPr>
              <a:t>[</a:t>
            </a:r>
            <a:r>
              <a:rPr lang="cs-CZ" altLang="cs-CZ" sz="2600">
                <a:latin typeface="Arial" panose="020B0604020202020204" pitchFamily="34" charset="0"/>
                <a:cs typeface="Arial" panose="020B0604020202020204" pitchFamily="34" charset="0"/>
              </a:rPr>
              <a:t>klastické</a:t>
            </a:r>
            <a:r>
              <a:rPr lang="en-US" altLang="cs-CZ" sz="2600">
                <a:latin typeface="Arial" panose="020B0604020202020204" pitchFamily="34" charset="0"/>
                <a:cs typeface="Arial" panose="020B0604020202020204" pitchFamily="34" charset="0"/>
              </a:rPr>
              <a:t>]</a:t>
            </a:r>
            <a:r>
              <a:rPr lang="cs-CZ" altLang="cs-CZ" sz="2600">
                <a:latin typeface="Arial" panose="020B0604020202020204" pitchFamily="34" charset="0"/>
                <a:cs typeface="Arial" panose="020B0604020202020204" pitchFamily="34" charset="0"/>
              </a:rPr>
              <a:t> sedimenty)</a:t>
            </a:r>
          </a:p>
          <a:p>
            <a:pPr lvl="1">
              <a:defRPr/>
            </a:pPr>
            <a:r>
              <a:rPr lang="cs-CZ" altLang="cs-CZ" sz="2200">
                <a:latin typeface="Arial" panose="020B0604020202020204" pitchFamily="34" charset="0"/>
                <a:cs typeface="Arial" panose="020B0604020202020204" pitchFamily="34" charset="0"/>
              </a:rPr>
              <a:t>zvětrávání → eroze → transport → uložení (sedimentace)</a:t>
            </a:r>
          </a:p>
          <a:p>
            <a:pPr lvl="1">
              <a:defRPr/>
            </a:pPr>
            <a:r>
              <a:rPr lang="cs-CZ" altLang="cs-CZ" sz="2200">
                <a:latin typeface="Arial" panose="020B0604020202020204" pitchFamily="34" charset="0"/>
                <a:cs typeface="Arial" panose="020B0604020202020204" pitchFamily="34" charset="0"/>
              </a:rPr>
              <a:t>zdroje minerálního materiálu: vyvřelé, metamorfované, sedimentární horniny, organická hmota</a:t>
            </a:r>
          </a:p>
          <a:p>
            <a:pPr marL="457200" lvl="1" indent="0">
              <a:buFontTx/>
              <a:buNone/>
              <a:defRPr/>
            </a:pPr>
            <a:endParaRPr lang="cs-CZ" altLang="cs-CZ" sz="1600">
              <a:latin typeface="Arial" panose="020B0604020202020204" pitchFamily="34" charset="0"/>
              <a:cs typeface="Arial" panose="020B0604020202020204" pitchFamily="34" charset="0"/>
            </a:endParaRPr>
          </a:p>
          <a:p>
            <a:pPr>
              <a:defRPr/>
            </a:pPr>
            <a:r>
              <a:rPr lang="cs-CZ" altLang="cs-CZ" sz="2600">
                <a:latin typeface="Arial" panose="020B0604020202020204" pitchFamily="34" charset="0"/>
                <a:cs typeface="Arial" panose="020B0604020202020204" pitchFamily="34" charset="0"/>
              </a:rPr>
              <a:t>chemické nebo biogenní vysrážení z roztoků (chemické sedimenty)</a:t>
            </a:r>
          </a:p>
          <a:p>
            <a:pPr marL="0" indent="0">
              <a:buFontTx/>
              <a:buNone/>
              <a:defRPr/>
            </a:pPr>
            <a:endParaRPr lang="cs-CZ" altLang="cs-CZ" sz="1600">
              <a:latin typeface="Arial" panose="020B0604020202020204" pitchFamily="34" charset="0"/>
              <a:cs typeface="Arial" panose="020B0604020202020204" pitchFamily="34" charset="0"/>
            </a:endParaRPr>
          </a:p>
          <a:p>
            <a:pPr>
              <a:defRPr/>
            </a:pPr>
            <a:r>
              <a:rPr lang="cs-CZ" altLang="cs-CZ" sz="2600">
                <a:latin typeface="Arial" panose="020B0604020202020204" pitchFamily="34" charset="0"/>
                <a:cs typeface="Arial" panose="020B0604020202020204" pitchFamily="34" charset="0"/>
              </a:rPr>
              <a:t>činnost organismů (organogenní sedimenty)</a:t>
            </a:r>
            <a:endParaRPr lang="cs-CZ" altLang="cs-CZ" sz="2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665839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2090</TotalTime>
  <Words>1695</Words>
  <Application>Microsoft Office PowerPoint</Application>
  <PresentationFormat>Širokoúhlá obrazovka</PresentationFormat>
  <Paragraphs>373</Paragraphs>
  <Slides>24</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24</vt:i4>
      </vt:variant>
    </vt:vector>
  </HeadingPairs>
  <TitlesOfParts>
    <vt:vector size="29" baseType="lpstr">
      <vt:lpstr>Arial</vt:lpstr>
      <vt:lpstr>Calibri</vt:lpstr>
      <vt:lpstr>Calibri Light</vt:lpstr>
      <vt:lpstr>Wingdings</vt:lpstr>
      <vt:lpstr>Motiv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Martin</dc:creator>
  <cp:lastModifiedBy>Martin</cp:lastModifiedBy>
  <cp:revision>115</cp:revision>
  <dcterms:created xsi:type="dcterms:W3CDTF">2017-02-24T19:52:20Z</dcterms:created>
  <dcterms:modified xsi:type="dcterms:W3CDTF">2021-09-23T06:35:56Z</dcterms:modified>
</cp:coreProperties>
</file>