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65"/>
  </p:notesMasterIdLst>
  <p:sldIdLst>
    <p:sldId id="353" r:id="rId2"/>
    <p:sldId id="375" r:id="rId3"/>
    <p:sldId id="376" r:id="rId4"/>
    <p:sldId id="377" r:id="rId5"/>
    <p:sldId id="386" r:id="rId6"/>
    <p:sldId id="397" r:id="rId7"/>
    <p:sldId id="385" r:id="rId8"/>
    <p:sldId id="297" r:id="rId9"/>
    <p:sldId id="298" r:id="rId10"/>
    <p:sldId id="320" r:id="rId11"/>
    <p:sldId id="286" r:id="rId12"/>
    <p:sldId id="287" r:id="rId13"/>
    <p:sldId id="349" r:id="rId14"/>
    <p:sldId id="278" r:id="rId15"/>
    <p:sldId id="279" r:id="rId16"/>
    <p:sldId id="302" r:id="rId17"/>
    <p:sldId id="296" r:id="rId18"/>
    <p:sldId id="401" r:id="rId19"/>
    <p:sldId id="356" r:id="rId20"/>
    <p:sldId id="399" r:id="rId21"/>
    <p:sldId id="304" r:id="rId22"/>
    <p:sldId id="357" r:id="rId23"/>
    <p:sldId id="358" r:id="rId24"/>
    <p:sldId id="288" r:id="rId25"/>
    <p:sldId id="400" r:id="rId26"/>
    <p:sldId id="359" r:id="rId27"/>
    <p:sldId id="360" r:id="rId28"/>
    <p:sldId id="361" r:id="rId29"/>
    <p:sldId id="350" r:id="rId30"/>
    <p:sldId id="321" r:id="rId31"/>
    <p:sldId id="322" r:id="rId32"/>
    <p:sldId id="362" r:id="rId33"/>
    <p:sldId id="374" r:id="rId34"/>
    <p:sldId id="268" r:id="rId35"/>
    <p:sldId id="289" r:id="rId36"/>
    <p:sldId id="398" r:id="rId37"/>
    <p:sldId id="290" r:id="rId38"/>
    <p:sldId id="300" r:id="rId39"/>
    <p:sldId id="373" r:id="rId40"/>
    <p:sldId id="364" r:id="rId41"/>
    <p:sldId id="292" r:id="rId42"/>
    <p:sldId id="367" r:id="rId43"/>
    <p:sldId id="272" r:id="rId44"/>
    <p:sldId id="269" r:id="rId45"/>
    <p:sldId id="309" r:id="rId46"/>
    <p:sldId id="310" r:id="rId47"/>
    <p:sldId id="368" r:id="rId48"/>
    <p:sldId id="371" r:id="rId49"/>
    <p:sldId id="312" r:id="rId50"/>
    <p:sldId id="313" r:id="rId51"/>
    <p:sldId id="314" r:id="rId52"/>
    <p:sldId id="317" r:id="rId53"/>
    <p:sldId id="315" r:id="rId54"/>
    <p:sldId id="387" r:id="rId55"/>
    <p:sldId id="388" r:id="rId56"/>
    <p:sldId id="389" r:id="rId57"/>
    <p:sldId id="390" r:id="rId58"/>
    <p:sldId id="391" r:id="rId59"/>
    <p:sldId id="392" r:id="rId60"/>
    <p:sldId id="393" r:id="rId61"/>
    <p:sldId id="394" r:id="rId62"/>
    <p:sldId id="395" r:id="rId63"/>
    <p:sldId id="396" r:id="rId6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8" autoAdjust="0"/>
  </p:normalViewPr>
  <p:slideViewPr>
    <p:cSldViewPr>
      <p:cViewPr varScale="1">
        <p:scale>
          <a:sx n="82" d="100"/>
          <a:sy n="82" d="100"/>
        </p:scale>
        <p:origin x="15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5682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4.xml"/><Relationship Id="rId2" Type="http://schemas.openxmlformats.org/officeDocument/2006/relationships/slide" Target="slides/slide14.xml"/><Relationship Id="rId1" Type="http://schemas.openxmlformats.org/officeDocument/2006/relationships/slide" Target="slides/slide11.xml"/><Relationship Id="rId5" Type="http://schemas.openxmlformats.org/officeDocument/2006/relationships/slide" Target="slides/slide44.xml"/><Relationship Id="rId4" Type="http://schemas.openxmlformats.org/officeDocument/2006/relationships/slide" Target="slides/slide4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0D3EA14-5796-42B0-B682-190EBEE6F0CB}" type="datetimeFigureOut">
              <a:rPr lang="cs-CZ"/>
              <a:pPr>
                <a:defRPr/>
              </a:pPr>
              <a:t>08.12.2022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27A5B12-936A-4695-B002-C8BAE7CD93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962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Times New Roman" panose="02020603050405020304" pitchFamily="18" charset="0"/>
              <a:buNone/>
            </a:pPr>
            <a:fld id="{11C00134-AE63-442D-A68B-6CD06E77C540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buFont typeface="Times New Roman" panose="02020603050405020304" pitchFamily="18" charset="0"/>
                <a:buNone/>
              </a:pPr>
              <a:t>6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1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628E5-34C5-4CD9-B215-9F9BCF1CD3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202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A84F1-DA71-4056-936E-92D81EC6520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766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20C8D-BB24-44E4-891C-C0E0C0EB0A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7164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1EA63-6C46-4175-9C7D-6F1DB6EA43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7562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2FAE7-FE06-4F49-99AB-8720E6E2A9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4431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FE26F-3F1D-4CDC-B38D-45EFD06A12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1961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9189F-CC59-4105-8F6C-654B5276716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9196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9CB1F-C55F-4804-AFF5-C6B28E9C9E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760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625F-20A4-44D4-8E27-4CE273FC42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075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FB91-4FAE-4360-99ED-7042647C81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3221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A7649-9EE3-4978-B34A-BCF4D7345F3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766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5A2FC-FC26-428A-882A-797D4AB0D28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7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40FF4-5177-46CE-81A2-08CEF426D9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441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71CC2-493E-4FCD-A946-BFF703E5B7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3769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AD1E3-C686-405B-B7F3-FE449A64AA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917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1380B57-AA8A-4608-B03A-BF77E8ABC5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4" r:id="rId14"/>
    <p:sldLayoutId id="214748374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/>
          </p:nvPr>
        </p:nvSpPr>
        <p:spPr>
          <a:xfrm>
            <a:off x="250825" y="428625"/>
            <a:ext cx="8642350" cy="1143000"/>
          </a:xfrm>
        </p:spPr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Molecular approaches in behavioural ecology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42938" y="1785938"/>
            <a:ext cx="7643812" cy="4019550"/>
          </a:xfrm>
        </p:spPr>
        <p:txBody>
          <a:bodyPr/>
          <a:lstStyle/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2400" kern="1200" dirty="0" err="1"/>
              <a:t>Foraging</a:t>
            </a:r>
            <a:endParaRPr lang="cs-CZ" sz="24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/>
              <a:t>Identifying</a:t>
            </a:r>
            <a:r>
              <a:rPr lang="cs-CZ" sz="1600" kern="1200" dirty="0"/>
              <a:t> </a:t>
            </a:r>
            <a:r>
              <a:rPr lang="cs-CZ" sz="1600" kern="1200" dirty="0" err="1"/>
              <a:t>prey</a:t>
            </a:r>
            <a:r>
              <a:rPr lang="cs-CZ" sz="1600" kern="1200" dirty="0"/>
              <a:t>, </a:t>
            </a:r>
            <a:r>
              <a:rPr lang="cs-CZ" sz="1600" kern="1200" dirty="0" err="1"/>
              <a:t>individual</a:t>
            </a:r>
            <a:r>
              <a:rPr lang="cs-CZ" sz="1600" kern="1200" dirty="0"/>
              <a:t> food </a:t>
            </a:r>
            <a:r>
              <a:rPr lang="cs-CZ" sz="1600" kern="1200" dirty="0" err="1"/>
              <a:t>preferences</a:t>
            </a: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2400" kern="1200" dirty="0"/>
              <a:t>Mating systems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/>
              <a:t>Extra-pair </a:t>
            </a:r>
            <a:r>
              <a:rPr lang="cs-CZ" sz="1600" kern="1200" dirty="0" err="1"/>
              <a:t>fertilizations</a:t>
            </a: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/>
              <a:t>Conspecific</a:t>
            </a:r>
            <a:r>
              <a:rPr lang="cs-CZ" sz="1600" kern="1200" dirty="0"/>
              <a:t> </a:t>
            </a:r>
            <a:r>
              <a:rPr lang="cs-CZ" sz="1600" kern="1200" dirty="0" err="1"/>
              <a:t>brood</a:t>
            </a:r>
            <a:r>
              <a:rPr lang="cs-CZ" sz="1600" kern="1200" dirty="0"/>
              <a:t> </a:t>
            </a:r>
            <a:r>
              <a:rPr lang="cs-CZ" sz="1600" kern="1200" dirty="0" err="1"/>
              <a:t>parasitism</a:t>
            </a: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/>
              <a:t>Mate </a:t>
            </a:r>
            <a:r>
              <a:rPr lang="cs-CZ" sz="1600" kern="1200" dirty="0" err="1"/>
              <a:t>choice</a:t>
            </a:r>
            <a:r>
              <a:rPr lang="cs-CZ" sz="1600" kern="1200" dirty="0"/>
              <a:t> (</a:t>
            </a:r>
            <a:r>
              <a:rPr lang="cs-CZ" sz="1600" kern="1200" dirty="0" err="1"/>
              <a:t>pre</a:t>
            </a:r>
            <a:r>
              <a:rPr lang="cs-CZ" sz="1600" kern="1200" dirty="0"/>
              <a:t>- </a:t>
            </a:r>
            <a:r>
              <a:rPr lang="cs-CZ" sz="1600" kern="1200" dirty="0" err="1"/>
              <a:t>and</a:t>
            </a:r>
            <a:r>
              <a:rPr lang="cs-CZ" sz="1600" kern="1200" dirty="0"/>
              <a:t> </a:t>
            </a:r>
            <a:r>
              <a:rPr lang="cs-CZ" sz="1600" kern="1200" dirty="0" err="1"/>
              <a:t>postcopulatory</a:t>
            </a:r>
            <a:r>
              <a:rPr lang="cs-CZ" sz="1600" kern="1200" dirty="0"/>
              <a:t>)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/>
              <a:t>Social</a:t>
            </a:r>
            <a:r>
              <a:rPr lang="cs-CZ" sz="1600" kern="1200" dirty="0"/>
              <a:t> </a:t>
            </a:r>
            <a:r>
              <a:rPr lang="cs-CZ" sz="1600" kern="1200" dirty="0" err="1"/>
              <a:t>breeding</a:t>
            </a:r>
            <a:r>
              <a:rPr lang="cs-CZ" sz="1600" kern="1200" dirty="0"/>
              <a:t> (</a:t>
            </a:r>
            <a:r>
              <a:rPr lang="cs-CZ" sz="1600" kern="1200" dirty="0" err="1"/>
              <a:t>relatedness</a:t>
            </a:r>
            <a:r>
              <a:rPr lang="cs-CZ" sz="1600" kern="1200" dirty="0"/>
              <a:t>)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2400" kern="1200" dirty="0"/>
              <a:t>Sex ratio manipulation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/>
              <a:t>Adaptive</a:t>
            </a:r>
            <a:r>
              <a:rPr lang="cs-CZ" sz="1600" kern="1200" dirty="0"/>
              <a:t> sex ratio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/>
              <a:t>Sex ratio </a:t>
            </a:r>
            <a:r>
              <a:rPr lang="cs-CZ" sz="1600" kern="1200" dirty="0" err="1"/>
              <a:t>conflicts</a:t>
            </a:r>
            <a:endParaRPr lang="cs-CZ" sz="18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24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2400" kern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0000"/>
                </a:solidFill>
              </a:rPr>
              <a:t>Paternity x maternity x parentage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6491288" cy="47815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One parent known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5219700" y="5876925"/>
            <a:ext cx="39243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/>
              <a:t>No parent known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2787650" cy="417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73238"/>
            <a:ext cx="2944813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Histor</a:t>
            </a:r>
            <a:r>
              <a:rPr lang="cs-CZ" altLang="cs-CZ">
                <a:solidFill>
                  <a:srgbClr val="FF0000"/>
                </a:solidFill>
              </a:rPr>
              <a:t>y</a:t>
            </a:r>
            <a:endParaRPr lang="en-GB" altLang="cs-CZ">
              <a:solidFill>
                <a:srgbClr val="FF0000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cs-CZ" altLang="cs-CZ" sz="2400"/>
              <a:t>already first studies of genetic polymorphism </a:t>
            </a:r>
            <a:r>
              <a:rPr lang="fr-FR" altLang="cs-CZ" sz="2400">
                <a:sym typeface="Symbol" panose="05050102010706020507" pitchFamily="18" charset="2"/>
              </a:rPr>
              <a:t></a:t>
            </a:r>
            <a:r>
              <a:rPr lang="fr-FR" altLang="cs-CZ" sz="2400"/>
              <a:t> genetic</a:t>
            </a:r>
            <a:r>
              <a:rPr lang="cs-CZ" altLang="cs-CZ" sz="2400"/>
              <a:t> techniques can solve parentage questions </a:t>
            </a:r>
            <a:r>
              <a:rPr lang="fr-FR" altLang="cs-CZ" sz="2400">
                <a:sym typeface="Symbol" panose="05050102010706020507" pitchFamily="18" charset="2"/>
              </a:rPr>
              <a:t> </a:t>
            </a:r>
            <a:r>
              <a:rPr lang="cs-CZ" altLang="cs-CZ" sz="2400">
                <a:sym typeface="Symbol" panose="05050102010706020507" pitchFamily="18" charset="2"/>
              </a:rPr>
              <a:t>one of the major topics in molecular ecology</a:t>
            </a:r>
            <a:endParaRPr lang="fr-FR" altLang="cs-CZ" sz="2400"/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fr-FR" altLang="cs-CZ" sz="2400"/>
              <a:t>chromosomal polymorphism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fr-FR" altLang="cs-CZ" sz="2400"/>
              <a:t>allozyme electrophoresis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cs-CZ" altLang="cs-CZ" sz="2400"/>
              <a:t>minisatellite </a:t>
            </a:r>
            <a:r>
              <a:rPr lang="fr-FR" altLang="cs-CZ" sz="2400"/>
              <a:t>DNA fingerprinting – overturn of existing paradigms in behavioural ecology (birds)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fr-FR" altLang="cs-CZ" sz="2400"/>
              <a:t>statistical techniques for single-locus polymorphism (allozymes) – departure from practice (</a:t>
            </a:r>
            <a:r>
              <a:rPr lang="cs-CZ" altLang="cs-CZ" sz="2400"/>
              <a:t>i.e. minisatellite </a:t>
            </a:r>
            <a:r>
              <a:rPr lang="fr-FR" altLang="cs-CZ" sz="2400"/>
              <a:t>DNA fingerprinting)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0"/>
            <a:ext cx="8629650" cy="1143000"/>
          </a:xfrm>
        </p:spPr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Histor</a:t>
            </a:r>
            <a:r>
              <a:rPr lang="cs-CZ" altLang="cs-CZ">
                <a:solidFill>
                  <a:srgbClr val="FF0000"/>
                </a:solidFill>
              </a:rPr>
              <a:t>y</a:t>
            </a:r>
            <a:endParaRPr lang="en-GB" altLang="cs-CZ">
              <a:solidFill>
                <a:srgbClr val="FF0000"/>
              </a:solidFill>
            </a:endParaRP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5486400" y="1447800"/>
          <a:ext cx="2332038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5" name="Photo Editor Photo" r:id="rId3" imgW="6020640" imgH="12003175" progId="MSPhotoEd.3">
                  <p:embed/>
                </p:oleObj>
              </mc:Choice>
              <mc:Fallback>
                <p:oleObj name="Photo Editor Photo" r:id="rId3" imgW="6020640" imgH="1200317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447800"/>
                        <a:ext cx="2332038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1143000" y="1752600"/>
          <a:ext cx="28194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6" name="Photo Editor Photo" r:id="rId5" imgW="15504762" imgH="8809524" progId="MSPhotoEd.3">
                  <p:embed/>
                </p:oleObj>
              </mc:Choice>
              <mc:Fallback>
                <p:oleObj name="Photo Editor Photo" r:id="rId5" imgW="15504762" imgH="8809524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749" r="45000" b="67003"/>
                      <a:stretch>
                        <a:fillRect/>
                      </a:stretch>
                    </p:blipFill>
                    <p:spPr bwMode="auto">
                      <a:xfrm>
                        <a:off x="1143000" y="1752600"/>
                        <a:ext cx="28194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066800" y="1447800"/>
            <a:ext cx="3063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1  2   3  4  5   6  7   8  9  10</a:t>
            </a:r>
            <a:endParaRPr lang="en-GB" altLang="cs-CZ" sz="1800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1219200" y="2971800"/>
            <a:ext cx="120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allozymes</a:t>
            </a:r>
            <a:endParaRPr lang="en-GB" altLang="cs-CZ" sz="1800"/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5394325" y="6208713"/>
            <a:ext cx="3219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DNA fingerprinting, RAPD</a:t>
            </a: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absence of theoretical models</a:t>
            </a:r>
            <a:endParaRPr lang="en-GB" altLang="cs-CZ" sz="1800"/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974725" y="4151313"/>
            <a:ext cx="22796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low variation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multi-locus genotype</a:t>
            </a:r>
            <a:endParaRPr lang="en-GB" altLang="cs-CZ" sz="1800"/>
          </a:p>
        </p:txBody>
      </p:sp>
      <p:sp>
        <p:nvSpPr>
          <p:cNvPr id="16393" name="AutoShape 10"/>
          <p:cNvSpPr>
            <a:spLocks noChangeArrowheads="1"/>
          </p:cNvSpPr>
          <p:nvPr/>
        </p:nvSpPr>
        <p:spPr bwMode="auto">
          <a:xfrm>
            <a:off x="1600200" y="33528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6394" name="AutoShape 11"/>
          <p:cNvSpPr>
            <a:spLocks noChangeArrowheads="1"/>
          </p:cNvSpPr>
          <p:nvPr/>
        </p:nvSpPr>
        <p:spPr bwMode="auto">
          <a:xfrm>
            <a:off x="3429000" y="4800600"/>
            <a:ext cx="1676400" cy="304800"/>
          </a:xfrm>
          <a:prstGeom prst="rightArrow">
            <a:avLst>
              <a:gd name="adj1" fmla="val 50000"/>
              <a:gd name="adj2" fmla="val 1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00213"/>
            <a:ext cx="5924550" cy="1143000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rgbClr val="FF0000"/>
                </a:solidFill>
              </a:rPr>
              <a:t>Protein fingerprinting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708275"/>
            <a:ext cx="4691063" cy="38163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Hohol severní</a:t>
            </a:r>
            <a:br>
              <a:rPr lang="cs-CZ" altLang="cs-CZ" sz="1800"/>
            </a:br>
            <a:r>
              <a:rPr lang="cs-CZ" altLang="cs-CZ" sz="1800" i="1"/>
              <a:t>Andersson </a:t>
            </a:r>
            <a:r>
              <a:rPr lang="en-US" altLang="cs-CZ" sz="1800" i="1"/>
              <a:t>&amp; </a:t>
            </a:r>
            <a:r>
              <a:rPr lang="cs-CZ" altLang="cs-CZ" sz="1800" i="1"/>
              <a:t>Åhlund 2000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Proteins from egg white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isoelectric focusing </a:t>
            </a:r>
            <a:br>
              <a:rPr lang="cs-CZ" altLang="cs-CZ" sz="2000"/>
            </a:br>
            <a:r>
              <a:rPr lang="cs-CZ" altLang="cs-CZ" sz="2000"/>
              <a:t>in immobilized pH gradients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Intraspecific brood parasitism (more than half of nests)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More frequent between related females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</p:txBody>
      </p:sp>
      <p:pic>
        <p:nvPicPr>
          <p:cNvPr id="532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0"/>
            <a:ext cx="3128962" cy="2924175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53253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924175"/>
            <a:ext cx="4032250" cy="3878263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</p:pic>
      <p:graphicFrame>
        <p:nvGraphicFramePr>
          <p:cNvPr id="1741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0"/>
          <a:ext cx="2484438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7" name="CorelPhotoPaint.Image.9" r:id="rId5" imgW="3952381" imgH="2895238" progId="CorelPhotoPaint.Image.9">
                  <p:embed/>
                </p:oleObj>
              </mc:Choice>
              <mc:Fallback>
                <p:oleObj name="CorelPhotoPaint.Image.9" r:id="rId5" imgW="3952381" imgH="2895238" progId="CorelPhotoPaint.Image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484438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79388" y="1412875"/>
            <a:ext cx="233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>
                <a:solidFill>
                  <a:schemeClr val="bg1"/>
                </a:solidFill>
              </a:rPr>
              <a:t>Bucephala clangula</a:t>
            </a: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7416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0"/>
            <a:ext cx="2374900" cy="18462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Microsatellites</a:t>
            </a:r>
            <a:br>
              <a:rPr lang="cs-CZ" altLang="cs-CZ" dirty="0"/>
            </a:br>
            <a:r>
              <a:rPr lang="cs-CZ" altLang="cs-CZ" sz="2000" dirty="0"/>
              <a:t>(most frequent markers today in parentage analyses)</a:t>
            </a:r>
            <a:endParaRPr lang="cs-CZ" altLang="cs-CZ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60000"/>
              </a:spcBef>
            </a:pPr>
            <a:r>
              <a:rPr lang="cs-CZ" altLang="cs-CZ" sz="2800" dirty="0"/>
              <a:t>Combination of theory (statistical models) and practice (highly polymorphic single-locus markers)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800" dirty="0"/>
              <a:t>Tandem repetitions of short motifs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800" dirty="0"/>
              <a:t>Ex.: </a:t>
            </a:r>
            <a:r>
              <a:rPr lang="cs-CZ" altLang="cs-CZ" sz="2800" dirty="0">
                <a:latin typeface="Courier New" panose="02070309020205020404" pitchFamily="49" charset="0"/>
                <a:cs typeface="Times New Roman" panose="02020603050405020304" pitchFamily="18" charset="0"/>
              </a:rPr>
              <a:t>(CTTT)</a:t>
            </a:r>
            <a:r>
              <a:rPr lang="cs-CZ" altLang="cs-CZ" sz="2800" baseline="-30000" dirty="0">
                <a:latin typeface="Courier New" panose="02070309020205020404" pitchFamily="49" charset="0"/>
                <a:cs typeface="Times New Roman" panose="02020603050405020304" pitchFamily="18" charset="0"/>
              </a:rPr>
              <a:t>n </a:t>
            </a:r>
            <a:r>
              <a:rPr lang="cs-CZ" altLang="cs-CZ" sz="2800" dirty="0">
                <a:cs typeface="Times New Roman" panose="02020603050405020304" pitchFamily="18" charset="0"/>
              </a:rPr>
              <a:t>or</a:t>
            </a:r>
            <a:r>
              <a:rPr lang="cs-CZ" altLang="cs-CZ" sz="2800" dirty="0">
                <a:latin typeface="Courier New" panose="02070309020205020404" pitchFamily="49" charset="0"/>
                <a:cs typeface="Times New Roman" panose="02020603050405020304" pitchFamily="18" charset="0"/>
              </a:rPr>
              <a:t>(CA)</a:t>
            </a:r>
            <a:r>
              <a:rPr lang="cs-CZ" altLang="cs-CZ" sz="2800" baseline="-30000" dirty="0">
                <a:latin typeface="Courier New" panose="02070309020205020404" pitchFamily="49" charset="0"/>
                <a:cs typeface="Times New Roman" panose="02020603050405020304" pitchFamily="18" charset="0"/>
              </a:rPr>
              <a:t>n </a:t>
            </a:r>
            <a:endParaRPr lang="cs-CZ" altLang="cs-CZ" sz="2800" dirty="0"/>
          </a:p>
          <a:p>
            <a:pPr eaLnBrk="1" hangingPunct="1">
              <a:spcBef>
                <a:spcPct val="60000"/>
              </a:spcBef>
            </a:pPr>
            <a:r>
              <a:rPr lang="cs-CZ" altLang="cs-CZ" sz="2800" dirty="0"/>
              <a:t>Simple Mendelian inheritance – co-dominant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969963" y="333375"/>
            <a:ext cx="7162800" cy="1143000"/>
          </a:xfrm>
        </p:spPr>
        <p:txBody>
          <a:bodyPr/>
          <a:lstStyle/>
          <a:p>
            <a:pPr eaLnBrk="1" hangingPunct="1"/>
            <a:r>
              <a:rPr lang="cs-CZ" altLang="cs-CZ" sz="4000"/>
              <a:t>Alelles differ by size (= length of PCR products)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09600" y="1900238"/>
            <a:ext cx="7835900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09600" y="2586038"/>
            <a:ext cx="1816100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endParaRPr lang="cs-CZ" altLang="cs-CZ" sz="12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33400" y="5386388"/>
            <a:ext cx="5922963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33400" y="5943600"/>
            <a:ext cx="5157788" cy="274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3505200" y="2590800"/>
            <a:ext cx="16764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3733800" y="30480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3733800" y="44196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419600" y="38100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4419600" y="40386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2438400" y="2895600"/>
            <a:ext cx="14478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3124200" y="22098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H="1" flipV="1">
            <a:off x="4724400" y="4114800"/>
            <a:ext cx="1219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flipV="1">
            <a:off x="4572000" y="38862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>
            <a:off x="228600" y="20574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>
            <a:off x="152400" y="6096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>
            <a:off x="152400" y="55626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5" name="Line 19"/>
          <p:cNvSpPr>
            <a:spLocks noChangeShapeType="1"/>
          </p:cNvSpPr>
          <p:nvPr/>
        </p:nvSpPr>
        <p:spPr bwMode="auto">
          <a:xfrm>
            <a:off x="228600" y="2743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>
            <a:off x="8458200" y="20574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>
            <a:off x="6477000" y="55626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>
            <a:off x="2362200" y="2743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9" name="Line 23"/>
          <p:cNvSpPr>
            <a:spLocks noChangeShapeType="1"/>
          </p:cNvSpPr>
          <p:nvPr/>
        </p:nvSpPr>
        <p:spPr bwMode="auto">
          <a:xfrm>
            <a:off x="5715000" y="6096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80" name="Line 24"/>
          <p:cNvSpPr>
            <a:spLocks noChangeShapeType="1"/>
          </p:cNvSpPr>
          <p:nvPr/>
        </p:nvSpPr>
        <p:spPr bwMode="auto">
          <a:xfrm>
            <a:off x="5562600" y="2895600"/>
            <a:ext cx="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5651500" y="4365625"/>
            <a:ext cx="3619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+</a:t>
            </a:r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5651500" y="2636838"/>
            <a:ext cx="2857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</a:t>
            </a:r>
          </a:p>
        </p:txBody>
      </p:sp>
      <p:sp>
        <p:nvSpPr>
          <p:cNvPr id="19483" name="Text Box 27"/>
          <p:cNvSpPr txBox="1">
            <a:spLocks noChangeArrowheads="1"/>
          </p:cNvSpPr>
          <p:nvPr/>
        </p:nvSpPr>
        <p:spPr bwMode="auto">
          <a:xfrm>
            <a:off x="3832225" y="22240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</a:t>
            </a:r>
          </a:p>
        </p:txBody>
      </p:sp>
      <p:sp>
        <p:nvSpPr>
          <p:cNvPr id="19484" name="Text Box 28"/>
          <p:cNvSpPr txBox="1">
            <a:spLocks noChangeArrowheads="1"/>
          </p:cNvSpPr>
          <p:nvPr/>
        </p:nvSpPr>
        <p:spPr bwMode="auto">
          <a:xfrm>
            <a:off x="4551363" y="22240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249738" y="274638"/>
            <a:ext cx="4437062" cy="1143000"/>
          </a:xfrm>
        </p:spPr>
        <p:txBody>
          <a:bodyPr/>
          <a:lstStyle/>
          <a:p>
            <a:pPr eaLnBrk="1" hangingPunct="1"/>
            <a:r>
              <a:rPr lang="cs-CZ" altLang="cs-CZ"/>
              <a:t>Fragmentační analýza</a:t>
            </a:r>
          </a:p>
        </p:txBody>
      </p:sp>
      <p:pic>
        <p:nvPicPr>
          <p:cNvPr id="20483" name="Picture 3" descr="3LOKCE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55626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tools_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42900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04800" y="4114800"/>
            <a:ext cx="27193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Je možné analyzovat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několik lokusů </a:t>
            </a:r>
            <a:br>
              <a:rPr lang="cs-CZ" altLang="cs-CZ" sz="2400">
                <a:latin typeface="Times New Roman" panose="02020603050405020304" pitchFamily="18" charset="0"/>
              </a:rPr>
            </a:br>
            <a:r>
              <a:rPr lang="cs-CZ" altLang="cs-CZ" sz="2400">
                <a:latin typeface="Times New Roman" panose="02020603050405020304" pitchFamily="18" charset="0"/>
              </a:rPr>
              <a:t>najednou.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323850" y="333375"/>
            <a:ext cx="859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Example of one locus – fragment analysis of PCR products</a:t>
            </a:r>
            <a:endParaRPr lang="en-GB" altLang="cs-CZ" sz="2000"/>
          </a:p>
        </p:txBody>
      </p:sp>
      <p:pic>
        <p:nvPicPr>
          <p:cNvPr id="21507" name="Picture 6" descr="Msat paternita - bar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3962400" cy="387667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5486400" y="16764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Genotype (bp)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5562600" y="2209800"/>
            <a:ext cx="2363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Mother: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endParaRPr lang="en-GB" altLang="cs-CZ" sz="2400" b="1">
              <a:solidFill>
                <a:srgbClr val="99FF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5562600" y="3200400"/>
            <a:ext cx="226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Father: 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131/134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5562600" y="41148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1: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2" name="Text Box 11"/>
          <p:cNvSpPr txBox="1">
            <a:spLocks noChangeArrowheads="1"/>
          </p:cNvSpPr>
          <p:nvPr/>
        </p:nvSpPr>
        <p:spPr bwMode="auto">
          <a:xfrm>
            <a:off x="5562600" y="51054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2: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137</a:t>
            </a:r>
            <a:endParaRPr lang="en-GB" altLang="cs-CZ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323850" y="6461125"/>
            <a:ext cx="8621713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latin typeface="+mj-lt"/>
              </a:rPr>
              <a:t>Analysed male could sire offspring 1, but surely not offspring 2</a:t>
            </a:r>
            <a:endParaRPr lang="en-GB" altLang="cs-CZ" sz="2000" dirty="0">
              <a:latin typeface="+mj-lt"/>
            </a:endParaRPr>
          </a:p>
        </p:txBody>
      </p:sp>
      <p:sp>
        <p:nvSpPr>
          <p:cNvPr id="21514" name="Text Box 13"/>
          <p:cNvSpPr txBox="1">
            <a:spLocks noChangeArrowheads="1"/>
          </p:cNvSpPr>
          <p:nvPr/>
        </p:nvSpPr>
        <p:spPr bwMode="auto">
          <a:xfrm>
            <a:off x="950913" y="5680075"/>
            <a:ext cx="3619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+</a:t>
            </a:r>
          </a:p>
        </p:txBody>
      </p:sp>
      <p:sp>
        <p:nvSpPr>
          <p:cNvPr id="21515" name="Text Box 14"/>
          <p:cNvSpPr txBox="1">
            <a:spLocks noChangeArrowheads="1"/>
          </p:cNvSpPr>
          <p:nvPr/>
        </p:nvSpPr>
        <p:spPr bwMode="auto">
          <a:xfrm>
            <a:off x="5364163" y="5734050"/>
            <a:ext cx="2857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</a:t>
            </a:r>
          </a:p>
        </p:txBody>
      </p:sp>
      <p:sp>
        <p:nvSpPr>
          <p:cNvPr id="21516" name="Line 15"/>
          <p:cNvSpPr>
            <a:spLocks noChangeShapeType="1"/>
          </p:cNvSpPr>
          <p:nvPr/>
        </p:nvSpPr>
        <p:spPr bwMode="auto">
          <a:xfrm flipH="1">
            <a:off x="1476375" y="5949950"/>
            <a:ext cx="3671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7" name="Přímá spojovací čára 16"/>
          <p:cNvCxnSpPr>
            <a:cxnSpLocks noChangeShapeType="1"/>
          </p:cNvCxnSpPr>
          <p:nvPr/>
        </p:nvCxnSpPr>
        <p:spPr bwMode="auto">
          <a:xfrm rot="5400000">
            <a:off x="1748631" y="3393282"/>
            <a:ext cx="1216025" cy="1588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5400000">
            <a:off x="2286794" y="3928269"/>
            <a:ext cx="2143125" cy="1587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 rot="5400000">
            <a:off x="3536950" y="3821113"/>
            <a:ext cx="642937" cy="1588"/>
          </a:xfrm>
          <a:prstGeom prst="line">
            <a:avLst/>
          </a:prstGeom>
          <a:noFill/>
          <a:ln w="57150" algn="ctr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5400000">
            <a:off x="3678237" y="4322763"/>
            <a:ext cx="1357313" cy="1588"/>
          </a:xfrm>
          <a:prstGeom prst="line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>
            <a:off x="4143375" y="3214688"/>
            <a:ext cx="35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2" grpId="0" animBg="1" autoUpdateAnimBg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810E520D-3CD5-41EB-8038-D3D99ECB7D0F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/>
          <a:srcRect l="21126" t="23827" r="22875" b="41951"/>
          <a:stretch/>
        </p:blipFill>
        <p:spPr>
          <a:xfrm>
            <a:off x="1115616" y="260648"/>
            <a:ext cx="7122246" cy="24482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0A01548-F873-4F6E-8352-02E6BA3E5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8" t="30400" r="12988" b="9401"/>
          <a:stretch/>
        </p:blipFill>
        <p:spPr>
          <a:xfrm>
            <a:off x="1043608" y="3212976"/>
            <a:ext cx="7056784" cy="30963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4248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936625"/>
          </a:xfrm>
        </p:spPr>
        <p:txBody>
          <a:bodyPr/>
          <a:lstStyle/>
          <a:p>
            <a:pPr algn="l"/>
            <a:r>
              <a:rPr lang="cs-CZ" altLang="cs-CZ" sz="4000"/>
              <a:t>Spectrum of approaches</a:t>
            </a:r>
            <a:br>
              <a:rPr lang="cs-CZ" altLang="cs-CZ" sz="4000"/>
            </a:br>
            <a:r>
              <a:rPr lang="cs-CZ" altLang="cs-CZ" sz="1400" i="1"/>
              <a:t>Jones </a:t>
            </a:r>
            <a:r>
              <a:rPr lang="en-US" altLang="cs-CZ" sz="1400" i="1"/>
              <a:t>&amp;</a:t>
            </a:r>
            <a:r>
              <a:rPr lang="cs-CZ" altLang="cs-CZ" sz="1400" i="1"/>
              <a:t> Ardren 2003</a:t>
            </a:r>
            <a:r>
              <a:rPr lang="en-US" altLang="cs-CZ" sz="1400" i="1"/>
              <a:t>, Jones et al. 2010</a:t>
            </a:r>
            <a:endParaRPr lang="cs-CZ" altLang="cs-CZ" sz="1400" i="1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820150" cy="5543550"/>
          </a:xfrm>
          <a:noFill/>
        </p:spPr>
        <p:txBody>
          <a:bodyPr/>
          <a:lstStyle/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600"/>
              <a:t> </a:t>
            </a:r>
            <a:r>
              <a:rPr lang="cs-CZ" altLang="cs-CZ" sz="1600" b="1"/>
              <a:t>Few candidate parents, all sampled, enough of variable markers</a:t>
            </a:r>
            <a:r>
              <a:rPr lang="cs-CZ" altLang="cs-CZ" sz="1400"/>
              <a:t> </a:t>
            </a:r>
            <a:br>
              <a:rPr lang="cs-CZ" altLang="cs-CZ" sz="1400"/>
            </a:br>
            <a:br>
              <a:rPr lang="cs-CZ" altLang="cs-CZ" sz="1400"/>
            </a:b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>
                <a:cs typeface="Arial" panose="020B0604020202020204" pitchFamily="34" charset="0"/>
              </a:rPr>
              <a:t> </a:t>
            </a:r>
            <a:r>
              <a:rPr lang="cs-CZ" altLang="cs-CZ" sz="1600" b="1">
                <a:solidFill>
                  <a:srgbClr val="0000FF"/>
                </a:solidFill>
              </a:rPr>
              <a:t>Exclusion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- incompatibility between parrent and offspring </a:t>
            </a: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>
                <a:cs typeface="Arial" panose="020B0604020202020204" pitchFamily="34" charset="0"/>
              </a:rPr>
              <a:t> parentage rejected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- subsequent exclusion leads to identification of „true“ parents (</a:t>
            </a:r>
            <a:r>
              <a:rPr lang="cs-CZ" altLang="cs-CZ" sz="1400">
                <a:cs typeface="Arial" panose="020B0604020202020204" pitchFamily="34" charset="0"/>
              </a:rPr>
              <a:t>→ </a:t>
            </a:r>
            <a:r>
              <a:rPr lang="cs-CZ" altLang="cs-CZ" sz="1400"/>
              <a:t>biological father/mother)</a:t>
            </a: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1400"/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600" b="1"/>
              <a:t> More non-excluded candidate parents</a:t>
            </a:r>
            <a:br>
              <a:rPr lang="cs-CZ" altLang="cs-CZ" sz="1600" b="1"/>
            </a:br>
            <a:br>
              <a:rPr lang="cs-CZ" altLang="cs-CZ" sz="1400"/>
            </a:b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>
                <a:cs typeface="Arial" panose="020B0604020202020204" pitchFamily="34" charset="0"/>
              </a:rPr>
              <a:t> </a:t>
            </a:r>
            <a:r>
              <a:rPr lang="cs-CZ" altLang="cs-CZ" sz="1600" b="1">
                <a:solidFill>
                  <a:srgbClr val="0000FF"/>
                </a:solidFill>
              </a:rPr>
              <a:t>Methods based on maximum likelihood</a:t>
            </a:r>
            <a:br>
              <a:rPr lang="cs-CZ" altLang="cs-CZ" sz="1600" b="1">
                <a:solidFill>
                  <a:srgbClr val="0000FF"/>
                </a:solidFill>
              </a:rPr>
            </a:br>
            <a:br>
              <a:rPr lang="cs-CZ" altLang="cs-CZ" sz="1400"/>
            </a:br>
            <a:r>
              <a:rPr lang="cs-CZ" altLang="cs-CZ" sz="1400"/>
              <a:t>Categorical and fractional </a:t>
            </a:r>
            <a:r>
              <a:rPr lang="en-US" altLang="cs-CZ" sz="1400"/>
              <a:t>allocation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	(based on homozygosity </a:t>
            </a: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>
                <a:cs typeface="Arial" panose="020B0604020202020204" pitchFamily="34" charset="0"/>
              </a:rPr>
              <a:t> </a:t>
            </a:r>
            <a:r>
              <a:rPr lang="cs-CZ" altLang="cs-CZ" sz="1400"/>
              <a:t>homozygotes have higher probability to transfer the allele to the next generation)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>
                <a:cs typeface="Arial" panose="020B0604020202020204" pitchFamily="34" charset="0"/>
              </a:rPr>
              <a:t>→ </a:t>
            </a:r>
            <a:r>
              <a:rPr lang="cs-CZ" altLang="cs-CZ" sz="1600" b="1">
                <a:solidFill>
                  <a:srgbClr val="0000FF"/>
                </a:solidFill>
                <a:cs typeface="Arial" panose="020B0604020202020204" pitchFamily="34" charset="0"/>
              </a:rPr>
              <a:t>Full probability parentage analysis</a:t>
            </a:r>
            <a:r>
              <a:rPr lang="cs-CZ" altLang="cs-CZ" sz="1400">
                <a:cs typeface="Arial" panose="020B0604020202020204" pitchFamily="34" charset="0"/>
              </a:rPr>
              <a:t> (Bayesian statistics)</a:t>
            </a:r>
            <a:br>
              <a:rPr lang="cs-CZ" altLang="cs-CZ" sz="1400">
                <a:cs typeface="Arial" panose="020B0604020202020204" pitchFamily="34" charset="0"/>
              </a:rPr>
            </a:br>
            <a:br>
              <a:rPr lang="cs-CZ" altLang="cs-CZ" sz="1400">
                <a:cs typeface="Arial" panose="020B0604020202020204" pitchFamily="34" charset="0"/>
              </a:rPr>
            </a:br>
            <a:r>
              <a:rPr lang="cs-CZ" altLang="cs-CZ" sz="1400">
                <a:cs typeface="Arial" panose="020B0604020202020204" pitchFamily="34" charset="0"/>
              </a:rPr>
              <a:t>	(includes other parameters, e.g. distance between nests, behavioural data, etc.)</a:t>
            </a: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1400"/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400"/>
              <a:t> </a:t>
            </a:r>
            <a:r>
              <a:rPr lang="cs-CZ" altLang="cs-CZ" sz="1600" b="1"/>
              <a:t>Parents unknown and unsampled</a:t>
            </a:r>
            <a:br>
              <a:rPr lang="cs-CZ" altLang="cs-CZ" sz="1600" b="1"/>
            </a:br>
            <a:br>
              <a:rPr lang="cs-CZ" altLang="cs-CZ" sz="1600" b="1"/>
            </a:b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/>
              <a:t> </a:t>
            </a:r>
            <a:r>
              <a:rPr lang="cs-CZ" altLang="cs-CZ" sz="1600" b="1">
                <a:solidFill>
                  <a:srgbClr val="0000FF"/>
                </a:solidFill>
              </a:rPr>
              <a:t>Parental reconstruction</a:t>
            </a:r>
            <a:br>
              <a:rPr lang="cs-CZ" altLang="cs-CZ" sz="1600" b="1">
                <a:solidFill>
                  <a:srgbClr val="0000FF"/>
                </a:solidFill>
              </a:rPr>
            </a:br>
            <a:br>
              <a:rPr lang="cs-CZ" altLang="cs-CZ" sz="1400"/>
            </a:br>
            <a:r>
              <a:rPr lang="cs-CZ" altLang="cs-CZ" sz="1400"/>
              <a:t>Multiple genotypes from a single family </a:t>
            </a: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/>
              <a:t> reconstruction of parental genotypes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E.g. identification of multiple paternity in fish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„Foraging“ – study of diet preferences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773238"/>
            <a:ext cx="8207375" cy="3960812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r>
              <a:rPr lang="cs-CZ" sz="2200" kern="0" dirty="0">
                <a:latin typeface="+mn-lt"/>
              </a:rPr>
              <a:t>Identification of individuals (genetically) + their diet (other methods)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endParaRPr lang="cs-CZ" sz="2200" kern="0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r>
              <a:rPr lang="cs-CZ" sz="2200" kern="0" dirty="0"/>
              <a:t>Identification of individuals </a:t>
            </a:r>
            <a:r>
              <a:rPr lang="cs-CZ" sz="2200" kern="0" dirty="0">
                <a:latin typeface="Arial" charset="0"/>
              </a:rPr>
              <a:t>(other methods) +  their diet (</a:t>
            </a:r>
            <a:r>
              <a:rPr lang="cs-CZ" sz="2200" kern="0" dirty="0" err="1">
                <a:latin typeface="Arial" charset="0"/>
              </a:rPr>
              <a:t>genetically</a:t>
            </a:r>
            <a:r>
              <a:rPr lang="cs-CZ" sz="2200" kern="0" dirty="0">
                <a:latin typeface="Arial" charset="0"/>
              </a:rPr>
              <a:t> - </a:t>
            </a:r>
            <a:r>
              <a:rPr lang="cs-CZ" sz="2200" kern="0" dirty="0" err="1">
                <a:latin typeface="Arial" charset="0"/>
              </a:rPr>
              <a:t>metabarcoding</a:t>
            </a:r>
            <a:r>
              <a:rPr lang="cs-CZ" sz="2200" kern="0" dirty="0">
                <a:latin typeface="Arial" charset="0"/>
              </a:rPr>
              <a:t>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endParaRPr lang="cs-CZ" sz="2200" kern="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r>
              <a:rPr lang="cs-CZ" sz="2200" kern="0" dirty="0"/>
              <a:t>Identification of individuals </a:t>
            </a:r>
            <a:r>
              <a:rPr lang="cs-CZ" sz="2200" kern="0" dirty="0">
                <a:latin typeface="Arial" charset="0"/>
              </a:rPr>
              <a:t>(genetically) +  their diet (</a:t>
            </a:r>
            <a:r>
              <a:rPr lang="cs-CZ" sz="2200" kern="0" dirty="0" err="1">
                <a:latin typeface="Arial" charset="0"/>
              </a:rPr>
              <a:t>genetically</a:t>
            </a:r>
            <a:r>
              <a:rPr lang="cs-CZ" sz="2200" kern="0" dirty="0">
                <a:latin typeface="Arial" charset="0"/>
              </a:rPr>
              <a:t> - </a:t>
            </a:r>
            <a:r>
              <a:rPr lang="cs-CZ" sz="2200" kern="0" dirty="0" err="1">
                <a:latin typeface="Arial" charset="0"/>
              </a:rPr>
              <a:t>metabarcoding</a:t>
            </a:r>
            <a:r>
              <a:rPr lang="cs-CZ" sz="2200" kern="0" dirty="0">
                <a:latin typeface="Arial" charset="0"/>
              </a:rPr>
              <a:t>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defRPr/>
            </a:pPr>
            <a:endParaRPr lang="cs-CZ" sz="2400" kern="0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endParaRPr lang="cs-CZ" sz="2200" kern="0" dirty="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Msat paternita - bar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3962400" cy="387667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5486400" y="16764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Genotype (bp)</a:t>
            </a:r>
          </a:p>
        </p:txBody>
      </p:sp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5562600" y="2209800"/>
            <a:ext cx="2363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Mother: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endParaRPr lang="en-GB" altLang="cs-CZ" sz="2400" b="1">
              <a:solidFill>
                <a:srgbClr val="99FF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5562600" y="3200400"/>
            <a:ext cx="226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Father: 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131/134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5562600" y="41148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1: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9" name="Text Box 11"/>
          <p:cNvSpPr txBox="1">
            <a:spLocks noChangeArrowheads="1"/>
          </p:cNvSpPr>
          <p:nvPr/>
        </p:nvSpPr>
        <p:spPr bwMode="auto">
          <a:xfrm>
            <a:off x="5562600" y="51054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2: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137</a:t>
            </a:r>
            <a:endParaRPr lang="en-GB" altLang="cs-CZ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323850" y="6461125"/>
            <a:ext cx="8621713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latin typeface="+mj-lt"/>
              </a:rPr>
              <a:t>Analysed male could sire offspring 1, but surely not offspring 2</a:t>
            </a:r>
            <a:endParaRPr lang="en-GB" altLang="cs-CZ" sz="2000" dirty="0">
              <a:latin typeface="+mj-lt"/>
            </a:endParaRPr>
          </a:p>
        </p:txBody>
      </p:sp>
      <p:sp>
        <p:nvSpPr>
          <p:cNvPr id="23561" name="Text Box 13"/>
          <p:cNvSpPr txBox="1">
            <a:spLocks noChangeArrowheads="1"/>
          </p:cNvSpPr>
          <p:nvPr/>
        </p:nvSpPr>
        <p:spPr bwMode="auto">
          <a:xfrm>
            <a:off x="950913" y="5680075"/>
            <a:ext cx="3619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+</a:t>
            </a:r>
          </a:p>
        </p:txBody>
      </p:sp>
      <p:sp>
        <p:nvSpPr>
          <p:cNvPr id="23562" name="Text Box 14"/>
          <p:cNvSpPr txBox="1">
            <a:spLocks noChangeArrowheads="1"/>
          </p:cNvSpPr>
          <p:nvPr/>
        </p:nvSpPr>
        <p:spPr bwMode="auto">
          <a:xfrm>
            <a:off x="5364163" y="5734050"/>
            <a:ext cx="2857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</a:t>
            </a:r>
          </a:p>
        </p:txBody>
      </p:sp>
      <p:sp>
        <p:nvSpPr>
          <p:cNvPr id="23563" name="Line 15"/>
          <p:cNvSpPr>
            <a:spLocks noChangeShapeType="1"/>
          </p:cNvSpPr>
          <p:nvPr/>
        </p:nvSpPr>
        <p:spPr bwMode="auto">
          <a:xfrm flipH="1">
            <a:off x="1476375" y="5949950"/>
            <a:ext cx="3671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7" name="Přímá spojovací čára 16"/>
          <p:cNvCxnSpPr>
            <a:cxnSpLocks noChangeShapeType="1"/>
          </p:cNvCxnSpPr>
          <p:nvPr/>
        </p:nvCxnSpPr>
        <p:spPr bwMode="auto">
          <a:xfrm rot="5400000">
            <a:off x="1748631" y="3393282"/>
            <a:ext cx="1216025" cy="1588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5400000">
            <a:off x="2286794" y="3928269"/>
            <a:ext cx="2143125" cy="1587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 rot="5400000">
            <a:off x="3536950" y="3821113"/>
            <a:ext cx="642937" cy="1588"/>
          </a:xfrm>
          <a:prstGeom prst="line">
            <a:avLst/>
          </a:prstGeom>
          <a:noFill/>
          <a:ln w="57150" algn="ctr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5400000">
            <a:off x="3678237" y="4322763"/>
            <a:ext cx="1357313" cy="1588"/>
          </a:xfrm>
          <a:prstGeom prst="line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>
            <a:off x="4143375" y="3214688"/>
            <a:ext cx="35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68313" y="228600"/>
            <a:ext cx="828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hangingPunct="1">
              <a:defRPr/>
            </a:pPr>
            <a:r>
              <a:rPr lang="cs-CZ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Exclusion principle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2" grpId="0" animBg="1" autoUpdateAnimBg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964488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How many loci are necessary?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052513"/>
            <a:ext cx="8186737" cy="53292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/>
              <a:t>No absolute value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Depending on: </a:t>
            </a: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>
                <a:solidFill>
                  <a:schemeClr val="tx2"/>
                </a:solidFill>
              </a:rPr>
              <a:t>number of alleles</a:t>
            </a:r>
            <a:br>
              <a:rPr lang="cs-CZ" altLang="cs-CZ" sz="1800">
                <a:solidFill>
                  <a:schemeClr val="tx2"/>
                </a:solidFill>
              </a:rPr>
            </a:br>
            <a:endParaRPr lang="cs-CZ" altLang="cs-CZ" sz="1800">
              <a:solidFill>
                <a:schemeClr val="tx2"/>
              </a:solidFill>
            </a:endParaRP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>
                <a:solidFill>
                  <a:schemeClr val="tx2"/>
                </a:solidFill>
              </a:rPr>
              <a:t>heterozygosity</a:t>
            </a:r>
            <a:br>
              <a:rPr lang="cs-CZ" altLang="cs-CZ" sz="1800">
                <a:solidFill>
                  <a:schemeClr val="tx2"/>
                </a:solidFill>
              </a:rPr>
            </a:br>
            <a:endParaRPr lang="cs-CZ" altLang="cs-CZ" sz="1800">
              <a:solidFill>
                <a:schemeClr val="tx2"/>
              </a:solidFill>
            </a:endParaRP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>
                <a:solidFill>
                  <a:schemeClr val="tx2"/>
                </a:solidFill>
              </a:rPr>
              <a:t>allele frequencies</a:t>
            </a:r>
            <a:br>
              <a:rPr lang="cs-CZ" altLang="cs-CZ" sz="1800">
                <a:solidFill>
                  <a:schemeClr val="tx2"/>
                </a:solidFill>
              </a:rPr>
            </a:br>
            <a:endParaRPr lang="cs-CZ" altLang="cs-CZ" sz="1800">
              <a:solidFill>
                <a:schemeClr val="tx2"/>
              </a:solidFill>
            </a:endParaRP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>
                <a:solidFill>
                  <a:schemeClr val="tx2"/>
                </a:solidFill>
              </a:rPr>
              <a:t>sample size</a:t>
            </a: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cs-CZ" altLang="cs-CZ" sz="180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ideal – hypervariable loci </a:t>
            </a:r>
            <a:br>
              <a:rPr lang="cs-CZ" altLang="cs-CZ" sz="2000"/>
            </a:br>
            <a:r>
              <a:rPr lang="cs-CZ" altLang="cs-CZ" sz="2000"/>
              <a:t>sometimes 3 are enough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rgbClr val="FF0000"/>
                </a:solidFill>
              </a:rPr>
              <a:t>pilot study of adult part of population</a:t>
            </a:r>
            <a:endParaRPr lang="cs-CZ" altLang="cs-CZ" sz="2000"/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→ </a:t>
            </a:r>
            <a:r>
              <a:rPr lang="cs-CZ" altLang="cs-CZ" sz="2000" b="1">
                <a:solidFill>
                  <a:srgbClr val="FF0000"/>
                </a:solidFill>
              </a:rPr>
              <a:t>Exclusion probability</a:t>
            </a:r>
            <a:endParaRPr lang="cs-CZ" altLang="cs-CZ" sz="1800"/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57338"/>
            <a:ext cx="4067175" cy="30162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354763" y="3503613"/>
            <a:ext cx="23002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000" i="1"/>
              <a:t>Nielsen et al. 2001</a:t>
            </a:r>
            <a:br>
              <a:rPr lang="cs-CZ" altLang="cs-CZ" sz="1000" i="1"/>
            </a:br>
            <a:r>
              <a:rPr lang="cs-CZ" altLang="cs-CZ" sz="1000" i="1"/>
              <a:t>different number of alleles</a:t>
            </a:r>
            <a:br>
              <a:rPr lang="cs-CZ" altLang="cs-CZ" sz="1000" i="1"/>
            </a:br>
            <a:r>
              <a:rPr lang="cs-CZ" altLang="cs-CZ" sz="1000" i="1"/>
              <a:t>different number of candidate parents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73238"/>
            <a:ext cx="8893175" cy="43529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800"/>
              <a:t>Probability that randomly selected genotype in a population will not match the offspring,</a:t>
            </a:r>
            <a:br>
              <a:rPr lang="cs-CZ" altLang="cs-CZ" sz="1800"/>
            </a:br>
            <a:br>
              <a:rPr lang="cs-CZ" altLang="cs-CZ" sz="1800"/>
            </a:br>
            <a:r>
              <a:rPr lang="cs-CZ" altLang="cs-CZ" sz="1800"/>
              <a:t>i.e. </a:t>
            </a:r>
            <a:r>
              <a:rPr lang="cs-CZ" altLang="cs-CZ" sz="1800" b="1">
                <a:solidFill>
                  <a:schemeClr val="accent2"/>
                </a:solidFill>
              </a:rPr>
              <a:t>probability</a:t>
            </a:r>
            <a:r>
              <a:rPr lang="cs-CZ" altLang="cs-CZ" sz="1800"/>
              <a:t>, that </a:t>
            </a:r>
            <a:r>
              <a:rPr lang="cs-CZ" altLang="cs-CZ" sz="1800" b="1">
                <a:solidFill>
                  <a:schemeClr val="accent2"/>
                </a:solidFill>
              </a:rPr>
              <a:t>randomly selected individual will be excluded </a:t>
            </a:r>
            <a:r>
              <a:rPr lang="cs-CZ" altLang="cs-CZ" sz="1800"/>
              <a:t>as a parent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often as NonExclusion probability (NEP)</a:t>
            </a:r>
            <a:br>
              <a:rPr lang="cs-CZ" altLang="cs-CZ" sz="1800"/>
            </a:br>
            <a:r>
              <a:rPr lang="cs-CZ" altLang="cs-CZ" sz="1800"/>
              <a:t>(= 1 – Exclusion probability)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it depends on number of loci and alleles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good values of NEP are 0.01 and lower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calculated e.g. in </a:t>
            </a:r>
            <a:r>
              <a:rPr lang="cs-CZ" altLang="cs-CZ" sz="1800" b="1"/>
              <a:t>Cervus</a:t>
            </a:r>
          </a:p>
          <a:p>
            <a:pPr>
              <a:lnSpc>
                <a:spcPct val="80000"/>
              </a:lnSpc>
            </a:pPr>
            <a:endParaRPr lang="cs-CZ" altLang="cs-CZ" sz="1800" b="1"/>
          </a:p>
          <a:p>
            <a:pPr>
              <a:lnSpc>
                <a:spcPct val="80000"/>
              </a:lnSpc>
            </a:pPr>
            <a:r>
              <a:rPr lang="cs-CZ" altLang="cs-CZ" sz="1800"/>
              <a:t>different values for the first and second parent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endParaRPr lang="cs-CZ" altLang="cs-CZ" sz="1800" b="1"/>
          </a:p>
          <a:p>
            <a:pPr>
              <a:lnSpc>
                <a:spcPct val="80000"/>
              </a:lnSpc>
            </a:pPr>
            <a:endParaRPr lang="cs-CZ" altLang="cs-CZ" sz="1800" b="1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>
                <a:solidFill>
                  <a:srgbClr val="FF0000"/>
                </a:solidFill>
              </a:rPr>
              <a:t>Exclusion probability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227763" y="4797425"/>
            <a:ext cx="925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164/170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8243888" y="4508500"/>
            <a:ext cx="9255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170/172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596188" y="4797425"/>
            <a:ext cx="925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170/170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7019925" y="5157788"/>
            <a:ext cx="9255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164/170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8101013" y="5084763"/>
            <a:ext cx="923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164/172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6916738" y="4508500"/>
            <a:ext cx="925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170/174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164388" y="6021388"/>
            <a:ext cx="1017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170/172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7164388" y="6381750"/>
            <a:ext cx="1074737" cy="33813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offspring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6804025" y="4005263"/>
            <a:ext cx="1973263" cy="33813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Candidate parents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6011863" y="3860800"/>
            <a:ext cx="3132137" cy="29972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8000"/>
              </a:solidFill>
            </a:endParaRPr>
          </a:p>
        </p:txBody>
      </p:sp>
      <p:sp>
        <p:nvSpPr>
          <p:cNvPr id="20495" name="Oval 15"/>
          <p:cNvSpPr>
            <a:spLocks noChangeArrowheads="1"/>
          </p:cNvSpPr>
          <p:nvPr/>
        </p:nvSpPr>
        <p:spPr bwMode="auto">
          <a:xfrm>
            <a:off x="7019925" y="5157788"/>
            <a:ext cx="935038" cy="35877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H="1" flipV="1">
            <a:off x="7667625" y="5516563"/>
            <a:ext cx="360363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8101013" y="5661025"/>
            <a:ext cx="881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3300"/>
                </a:solidFill>
              </a:rPr>
              <a:t>mother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4" grpId="1"/>
      <p:bldP spid="20485" grpId="0"/>
      <p:bldP spid="20486" grpId="0"/>
      <p:bldP spid="20486" grpId="1"/>
      <p:bldP spid="20487" grpId="0"/>
      <p:bldP spid="20488" grpId="0"/>
      <p:bldP spid="20489" grpId="0"/>
      <p:bldP spid="20489" grpId="1"/>
      <p:bldP spid="20490" grpId="0"/>
      <p:bldP spid="20492" grpId="0" animBg="1"/>
      <p:bldP spid="20493" grpId="0" animBg="1"/>
      <p:bldP spid="20494" grpId="0" animBg="1"/>
      <p:bldP spid="20495" grpId="0" animBg="1"/>
      <p:bldP spid="20496" grpId="0" animBg="1"/>
      <p:bldP spid="2049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/>
              <a:t>Exclusion probability – rough estimate</a:t>
            </a:r>
          </a:p>
          <a:p>
            <a:endParaRPr lang="cs-CZ" altLang="cs-CZ" sz="2400"/>
          </a:p>
          <a:p>
            <a:r>
              <a:rPr lang="cs-CZ" altLang="cs-CZ" sz="2400"/>
              <a:t>more suitable are usually simulations</a:t>
            </a:r>
            <a:br>
              <a:rPr lang="cs-CZ" altLang="cs-CZ" sz="2400"/>
            </a:br>
            <a:r>
              <a:rPr lang="cs-CZ" altLang="cs-CZ" sz="1800"/>
              <a:t>including also numbers and proportions of sampled individuals, genotyping errors and other problems (mutations, null alleles) – included in „likelihood approaches“ e.g. in Cervus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cs-CZ">
                <a:solidFill>
                  <a:schemeClr val="tx1"/>
                </a:solidFill>
              </a:rPr>
              <a:t>Exclusion</a:t>
            </a:r>
            <a:r>
              <a:rPr lang="cs-CZ" altLang="cs-CZ">
                <a:solidFill>
                  <a:schemeClr val="tx1"/>
                </a:solidFill>
              </a:rPr>
              <a:t> - complications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389937" cy="50879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cs-CZ" altLang="cs-CZ" sz="2400"/>
              <a:t>Mendelian inheritance of microsatellites: genotyping errors, null alleles, mutations </a:t>
            </a:r>
            <a:r>
              <a:rPr lang="fr-FR" altLang="cs-CZ" sz="2400">
                <a:sym typeface="Symbol" panose="05050102010706020507" pitchFamily="18" charset="2"/>
              </a:rPr>
              <a:t> false exclusions</a:t>
            </a:r>
            <a:r>
              <a:rPr lang="cs-CZ" altLang="cs-CZ" sz="2400">
                <a:sym typeface="Symbol" panose="05050102010706020507" pitchFamily="18" charset="2"/>
              </a:rPr>
              <a:t> in strict conditions</a:t>
            </a:r>
            <a:endParaRPr lang="en-GB" altLang="cs-CZ"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chemeClr val="tx1"/>
                </a:solidFill>
                <a:latin typeface="Comic Sans MS" panose="030F0702030302020204" pitchFamily="66" charset="0"/>
              </a:rPr>
              <a:t>Null alleles and genotyping errors complicates analyses of relatedness (e.g. parentage)</a:t>
            </a:r>
            <a:endParaRPr lang="cs-CZ" altLang="cs-CZ" sz="18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7959725" cy="3384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				lokus 1 			lokus 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				</a:t>
            </a:r>
            <a:r>
              <a:rPr lang="cs-CZ" altLang="cs-CZ" sz="2000">
                <a:solidFill>
                  <a:srgbClr val="FF0000"/>
                </a:solidFill>
                <a:cs typeface="Arial" panose="020B0604020202020204" pitchFamily="34" charset="0"/>
              </a:rPr>
              <a:t>null alleles</a:t>
            </a:r>
            <a:r>
              <a:rPr lang="cs-CZ" altLang="cs-CZ" sz="2000">
                <a:cs typeface="Arial" panose="020B0604020202020204" pitchFamily="34" charset="0"/>
              </a:rPr>
              <a:t>		</a:t>
            </a:r>
            <a:r>
              <a:rPr lang="cs-CZ" altLang="cs-CZ" sz="2000">
                <a:solidFill>
                  <a:srgbClr val="FF0000"/>
                </a:solidFill>
                <a:cs typeface="Arial" panose="020B0604020202020204" pitchFamily="34" charset="0"/>
              </a:rPr>
              <a:t>genotyping error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Mother 			100	150</a:t>
            </a:r>
            <a:r>
              <a:rPr lang="cs-CZ" altLang="cs-CZ" sz="2000">
                <a:solidFill>
                  <a:srgbClr val="0000FF"/>
                </a:solidFill>
                <a:cs typeface="Arial" panose="020B0604020202020204" pitchFamily="34" charset="0"/>
              </a:rPr>
              <a:t>	</a:t>
            </a:r>
            <a:r>
              <a:rPr lang="cs-CZ" altLang="cs-CZ" sz="2000">
                <a:cs typeface="Arial" panose="020B0604020202020204" pitchFamily="34" charset="0"/>
              </a:rPr>
              <a:t>	300	350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Father X		100	</a:t>
            </a:r>
            <a:r>
              <a:rPr lang="cs-CZ" altLang="cs-CZ" sz="2000">
                <a:solidFill>
                  <a:srgbClr val="FF0000"/>
                </a:solidFill>
                <a:cs typeface="Arial" panose="020B0604020202020204" pitchFamily="34" charset="0"/>
              </a:rPr>
              <a:t>100</a:t>
            </a:r>
            <a:r>
              <a:rPr lang="cs-CZ" altLang="cs-CZ" sz="2000">
                <a:cs typeface="Arial" panose="020B0604020202020204" pitchFamily="34" charset="0"/>
              </a:rPr>
              <a:t>		300	</a:t>
            </a:r>
            <a:r>
              <a:rPr lang="cs-CZ" altLang="cs-CZ" sz="2000">
                <a:solidFill>
                  <a:srgbClr val="FF0000"/>
                </a:solidFill>
                <a:cs typeface="Arial" panose="020B0604020202020204" pitchFamily="34" charset="0"/>
              </a:rPr>
              <a:t>367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Offspring		150	150		350	365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6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600">
                <a:cs typeface="Arial" panose="020B0604020202020204" pitchFamily="34" charset="0"/>
              </a:rPr>
              <a:t>	</a:t>
            </a:r>
          </a:p>
        </p:txBody>
      </p:sp>
      <p:sp>
        <p:nvSpPr>
          <p:cNvPr id="25604" name="TextovéPole 3"/>
          <p:cNvSpPr txBox="1">
            <a:spLocks noChangeArrowheads="1"/>
          </p:cNvSpPr>
          <p:nvPr/>
        </p:nvSpPr>
        <p:spPr bwMode="auto">
          <a:xfrm>
            <a:off x="214313" y="5786438"/>
            <a:ext cx="86439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Father X</a:t>
            </a:r>
            <a:r>
              <a:rPr lang="cs-CZ" altLang="cs-CZ" sz="2400"/>
              <a:t> is always the „true“ father of the analysed offspring, but a simple exclusion analysis leads to erroneous results</a:t>
            </a:r>
          </a:p>
        </p:txBody>
      </p:sp>
      <p:sp>
        <p:nvSpPr>
          <p:cNvPr id="28677" name="Obdélník 1"/>
          <p:cNvSpPr>
            <a:spLocks noChangeArrowheads="1"/>
          </p:cNvSpPr>
          <p:nvPr/>
        </p:nvSpPr>
        <p:spPr bwMode="auto">
          <a:xfrm>
            <a:off x="8748713" y="558958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Mutations</a:t>
            </a:r>
            <a:br>
              <a:rPr lang="cs-CZ" altLang="cs-CZ">
                <a:solidFill>
                  <a:srgbClr val="FF0000"/>
                </a:solidFill>
              </a:rPr>
            </a:br>
            <a:r>
              <a:rPr lang="cs-CZ" altLang="cs-CZ" sz="2400" i="1">
                <a:solidFill>
                  <a:schemeClr val="tx1"/>
                </a:solidFill>
              </a:rPr>
              <a:t>Ibarguchi et al. 2004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r>
              <a:rPr lang="cs-CZ" altLang="cs-CZ" sz="2000"/>
              <a:t>usually not considered</a:t>
            </a:r>
          </a:p>
          <a:p>
            <a:endParaRPr lang="cs-CZ" altLang="cs-CZ" sz="2000"/>
          </a:p>
          <a:p>
            <a:r>
              <a:rPr lang="cs-CZ" altLang="cs-CZ" sz="2000"/>
              <a:t>however they can be relatively frequent</a:t>
            </a:r>
            <a:br>
              <a:rPr lang="cs-CZ" altLang="cs-CZ" sz="2000"/>
            </a:br>
            <a:r>
              <a:rPr lang="cs-CZ" altLang="cs-CZ" sz="1800">
                <a:solidFill>
                  <a:schemeClr val="accent2"/>
                </a:solidFill>
              </a:rPr>
              <a:t>(4.5 x 10</a:t>
            </a:r>
            <a:r>
              <a:rPr lang="cs-CZ" altLang="cs-CZ" sz="1800" baseline="30000">
                <a:solidFill>
                  <a:schemeClr val="accent2"/>
                </a:solidFill>
              </a:rPr>
              <a:t>-2</a:t>
            </a:r>
            <a:r>
              <a:rPr lang="cs-CZ" altLang="cs-CZ" sz="1800">
                <a:solidFill>
                  <a:schemeClr val="accent2"/>
                </a:solidFill>
              </a:rPr>
              <a:t> - 5.1 x 10</a:t>
            </a:r>
            <a:r>
              <a:rPr lang="cs-CZ" altLang="cs-CZ" sz="1800" baseline="30000">
                <a:solidFill>
                  <a:schemeClr val="accent2"/>
                </a:solidFill>
              </a:rPr>
              <a:t>-6</a:t>
            </a:r>
            <a:r>
              <a:rPr lang="cs-CZ" altLang="cs-CZ" sz="1800">
                <a:solidFill>
                  <a:schemeClr val="accent2"/>
                </a:solidFill>
              </a:rPr>
              <a:t> per locus)</a:t>
            </a:r>
          </a:p>
          <a:p>
            <a:endParaRPr lang="cs-CZ" altLang="cs-CZ" sz="2000"/>
          </a:p>
          <a:p>
            <a:r>
              <a:rPr lang="cs-CZ" altLang="cs-CZ" sz="2000"/>
              <a:t>more frequent in males (2 až 6x)</a:t>
            </a:r>
          </a:p>
          <a:p>
            <a:endParaRPr lang="cs-CZ" altLang="cs-CZ" sz="2000"/>
          </a:p>
          <a:p>
            <a:r>
              <a:rPr lang="cs-CZ" altLang="cs-CZ" sz="2400" b="1">
                <a:solidFill>
                  <a:srgbClr val="FF0000"/>
                </a:solidFill>
                <a:cs typeface="Arial" panose="020B0604020202020204" pitchFamily="34" charset="0"/>
              </a:rPr>
              <a:t>→ </a:t>
            </a:r>
            <a:r>
              <a:rPr lang="cs-CZ" altLang="cs-CZ" sz="2000">
                <a:solidFill>
                  <a:srgbClr val="FF0000"/>
                </a:solidFill>
              </a:rPr>
              <a:t>exclusion based on a single locus can be erroneous</a:t>
            </a:r>
          </a:p>
          <a:p>
            <a:endParaRPr lang="cs-CZ" altLang="cs-CZ" sz="18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367338"/>
            <a:ext cx="2873375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35438"/>
            <a:ext cx="3240088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Solution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57338"/>
            <a:ext cx="8147050" cy="32400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/>
              <a:t>use of more loci</a:t>
            </a:r>
          </a:p>
          <a:p>
            <a:pPr>
              <a:lnSpc>
                <a:spcPct val="90000"/>
              </a:lnSpc>
            </a:pPr>
            <a:endParaRPr lang="cs-CZ" altLang="cs-CZ" sz="2000"/>
          </a:p>
          <a:p>
            <a:pPr>
              <a:lnSpc>
                <a:spcPct val="90000"/>
              </a:lnSpc>
            </a:pPr>
            <a:r>
              <a:rPr lang="cs-CZ" altLang="cs-CZ" sz="2000"/>
              <a:t>Mutace </a:t>
            </a:r>
            <a:r>
              <a:rPr lang="cs-CZ" altLang="cs-CZ" sz="2000">
                <a:cs typeface="Arial" panose="020B0604020202020204" pitchFamily="34" charset="0"/>
              </a:rPr>
              <a:t>→ nejčastěji posun o jednu jednotku opakování</a:t>
            </a:r>
            <a:br>
              <a:rPr lang="cs-CZ" altLang="cs-CZ" sz="2000">
                <a:cs typeface="Arial" panose="020B0604020202020204" pitchFamily="34" charset="0"/>
              </a:rPr>
            </a:br>
            <a:r>
              <a:rPr lang="cs-CZ" altLang="cs-CZ" sz="1800">
                <a:solidFill>
                  <a:schemeClr val="accent2"/>
                </a:solidFill>
                <a:cs typeface="Arial" panose="020B0604020202020204" pitchFamily="34" charset="0"/>
              </a:rPr>
              <a:t>například rodič (CTTT)</a:t>
            </a:r>
            <a:r>
              <a:rPr lang="cs-CZ" altLang="cs-CZ" sz="1800" b="1" baseline="-25000">
                <a:solidFill>
                  <a:schemeClr val="accent2"/>
                </a:solidFill>
                <a:cs typeface="Arial" panose="020B0604020202020204" pitchFamily="34" charset="0"/>
              </a:rPr>
              <a:t>7</a:t>
            </a:r>
            <a:r>
              <a:rPr lang="cs-CZ" altLang="cs-CZ" sz="1800">
                <a:solidFill>
                  <a:schemeClr val="accent2"/>
                </a:solidFill>
                <a:cs typeface="Arial" panose="020B0604020202020204" pitchFamily="34" charset="0"/>
              </a:rPr>
              <a:t> potomek (CTTT)</a:t>
            </a:r>
            <a:r>
              <a:rPr lang="cs-CZ" altLang="cs-CZ" sz="1800" b="1" baseline="-25000">
                <a:solidFill>
                  <a:schemeClr val="accent2"/>
                </a:solidFill>
                <a:cs typeface="Arial" panose="020B0604020202020204" pitchFamily="34" charset="0"/>
              </a:rPr>
              <a:t>8</a:t>
            </a:r>
            <a:r>
              <a:rPr lang="cs-CZ" altLang="cs-CZ" sz="1800">
                <a:solidFill>
                  <a:schemeClr val="accent2"/>
                </a:solidFill>
                <a:cs typeface="Arial" panose="020B0604020202020204" pitchFamily="34" charset="0"/>
              </a:rPr>
              <a:t>, délka fragmentu tedy například 120 u rodiče a 124 u potomka</a:t>
            </a:r>
          </a:p>
          <a:p>
            <a:pPr>
              <a:lnSpc>
                <a:spcPct val="90000"/>
              </a:lnSpc>
            </a:pPr>
            <a:endParaRPr lang="cs-CZ" altLang="cs-CZ" sz="1800"/>
          </a:p>
          <a:p>
            <a:pPr>
              <a:lnSpc>
                <a:spcPct val="90000"/>
              </a:lnSpc>
            </a:pPr>
            <a:r>
              <a:rPr lang="cs-CZ" altLang="cs-CZ" sz="2000"/>
              <a:t>Probability of resemblance (P</a:t>
            </a:r>
            <a:r>
              <a:rPr lang="cs-CZ" altLang="cs-CZ" sz="2000" baseline="-25000"/>
              <a:t>R</a:t>
            </a:r>
            <a:r>
              <a:rPr lang="cs-CZ" altLang="cs-CZ" sz="2000"/>
              <a:t>)</a:t>
            </a:r>
            <a:br>
              <a:rPr lang="cs-CZ" altLang="cs-CZ" sz="2000"/>
            </a:br>
            <a:r>
              <a:rPr lang="cs-CZ" altLang="cs-CZ" sz="1800">
                <a:solidFill>
                  <a:schemeClr val="accent2"/>
                </a:solidFill>
              </a:rPr>
              <a:t>Podívám se na ostatní lokusy a vypočítám s jakou pravděpodobností mohou alely sdílet dva nepříbuzní jedinci</a:t>
            </a:r>
            <a:br>
              <a:rPr lang="cs-CZ" altLang="cs-CZ" sz="1800">
                <a:solidFill>
                  <a:schemeClr val="accent2"/>
                </a:solidFill>
              </a:rPr>
            </a:br>
            <a:endParaRPr lang="cs-CZ" altLang="cs-CZ" sz="1800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403350" y="5006975"/>
            <a:ext cx="1758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Pro jeden lokus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85750" y="6311900"/>
            <a:ext cx="399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Součin pravděpodobností přes lokusy</a:t>
            </a:r>
          </a:p>
        </p:txBody>
      </p:sp>
      <p:sp>
        <p:nvSpPr>
          <p:cNvPr id="30728" name="Text Box 6"/>
          <p:cNvSpPr txBox="1">
            <a:spLocks noChangeArrowheads="1"/>
          </p:cNvSpPr>
          <p:nvPr/>
        </p:nvSpPr>
        <p:spPr bwMode="auto">
          <a:xfrm>
            <a:off x="6889750" y="6491288"/>
            <a:ext cx="225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Ibarguchi et al. 2004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92150"/>
            <a:ext cx="8229600" cy="1143000"/>
          </a:xfrm>
        </p:spPr>
        <p:txBody>
          <a:bodyPr/>
          <a:lstStyle/>
          <a:p>
            <a:r>
              <a:rPr lang="cs-CZ" altLang="cs-CZ" sz="4000" i="1">
                <a:solidFill>
                  <a:srgbClr val="FF0000"/>
                </a:solidFill>
              </a:rPr>
              <a:t>Uria lomvia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8888" y="3484563"/>
            <a:ext cx="6842125" cy="3373437"/>
          </a:xfrm>
        </p:spPr>
        <p:txBody>
          <a:bodyPr/>
          <a:lstStyle/>
          <a:p>
            <a:r>
              <a:rPr lang="cs-CZ" altLang="cs-CZ" sz="2800" b="1">
                <a:solidFill>
                  <a:schemeClr val="accent2"/>
                </a:solidFill>
              </a:rPr>
              <a:t>22</a:t>
            </a:r>
            <a:r>
              <a:rPr lang="en-US" altLang="cs-CZ" sz="2800" b="1">
                <a:solidFill>
                  <a:schemeClr val="accent2"/>
                </a:solidFill>
              </a:rPr>
              <a:t>%</a:t>
            </a:r>
            <a:r>
              <a:rPr lang="en-US" altLang="cs-CZ" sz="2800"/>
              <a:t> </a:t>
            </a:r>
            <a:r>
              <a:rPr lang="en-US" altLang="cs-CZ" sz="2000"/>
              <a:t>m</a:t>
            </a:r>
            <a:r>
              <a:rPr lang="cs-CZ" altLang="cs-CZ" sz="2000"/>
              <a:t>imopárová paternita bez korekce na mutace</a:t>
            </a:r>
            <a:r>
              <a:rPr lang="cs-CZ" altLang="cs-CZ" sz="2800"/>
              <a:t> </a:t>
            </a:r>
            <a:endParaRPr lang="en-US" altLang="cs-CZ" sz="2800"/>
          </a:p>
          <a:p>
            <a:endParaRPr lang="en-US" altLang="cs-CZ" sz="2800"/>
          </a:p>
          <a:p>
            <a:r>
              <a:rPr lang="cs-CZ" altLang="cs-CZ" sz="2800" b="1">
                <a:solidFill>
                  <a:schemeClr val="accent2"/>
                </a:solidFill>
              </a:rPr>
              <a:t>7</a:t>
            </a:r>
            <a:r>
              <a:rPr lang="en-US" altLang="cs-CZ" sz="2800" b="1">
                <a:solidFill>
                  <a:schemeClr val="accent2"/>
                </a:solidFill>
              </a:rPr>
              <a:t>%</a:t>
            </a:r>
            <a:r>
              <a:rPr lang="en-US" altLang="cs-CZ" sz="2800"/>
              <a:t> </a:t>
            </a:r>
            <a:r>
              <a:rPr lang="cs-CZ" altLang="cs-CZ" sz="2000"/>
              <a:t>mimopárová </a:t>
            </a:r>
            <a:r>
              <a:rPr lang="en-US" altLang="cs-CZ" sz="2000"/>
              <a:t>paternita s korekc</a:t>
            </a:r>
            <a:r>
              <a:rPr lang="cs-CZ" altLang="cs-CZ" sz="2000"/>
              <a:t>í</a:t>
            </a:r>
            <a:br>
              <a:rPr lang="cs-CZ" altLang="cs-CZ" sz="2000"/>
            </a:br>
            <a:r>
              <a:rPr lang="cs-CZ" altLang="cs-CZ" sz="2000"/>
              <a:t>	 soulad s jinou použitou technikou</a:t>
            </a:r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32088" cy="2997200"/>
          </a:xfrm>
          <a:noFill/>
        </p:spPr>
      </p:pic>
      <p:pic>
        <p:nvPicPr>
          <p:cNvPr id="3174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-26988"/>
            <a:ext cx="3276600" cy="2366963"/>
          </a:xfrm>
          <a:noFill/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889750" y="6491288"/>
            <a:ext cx="225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Ibarguchi et al. 2004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Exclusion</a:t>
            </a:r>
            <a:r>
              <a:rPr lang="cs-CZ" altLang="cs-CZ">
                <a:solidFill>
                  <a:srgbClr val="FF0000"/>
                </a:solidFill>
              </a:rPr>
              <a:t> - komplikace</a:t>
            </a:r>
            <a:endParaRPr lang="en-GB" altLang="cs-CZ">
              <a:solidFill>
                <a:srgbClr val="FF000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389937" cy="50879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Mendelian rules of inheritance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genotyping errors, null alleles, mutations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  <a:sym typeface="Symbol" pitchFamily="18" charset="2"/>
              </a:rPr>
              <a:t> false exclusions in strict conditions</a:t>
            </a:r>
            <a:endParaRPr lang="cs-CZ" sz="2400" dirty="0">
              <a:solidFill>
                <a:schemeClr val="bg1">
                  <a:lumMod val="65000"/>
                </a:schemeClr>
              </a:solidFill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 err="1">
                <a:sym typeface="Symbol" pitchFamily="18" charset="2"/>
              </a:rPr>
              <a:t>Extended</a:t>
            </a:r>
            <a:r>
              <a:rPr lang="cs-CZ" sz="2400" dirty="0">
                <a:sym typeface="Symbol" pitchFamily="18" charset="2"/>
              </a:rPr>
              <a:t> </a:t>
            </a:r>
            <a:r>
              <a:rPr lang="cs-CZ" sz="2400" dirty="0" err="1">
                <a:sym typeface="Symbol" pitchFamily="18" charset="2"/>
              </a:rPr>
              <a:t>family</a:t>
            </a:r>
            <a:r>
              <a:rPr lang="cs-CZ" sz="2400" dirty="0">
                <a:sym typeface="Symbol" pitchFamily="18" charset="2"/>
              </a:rPr>
              <a:t> </a:t>
            </a:r>
            <a:r>
              <a:rPr lang="cs-CZ" sz="2400" dirty="0" err="1">
                <a:sym typeface="Symbol" pitchFamily="18" charset="2"/>
              </a:rPr>
              <a:t>structure</a:t>
            </a:r>
            <a:r>
              <a:rPr lang="cs-CZ" sz="2400" dirty="0">
                <a:sym typeface="Symbol" pitchFamily="18" charset="2"/>
              </a:rPr>
              <a:t> (příbuznost potenciálních rodičů) – nejhorší jsou sourozenci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 err="1">
                <a:sym typeface="Symbol" pitchFamily="18" charset="2"/>
              </a:rPr>
              <a:t>Linked</a:t>
            </a:r>
            <a:r>
              <a:rPr lang="cs-CZ" sz="2400" dirty="0">
                <a:sym typeface="Symbol" pitchFamily="18" charset="2"/>
              </a:rPr>
              <a:t> </a:t>
            </a:r>
            <a:r>
              <a:rPr lang="cs-CZ" sz="2400" dirty="0" err="1">
                <a:sym typeface="Symbol" pitchFamily="18" charset="2"/>
              </a:rPr>
              <a:t>loci</a:t>
            </a:r>
            <a:r>
              <a:rPr lang="cs-CZ" sz="2400" dirty="0">
                <a:sym typeface="Symbol" pitchFamily="18" charset="2"/>
              </a:rPr>
              <a:t> – pokles variability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>
                <a:sym typeface="Symbol" pitchFamily="18" charset="2"/>
              </a:rPr>
              <a:t>Znaky na pohlavních chromozómech</a:t>
            </a:r>
            <a:endParaRPr lang="fr-FR" sz="2400" dirty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>
                <a:sym typeface="Symbol" pitchFamily="18" charset="2"/>
              </a:rPr>
              <a:t>Problémy narůstají s rostoucím množstvím jedinců a </a:t>
            </a:r>
            <a:r>
              <a:rPr lang="cs-CZ" sz="2400" dirty="0" err="1">
                <a:sym typeface="Symbol" pitchFamily="18" charset="2"/>
              </a:rPr>
              <a:t>lokusů</a:t>
            </a:r>
            <a:r>
              <a:rPr lang="cs-CZ" sz="2400" dirty="0">
                <a:sym typeface="Symbol" pitchFamily="18" charset="2"/>
              </a:rPr>
              <a:t> </a:t>
            </a:r>
            <a:endParaRPr lang="fr-FR" sz="2400" dirty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>
                <a:sym typeface="Symbol" pitchFamily="18" charset="2"/>
              </a:rPr>
              <a:t>„</a:t>
            </a:r>
            <a:r>
              <a:rPr lang="cs-CZ" sz="2400" dirty="0" err="1">
                <a:sym typeface="Symbol" pitchFamily="18" charset="2"/>
              </a:rPr>
              <a:t>Exclusion</a:t>
            </a:r>
            <a:r>
              <a:rPr lang="cs-CZ" sz="2400" dirty="0">
                <a:sym typeface="Symbol" pitchFamily="18" charset="2"/>
              </a:rPr>
              <a:t>“ je velmi užitečná metoda např. v experimentech, kde jsou všichni rodiče předem známi a </a:t>
            </a:r>
            <a:r>
              <a:rPr lang="cs-CZ" sz="2400" dirty="0" err="1">
                <a:sym typeface="Symbol" pitchFamily="18" charset="2"/>
              </a:rPr>
              <a:t>zgenotypováni</a:t>
            </a:r>
            <a:endParaRPr lang="fr-FR" sz="2400" dirty="0"/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endParaRPr lang="en-GB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„Foraging“ - non-invasive CMR studies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5616575" cy="39608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 b="1"/>
              <a:t>Population size – identification of individuals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„Capture-Mark-Recapture“ </a:t>
            </a:r>
            <a:r>
              <a:rPr lang="cs-CZ" altLang="cs-CZ" sz="1800"/>
              <a:t>(review in Lukacs </a:t>
            </a:r>
            <a:r>
              <a:rPr lang="en-US" altLang="cs-CZ" sz="1800"/>
              <a:t>&amp;</a:t>
            </a:r>
            <a:r>
              <a:rPr lang="cs-CZ" altLang="cs-CZ" sz="1800"/>
              <a:t> Burnham 2005)</a:t>
            </a:r>
            <a:endParaRPr lang="cs-CZ" altLang="cs-CZ" sz="2000"/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Repeated sampling of the same individual (= multilocus genotype)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Survival, population dynamics, etc.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Closed population models, open population models, Robust design models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1800"/>
              <a:t>Corrections</a:t>
            </a:r>
            <a:r>
              <a:rPr lang="cs-CZ" altLang="cs-CZ" sz="2000"/>
              <a:t> for genotyping errors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Faeces – analysis of </a:t>
            </a:r>
            <a:r>
              <a:rPr lang="cs-CZ" altLang="cs-CZ" sz="2000" b="1"/>
              <a:t>individual variability </a:t>
            </a:r>
            <a:r>
              <a:rPr lang="cs-CZ" altLang="cs-CZ" sz="2000"/>
              <a:t>in diet </a:t>
            </a:r>
            <a:r>
              <a:rPr lang="cs-CZ" altLang="cs-CZ" sz="1800"/>
              <a:t>(e.g. coyotes - Fedriani </a:t>
            </a:r>
            <a:r>
              <a:rPr lang="en-US" altLang="cs-CZ" sz="1800"/>
              <a:t>&amp;</a:t>
            </a:r>
            <a:r>
              <a:rPr lang="cs-CZ" altLang="cs-CZ" sz="1800"/>
              <a:t> Kohn 2001)</a:t>
            </a:r>
            <a:endParaRPr lang="cs-CZ" altLang="cs-CZ" sz="2000"/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endParaRPr lang="cs-CZ" altLang="cs-CZ" sz="2000"/>
          </a:p>
        </p:txBody>
      </p:sp>
      <p:pic>
        <p:nvPicPr>
          <p:cNvPr id="288774" name="Picture 6" descr="koj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557338"/>
            <a:ext cx="20955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5" name="Text Box 7"/>
          <p:cNvSpPr txBox="1">
            <a:spLocks noChangeArrowheads="1"/>
          </p:cNvSpPr>
          <p:nvPr/>
        </p:nvSpPr>
        <p:spPr bwMode="auto">
          <a:xfrm>
            <a:off x="6227763" y="4508500"/>
            <a:ext cx="232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Population dynamics of coyotes (Prugh et al. 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rgbClr val="FF0000"/>
                </a:solidFill>
              </a:rPr>
              <a:t>Př.: Faktory ovlivňující celoživotní fitness u hořavky duhové</a:t>
            </a:r>
          </a:p>
        </p:txBody>
      </p:sp>
      <p:sp>
        <p:nvSpPr>
          <p:cNvPr id="33795" name="Zaoblený obdélník 3"/>
          <p:cNvSpPr>
            <a:spLocks noChangeArrowheads="1"/>
          </p:cNvSpPr>
          <p:nvPr/>
        </p:nvSpPr>
        <p:spPr bwMode="auto">
          <a:xfrm>
            <a:off x="642938" y="1428750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6" name="Elipsa 4"/>
          <p:cNvSpPr>
            <a:spLocks noChangeArrowheads="1"/>
          </p:cNvSpPr>
          <p:nvPr/>
        </p:nvSpPr>
        <p:spPr bwMode="auto">
          <a:xfrm>
            <a:off x="785813" y="15716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7" name="Elipsa 5"/>
          <p:cNvSpPr>
            <a:spLocks noChangeArrowheads="1"/>
          </p:cNvSpPr>
          <p:nvPr/>
        </p:nvSpPr>
        <p:spPr bwMode="auto">
          <a:xfrm>
            <a:off x="938213" y="17240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8" name="Elipsa 6"/>
          <p:cNvSpPr>
            <a:spLocks noChangeArrowheads="1"/>
          </p:cNvSpPr>
          <p:nvPr/>
        </p:nvSpPr>
        <p:spPr bwMode="auto">
          <a:xfrm>
            <a:off x="714375" y="185737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9" name="Zaoblený obdélník 7"/>
          <p:cNvSpPr>
            <a:spLocks noChangeArrowheads="1"/>
          </p:cNvSpPr>
          <p:nvPr/>
        </p:nvSpPr>
        <p:spPr bwMode="auto">
          <a:xfrm>
            <a:off x="1928813" y="1857375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0" name="Elipsa 8"/>
          <p:cNvSpPr>
            <a:spLocks noChangeArrowheads="1"/>
          </p:cNvSpPr>
          <p:nvPr/>
        </p:nvSpPr>
        <p:spPr bwMode="auto">
          <a:xfrm>
            <a:off x="2071688" y="200025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1" name="Elipsa 9"/>
          <p:cNvSpPr>
            <a:spLocks noChangeArrowheads="1"/>
          </p:cNvSpPr>
          <p:nvPr/>
        </p:nvSpPr>
        <p:spPr bwMode="auto">
          <a:xfrm>
            <a:off x="2224088" y="215265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2" name="Elipsa 10"/>
          <p:cNvSpPr>
            <a:spLocks noChangeArrowheads="1"/>
          </p:cNvSpPr>
          <p:nvPr/>
        </p:nvSpPr>
        <p:spPr bwMode="auto">
          <a:xfrm>
            <a:off x="2000250" y="22860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3" name="Zaoblený obdélník 11"/>
          <p:cNvSpPr>
            <a:spLocks noChangeArrowheads="1"/>
          </p:cNvSpPr>
          <p:nvPr/>
        </p:nvSpPr>
        <p:spPr bwMode="auto">
          <a:xfrm>
            <a:off x="642938" y="2714625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4" name="Elipsa 12"/>
          <p:cNvSpPr>
            <a:spLocks noChangeArrowheads="1"/>
          </p:cNvSpPr>
          <p:nvPr/>
        </p:nvSpPr>
        <p:spPr bwMode="auto">
          <a:xfrm>
            <a:off x="785813" y="28575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5" name="Elipsa 13"/>
          <p:cNvSpPr>
            <a:spLocks noChangeArrowheads="1"/>
          </p:cNvSpPr>
          <p:nvPr/>
        </p:nvSpPr>
        <p:spPr bwMode="auto">
          <a:xfrm>
            <a:off x="938213" y="30099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6" name="Elipsa 14"/>
          <p:cNvSpPr>
            <a:spLocks noChangeArrowheads="1"/>
          </p:cNvSpPr>
          <p:nvPr/>
        </p:nvSpPr>
        <p:spPr bwMode="auto">
          <a:xfrm>
            <a:off x="714375" y="314325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7" name="Zaoblený obdélník 15"/>
          <p:cNvSpPr>
            <a:spLocks noChangeArrowheads="1"/>
          </p:cNvSpPr>
          <p:nvPr/>
        </p:nvSpPr>
        <p:spPr bwMode="auto">
          <a:xfrm>
            <a:off x="5214938" y="1571625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8" name="Elipsa 16"/>
          <p:cNvSpPr>
            <a:spLocks noChangeArrowheads="1"/>
          </p:cNvSpPr>
          <p:nvPr/>
        </p:nvSpPr>
        <p:spPr bwMode="auto">
          <a:xfrm>
            <a:off x="5357813" y="17145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9" name="Elipsa 17"/>
          <p:cNvSpPr>
            <a:spLocks noChangeArrowheads="1"/>
          </p:cNvSpPr>
          <p:nvPr/>
        </p:nvSpPr>
        <p:spPr bwMode="auto">
          <a:xfrm>
            <a:off x="6143625" y="2071688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0" name="Elipsa 18"/>
          <p:cNvSpPr>
            <a:spLocks noChangeArrowheads="1"/>
          </p:cNvSpPr>
          <p:nvPr/>
        </p:nvSpPr>
        <p:spPr bwMode="auto">
          <a:xfrm>
            <a:off x="5286375" y="2357438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1" name="Zaoblený obdélník 19"/>
          <p:cNvSpPr>
            <a:spLocks noChangeArrowheads="1"/>
          </p:cNvSpPr>
          <p:nvPr/>
        </p:nvSpPr>
        <p:spPr bwMode="auto">
          <a:xfrm>
            <a:off x="6500813" y="2000250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2" name="Elipsa 20"/>
          <p:cNvSpPr>
            <a:spLocks noChangeArrowheads="1"/>
          </p:cNvSpPr>
          <p:nvPr/>
        </p:nvSpPr>
        <p:spPr bwMode="auto">
          <a:xfrm>
            <a:off x="6643688" y="21431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3" name="Elipsa 21"/>
          <p:cNvSpPr>
            <a:spLocks noChangeArrowheads="1"/>
          </p:cNvSpPr>
          <p:nvPr/>
        </p:nvSpPr>
        <p:spPr bwMode="auto">
          <a:xfrm>
            <a:off x="7358063" y="2500313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4" name="Elipsa 22"/>
          <p:cNvSpPr>
            <a:spLocks noChangeArrowheads="1"/>
          </p:cNvSpPr>
          <p:nvPr/>
        </p:nvSpPr>
        <p:spPr bwMode="auto">
          <a:xfrm>
            <a:off x="6572250" y="2786063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5" name="Zaoblený obdélník 23"/>
          <p:cNvSpPr>
            <a:spLocks noChangeArrowheads="1"/>
          </p:cNvSpPr>
          <p:nvPr/>
        </p:nvSpPr>
        <p:spPr bwMode="auto">
          <a:xfrm>
            <a:off x="5214938" y="2857500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6" name="Elipsa 24"/>
          <p:cNvSpPr>
            <a:spLocks noChangeArrowheads="1"/>
          </p:cNvSpPr>
          <p:nvPr/>
        </p:nvSpPr>
        <p:spPr bwMode="auto">
          <a:xfrm>
            <a:off x="5357813" y="300037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7" name="Elipsa 25"/>
          <p:cNvSpPr>
            <a:spLocks noChangeArrowheads="1"/>
          </p:cNvSpPr>
          <p:nvPr/>
        </p:nvSpPr>
        <p:spPr bwMode="auto">
          <a:xfrm>
            <a:off x="6072188" y="32861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8" name="Elipsa 26"/>
          <p:cNvSpPr>
            <a:spLocks noChangeArrowheads="1"/>
          </p:cNvSpPr>
          <p:nvPr/>
        </p:nvSpPr>
        <p:spPr bwMode="auto">
          <a:xfrm>
            <a:off x="5286375" y="3643313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9" name="TextovéPole 27"/>
          <p:cNvSpPr txBox="1">
            <a:spLocks noChangeArrowheads="1"/>
          </p:cNvSpPr>
          <p:nvPr/>
        </p:nvSpPr>
        <p:spPr bwMode="auto">
          <a:xfrm>
            <a:off x="2071688" y="3143250"/>
            <a:ext cx="1365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10 x stejné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uspořádání</a:t>
            </a:r>
          </a:p>
        </p:txBody>
      </p:sp>
      <p:sp>
        <p:nvSpPr>
          <p:cNvPr id="33820" name="TextovéPole 28"/>
          <p:cNvSpPr txBox="1">
            <a:spLocks noChangeArrowheads="1"/>
          </p:cNvSpPr>
          <p:nvPr/>
        </p:nvSpPr>
        <p:spPr bwMode="auto">
          <a:xfrm>
            <a:off x="6572250" y="3214688"/>
            <a:ext cx="1365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10 x stejné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uspořádání</a:t>
            </a:r>
          </a:p>
        </p:txBody>
      </p:sp>
      <p:sp>
        <p:nvSpPr>
          <p:cNvPr id="33821" name="TextovéPole 29"/>
          <p:cNvSpPr txBox="1">
            <a:spLocks noChangeArrowheads="1"/>
          </p:cNvSpPr>
          <p:nvPr/>
        </p:nvSpPr>
        <p:spPr bwMode="auto">
          <a:xfrm>
            <a:off x="3314700" y="6519863"/>
            <a:ext cx="5829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Reichard et al., Mol Ecol 2008, Reichard et al., Evolution 2009</a:t>
            </a:r>
          </a:p>
        </p:txBody>
      </p:sp>
      <p:pic>
        <p:nvPicPr>
          <p:cNvPr id="3382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38"/>
            <a:ext cx="22590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3" name="TextovéPole 31"/>
          <p:cNvSpPr txBox="1">
            <a:spLocks noChangeArrowheads="1"/>
          </p:cNvSpPr>
          <p:nvPr/>
        </p:nvSpPr>
        <p:spPr bwMode="auto">
          <a:xfrm>
            <a:off x="0" y="4143375"/>
            <a:ext cx="43576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- 3 páry hořavek v každé nádrži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přes 4000 embryí (odebírány v pravidelných intervalech, 5 mikrosatelitů</a:t>
            </a:r>
          </a:p>
        </p:txBody>
      </p:sp>
      <p:pic>
        <p:nvPicPr>
          <p:cNvPr id="338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429125"/>
            <a:ext cx="25495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5" name="TextovéPole 33"/>
          <p:cNvSpPr txBox="1">
            <a:spLocks noChangeArrowheads="1"/>
          </p:cNvSpPr>
          <p:nvPr/>
        </p:nvSpPr>
        <p:spPr bwMode="auto">
          <a:xfrm>
            <a:off x="7010400" y="4500563"/>
            <a:ext cx="21336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velikost těla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kondice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zbarvení duhovky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velikost gonád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parazitofauna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rgbClr val="FF0000"/>
                </a:solidFill>
              </a:rPr>
              <a:t>Př.: Faktory ovlivňující celoživotní fitness u hořavky duhové</a:t>
            </a:r>
          </a:p>
        </p:txBody>
      </p:sp>
      <p:sp>
        <p:nvSpPr>
          <p:cNvPr id="34819" name="TextovéPole 29"/>
          <p:cNvSpPr txBox="1">
            <a:spLocks noChangeArrowheads="1"/>
          </p:cNvSpPr>
          <p:nvPr/>
        </p:nvSpPr>
        <p:spPr bwMode="auto">
          <a:xfrm>
            <a:off x="3314700" y="6519863"/>
            <a:ext cx="5829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Reichard et al., Mol Ecol 2008, Reichard et al., Evolution 2009</a:t>
            </a:r>
          </a:p>
        </p:txBody>
      </p:sp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38"/>
            <a:ext cx="22590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4786313"/>
            <a:ext cx="25495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3206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ovéPole 34"/>
          <p:cNvSpPr txBox="1">
            <a:spLocks noChangeArrowheads="1"/>
          </p:cNvSpPr>
          <p:nvPr/>
        </p:nvSpPr>
        <p:spPr bwMode="auto">
          <a:xfrm>
            <a:off x="0" y="3714750"/>
            <a:ext cx="34925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„oportunity for sexual selection“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(nezávisí na distribuci škeblí, ale na sezóně – na podzim je variabilita v reprodukčním úspěchu větší)</a:t>
            </a: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428750"/>
            <a:ext cx="2674937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ovéPole 36"/>
          <p:cNvSpPr txBox="1">
            <a:spLocks noChangeArrowheads="1"/>
          </p:cNvSpPr>
          <p:nvPr/>
        </p:nvSpPr>
        <p:spPr bwMode="auto">
          <a:xfrm>
            <a:off x="2928938" y="5429250"/>
            <a:ext cx="3562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„velikost těla u samců rozhoduje“</a:t>
            </a:r>
          </a:p>
        </p:txBody>
      </p:sp>
      <p:sp>
        <p:nvSpPr>
          <p:cNvPr id="38" name="TextovéPole 37"/>
          <p:cNvSpPr txBox="1">
            <a:spLocks noChangeArrowheads="1"/>
          </p:cNvSpPr>
          <p:nvPr/>
        </p:nvSpPr>
        <p:spPr bwMode="auto">
          <a:xfrm>
            <a:off x="6143625" y="1857375"/>
            <a:ext cx="30003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Nahloučená distribuce = selekce na velikost gonád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Rovnoměrná distribuce = selekce na velikost těla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20725"/>
          </a:xfrm>
        </p:spPr>
        <p:txBody>
          <a:bodyPr/>
          <a:lstStyle/>
          <a:p>
            <a:pPr algn="l"/>
            <a:r>
              <a:rPr lang="cs-CZ" altLang="cs-CZ" sz="3600">
                <a:solidFill>
                  <a:srgbClr val="FF0000"/>
                </a:solidFill>
              </a:rPr>
              <a:t>Metody</a:t>
            </a:r>
            <a:br>
              <a:rPr lang="cs-CZ" altLang="cs-CZ" sz="4000"/>
            </a:br>
            <a:r>
              <a:rPr lang="cs-CZ" altLang="cs-CZ" sz="1400" i="1"/>
              <a:t>Jones </a:t>
            </a:r>
            <a:r>
              <a:rPr lang="en-US" altLang="cs-CZ" sz="1400" i="1"/>
              <a:t>&amp;</a:t>
            </a:r>
            <a:r>
              <a:rPr lang="cs-CZ" altLang="cs-CZ" sz="1400" i="1"/>
              <a:t> Ardren 2003</a:t>
            </a:r>
            <a:r>
              <a:rPr lang="en-US" altLang="cs-CZ" sz="1400" i="1"/>
              <a:t>, Jones et al. 2010</a:t>
            </a:r>
            <a:endParaRPr lang="cs-CZ" altLang="cs-CZ" sz="1400" i="1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820150" cy="5543550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Málo potenciálních rodičů, všichni ovzorkováni, dostatek dobrých </a:t>
            </a:r>
            <a:r>
              <a:rPr lang="cs-CZ" sz="16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markerů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Exclusion</a:t>
            </a:r>
            <a:r>
              <a:rPr lang="cs-CZ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(prosté vyloučení)</a:t>
            </a: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nekompatibilita mezi rodičem a potomkem </a:t>
            </a:r>
            <a:r>
              <a:rPr lang="en-US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zamítnutí rodičovství</a:t>
            </a: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postupným vyřazováním nakonec zbude jeden možný rodič (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→ 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biologický otec nebo matka)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/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b="1" dirty="0"/>
              <a:t> Nelze vyloučit více jedinců (</a:t>
            </a:r>
            <a:r>
              <a:rPr lang="cs-CZ" sz="1600" b="1" dirty="0" err="1"/>
              <a:t>zbyde</a:t>
            </a:r>
            <a:r>
              <a:rPr lang="cs-CZ" sz="1600" b="1" dirty="0"/>
              <a:t> více možných otců než 1)</a:t>
            </a:r>
            <a:br>
              <a:rPr lang="cs-CZ" sz="1600" b="1" dirty="0"/>
            </a:br>
            <a:br>
              <a:rPr lang="cs-CZ" sz="1400" dirty="0"/>
            </a:br>
            <a:r>
              <a:rPr lang="en-US" sz="1400" dirty="0">
                <a:cs typeface="Arial" charset="0"/>
              </a:rPr>
              <a:t>→</a:t>
            </a:r>
            <a:r>
              <a:rPr lang="cs-CZ" sz="1400" dirty="0">
                <a:cs typeface="Arial" charset="0"/>
              </a:rPr>
              <a:t> </a:t>
            </a:r>
            <a:r>
              <a:rPr lang="cs-CZ" sz="1600" b="1" dirty="0">
                <a:solidFill>
                  <a:srgbClr val="0000FF"/>
                </a:solidFill>
              </a:rPr>
              <a:t>Metody založené na maximální věrohodnosti</a:t>
            </a:r>
            <a:br>
              <a:rPr lang="cs-CZ" sz="1600" b="1" dirty="0">
                <a:solidFill>
                  <a:srgbClr val="0000FF"/>
                </a:solidFill>
              </a:rPr>
            </a:br>
            <a:br>
              <a:rPr lang="cs-CZ" sz="1400" dirty="0"/>
            </a:br>
            <a:r>
              <a:rPr lang="cs-CZ" sz="1400" dirty="0" err="1"/>
              <a:t>Categorical</a:t>
            </a:r>
            <a:r>
              <a:rPr lang="cs-CZ" sz="1400" dirty="0"/>
              <a:t> </a:t>
            </a:r>
            <a:r>
              <a:rPr lang="cs-CZ" sz="1400" dirty="0" err="1"/>
              <a:t>and</a:t>
            </a:r>
            <a:r>
              <a:rPr lang="cs-CZ" sz="1400" dirty="0"/>
              <a:t> </a:t>
            </a:r>
            <a:r>
              <a:rPr lang="cs-CZ" sz="1400" dirty="0" err="1"/>
              <a:t>fractional</a:t>
            </a:r>
            <a:r>
              <a:rPr lang="cs-CZ" sz="1400" dirty="0"/>
              <a:t> </a:t>
            </a:r>
            <a:r>
              <a:rPr lang="en-US" sz="1400" dirty="0"/>
              <a:t>allocation</a:t>
            </a:r>
            <a:br>
              <a:rPr lang="cs-CZ" sz="1400" dirty="0"/>
            </a:br>
            <a:br>
              <a:rPr lang="cs-CZ" sz="1400" dirty="0"/>
            </a:br>
            <a:r>
              <a:rPr lang="cs-CZ" sz="1400" dirty="0"/>
              <a:t>	(založeno na </a:t>
            </a:r>
            <a:r>
              <a:rPr lang="cs-CZ" sz="1400" dirty="0" err="1"/>
              <a:t>homozygotnosti</a:t>
            </a:r>
            <a:r>
              <a:rPr lang="cs-CZ" sz="1400" dirty="0"/>
              <a:t> </a:t>
            </a:r>
            <a:r>
              <a:rPr lang="en-US" sz="1400" dirty="0">
                <a:cs typeface="Arial" charset="0"/>
              </a:rPr>
              <a:t>→</a:t>
            </a:r>
            <a:r>
              <a:rPr lang="cs-CZ" sz="1400" dirty="0">
                <a:cs typeface="Arial" charset="0"/>
              </a:rPr>
              <a:t> </a:t>
            </a:r>
            <a:r>
              <a:rPr lang="cs-CZ" sz="1400" dirty="0"/>
              <a:t>homozygot má větší pravděpodobnost předat alelu)</a:t>
            </a:r>
            <a:br>
              <a:rPr lang="cs-CZ" sz="1400" dirty="0"/>
            </a:br>
            <a:br>
              <a:rPr lang="cs-CZ" sz="1400" dirty="0"/>
            </a:br>
            <a:r>
              <a:rPr lang="cs-CZ" sz="1400" dirty="0">
                <a:cs typeface="Arial" charset="0"/>
              </a:rPr>
              <a:t>→ </a:t>
            </a:r>
            <a:r>
              <a:rPr lang="cs-CZ" sz="1600" b="1" dirty="0" err="1">
                <a:solidFill>
                  <a:srgbClr val="0000FF"/>
                </a:solidFill>
                <a:cs typeface="Arial" charset="0"/>
              </a:rPr>
              <a:t>Full</a:t>
            </a:r>
            <a:r>
              <a:rPr lang="cs-CZ" sz="1600" b="1" dirty="0">
                <a:solidFill>
                  <a:srgbClr val="0000FF"/>
                </a:solidFill>
                <a:cs typeface="Arial" charset="0"/>
              </a:rPr>
              <a:t> probability </a:t>
            </a:r>
            <a:r>
              <a:rPr lang="cs-CZ" sz="1600" b="1" dirty="0" err="1">
                <a:solidFill>
                  <a:srgbClr val="0000FF"/>
                </a:solidFill>
                <a:cs typeface="Arial" charset="0"/>
              </a:rPr>
              <a:t>parentage</a:t>
            </a:r>
            <a:r>
              <a:rPr lang="cs-CZ" sz="16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rgbClr val="0000FF"/>
                </a:solidFill>
                <a:cs typeface="Arial" charset="0"/>
              </a:rPr>
              <a:t>analysis</a:t>
            </a:r>
            <a:r>
              <a:rPr lang="cs-CZ" sz="1400" dirty="0">
                <a:cs typeface="Arial" charset="0"/>
              </a:rPr>
              <a:t> (</a:t>
            </a:r>
            <a:r>
              <a:rPr lang="cs-CZ" sz="1400" dirty="0" err="1">
                <a:cs typeface="Arial" charset="0"/>
              </a:rPr>
              <a:t>Bayesian</a:t>
            </a:r>
            <a:r>
              <a:rPr lang="cs-CZ" sz="1400" dirty="0">
                <a:cs typeface="Arial" charset="0"/>
              </a:rPr>
              <a:t> </a:t>
            </a:r>
            <a:r>
              <a:rPr lang="cs-CZ" sz="1400" dirty="0" err="1">
                <a:cs typeface="Arial" charset="0"/>
              </a:rPr>
              <a:t>statistics</a:t>
            </a:r>
            <a:r>
              <a:rPr lang="cs-CZ" sz="1400" dirty="0">
                <a:cs typeface="Arial" charset="0"/>
              </a:rPr>
              <a:t>)</a:t>
            </a:r>
            <a:br>
              <a:rPr lang="cs-CZ" sz="1400" dirty="0">
                <a:cs typeface="Arial" charset="0"/>
              </a:rPr>
            </a:br>
            <a:br>
              <a:rPr lang="cs-CZ" sz="1400" dirty="0">
                <a:cs typeface="Arial" charset="0"/>
              </a:rPr>
            </a:br>
            <a:r>
              <a:rPr lang="cs-CZ" sz="1400" dirty="0">
                <a:cs typeface="Arial" charset="0"/>
              </a:rPr>
              <a:t>	(zahrnutí i dalších dat jako vzdálenost hnízd, behaviorální data…)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87675" y="2349500"/>
            <a:ext cx="774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5076825" y="2133600"/>
            <a:ext cx="722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4356100" y="2133600"/>
            <a:ext cx="749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3851275" y="2636838"/>
            <a:ext cx="80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4662488" y="2498725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635375" y="2060575"/>
            <a:ext cx="749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72" name="Text Box 12"/>
          <p:cNvSpPr txBox="1">
            <a:spLocks noChangeArrowheads="1"/>
          </p:cNvSpPr>
          <p:nvPr/>
        </p:nvSpPr>
        <p:spPr bwMode="auto">
          <a:xfrm>
            <a:off x="3851275" y="3716338"/>
            <a:ext cx="1049338" cy="6159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AaBb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offspring</a:t>
            </a:r>
          </a:p>
        </p:txBody>
      </p:sp>
      <p:sp>
        <p:nvSpPr>
          <p:cNvPr id="36873" name="Text Box 13"/>
          <p:cNvSpPr txBox="1">
            <a:spLocks noChangeArrowheads="1"/>
          </p:cNvSpPr>
          <p:nvPr/>
        </p:nvSpPr>
        <p:spPr bwMode="auto">
          <a:xfrm>
            <a:off x="3492500" y="1557338"/>
            <a:ext cx="1682750" cy="3556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Možní rodičové</a:t>
            </a:r>
          </a:p>
        </p:txBody>
      </p:sp>
      <p:sp>
        <p:nvSpPr>
          <p:cNvPr id="36874" name="Rectangle 14"/>
          <p:cNvSpPr>
            <a:spLocks noChangeArrowheads="1"/>
          </p:cNvSpPr>
          <p:nvPr/>
        </p:nvSpPr>
        <p:spPr bwMode="auto">
          <a:xfrm>
            <a:off x="2843213" y="1412875"/>
            <a:ext cx="3132137" cy="29972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8000"/>
              </a:solidFill>
            </a:endParaRP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3851275" y="2636838"/>
            <a:ext cx="792163" cy="35877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H="1" flipV="1">
            <a:off x="4500563" y="2997200"/>
            <a:ext cx="360362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4859338" y="3213100"/>
            <a:ext cx="77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3300"/>
                </a:solidFill>
              </a:rPr>
              <a:t>matka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28625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cs-CZ" sz="4000" ker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Categorical x fractional likelihood</a:t>
            </a:r>
            <a:endParaRPr lang="cs-CZ" sz="4000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flipH="1">
            <a:off x="4067175" y="3789363"/>
            <a:ext cx="144463" cy="2159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Přímá spojovací čára 19"/>
          <p:cNvCxnSpPr>
            <a:cxnSpLocks noChangeShapeType="1"/>
          </p:cNvCxnSpPr>
          <p:nvPr/>
        </p:nvCxnSpPr>
        <p:spPr bwMode="auto">
          <a:xfrm flipH="1">
            <a:off x="4356100" y="3789363"/>
            <a:ext cx="144463" cy="2159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ovéPole 24"/>
          <p:cNvSpPr txBox="1">
            <a:spLocks noChangeArrowheads="1"/>
          </p:cNvSpPr>
          <p:nvPr/>
        </p:nvSpPr>
        <p:spPr bwMode="auto">
          <a:xfrm>
            <a:off x="323850" y="4941888"/>
            <a:ext cx="85693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/>
              <a:t>výpočet věrohodnosti („likelihood“) paternity pro jednotlivé kandidáty (na základě frekvencí alel)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 animBg="1"/>
      <p:bldP spid="15" grpId="0" animBg="1"/>
      <p:bldP spid="16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0000"/>
                </a:solidFill>
              </a:rPr>
              <a:t>Categorical x fractional likelihood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1430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„</a:t>
            </a:r>
            <a:r>
              <a:rPr lang="fr-FR" altLang="cs-CZ" sz="2000"/>
              <a:t>likelihood</a:t>
            </a:r>
            <a:r>
              <a:rPr lang="cs-CZ" altLang="cs-CZ" sz="2000"/>
              <a:t>“ skóre je vypočítáno na základě genotypů potomka a všech nevyloučených rodičovských genotypů (na základě frekvencí alel v populaci)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možnost zahrnout i další parametry (např. účinnost vzorkování či genotypizací)</a:t>
            </a:r>
            <a:endParaRPr lang="fr-FR" altLang="cs-CZ" sz="2000"/>
          </a:p>
          <a:p>
            <a:pPr eaLnBrk="1" hangingPunct="1">
              <a:lnSpc>
                <a:spcPct val="90000"/>
              </a:lnSpc>
            </a:pPr>
            <a:endParaRPr lang="fr-FR" altLang="cs-CZ" sz="280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Categorical l.:</a:t>
            </a:r>
            <a:r>
              <a:rPr lang="fr-FR" altLang="cs-CZ" sz="2000" b="1"/>
              <a:t> </a:t>
            </a:r>
            <a:r>
              <a:rPr lang="cs-CZ" altLang="cs-CZ" sz="2000"/>
              <a:t>potomek jako jednotka přiřazen otci, biologicky validní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Fractional l.:</a:t>
            </a:r>
            <a:r>
              <a:rPr lang="cs-CZ" altLang="cs-CZ" sz="2000"/>
              <a:t> potomek přiřazen všem kompatibilním otcům. Statisticky přesnější a proto někdy výhodnější</a:t>
            </a:r>
            <a:r>
              <a:rPr lang="fr-FR" altLang="cs-CZ" sz="2000"/>
              <a:t> (</a:t>
            </a:r>
            <a:r>
              <a:rPr lang="cs-CZ" altLang="cs-CZ" sz="2000"/>
              <a:t>např. lepší pro srovnání reprodukčního úspěchu různých kategorií samců)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5072063"/>
            <a:ext cx="239553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Categorical allocation</a:t>
            </a:r>
            <a:endParaRPr lang="en-GB" altLang="cs-CZ">
              <a:solidFill>
                <a:srgbClr val="FF00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130000"/>
              </a:lnSpc>
              <a:buFontTx/>
              <a:buAutoNum type="alphaLcParenR"/>
              <a:defRPr/>
            </a:pPr>
            <a:r>
              <a:rPr lang="cs-CZ" sz="2800" dirty="0"/>
              <a:t>hledáme otce</a:t>
            </a:r>
          </a:p>
          <a:p>
            <a:pPr marL="514350" indent="-514350" eaLnBrk="1" hangingPunct="1">
              <a:lnSpc>
                <a:spcPct val="130000"/>
              </a:lnSpc>
              <a:buFontTx/>
              <a:buAutoNum type="alphaLcParenR"/>
              <a:defRPr/>
            </a:pPr>
            <a:r>
              <a:rPr lang="cs-CZ" sz="2800" dirty="0"/>
              <a:t>hledáme matku</a:t>
            </a:r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r>
              <a:rPr lang="cs-CZ" sz="2800" dirty="0"/>
              <a:t>c) hledáme oba rodiče</a:t>
            </a:r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r>
              <a:rPr lang="cs-CZ" sz="2800" dirty="0"/>
              <a:t>d) hledáme oba rodiče, ale neznáme pohlaví jednotlivých kandidátů</a:t>
            </a:r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endParaRPr lang="cs-CZ" sz="2800" dirty="0"/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r>
              <a:rPr lang="cs-CZ" sz="2800" dirty="0"/>
              <a:t>... program CERVUS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  <a:defRPr/>
            </a:pPr>
            <a:endParaRPr lang="en-GB" sz="2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/>
              <a:t>Typický příklad: Maternita a paternita u netopýrů</a:t>
            </a:r>
          </a:p>
        </p:txBody>
      </p:sp>
      <p:sp>
        <p:nvSpPr>
          <p:cNvPr id="39939" name="Oval 4"/>
          <p:cNvSpPr>
            <a:spLocks noChangeArrowheads="1"/>
          </p:cNvSpPr>
          <p:nvPr/>
        </p:nvSpPr>
        <p:spPr bwMode="auto">
          <a:xfrm>
            <a:off x="684213" y="1916113"/>
            <a:ext cx="2519362" cy="23050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0" name="Oval 5"/>
          <p:cNvSpPr>
            <a:spLocks noChangeArrowheads="1"/>
          </p:cNvSpPr>
          <p:nvPr/>
        </p:nvSpPr>
        <p:spPr bwMode="auto">
          <a:xfrm>
            <a:off x="5724525" y="1773238"/>
            <a:ext cx="2663825" cy="2519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9941" name="Oval 9"/>
          <p:cNvSpPr>
            <a:spLocks noChangeArrowheads="1"/>
          </p:cNvSpPr>
          <p:nvPr/>
        </p:nvSpPr>
        <p:spPr bwMode="auto">
          <a:xfrm>
            <a:off x="4067175" y="1268413"/>
            <a:ext cx="360363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2" name="Oval 10"/>
          <p:cNvSpPr>
            <a:spLocks noChangeArrowheads="1"/>
          </p:cNvSpPr>
          <p:nvPr/>
        </p:nvSpPr>
        <p:spPr bwMode="auto">
          <a:xfrm>
            <a:off x="279400" y="4035425"/>
            <a:ext cx="360363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3" name="Oval 11"/>
          <p:cNvSpPr>
            <a:spLocks noChangeArrowheads="1"/>
          </p:cNvSpPr>
          <p:nvPr/>
        </p:nvSpPr>
        <p:spPr bwMode="auto">
          <a:xfrm>
            <a:off x="8477250" y="4214813"/>
            <a:ext cx="360363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4" name="Oval 12"/>
          <p:cNvSpPr>
            <a:spLocks noChangeArrowheads="1"/>
          </p:cNvSpPr>
          <p:nvPr/>
        </p:nvSpPr>
        <p:spPr bwMode="auto">
          <a:xfrm>
            <a:off x="4797425" y="2965450"/>
            <a:ext cx="360363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5" name="Oval 13"/>
          <p:cNvSpPr>
            <a:spLocks noChangeArrowheads="1"/>
          </p:cNvSpPr>
          <p:nvPr/>
        </p:nvSpPr>
        <p:spPr bwMode="auto">
          <a:xfrm>
            <a:off x="6877050" y="5661025"/>
            <a:ext cx="360363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6" name="Oval 14"/>
          <p:cNvSpPr>
            <a:spLocks noChangeArrowheads="1"/>
          </p:cNvSpPr>
          <p:nvPr/>
        </p:nvSpPr>
        <p:spPr bwMode="auto">
          <a:xfrm>
            <a:off x="3594100" y="3987800"/>
            <a:ext cx="360363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7" name="Oval 15"/>
          <p:cNvSpPr>
            <a:spLocks noChangeArrowheads="1"/>
          </p:cNvSpPr>
          <p:nvPr/>
        </p:nvSpPr>
        <p:spPr bwMode="auto">
          <a:xfrm>
            <a:off x="1735138" y="4799013"/>
            <a:ext cx="360362" cy="358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</a:t>
            </a:r>
          </a:p>
        </p:txBody>
      </p:sp>
      <p:sp>
        <p:nvSpPr>
          <p:cNvPr id="39948" name="Oval 16"/>
          <p:cNvSpPr>
            <a:spLocks noChangeArrowheads="1"/>
          </p:cNvSpPr>
          <p:nvPr/>
        </p:nvSpPr>
        <p:spPr bwMode="auto">
          <a:xfrm>
            <a:off x="1692275" y="2060575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49" name="Oval 17"/>
          <p:cNvSpPr>
            <a:spLocks noChangeArrowheads="1"/>
          </p:cNvSpPr>
          <p:nvPr/>
        </p:nvSpPr>
        <p:spPr bwMode="auto">
          <a:xfrm>
            <a:off x="971550" y="3213100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0" name="Oval 18"/>
          <p:cNvSpPr>
            <a:spLocks noChangeArrowheads="1"/>
          </p:cNvSpPr>
          <p:nvPr/>
        </p:nvSpPr>
        <p:spPr bwMode="auto">
          <a:xfrm>
            <a:off x="1116013" y="2420938"/>
            <a:ext cx="360362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1" name="Oval 19"/>
          <p:cNvSpPr>
            <a:spLocks noChangeArrowheads="1"/>
          </p:cNvSpPr>
          <p:nvPr/>
        </p:nvSpPr>
        <p:spPr bwMode="auto">
          <a:xfrm>
            <a:off x="6804025" y="2924175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2" name="Oval 20"/>
          <p:cNvSpPr>
            <a:spLocks noChangeArrowheads="1"/>
          </p:cNvSpPr>
          <p:nvPr/>
        </p:nvSpPr>
        <p:spPr bwMode="auto">
          <a:xfrm>
            <a:off x="6948488" y="2133600"/>
            <a:ext cx="360362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3" name="Oval 21"/>
          <p:cNvSpPr>
            <a:spLocks noChangeArrowheads="1"/>
          </p:cNvSpPr>
          <p:nvPr/>
        </p:nvSpPr>
        <p:spPr bwMode="auto">
          <a:xfrm>
            <a:off x="6011863" y="2997200"/>
            <a:ext cx="360362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4" name="Oval 22"/>
          <p:cNvSpPr>
            <a:spLocks noChangeArrowheads="1"/>
          </p:cNvSpPr>
          <p:nvPr/>
        </p:nvSpPr>
        <p:spPr bwMode="auto">
          <a:xfrm>
            <a:off x="6227763" y="2133600"/>
            <a:ext cx="360362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5" name="Oval 23"/>
          <p:cNvSpPr>
            <a:spLocks noChangeArrowheads="1"/>
          </p:cNvSpPr>
          <p:nvPr/>
        </p:nvSpPr>
        <p:spPr bwMode="auto">
          <a:xfrm>
            <a:off x="2339975" y="3284538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6" name="Oval 24"/>
          <p:cNvSpPr>
            <a:spLocks noChangeArrowheads="1"/>
          </p:cNvSpPr>
          <p:nvPr/>
        </p:nvSpPr>
        <p:spPr bwMode="auto">
          <a:xfrm>
            <a:off x="1692275" y="2997200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7" name="Oval 25"/>
          <p:cNvSpPr>
            <a:spLocks noChangeArrowheads="1"/>
          </p:cNvSpPr>
          <p:nvPr/>
        </p:nvSpPr>
        <p:spPr bwMode="auto">
          <a:xfrm>
            <a:off x="2339975" y="2349500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8" name="Oval 26"/>
          <p:cNvSpPr>
            <a:spLocks noChangeArrowheads="1"/>
          </p:cNvSpPr>
          <p:nvPr/>
        </p:nvSpPr>
        <p:spPr bwMode="auto">
          <a:xfrm>
            <a:off x="1476375" y="3644900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59" name="Oval 27"/>
          <p:cNvSpPr>
            <a:spLocks noChangeArrowheads="1"/>
          </p:cNvSpPr>
          <p:nvPr/>
        </p:nvSpPr>
        <p:spPr bwMode="auto">
          <a:xfrm>
            <a:off x="7164388" y="3789363"/>
            <a:ext cx="360362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60" name="Oval 28"/>
          <p:cNvSpPr>
            <a:spLocks noChangeArrowheads="1"/>
          </p:cNvSpPr>
          <p:nvPr/>
        </p:nvSpPr>
        <p:spPr bwMode="auto">
          <a:xfrm>
            <a:off x="7667625" y="2565400"/>
            <a:ext cx="360363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61" name="Oval 29"/>
          <p:cNvSpPr>
            <a:spLocks noChangeArrowheads="1"/>
          </p:cNvSpPr>
          <p:nvPr/>
        </p:nvSpPr>
        <p:spPr bwMode="auto">
          <a:xfrm>
            <a:off x="6443663" y="3716338"/>
            <a:ext cx="360362" cy="3587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</a:t>
            </a:r>
          </a:p>
        </p:txBody>
      </p:sp>
      <p:sp>
        <p:nvSpPr>
          <p:cNvPr id="39962" name="Oval 30"/>
          <p:cNvSpPr>
            <a:spLocks noChangeArrowheads="1"/>
          </p:cNvSpPr>
          <p:nvPr/>
        </p:nvSpPr>
        <p:spPr bwMode="auto">
          <a:xfrm>
            <a:off x="1979613" y="3573463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3" name="Oval 31"/>
          <p:cNvSpPr>
            <a:spLocks noChangeArrowheads="1"/>
          </p:cNvSpPr>
          <p:nvPr/>
        </p:nvSpPr>
        <p:spPr bwMode="auto">
          <a:xfrm>
            <a:off x="7380288" y="2133600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4" name="Oval 32"/>
          <p:cNvSpPr>
            <a:spLocks noChangeArrowheads="1"/>
          </p:cNvSpPr>
          <p:nvPr/>
        </p:nvSpPr>
        <p:spPr bwMode="auto">
          <a:xfrm>
            <a:off x="7812088" y="3068638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5" name="Oval 33"/>
          <p:cNvSpPr>
            <a:spLocks noChangeArrowheads="1"/>
          </p:cNvSpPr>
          <p:nvPr/>
        </p:nvSpPr>
        <p:spPr bwMode="auto">
          <a:xfrm>
            <a:off x="6300788" y="2636838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6" name="Oval 34"/>
          <p:cNvSpPr>
            <a:spLocks noChangeArrowheads="1"/>
          </p:cNvSpPr>
          <p:nvPr/>
        </p:nvSpPr>
        <p:spPr bwMode="auto">
          <a:xfrm>
            <a:off x="7235825" y="3213100"/>
            <a:ext cx="360363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7" name="Oval 35"/>
          <p:cNvSpPr>
            <a:spLocks noChangeArrowheads="1"/>
          </p:cNvSpPr>
          <p:nvPr/>
        </p:nvSpPr>
        <p:spPr bwMode="auto">
          <a:xfrm>
            <a:off x="6443663" y="3213100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8" name="Oval 36"/>
          <p:cNvSpPr>
            <a:spLocks noChangeArrowheads="1"/>
          </p:cNvSpPr>
          <p:nvPr/>
        </p:nvSpPr>
        <p:spPr bwMode="auto">
          <a:xfrm>
            <a:off x="755650" y="2781300"/>
            <a:ext cx="360363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69" name="Oval 37"/>
          <p:cNvSpPr>
            <a:spLocks noChangeArrowheads="1"/>
          </p:cNvSpPr>
          <p:nvPr/>
        </p:nvSpPr>
        <p:spPr bwMode="auto">
          <a:xfrm>
            <a:off x="2627313" y="2852738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70" name="Oval 38"/>
          <p:cNvSpPr>
            <a:spLocks noChangeArrowheads="1"/>
          </p:cNvSpPr>
          <p:nvPr/>
        </p:nvSpPr>
        <p:spPr bwMode="auto">
          <a:xfrm>
            <a:off x="1763713" y="2565400"/>
            <a:ext cx="360362" cy="358775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</a:t>
            </a:r>
          </a:p>
        </p:txBody>
      </p:sp>
      <p:sp>
        <p:nvSpPr>
          <p:cNvPr id="39971" name="Text Box 39"/>
          <p:cNvSpPr txBox="1">
            <a:spLocks noChangeArrowheads="1"/>
          </p:cNvSpPr>
          <p:nvPr/>
        </p:nvSpPr>
        <p:spPr bwMode="auto">
          <a:xfrm>
            <a:off x="179388" y="6491288"/>
            <a:ext cx="3544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Pipistrellus nathusii</a:t>
            </a:r>
            <a:r>
              <a:rPr lang="cs-CZ" altLang="cs-CZ" sz="1800"/>
              <a:t> – jižní Čechy</a:t>
            </a:r>
          </a:p>
        </p:txBody>
      </p:sp>
      <p:sp>
        <p:nvSpPr>
          <p:cNvPr id="39972" name="TextovéPole 1"/>
          <p:cNvSpPr txBox="1">
            <a:spLocks noChangeArrowheads="1"/>
          </p:cNvSpPr>
          <p:nvPr/>
        </p:nvSpPr>
        <p:spPr bwMode="auto">
          <a:xfrm>
            <a:off x="2808288" y="4799013"/>
            <a:ext cx="4095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cs-CZ" altLang="cs-CZ" sz="1800"/>
              <a:t>stanovíme matku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cs-CZ" altLang="cs-CZ" sz="1800"/>
              <a:t>stanovíme otce (při znalosti matky)</a:t>
            </a:r>
          </a:p>
        </p:txBody>
      </p:sp>
      <p:pic>
        <p:nvPicPr>
          <p:cNvPr id="3997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5599113"/>
            <a:ext cx="212725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Fractional allocation</a:t>
            </a:r>
            <a:endParaRPr lang="en-GB" altLang="cs-CZ">
              <a:solidFill>
                <a:srgbClr val="FF0000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přiřadí určitou frakci </a:t>
            </a:r>
            <a:r>
              <a:rPr lang="fr-FR" altLang="cs-CZ" sz="2400"/>
              <a:t>(</a:t>
            </a:r>
            <a:r>
              <a:rPr lang="cs-CZ" altLang="cs-CZ" sz="2400"/>
              <a:t>mezi </a:t>
            </a:r>
            <a:r>
              <a:rPr lang="fr-FR" altLang="cs-CZ" sz="2400"/>
              <a:t>0 a </a:t>
            </a:r>
            <a:r>
              <a:rPr lang="cs-CZ" altLang="cs-CZ" sz="2400"/>
              <a:t>1</a:t>
            </a:r>
            <a:r>
              <a:rPr lang="fr-FR" altLang="cs-CZ" sz="2400"/>
              <a:t>) </a:t>
            </a:r>
            <a:r>
              <a:rPr lang="cs-CZ" altLang="cs-CZ" sz="2400"/>
              <a:t>každého potomka všem nevyloučeným kandidátním rodičům</a:t>
            </a:r>
            <a:endParaRPr lang="fr-FR" altLang="cs-CZ" sz="2400"/>
          </a:p>
          <a:p>
            <a:pPr eaLnBrk="1" hangingPunct="1"/>
            <a:endParaRPr lang="fr-FR" altLang="cs-CZ" sz="2400"/>
          </a:p>
          <a:p>
            <a:pPr eaLnBrk="1" hangingPunct="1"/>
            <a:r>
              <a:rPr lang="cs-CZ" altLang="cs-CZ" sz="2400"/>
              <a:t>proporce každého potomka přiřazená danému rodiči odpovídá věrohodnosti („likelihood“) rodičovství – tj. je závislá na ostatních nevyloučených rodičích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statisticky přesnější a proto někdy výhodnější</a:t>
            </a:r>
            <a:r>
              <a:rPr lang="fr-FR" altLang="cs-CZ" sz="2400"/>
              <a:t> (</a:t>
            </a:r>
            <a:r>
              <a:rPr lang="cs-CZ" altLang="cs-CZ" sz="2400"/>
              <a:t>např. lepší pro srovnání reprodukčního úspěchu různých kategorií samců)</a:t>
            </a:r>
          </a:p>
          <a:p>
            <a:pPr eaLnBrk="1" hangingPunct="1"/>
            <a:endParaRPr lang="en-GB" altLang="cs-CZ" sz="2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Grp="1" noChangeAspect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 i="1">
                <a:solidFill>
                  <a:srgbClr val="FF0000"/>
                </a:solidFill>
              </a:rPr>
              <a:t>Megaptera </a:t>
            </a:r>
            <a:br>
              <a:rPr lang="cs-CZ" altLang="cs-CZ" sz="2800" i="1">
                <a:solidFill>
                  <a:srgbClr val="FF0000"/>
                </a:solidFill>
              </a:rPr>
            </a:br>
            <a:r>
              <a:rPr lang="cs-CZ" altLang="cs-CZ" sz="2800" i="1">
                <a:solidFill>
                  <a:srgbClr val="FF0000"/>
                </a:solidFill>
              </a:rPr>
              <a:t>novaeangliae</a:t>
            </a:r>
            <a:br>
              <a:rPr lang="cs-CZ" altLang="cs-CZ" sz="2800" i="1">
                <a:solidFill>
                  <a:srgbClr val="FF0000"/>
                </a:solidFill>
              </a:rPr>
            </a:br>
            <a:r>
              <a:rPr lang="cs-CZ" altLang="cs-CZ" sz="1800" i="1">
                <a:solidFill>
                  <a:schemeClr val="tx1"/>
                </a:solidFill>
              </a:rPr>
              <a:t>Nielsen et al. 2001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924175"/>
            <a:ext cx="8156575" cy="3673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Až 25 samců se pokouší pářit se samicí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Různé role samců - dominantní společník a vyzyvatel, sekundární společníci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6 mikrosatelitových lokusů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Fractional likelihood paternity method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Dominantní samci mají asi 3x více mláďat</a:t>
            </a:r>
            <a:br>
              <a:rPr lang="cs-CZ" altLang="cs-CZ" sz="2400"/>
            </a:br>
            <a:r>
              <a:rPr lang="cs-CZ" altLang="cs-CZ" sz="2400"/>
              <a:t>(ale rozdíly jsou pouze marginálně signifikantní)</a:t>
            </a:r>
            <a:endParaRPr lang="cs-CZ" altLang="cs-CZ"/>
          </a:p>
        </p:txBody>
      </p:sp>
      <p:pic>
        <p:nvPicPr>
          <p:cNvPr id="41988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6600" cy="2457450"/>
          </a:xfrm>
          <a:noFill/>
        </p:spPr>
      </p:pic>
      <p:pic>
        <p:nvPicPr>
          <p:cNvPr id="41989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0"/>
            <a:ext cx="3276600" cy="2359025"/>
          </a:xfr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z="3200">
                <a:solidFill>
                  <a:srgbClr val="FF3300"/>
                </a:solidFill>
              </a:rPr>
              <a:t>Full probability model</a:t>
            </a:r>
            <a:br>
              <a:rPr lang="cs-CZ" altLang="cs-CZ" sz="3200">
                <a:solidFill>
                  <a:srgbClr val="FF3300"/>
                </a:solidFill>
              </a:rPr>
            </a:br>
            <a:r>
              <a:rPr lang="cs-CZ" altLang="cs-CZ" sz="3200">
                <a:solidFill>
                  <a:srgbClr val="FF3300"/>
                </a:solidFill>
              </a:rPr>
              <a:t>Bayesiánská statistika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5948363"/>
            <a:ext cx="8229600" cy="576262"/>
          </a:xfrm>
        </p:spPr>
        <p:txBody>
          <a:bodyPr/>
          <a:lstStyle/>
          <a:p>
            <a:r>
              <a:rPr lang="cs-CZ" altLang="cs-CZ" sz="1600"/>
              <a:t>Složitější modely, zohledňují vzdálenost hnízd, frekveci krmení, párování…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65400"/>
            <a:ext cx="85693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0"/>
            <a:ext cx="2516187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123825" y="88900"/>
            <a:ext cx="884078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cs-CZ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Sequencing of mixed samples of diet</a:t>
            </a:r>
          </a:p>
          <a:p>
            <a:pPr algn="ctr" eaLnBrk="1" hangingPunct="1">
              <a:defRPr/>
            </a:pPr>
            <a:r>
              <a:rPr lang="cs-CZ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(= PCR </a:t>
            </a:r>
            <a:r>
              <a:rPr lang="cs-CZ" sz="28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amplicons</a:t>
            </a:r>
            <a:r>
              <a:rPr lang="cs-CZ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) = </a:t>
            </a:r>
            <a:r>
              <a:rPr lang="cs-CZ" sz="28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metabarcoding</a:t>
            </a:r>
            <a:endParaRPr lang="cs-CZ" sz="28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71" name="Picture 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5" t="34653" r="10593" b="33836"/>
          <a:stretch>
            <a:fillRect/>
          </a:stretch>
        </p:blipFill>
        <p:spPr bwMode="auto">
          <a:xfrm>
            <a:off x="3924300" y="1052513"/>
            <a:ext cx="374332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ovéPole 41"/>
          <p:cNvSpPr txBox="1">
            <a:spLocks noChangeArrowheads="1"/>
          </p:cNvSpPr>
          <p:nvPr/>
        </p:nvSpPr>
        <p:spPr bwMode="auto">
          <a:xfrm>
            <a:off x="6875463" y="2349500"/>
            <a:ext cx="157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e.g. </a:t>
            </a:r>
            <a:r>
              <a:rPr lang="cs-CZ" altLang="cs-CZ" sz="1600"/>
              <a:t>COI</a:t>
            </a:r>
            <a:r>
              <a:rPr lang="cs-CZ" altLang="cs-CZ" sz="1800"/>
              <a:t> gene</a:t>
            </a:r>
          </a:p>
        </p:txBody>
      </p:sp>
      <p:sp>
        <p:nvSpPr>
          <p:cNvPr id="7173" name="TextovéPole 42"/>
          <p:cNvSpPr txBox="1">
            <a:spLocks noChangeArrowheads="1"/>
          </p:cNvSpPr>
          <p:nvPr/>
        </p:nvSpPr>
        <p:spPr bwMode="auto">
          <a:xfrm>
            <a:off x="4500563" y="3068638"/>
            <a:ext cx="212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paralel sequencing</a:t>
            </a:r>
          </a:p>
        </p:txBody>
      </p:sp>
      <p:pic>
        <p:nvPicPr>
          <p:cNvPr id="7174" name="Picture 6" descr="Full-size image (66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052513"/>
            <a:ext cx="259715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0"/>
          <a:stretch>
            <a:fillRect/>
          </a:stretch>
        </p:blipFill>
        <p:spPr>
          <a:xfrm>
            <a:off x="3563938" y="3716338"/>
            <a:ext cx="4464050" cy="2617787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20725"/>
          </a:xfrm>
        </p:spPr>
        <p:txBody>
          <a:bodyPr/>
          <a:lstStyle/>
          <a:p>
            <a:pPr algn="l"/>
            <a:r>
              <a:rPr lang="cs-CZ" altLang="cs-CZ" sz="3600">
                <a:solidFill>
                  <a:srgbClr val="FF0000"/>
                </a:solidFill>
              </a:rPr>
              <a:t>Metody</a:t>
            </a:r>
            <a:br>
              <a:rPr lang="cs-CZ" altLang="cs-CZ" sz="4000"/>
            </a:br>
            <a:r>
              <a:rPr lang="cs-CZ" altLang="cs-CZ" sz="1400" i="1"/>
              <a:t>Jones </a:t>
            </a:r>
            <a:r>
              <a:rPr lang="en-US" altLang="cs-CZ" sz="1400" i="1"/>
              <a:t>&amp;</a:t>
            </a:r>
            <a:r>
              <a:rPr lang="cs-CZ" altLang="cs-CZ" sz="1400" i="1"/>
              <a:t> Ardren 2003</a:t>
            </a:r>
            <a:r>
              <a:rPr lang="en-US" altLang="cs-CZ" sz="1400" i="1"/>
              <a:t>, Jones et al. 2010</a:t>
            </a:r>
            <a:endParaRPr lang="cs-CZ" altLang="cs-CZ" sz="1400" i="1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820150" cy="5543550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Málo potenciálních rodičů, všichni ovzorkováni, dostatek dobrých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markerů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Exclusion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(prosté vyloučení)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nekompatibilita mezi rodičem a potomkem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zamítnutí rodičovství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postupným vyřazováním nakonec zbude jeden možný rodič (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 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biologický otec nebo matka)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Nelze vyloučit více jedinců (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zbyde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více možných otců než 1)</a:t>
            </a:r>
            <a:b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Metody založené na maximální věrohodnosti</a:t>
            </a:r>
            <a:b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Categorical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and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fractional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allocation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(založeno na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homozygotnosti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homozygot má větší pravděpodobnost předat alelu)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Full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probability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parentage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analysis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(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Bayesian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statistics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)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	(zahrnutí i dalších dat jako vzdálenost hnízd, behaviorální data…)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/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400" dirty="0"/>
              <a:t> </a:t>
            </a:r>
            <a:r>
              <a:rPr lang="cs-CZ" sz="1600" b="1" dirty="0"/>
              <a:t>Rodiče </a:t>
            </a:r>
            <a:r>
              <a:rPr lang="cs-CZ" sz="1600" b="1" dirty="0" err="1"/>
              <a:t>neznámi</a:t>
            </a:r>
            <a:r>
              <a:rPr lang="cs-CZ" sz="1600" b="1" dirty="0"/>
              <a:t> a neovzorkováni </a:t>
            </a:r>
            <a:br>
              <a:rPr lang="cs-CZ" sz="1600" b="1" dirty="0"/>
            </a:br>
            <a:br>
              <a:rPr lang="cs-CZ" sz="1600" b="1" dirty="0"/>
            </a:br>
            <a:r>
              <a:rPr lang="en-US" sz="1400" dirty="0">
                <a:cs typeface="Arial" charset="0"/>
              </a:rPr>
              <a:t>→</a:t>
            </a:r>
            <a:r>
              <a:rPr lang="cs-CZ" sz="1400" dirty="0"/>
              <a:t> </a:t>
            </a:r>
            <a:r>
              <a:rPr lang="cs-CZ" sz="1600" b="1" dirty="0" err="1">
                <a:solidFill>
                  <a:srgbClr val="0000FF"/>
                </a:solidFill>
              </a:rPr>
              <a:t>Parental</a:t>
            </a:r>
            <a:r>
              <a:rPr lang="cs-CZ" sz="1600" b="1" dirty="0">
                <a:solidFill>
                  <a:srgbClr val="0000FF"/>
                </a:solidFill>
              </a:rPr>
              <a:t> </a:t>
            </a:r>
            <a:r>
              <a:rPr lang="cs-CZ" sz="1600" b="1" dirty="0" err="1">
                <a:solidFill>
                  <a:srgbClr val="0000FF"/>
                </a:solidFill>
              </a:rPr>
              <a:t>reconstruction</a:t>
            </a:r>
            <a:br>
              <a:rPr lang="cs-CZ" sz="1600" b="1" dirty="0">
                <a:solidFill>
                  <a:srgbClr val="0000FF"/>
                </a:solidFill>
              </a:rPr>
            </a:br>
            <a:br>
              <a:rPr lang="cs-CZ" sz="1400" dirty="0"/>
            </a:br>
            <a:r>
              <a:rPr lang="cs-CZ" sz="1400" dirty="0"/>
              <a:t>Z genotypů potomků z jedné rodiny </a:t>
            </a:r>
            <a:r>
              <a:rPr lang="en-US" sz="1400" dirty="0">
                <a:cs typeface="Arial" charset="0"/>
              </a:rPr>
              <a:t>→</a:t>
            </a:r>
            <a:r>
              <a:rPr lang="cs-CZ" sz="1400" dirty="0"/>
              <a:t> rekonstrukce genotypu rodičů</a:t>
            </a:r>
            <a:br>
              <a:rPr lang="cs-CZ" sz="1400" dirty="0"/>
            </a:br>
            <a:br>
              <a:rPr lang="cs-CZ" sz="1400" dirty="0"/>
            </a:br>
            <a:r>
              <a:rPr lang="cs-CZ" sz="1400" dirty="0"/>
              <a:t>Například k určení „multiple paternity“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cs-CZ" sz="4000">
                <a:solidFill>
                  <a:srgbClr val="FF0000"/>
                </a:solidFill>
              </a:rPr>
              <a:t>Genotypic (parental) reconstruction</a:t>
            </a:r>
            <a:endParaRPr lang="en-GB" altLang="cs-CZ" sz="4000">
              <a:solidFill>
                <a:srgbClr val="FF0000"/>
              </a:solidFill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rekonstrukce parentálních genotypů z velkého množství genotypů potomků (</a:t>
            </a:r>
            <a:r>
              <a:rPr lang="fr-FR" altLang="cs-CZ" sz="2400"/>
              <a:t>full- or halfsibs</a:t>
            </a:r>
            <a:r>
              <a:rPr lang="cs-CZ" altLang="cs-CZ" sz="2400"/>
              <a:t>) – složitý algoritmus</a:t>
            </a:r>
            <a:endParaRPr lang="fr-FR" altLang="cs-CZ" sz="2400"/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Často při analýzách paternity u ryb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fr-FR" altLang="cs-CZ" sz="2400"/>
              <a:t>Například k určení „multiple paternity“, „rate of selfing“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fr-FR" altLang="cs-CZ" sz="2400"/>
              <a:t>Zásadní je velký počet mláďat ve snůšce/vrhu!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fr-FR" altLang="cs-CZ" sz="2400"/>
              <a:t>Optimální je &gt; 10</a:t>
            </a:r>
          </a:p>
          <a:p>
            <a:pPr eaLnBrk="1" hangingPunct="1"/>
            <a:endParaRPr lang="fr-FR" altLang="cs-CZ" sz="2400"/>
          </a:p>
          <a:p>
            <a:pPr eaLnBrk="1" hangingPunct="1"/>
            <a:endParaRPr lang="en-GB" altLang="cs-CZ" sz="2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Počítačové programy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800" b="1">
                <a:solidFill>
                  <a:schemeClr val="accent2"/>
                </a:solidFill>
              </a:rPr>
              <a:t>Cervus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Newpat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Probmax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Kinship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Famoz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Pasos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Papa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Parente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Patri</a:t>
            </a:r>
            <a:br>
              <a:rPr lang="cs-CZ" altLang="cs-CZ" sz="2000"/>
            </a:br>
            <a:r>
              <a:rPr lang="cs-CZ" altLang="cs-CZ" sz="2000"/>
              <a:t>a další viz Jones et al. 2010, Flanagan and Jones 2019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(Některé programy počítají i s možnými chybami při určování genotypů Cervus3, </a:t>
            </a:r>
            <a:r>
              <a:rPr lang="cs-CZ" altLang="cs-CZ" sz="2000" i="1"/>
              <a:t>Kalinowski et al 2007, Newpat</a:t>
            </a:r>
            <a:r>
              <a:rPr lang="cs-CZ" altLang="cs-CZ" sz="2000"/>
              <a:t>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0000"/>
                </a:solidFill>
              </a:rPr>
              <a:t>Co je nejdůležitější?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/>
              <a:t>Kvalitní data z terénu či experimentů!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/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Nejlépe všichni dospělci z populace, behaviorální a jiná fenotypická data, mláďata přiřazena do rodin</a:t>
            </a:r>
            <a:r>
              <a:rPr lang="fr-FR" altLang="cs-CZ" sz="2800"/>
              <a:t> (</a:t>
            </a:r>
            <a:r>
              <a:rPr lang="cs-CZ" altLang="cs-CZ" sz="2800"/>
              <a:t>matka</a:t>
            </a:r>
            <a:r>
              <a:rPr lang="fr-FR" altLang="cs-CZ" sz="2800"/>
              <a:t> + soci</a:t>
            </a:r>
            <a:r>
              <a:rPr lang="cs-CZ" altLang="cs-CZ" sz="2800"/>
              <a:t>ální</a:t>
            </a:r>
            <a:r>
              <a:rPr lang="fr-FR" altLang="cs-CZ" sz="2800"/>
              <a:t> partner)</a:t>
            </a:r>
            <a:endParaRPr lang="cs-CZ" altLang="cs-CZ" sz="2800"/>
          </a:p>
          <a:p>
            <a:pPr eaLnBrk="1" hangingPunct="1">
              <a:lnSpc>
                <a:spcPct val="90000"/>
              </a:lnSpc>
            </a:pPr>
            <a:endParaRPr lang="cs-CZ" altLang="cs-CZ" sz="2800"/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Špatná data </a:t>
            </a:r>
            <a:r>
              <a:rPr lang="en-US" altLang="cs-CZ" sz="2800"/>
              <a:t>= </a:t>
            </a:r>
            <a:r>
              <a:rPr lang="cs-CZ" altLang="cs-CZ" sz="2800"/>
              <a:t>špatné výsledky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836613"/>
            <a:ext cx="7397750" cy="1717675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chemeClr val="tx1"/>
                </a:solidFill>
              </a:rPr>
              <a:t>Stane se, že nemohu získat vzorky všech dospělých jedinců z populace (potenciálních rodičů) nebo nelze říci, která mláďata jsou z jedné rodiny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3068638"/>
            <a:ext cx="7524750" cy="3048000"/>
          </a:xfrm>
        </p:spPr>
        <p:txBody>
          <a:bodyPr/>
          <a:lstStyle/>
          <a:p>
            <a:pPr eaLnBrk="1" hangingPunct="1"/>
            <a:r>
              <a:rPr lang="cs-CZ" altLang="cs-CZ" sz="2400"/>
              <a:t>Nemusí se zdařit najít rodiče všem potomkům</a:t>
            </a:r>
          </a:p>
          <a:p>
            <a:pPr eaLnBrk="1" hangingPunct="1"/>
            <a:r>
              <a:rPr lang="cs-CZ" altLang="cs-CZ" sz="2400"/>
              <a:t>I tak ale mohu zjistit ledacos zajímavého</a:t>
            </a:r>
            <a:r>
              <a:rPr lang="fr-FR" altLang="cs-CZ" sz="2400"/>
              <a:t> (</a:t>
            </a:r>
            <a:r>
              <a:rPr lang="cs-CZ" altLang="cs-CZ" sz="2400"/>
              <a:t>multiple paternity) ...</a:t>
            </a:r>
          </a:p>
          <a:p>
            <a:pPr eaLnBrk="1" hangingPunct="1"/>
            <a:endParaRPr lang="cs-CZ" altLang="cs-CZ" sz="2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Příklad</a:t>
            </a:r>
            <a:br>
              <a:rPr lang="cs-CZ" altLang="cs-CZ" sz="4000">
                <a:solidFill>
                  <a:schemeClr val="tx1"/>
                </a:solidFill>
              </a:rPr>
            </a:br>
            <a:r>
              <a:rPr lang="cs-CZ" altLang="cs-CZ" sz="3200">
                <a:solidFill>
                  <a:schemeClr val="accent2"/>
                </a:solidFill>
              </a:rPr>
              <a:t>genotypy matky a embryí</a:t>
            </a:r>
            <a:endParaRPr lang="cs-CZ" altLang="cs-CZ" sz="2400">
              <a:solidFill>
                <a:schemeClr val="accent2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916113"/>
            <a:ext cx="7292975" cy="3384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				lokus 1		lokus 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Matka 		100	150		300	350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1. embryo		100	115		300	320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2. embryo		150	120		350	310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3. embryo 		120	100		350	365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4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7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700"/>
              <a:t>	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Alely od matky</a:t>
            </a:r>
            <a:endParaRPr lang="cs-CZ" altLang="cs-CZ" sz="3600">
              <a:solidFill>
                <a:schemeClr val="tx1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73238"/>
            <a:ext cx="7653337" cy="43926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				lokus 1		lokus 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Matka 		</a:t>
            </a:r>
            <a:r>
              <a:rPr lang="cs-CZ" altLang="cs-CZ" sz="2400">
                <a:solidFill>
                  <a:srgbClr val="FF0000"/>
                </a:solidFill>
              </a:rPr>
              <a:t>100	150		300	350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1. embryo		</a:t>
            </a:r>
            <a:r>
              <a:rPr lang="cs-CZ" altLang="cs-CZ" sz="2400">
                <a:solidFill>
                  <a:srgbClr val="FF0000"/>
                </a:solidFill>
              </a:rPr>
              <a:t>100</a:t>
            </a:r>
            <a:r>
              <a:rPr lang="cs-CZ" altLang="cs-CZ" sz="2400"/>
              <a:t>	115		</a:t>
            </a:r>
            <a:r>
              <a:rPr lang="cs-CZ" altLang="cs-CZ" sz="2400">
                <a:solidFill>
                  <a:srgbClr val="FF0000"/>
                </a:solidFill>
              </a:rPr>
              <a:t>300</a:t>
            </a:r>
            <a:r>
              <a:rPr lang="cs-CZ" altLang="cs-CZ" sz="2400"/>
              <a:t>	320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2. embryo		</a:t>
            </a:r>
            <a:r>
              <a:rPr lang="cs-CZ" altLang="cs-CZ" sz="2400">
                <a:solidFill>
                  <a:srgbClr val="FF0000"/>
                </a:solidFill>
              </a:rPr>
              <a:t>150</a:t>
            </a:r>
            <a:r>
              <a:rPr lang="cs-CZ" altLang="cs-CZ" sz="2400"/>
              <a:t>	120		</a:t>
            </a:r>
            <a:r>
              <a:rPr lang="cs-CZ" altLang="cs-CZ" sz="2400">
                <a:solidFill>
                  <a:srgbClr val="FF0000"/>
                </a:solidFill>
              </a:rPr>
              <a:t>350</a:t>
            </a:r>
            <a:r>
              <a:rPr lang="cs-CZ" altLang="cs-CZ" sz="2400"/>
              <a:t>	310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3. embryo 		120	</a:t>
            </a:r>
            <a:r>
              <a:rPr lang="cs-CZ" altLang="cs-CZ" sz="2400">
                <a:solidFill>
                  <a:srgbClr val="FF0000"/>
                </a:solidFill>
              </a:rPr>
              <a:t>100</a:t>
            </a:r>
            <a:r>
              <a:rPr lang="cs-CZ" altLang="cs-CZ" sz="2400"/>
              <a:t>		</a:t>
            </a:r>
            <a:r>
              <a:rPr lang="cs-CZ" altLang="cs-CZ" sz="2400">
                <a:solidFill>
                  <a:srgbClr val="FF0000"/>
                </a:solidFill>
              </a:rPr>
              <a:t>350</a:t>
            </a:r>
            <a:r>
              <a:rPr lang="cs-CZ" altLang="cs-CZ" sz="2400"/>
              <a:t>	365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Na druhém lokusu více </a:t>
            </a:r>
            <a:r>
              <a:rPr lang="cs-CZ" altLang="cs-CZ" sz="2400" b="1"/>
              <a:t>než dvě alely</a:t>
            </a:r>
            <a:r>
              <a:rPr lang="cs-CZ" altLang="cs-CZ" sz="2400"/>
              <a:t>, </a:t>
            </a:r>
            <a:br>
              <a:rPr lang="cs-CZ" altLang="cs-CZ" sz="2400"/>
            </a:br>
            <a:r>
              <a:rPr lang="cs-CZ" altLang="cs-CZ" sz="2400"/>
              <a:t>které nejsou od matky </a:t>
            </a:r>
            <a:r>
              <a:rPr lang="cs-CZ" altLang="cs-CZ" sz="2400">
                <a:cs typeface="Arial" panose="020B0604020202020204" pitchFamily="34" charset="0"/>
              </a:rPr>
              <a:t>→ více otců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7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700"/>
              <a:t>	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250825" y="6092825"/>
            <a:ext cx="8893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... nebo mutace – data nutno korigovat – viz </a:t>
            </a:r>
            <a:r>
              <a:rPr lang="cs-CZ" altLang="cs-CZ" sz="1800" i="1"/>
              <a:t>Uria lomvia </a:t>
            </a:r>
            <a:r>
              <a:rPr lang="cs-CZ" altLang="cs-CZ" sz="1800"/>
              <a:t>(„probability of resemblance“)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cs-CZ" sz="3600" i="1">
                <a:solidFill>
                  <a:srgbClr val="FF0000"/>
                </a:solidFill>
              </a:rPr>
              <a:t>Apodemus agrarius</a:t>
            </a:r>
            <a:r>
              <a:rPr lang="cs-CZ" altLang="cs-CZ" sz="3600" i="1">
                <a:solidFill>
                  <a:srgbClr val="FF0000"/>
                </a:solidFill>
              </a:rPr>
              <a:t> a sylvaticus</a:t>
            </a:r>
            <a:br>
              <a:rPr lang="en-US" altLang="cs-CZ" sz="3600" i="1">
                <a:solidFill>
                  <a:srgbClr val="FF0000"/>
                </a:solidFill>
              </a:rPr>
            </a:br>
            <a:r>
              <a:rPr lang="cs-CZ" altLang="cs-CZ" sz="2400"/>
              <a:t>mláďata až od tří samců (</a:t>
            </a:r>
            <a:r>
              <a:rPr lang="cs-CZ" altLang="cs-CZ" sz="2400" i="1"/>
              <a:t>Bryja et al. 2008</a:t>
            </a:r>
            <a:r>
              <a:rPr lang="cs-CZ" altLang="cs-CZ" sz="2400"/>
              <a:t>)</a:t>
            </a:r>
          </a:p>
        </p:txBody>
      </p:sp>
      <p:pic>
        <p:nvPicPr>
          <p:cNvPr id="51203" name="Picture 3" descr="A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68638"/>
            <a:ext cx="3529013" cy="2352675"/>
          </a:xfrm>
          <a:noFill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5545138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643438"/>
            <a:ext cx="288131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403475"/>
            <a:ext cx="2843212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437063"/>
            <a:ext cx="3144837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sah 3"/>
          <p:cNvSpPr>
            <a:spLocks noGrp="1"/>
          </p:cNvSpPr>
          <p:nvPr>
            <p:ph/>
          </p:nvPr>
        </p:nvSpPr>
        <p:spPr>
          <a:xfrm>
            <a:off x="457200" y="1700213"/>
            <a:ext cx="8229600" cy="4425950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altLang="cs-CZ" sz="4800"/>
              <a:t>Další příklady užitečnosti analýz paternity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716463" y="836613"/>
            <a:ext cx="38989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0000"/>
                </a:solidFill>
              </a:rPr>
              <a:t>Orangutan</a:t>
            </a:r>
            <a:br>
              <a:rPr lang="cs-CZ" altLang="cs-CZ" sz="4000">
                <a:solidFill>
                  <a:srgbClr val="FF0000"/>
                </a:solidFill>
              </a:rPr>
            </a:br>
            <a:r>
              <a:rPr lang="cs-CZ" altLang="cs-CZ" sz="2800">
                <a:solidFill>
                  <a:srgbClr val="FF0000"/>
                </a:solidFill>
              </a:rPr>
              <a:t>na Sumatře</a:t>
            </a:r>
            <a:br>
              <a:rPr lang="cs-CZ" altLang="cs-CZ" sz="2800">
                <a:solidFill>
                  <a:srgbClr val="FF0000"/>
                </a:solidFill>
              </a:rPr>
            </a:br>
            <a:r>
              <a:rPr lang="cs-CZ" altLang="cs-CZ" sz="2800">
                <a:solidFill>
                  <a:schemeClr val="accent2"/>
                </a:solidFill>
              </a:rPr>
              <a:t>(paternity)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2997200"/>
            <a:ext cx="7570787" cy="3384550"/>
          </a:xfrm>
        </p:spPr>
        <p:txBody>
          <a:bodyPr/>
          <a:lstStyle/>
          <a:p>
            <a:pPr eaLnBrk="1" hangingPunct="1"/>
            <a:r>
              <a:rPr lang="cs-CZ" altLang="cs-CZ" sz="2400"/>
              <a:t>Nápadný dimorfismus</a:t>
            </a:r>
            <a:br>
              <a:rPr lang="cs-CZ" altLang="cs-CZ" sz="2800"/>
            </a:br>
            <a:r>
              <a:rPr lang="cs-CZ" altLang="cs-CZ" sz="2000">
                <a:solidFill>
                  <a:schemeClr val="accent2"/>
                </a:solidFill>
              </a:rPr>
              <a:t>(vystouplé tváře a hrdelní vaky u samců)</a:t>
            </a:r>
          </a:p>
          <a:p>
            <a:pPr eaLnBrk="1" hangingPunct="1"/>
            <a:endParaRPr lang="cs-CZ" altLang="cs-CZ" sz="2000">
              <a:solidFill>
                <a:schemeClr val="accent2"/>
              </a:solidFill>
            </a:endParaRPr>
          </a:p>
          <a:p>
            <a:pPr eaLnBrk="1" hangingPunct="1"/>
            <a:r>
              <a:rPr lang="cs-CZ" altLang="cs-CZ" sz="2400"/>
              <a:t>Předpoklad:</a:t>
            </a:r>
            <a:r>
              <a:rPr lang="cs-CZ" altLang="cs-CZ" sz="2800"/>
              <a:t> </a:t>
            </a:r>
            <a:br>
              <a:rPr lang="cs-CZ" altLang="cs-CZ" sz="2800"/>
            </a:br>
            <a:r>
              <a:rPr lang="cs-CZ" altLang="cs-CZ" sz="2000">
                <a:solidFill>
                  <a:schemeClr val="accent2"/>
                </a:solidFill>
              </a:rPr>
              <a:t>Samci bez nápadných znaků hormonálně suprimováni a nemnoží se</a:t>
            </a:r>
          </a:p>
          <a:p>
            <a:pPr eaLnBrk="1" hangingPunct="1"/>
            <a:endParaRPr lang="cs-CZ" altLang="cs-CZ" sz="2400">
              <a:solidFill>
                <a:srgbClr val="0000FF"/>
              </a:solidFill>
            </a:endParaRPr>
          </a:p>
          <a:p>
            <a:pPr eaLnBrk="1" hangingPunct="1"/>
            <a:r>
              <a:rPr lang="cs-CZ" altLang="cs-CZ" sz="2400"/>
              <a:t>Mikrosatelity – 50 </a:t>
            </a:r>
            <a:r>
              <a:rPr lang="en-US" altLang="cs-CZ" sz="2400"/>
              <a:t>% ml</a:t>
            </a:r>
            <a:r>
              <a:rPr lang="cs-CZ" altLang="cs-CZ" sz="2400"/>
              <a:t>áďat</a:t>
            </a:r>
            <a:r>
              <a:rPr lang="en-US" altLang="cs-CZ" sz="2400"/>
              <a:t> je </a:t>
            </a:r>
            <a:r>
              <a:rPr lang="cs-CZ" altLang="cs-CZ" sz="2400"/>
              <a:t>od </a:t>
            </a:r>
            <a:r>
              <a:rPr lang="en-US" altLang="cs-CZ" sz="2400"/>
              <a:t>samc</a:t>
            </a:r>
            <a:r>
              <a:rPr lang="cs-CZ" altLang="cs-CZ" sz="2400"/>
              <a:t>ů bez nápadných znaků </a:t>
            </a:r>
            <a:r>
              <a:rPr lang="cs-CZ" altLang="cs-CZ" sz="2400">
                <a:cs typeface="Arial" panose="020B0604020202020204" pitchFamily="34" charset="0"/>
              </a:rPr>
              <a:t>→ </a:t>
            </a:r>
            <a:r>
              <a:rPr lang="cs-CZ" altLang="cs-CZ" sz="2400">
                <a:solidFill>
                  <a:schemeClr val="accent2"/>
                </a:solidFill>
                <a:cs typeface="Arial" panose="020B0604020202020204" pitchFamily="34" charset="0"/>
              </a:rPr>
              <a:t>alternativní strategie</a:t>
            </a:r>
          </a:p>
        </p:txBody>
      </p:sp>
      <p:pic>
        <p:nvPicPr>
          <p:cNvPr id="53252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24375" cy="2809875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341438"/>
            <a:ext cx="4384675" cy="1943100"/>
          </a:xfrm>
          <a:noFill/>
        </p:spPr>
      </p:pic>
      <p:pic>
        <p:nvPicPr>
          <p:cNvPr id="8195" name="Picture 4" descr="Full-size image (128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115888"/>
            <a:ext cx="434975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Obdélník 5"/>
          <p:cNvSpPr>
            <a:spLocks noChangeArrowheads="1"/>
          </p:cNvSpPr>
          <p:nvPr/>
        </p:nvSpPr>
        <p:spPr bwMode="auto">
          <a:xfrm>
            <a:off x="395288" y="3933825"/>
            <a:ext cx="8497887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cs-CZ" altLang="cs-CZ" sz="1800"/>
              <a:t>- 12</a:t>
            </a:r>
            <a:r>
              <a:rPr lang="en-US" altLang="cs-CZ" sz="1800"/>
              <a:t> feces of each species were collected 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</a:t>
            </a:r>
            <a:r>
              <a:rPr lang="en-US" altLang="cs-CZ" sz="1800"/>
              <a:t>amplification with universal primers targeting a short fragment of the chloroplast </a:t>
            </a:r>
            <a:r>
              <a:rPr lang="en-US" altLang="cs-CZ" sz="1800" i="1"/>
              <a:t>trn</a:t>
            </a:r>
            <a:r>
              <a:rPr lang="en-US" altLang="cs-CZ" sz="1800"/>
              <a:t>L (UAA) intron 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</a:t>
            </a:r>
            <a:r>
              <a:rPr lang="en-US" altLang="cs-CZ" sz="1800"/>
              <a:t>the amplicons were analyzed on the 454 GS FLX sequencer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m</a:t>
            </a:r>
            <a:r>
              <a:rPr lang="en-US" altLang="cs-CZ" sz="1800"/>
              <a:t>ore than 2000 DNA sequences were obtained per feces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t</a:t>
            </a:r>
            <a:r>
              <a:rPr lang="en-US" altLang="cs-CZ" sz="1800"/>
              <a:t>he plant taxa eaten were identified by comparison with available reference sequences</a:t>
            </a:r>
            <a:endParaRPr lang="cs-CZ" altLang="cs-CZ" sz="1800"/>
          </a:p>
        </p:txBody>
      </p:sp>
      <p:sp>
        <p:nvSpPr>
          <p:cNvPr id="15365" name="TextovéPole 7"/>
          <p:cNvSpPr txBox="1">
            <a:spLocks noChangeArrowheads="1"/>
          </p:cNvSpPr>
          <p:nvPr/>
        </p:nvSpPr>
        <p:spPr bwMode="auto">
          <a:xfrm>
            <a:off x="0" y="476250"/>
            <a:ext cx="4787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Example: Diet analysis of herbivores in Himalayas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274638"/>
            <a:ext cx="5470525" cy="1143000"/>
          </a:xfrm>
        </p:spPr>
        <p:txBody>
          <a:bodyPr/>
          <a:lstStyle/>
          <a:p>
            <a:pPr eaLnBrk="1" hangingPunct="1"/>
            <a:r>
              <a:rPr lang="cs-CZ" altLang="cs-CZ" i="1">
                <a:solidFill>
                  <a:srgbClr val="FF0000"/>
                </a:solidFill>
              </a:rPr>
              <a:t>Lepomis </a:t>
            </a:r>
            <a:r>
              <a:rPr lang="cs-CZ" altLang="cs-CZ" sz="2800">
                <a:solidFill>
                  <a:schemeClr val="accent2"/>
                </a:solidFill>
              </a:rPr>
              <a:t>(maternity)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844675"/>
            <a:ext cx="7581900" cy="46370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Samec (bourgeois male) hlídá hnízdo s jikrami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 i="1"/>
              <a:t>L. marginatus, L. punctaus, L. auritus</a:t>
            </a:r>
            <a:br>
              <a:rPr lang="cs-CZ" altLang="cs-CZ" sz="2400"/>
            </a:br>
            <a:r>
              <a:rPr lang="cs-CZ" altLang="cs-CZ" sz="2400"/>
              <a:t>samec má v hnízdě jikry od několika samic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 i="1"/>
              <a:t>L. macrochirus</a:t>
            </a:r>
            <a:br>
              <a:rPr lang="cs-CZ" altLang="cs-CZ" sz="2400"/>
            </a:br>
            <a:r>
              <a:rPr lang="cs-CZ" altLang="cs-CZ" sz="2400"/>
              <a:t>tři typy samců (alternativní reprodukční strategie): </a:t>
            </a:r>
            <a:br>
              <a:rPr lang="cs-CZ" altLang="cs-CZ" sz="2400"/>
            </a:br>
            <a:br>
              <a:rPr lang="cs-CZ" altLang="cs-CZ" sz="2400"/>
            </a:br>
            <a:r>
              <a:rPr lang="cs-CZ" altLang="cs-CZ" sz="2400">
                <a:solidFill>
                  <a:schemeClr val="accent2"/>
                </a:solidFill>
              </a:rPr>
              <a:t>bourgeois</a:t>
            </a:r>
            <a:r>
              <a:rPr lang="cs-CZ" altLang="cs-CZ" sz="2400"/>
              <a:t> (</a:t>
            </a:r>
            <a:r>
              <a:rPr lang="en-US" altLang="cs-CZ" sz="2400"/>
              <a:t>&gt;</a:t>
            </a:r>
            <a:r>
              <a:rPr lang="cs-CZ" altLang="cs-CZ" sz="2400"/>
              <a:t> 7 let</a:t>
            </a:r>
            <a:r>
              <a:rPr lang="en-US" altLang="cs-CZ" sz="2400"/>
              <a:t>, stav</a:t>
            </a:r>
            <a:r>
              <a:rPr lang="cs-CZ" altLang="cs-CZ" sz="2400"/>
              <a:t>í hnízda)</a:t>
            </a:r>
            <a:br>
              <a:rPr lang="cs-CZ" altLang="cs-CZ" sz="2400"/>
            </a:br>
            <a:r>
              <a:rPr lang="cs-CZ" altLang="cs-CZ" sz="2400">
                <a:solidFill>
                  <a:schemeClr val="accent2"/>
                </a:solidFill>
              </a:rPr>
              <a:t>mladí samci</a:t>
            </a:r>
            <a:r>
              <a:rPr lang="cs-CZ" altLang="cs-CZ" sz="2400"/>
              <a:t> (vjíždějí do hnízd a vypouštějí spermie) – „sneakers“</a:t>
            </a:r>
            <a:br>
              <a:rPr lang="cs-CZ" altLang="cs-CZ" sz="2400"/>
            </a:br>
            <a:r>
              <a:rPr lang="cs-CZ" altLang="cs-CZ" sz="2400">
                <a:solidFill>
                  <a:schemeClr val="accent2"/>
                </a:solidFill>
              </a:rPr>
              <a:t>nespárovaní staří samci</a:t>
            </a:r>
            <a:r>
              <a:rPr lang="cs-CZ" altLang="cs-CZ" sz="2400"/>
              <a:t> (napodobují samice)</a:t>
            </a:r>
            <a:br>
              <a:rPr lang="cs-CZ" altLang="cs-CZ" sz="2400"/>
            </a:br>
            <a:br>
              <a:rPr lang="cs-CZ" altLang="cs-CZ" sz="2400"/>
            </a:br>
            <a:r>
              <a:rPr lang="cs-CZ" altLang="cs-CZ" sz="2400"/>
              <a:t>20</a:t>
            </a:r>
            <a:r>
              <a:rPr lang="en-US" altLang="cs-CZ" sz="2400"/>
              <a:t>%</a:t>
            </a:r>
            <a:r>
              <a:rPr lang="cs-CZ" altLang="cs-CZ" sz="2400"/>
              <a:t> potomků není od bourgeois</a:t>
            </a:r>
            <a:br>
              <a:rPr lang="cs-CZ" altLang="cs-CZ" sz="2400"/>
            </a:br>
            <a:endParaRPr lang="cs-CZ" altLang="cs-CZ" sz="2400"/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0"/>
            <a:ext cx="2770187" cy="1682750"/>
          </a:xfrm>
          <a:noFill/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4427538" y="188913"/>
            <a:ext cx="168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L. macrochirus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836613"/>
            <a:ext cx="3671888" cy="1143000"/>
          </a:xfrm>
        </p:spPr>
        <p:txBody>
          <a:bodyPr/>
          <a:lstStyle/>
          <a:p>
            <a:pPr eaLnBrk="1" hangingPunct="1"/>
            <a:r>
              <a:rPr lang="cs-CZ" altLang="cs-CZ" sz="4000" i="1">
                <a:solidFill>
                  <a:srgbClr val="FF0000"/>
                </a:solidFill>
              </a:rPr>
              <a:t>Skladování spermií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68638"/>
            <a:ext cx="8229600" cy="30575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tx2"/>
                </a:solidFill>
              </a:rPr>
              <a:t>Dny u savců</a:t>
            </a:r>
            <a:br>
              <a:rPr lang="cs-CZ" altLang="cs-CZ" sz="24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týdny u ptáků nebo hmyzu</a:t>
            </a:r>
            <a:br>
              <a:rPr lang="cs-CZ" altLang="cs-CZ" sz="24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měsíce u mloků</a:t>
            </a:r>
            <a:br>
              <a:rPr lang="cs-CZ" altLang="cs-CZ" sz="24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roky u hadů a želv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i="1">
                <a:solidFill>
                  <a:schemeClr val="tx2"/>
                </a:solidFill>
              </a:rPr>
              <a:t>Chrysemys picta</a:t>
            </a:r>
            <a:br>
              <a:rPr lang="cs-CZ" altLang="cs-CZ" sz="2400" i="1"/>
            </a:br>
            <a:r>
              <a:rPr lang="cs-CZ" altLang="cs-CZ" sz="2000"/>
              <a:t>mikrosatelity </a:t>
            </a:r>
            <a:r>
              <a:rPr lang="cs-CZ" altLang="cs-CZ" sz="2000">
                <a:cs typeface="Arial" panose="020B0604020202020204" pitchFamily="34" charset="0"/>
              </a:rPr>
              <a:t>→ po 3 roky mláďata od stejného otce, opakované páření se stejným otcem je nepravděpodobné</a:t>
            </a:r>
          </a:p>
        </p:txBody>
      </p:sp>
      <p:pic>
        <p:nvPicPr>
          <p:cNvPr id="68612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0"/>
            <a:ext cx="4211637" cy="2606675"/>
          </a:xfrm>
          <a:noFill/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6084888" y="2781300"/>
            <a:ext cx="1873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Chrysemys picta</a:t>
            </a: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1000125" y="6286500"/>
            <a:ext cx="6569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Varan – Zoo Liberec – mláďata po dvou letech od úmrtí samce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animBg="1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40200" y="115888"/>
            <a:ext cx="4089400" cy="1143000"/>
          </a:xfrm>
        </p:spPr>
        <p:txBody>
          <a:bodyPr/>
          <a:lstStyle/>
          <a:p>
            <a:pPr eaLnBrk="1" hangingPunct="1"/>
            <a:r>
              <a:rPr lang="cs-CZ" altLang="cs-CZ" sz="3200" i="1">
                <a:solidFill>
                  <a:srgbClr val="FF0000"/>
                </a:solidFill>
              </a:rPr>
              <a:t>Halichoerus grypus</a:t>
            </a:r>
            <a:br>
              <a:rPr lang="cs-CZ" altLang="cs-CZ" sz="3200"/>
            </a:br>
            <a:r>
              <a:rPr lang="cs-CZ" altLang="cs-CZ" sz="3200">
                <a:solidFill>
                  <a:schemeClr val="accent2"/>
                </a:solidFill>
              </a:rPr>
              <a:t>tuleň kuželozubý</a:t>
            </a:r>
            <a:br>
              <a:rPr lang="cs-CZ" altLang="cs-CZ" sz="3200">
                <a:solidFill>
                  <a:schemeClr val="accent2"/>
                </a:solidFill>
              </a:rPr>
            </a:br>
            <a:r>
              <a:rPr lang="cs-CZ" altLang="cs-CZ" sz="2000" i="1">
                <a:solidFill>
                  <a:schemeClr val="tx1"/>
                </a:solidFill>
              </a:rPr>
              <a:t>Wilmer et al. 1999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3906838"/>
            <a:ext cx="4038600" cy="2951162"/>
          </a:xfrm>
        </p:spPr>
        <p:txBody>
          <a:bodyPr/>
          <a:lstStyle/>
          <a:p>
            <a:pPr eaLnBrk="1" hangingPunct="1"/>
            <a:r>
              <a:rPr lang="cs-CZ" altLang="cs-CZ" sz="2400"/>
              <a:t>Samci z centra kolonie úspěšnější (až 30x)</a:t>
            </a:r>
          </a:p>
          <a:p>
            <a:pPr eaLnBrk="1" hangingPunct="1"/>
            <a:r>
              <a:rPr lang="cs-CZ" altLang="cs-CZ" sz="2400"/>
              <a:t>Samci reprodukčně aktivní 10 let i déle</a:t>
            </a:r>
          </a:p>
          <a:p>
            <a:pPr eaLnBrk="1" hangingPunct="1"/>
            <a:r>
              <a:rPr lang="cs-CZ" altLang="cs-CZ" sz="2400"/>
              <a:t>Pro více než polovinu mláďat nenalezeni otci</a:t>
            </a:r>
            <a:br>
              <a:rPr lang="cs-CZ" altLang="cs-CZ" sz="2400"/>
            </a:br>
            <a:r>
              <a:rPr lang="cs-CZ" altLang="cs-CZ" sz="2400">
                <a:cs typeface="Arial" panose="020B0604020202020204" pitchFamily="34" charset="0"/>
              </a:rPr>
              <a:t>→ role páření ve vodě</a:t>
            </a:r>
          </a:p>
          <a:p>
            <a:pPr eaLnBrk="1" hangingPunct="1"/>
            <a:endParaRPr lang="cs-CZ" altLang="cs-CZ" sz="2400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18075" y="1412875"/>
            <a:ext cx="4225925" cy="2357438"/>
          </a:xfrm>
        </p:spPr>
        <p:txBody>
          <a:bodyPr/>
          <a:lstStyle/>
          <a:p>
            <a:pPr eaLnBrk="1" hangingPunct="1"/>
            <a:r>
              <a:rPr lang="cs-CZ" altLang="cs-CZ" sz="2000"/>
              <a:t>Kolonie, dimorfismus</a:t>
            </a:r>
            <a:r>
              <a:rPr lang="cs-CZ" altLang="cs-CZ" sz="2000">
                <a:cs typeface="Arial" panose="020B0604020202020204" pitchFamily="34" charset="0"/>
              </a:rPr>
              <a:t>→</a:t>
            </a:r>
            <a:br>
              <a:rPr lang="cs-CZ" altLang="cs-CZ" sz="2000">
                <a:cs typeface="Arial" panose="020B0604020202020204" pitchFamily="34" charset="0"/>
              </a:rPr>
            </a:br>
            <a:r>
              <a:rPr lang="cs-CZ" altLang="cs-CZ" sz="2000">
                <a:cs typeface="Arial" panose="020B0604020202020204" pitchFamily="34" charset="0"/>
              </a:rPr>
              <a:t>polygynie</a:t>
            </a:r>
          </a:p>
          <a:p>
            <a:pPr eaLnBrk="1" hangingPunct="1"/>
            <a:r>
              <a:rPr lang="cs-CZ" altLang="cs-CZ" sz="2000">
                <a:cs typeface="Arial" panose="020B0604020202020204" pitchFamily="34" charset="0"/>
              </a:rPr>
              <a:t>Dvě skotské kolonie North Rona a Isle of May</a:t>
            </a:r>
          </a:p>
          <a:p>
            <a:pPr eaLnBrk="1" hangingPunct="1"/>
            <a:r>
              <a:rPr lang="cs-CZ" altLang="cs-CZ" sz="2000">
                <a:cs typeface="Arial" panose="020B0604020202020204" pitchFamily="34" charset="0"/>
              </a:rPr>
              <a:t>Vzorky ze zhruba deseti let</a:t>
            </a:r>
          </a:p>
          <a:p>
            <a:pPr eaLnBrk="1" hangingPunct="1"/>
            <a:r>
              <a:rPr lang="cs-CZ" altLang="cs-CZ" sz="2000">
                <a:cs typeface="Arial" panose="020B0604020202020204" pitchFamily="34" charset="0"/>
              </a:rPr>
              <a:t>9 mikrosatelitových lokusů</a:t>
            </a:r>
          </a:p>
          <a:p>
            <a:pPr eaLnBrk="1" hangingPunct="1"/>
            <a:r>
              <a:rPr lang="cs-CZ" altLang="cs-CZ" sz="2000">
                <a:cs typeface="Arial" panose="020B0604020202020204" pitchFamily="34" charset="0"/>
              </a:rPr>
              <a:t>IDENTITY, NEWPAT, CERVUS</a:t>
            </a:r>
          </a:p>
          <a:p>
            <a:pPr eaLnBrk="1" hangingPunct="1"/>
            <a:endParaRPr lang="cs-CZ" altLang="cs-CZ" sz="2000">
              <a:cs typeface="Arial" panose="020B0604020202020204" pitchFamily="34" charset="0"/>
            </a:endParaRPr>
          </a:p>
        </p:txBody>
      </p:sp>
      <p:pic>
        <p:nvPicPr>
          <p:cNvPr id="56325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635375" cy="3028950"/>
          </a:xfrm>
          <a:noFill/>
        </p:spPr>
      </p:pic>
      <p:pic>
        <p:nvPicPr>
          <p:cNvPr id="56326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4181475"/>
            <a:ext cx="4038600" cy="2676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933825"/>
            <a:ext cx="316230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5184775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FF0000"/>
                </a:solidFill>
              </a:rPr>
              <a:t>Ptáci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052513"/>
            <a:ext cx="4367212" cy="4525962"/>
          </a:xfrm>
        </p:spPr>
        <p:txBody>
          <a:bodyPr/>
          <a:lstStyle/>
          <a:p>
            <a:pPr eaLnBrk="1" hangingPunct="1"/>
            <a:r>
              <a:rPr lang="cs-CZ" altLang="cs-CZ" sz="2000">
                <a:solidFill>
                  <a:schemeClr val="accent2"/>
                </a:solidFill>
              </a:rPr>
              <a:t>Řada druhů považována </a:t>
            </a:r>
            <a:br>
              <a:rPr lang="cs-CZ" altLang="cs-CZ" sz="2000">
                <a:solidFill>
                  <a:schemeClr val="accent2"/>
                </a:solidFill>
              </a:rPr>
            </a:br>
            <a:r>
              <a:rPr lang="cs-CZ" altLang="cs-CZ" sz="2000">
                <a:solidFill>
                  <a:schemeClr val="accent2"/>
                </a:solidFill>
              </a:rPr>
              <a:t>za monogamní (pěvci)</a:t>
            </a:r>
          </a:p>
          <a:p>
            <a:pPr eaLnBrk="1" hangingPunct="1"/>
            <a:endParaRPr lang="cs-CZ" altLang="cs-CZ" sz="2000">
              <a:solidFill>
                <a:schemeClr val="accent2"/>
              </a:solidFill>
            </a:endParaRPr>
          </a:p>
          <a:p>
            <a:pPr eaLnBrk="1" hangingPunct="1"/>
            <a:r>
              <a:rPr lang="cs-CZ" altLang="cs-CZ" sz="2000">
                <a:solidFill>
                  <a:schemeClr val="accent2"/>
                </a:solidFill>
              </a:rPr>
              <a:t>Ale u 75 </a:t>
            </a:r>
            <a:r>
              <a:rPr lang="en-US" altLang="cs-CZ" sz="2000">
                <a:solidFill>
                  <a:schemeClr val="accent2"/>
                </a:solidFill>
              </a:rPr>
              <a:t>% </a:t>
            </a:r>
            <a:r>
              <a:rPr lang="cs-CZ" altLang="cs-CZ" sz="2000">
                <a:solidFill>
                  <a:schemeClr val="accent2"/>
                </a:solidFill>
              </a:rPr>
              <a:t>druhů ptáků mimopárová mláďata</a:t>
            </a:r>
          </a:p>
          <a:p>
            <a:pPr eaLnBrk="1" hangingPunct="1"/>
            <a:endParaRPr lang="cs-CZ" altLang="cs-CZ" sz="2000">
              <a:solidFill>
                <a:schemeClr val="accent2"/>
              </a:solidFill>
            </a:endParaRPr>
          </a:p>
          <a:p>
            <a:pPr eaLnBrk="1" hangingPunct="1"/>
            <a:r>
              <a:rPr lang="cs-CZ" altLang="cs-CZ" sz="2000">
                <a:solidFill>
                  <a:schemeClr val="accent2"/>
                </a:solidFill>
              </a:rPr>
              <a:t>Skutečně monogamní pěvci – jen </a:t>
            </a:r>
            <a:r>
              <a:rPr lang="en-US" altLang="cs-CZ" sz="2000">
                <a:solidFill>
                  <a:schemeClr val="accent2"/>
                </a:solidFill>
              </a:rPr>
              <a:t>14%</a:t>
            </a:r>
            <a:br>
              <a:rPr lang="cs-CZ" altLang="cs-CZ" sz="2000">
                <a:solidFill>
                  <a:schemeClr val="accent2"/>
                </a:solidFill>
              </a:rPr>
            </a:br>
            <a:r>
              <a:rPr lang="cs-CZ" altLang="cs-CZ" sz="2000"/>
              <a:t>(</a:t>
            </a:r>
            <a:r>
              <a:rPr lang="cs-CZ" altLang="cs-CZ" sz="2000" i="1"/>
              <a:t>Phylloscopus</a:t>
            </a:r>
            <a:r>
              <a:rPr lang="cs-CZ" altLang="cs-CZ" sz="2000"/>
              <a:t>)</a:t>
            </a:r>
            <a:endParaRPr lang="en-US" altLang="cs-CZ" sz="2000"/>
          </a:p>
          <a:p>
            <a:pPr eaLnBrk="1" hangingPunct="1"/>
            <a:endParaRPr lang="en-US" altLang="cs-CZ" sz="2000"/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 sz="2800"/>
          </a:p>
        </p:txBody>
      </p:sp>
      <p:pic>
        <p:nvPicPr>
          <p:cNvPr id="57349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0125" y="0"/>
            <a:ext cx="1793875" cy="2420938"/>
          </a:xfrm>
          <a:noFill/>
        </p:spPr>
      </p:pic>
      <p:pic>
        <p:nvPicPr>
          <p:cNvPr id="57350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0"/>
            <a:ext cx="2624137" cy="1573213"/>
          </a:xfrm>
          <a:noFill/>
        </p:spPr>
      </p:pic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5922963" y="2060575"/>
            <a:ext cx="32210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Sialia sialis</a:t>
            </a:r>
            <a:br>
              <a:rPr lang="cs-CZ" altLang="cs-CZ" sz="1800"/>
            </a:br>
            <a:r>
              <a:rPr lang="cs-CZ" altLang="cs-CZ" sz="1800"/>
              <a:t>8-35 </a:t>
            </a:r>
            <a:r>
              <a:rPr lang="en-US" altLang="cs-CZ" sz="1800"/>
              <a:t>%</a:t>
            </a:r>
            <a:r>
              <a:rPr lang="cs-CZ" altLang="cs-CZ" sz="1800"/>
              <a:t> mimopárových mláďat</a:t>
            </a:r>
          </a:p>
        </p:txBody>
      </p:sp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006975"/>
            <a:ext cx="226695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5724525" y="3213100"/>
            <a:ext cx="3259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Emberiza schoeniclus</a:t>
            </a:r>
            <a:br>
              <a:rPr lang="cs-CZ" altLang="cs-CZ" sz="1800"/>
            </a:br>
            <a:r>
              <a:rPr lang="cs-CZ" altLang="cs-CZ" sz="1800"/>
              <a:t>až 55</a:t>
            </a:r>
            <a:r>
              <a:rPr lang="en-US" altLang="cs-CZ" sz="1800"/>
              <a:t>% </a:t>
            </a:r>
            <a:r>
              <a:rPr lang="cs-CZ" altLang="cs-CZ" sz="1800"/>
              <a:t>mimopárových mláďat</a:t>
            </a:r>
          </a:p>
        </p:txBody>
      </p:sp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037138"/>
            <a:ext cx="2592387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18065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1835150" y="4437063"/>
            <a:ext cx="3259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i="1"/>
              <a:t>Malurus c</a:t>
            </a:r>
            <a:r>
              <a:rPr lang="cs-CZ" altLang="cs-CZ" sz="1800" i="1"/>
              <a:t>yaneus</a:t>
            </a:r>
            <a:br>
              <a:rPr lang="cs-CZ" altLang="cs-CZ" sz="1800"/>
            </a:br>
            <a:r>
              <a:rPr lang="cs-CZ" altLang="cs-CZ" sz="1800"/>
              <a:t>až 72</a:t>
            </a:r>
            <a:r>
              <a:rPr lang="en-US" altLang="cs-CZ" sz="1800"/>
              <a:t>% </a:t>
            </a:r>
            <a:r>
              <a:rPr lang="cs-CZ" altLang="cs-CZ" sz="1800"/>
              <a:t>mimopárových mláďat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8366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Vzdálenější příbuznost jedinců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771650"/>
            <a:ext cx="8229600" cy="609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/>
              <a:t>Sestry, bratři, sestřenice, bratranci</a:t>
            </a:r>
          </a:p>
        </p:txBody>
      </p:sp>
      <p:pic>
        <p:nvPicPr>
          <p:cNvPr id="59396" name="Picture 2" descr="http://www.arkive.org/media/A8/A85CF01D-3309-487B-8E07-1502B41FB0EA/Presentation.Large/Naked-mole-rat-workers-competing-for-domin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636838"/>
            <a:ext cx="44640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ovéPole 4"/>
          <p:cNvSpPr txBox="1">
            <a:spLocks noChangeArrowheads="1"/>
          </p:cNvSpPr>
          <p:nvPr/>
        </p:nvSpPr>
        <p:spPr bwMode="auto">
          <a:xfrm>
            <a:off x="2843213" y="6165850"/>
            <a:ext cx="304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Studium sociálních systémů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777875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„Social breeding“</a:t>
            </a:r>
          </a:p>
        </p:txBody>
      </p:sp>
      <p:sp>
        <p:nvSpPr>
          <p:cNvPr id="60419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r>
              <a:rPr lang="cs-CZ" altLang="cs-CZ"/>
              <a:t>eusocialita = dělba práce – „hodně dělníků, málo plemeníků“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/>
              <a:t>„helpers“ – často se rozmnoží v následujících sezónách (cca 3% ptáků, hodně druhů savců a ryb)</a:t>
            </a:r>
          </a:p>
        </p:txBody>
      </p:sp>
      <p:sp>
        <p:nvSpPr>
          <p:cNvPr id="60420" name="AutoShape 2" descr="data:image/jpeg;base64,/9j/4AAQSkZJRgABAQAAAQABAAD/2wCEAAkGBxQTEhUUEBQUFRQUFRQUFBQUFRQUFBUUFBQWFxQUFBQYHCggGBwlHBQUITEhJSkrLi4uFx8zODMsNygtLisBCgoKDg0OGhAQGiwkHCQsLCwsLCwsLCwsLCwsLCwsLCwsLCwsLCwsLCwsLCwsLCwsLCwsLCwsLCwsLCwsLCwsLP/AABEIAJwBQwMBIgACEQEDEQH/xAAcAAABBQEBAQAAAAAAAAAAAAAAAQIDBAUGBwj/xAA5EAABAwIEAwYEBAUFAQAAAAABAAIRAyEEEjFBUWFxBQYiMoGRE0KhsVLB0fAUI2Jy4RUzgpLxQ//EABkBAQEBAQEBAAAAAAAAAAAAAAABAgMEBf/EAB8RAQEAAgICAwEAAAAAAAAAAAABAhEDEiExE0FRBP/aAAwDAQACEQMRAD8A9kQlSKAQlQqBKkQoFSJUQgRCVCBEJUIEQlQqEQlQgRCVCBEJUKBqE5IgIQhCASJUIEQlSIBCEKhEJUiASJUIBIhEoBCEIBIlQgRCEIJEISqBEqEKgSpEKBUJEqAQhCAQkSoEQlQgEIKjq12tBLnNAGpJAAjWSVQ9Co4rtmhTnNVpyPlDml3sDzCrYjvHRbuTcAWIFzG945wouq10LlcV3xyG9MtBMeLW4kG2qzsb33qNeRlptA3MumTqOKm410ru0Ly+v3wrPP8AuFon5MrQOcgSff3QO33E3q1CQR/9HatIvEwdAs9418VeoJF56zvXVAtUd0LWkzzJHqpW9761oLTe+Zg9hli6fJD4cneoXE0++j9ww/8AF0x7qwO+w3Y2f7iPyV7xPjydckXKjvxTHmpn0cD+SmHfOjuyoJvbKem4V7ROmX46RCxsP3pwzyB8TKT+NpaPV3lHutkGdPcK7Zss9hCEiIEIQgCkQhAISIlUKkRKIQCE2UIJkIQoBKkSoBCEhI4hA5CzMX27RZbNmP8ATH3JhZPaHestHgYBzdJ+ym2pha6lC4lneysRYUzzII/ONll4jt2o8ubVqvBN8odknkBlgi31Ta9K7rH9t0KPnqCdw3xEf3R5fWFg4rv7RaYZTqO+mmuk8FzHwmu3JECBObcWHEzeOazDjPhuktykZruJdmBAAgSDxHCYuFYvWOvf3wquNvg023hxzGwgeYgDU8FDjO8FSo2G18pFyAMhLQJMiNOk2hcP2h2mx8GclQGGkGGRJ8JF3CeMkAxfhn4fFQMwMFrgwN1JBH4eBsqvV2tbHVLEPfUylwcw3EA+EgjV1raaqqcYQJIJDTnAfeGh2aIMkcPTkFyuHxbm1HUy/wAJLwTPhgtBaZ9Z6q3TxZe1sk+OQCHQZAaZMg6zFxBI3TSuko1mFxflblMPng2JAgdHeyr0+2XPc74THAMsS5ofe3mcT+GYuNbrAbUEEnzAmWyBrrp5QeI0ngnYbHZXTAgSHNDiCXTIMjUTGx3HWjdxNUOZTzl2bKGktHgncCefFVa/ja1zmOGU5ZMzliYIIvrP/oWfiq7XBzoEWbGY5pjylgPijhoqtKs5oBe7UHK5hDSA2LkfN5o2iNFnLVajR/hxFiI1N5niR9EylGWMwn0tyE3Ox/8AFAxweA41WgETUIFgG7EDcwbbmB0RxGhvLYaXAtAnQiNRH1lZ6xdrbMSBbfaSQTyggQkqY6DaBl3MRbn6LLY4Dpy/ylrVmgbGbiQRB+srXWQ3V+ljATo628HTqE7+Nm7drGNv2VkuO4MbW/wLJlN5O52gmOHC521BWdRWw/EtymbnTp16/kkZiIgA2nTX67brKzGIdBG36SNOinquaQz4UzHi4TOk6J1i7q//ABbgIJj2vG/tC2uxO8lWgYafDrk+U8TG3ULmm0SQSTJgcYOtoUbcSZ4kCI43sBxV0lm3s/YneajiBEhj/wALiL/2nfpqtteBYPFBuadRESXDQumI309l6P3S73ZwKWJkOsA8iNvmJP123V243H8dskSpEcyIQhFIhCECIlCQKoVCRCCZCEqgRKhCBtR0AngCfYLg+1e0nOJ1jfWfVb3eDGkn4TNPnjc/h/f5LncVRJFh1/cLnnk9HFj9sapidL/T7pRWB0FtSLTPIRGys4rDNAtAI/p/f7CqPDY1P5nh0K5zJ36pqWIGwEjQEEWPD6JwIeLWOvH76aFZT6sbm/K99BGxTsJXJOVx0uDY7HZdJWbEmIbVaQMweLQHWywBGU6gSB09ABTxOOMAPixIyudJp5YibD4jfKJN/EDey3+yqFNx8cHeIMj629Fn9vYDChr3tznL4S0O8M7G4MRyUmWqzcHJY8NaHZvlaRtLiQQ241uQVVc8ljXxewdG/wAMXt0Lf+vNT9qtaQxjIytAdN8zoBnkSDm/LVGEDXU60icpDxmJHUdT+a6bc9Iu1sM4PzAhw8Mm2rmnhrZmv+Uz4glsaZWxm2Jku+v2WnVmrUAyktaymZJbo2SBa0w7j7LNxQzElvF2WJsBoI6QR69FrZIsV35gHAkOsdLgb2kA3256iUjaZc0vbciA4H5m7/cX2gKFnjE6G8cnw7wt5OAJ+nBNNc6h1oAfGkg2PMTE9Vna6XMFJcACfEcswQZ0ta5/ypMZiYflaWvMQDDgGZpNR2ttieCkwVNhYXPOUN8LhO4uALamFmU3F1V4kjNmANxcmWjXn9U2tWW4UZfEC12WznGzwbj5dI0vqPRNp1IFxHEtIP6H6FMpvfZjnGAYsJm8eKOEgXVhhDHNIJeQDadzYtLgNPNxVlZVW1CedzoJ6aaaJHVnARBGnT3TahuCDfW0AAzYCDv0ChdUJMmTzkq7VYbW0t629wlZWvf12N/uqrQRx430/wApWujaeqgmqm8g+o/P9Fq0oAvObY+G7jwbGmn0WK10GY09LdZWngmky6Wta1uYk7NaJgczZNtRPXe8n4dMXcQCd4t4eTRJJJ6WVeuGNJaHZqgOUA5ybyIAa0gep30Cos7QEkvnxCBTbFh8s38I5anVVa+JcbABpOzbnoDqT09VnaVeDyTldJgZn7QAIDZ/FJ+y2Oz8Wxg+KcxcPC0QTEtAytiLAR0F+AXKZy0ZfLMgk3eQYkclrYakcpe+Gw0BrNAAIJLm7gkT/hLWXr3cbvIKjRQrO8Yn4TibPaJgTxEH2jZdivnzB43R2eCNBJ8wNiI8ogfTovVO6He8VminiCBUFg/Z8GBJ0BVlYyx+3XwkSlIqwRCVCBE0pyQhUJKEIQToSIUQJtV8NJ4An2Ccs/t2qW0rfM4NPSCT9kaxm7py+MqkuMHX3vxWViqxB487/rdZmMxzjVIc4t3ETHSRuoKXaQJgPz3IIvIMkQZ6Li+pjx6jTfXzSCYtmBub7g8lmFxcYiCPMI3toeG4U4cM25ibDoZVftF58LgIg5TG7Z3+iljGWP45s067cbEHI4yDqCCba8OG0LpW4UtNzrdp0Ld9OF1bwuKhoAnXj7pcdXBItoBGg2/VTLklcscbDGuLbNMXmDN+SpYoOqBzC0NDsx8Ls2ZwBnpqpqtYkgga8DN+Q9FVOKIO8RUnbRvD/kFrX2X8c8cRlg5SYEcLkCbem/NQUKp+FVJDiHwwAR4czxlEen15q/2hXZTc8wc2gbsSdPS/0WdUqhtNrZtmL4g/KCGgxqJP2Wtudi7gWtbnIILQcpudoAgyOH2txt0HOc5opsaA+xNzvYOh0cDxWThKYDRIHiJIPzTOpjQdVs9nUyBOUgnUmTN9gRA6q2mMUm0ml7m+XOJIsR8Rrpa5pPU+/VR06bMoNwYzGLC5IIG/L1K0cfRDK1KqB4XvDHn+p8sDiIjVwuOano4MAkOs0udJuIDjOvA5gsTJ06smkGnIZyggSYLtIEETecswTxhVcOc1a41IA0+Wwgjkp61Ehz2keV5g7QCbQPQ+6ZQeWvsSJjNls658s6/+rcrFh9YkOJJaHGQcwk6i0gROgJEJ1XMAeUeKxMmJEgXEynYdozOMT5jGoGUE+gmbTeEU3W0vYSBeIggHhe8XK1KmlR9WLSb7+UfXX6JjqdpEGeET+/T3VtzrjXSINwYB0BFkuEySM4DRe8AH729lU0oZRbzD639P0Stp2kFsdQD6hysvjMYyxMA7meJBMpj6UuDQMxPDn9v3ZNkiCmxk3c2doJc70DZS4vFkCH6nRtombDnEXPpuYu1MH8EbGoRIGw3vwH1PJVcP2c4vBJ8b/mImGiATG3AbWKz2asrP+E+LNjNeTqePQJ+GwJHikjgRb2cdfSVuVuzWNaS6pmfsAQ4jq4THTZQU8KXcb23JI63/AHsptjqgp1WMd/Lpy6BNRxOaZ1aNvdS1G57uJzE3BBJcTJzEj81o0uzLzFvzVk4cNiPYCSfT9VLk1MHPOpQY4akRbpzWp2eSzLVcQBcAc7x1N1ardnZiCRlbs0RrsXQhmFJgNa4kaNAm/IBSXa3HTsO7HfZ9MCniAajJgPbd7b6GfMB7r0HB46nVE03h3EDUdRqF41/pGKaBGHrBupdkNhfS3CFYwePdRjVpFw5pgzobBblsc7hL6eyoXGdi98HOyiqA4H5hYjqND9F2TXA3Gh0K05ZY2eyoISpEQiEqFQ9CRCiFVbtLCfFpuZoSLHgdirCEWXVeWY3AklzTYs8LjEeKTpx0WTimNpG7Tmtli5NrTwXoHerBeJrqYu97c/MeWfaFxXbFUNxL8w8NhPCLGPY+64eZlp9Hj5O0QUidd0tcGABAvPXeylZRkkiCPcpKwa29Q32DdfbhzWq1nfxCSeAHWyAQScx2vt7FSMGYxtzF42V7DdjPq/7TCdibADqSsacrdMerTvpHlgdI/VRDQNiRfU2AdxnQRwXYVu51QMJFVpfs3L4fc6+yrdn90jWYRiS6lGZpDAAXExDgTIywfotWW+JGZljre3GdoYejUi5Dg3KTq3WfDN5v7AXWbjhTDm5swj5bX0gO+n1sV13a3c+phpfS/mUw2XFsB4AEuLmOsRbUGdVhVOyK9VnxMNQdk8RPkb5SQfE4gbDTmkllZtlm2SWhxnzGIsCABrAPrwWthXuaBl8P9IcI9W6Km+nca6NgGdIBnqVLRok7ekwPzWqkXsViXPZo0uzNOg2M7HkCrM+ElwOU5j0EAFsHcQY9OKz2dkVqrszKTixm4DtxsdHRfTmrmOpltNpeCWtJzmwnNAADtJAFlz06ys/tCmYDj5mFskaOa4eE8xI9jCi/gmlpg+OxbOhH92g9eCt5KdVkNc6Wg6QTGwcAeeonVVcj2WAzAabEE6/v7LUDqWBOgIMtdA/ECCLbE9E2lQNxBsRaPax+6lB0iRF8rgQeoIs70Ep1OrJDgbi4IyzPODcdRdbiIyyIjTheINtOsqoBIMQAOMARe60Ma7MSXggiMwAyggmMwB02nqqxpEXYwx8piRz6q7TRuGwT6h/lg/3mQ0DcydP363WVmYYFtIh9Ug5qnytEGzOJ581QqOc2Piaa5ScreVtyqbqmYkg5s0iGgzcXgKWjRwNE1CZuXQyZnzGXEnmAVep0S+q8zDS4taAATlYSIAA63VXB1/hNzOEEAlrRx/qPspe69TMDInxOkzqddN1n721r6TY3D/K2PYn3sACpsDhv+0aSrWIIqOgN4ReABvYFSF2TwtidzGnporrbF8DEtaxk1HNY3YuP2G/ooMJNY5cLTdUm7nAR6yfKtCjgadT/AHRmM6kmffVdL2fUbTaGsAa0bBX4t+0+TU8Gdjd2B5sVBNoYwmB/c75v3qupwtJlMRTa1g4NAH2WTTxZUzcSV0mMnpwytvtrfFWV2p2Vh6sl9NuYjzDwu9SNfVO+MU14cVdMzw4yrgyyqGNHgnW0xzt1XoeAqjKABAAACyaeAvJWrQpwprTWeW1rOnZlElaUYSShNlCCVCRCgVIhNJQJWbmBEkTuFxvbXdI1BJguaSczZlw5tO/RdiXJhepcdt453H08lqdlFrsoDrbwZBve40VrBd36r32Y4nUuPhA6k6r0x1RQvqc1Jhp2v9F0oYLsGhTHlzHi4yPQaLRLwBAgAaAWA9FXfWVWrXW5i4bt9rtSuFnv7QZOUPbm4ZhPsuG70GoXOc97sgNgNuA5dVyOKxjm3ynqZJ95WLnq+nox4JZvb17H4umGkVnta1wIIJiQRBj3XE9udtsGHdh8Gf5ZBDnnV2Y+IDkQYPWFxD6z6lzMbEn7SpMK8yZKXLazi0nwtZ2kSeNweS6Pu/gM/idOQam4zcmn7lY2Bqy9rSG5ZvEgwL8V0f8AFmPCCBoFcYxldeHSP7QgbRsPyWZU7QY1pbAynUG4PKDqsio952KqVWPOy6uRlejhxUD2NNMgichsRuMpkRE6Qou0e1qTapy021KYjVxa425jj0VfEYSodisyv2bU4FZuEqzPKem9T7yYMmH06jATfKGuHrf9VO2vhargKNVoMzlLchPpJBPrK42p2a/gVVqdmu3BWemvTc5K6/tCl8Iw+pZw0In1DYIm+0LP+OwA/wA5w9HD6RACx+0XVazaTKmlFpYwgEOIOXzmbnwjgqtLst8+UlZ6tXk8+I3H4vDCZLqhjbwgnrr9FB/qcAimxonkIg+5KrM7BqxOR0cSFao9h1OCsxiW5LlHGsdTLKgBnTKIjmJOvNdD3bw4ayWtLQbjcmwMk9LrEwHYDnOAcYbuRcxyXX0j8MGPKQ0Aa2AgaenupZI6YTK3dVYDSSeZJjYak+iyxiC4k8f2Fp4thLHbFxa301IHsVN2V2NN1rGbY5Lqo8EXHiugwdF1tVdwXZQaNFrUcNC242qeHw5V6lSU7KSlaxGdo2sUgYnhqcFENaxTBNCcFA4psoQiBKhComlEpEKKJTHFOUbiga4qJ7k9yhcqGPeq1WqpnhQPYqqrVqqpVqq8+iozhkVg4vDZwQdOGyyKndth29l2n8JyThhQmo12cDV7plx8xgbJ9LuazcT1ld+3CjgpBhgp1kW8lcZge6rGGQFs0ux28FuignikqxctsZvZLeCe3spvBbApJRTV2m2P/pLOASf6Oz8I9ls5EZE2MY9jU92hNf2BRMy0LayJQ1Nm3AVcJSzHytG0RpzJVWoA3RhIOhDhGu8G/ovR3Ydp1a09QFn4vsCnUMlz27w3LHpLVwywy/Xt4+fjnixxDzTZ4qha0bBxknoE7BYr40nDmm9rTB8QBmfwjbquwZ3Uw0y5heeL3Od9NFZb3ewwu2ixpiJaMjo4ZmwU6VrL+nj/ABxuILWj+a4NJNjIAn1TqQz/AOyx1U6QxsieJdoPddvh+yKLDLabZ4mXH0LpKugLUwv245f0T6jkey+7dQw7EQODBeOp4roqOCa3QK7CUBbnh58srb5QtpqQBPASwqyaAnAJwCUBQNASwlCVEASoCVQCEIVAhCFBIhCIQImlOISIphCYWKWE3KghNNMNJWC1JlVFf4ST4SnLUZUEHw0nw1YhGVBX+GlyKaEQgjASwnwiEDIRCfCMqCOEkKUtSZUDA1LlT8qMqBmVEKTKkhAyEZVJCIQMhLCdCWEDUJ0IhEIEsIyohAsISoQJKJSyhQASoCVAJUIQCEJEEiEJZQJCSE4oQNhEJUqBhCQhSFNKBmVGVPSIGQiFIkQRwiE8pEDISwnIQNhJCegoIyEQnIQJCWEJQgbCITwkQNhEJyAgbCWE5LCBkITkiBEJUBAkIhKkQCEqFQIQhQKkQhAJUBCu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60421" name="Picture 4" descr="http://www.neviditelnycert.cz/data/files/img/Naked_mole_r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76475"/>
            <a:ext cx="1944687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6" descr="http://img845.imageshack.us/img845/8310/133758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205038"/>
            <a:ext cx="26130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 descr="http://www.generacey.cz/uploads/Novinky/Cela_CR/UOCHB_AV_CR/Termit___voj__k_a_d__ln__ci_rodu_X_s_v__bu__n__mi_modr__mi_bat____k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773238"/>
            <a:ext cx="17748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ovéPole 7"/>
          <p:cNvSpPr txBox="1">
            <a:spLocks noChangeArrowheads="1"/>
          </p:cNvSpPr>
          <p:nvPr/>
        </p:nvSpPr>
        <p:spPr bwMode="auto">
          <a:xfrm>
            <a:off x="3635375" y="3573463"/>
            <a:ext cx="1479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/>
              <a:t>Synalpheus regalis</a:t>
            </a:r>
          </a:p>
        </p:txBody>
      </p:sp>
      <p:sp>
        <p:nvSpPr>
          <p:cNvPr id="60425" name="TextovéPole 8"/>
          <p:cNvSpPr txBox="1">
            <a:spLocks noChangeArrowheads="1"/>
          </p:cNvSpPr>
          <p:nvPr/>
        </p:nvSpPr>
        <p:spPr bwMode="auto">
          <a:xfrm>
            <a:off x="900113" y="3141663"/>
            <a:ext cx="1724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/>
              <a:t>Heterocephalus glaber</a:t>
            </a:r>
          </a:p>
        </p:txBody>
      </p:sp>
      <p:sp>
        <p:nvSpPr>
          <p:cNvPr id="60426" name="TextovéPole 9"/>
          <p:cNvSpPr txBox="1">
            <a:spLocks noChangeArrowheads="1"/>
          </p:cNvSpPr>
          <p:nvPr/>
        </p:nvSpPr>
        <p:spPr bwMode="auto">
          <a:xfrm>
            <a:off x="6227763" y="3213100"/>
            <a:ext cx="1414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termiti a jiný hmyz</a:t>
            </a:r>
          </a:p>
        </p:txBody>
      </p:sp>
      <p:pic>
        <p:nvPicPr>
          <p:cNvPr id="60427" name="Picture 10" descr="http://nd01.jxs.cz/195/568/213788f696_33938730_o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084763"/>
            <a:ext cx="214947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Příbuzenská selekce</a:t>
            </a:r>
          </a:p>
        </p:txBody>
      </p:sp>
      <p:sp>
        <p:nvSpPr>
          <p:cNvPr id="6144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05063"/>
          </a:xfrm>
        </p:spPr>
        <p:txBody>
          <a:bodyPr/>
          <a:lstStyle/>
          <a:p>
            <a:r>
              <a:rPr lang="cs-CZ" altLang="cs-CZ"/>
              <a:t>koncept inkluzivní fitness (Hamilton 1964)</a:t>
            </a:r>
          </a:p>
          <a:p>
            <a:r>
              <a:rPr lang="cs-CZ" altLang="cs-CZ" i="1"/>
              <a:t>r </a:t>
            </a:r>
            <a:r>
              <a:rPr lang="cs-CZ" altLang="cs-CZ"/>
              <a:t>* </a:t>
            </a:r>
            <a:r>
              <a:rPr lang="cs-CZ" altLang="cs-CZ" i="1"/>
              <a:t>b</a:t>
            </a:r>
            <a:r>
              <a:rPr lang="cs-CZ" altLang="cs-CZ"/>
              <a:t> </a:t>
            </a:r>
            <a:r>
              <a:rPr lang="en-US" altLang="cs-CZ"/>
              <a:t>&gt;</a:t>
            </a:r>
            <a:r>
              <a:rPr lang="cs-CZ" altLang="cs-CZ"/>
              <a:t> </a:t>
            </a:r>
            <a:r>
              <a:rPr lang="cs-CZ" altLang="cs-CZ" i="1"/>
              <a:t>c    </a:t>
            </a:r>
            <a:r>
              <a:rPr lang="cs-CZ" altLang="cs-CZ" sz="2000"/>
              <a:t>(</a:t>
            </a:r>
            <a:r>
              <a:rPr lang="cs-CZ" altLang="cs-CZ" sz="2000" i="1"/>
              <a:t>r</a:t>
            </a:r>
            <a:r>
              <a:rPr lang="cs-CZ" altLang="cs-CZ" sz="2000"/>
              <a:t> = relatedness, </a:t>
            </a:r>
            <a:r>
              <a:rPr lang="cs-CZ" altLang="cs-CZ" sz="2000" i="1"/>
              <a:t>b</a:t>
            </a:r>
            <a:r>
              <a:rPr lang="cs-CZ" altLang="cs-CZ" sz="2000"/>
              <a:t> = benefits, </a:t>
            </a:r>
            <a:r>
              <a:rPr lang="cs-CZ" altLang="cs-CZ" sz="2000" i="1"/>
              <a:t>c</a:t>
            </a:r>
            <a:r>
              <a:rPr lang="cs-CZ" altLang="cs-CZ" sz="2000"/>
              <a:t> = costs)</a:t>
            </a:r>
            <a:endParaRPr lang="cs-CZ" altLang="cs-CZ"/>
          </a:p>
          <a:p>
            <a:r>
              <a:rPr lang="cs-CZ" altLang="cs-CZ"/>
              <a:t>za těchto podmínek je lepší pomáhat příbuzným než se sám množit</a:t>
            </a:r>
          </a:p>
        </p:txBody>
      </p:sp>
      <p:sp>
        <p:nvSpPr>
          <p:cNvPr id="61444" name="TextovéPole 3"/>
          <p:cNvSpPr txBox="1">
            <a:spLocks noChangeArrowheads="1"/>
          </p:cNvSpPr>
          <p:nvPr/>
        </p:nvSpPr>
        <p:spPr bwMode="auto">
          <a:xfrm>
            <a:off x="2195513" y="4724400"/>
            <a:ext cx="1836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(0.5)*(2) = 1</a:t>
            </a:r>
          </a:p>
        </p:txBody>
      </p:sp>
      <p:sp>
        <p:nvSpPr>
          <p:cNvPr id="61445" name="TextovéPole 4"/>
          <p:cNvSpPr txBox="1">
            <a:spLocks noChangeArrowheads="1"/>
          </p:cNvSpPr>
          <p:nvPr/>
        </p:nvSpPr>
        <p:spPr bwMode="auto">
          <a:xfrm>
            <a:off x="5364163" y="4724400"/>
            <a:ext cx="1835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(0.5)*(3) </a:t>
            </a:r>
            <a:r>
              <a:rPr lang="en-US" altLang="cs-CZ" sz="2400"/>
              <a:t>&gt;</a:t>
            </a:r>
            <a:r>
              <a:rPr lang="cs-CZ" altLang="cs-CZ" sz="2400"/>
              <a:t> 1</a:t>
            </a:r>
          </a:p>
        </p:txBody>
      </p:sp>
      <p:sp>
        <p:nvSpPr>
          <p:cNvPr id="61446" name="TextovéPole 5"/>
          <p:cNvSpPr txBox="1">
            <a:spLocks noChangeArrowheads="1"/>
          </p:cNvSpPr>
          <p:nvPr/>
        </p:nvSpPr>
        <p:spPr bwMode="auto">
          <a:xfrm>
            <a:off x="900113" y="4437063"/>
            <a:ext cx="1633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200"/>
              <a:t>pomoc se souro</a:t>
            </a:r>
            <a:r>
              <a:rPr lang="cs-CZ" altLang="cs-CZ" sz="1200"/>
              <a:t>zenci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(</a:t>
            </a:r>
            <a:r>
              <a:rPr lang="cs-CZ" altLang="cs-CZ" sz="1200" i="1"/>
              <a:t>r</a:t>
            </a:r>
            <a:r>
              <a:rPr lang="cs-CZ" altLang="cs-CZ" sz="1200"/>
              <a:t> = 0.5)</a:t>
            </a:r>
          </a:p>
        </p:txBody>
      </p:sp>
      <p:sp>
        <p:nvSpPr>
          <p:cNvPr id="61447" name="TextovéPole 6"/>
          <p:cNvSpPr txBox="1">
            <a:spLocks noChangeArrowheads="1"/>
          </p:cNvSpPr>
          <p:nvPr/>
        </p:nvSpPr>
        <p:spPr bwMode="auto">
          <a:xfrm>
            <a:off x="2411413" y="5300663"/>
            <a:ext cx="154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počet odchovaných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sourozenců</a:t>
            </a:r>
          </a:p>
        </p:txBody>
      </p:sp>
      <p:sp>
        <p:nvSpPr>
          <p:cNvPr id="61448" name="TextovéPole 7"/>
          <p:cNvSpPr txBox="1">
            <a:spLocks noChangeArrowheads="1"/>
          </p:cNvSpPr>
          <p:nvPr/>
        </p:nvSpPr>
        <p:spPr bwMode="auto">
          <a:xfrm>
            <a:off x="3563938" y="4221163"/>
            <a:ext cx="1503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cena za pomoc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(=sám se nemnoží)</a:t>
            </a:r>
          </a:p>
        </p:txBody>
      </p:sp>
      <p:cxnSp>
        <p:nvCxnSpPr>
          <p:cNvPr id="61449" name="Přímá spojovací čára 9"/>
          <p:cNvCxnSpPr>
            <a:cxnSpLocks noChangeShapeType="1"/>
          </p:cNvCxnSpPr>
          <p:nvPr/>
        </p:nvCxnSpPr>
        <p:spPr bwMode="auto">
          <a:xfrm>
            <a:off x="2124075" y="4797425"/>
            <a:ext cx="144463" cy="1444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0" name="Přímá spojovací čára 13"/>
          <p:cNvCxnSpPr>
            <a:cxnSpLocks noChangeShapeType="1"/>
            <a:stCxn id="61447" idx="0"/>
          </p:cNvCxnSpPr>
          <p:nvPr/>
        </p:nvCxnSpPr>
        <p:spPr bwMode="auto">
          <a:xfrm flipV="1">
            <a:off x="3186113" y="5157788"/>
            <a:ext cx="17462" cy="1428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1" name="Přímá spojovací čára 15"/>
          <p:cNvCxnSpPr>
            <a:cxnSpLocks noChangeShapeType="1"/>
            <a:stCxn id="61448" idx="2"/>
          </p:cNvCxnSpPr>
          <p:nvPr/>
        </p:nvCxnSpPr>
        <p:spPr bwMode="auto">
          <a:xfrm flipH="1">
            <a:off x="3924300" y="4683125"/>
            <a:ext cx="392113" cy="185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2" name="TextovéPole 17"/>
          <p:cNvSpPr txBox="1">
            <a:spLocks noChangeArrowheads="1"/>
          </p:cNvSpPr>
          <p:nvPr/>
        </p:nvSpPr>
        <p:spPr bwMode="auto">
          <a:xfrm>
            <a:off x="827088" y="5949950"/>
            <a:ext cx="727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Je výhodné se starat o sourozence (na úkor vlastního rozmnožování), jen pokud jsou 3 a více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CC3300"/>
                </a:solidFill>
              </a:rPr>
              <a:t>Příbuzenský koeficient </a:t>
            </a:r>
            <a:r>
              <a:rPr lang="cs-CZ" altLang="cs-CZ" sz="3200" i="1">
                <a:solidFill>
                  <a:srgbClr val="CC3300"/>
                </a:solidFill>
              </a:rPr>
              <a:t>r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412875"/>
            <a:ext cx="6769100" cy="52308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Celková „identity by descent“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en-US" altLang="cs-CZ" sz="2400"/>
              <a:t>Diploidn</a:t>
            </a:r>
            <a:r>
              <a:rPr lang="cs-CZ" altLang="cs-CZ" sz="2400"/>
              <a:t>í</a:t>
            </a:r>
            <a:r>
              <a:rPr lang="en-US" altLang="cs-CZ" sz="2400"/>
              <a:t> organism</a:t>
            </a:r>
            <a:r>
              <a:rPr lang="cs-CZ" altLang="cs-CZ" sz="2400"/>
              <a:t>y</a:t>
            </a:r>
            <a:br>
              <a:rPr lang="cs-CZ" altLang="cs-CZ" sz="2400"/>
            </a:br>
            <a:endParaRPr lang="cs-CZ" altLang="cs-CZ" sz="240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Jednovaječná dvojčata 	1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Rodič – potomek 	</a:t>
            </a:r>
            <a:r>
              <a:rPr lang="en-US" altLang="cs-CZ" sz="2000" b="1">
                <a:solidFill>
                  <a:schemeClr val="accent2"/>
                </a:solidFill>
              </a:rPr>
              <a:t>0,5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Sourozenci 		</a:t>
            </a:r>
            <a:r>
              <a:rPr lang="en-US" altLang="cs-CZ" sz="2000" b="1">
                <a:solidFill>
                  <a:schemeClr val="accent2"/>
                </a:solidFill>
              </a:rPr>
              <a:t>0,5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Nevlastní sourozenci 	</a:t>
            </a:r>
            <a:r>
              <a:rPr lang="en-US" altLang="cs-CZ" sz="2000" b="1">
                <a:solidFill>
                  <a:schemeClr val="accent2"/>
                </a:solidFill>
              </a:rPr>
              <a:t>0,</a:t>
            </a:r>
            <a:r>
              <a:rPr lang="cs-CZ" altLang="cs-CZ" sz="2000" b="1">
                <a:solidFill>
                  <a:schemeClr val="accent2"/>
                </a:solidFill>
              </a:rPr>
              <a:t>2</a:t>
            </a:r>
            <a:r>
              <a:rPr lang="en-US" altLang="cs-CZ" sz="2000" b="1">
                <a:solidFill>
                  <a:schemeClr val="accent2"/>
                </a:solidFill>
              </a:rPr>
              <a:t>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Prarodiče a vnoučata	0,25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Bratranci a sestřenice 	</a:t>
            </a:r>
            <a:r>
              <a:rPr lang="en-US" altLang="cs-CZ" sz="2000" b="1">
                <a:solidFill>
                  <a:schemeClr val="accent2"/>
                </a:solidFill>
              </a:rPr>
              <a:t>0,</a:t>
            </a:r>
            <a:r>
              <a:rPr lang="cs-CZ" altLang="cs-CZ" sz="2000" b="1">
                <a:solidFill>
                  <a:schemeClr val="accent2"/>
                </a:solidFill>
              </a:rPr>
              <a:t>12</a:t>
            </a:r>
            <a:r>
              <a:rPr lang="en-US" altLang="cs-CZ" sz="2000" b="1">
                <a:solidFill>
                  <a:schemeClr val="accent2"/>
                </a:solidFill>
              </a:rPr>
              <a:t>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Nepříbuzní 		0</a:t>
            </a:r>
          </a:p>
          <a:p>
            <a:pPr lvl="1" eaLnBrk="1" hangingPunct="1">
              <a:lnSpc>
                <a:spcPct val="80000"/>
              </a:lnSpc>
            </a:pPr>
            <a:endParaRPr lang="en-US" altLang="cs-CZ" sz="2000" b="1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RELATEDNESS, KINSHIP (Mac), ML-RELATE (WinXP) odhad pomocí ML např. z mikrosatelitů</a:t>
            </a:r>
            <a:br>
              <a:rPr lang="cs-CZ" altLang="cs-CZ" sz="2400"/>
            </a:b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BAYES</a:t>
            </a:r>
          </a:p>
          <a:p>
            <a:pPr eaLnBrk="1" hangingPunct="1">
              <a:lnSpc>
                <a:spcPct val="80000"/>
              </a:lnSpc>
            </a:pPr>
            <a:endParaRPr lang="en-US" altLang="cs-CZ" sz="240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62468" name="Picture 4" descr="dipl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2584450"/>
            <a:ext cx="2603500" cy="1349375"/>
          </a:xfr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Výpočet příbuznosti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547813" y="3933825"/>
          <a:ext cx="6096000" cy="1482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Alela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cs-CZ" sz="1800" baseline="-25000" dirty="0" err="1">
                          <a:solidFill>
                            <a:srgbClr val="FF0000"/>
                          </a:solidFill>
                        </a:rPr>
                        <a:t>x</a:t>
                      </a:r>
                      <a:endParaRPr lang="cs-CZ" sz="1800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cs-CZ" sz="1800" baseline="-25000" dirty="0" err="1">
                          <a:solidFill>
                            <a:srgbClr val="FF0000"/>
                          </a:solidFill>
                        </a:rPr>
                        <a:t>y</a:t>
                      </a:r>
                      <a:endParaRPr lang="cs-CZ" sz="1800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p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120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1.0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0.65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116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0.20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118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1.0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0.35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547813" y="2565400"/>
          <a:ext cx="6096000" cy="1112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946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Jedinec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FF0000"/>
                          </a:solidFill>
                        </a:rPr>
                        <a:t>Lokus</a:t>
                      </a:r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 1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FF0000"/>
                          </a:solidFill>
                        </a:rPr>
                        <a:t>Lokus</a:t>
                      </a:r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 2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cs-CZ" sz="1800" dirty="0" err="1"/>
                        <a:t>Helper</a:t>
                      </a:r>
                      <a:r>
                        <a:rPr lang="cs-CZ" sz="1800" dirty="0"/>
                        <a:t> – x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120/120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116/118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cs-CZ" sz="1800" dirty="0"/>
                        <a:t>Matka rodu – y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120/122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118/118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3536" name="TextovéPole 8"/>
          <p:cNvSpPr txBox="1">
            <a:spLocks noChangeArrowheads="1"/>
          </p:cNvSpPr>
          <p:nvPr/>
        </p:nvSpPr>
        <p:spPr bwMode="auto">
          <a:xfrm>
            <a:off x="1835150" y="1484313"/>
            <a:ext cx="37417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i="1">
                <a:solidFill>
                  <a:srgbClr val="FF0000"/>
                </a:solidFill>
              </a:rPr>
              <a:t>r</a:t>
            </a:r>
            <a:r>
              <a:rPr lang="cs-CZ" altLang="cs-CZ">
                <a:solidFill>
                  <a:srgbClr val="FF0000"/>
                </a:solidFill>
              </a:rPr>
              <a:t> = ∑(p</a:t>
            </a:r>
            <a:r>
              <a:rPr lang="cs-CZ" altLang="cs-CZ" baseline="-25000">
                <a:solidFill>
                  <a:srgbClr val="FF0000"/>
                </a:solidFill>
              </a:rPr>
              <a:t>y</a:t>
            </a:r>
            <a:r>
              <a:rPr lang="cs-CZ" altLang="cs-CZ">
                <a:solidFill>
                  <a:srgbClr val="FF0000"/>
                </a:solidFill>
              </a:rPr>
              <a:t>-p)/ ∑(p</a:t>
            </a:r>
            <a:r>
              <a:rPr lang="cs-CZ" altLang="cs-CZ" baseline="-25000">
                <a:solidFill>
                  <a:srgbClr val="FF0000"/>
                </a:solidFill>
              </a:rPr>
              <a:t>x</a:t>
            </a:r>
            <a:r>
              <a:rPr lang="cs-CZ" altLang="cs-CZ">
                <a:solidFill>
                  <a:srgbClr val="FF0000"/>
                </a:solidFill>
              </a:rPr>
              <a:t>-p)</a:t>
            </a:r>
          </a:p>
        </p:txBody>
      </p:sp>
      <p:sp>
        <p:nvSpPr>
          <p:cNvPr id="63537" name="TextovéPole 9"/>
          <p:cNvSpPr txBox="1">
            <a:spLocks noChangeArrowheads="1"/>
          </p:cNvSpPr>
          <p:nvPr/>
        </p:nvSpPr>
        <p:spPr bwMode="auto">
          <a:xfrm>
            <a:off x="5508625" y="1700213"/>
            <a:ext cx="21097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Queller and Goodnight 1989</a:t>
            </a:r>
          </a:p>
        </p:txBody>
      </p:sp>
      <p:sp>
        <p:nvSpPr>
          <p:cNvPr id="63538" name="TextovéPole 10"/>
          <p:cNvSpPr txBox="1">
            <a:spLocks noChangeArrowheads="1"/>
          </p:cNvSpPr>
          <p:nvPr/>
        </p:nvSpPr>
        <p:spPr bwMode="auto">
          <a:xfrm>
            <a:off x="179388" y="5805488"/>
            <a:ext cx="8872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r</a:t>
            </a:r>
            <a:r>
              <a:rPr lang="cs-CZ" altLang="cs-CZ" sz="1800"/>
              <a:t> = </a:t>
            </a:r>
            <a:r>
              <a:rPr lang="en-US" altLang="cs-CZ" sz="1800"/>
              <a:t>[</a:t>
            </a:r>
            <a:r>
              <a:rPr lang="cs-CZ" altLang="cs-CZ" sz="1800"/>
              <a:t>(0.5-0.65)+(0-0.20)+(1-0.35)</a:t>
            </a:r>
            <a:r>
              <a:rPr lang="en-US" altLang="cs-CZ" sz="1800"/>
              <a:t>]</a:t>
            </a:r>
            <a:r>
              <a:rPr lang="cs-CZ" altLang="cs-CZ" sz="1800"/>
              <a:t>/</a:t>
            </a:r>
            <a:r>
              <a:rPr lang="en-US" altLang="cs-CZ" sz="1800"/>
              <a:t>[</a:t>
            </a:r>
            <a:r>
              <a:rPr lang="cs-CZ" altLang="cs-CZ" sz="1800"/>
              <a:t>(1-0.65)+(0.5-0.20)+(0.5-0.35)</a:t>
            </a:r>
            <a:r>
              <a:rPr lang="en-US" altLang="cs-CZ" sz="1800"/>
              <a:t>]</a:t>
            </a:r>
            <a:r>
              <a:rPr lang="cs-CZ" altLang="cs-CZ" sz="1800"/>
              <a:t> = 0.30/0.80 = </a:t>
            </a:r>
            <a:r>
              <a:rPr lang="cs-CZ" altLang="cs-CZ" sz="1800" b="1">
                <a:solidFill>
                  <a:srgbClr val="FF0000"/>
                </a:solidFill>
              </a:rPr>
              <a:t>0.375</a:t>
            </a:r>
          </a:p>
        </p:txBody>
      </p:sp>
      <p:sp>
        <p:nvSpPr>
          <p:cNvPr id="63539" name="TextovéPole 11"/>
          <p:cNvSpPr txBox="1">
            <a:spLocks noChangeArrowheads="1"/>
          </p:cNvSpPr>
          <p:nvPr/>
        </p:nvSpPr>
        <p:spPr bwMode="auto">
          <a:xfrm>
            <a:off x="900113" y="6308725"/>
            <a:ext cx="5564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ideální je cca 30-40 mikrosatelitů nebo </a:t>
            </a:r>
            <a:r>
              <a:rPr lang="en-US" altLang="cs-CZ" sz="1800"/>
              <a:t>&gt; 100 </a:t>
            </a:r>
            <a:r>
              <a:rPr lang="cs-CZ" altLang="cs-CZ" sz="1800"/>
              <a:t>SNPs</a:t>
            </a:r>
          </a:p>
        </p:txBody>
      </p:sp>
      <p:sp>
        <p:nvSpPr>
          <p:cNvPr id="63540" name="TextovéPole 1"/>
          <p:cNvSpPr txBox="1">
            <a:spLocks noChangeArrowheads="1"/>
          </p:cNvSpPr>
          <p:nvPr/>
        </p:nvSpPr>
        <p:spPr bwMode="auto">
          <a:xfrm>
            <a:off x="6372225" y="4035425"/>
            <a:ext cx="22336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200"/>
              <a:t>= background allele frequency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>
                <a:solidFill>
                  <a:srgbClr val="CC3300"/>
                </a:solidFill>
              </a:rPr>
              <a:t>Cynopterus</a:t>
            </a:r>
            <a:br>
              <a:rPr lang="cs-CZ" altLang="cs-CZ" sz="3600" i="1">
                <a:solidFill>
                  <a:srgbClr val="CC3300"/>
                </a:solidFill>
              </a:rPr>
            </a:br>
            <a:r>
              <a:rPr lang="cs-CZ" altLang="cs-CZ" sz="3600" i="1">
                <a:solidFill>
                  <a:srgbClr val="CC3300"/>
                </a:solidFill>
              </a:rPr>
              <a:t> sphinx</a:t>
            </a:r>
            <a:br>
              <a:rPr lang="cs-CZ" altLang="cs-CZ" sz="3600" i="1">
                <a:solidFill>
                  <a:srgbClr val="CC3300"/>
                </a:solidFill>
              </a:rPr>
            </a:br>
            <a:r>
              <a:rPr lang="cs-CZ" altLang="cs-CZ" sz="2000">
                <a:solidFill>
                  <a:schemeClr val="accent2"/>
                </a:solidFill>
              </a:rPr>
              <a:t>kaloň krátkonosý</a:t>
            </a:r>
            <a:br>
              <a:rPr lang="cs-CZ" altLang="cs-CZ" sz="2000">
                <a:solidFill>
                  <a:schemeClr val="accent2"/>
                </a:solidFill>
              </a:rPr>
            </a:br>
            <a:r>
              <a:rPr lang="cs-CZ" altLang="cs-CZ" sz="2000" i="1">
                <a:solidFill>
                  <a:schemeClr val="accent2"/>
                </a:solidFill>
              </a:rPr>
              <a:t>Storz et al. 2001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060575"/>
            <a:ext cx="9144000" cy="4525963"/>
          </a:xfrm>
        </p:spPr>
        <p:txBody>
          <a:bodyPr/>
          <a:lstStyle/>
          <a:p>
            <a:pPr eaLnBrk="1" hangingPunct="1"/>
            <a:r>
              <a:rPr lang="cs-CZ" altLang="cs-CZ" sz="2000"/>
              <a:t>Kolonie složené z harémů, v harému samec a 1 až 37 samic</a:t>
            </a:r>
          </a:p>
          <a:p>
            <a:pPr eaLnBrk="1" hangingPunct="1"/>
            <a:r>
              <a:rPr lang="cs-CZ" altLang="cs-CZ" sz="2000"/>
              <a:t>Příbuzenská struktura kolonie a harémů (kin structure)?</a:t>
            </a:r>
          </a:p>
          <a:p>
            <a:pPr eaLnBrk="1" hangingPunct="1"/>
            <a:r>
              <a:rPr lang="cs-CZ" altLang="cs-CZ" sz="2000"/>
              <a:t>10 mikrosatelitových lokusů, </a:t>
            </a:r>
            <a:r>
              <a:rPr lang="cs-CZ" altLang="cs-CZ" sz="2000" i="1"/>
              <a:t>r</a:t>
            </a:r>
            <a:r>
              <a:rPr lang="cs-CZ" altLang="cs-CZ" sz="2000"/>
              <a:t>, KINSHIP</a:t>
            </a:r>
          </a:p>
          <a:p>
            <a:pPr eaLnBrk="1" hangingPunct="1"/>
            <a:r>
              <a:rPr lang="cs-CZ" altLang="cs-CZ" sz="2000" i="1"/>
              <a:t>r</a:t>
            </a:r>
            <a:r>
              <a:rPr lang="cs-CZ" altLang="cs-CZ" sz="2000"/>
              <a:t>  blízké nule </a:t>
            </a:r>
            <a:r>
              <a:rPr lang="cs-CZ" altLang="cs-CZ" sz="2000">
                <a:cs typeface="Arial" panose="020B0604020202020204" pitchFamily="34" charset="0"/>
              </a:rPr>
              <a:t>→ jedinci</a:t>
            </a:r>
            <a:r>
              <a:rPr lang="cs-CZ" altLang="cs-CZ" sz="2000"/>
              <a:t> v kolonii jsou nepříbuzní</a:t>
            </a:r>
          </a:p>
          <a:p>
            <a:pPr eaLnBrk="1" hangingPunct="1"/>
            <a:r>
              <a:rPr lang="cs-CZ" altLang="cs-CZ" sz="2000"/>
              <a:t>Zásadní role disperze (mláďata z kolonie se v dospělosti nedrží pospolu)</a:t>
            </a:r>
          </a:p>
          <a:p>
            <a:pPr eaLnBrk="1" hangingPunct="1"/>
            <a:endParaRPr lang="cs-CZ" altLang="cs-CZ" sz="2000"/>
          </a:p>
        </p:txBody>
      </p:sp>
      <p:pic>
        <p:nvPicPr>
          <p:cNvPr id="6451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00338" cy="2057400"/>
          </a:xfrm>
          <a:noFill/>
        </p:spPr>
      </p:pic>
      <p:pic>
        <p:nvPicPr>
          <p:cNvPr id="64517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3" y="-26988"/>
            <a:ext cx="2700337" cy="2095501"/>
          </a:xfrm>
          <a:noFill/>
        </p:spPr>
      </p:pic>
      <p:pic>
        <p:nvPicPr>
          <p:cNvPr id="12595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3933825"/>
            <a:ext cx="6372225" cy="2743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1465263" y="266700"/>
            <a:ext cx="64087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Dietary niche of extinct taxa</a:t>
            </a:r>
            <a:endParaRPr lang="de-DE" altLang="cs-CZ" sz="2900" b="1">
              <a:solidFill>
                <a:srgbClr val="000000"/>
              </a:solidFill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63513" y="1000125"/>
            <a:ext cx="84899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68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</a:t>
            </a:r>
            <a:r>
              <a:rPr lang="de-DE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ncient DNA </a:t>
            </a:r>
            <a:r>
              <a:rPr lang="cs-CZ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from coprolites of </a:t>
            </a:r>
            <a:r>
              <a:rPr lang="de-DE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moa</a:t>
            </a:r>
            <a:r>
              <a:rPr lang="cs-CZ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(New Zealand)</a:t>
            </a:r>
            <a:endParaRPr lang="de-DE" altLang="cs-CZ" sz="1800" b="1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8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Environmental requirements of individual species + separation of ecological niches</a:t>
            </a:r>
            <a:endParaRPr lang="de-DE" altLang="cs-CZ" sz="18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8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1975"/>
            <a:ext cx="42449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68"/>
          <a:stretch>
            <a:fillRect/>
          </a:stretch>
        </p:blipFill>
        <p:spPr bwMode="auto">
          <a:xfrm>
            <a:off x="4670425" y="3101975"/>
            <a:ext cx="44069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25093" r="10016" b="40157"/>
          <a:stretch>
            <a:fillRect/>
          </a:stretch>
        </p:blipFill>
        <p:spPr bwMode="auto">
          <a:xfrm>
            <a:off x="-49213" y="5389563"/>
            <a:ext cx="494665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500562" cy="1143000"/>
          </a:xfrm>
        </p:spPr>
        <p:txBody>
          <a:bodyPr/>
          <a:lstStyle/>
          <a:p>
            <a:pPr algn="r" eaLnBrk="1" hangingPunct="1"/>
            <a:r>
              <a:rPr lang="cs-CZ" altLang="cs-CZ" sz="3200" i="1">
                <a:solidFill>
                  <a:srgbClr val="CC3300"/>
                </a:solidFill>
              </a:rPr>
              <a:t>Fukomys anselli</a:t>
            </a:r>
            <a:br>
              <a:rPr lang="cs-CZ" altLang="cs-CZ" sz="3200" i="1">
                <a:solidFill>
                  <a:srgbClr val="CC3300"/>
                </a:solidFill>
              </a:rPr>
            </a:br>
            <a:r>
              <a:rPr lang="cs-CZ" altLang="cs-CZ" sz="1800">
                <a:solidFill>
                  <a:schemeClr val="accent2"/>
                </a:solidFill>
              </a:rPr>
              <a:t>Patzenhauerová et al. 2013</a:t>
            </a:r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333375"/>
            <a:ext cx="4968875" cy="48863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/>
              <a:t>Kolonie, max. cca 15 jedinců</a:t>
            </a:r>
            <a:br>
              <a:rPr lang="cs-CZ" altLang="cs-CZ" sz="2000"/>
            </a:b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Množí se jen 1 samice (královna) a 1 samec 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/>
          </a:p>
          <a:p>
            <a:pPr eaLnBrk="1" hangingPunct="1">
              <a:lnSpc>
                <a:spcPct val="80000"/>
              </a:lnSpc>
            </a:pPr>
            <a:endParaRPr lang="cs-CZ" altLang="cs-CZ" sz="1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16 kolonií, 8 mikrosatelitů, CERVUS, ML-RELATE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Královna má mláďata i se samci, kteří nejsou v kolonii - 11.8% mladých zvířat nejsou potomky rezidentního samce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Příbuznost dominantního páru = </a:t>
            </a:r>
            <a:r>
              <a:rPr lang="en-GB" altLang="cs-CZ" sz="2000"/>
              <a:t>0.04 ± 0.06 </a:t>
            </a:r>
            <a:endParaRPr lang="cs-CZ" altLang="cs-CZ" sz="2000"/>
          </a:p>
          <a:p>
            <a:pPr eaLnBrk="1" hangingPunct="1">
              <a:lnSpc>
                <a:spcPct val="80000"/>
              </a:lnSpc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V kolonii i nepříbuzní jedinci (imigranti)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>
              <a:cs typeface="Arial" panose="020B0604020202020204" pitchFamily="34" charset="0"/>
            </a:endParaRPr>
          </a:p>
        </p:txBody>
      </p:sp>
      <p:pic>
        <p:nvPicPr>
          <p:cNvPr id="65540" name="Picture 6" descr="systemy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125538"/>
            <a:ext cx="3806825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541" name="Přímá spojovací šipka 9"/>
          <p:cNvCxnSpPr>
            <a:cxnSpLocks noChangeShapeType="1"/>
          </p:cNvCxnSpPr>
          <p:nvPr/>
        </p:nvCxnSpPr>
        <p:spPr bwMode="auto">
          <a:xfrm>
            <a:off x="5003800" y="6237288"/>
            <a:ext cx="792163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542" name="Přímá spojovací šipka 10"/>
          <p:cNvCxnSpPr>
            <a:cxnSpLocks noChangeShapeType="1"/>
          </p:cNvCxnSpPr>
          <p:nvPr/>
        </p:nvCxnSpPr>
        <p:spPr bwMode="auto">
          <a:xfrm>
            <a:off x="5003800" y="6524625"/>
            <a:ext cx="792163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43" name="TextovéPole 11"/>
          <p:cNvSpPr txBox="1">
            <a:spLocks noChangeArrowheads="1"/>
          </p:cNvSpPr>
          <p:nvPr/>
        </p:nvSpPr>
        <p:spPr bwMode="auto">
          <a:xfrm>
            <a:off x="5867400" y="6021388"/>
            <a:ext cx="105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disperze</a:t>
            </a:r>
          </a:p>
        </p:txBody>
      </p:sp>
      <p:sp>
        <p:nvSpPr>
          <p:cNvPr id="65544" name="TextovéPole 12"/>
          <p:cNvSpPr txBox="1">
            <a:spLocks noChangeArrowheads="1"/>
          </p:cNvSpPr>
          <p:nvPr/>
        </p:nvSpPr>
        <p:spPr bwMode="auto">
          <a:xfrm>
            <a:off x="5867400" y="6308725"/>
            <a:ext cx="63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EPF</a:t>
            </a:r>
          </a:p>
        </p:txBody>
      </p:sp>
      <p:pic>
        <p:nvPicPr>
          <p:cNvPr id="65545" name="Picture 8" descr="http://4.bp.blogspot.com/-ji7Q4rQJhZk/UMSJTkeGjLI/AAAAAAAAAgg/Kd0Sk6dt-UQ/s1600/400px+-+Fukomys+ansel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724400"/>
            <a:ext cx="3024187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 uiExpand="1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2800" i="1">
                <a:solidFill>
                  <a:srgbClr val="FF0000"/>
                </a:solidFill>
              </a:rPr>
              <a:t>Megaptera </a:t>
            </a:r>
            <a:br>
              <a:rPr lang="cs-CZ" altLang="cs-CZ" sz="2800" i="1">
                <a:solidFill>
                  <a:srgbClr val="FF0000"/>
                </a:solidFill>
              </a:rPr>
            </a:br>
            <a:r>
              <a:rPr lang="cs-CZ" altLang="cs-CZ" sz="2800" i="1">
                <a:solidFill>
                  <a:srgbClr val="FF0000"/>
                </a:solidFill>
              </a:rPr>
              <a:t>novaeangliae</a:t>
            </a:r>
            <a:br>
              <a:rPr lang="cs-CZ" altLang="cs-CZ" sz="2800" i="1">
                <a:solidFill>
                  <a:srgbClr val="FF0000"/>
                </a:solidFill>
              </a:rPr>
            </a:br>
            <a:r>
              <a:rPr lang="cs-CZ" altLang="cs-CZ" sz="2000">
                <a:solidFill>
                  <a:schemeClr val="accent2"/>
                </a:solidFill>
              </a:rPr>
              <a:t>Valsecchi et al. 2002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4475162" cy="4897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Cestují v malých skupinách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Tvoří skupiny příbuzní?</a:t>
            </a:r>
            <a:br>
              <a:rPr lang="cs-CZ" altLang="cs-CZ" sz="2000"/>
            </a:br>
            <a:r>
              <a:rPr lang="cs-CZ" altLang="cs-CZ" sz="2000"/>
              <a:t>Kin selection?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Mikrosatelity (8 lokusů), KINSHIP, NEWPAT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Jediní příbuzní ve skupinách byly matky a jejich potomci.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Kromě nich hodnoty </a:t>
            </a:r>
            <a:r>
              <a:rPr lang="cs-CZ" altLang="cs-CZ" sz="2000" i="1"/>
              <a:t>r </a:t>
            </a:r>
            <a:r>
              <a:rPr lang="cs-CZ" altLang="cs-CZ" sz="2000"/>
              <a:t>stejné jako při sloučení skupin dohromady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Kin selection skupiny nevysvětluje</a:t>
            </a:r>
          </a:p>
        </p:txBody>
      </p:sp>
      <p:pic>
        <p:nvPicPr>
          <p:cNvPr id="66564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-74613"/>
            <a:ext cx="4318000" cy="4056063"/>
          </a:xfrm>
          <a:noFill/>
        </p:spPr>
      </p:pic>
      <p:pic>
        <p:nvPicPr>
          <p:cNvPr id="66565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8400" y="3878263"/>
            <a:ext cx="4318000" cy="3162300"/>
          </a:xfr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CC3300"/>
                </a:solidFill>
              </a:rPr>
              <a:t>              </a:t>
            </a:r>
            <a:r>
              <a:rPr lang="en-US" altLang="cs-CZ" sz="4000">
                <a:solidFill>
                  <a:srgbClr val="CC3300"/>
                </a:solidFill>
              </a:rPr>
              <a:t>Haplodiploidie</a:t>
            </a:r>
            <a:endParaRPr lang="cs-CZ" altLang="cs-CZ" sz="4000">
              <a:solidFill>
                <a:srgbClr val="CC330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989138"/>
            <a:ext cx="5184775" cy="39163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>
                <a:cs typeface="Arial" panose="020B0604020202020204" pitchFamily="34" charset="0"/>
              </a:rPr>
              <a:t>♂♂</a:t>
            </a:r>
            <a:r>
              <a:rPr lang="cs-CZ" altLang="cs-CZ" sz="2000">
                <a:cs typeface="Arial" panose="020B0604020202020204" pitchFamily="34" charset="0"/>
              </a:rPr>
              <a:t> </a:t>
            </a:r>
            <a:r>
              <a:rPr lang="cs-CZ" altLang="cs-CZ" sz="2000"/>
              <a:t>haploidní, </a:t>
            </a:r>
            <a:r>
              <a:rPr lang="cs-CZ" altLang="cs-CZ" sz="2000" b="1">
                <a:cs typeface="Arial" panose="020B0604020202020204" pitchFamily="34" charset="0"/>
              </a:rPr>
              <a:t>♀♀</a:t>
            </a:r>
            <a:r>
              <a:rPr lang="cs-CZ" altLang="cs-CZ" sz="2000"/>
              <a:t> diploidní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Comic Sans MS" panose="030F0702030302020204" pitchFamily="66" charset="0"/>
              </a:rPr>
              <a:t>Jeden otec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Sestry: 			</a:t>
            </a:r>
            <a:r>
              <a:rPr lang="en-US" altLang="cs-CZ" sz="2000" b="1">
                <a:solidFill>
                  <a:schemeClr val="accent2"/>
                </a:solidFill>
              </a:rPr>
              <a:t>0,</a:t>
            </a:r>
            <a:r>
              <a:rPr lang="cs-CZ" altLang="cs-CZ" sz="2000" b="1">
                <a:solidFill>
                  <a:schemeClr val="accent2"/>
                </a:solidFill>
              </a:rPr>
              <a:t>7</a:t>
            </a:r>
            <a:r>
              <a:rPr lang="en-US" altLang="cs-CZ" sz="2000" b="1">
                <a:solidFill>
                  <a:schemeClr val="accent2"/>
                </a:solidFill>
              </a:rPr>
              <a:t>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Matka – dcera 		0,5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Comic Sans MS" panose="030F0702030302020204" pitchFamily="66" charset="0"/>
              </a:rPr>
              <a:t>Více otců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Sestry: 			</a:t>
            </a:r>
            <a:r>
              <a:rPr lang="en-US" altLang="cs-CZ" sz="2000" b="1">
                <a:solidFill>
                  <a:schemeClr val="accent2"/>
                </a:solidFill>
              </a:rPr>
              <a:t>0,</a:t>
            </a:r>
            <a:r>
              <a:rPr lang="cs-CZ" altLang="cs-CZ" sz="2000" b="1">
                <a:solidFill>
                  <a:schemeClr val="accent2"/>
                </a:solidFill>
              </a:rPr>
              <a:t>2</a:t>
            </a:r>
            <a:r>
              <a:rPr lang="en-US" altLang="cs-CZ" sz="2000" b="1">
                <a:solidFill>
                  <a:schemeClr val="accent2"/>
                </a:solidFill>
              </a:rPr>
              <a:t>5</a:t>
            </a:r>
            <a:r>
              <a:rPr lang="cs-CZ" altLang="cs-CZ" sz="2000" b="1">
                <a:solidFill>
                  <a:schemeClr val="accent2"/>
                </a:solidFill>
              </a:rPr>
              <a:t> - 0,75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Matka – dcera 		0,5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Comic Sans MS" panose="030F0702030302020204" pitchFamily="66" charset="0"/>
              </a:rPr>
              <a:t>Více matek i otců</a:t>
            </a:r>
            <a:r>
              <a:rPr lang="cs-CZ" altLang="cs-CZ" sz="1800">
                <a:latin typeface="Comic Sans MS" panose="030F0702030302020204" pitchFamily="66" charset="0"/>
              </a:rPr>
              <a:t> 	</a:t>
            </a:r>
            <a:r>
              <a:rPr lang="cs-CZ" altLang="cs-CZ" sz="1800"/>
              <a:t>	</a:t>
            </a:r>
            <a:r>
              <a:rPr lang="cs-CZ" altLang="cs-CZ" sz="2000" b="1" i="1">
                <a:solidFill>
                  <a:schemeClr val="accent2"/>
                </a:solidFill>
              </a:rPr>
              <a:t>r</a:t>
            </a:r>
            <a:r>
              <a:rPr lang="cs-CZ" altLang="cs-CZ" sz="2000" b="1">
                <a:solidFill>
                  <a:schemeClr val="accent2"/>
                </a:solidFill>
              </a:rPr>
              <a:t> různé</a:t>
            </a:r>
          </a:p>
        </p:txBody>
      </p:sp>
      <p:pic>
        <p:nvPicPr>
          <p:cNvPr id="67588" name="Picture 4" descr="hapl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2125663"/>
            <a:ext cx="2500313" cy="1374775"/>
          </a:xfrm>
          <a:noFill/>
        </p:spPr>
      </p:pic>
      <p:pic>
        <p:nvPicPr>
          <p:cNvPr id="67589" name="Picture 5" descr="haplo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4724400"/>
            <a:ext cx="4038600" cy="1687513"/>
          </a:xfrm>
          <a:noFill/>
        </p:spPr>
      </p:pic>
      <p:pic>
        <p:nvPicPr>
          <p:cNvPr id="67590" name="Picture 6" descr="b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3367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3779838" y="981075"/>
            <a:ext cx="5176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Hamilton (1972) - inkluzivní fitness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altLang="cs-CZ" sz="2800" i="1">
                <a:solidFill>
                  <a:srgbClr val="CC3300"/>
                </a:solidFill>
              </a:rPr>
              <a:t>Polistes dominulus</a:t>
            </a:r>
            <a:r>
              <a:rPr lang="cs-CZ" altLang="cs-CZ" sz="2800"/>
              <a:t> </a:t>
            </a:r>
            <a:br>
              <a:rPr lang="cs-CZ" altLang="cs-CZ" sz="2800"/>
            </a:br>
            <a:r>
              <a:rPr lang="cs-CZ" altLang="cs-CZ" sz="2000">
                <a:solidFill>
                  <a:srgbClr val="CC3300"/>
                </a:solidFill>
              </a:rPr>
              <a:t>(dříve</a:t>
            </a:r>
            <a:r>
              <a:rPr lang="cs-CZ" altLang="cs-CZ" sz="2000" i="1">
                <a:solidFill>
                  <a:srgbClr val="CC3300"/>
                </a:solidFill>
              </a:rPr>
              <a:t> P. gallicus</a:t>
            </a:r>
            <a:r>
              <a:rPr lang="cs-CZ" altLang="cs-CZ" sz="2000">
                <a:solidFill>
                  <a:srgbClr val="CC3300"/>
                </a:solidFill>
              </a:rPr>
              <a:t>)</a:t>
            </a:r>
            <a:br>
              <a:rPr lang="cs-CZ" altLang="cs-CZ" sz="2000" i="1">
                <a:solidFill>
                  <a:srgbClr val="CC3300"/>
                </a:solidFill>
              </a:rPr>
            </a:br>
            <a:r>
              <a:rPr lang="cs-CZ" altLang="cs-CZ" sz="2800">
                <a:solidFill>
                  <a:schemeClr val="accent2"/>
                </a:solidFill>
              </a:rPr>
              <a:t>vosík francouzský </a:t>
            </a:r>
            <a:r>
              <a:rPr lang="cs-CZ" altLang="cs-CZ" sz="2000" i="1">
                <a:solidFill>
                  <a:schemeClr val="accent2"/>
                </a:solidFill>
              </a:rPr>
              <a:t>Queller et al. 2000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57338"/>
            <a:ext cx="4038600" cy="51577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Hnízdo bez ochranného obalu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Zakládá často více přezimovavších samic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Dominantní samice klade vajíčka (</a:t>
            </a:r>
            <a:r>
              <a:rPr lang="en-US" altLang="cs-CZ" sz="2000"/>
              <a:t>&gt;90%</a:t>
            </a:r>
            <a:r>
              <a:rPr lang="cs-CZ" altLang="cs-CZ" sz="2000"/>
              <a:t>), subordinátní se starají o potravu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Kin selection? </a:t>
            </a:r>
            <a:br>
              <a:rPr lang="cs-CZ" altLang="cs-CZ" sz="2000"/>
            </a:br>
            <a:r>
              <a:rPr lang="cs-CZ" altLang="cs-CZ" sz="2000">
                <a:solidFill>
                  <a:schemeClr val="accent2"/>
                </a:solidFill>
              </a:rPr>
              <a:t>(Jsou si samice příbuzné?)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Ve třetině případů jsou samice nepříbuzné</a:t>
            </a:r>
            <a:br>
              <a:rPr lang="cs-CZ" altLang="cs-CZ" sz="2000"/>
            </a:br>
            <a:r>
              <a:rPr lang="cs-CZ" altLang="cs-CZ" sz="1800" b="1">
                <a:solidFill>
                  <a:schemeClr val="accent2"/>
                </a:solidFill>
              </a:rPr>
              <a:t>(ML 35</a:t>
            </a:r>
            <a:r>
              <a:rPr lang="en-US" altLang="cs-CZ" sz="1800" b="1">
                <a:solidFill>
                  <a:schemeClr val="accent2"/>
                </a:solidFill>
              </a:rPr>
              <a:t>% nep</a:t>
            </a:r>
            <a:r>
              <a:rPr lang="cs-CZ" altLang="cs-CZ" sz="1800" b="1">
                <a:solidFill>
                  <a:schemeClr val="accent2"/>
                </a:solidFill>
              </a:rPr>
              <a:t>říbuzné</a:t>
            </a:r>
            <a:br>
              <a:rPr lang="cs-CZ" altLang="cs-CZ" sz="1800" b="1">
                <a:solidFill>
                  <a:schemeClr val="accent2"/>
                </a:solidFill>
              </a:rPr>
            </a:br>
            <a:r>
              <a:rPr lang="cs-CZ" altLang="cs-CZ" sz="1800" b="1">
                <a:solidFill>
                  <a:schemeClr val="accent2"/>
                </a:solidFill>
              </a:rPr>
              <a:t>7</a:t>
            </a:r>
            <a:r>
              <a:rPr lang="en-US" altLang="cs-CZ" sz="1800" b="1">
                <a:solidFill>
                  <a:schemeClr val="accent2"/>
                </a:solidFill>
              </a:rPr>
              <a:t>% </a:t>
            </a:r>
            <a:r>
              <a:rPr lang="cs-CZ" altLang="cs-CZ" sz="1800" b="1">
                <a:solidFill>
                  <a:schemeClr val="accent2"/>
                </a:solidFill>
              </a:rPr>
              <a:t>sestřenice</a:t>
            </a:r>
            <a:br>
              <a:rPr lang="cs-CZ" altLang="cs-CZ" sz="1800" b="1">
                <a:solidFill>
                  <a:schemeClr val="accent2"/>
                </a:solidFill>
              </a:rPr>
            </a:br>
            <a:r>
              <a:rPr lang="cs-CZ" altLang="cs-CZ" sz="1800" b="1">
                <a:solidFill>
                  <a:schemeClr val="accent2"/>
                </a:solidFill>
              </a:rPr>
              <a:t>56</a:t>
            </a:r>
            <a:r>
              <a:rPr lang="en-US" altLang="cs-CZ" sz="1800" b="1">
                <a:solidFill>
                  <a:schemeClr val="accent2"/>
                </a:solidFill>
              </a:rPr>
              <a:t>% sestr</a:t>
            </a:r>
            <a:r>
              <a:rPr lang="cs-CZ" altLang="cs-CZ" sz="1800" b="1">
                <a:solidFill>
                  <a:schemeClr val="accent2"/>
                </a:solidFill>
              </a:rPr>
              <a:t>y)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Jediná výhoda – nahrazení dominantní samice, pokud zahyne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>
                <a:solidFill>
                  <a:srgbClr val="CC3300"/>
                </a:solidFill>
              </a:rPr>
              <a:t>Výjimka u sociálního hmyzu!</a:t>
            </a:r>
          </a:p>
        </p:txBody>
      </p:sp>
      <p:pic>
        <p:nvPicPr>
          <p:cNvPr id="129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429000"/>
            <a:ext cx="4389438" cy="3319463"/>
          </a:xfrm>
          <a:noFill/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-17145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557338"/>
            <a:ext cx="23812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https://www.msu.edu/%7Ebondemil/Images/bonobo-se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365625"/>
            <a:ext cx="1717675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Nadpis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cs-CZ" altLang="cs-CZ" sz="4800">
                <a:solidFill>
                  <a:srgbClr val="FF0000"/>
                </a:solidFill>
              </a:rPr>
              <a:t>Mating systems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900113" y="1412875"/>
          <a:ext cx="6121401" cy="4895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493"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Mating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system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No.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males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No.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females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Monogamy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Polygyny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Polyandry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Polygynandry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Promiscuity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298" name="Levá složená závorka 4"/>
          <p:cNvSpPr>
            <a:spLocks/>
          </p:cNvSpPr>
          <p:nvPr/>
        </p:nvSpPr>
        <p:spPr bwMode="auto">
          <a:xfrm>
            <a:off x="539750" y="2924175"/>
            <a:ext cx="215900" cy="2449513"/>
          </a:xfrm>
          <a:prstGeom prst="leftBrace">
            <a:avLst>
              <a:gd name="adj1" fmla="val 8352"/>
              <a:gd name="adj2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299" name="TextovéPole 5"/>
          <p:cNvSpPr txBox="1">
            <a:spLocks noChangeArrowheads="1"/>
          </p:cNvSpPr>
          <p:nvPr/>
        </p:nvSpPr>
        <p:spPr bwMode="auto">
          <a:xfrm rot="-5400000">
            <a:off x="-307181" y="3915569"/>
            <a:ext cx="1198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Polygamy</a:t>
            </a:r>
          </a:p>
        </p:txBody>
      </p:sp>
      <p:pic>
        <p:nvPicPr>
          <p:cNvPr id="11300" name="Picture 2" descr="http://farm4.static.flickr.com/3003/2985966419_bbb69438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644900"/>
            <a:ext cx="1333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1" name="Picture 4" descr="http://i1-news.softpedia-static.com/images/news2/Monogamy-is-an-Oddity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916113"/>
            <a:ext cx="121443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2" name="Picture 6" descr="http://ichef.bbci.co.uk/naturelibrary/images/ic/credit/640x395/p/po/polygyny/polygyny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636838"/>
            <a:ext cx="165735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3" name="Picture 10" descr="http://www.hlasek.com/foto/apodemus_agrarius_hb269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300663"/>
            <a:ext cx="1439862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285750" y="188913"/>
            <a:ext cx="83867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fr-FR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Parentage analysis</a:t>
            </a:r>
            <a:endParaRPr lang="en-GB" sz="4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291" name="Picture 6" descr="infide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141663"/>
            <a:ext cx="4032250" cy="2778125"/>
          </a:xfrm>
          <a:prstGeom prst="rect">
            <a:avLst/>
          </a:prstGeom>
          <a:noFill/>
          <a:ln w="57150" cmpd="thinThick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7" descr="Msat paternita - bar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12875"/>
            <a:ext cx="2447925" cy="2395538"/>
          </a:xfrm>
          <a:prstGeom prst="rect">
            <a:avLst/>
          </a:prstGeom>
          <a:noFill/>
          <a:ln w="57150" cmpd="thinThick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8" descr="Nevera002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96975"/>
            <a:ext cx="2555875" cy="2555875"/>
          </a:xfrm>
          <a:noFill/>
        </p:spPr>
      </p:pic>
      <p:sp>
        <p:nvSpPr>
          <p:cNvPr id="12294" name="AutoShape 9"/>
          <p:cNvSpPr>
            <a:spLocks noChangeArrowheads="1"/>
          </p:cNvSpPr>
          <p:nvPr/>
        </p:nvSpPr>
        <p:spPr bwMode="auto">
          <a:xfrm rot="-2071678">
            <a:off x="827088" y="4076700"/>
            <a:ext cx="1368425" cy="1441450"/>
          </a:xfrm>
          <a:prstGeom prst="curvedRightArrow">
            <a:avLst>
              <a:gd name="adj1" fmla="val 21067"/>
              <a:gd name="adj2" fmla="val 4213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5" name="AutoShape 10"/>
          <p:cNvSpPr>
            <a:spLocks noChangeArrowheads="1"/>
          </p:cNvSpPr>
          <p:nvPr/>
        </p:nvSpPr>
        <p:spPr bwMode="auto">
          <a:xfrm rot="-1679604">
            <a:off x="6804025" y="4221163"/>
            <a:ext cx="1584325" cy="1079500"/>
          </a:xfrm>
          <a:prstGeom prst="curvedUpArrow">
            <a:avLst>
              <a:gd name="adj1" fmla="val 29353"/>
              <a:gd name="adj2" fmla="val 5870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6" name="AutoShape 14"/>
          <p:cNvSpPr>
            <a:spLocks noChangeArrowheads="1"/>
          </p:cNvSpPr>
          <p:nvPr/>
        </p:nvSpPr>
        <p:spPr bwMode="auto">
          <a:xfrm>
            <a:off x="3635375" y="1700213"/>
            <a:ext cx="1800225" cy="433387"/>
          </a:xfrm>
          <a:prstGeom prst="leftArrow">
            <a:avLst>
              <a:gd name="adj1" fmla="val 50000"/>
              <a:gd name="adj2" fmla="val 1038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500063" y="620713"/>
            <a:ext cx="7956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cs-CZ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Why parentage analyses</a:t>
            </a:r>
            <a:r>
              <a:rPr lang="cs-CZ" sz="4400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711200" y="19573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extra-pair fertilization – social vs. genetic father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number of reproductively active individuals in a population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study of factors affecting fitness (reproductive success)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multiple paternity – analyses of mating systems (detection of promiscuity, etc.)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endParaRPr lang="cs-CZ" altLang="cs-CZ" sz="2400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0"/>
            <a:ext cx="2105025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5364163"/>
            <a:ext cx="224155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build="p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1821</TotalTime>
  <Words>3396</Words>
  <Application>Microsoft Office PowerPoint</Application>
  <PresentationFormat>Předvádění na obrazovce (4:3)</PresentationFormat>
  <Paragraphs>560</Paragraphs>
  <Slides>63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63</vt:i4>
      </vt:variant>
    </vt:vector>
  </HeadingPairs>
  <TitlesOfParts>
    <vt:vector size="74" baseType="lpstr">
      <vt:lpstr>Arial</vt:lpstr>
      <vt:lpstr>Arial Unicode MS</vt:lpstr>
      <vt:lpstr>Calibri</vt:lpstr>
      <vt:lpstr>Comic Sans MS</vt:lpstr>
      <vt:lpstr>Courier New</vt:lpstr>
      <vt:lpstr>Symbol</vt:lpstr>
      <vt:lpstr>Times New Roman</vt:lpstr>
      <vt:lpstr>Wingdings</vt:lpstr>
      <vt:lpstr>Výchozí návrh</vt:lpstr>
      <vt:lpstr>Photo Editor Photo</vt:lpstr>
      <vt:lpstr>CorelPhotoPaint.Image.9</vt:lpstr>
      <vt:lpstr>Molecular approaches in behavioural ecology</vt:lpstr>
      <vt:lpstr>„Foraging“ – study of diet preferences</vt:lpstr>
      <vt:lpstr>„Foraging“ - non-invasive CMR studies</vt:lpstr>
      <vt:lpstr>Prezentace aplikace PowerPoint</vt:lpstr>
      <vt:lpstr>Prezentace aplikace PowerPoint</vt:lpstr>
      <vt:lpstr>Prezentace aplikace PowerPoint</vt:lpstr>
      <vt:lpstr>Mating systems</vt:lpstr>
      <vt:lpstr>Prezentace aplikace PowerPoint</vt:lpstr>
      <vt:lpstr>Prezentace aplikace PowerPoint</vt:lpstr>
      <vt:lpstr>Paternity x maternity x parentage</vt:lpstr>
      <vt:lpstr>History</vt:lpstr>
      <vt:lpstr>History</vt:lpstr>
      <vt:lpstr>Protein fingerprinting</vt:lpstr>
      <vt:lpstr>Microsatellites (most frequent markers today in parentage analyses)</vt:lpstr>
      <vt:lpstr>Alelles differ by size (= length of PCR products)</vt:lpstr>
      <vt:lpstr>Fragmentační analýza</vt:lpstr>
      <vt:lpstr>Prezentace aplikace PowerPoint</vt:lpstr>
      <vt:lpstr>Prezentace aplikace PowerPoint</vt:lpstr>
      <vt:lpstr>Spectrum of approaches Jones &amp; Ardren 2003, Jones et al. 2010</vt:lpstr>
      <vt:lpstr>Prezentace aplikace PowerPoint</vt:lpstr>
      <vt:lpstr>How many loci are necessary?</vt:lpstr>
      <vt:lpstr>Exclusion probability</vt:lpstr>
      <vt:lpstr>Prezentace aplikace PowerPoint</vt:lpstr>
      <vt:lpstr>Exclusion - complications</vt:lpstr>
      <vt:lpstr>Null alleles and genotyping errors complicates analyses of relatedness (e.g. parentage)</vt:lpstr>
      <vt:lpstr>Mutations Ibarguchi et al. 2004</vt:lpstr>
      <vt:lpstr>Solution</vt:lpstr>
      <vt:lpstr>Uria lomvia</vt:lpstr>
      <vt:lpstr>Exclusion - komplikace</vt:lpstr>
      <vt:lpstr>Př.: Faktory ovlivňující celoživotní fitness u hořavky duhové</vt:lpstr>
      <vt:lpstr>Př.: Faktory ovlivňující celoživotní fitness u hořavky duhové</vt:lpstr>
      <vt:lpstr>Metody Jones &amp; Ardren 2003, Jones et al. 2010</vt:lpstr>
      <vt:lpstr>Prezentace aplikace PowerPoint</vt:lpstr>
      <vt:lpstr>Categorical x fractional likelihood</vt:lpstr>
      <vt:lpstr>Categorical allocation</vt:lpstr>
      <vt:lpstr>Typický příklad: Maternita a paternita u netopýrů</vt:lpstr>
      <vt:lpstr>Fractional allocation</vt:lpstr>
      <vt:lpstr>Megaptera  novaeangliae Nielsen et al. 2001</vt:lpstr>
      <vt:lpstr>Full probability model Bayesiánská statistika</vt:lpstr>
      <vt:lpstr>Metody Jones &amp; Ardren 2003, Jones et al. 2010</vt:lpstr>
      <vt:lpstr>Genotypic (parental) reconstruction</vt:lpstr>
      <vt:lpstr>Počítačové programy</vt:lpstr>
      <vt:lpstr>Co je nejdůležitější?</vt:lpstr>
      <vt:lpstr>Stane se, že nemohu získat vzorky všech dospělých jedinců z populace (potenciálních rodičů) nebo nelze říci, která mláďata jsou z jedné rodiny</vt:lpstr>
      <vt:lpstr>Příklad genotypy matky a embryí</vt:lpstr>
      <vt:lpstr>Alely od matky</vt:lpstr>
      <vt:lpstr>Apodemus agrarius a sylvaticus mláďata až od tří samců (Bryja et al. 2008)</vt:lpstr>
      <vt:lpstr>Prezentace aplikace PowerPoint</vt:lpstr>
      <vt:lpstr>Orangutan na Sumatře (paternity)</vt:lpstr>
      <vt:lpstr>Lepomis (maternity)</vt:lpstr>
      <vt:lpstr>Skladování spermií</vt:lpstr>
      <vt:lpstr>Halichoerus grypus tuleň kuželozubý Wilmer et al. 1999</vt:lpstr>
      <vt:lpstr>Ptáci</vt:lpstr>
      <vt:lpstr>Vzdálenější příbuznost jedinců</vt:lpstr>
      <vt:lpstr>„Social breeding“</vt:lpstr>
      <vt:lpstr>Příbuzenská selekce</vt:lpstr>
      <vt:lpstr>Příbuzenský koeficient r</vt:lpstr>
      <vt:lpstr>Výpočet příbuznosti</vt:lpstr>
      <vt:lpstr>Cynopterus  sphinx kaloň krátkonosý Storz et al. 2001</vt:lpstr>
      <vt:lpstr>Fukomys anselli Patzenhauerová et al. 2013</vt:lpstr>
      <vt:lpstr>Megaptera  novaeangliae Valsecchi et al. 2002</vt:lpstr>
      <vt:lpstr>              Haplodiploidie</vt:lpstr>
      <vt:lpstr>Polistes dominulus  (dříve P. gallicus) vosík francouzský Queller et al. 2000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Mikrosatelity</dc:title>
  <dc:creator>Pavel</dc:creator>
  <cp:lastModifiedBy>bryja</cp:lastModifiedBy>
  <cp:revision>142</cp:revision>
  <dcterms:created xsi:type="dcterms:W3CDTF">2004-02-02T23:43:18Z</dcterms:created>
  <dcterms:modified xsi:type="dcterms:W3CDTF">2022-12-08T08:52:40Z</dcterms:modified>
</cp:coreProperties>
</file>