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sldIdLst>
    <p:sldId id="256" r:id="rId2"/>
    <p:sldId id="384" r:id="rId3"/>
    <p:sldId id="325" r:id="rId4"/>
    <p:sldId id="291" r:id="rId5"/>
    <p:sldId id="360" r:id="rId6"/>
    <p:sldId id="361" r:id="rId7"/>
    <p:sldId id="295" r:id="rId8"/>
    <p:sldId id="292" r:id="rId9"/>
    <p:sldId id="300" r:id="rId10"/>
    <p:sldId id="327" r:id="rId11"/>
    <p:sldId id="269" r:id="rId12"/>
    <p:sldId id="270" r:id="rId13"/>
    <p:sldId id="271" r:id="rId14"/>
    <p:sldId id="328" r:id="rId15"/>
    <p:sldId id="329" r:id="rId16"/>
    <p:sldId id="385" r:id="rId17"/>
    <p:sldId id="331" r:id="rId18"/>
    <p:sldId id="278" r:id="rId19"/>
    <p:sldId id="264" r:id="rId20"/>
    <p:sldId id="332" r:id="rId21"/>
    <p:sldId id="279" r:id="rId22"/>
    <p:sldId id="333" r:id="rId23"/>
    <p:sldId id="334" r:id="rId24"/>
    <p:sldId id="335" r:id="rId25"/>
    <p:sldId id="336" r:id="rId26"/>
    <p:sldId id="280" r:id="rId27"/>
    <p:sldId id="386" r:id="rId28"/>
    <p:sldId id="387" r:id="rId29"/>
    <p:sldId id="388" r:id="rId30"/>
    <p:sldId id="321" r:id="rId31"/>
    <p:sldId id="326" r:id="rId32"/>
    <p:sldId id="347" r:id="rId33"/>
    <p:sldId id="348" r:id="rId34"/>
    <p:sldId id="349" r:id="rId35"/>
    <p:sldId id="351" r:id="rId36"/>
    <p:sldId id="352" r:id="rId37"/>
    <p:sldId id="353" r:id="rId38"/>
    <p:sldId id="356" r:id="rId39"/>
    <p:sldId id="354" r:id="rId40"/>
    <p:sldId id="320" r:id="rId41"/>
    <p:sldId id="316" r:id="rId42"/>
    <p:sldId id="309" r:id="rId43"/>
    <p:sldId id="272" r:id="rId44"/>
    <p:sldId id="273" r:id="rId45"/>
    <p:sldId id="274" r:id="rId46"/>
    <p:sldId id="263" r:id="rId47"/>
    <p:sldId id="389" r:id="rId48"/>
    <p:sldId id="337" r:id="rId49"/>
    <p:sldId id="286" r:id="rId50"/>
    <p:sldId id="362" r:id="rId51"/>
    <p:sldId id="287" r:id="rId52"/>
    <p:sldId id="289" r:id="rId53"/>
    <p:sldId id="338" r:id="rId54"/>
    <p:sldId id="339" r:id="rId55"/>
    <p:sldId id="340" r:id="rId56"/>
    <p:sldId id="341" r:id="rId57"/>
    <p:sldId id="314" r:id="rId58"/>
    <p:sldId id="313" r:id="rId59"/>
    <p:sldId id="267" r:id="rId60"/>
    <p:sldId id="305" r:id="rId61"/>
    <p:sldId id="355" r:id="rId62"/>
    <p:sldId id="359" r:id="rId63"/>
    <p:sldId id="357" r:id="rId64"/>
    <p:sldId id="358" r:id="rId65"/>
    <p:sldId id="304" r:id="rId66"/>
    <p:sldId id="324" r:id="rId67"/>
    <p:sldId id="363" r:id="rId68"/>
    <p:sldId id="365" r:id="rId69"/>
    <p:sldId id="367" r:id="rId70"/>
    <p:sldId id="299" r:id="rId71"/>
    <p:sldId id="259" r:id="rId72"/>
    <p:sldId id="383" r:id="rId73"/>
    <p:sldId id="368" r:id="rId74"/>
    <p:sldId id="369" r:id="rId75"/>
    <p:sldId id="346" r:id="rId76"/>
    <p:sldId id="342" r:id="rId77"/>
    <p:sldId id="390" r:id="rId78"/>
    <p:sldId id="391" r:id="rId79"/>
    <p:sldId id="345" r:id="rId80"/>
    <p:sldId id="296" r:id="rId81"/>
    <p:sldId id="297" r:id="rId82"/>
    <p:sldId id="298" r:id="rId83"/>
  </p:sldIdLst>
  <p:sldSz cx="9144000" cy="6858000" type="screen4x3"/>
  <p:notesSz cx="6858000" cy="9144000"/>
  <p:defaultTextStyle>
    <a:defPPr>
      <a:defRPr lang="cs-CZ"/>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178">
          <p15:clr>
            <a:srgbClr val="A4A3A4"/>
          </p15:clr>
        </p15:guide>
        <p15:guide id="2" pos="32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0000"/>
    <a:srgbClr val="FFFF66"/>
    <a:srgbClr val="F00000"/>
    <a:srgbClr val="FFFF99"/>
    <a:srgbClr val="B9FFA3"/>
    <a:srgbClr val="FFFF00"/>
    <a:srgbClr val="FFCCFF"/>
    <a:srgbClr val="EAEAEA"/>
    <a:srgbClr val="CCFF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57" autoAdjust="0"/>
    <p:restoredTop sz="94660"/>
  </p:normalViewPr>
  <p:slideViewPr>
    <p:cSldViewPr snapToGrid="0" showGuides="1">
      <p:cViewPr varScale="1">
        <p:scale>
          <a:sx n="114" d="100"/>
          <a:sy n="114" d="100"/>
        </p:scale>
        <p:origin x="1476" y="114"/>
      </p:cViewPr>
      <p:guideLst>
        <p:guide orient="horz" pos="178"/>
        <p:guide pos="321"/>
      </p:guideLst>
    </p:cSldViewPr>
  </p:slideViewPr>
  <p:notesTextViewPr>
    <p:cViewPr>
      <p:scale>
        <a:sx n="100" d="100"/>
        <a:sy n="100" d="100"/>
      </p:scale>
      <p:origin x="0" y="0"/>
    </p:cViewPr>
  </p:notesTextViewPr>
  <p:sorterViewPr>
    <p:cViewPr>
      <p:scale>
        <a:sx n="66" d="100"/>
        <a:sy n="66" d="100"/>
      </p:scale>
      <p:origin x="0" y="212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Arial" charset="0"/>
              </a:defRPr>
            </a:lvl1pPr>
          </a:lstStyle>
          <a:p>
            <a:pPr>
              <a:defRPr/>
            </a:pPr>
            <a:endParaRPr lang="cs-CZ"/>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endParaRPr lang="cs-CZ"/>
          </a:p>
        </p:txBody>
      </p:sp>
      <p:sp>
        <p:nvSpPr>
          <p:cNvPr id="778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Arial" charset="0"/>
              </a:defRPr>
            </a:lvl1pPr>
          </a:lstStyle>
          <a:p>
            <a:pPr>
              <a:defRPr/>
            </a:pPr>
            <a:endParaRPr lang="cs-CZ"/>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Arial" charset="0"/>
              </a:defRPr>
            </a:lvl1pPr>
          </a:lstStyle>
          <a:p>
            <a:pPr>
              <a:defRPr/>
            </a:pPr>
            <a:fld id="{B2293152-71C8-443F-ADA7-B3A1CCBD90E4}" type="slidenum">
              <a:rPr lang="cs-CZ"/>
              <a:pPr>
                <a:defRPr/>
              </a:pPr>
              <a:t>‹#›</a:t>
            </a:fld>
            <a:endParaRPr lang="cs-CZ"/>
          </a:p>
        </p:txBody>
      </p:sp>
    </p:spTree>
    <p:extLst>
      <p:ext uri="{BB962C8B-B14F-4D97-AF65-F5344CB8AC3E}">
        <p14:creationId xmlns:p14="http://schemas.microsoft.com/office/powerpoint/2010/main" val="1453760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E3BEF24F-DF10-4371-B1CC-78F62EC13FFA}" type="slidenum">
              <a:rPr lang="cs-CZ" smtClean="0">
                <a:latin typeface="Arial" pitchFamily="34" charset="0"/>
                <a:cs typeface="Arial" pitchFamily="34" charset="0"/>
              </a:rPr>
              <a:pPr/>
              <a:t>2</a:t>
            </a:fld>
            <a:endParaRPr lang="cs-CZ">
              <a:latin typeface="Arial" pitchFamily="34" charset="0"/>
              <a:cs typeface="Arial" pitchFamily="34"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1330402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655453E4-D54A-4B6B-8A95-8A0DFFCC2560}" type="slidenum">
              <a:rPr lang="cs-CZ" smtClean="0">
                <a:latin typeface="Arial" pitchFamily="34" charset="0"/>
                <a:cs typeface="Arial" pitchFamily="34" charset="0"/>
              </a:rPr>
              <a:pPr/>
              <a:t>16</a:t>
            </a:fld>
            <a:endParaRPr lang="cs-CZ">
              <a:latin typeface="Arial" pitchFamily="34" charset="0"/>
              <a:cs typeface="Arial" pitchFamily="34"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endParaRPr lang="cs-CZ">
              <a:latin typeface="Arial" pitchFamily="34" charset="0"/>
              <a:cs typeface="Arial" pitchFamily="34" charset="0"/>
            </a:endParaRPr>
          </a:p>
        </p:txBody>
      </p:sp>
    </p:spTree>
    <p:extLst>
      <p:ext uri="{BB962C8B-B14F-4D97-AF65-F5344CB8AC3E}">
        <p14:creationId xmlns:p14="http://schemas.microsoft.com/office/powerpoint/2010/main" val="691887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500C5D18-96D3-4677-9B4D-D6EFBDB26A3B}" type="slidenum">
              <a:rPr lang="cs-CZ" smtClean="0">
                <a:latin typeface="Arial" pitchFamily="34" charset="0"/>
                <a:cs typeface="Arial" pitchFamily="34" charset="0"/>
              </a:rPr>
              <a:pPr/>
              <a:t>17</a:t>
            </a:fld>
            <a:endParaRPr lang="cs-CZ">
              <a:latin typeface="Arial" pitchFamily="34" charset="0"/>
              <a:cs typeface="Arial"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endParaRPr lang="cs-CZ">
              <a:latin typeface="Arial" pitchFamily="34" charset="0"/>
              <a:cs typeface="Arial" pitchFamily="34" charset="0"/>
            </a:endParaRPr>
          </a:p>
        </p:txBody>
      </p:sp>
    </p:spTree>
    <p:extLst>
      <p:ext uri="{BB962C8B-B14F-4D97-AF65-F5344CB8AC3E}">
        <p14:creationId xmlns:p14="http://schemas.microsoft.com/office/powerpoint/2010/main" val="1380678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B5A6139C-873B-4B9E-B30F-9F184AE31834}" type="slidenum">
              <a:rPr lang="cs-CZ" smtClean="0">
                <a:latin typeface="Arial" pitchFamily="34" charset="0"/>
                <a:cs typeface="Arial" pitchFamily="34" charset="0"/>
              </a:rPr>
              <a:pPr/>
              <a:t>18</a:t>
            </a:fld>
            <a:endParaRPr lang="cs-CZ">
              <a:latin typeface="Arial" pitchFamily="34" charset="0"/>
              <a:cs typeface="Arial"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r>
              <a:rPr lang="en-US">
                <a:latin typeface="Arial" pitchFamily="34" charset="0"/>
                <a:cs typeface="Arial" pitchFamily="34" charset="0"/>
              </a:rPr>
              <a:t>According to theory, secondary contact will produce a set of parallel coincident and concordant clines CLICK </a:t>
            </a:r>
            <a:r>
              <a:rPr lang="en-US">
                <a:latin typeface="Arial" pitchFamily="34" charset="0"/>
                <a:cs typeface="Arial" pitchFamily="34" charset="0"/>
                <a:sym typeface="Symbol" pitchFamily="18" charset="2"/>
              </a:rPr>
              <a:t></a:t>
            </a:r>
            <a:r>
              <a:rPr lang="en-US">
                <a:latin typeface="Arial" pitchFamily="34" charset="0"/>
                <a:cs typeface="Arial" pitchFamily="34" charset="0"/>
              </a:rPr>
              <a:t> it means that these clines have the same position and the same shape or at least the width. CLICK </a:t>
            </a:r>
            <a:r>
              <a:rPr lang="en-US">
                <a:latin typeface="Arial" pitchFamily="34" charset="0"/>
                <a:cs typeface="Arial" pitchFamily="34" charset="0"/>
                <a:sym typeface="Symbol" pitchFamily="18" charset="2"/>
              </a:rPr>
              <a:t></a:t>
            </a:r>
            <a:endParaRPr lang="cs-CZ">
              <a:latin typeface="Arial" pitchFamily="34" charset="0"/>
              <a:cs typeface="Arial" pitchFamily="34" charset="0"/>
              <a:sym typeface="Symbol" pitchFamily="18" charset="2"/>
            </a:endParaRPr>
          </a:p>
        </p:txBody>
      </p:sp>
    </p:spTree>
    <p:extLst>
      <p:ext uri="{BB962C8B-B14F-4D97-AF65-F5344CB8AC3E}">
        <p14:creationId xmlns:p14="http://schemas.microsoft.com/office/powerpoint/2010/main" val="1537286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7723E7F5-EA8D-4CC5-B886-8CDAD1A2C4A6}" type="slidenum">
              <a:rPr lang="cs-CZ" smtClean="0">
                <a:latin typeface="Arial" pitchFamily="34" charset="0"/>
                <a:cs typeface="Arial" pitchFamily="34" charset="0"/>
              </a:rPr>
              <a:pPr/>
              <a:t>19</a:t>
            </a:fld>
            <a:endParaRPr lang="cs-CZ">
              <a:latin typeface="Arial" pitchFamily="34" charset="0"/>
              <a:cs typeface="Arial" pitchFamily="34"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3584929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7D88495B-3138-4DB5-891D-4919B3BB06BA}" type="slidenum">
              <a:rPr lang="en-GB" sz="1200"/>
              <a:pPr algn="r"/>
              <a:t>20</a:t>
            </a:fld>
            <a:endParaRPr lang="en-GB" sz="1200"/>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cs-CZ">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3219838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FEEA5715-873D-4446-A999-23AEBFAFA61D}" type="slidenum">
              <a:rPr lang="cs-CZ" smtClean="0">
                <a:latin typeface="Arial" pitchFamily="34" charset="0"/>
                <a:cs typeface="Arial" pitchFamily="34" charset="0"/>
              </a:rPr>
              <a:pPr/>
              <a:t>21</a:t>
            </a:fld>
            <a:endParaRPr lang="cs-CZ">
              <a:latin typeface="Arial" pitchFamily="34" charset="0"/>
              <a:cs typeface="Arial" pitchFamily="34"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r>
              <a:rPr lang="en-US">
                <a:latin typeface="Arial" pitchFamily="34" charset="0"/>
                <a:cs typeface="Arial" pitchFamily="34" charset="0"/>
              </a:rPr>
              <a:t>But as the time is passing, clines for neutral loci get wider in comparison with loci under selection CLICK </a:t>
            </a:r>
            <a:r>
              <a:rPr lang="en-US">
                <a:latin typeface="Arial" pitchFamily="34" charset="0"/>
                <a:cs typeface="Arial" pitchFamily="34" charset="0"/>
                <a:sym typeface="Symbol" pitchFamily="18" charset="2"/>
              </a:rPr>
              <a:t></a:t>
            </a:r>
            <a:r>
              <a:rPr lang="en-US">
                <a:latin typeface="Arial" pitchFamily="34" charset="0"/>
                <a:cs typeface="Arial" pitchFamily="34" charset="0"/>
              </a:rPr>
              <a:t> so concordance diminishes; conversely, selection against hybrids tends to maintain the clines at the same place. CLICK </a:t>
            </a:r>
            <a:r>
              <a:rPr lang="en-US">
                <a:latin typeface="Arial" pitchFamily="34" charset="0"/>
                <a:cs typeface="Arial" pitchFamily="34" charset="0"/>
                <a:sym typeface="Symbol" pitchFamily="18" charset="2"/>
              </a:rPr>
              <a:t></a:t>
            </a:r>
            <a:endParaRPr lang="cs-CZ">
              <a:latin typeface="Arial" pitchFamily="34" charset="0"/>
              <a:cs typeface="Arial" pitchFamily="34" charset="0"/>
              <a:sym typeface="Symbol" pitchFamily="18" charset="2"/>
            </a:endParaRPr>
          </a:p>
        </p:txBody>
      </p:sp>
    </p:spTree>
    <p:extLst>
      <p:ext uri="{BB962C8B-B14F-4D97-AF65-F5344CB8AC3E}">
        <p14:creationId xmlns:p14="http://schemas.microsoft.com/office/powerpoint/2010/main" val="347504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940B4F6-2AC1-412F-9A02-32F1196922B6}" type="slidenum">
              <a:rPr lang="en-GB" sz="1200"/>
              <a:pPr algn="r"/>
              <a:t>22</a:t>
            </a:fld>
            <a:endParaRPr lang="en-GB" sz="1200"/>
          </a:p>
        </p:txBody>
      </p:sp>
      <p:sp>
        <p:nvSpPr>
          <p:cNvPr id="94211" name="Rectangle 2"/>
          <p:cNvSpPr>
            <a:spLocks noGrp="1" noRot="1" noChangeAspect="1" noChangeArrowheads="1" noTextEdit="1"/>
          </p:cNvSpPr>
          <p:nvPr>
            <p:ph type="sldImg"/>
          </p:nvPr>
        </p:nvSpPr>
        <p:spPr>
          <a:solidFill>
            <a:srgbClr val="FFFFFF"/>
          </a:solidFill>
          <a:ln/>
        </p:spPr>
      </p:sp>
      <p:sp>
        <p:nvSpPr>
          <p:cNvPr id="94212"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cs-CZ">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2574184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9AF81A1-CD42-404A-BB0D-F8320F96606D}" type="slidenum">
              <a:rPr lang="en-GB" sz="1200"/>
              <a:pPr algn="r"/>
              <a:t>23</a:t>
            </a:fld>
            <a:endParaRPr lang="en-GB" sz="1200"/>
          </a:p>
        </p:txBody>
      </p:sp>
      <p:sp>
        <p:nvSpPr>
          <p:cNvPr id="95235" name="Rectangle 2"/>
          <p:cNvSpPr>
            <a:spLocks noGrp="1" noRot="1" noChangeAspect="1" noChangeArrowheads="1" noTextEdit="1"/>
          </p:cNvSpPr>
          <p:nvPr>
            <p:ph type="sldImg"/>
          </p:nvPr>
        </p:nvSpPr>
        <p:spPr>
          <a:solidFill>
            <a:srgbClr val="FFFFFF"/>
          </a:solidFill>
          <a:ln/>
        </p:spPr>
      </p:sp>
      <p:sp>
        <p:nvSpPr>
          <p:cNvPr id="95236"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cs-CZ">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909705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F6A315AE-402F-4287-A6AE-FAFC1AA91D0A}" type="slidenum">
              <a:rPr lang="en-GB" sz="1200"/>
              <a:pPr algn="r"/>
              <a:t>24</a:t>
            </a:fld>
            <a:endParaRPr lang="en-GB" sz="1200"/>
          </a:p>
        </p:txBody>
      </p:sp>
      <p:sp>
        <p:nvSpPr>
          <p:cNvPr id="96259" name="Rectangle 2"/>
          <p:cNvSpPr>
            <a:spLocks noGrp="1" noRot="1" noChangeAspect="1" noChangeArrowheads="1" noTextEdit="1"/>
          </p:cNvSpPr>
          <p:nvPr>
            <p:ph type="sldImg"/>
          </p:nvPr>
        </p:nvSpPr>
        <p:spPr>
          <a:solidFill>
            <a:srgbClr val="FFFFFF"/>
          </a:solidFill>
          <a:ln/>
        </p:spPr>
      </p:sp>
      <p:sp>
        <p:nvSpPr>
          <p:cNvPr id="96260"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cs-CZ">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31074185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F3EBBBC-A26D-4556-B2EE-53D99633B386}" type="slidenum">
              <a:rPr lang="en-GB" sz="1200"/>
              <a:pPr algn="r"/>
              <a:t>25</a:t>
            </a:fld>
            <a:endParaRPr lang="en-GB" sz="1200"/>
          </a:p>
        </p:txBody>
      </p:sp>
      <p:sp>
        <p:nvSpPr>
          <p:cNvPr id="97283" name="Rectangle 2"/>
          <p:cNvSpPr>
            <a:spLocks noGrp="1" noRot="1" noChangeAspect="1" noChangeArrowheads="1" noTextEdit="1"/>
          </p:cNvSpPr>
          <p:nvPr>
            <p:ph type="sldImg"/>
          </p:nvPr>
        </p:nvSpPr>
        <p:spPr>
          <a:solidFill>
            <a:srgbClr val="FFFFFF"/>
          </a:solidFill>
          <a:ln/>
        </p:spPr>
      </p:sp>
      <p:sp>
        <p:nvSpPr>
          <p:cNvPr id="97284"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cs-CZ">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3674006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B0FB0B1A-D2D8-4C74-9AF3-DB7952D1F2B7}" type="slidenum">
              <a:rPr lang="cs-CZ" smtClean="0">
                <a:latin typeface="Arial" pitchFamily="34" charset="0"/>
                <a:cs typeface="Arial" pitchFamily="34" charset="0"/>
              </a:rPr>
              <a:pPr/>
              <a:t>4</a:t>
            </a:fld>
            <a:endParaRPr lang="cs-CZ">
              <a:latin typeface="Arial" pitchFamily="34" charset="0"/>
              <a:cs typeface="Arial" pitchFamily="34"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1656094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3EFB9379-9E47-43F8-8AA5-8957A4F4C2E9}" type="slidenum">
              <a:rPr lang="cs-CZ" smtClean="0">
                <a:latin typeface="Arial" pitchFamily="34" charset="0"/>
                <a:cs typeface="Arial" pitchFamily="34" charset="0"/>
              </a:rPr>
              <a:pPr/>
              <a:t>26</a:t>
            </a:fld>
            <a:endParaRPr lang="cs-CZ">
              <a:latin typeface="Arial" pitchFamily="34" charset="0"/>
              <a:cs typeface="Arial" pitchFamily="34"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r>
              <a:rPr lang="en-US">
                <a:latin typeface="Arial" pitchFamily="34" charset="0"/>
                <a:cs typeface="Arial" pitchFamily="34" charset="0"/>
              </a:rPr>
              <a:t>But as the time is passing, clines for neutral loci get wider in comparison with loci under selection CLICK </a:t>
            </a:r>
            <a:r>
              <a:rPr lang="en-US">
                <a:latin typeface="Arial" pitchFamily="34" charset="0"/>
                <a:cs typeface="Arial" pitchFamily="34" charset="0"/>
                <a:sym typeface="Symbol" pitchFamily="18" charset="2"/>
              </a:rPr>
              <a:t></a:t>
            </a:r>
            <a:r>
              <a:rPr lang="en-US">
                <a:latin typeface="Arial" pitchFamily="34" charset="0"/>
                <a:cs typeface="Arial" pitchFamily="34" charset="0"/>
              </a:rPr>
              <a:t> so concordance diminishes; conversely, selection against hybrids tends to maintain the clines at the same place. CLICK </a:t>
            </a:r>
            <a:r>
              <a:rPr lang="en-US">
                <a:latin typeface="Arial" pitchFamily="34" charset="0"/>
                <a:cs typeface="Arial" pitchFamily="34" charset="0"/>
                <a:sym typeface="Symbol" pitchFamily="18" charset="2"/>
              </a:rPr>
              <a:t></a:t>
            </a:r>
            <a:endParaRPr lang="cs-CZ">
              <a:latin typeface="Arial" pitchFamily="34" charset="0"/>
              <a:cs typeface="Arial" pitchFamily="34" charset="0"/>
              <a:sym typeface="Symbol" pitchFamily="18" charset="2"/>
            </a:endParaRPr>
          </a:p>
        </p:txBody>
      </p:sp>
    </p:spTree>
    <p:extLst>
      <p:ext uri="{BB962C8B-B14F-4D97-AF65-F5344CB8AC3E}">
        <p14:creationId xmlns:p14="http://schemas.microsoft.com/office/powerpoint/2010/main" val="3565696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E861712B-2AEF-4F40-B372-98CBA2FDC3A5}" type="slidenum">
              <a:rPr lang="cs-CZ" smtClean="0">
                <a:latin typeface="Arial" pitchFamily="34" charset="0"/>
                <a:cs typeface="Arial" pitchFamily="34" charset="0"/>
              </a:rPr>
              <a:pPr/>
              <a:t>27</a:t>
            </a:fld>
            <a:endParaRPr lang="cs-CZ">
              <a:latin typeface="Arial" pitchFamily="34" charset="0"/>
              <a:cs typeface="Arial" pitchFamily="34"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r>
              <a:rPr lang="en-US">
                <a:latin typeface="Arial" pitchFamily="34" charset="0"/>
                <a:cs typeface="Arial" pitchFamily="34" charset="0"/>
              </a:rPr>
              <a:t>Sometimes we can see one or more clines which are not coincident so we have to find some explanation for the pattern CLICK </a:t>
            </a:r>
            <a:r>
              <a:rPr lang="en-US">
                <a:latin typeface="Arial" pitchFamily="34" charset="0"/>
                <a:cs typeface="Arial" pitchFamily="34" charset="0"/>
                <a:sym typeface="Symbol" pitchFamily="18" charset="2"/>
              </a:rPr>
              <a:t></a:t>
            </a:r>
            <a:r>
              <a:rPr lang="en-US">
                <a:latin typeface="Arial" pitchFamily="34" charset="0"/>
                <a:cs typeface="Arial" pitchFamily="34" charset="0"/>
              </a:rPr>
              <a:t> but still it holds that the clines are parallel </a:t>
            </a:r>
          </a:p>
          <a:p>
            <a:pPr eaLnBrk="1" hangingPunct="1"/>
            <a:r>
              <a:rPr lang="en-US">
                <a:latin typeface="Arial" pitchFamily="34" charset="0"/>
                <a:cs typeface="Arial" pitchFamily="34" charset="0"/>
              </a:rPr>
              <a:t>CLICK </a:t>
            </a:r>
            <a:r>
              <a:rPr lang="en-US">
                <a:latin typeface="Arial" pitchFamily="34" charset="0"/>
                <a:cs typeface="Arial" pitchFamily="34" charset="0"/>
                <a:sym typeface="Symbol" pitchFamily="18" charset="2"/>
              </a:rPr>
              <a:t></a:t>
            </a:r>
            <a:endParaRPr lang="cs-CZ">
              <a:latin typeface="Arial" pitchFamily="34" charset="0"/>
              <a:cs typeface="Arial" pitchFamily="34" charset="0"/>
              <a:sym typeface="Symbol" pitchFamily="18" charset="2"/>
            </a:endParaRPr>
          </a:p>
        </p:txBody>
      </p:sp>
    </p:spTree>
    <p:extLst>
      <p:ext uri="{BB962C8B-B14F-4D97-AF65-F5344CB8AC3E}">
        <p14:creationId xmlns:p14="http://schemas.microsoft.com/office/powerpoint/2010/main" val="39378289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91120104-905C-4C74-A8D3-A255645C18EB}" type="slidenum">
              <a:rPr lang="cs-CZ" smtClean="0">
                <a:latin typeface="Arial" pitchFamily="34" charset="0"/>
                <a:cs typeface="Arial" pitchFamily="34" charset="0"/>
              </a:rPr>
              <a:pPr/>
              <a:t>28</a:t>
            </a:fld>
            <a:endParaRPr lang="cs-CZ">
              <a:latin typeface="Arial" pitchFamily="34" charset="0"/>
              <a:cs typeface="Arial"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r>
              <a:rPr lang="en-US">
                <a:latin typeface="Arial" pitchFamily="34" charset="0"/>
                <a:cs typeface="Arial" pitchFamily="34" charset="0"/>
              </a:rPr>
              <a:t>So even in this case we can use cline models – either based on diffusion approximation – or any other model, and to estimate cline parameters. CLICK </a:t>
            </a:r>
            <a:r>
              <a:rPr lang="en-US">
                <a:latin typeface="Arial" pitchFamily="34" charset="0"/>
                <a:cs typeface="Arial" pitchFamily="34" charset="0"/>
                <a:sym typeface="Symbol" pitchFamily="18" charset="2"/>
              </a:rPr>
              <a:t></a:t>
            </a:r>
            <a:r>
              <a:rPr lang="en-US">
                <a:latin typeface="Arial" pitchFamily="34" charset="0"/>
                <a:cs typeface="Arial" pitchFamily="34" charset="0"/>
              </a:rPr>
              <a:t> But what to do when the clines are not parallel? CLICK </a:t>
            </a:r>
            <a:r>
              <a:rPr lang="en-US">
                <a:latin typeface="Arial" pitchFamily="34" charset="0"/>
                <a:cs typeface="Arial" pitchFamily="34" charset="0"/>
                <a:sym typeface="Symbol" pitchFamily="18" charset="2"/>
              </a:rPr>
              <a:t></a:t>
            </a:r>
            <a:r>
              <a:rPr lang="en-US">
                <a:latin typeface="Arial" pitchFamily="34" charset="0"/>
                <a:cs typeface="Arial" pitchFamily="34" charset="0"/>
              </a:rPr>
              <a:t> Clearly, in this case one of the basic assumptions of cline theory is violated and it is not obvious what should we do in such a case CLICK </a:t>
            </a:r>
            <a:r>
              <a:rPr lang="en-US">
                <a:latin typeface="Arial" pitchFamily="34" charset="0"/>
                <a:cs typeface="Arial" pitchFamily="34" charset="0"/>
                <a:sym typeface="Symbol" pitchFamily="18" charset="2"/>
              </a:rPr>
              <a:t></a:t>
            </a:r>
            <a:endParaRPr lang="cs-CZ">
              <a:latin typeface="Arial" pitchFamily="34" charset="0"/>
              <a:cs typeface="Arial" pitchFamily="34" charset="0"/>
              <a:sym typeface="Symbol" pitchFamily="18" charset="2"/>
            </a:endParaRPr>
          </a:p>
        </p:txBody>
      </p:sp>
    </p:spTree>
    <p:extLst>
      <p:ext uri="{BB962C8B-B14F-4D97-AF65-F5344CB8AC3E}">
        <p14:creationId xmlns:p14="http://schemas.microsoft.com/office/powerpoint/2010/main" val="3972625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7A6F2E92-1F0D-4056-9585-49EF7EB4FD3E}" type="slidenum">
              <a:rPr lang="cs-CZ" smtClean="0">
                <a:latin typeface="Arial" pitchFamily="34" charset="0"/>
                <a:cs typeface="Arial" pitchFamily="34" charset="0"/>
              </a:rPr>
              <a:pPr/>
              <a:t>29</a:t>
            </a:fld>
            <a:endParaRPr lang="cs-CZ">
              <a:latin typeface="Arial" pitchFamily="34" charset="0"/>
              <a:cs typeface="Arial" pitchFamily="34"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22233514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10CBAFD5-EC41-4768-AC34-F9570751E1A9}" type="slidenum">
              <a:rPr lang="cs-CZ" smtClean="0">
                <a:latin typeface="Arial" pitchFamily="34" charset="0"/>
                <a:cs typeface="Arial" pitchFamily="34" charset="0"/>
              </a:rPr>
              <a:pPr/>
              <a:t>30</a:t>
            </a:fld>
            <a:endParaRPr lang="cs-CZ">
              <a:latin typeface="Arial" pitchFamily="34" charset="0"/>
              <a:cs typeface="Arial" pitchFamily="34"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12896512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53FFBFF0-3B48-43CF-8E0D-031C96984EF9}" type="slidenum">
              <a:rPr lang="cs-CZ" smtClean="0">
                <a:latin typeface="Arial" pitchFamily="34" charset="0"/>
                <a:cs typeface="Arial" pitchFamily="34" charset="0"/>
              </a:rPr>
              <a:pPr/>
              <a:t>32</a:t>
            </a:fld>
            <a:endParaRPr lang="cs-CZ">
              <a:latin typeface="Arial" pitchFamily="34" charset="0"/>
              <a:cs typeface="Arial"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endParaRPr lang="cs-CZ">
              <a:latin typeface="Arial" pitchFamily="34" charset="0"/>
              <a:cs typeface="Arial" pitchFamily="34" charset="0"/>
            </a:endParaRPr>
          </a:p>
        </p:txBody>
      </p:sp>
    </p:spTree>
    <p:extLst>
      <p:ext uri="{BB962C8B-B14F-4D97-AF65-F5344CB8AC3E}">
        <p14:creationId xmlns:p14="http://schemas.microsoft.com/office/powerpoint/2010/main" val="8342015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C910F17B-6BD5-4619-A431-BB7D1006DF8D}" type="slidenum">
              <a:rPr lang="cs-CZ" smtClean="0">
                <a:latin typeface="Arial" pitchFamily="34" charset="0"/>
                <a:cs typeface="Arial" pitchFamily="34" charset="0"/>
              </a:rPr>
              <a:pPr/>
              <a:t>33</a:t>
            </a:fld>
            <a:endParaRPr lang="cs-CZ">
              <a:latin typeface="Arial" pitchFamily="34" charset="0"/>
              <a:cs typeface="Arial" pitchFamily="34"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endParaRPr lang="cs-CZ">
              <a:latin typeface="Arial" pitchFamily="34" charset="0"/>
              <a:cs typeface="Arial" pitchFamily="34" charset="0"/>
            </a:endParaRPr>
          </a:p>
        </p:txBody>
      </p:sp>
    </p:spTree>
    <p:extLst>
      <p:ext uri="{BB962C8B-B14F-4D97-AF65-F5344CB8AC3E}">
        <p14:creationId xmlns:p14="http://schemas.microsoft.com/office/powerpoint/2010/main" val="33828108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4F2944B2-3521-4B6D-8638-C64453E76C8B}" type="slidenum">
              <a:rPr lang="cs-CZ" smtClean="0">
                <a:latin typeface="Arial" pitchFamily="34" charset="0"/>
                <a:cs typeface="Arial" pitchFamily="34" charset="0"/>
              </a:rPr>
              <a:pPr/>
              <a:t>34</a:t>
            </a:fld>
            <a:endParaRPr lang="cs-CZ">
              <a:latin typeface="Arial" pitchFamily="34" charset="0"/>
              <a:cs typeface="Arial" pitchFamily="34"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endParaRPr lang="cs-CZ">
              <a:latin typeface="Arial" pitchFamily="34" charset="0"/>
              <a:cs typeface="Arial" pitchFamily="34" charset="0"/>
            </a:endParaRPr>
          </a:p>
        </p:txBody>
      </p:sp>
    </p:spTree>
    <p:extLst>
      <p:ext uri="{BB962C8B-B14F-4D97-AF65-F5344CB8AC3E}">
        <p14:creationId xmlns:p14="http://schemas.microsoft.com/office/powerpoint/2010/main" val="30165544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BF72032A-244B-4675-BE78-3CCC106F5F92}" type="slidenum">
              <a:rPr lang="cs-CZ" smtClean="0">
                <a:latin typeface="Arial" pitchFamily="34" charset="0"/>
                <a:cs typeface="Arial" pitchFamily="34" charset="0"/>
              </a:rPr>
              <a:pPr/>
              <a:t>35</a:t>
            </a:fld>
            <a:endParaRPr lang="cs-CZ">
              <a:latin typeface="Arial" pitchFamily="34" charset="0"/>
              <a:cs typeface="Arial"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endParaRPr lang="cs-CZ">
              <a:latin typeface="Arial" pitchFamily="34" charset="0"/>
              <a:cs typeface="Arial" pitchFamily="34" charset="0"/>
            </a:endParaRPr>
          </a:p>
        </p:txBody>
      </p:sp>
    </p:spTree>
    <p:extLst>
      <p:ext uri="{BB962C8B-B14F-4D97-AF65-F5344CB8AC3E}">
        <p14:creationId xmlns:p14="http://schemas.microsoft.com/office/powerpoint/2010/main" val="25262072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D36A3B43-821E-4CD5-BFD5-0293A3FCA6FE}" type="slidenum">
              <a:rPr lang="cs-CZ" smtClean="0">
                <a:latin typeface="Arial" pitchFamily="34" charset="0"/>
                <a:cs typeface="Arial" pitchFamily="34" charset="0"/>
              </a:rPr>
              <a:pPr/>
              <a:t>36</a:t>
            </a:fld>
            <a:endParaRPr lang="cs-CZ">
              <a:latin typeface="Arial" pitchFamily="34" charset="0"/>
              <a:cs typeface="Arial" pitchFamily="34"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endParaRPr lang="cs-CZ">
              <a:latin typeface="Arial" pitchFamily="34" charset="0"/>
              <a:cs typeface="Arial" pitchFamily="34" charset="0"/>
            </a:endParaRPr>
          </a:p>
        </p:txBody>
      </p:sp>
    </p:spTree>
    <p:extLst>
      <p:ext uri="{BB962C8B-B14F-4D97-AF65-F5344CB8AC3E}">
        <p14:creationId xmlns:p14="http://schemas.microsoft.com/office/powerpoint/2010/main" val="4157511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024C39D8-ED39-4E06-A0F6-A8B2A313F3B7}" type="slidenum">
              <a:rPr lang="cs-CZ" smtClean="0">
                <a:latin typeface="Arial" pitchFamily="34" charset="0"/>
                <a:cs typeface="Arial" pitchFamily="34" charset="0"/>
              </a:rPr>
              <a:pPr/>
              <a:t>7</a:t>
            </a:fld>
            <a:endParaRPr lang="cs-CZ">
              <a:latin typeface="Arial" pitchFamily="34" charset="0"/>
              <a:cs typeface="Arial" pitchFamily="34"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7462666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9A77751F-3854-4450-AD61-20E787F10A5C}" type="slidenum">
              <a:rPr lang="cs-CZ" smtClean="0">
                <a:latin typeface="Arial" pitchFamily="34" charset="0"/>
                <a:cs typeface="Arial" pitchFamily="34" charset="0"/>
              </a:rPr>
              <a:pPr/>
              <a:t>39</a:t>
            </a:fld>
            <a:endParaRPr lang="cs-CZ">
              <a:latin typeface="Arial" pitchFamily="34" charset="0"/>
              <a:cs typeface="Arial" pitchFamily="34"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endParaRPr lang="cs-CZ">
              <a:latin typeface="Arial" pitchFamily="34" charset="0"/>
              <a:cs typeface="Arial" pitchFamily="34" charset="0"/>
            </a:endParaRPr>
          </a:p>
        </p:txBody>
      </p:sp>
    </p:spTree>
    <p:extLst>
      <p:ext uri="{BB962C8B-B14F-4D97-AF65-F5344CB8AC3E}">
        <p14:creationId xmlns:p14="http://schemas.microsoft.com/office/powerpoint/2010/main" val="35098806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33114395-A8A1-408E-B905-11A979271871}" type="slidenum">
              <a:rPr lang="cs-CZ" smtClean="0">
                <a:latin typeface="Arial" pitchFamily="34" charset="0"/>
                <a:cs typeface="Arial" pitchFamily="34" charset="0"/>
              </a:rPr>
              <a:pPr/>
              <a:t>40</a:t>
            </a:fld>
            <a:endParaRPr lang="cs-CZ">
              <a:latin typeface="Arial" pitchFamily="34" charset="0"/>
              <a:cs typeface="Arial" pitchFamily="34"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25724346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34D3072D-6DE4-44BB-AA60-569E08BC29F7}" type="slidenum">
              <a:rPr lang="cs-CZ" smtClean="0">
                <a:latin typeface="Arial" pitchFamily="34" charset="0"/>
                <a:cs typeface="Arial" pitchFamily="34" charset="0"/>
              </a:rPr>
              <a:pPr/>
              <a:t>41</a:t>
            </a:fld>
            <a:endParaRPr lang="cs-CZ">
              <a:latin typeface="Arial" pitchFamily="34" charset="0"/>
              <a:cs typeface="Arial" pitchFamily="34"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9138667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3654F4CE-85C9-4FC1-877F-DD3B58E010AC}" type="slidenum">
              <a:rPr lang="cs-CZ" smtClean="0">
                <a:latin typeface="Arial" pitchFamily="34" charset="0"/>
                <a:cs typeface="Arial" pitchFamily="34" charset="0"/>
              </a:rPr>
              <a:pPr/>
              <a:t>42</a:t>
            </a:fld>
            <a:endParaRPr lang="cs-CZ">
              <a:latin typeface="Arial" pitchFamily="34" charset="0"/>
              <a:cs typeface="Arial" pitchFamily="34"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34508293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04FF2EA7-C68A-458D-9E85-B4681C3B449D}" type="slidenum">
              <a:rPr lang="cs-CZ" smtClean="0">
                <a:latin typeface="Arial" pitchFamily="34" charset="0"/>
                <a:cs typeface="Arial" pitchFamily="34" charset="0"/>
              </a:rPr>
              <a:pPr/>
              <a:t>43</a:t>
            </a:fld>
            <a:endParaRPr lang="cs-CZ">
              <a:latin typeface="Arial" pitchFamily="34" charset="0"/>
              <a:cs typeface="Arial" pitchFamily="34"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26338716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F7A1980C-6B7A-40DC-8EA0-8C339ABADF53}" type="slidenum">
              <a:rPr lang="cs-CZ" smtClean="0">
                <a:latin typeface="Arial" pitchFamily="34" charset="0"/>
                <a:cs typeface="Arial" pitchFamily="34" charset="0"/>
              </a:rPr>
              <a:pPr/>
              <a:t>44</a:t>
            </a:fld>
            <a:endParaRPr lang="cs-CZ">
              <a:latin typeface="Arial" pitchFamily="34" charset="0"/>
              <a:cs typeface="Arial" pitchFamily="34"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7946450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DAC0855D-5E51-4818-B6AF-07C9F5C3157E}" type="slidenum">
              <a:rPr lang="cs-CZ" smtClean="0">
                <a:latin typeface="Arial" pitchFamily="34" charset="0"/>
                <a:cs typeface="Arial" pitchFamily="34" charset="0"/>
              </a:rPr>
              <a:pPr/>
              <a:t>45</a:t>
            </a:fld>
            <a:endParaRPr lang="cs-CZ">
              <a:latin typeface="Arial" pitchFamily="34" charset="0"/>
              <a:cs typeface="Arial" pitchFamily="34"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2703944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821CFDF8-6345-4A5D-AAB2-716CBA5EEC6D}" type="slidenum">
              <a:rPr lang="cs-CZ" smtClean="0">
                <a:latin typeface="Arial" pitchFamily="34" charset="0"/>
                <a:cs typeface="Arial" pitchFamily="34" charset="0"/>
              </a:rPr>
              <a:pPr/>
              <a:t>46</a:t>
            </a:fld>
            <a:endParaRPr lang="cs-CZ">
              <a:latin typeface="Arial" pitchFamily="34" charset="0"/>
              <a:cs typeface="Arial" pitchFamily="34"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40061501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D4F23195-477E-4494-B996-0CDAAF8439DD}" type="slidenum">
              <a:rPr lang="cs-CZ" smtClean="0">
                <a:latin typeface="Arial" pitchFamily="34" charset="0"/>
                <a:cs typeface="Arial" pitchFamily="34" charset="0"/>
              </a:rPr>
              <a:pPr/>
              <a:t>47</a:t>
            </a:fld>
            <a:endParaRPr lang="cs-CZ">
              <a:latin typeface="Arial" pitchFamily="34" charset="0"/>
              <a:cs typeface="Arial" pitchFamily="34"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29485918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63D4B17F-5351-4608-9E35-20AEC39F7A3E}" type="slidenum">
              <a:rPr lang="cs-CZ" smtClean="0">
                <a:latin typeface="Arial" pitchFamily="34" charset="0"/>
                <a:cs typeface="Arial" pitchFamily="34" charset="0"/>
              </a:rPr>
              <a:pPr/>
              <a:t>48</a:t>
            </a:fld>
            <a:endParaRPr lang="cs-CZ">
              <a:latin typeface="Arial" pitchFamily="34" charset="0"/>
              <a:cs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endParaRPr lang="cs-CZ">
              <a:latin typeface="Arial" pitchFamily="34" charset="0"/>
              <a:cs typeface="Arial" pitchFamily="34" charset="0"/>
            </a:endParaRPr>
          </a:p>
        </p:txBody>
      </p:sp>
    </p:spTree>
    <p:extLst>
      <p:ext uri="{BB962C8B-B14F-4D97-AF65-F5344CB8AC3E}">
        <p14:creationId xmlns:p14="http://schemas.microsoft.com/office/powerpoint/2010/main" val="2675169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3AD05C34-2702-4C34-87DD-30FDDA93354A}" type="slidenum">
              <a:rPr lang="cs-CZ" smtClean="0">
                <a:latin typeface="Arial" pitchFamily="34" charset="0"/>
                <a:cs typeface="Arial" pitchFamily="34" charset="0"/>
              </a:rPr>
              <a:pPr/>
              <a:t>8</a:t>
            </a:fld>
            <a:endParaRPr lang="cs-CZ">
              <a:latin typeface="Arial" pitchFamily="34" charset="0"/>
              <a:cs typeface="Arial" pitchFamily="34"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385210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299E3B26-FC2C-45A2-AAE0-815CD4E11970}" type="slidenum">
              <a:rPr lang="cs-CZ" smtClean="0">
                <a:latin typeface="Arial" pitchFamily="34" charset="0"/>
                <a:cs typeface="Arial" pitchFamily="34" charset="0"/>
              </a:rPr>
              <a:pPr/>
              <a:t>49</a:t>
            </a:fld>
            <a:endParaRPr lang="cs-CZ">
              <a:latin typeface="Arial" pitchFamily="34" charset="0"/>
              <a:cs typeface="Arial" pitchFamily="34"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r>
              <a:rPr lang="en-US">
                <a:latin typeface="Arial" pitchFamily="34" charset="0"/>
                <a:cs typeface="Arial" pitchFamily="34" charset="0"/>
              </a:rPr>
              <a:t>Monotonic clines for all the markers along the consensus direction CLICK </a:t>
            </a:r>
            <a:r>
              <a:rPr lang="en-US">
                <a:latin typeface="Arial" pitchFamily="34" charset="0"/>
                <a:cs typeface="Arial" pitchFamily="34" charset="0"/>
                <a:sym typeface="Symbol" pitchFamily="18" charset="2"/>
              </a:rPr>
              <a:t></a:t>
            </a:r>
            <a:r>
              <a:rPr lang="en-US">
                <a:latin typeface="Arial" pitchFamily="34" charset="0"/>
                <a:cs typeface="Arial" pitchFamily="34" charset="0"/>
              </a:rPr>
              <a:t> all the autosomal and the X clines are pretty coincident CLICK </a:t>
            </a:r>
            <a:r>
              <a:rPr lang="en-US">
                <a:latin typeface="Arial" pitchFamily="34" charset="0"/>
                <a:cs typeface="Arial" pitchFamily="34" charset="0"/>
                <a:sym typeface="Symbol" pitchFamily="18" charset="2"/>
              </a:rPr>
              <a:t></a:t>
            </a:r>
            <a:r>
              <a:rPr lang="en-US">
                <a:latin typeface="Arial" pitchFamily="34" charset="0"/>
                <a:cs typeface="Arial" pitchFamily="34" charset="0"/>
              </a:rPr>
              <a:t> the Y, when the cline estimated for the consensus orientation, is wider and shifted to the west CLICK </a:t>
            </a:r>
            <a:r>
              <a:rPr lang="en-US">
                <a:latin typeface="Arial" pitchFamily="34" charset="0"/>
                <a:cs typeface="Arial" pitchFamily="34" charset="0"/>
                <a:sym typeface="Symbol" pitchFamily="18" charset="2"/>
              </a:rPr>
              <a:t></a:t>
            </a:r>
            <a:endParaRPr lang="cs-CZ">
              <a:latin typeface="Arial" pitchFamily="34" charset="0"/>
              <a:cs typeface="Arial" pitchFamily="34" charset="0"/>
              <a:sym typeface="Symbol" pitchFamily="18" charset="2"/>
            </a:endParaRPr>
          </a:p>
        </p:txBody>
      </p:sp>
    </p:spTree>
    <p:extLst>
      <p:ext uri="{BB962C8B-B14F-4D97-AF65-F5344CB8AC3E}">
        <p14:creationId xmlns:p14="http://schemas.microsoft.com/office/powerpoint/2010/main" val="29639394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8EBE787D-4EB3-4A50-A109-558B92EFC489}" type="slidenum">
              <a:rPr lang="cs-CZ" smtClean="0">
                <a:latin typeface="Arial" pitchFamily="34" charset="0"/>
                <a:cs typeface="Arial" pitchFamily="34" charset="0"/>
              </a:rPr>
              <a:pPr/>
              <a:t>50</a:t>
            </a:fld>
            <a:endParaRPr lang="cs-CZ">
              <a:latin typeface="Arial" pitchFamily="34" charset="0"/>
              <a:cs typeface="Arial" pitchFamily="34"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r>
              <a:rPr lang="en-US">
                <a:latin typeface="Arial" pitchFamily="34" charset="0"/>
                <a:cs typeface="Arial" pitchFamily="34" charset="0"/>
              </a:rPr>
              <a:t>Interestingly, trapping sex ratio was female biased in both areas without the Y introgression (so that the proportion of males was significantly different from parity) while in the D area with the </a:t>
            </a:r>
            <a:r>
              <a:rPr lang="en-US" i="1">
                <a:latin typeface="Arial" pitchFamily="34" charset="0"/>
                <a:cs typeface="Arial" pitchFamily="34" charset="0"/>
              </a:rPr>
              <a:t>musculus</a:t>
            </a:r>
            <a:r>
              <a:rPr lang="en-US">
                <a:latin typeface="Arial" pitchFamily="34" charset="0"/>
                <a:cs typeface="Arial" pitchFamily="34" charset="0"/>
              </a:rPr>
              <a:t> Y introgression the sex ratio was close to parity and significantly different from the former two. CLICK </a:t>
            </a:r>
            <a:r>
              <a:rPr lang="en-US">
                <a:latin typeface="Arial" pitchFamily="34" charset="0"/>
                <a:cs typeface="Arial" pitchFamily="34" charset="0"/>
                <a:sym typeface="Symbol" pitchFamily="18" charset="2"/>
              </a:rPr>
              <a:t></a:t>
            </a:r>
            <a:endParaRPr lang="cs-CZ">
              <a:latin typeface="Arial" pitchFamily="34" charset="0"/>
              <a:cs typeface="Arial" pitchFamily="34" charset="0"/>
              <a:sym typeface="Symbol" pitchFamily="18" charset="2"/>
            </a:endParaRPr>
          </a:p>
        </p:txBody>
      </p:sp>
    </p:spTree>
    <p:extLst>
      <p:ext uri="{BB962C8B-B14F-4D97-AF65-F5344CB8AC3E}">
        <p14:creationId xmlns:p14="http://schemas.microsoft.com/office/powerpoint/2010/main" val="12117039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CE439D21-55BA-4A22-A794-B55AB0A99024}" type="slidenum">
              <a:rPr lang="cs-CZ" smtClean="0">
                <a:latin typeface="Arial" pitchFamily="34" charset="0"/>
                <a:cs typeface="Arial" pitchFamily="34" charset="0"/>
              </a:rPr>
              <a:pPr/>
              <a:t>51</a:t>
            </a:fld>
            <a:endParaRPr lang="cs-CZ">
              <a:latin typeface="Arial" pitchFamily="34" charset="0"/>
              <a:cs typeface="Arial" pitchFamily="34"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r>
              <a:rPr lang="en-US">
                <a:latin typeface="Arial" pitchFamily="34" charset="0"/>
                <a:cs typeface="Arial" pitchFamily="34" charset="0"/>
              </a:rPr>
              <a:t>Here is the Y cline estimated along its own direction CLICK </a:t>
            </a:r>
            <a:r>
              <a:rPr lang="en-US">
                <a:latin typeface="Arial" pitchFamily="34" charset="0"/>
                <a:cs typeface="Arial" pitchFamily="34" charset="0"/>
                <a:sym typeface="Symbol" pitchFamily="18" charset="2"/>
              </a:rPr>
              <a:t></a:t>
            </a:r>
            <a:r>
              <a:rPr lang="en-US">
                <a:latin typeface="Arial" pitchFamily="34" charset="0"/>
                <a:cs typeface="Arial" pitchFamily="34" charset="0"/>
              </a:rPr>
              <a:t> you can notice that the change is very abrupt and similar to the change of the X chromosome along the consensus. CLICK </a:t>
            </a:r>
            <a:r>
              <a:rPr lang="en-US">
                <a:latin typeface="Arial" pitchFamily="34" charset="0"/>
                <a:cs typeface="Arial" pitchFamily="34" charset="0"/>
                <a:sym typeface="Symbol" pitchFamily="18" charset="2"/>
              </a:rPr>
              <a:t></a:t>
            </a:r>
            <a:r>
              <a:rPr lang="en-US">
                <a:latin typeface="Arial" pitchFamily="34" charset="0"/>
                <a:cs typeface="Arial" pitchFamily="34" charset="0"/>
              </a:rPr>
              <a:t> for comparison, we included also the Y monotonic cline for the consensus direction we saw on the previous slide. CLICK </a:t>
            </a:r>
            <a:r>
              <a:rPr lang="en-US">
                <a:latin typeface="Arial" pitchFamily="34" charset="0"/>
                <a:cs typeface="Arial" pitchFamily="34" charset="0"/>
                <a:sym typeface="Symbol" pitchFamily="18" charset="2"/>
              </a:rPr>
              <a:t></a:t>
            </a:r>
            <a:endParaRPr lang="cs-CZ">
              <a:latin typeface="Arial" pitchFamily="34" charset="0"/>
              <a:cs typeface="Arial" pitchFamily="34" charset="0"/>
              <a:sym typeface="Symbol" pitchFamily="18" charset="2"/>
            </a:endParaRPr>
          </a:p>
        </p:txBody>
      </p:sp>
    </p:spTree>
    <p:extLst>
      <p:ext uri="{BB962C8B-B14F-4D97-AF65-F5344CB8AC3E}">
        <p14:creationId xmlns:p14="http://schemas.microsoft.com/office/powerpoint/2010/main" val="36579698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8EBE787D-4EB3-4A50-A109-558B92EFC489}" type="slidenum">
              <a:rPr lang="cs-CZ" smtClean="0">
                <a:latin typeface="Arial" pitchFamily="34" charset="0"/>
                <a:cs typeface="Arial" pitchFamily="34" charset="0"/>
              </a:rPr>
              <a:pPr/>
              <a:t>52</a:t>
            </a:fld>
            <a:endParaRPr lang="cs-CZ">
              <a:latin typeface="Arial" pitchFamily="34" charset="0"/>
              <a:cs typeface="Arial" pitchFamily="34"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r>
              <a:rPr lang="en-US">
                <a:latin typeface="Arial" pitchFamily="34" charset="0"/>
                <a:cs typeface="Arial" pitchFamily="34" charset="0"/>
              </a:rPr>
              <a:t>Interestingly, trapping sex ratio was female biased in both areas without the Y introgression (so that the proportion of males was significantly different from parity) while in the D area with the </a:t>
            </a:r>
            <a:r>
              <a:rPr lang="en-US" i="1">
                <a:latin typeface="Arial" pitchFamily="34" charset="0"/>
                <a:cs typeface="Arial" pitchFamily="34" charset="0"/>
              </a:rPr>
              <a:t>musculus</a:t>
            </a:r>
            <a:r>
              <a:rPr lang="en-US">
                <a:latin typeface="Arial" pitchFamily="34" charset="0"/>
                <a:cs typeface="Arial" pitchFamily="34" charset="0"/>
              </a:rPr>
              <a:t> Y introgression the sex ratio was close to parity and significantly different from the former two. CLICK </a:t>
            </a:r>
            <a:r>
              <a:rPr lang="en-US">
                <a:latin typeface="Arial" pitchFamily="34" charset="0"/>
                <a:cs typeface="Arial" pitchFamily="34" charset="0"/>
                <a:sym typeface="Symbol" pitchFamily="18" charset="2"/>
              </a:rPr>
              <a:t></a:t>
            </a:r>
            <a:endParaRPr lang="cs-CZ">
              <a:latin typeface="Arial" pitchFamily="34" charset="0"/>
              <a:cs typeface="Arial" pitchFamily="34" charset="0"/>
              <a:sym typeface="Symbol" pitchFamily="18" charset="2"/>
            </a:endParaRPr>
          </a:p>
        </p:txBody>
      </p:sp>
    </p:spTree>
    <p:extLst>
      <p:ext uri="{BB962C8B-B14F-4D97-AF65-F5344CB8AC3E}">
        <p14:creationId xmlns:p14="http://schemas.microsoft.com/office/powerpoint/2010/main" val="42303958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DE0FA4A8-139D-44AD-9E8C-E6FFCF618B24}" type="slidenum">
              <a:rPr lang="cs-CZ" smtClean="0">
                <a:latin typeface="Arial" pitchFamily="34" charset="0"/>
                <a:cs typeface="Arial" pitchFamily="34" charset="0"/>
              </a:rPr>
              <a:pPr/>
              <a:t>55</a:t>
            </a:fld>
            <a:endParaRPr lang="cs-CZ">
              <a:latin typeface="Arial" pitchFamily="34" charset="0"/>
              <a:cs typeface="Arial" pitchFamily="34"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endParaRPr lang="en-US">
              <a:latin typeface="Times New Roman" pitchFamily="18" charset="0"/>
              <a:cs typeface="Arial" pitchFamily="34" charset="0"/>
            </a:endParaRPr>
          </a:p>
        </p:txBody>
      </p:sp>
    </p:spTree>
    <p:extLst>
      <p:ext uri="{BB962C8B-B14F-4D97-AF65-F5344CB8AC3E}">
        <p14:creationId xmlns:p14="http://schemas.microsoft.com/office/powerpoint/2010/main" val="12788835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4906E7C8-4AB0-4872-9BD3-AA4ADEC086D8}" type="slidenum">
              <a:rPr lang="cs-CZ" smtClean="0">
                <a:latin typeface="Arial" pitchFamily="34" charset="0"/>
                <a:cs typeface="Arial" pitchFamily="34" charset="0"/>
              </a:rPr>
              <a:pPr/>
              <a:t>56</a:t>
            </a:fld>
            <a:endParaRPr lang="cs-CZ">
              <a:latin typeface="Arial" pitchFamily="34" charset="0"/>
              <a:cs typeface="Arial" pitchFamily="34"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endParaRPr lang="en-US">
              <a:latin typeface="Times New Roman" pitchFamily="18" charset="0"/>
              <a:cs typeface="Arial" pitchFamily="34" charset="0"/>
            </a:endParaRPr>
          </a:p>
        </p:txBody>
      </p:sp>
    </p:spTree>
    <p:extLst>
      <p:ext uri="{BB962C8B-B14F-4D97-AF65-F5344CB8AC3E}">
        <p14:creationId xmlns:p14="http://schemas.microsoft.com/office/powerpoint/2010/main" val="21552937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70A275FB-5F0C-4609-A60C-A2472C9002C8}" type="slidenum">
              <a:rPr lang="cs-CZ" smtClean="0">
                <a:latin typeface="Arial" pitchFamily="34" charset="0"/>
                <a:cs typeface="Arial" pitchFamily="34" charset="0"/>
              </a:rPr>
              <a:pPr/>
              <a:t>57</a:t>
            </a:fld>
            <a:endParaRPr lang="cs-CZ">
              <a:latin typeface="Arial" pitchFamily="34" charset="0"/>
              <a:cs typeface="Arial" pitchFamily="34"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18829841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85A45145-D822-413D-ACA9-80C7823BA148}" type="slidenum">
              <a:rPr lang="cs-CZ" smtClean="0">
                <a:latin typeface="Arial" pitchFamily="34" charset="0"/>
                <a:cs typeface="Arial" pitchFamily="34" charset="0"/>
              </a:rPr>
              <a:pPr/>
              <a:t>58</a:t>
            </a:fld>
            <a:endParaRPr lang="cs-CZ">
              <a:latin typeface="Arial" pitchFamily="34" charset="0"/>
              <a:cs typeface="Arial" pitchFamily="34"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24673394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174D7A03-4171-43A1-8123-91E9A3B3C045}" type="slidenum">
              <a:rPr lang="cs-CZ" smtClean="0">
                <a:latin typeface="Arial" pitchFamily="34" charset="0"/>
                <a:cs typeface="Arial" pitchFamily="34" charset="0"/>
              </a:rPr>
              <a:pPr/>
              <a:t>59</a:t>
            </a:fld>
            <a:endParaRPr lang="cs-CZ">
              <a:latin typeface="Arial" pitchFamily="34" charset="0"/>
              <a:cs typeface="Arial" pitchFamily="34"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10873389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3B091171-354E-4A00-B754-0560E008BB7F}" type="slidenum">
              <a:rPr lang="cs-CZ" smtClean="0">
                <a:latin typeface="Arial" pitchFamily="34" charset="0"/>
                <a:cs typeface="Arial" pitchFamily="34" charset="0"/>
              </a:rPr>
              <a:pPr/>
              <a:t>60</a:t>
            </a:fld>
            <a:endParaRPr lang="cs-CZ">
              <a:latin typeface="Arial" pitchFamily="34" charset="0"/>
              <a:cs typeface="Arial" pitchFamily="34"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401024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18E3B348-7963-48A2-92D9-1EA05AA44E07}" type="slidenum">
              <a:rPr lang="cs-CZ" smtClean="0">
                <a:latin typeface="Arial" pitchFamily="34" charset="0"/>
                <a:cs typeface="Arial" pitchFamily="34" charset="0"/>
              </a:rPr>
              <a:pPr/>
              <a:t>11</a:t>
            </a:fld>
            <a:endParaRPr lang="cs-CZ">
              <a:latin typeface="Arial" pitchFamily="34" charset="0"/>
              <a:cs typeface="Arial" pitchFamily="34"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2368152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2170DE38-62E7-499B-BC3A-55C1B2ED3B5C}" type="slidenum">
              <a:rPr lang="cs-CZ" smtClean="0">
                <a:latin typeface="Arial" pitchFamily="34" charset="0"/>
                <a:cs typeface="Arial" pitchFamily="34" charset="0"/>
              </a:rPr>
              <a:pPr/>
              <a:t>61</a:t>
            </a:fld>
            <a:endParaRPr lang="cs-CZ">
              <a:latin typeface="Arial" pitchFamily="34" charset="0"/>
              <a:cs typeface="Arial" pitchFamily="34"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18580994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2170DE38-62E7-499B-BC3A-55C1B2ED3B5C}" type="slidenum">
              <a:rPr lang="cs-CZ" smtClean="0">
                <a:latin typeface="Arial" pitchFamily="34" charset="0"/>
                <a:cs typeface="Arial" pitchFamily="34" charset="0"/>
              </a:rPr>
              <a:pPr/>
              <a:t>62</a:t>
            </a:fld>
            <a:endParaRPr lang="cs-CZ">
              <a:latin typeface="Arial" pitchFamily="34" charset="0"/>
              <a:cs typeface="Arial" pitchFamily="34"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35112836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2170DE38-62E7-499B-BC3A-55C1B2ED3B5C}" type="slidenum">
              <a:rPr lang="cs-CZ" smtClean="0">
                <a:latin typeface="Arial" pitchFamily="34" charset="0"/>
                <a:cs typeface="Arial" pitchFamily="34" charset="0"/>
              </a:rPr>
              <a:pPr/>
              <a:t>63</a:t>
            </a:fld>
            <a:endParaRPr lang="cs-CZ">
              <a:latin typeface="Arial" pitchFamily="34" charset="0"/>
              <a:cs typeface="Arial" pitchFamily="34"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1993121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2170DE38-62E7-499B-BC3A-55C1B2ED3B5C}" type="slidenum">
              <a:rPr lang="cs-CZ" smtClean="0">
                <a:latin typeface="Arial" pitchFamily="34" charset="0"/>
                <a:cs typeface="Arial" pitchFamily="34" charset="0"/>
              </a:rPr>
              <a:pPr/>
              <a:t>64</a:t>
            </a:fld>
            <a:endParaRPr lang="cs-CZ">
              <a:latin typeface="Arial" pitchFamily="34" charset="0"/>
              <a:cs typeface="Arial" pitchFamily="34"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24386580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9423990D-71CC-4D69-B8FC-42777114E29C}" type="slidenum">
              <a:rPr lang="cs-CZ" smtClean="0">
                <a:latin typeface="Arial" pitchFamily="34" charset="0"/>
                <a:cs typeface="Arial" pitchFamily="34" charset="0"/>
              </a:rPr>
              <a:pPr/>
              <a:t>65</a:t>
            </a:fld>
            <a:endParaRPr lang="cs-CZ">
              <a:latin typeface="Arial" pitchFamily="34" charset="0"/>
              <a:cs typeface="Arial" pitchFamily="34"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17284536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060CE0F0-3BA1-4FDD-BEC7-F1B494B23C81}" type="slidenum">
              <a:rPr lang="cs-CZ" smtClean="0">
                <a:latin typeface="Arial" pitchFamily="34" charset="0"/>
                <a:cs typeface="Arial" pitchFamily="34" charset="0"/>
              </a:rPr>
              <a:pPr/>
              <a:t>66</a:t>
            </a:fld>
            <a:endParaRPr lang="cs-CZ">
              <a:latin typeface="Arial" pitchFamily="34" charset="0"/>
              <a:cs typeface="Arial" pitchFamily="34"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33267948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a:t>
            </a:r>
            <a:r>
              <a:rPr lang="en-US" baseline="0" dirty="0"/>
              <a:t> worse – for these calculation I have assumed a generation time of one year. For longer lived organisms the situation is </a:t>
            </a:r>
            <a:r>
              <a:rPr lang="en-US" baseline="0"/>
              <a:t>even worse….</a:t>
            </a:r>
            <a:endParaRPr lang="en-US" dirty="0"/>
          </a:p>
        </p:txBody>
      </p:sp>
      <p:sp>
        <p:nvSpPr>
          <p:cNvPr id="4" name="Slide Number Placeholder 3"/>
          <p:cNvSpPr>
            <a:spLocks noGrp="1"/>
          </p:cNvSpPr>
          <p:nvPr>
            <p:ph type="sldNum" sz="quarter" idx="10"/>
          </p:nvPr>
        </p:nvSpPr>
        <p:spPr/>
        <p:txBody>
          <a:bodyPr/>
          <a:lstStyle/>
          <a:p>
            <a:fld id="{7EC7AA22-5B60-204A-9CEE-D749ADF891D0}" type="slidenum">
              <a:rPr lang="en-US" smtClean="0"/>
              <a:pPr/>
              <a:t>68</a:t>
            </a:fld>
            <a:endParaRPr lang="en-US"/>
          </a:p>
        </p:txBody>
      </p:sp>
    </p:spTree>
    <p:extLst>
      <p:ext uri="{BB962C8B-B14F-4D97-AF65-F5344CB8AC3E}">
        <p14:creationId xmlns:p14="http://schemas.microsoft.com/office/powerpoint/2010/main" val="13319272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42F958BC-6DD8-45AF-B2BF-3B677B091366}" type="slidenum">
              <a:rPr lang="en-GB" smtClean="0">
                <a:latin typeface="Arial" pitchFamily="34" charset="0"/>
                <a:cs typeface="Arial" pitchFamily="34" charset="0"/>
              </a:rPr>
              <a:pPr/>
              <a:t>76</a:t>
            </a:fld>
            <a:endParaRPr lang="en-GB">
              <a:latin typeface="Arial" pitchFamily="34" charset="0"/>
              <a:cs typeface="Arial" pitchFamily="34"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endParaRPr lang="cs-CZ">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23061761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AC113478-EFC2-473C-B281-EA3DF840C8A8}" type="slidenum">
              <a:rPr lang="cs-CZ" smtClean="0">
                <a:latin typeface="Arial" pitchFamily="34" charset="0"/>
                <a:cs typeface="Arial" pitchFamily="34" charset="0"/>
              </a:rPr>
              <a:pPr/>
              <a:t>77</a:t>
            </a:fld>
            <a:endParaRPr lang="cs-CZ">
              <a:latin typeface="Arial" pitchFamily="34" charset="0"/>
              <a:cs typeface="Arial" pitchFamily="34"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r>
              <a:rPr lang="cs-CZ">
                <a:latin typeface="Arial" pitchFamily="34" charset="0"/>
                <a:cs typeface="Arial" pitchFamily="34" charset="0"/>
              </a:rPr>
              <a:t>Interlaced fingers, braid, fingerloop braiding, twist together</a:t>
            </a:r>
          </a:p>
        </p:txBody>
      </p:sp>
    </p:spTree>
    <p:extLst>
      <p:ext uri="{BB962C8B-B14F-4D97-AF65-F5344CB8AC3E}">
        <p14:creationId xmlns:p14="http://schemas.microsoft.com/office/powerpoint/2010/main" val="24896228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AC113478-EFC2-473C-B281-EA3DF840C8A8}" type="slidenum">
              <a:rPr lang="cs-CZ" smtClean="0">
                <a:latin typeface="Arial" pitchFamily="34" charset="0"/>
                <a:cs typeface="Arial" pitchFamily="34" charset="0"/>
              </a:rPr>
              <a:pPr/>
              <a:t>78</a:t>
            </a:fld>
            <a:endParaRPr lang="cs-CZ">
              <a:latin typeface="Arial" pitchFamily="34" charset="0"/>
              <a:cs typeface="Arial" pitchFamily="34"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r>
              <a:rPr lang="cs-CZ">
                <a:latin typeface="Arial" pitchFamily="34" charset="0"/>
                <a:cs typeface="Arial" pitchFamily="34" charset="0"/>
              </a:rPr>
              <a:t>Interlaced fingers, braid, fingerloop braiding, twist together</a:t>
            </a:r>
          </a:p>
        </p:txBody>
      </p:sp>
    </p:spTree>
    <p:extLst>
      <p:ext uri="{BB962C8B-B14F-4D97-AF65-F5344CB8AC3E}">
        <p14:creationId xmlns:p14="http://schemas.microsoft.com/office/powerpoint/2010/main" val="1818028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6CBF2192-21B0-4D19-91B2-ED364587E97E}" type="slidenum">
              <a:rPr lang="cs-CZ" smtClean="0">
                <a:latin typeface="Arial" pitchFamily="34" charset="0"/>
                <a:cs typeface="Arial" pitchFamily="34" charset="0"/>
              </a:rPr>
              <a:pPr/>
              <a:t>12</a:t>
            </a:fld>
            <a:endParaRPr lang="cs-CZ">
              <a:latin typeface="Arial" pitchFamily="34" charset="0"/>
              <a:cs typeface="Arial" pitchFamily="34"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25614737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73BCC5B8-A176-4231-A044-8363F29CF053}" type="slidenum">
              <a:rPr lang="cs-CZ" smtClean="0">
                <a:latin typeface="Arial" pitchFamily="34" charset="0"/>
                <a:cs typeface="Arial" pitchFamily="34" charset="0"/>
              </a:rPr>
              <a:pPr/>
              <a:t>79</a:t>
            </a:fld>
            <a:endParaRPr lang="cs-CZ">
              <a:latin typeface="Arial" pitchFamily="34" charset="0"/>
              <a:cs typeface="Arial" pitchFamily="34"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r>
              <a:rPr lang="cs-CZ">
                <a:latin typeface="Arial" pitchFamily="34" charset="0"/>
                <a:cs typeface="Arial" pitchFamily="34" charset="0"/>
              </a:rPr>
              <a:t>Interlaced fingers, braid, fingerloop braiding, twist together</a:t>
            </a:r>
          </a:p>
        </p:txBody>
      </p:sp>
    </p:spTree>
    <p:extLst>
      <p:ext uri="{BB962C8B-B14F-4D97-AF65-F5344CB8AC3E}">
        <p14:creationId xmlns:p14="http://schemas.microsoft.com/office/powerpoint/2010/main" val="12999063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1E680ECD-9519-4122-BDFE-B759E1AAA800}" type="slidenum">
              <a:rPr lang="cs-CZ" smtClean="0">
                <a:latin typeface="Arial" pitchFamily="34" charset="0"/>
                <a:cs typeface="Arial" pitchFamily="34" charset="0"/>
              </a:rPr>
              <a:pPr/>
              <a:t>80</a:t>
            </a:fld>
            <a:endParaRPr lang="cs-CZ">
              <a:latin typeface="Arial" pitchFamily="34" charset="0"/>
              <a:cs typeface="Arial" pitchFamily="34" charset="0"/>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12771223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5B98C66B-F02A-449A-82E9-37C3EC6DF01A}" type="slidenum">
              <a:rPr lang="cs-CZ" smtClean="0">
                <a:latin typeface="Arial" pitchFamily="34" charset="0"/>
                <a:cs typeface="Arial" pitchFamily="34" charset="0"/>
              </a:rPr>
              <a:pPr/>
              <a:t>81</a:t>
            </a:fld>
            <a:endParaRPr lang="cs-CZ">
              <a:latin typeface="Arial" pitchFamily="34" charset="0"/>
              <a:cs typeface="Arial" pitchFamily="34"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1691604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5E7182E7-4265-4433-B932-A1B30AE8B910}" type="slidenum">
              <a:rPr lang="cs-CZ" smtClean="0">
                <a:latin typeface="Arial" pitchFamily="34" charset="0"/>
                <a:cs typeface="Arial" pitchFamily="34" charset="0"/>
              </a:rPr>
              <a:pPr/>
              <a:t>82</a:t>
            </a:fld>
            <a:endParaRPr lang="cs-CZ">
              <a:latin typeface="Arial" pitchFamily="34" charset="0"/>
              <a:cs typeface="Arial" pitchFamily="34"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3162986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B323E5B1-2D37-4BED-982B-F3C6574AA9AD}" type="slidenum">
              <a:rPr lang="cs-CZ" smtClean="0">
                <a:latin typeface="Arial" pitchFamily="34" charset="0"/>
                <a:cs typeface="Arial" pitchFamily="34" charset="0"/>
              </a:rPr>
              <a:pPr/>
              <a:t>13</a:t>
            </a:fld>
            <a:endParaRPr lang="cs-CZ">
              <a:latin typeface="Arial" pitchFamily="34" charset="0"/>
              <a:cs typeface="Arial"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2902943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63C5FEAE-BF92-4619-990E-0BB41059420D}" type="slidenum">
              <a:rPr lang="cs-CZ" smtClean="0">
                <a:latin typeface="Arial" pitchFamily="34" charset="0"/>
                <a:cs typeface="Arial" pitchFamily="34" charset="0"/>
              </a:rPr>
              <a:pPr/>
              <a:t>14</a:t>
            </a:fld>
            <a:endParaRPr lang="cs-CZ">
              <a:latin typeface="Arial" pitchFamily="34" charset="0"/>
              <a:cs typeface="Arial" pitchFamily="34"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endParaRPr lang="cs-CZ">
              <a:latin typeface="Arial" pitchFamily="34" charset="0"/>
              <a:cs typeface="Arial" pitchFamily="34" charset="0"/>
            </a:endParaRPr>
          </a:p>
        </p:txBody>
      </p:sp>
    </p:spTree>
    <p:extLst>
      <p:ext uri="{BB962C8B-B14F-4D97-AF65-F5344CB8AC3E}">
        <p14:creationId xmlns:p14="http://schemas.microsoft.com/office/powerpoint/2010/main" val="886942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345040D7-66B4-4FDD-B80D-AFDB2081B5C4}" type="slidenum">
              <a:rPr lang="cs-CZ" smtClean="0">
                <a:latin typeface="Arial" pitchFamily="34" charset="0"/>
                <a:cs typeface="Arial" pitchFamily="34" charset="0"/>
              </a:rPr>
              <a:pPr/>
              <a:t>15</a:t>
            </a:fld>
            <a:endParaRPr lang="cs-CZ">
              <a:latin typeface="Arial" pitchFamily="34" charset="0"/>
              <a:cs typeface="Arial"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cs-CZ">
              <a:latin typeface="Arial" pitchFamily="34" charset="0"/>
              <a:cs typeface="Arial" pitchFamily="34" charset="0"/>
            </a:endParaRPr>
          </a:p>
        </p:txBody>
      </p:sp>
    </p:spTree>
    <p:extLst>
      <p:ext uri="{BB962C8B-B14F-4D97-AF65-F5344CB8AC3E}">
        <p14:creationId xmlns:p14="http://schemas.microsoft.com/office/powerpoint/2010/main" val="902411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A156FFF2-956E-41CE-A567-0BC2EC4FF511}" type="slidenum">
              <a:rPr lang="cs-CZ"/>
              <a:pPr>
                <a:defRPr/>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AB005C3C-EBEA-4426-82D0-505F95FA75AD}" type="slidenum">
              <a:rPr lang="cs-CZ"/>
              <a:pPr>
                <a:defRPr/>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AB44F65C-1910-425A-9829-82262D54D3CE}" type="slidenum">
              <a:rPr lang="cs-CZ"/>
              <a:pPr>
                <a:defRPr/>
              </a:pPr>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457200" y="274638"/>
            <a:ext cx="8229600" cy="1143000"/>
          </a:xfrm>
        </p:spPr>
        <p:txBody>
          <a:bodyPr/>
          <a:lstStyle/>
          <a:p>
            <a:r>
              <a:rPr lang="cs-CZ"/>
              <a:t>Klepnutím lze upravit styl předlohy nadpisů.</a:t>
            </a:r>
          </a:p>
        </p:txBody>
      </p:sp>
      <p:sp>
        <p:nvSpPr>
          <p:cNvPr id="3" name="Zástupný symbol pro obsah 2"/>
          <p:cNvSpPr>
            <a:spLocks noGrp="1"/>
          </p:cNvSpPr>
          <p:nvPr>
            <p:ph sz="quarter" idx="1"/>
          </p:nvPr>
        </p:nvSpPr>
        <p:spPr>
          <a:xfrm>
            <a:off x="457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57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96A5B9FB-62E6-4027-AB3B-DA7829523124}" type="slidenum">
              <a:rPr lang="cs-CZ"/>
              <a:pPr>
                <a:defRPr/>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77F4D99E-BD7F-4027-8617-5296F27E0320}" type="slidenum">
              <a:rPr lang="cs-CZ"/>
              <a:pPr>
                <a:defRPr/>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148E858C-F3CB-4D51-8B2E-87DAD9DB19B9}" type="slidenum">
              <a:rPr lang="cs-CZ"/>
              <a:pPr>
                <a:defRPr/>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A5BE8074-E9B4-4E6B-9D15-DE160D231A6F}" type="slidenum">
              <a:rPr lang="cs-CZ"/>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C2BA9366-19A3-48FF-9D0B-E6BB9BE5C006}" type="slidenum">
              <a:rPr lang="cs-CZ"/>
              <a:pPr>
                <a:defRPr/>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C111D583-EF32-47A4-8F9B-D7EA08FAC428}" type="slidenum">
              <a:rPr lang="cs-CZ"/>
              <a:pPr>
                <a:defRPr/>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C41D6D51-88D2-44FF-852B-B2FEA956C99D}" type="slidenum">
              <a:rPr lang="cs-CZ"/>
              <a:pPr>
                <a:defRPr/>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CA312437-BCEA-40E9-8A32-18ACB4AD92DA}" type="slidenum">
              <a:rPr lang="cs-CZ"/>
              <a:pPr>
                <a:defRPr/>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5244198F-4B42-4163-AC99-F8EFD9599CB2}" type="slidenum">
              <a:rPr lang="cs-CZ"/>
              <a:pPr>
                <a:defRPr/>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
        <p:nvSpPr>
          <p:cNvPr id="6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a:defRPr/>
            </a:pPr>
            <a:fld id="{F8866AB9-01F0-45AF-B222-C4C03BD2FB8E}"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4.wmf"/><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oleObject" Target="../embeddings/oleObject2.bin"/><Relationship Id="rId5" Type="http://schemas.openxmlformats.org/officeDocument/2006/relationships/image" Target="../media/image53.emf"/><Relationship Id="rId4" Type="http://schemas.openxmlformats.org/officeDocument/2006/relationships/oleObject" Target="../embeddings/oleObject1.bin"/></Relationships>
</file>

<file path=ppt/slides/_rels/slide44.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56.wmf"/><Relationship Id="rId5" Type="http://schemas.openxmlformats.org/officeDocument/2006/relationships/oleObject" Target="../embeddings/oleObject4.bin"/><Relationship Id="rId4" Type="http://schemas.openxmlformats.org/officeDocument/2006/relationships/image" Target="../media/image55.wmf"/></Relationships>
</file>

<file path=ppt/slides/_rels/slide45.xml.rels><?xml version="1.0" encoding="UTF-8" standalone="yes"?>
<Relationships xmlns="http://schemas.openxmlformats.org/package/2006/relationships"><Relationship Id="rId8" Type="http://schemas.openxmlformats.org/officeDocument/2006/relationships/image" Target="../media/image60.wmf"/><Relationship Id="rId13" Type="http://schemas.openxmlformats.org/officeDocument/2006/relationships/oleObject" Target="../embeddings/oleObject11.bin"/><Relationship Id="rId3" Type="http://schemas.openxmlformats.org/officeDocument/2006/relationships/oleObject" Target="../embeddings/oleObject6.bin"/><Relationship Id="rId7" Type="http://schemas.openxmlformats.org/officeDocument/2006/relationships/oleObject" Target="../embeddings/oleObject8.bin"/><Relationship Id="rId12" Type="http://schemas.openxmlformats.org/officeDocument/2006/relationships/image" Target="../media/image62.wmf"/><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59.wmf"/><Relationship Id="rId11" Type="http://schemas.openxmlformats.org/officeDocument/2006/relationships/oleObject" Target="../embeddings/oleObject10.bin"/><Relationship Id="rId5" Type="http://schemas.openxmlformats.org/officeDocument/2006/relationships/oleObject" Target="../embeddings/oleObject7.bin"/><Relationship Id="rId10" Type="http://schemas.openxmlformats.org/officeDocument/2006/relationships/image" Target="../media/image61.wmf"/><Relationship Id="rId4" Type="http://schemas.openxmlformats.org/officeDocument/2006/relationships/image" Target="../media/image58.wmf"/><Relationship Id="rId9" Type="http://schemas.openxmlformats.org/officeDocument/2006/relationships/oleObject" Target="../embeddings/oleObject9.bin"/><Relationship Id="rId14" Type="http://schemas.openxmlformats.org/officeDocument/2006/relationships/image" Target="../media/image63.wmf"/></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68.jpeg"/></Relationships>
</file>

<file path=ppt/slides/_rels/slide49.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80.jpeg"/></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84.wmf"/><Relationship Id="rId4" Type="http://schemas.openxmlformats.org/officeDocument/2006/relationships/oleObject" Target="../embeddings/oleObject12.bin"/></Relationships>
</file>

<file path=ppt/slides/_rels/slide6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image" Target="../media/image94.png"/></Relationships>
</file>

<file path=ppt/slides/_rels/slide76.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jpe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99.jpeg"/><Relationship Id="rId5" Type="http://schemas.openxmlformats.org/officeDocument/2006/relationships/image" Target="../media/image98.png"/><Relationship Id="rId4" Type="http://schemas.openxmlformats.org/officeDocument/2006/relationships/image" Target="../media/image97.png"/></Relationships>
</file>

<file path=ppt/slides/_rels/slide7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7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7.jpeg"/><Relationship Id="rId4" Type="http://schemas.openxmlformats.org/officeDocument/2006/relationships/image" Target="../media/image106.jpeg"/></Relationships>
</file>

<file path=ppt/slides/_rels/slide7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9" descr="Lejsek černohlavý (Ficedula hypoleuca)"/>
          <p:cNvPicPr>
            <a:picLocks noChangeAspect="1" noChangeArrowheads="1"/>
          </p:cNvPicPr>
          <p:nvPr/>
        </p:nvPicPr>
        <p:blipFill>
          <a:blip r:embed="rId2" cstate="print"/>
          <a:srcRect l="23233" t="11739" b="14996"/>
          <a:stretch>
            <a:fillRect/>
          </a:stretch>
        </p:blipFill>
        <p:spPr bwMode="auto">
          <a:xfrm>
            <a:off x="2432518" y="2282545"/>
            <a:ext cx="2227262" cy="1590675"/>
          </a:xfrm>
          <a:prstGeom prst="rect">
            <a:avLst/>
          </a:prstGeom>
          <a:noFill/>
          <a:ln w="9525">
            <a:noFill/>
            <a:miter lim="800000"/>
            <a:headEnd/>
            <a:tailEnd/>
          </a:ln>
        </p:spPr>
      </p:pic>
      <p:pic>
        <p:nvPicPr>
          <p:cNvPr id="7171" name="Picture 11" descr="Bence"/>
          <p:cNvPicPr>
            <a:picLocks noChangeAspect="1" noChangeArrowheads="1"/>
          </p:cNvPicPr>
          <p:nvPr/>
        </p:nvPicPr>
        <p:blipFill>
          <a:blip r:embed="rId3" cstate="print"/>
          <a:srcRect r="8461"/>
          <a:stretch>
            <a:fillRect/>
          </a:stretch>
        </p:blipFill>
        <p:spPr bwMode="auto">
          <a:xfrm>
            <a:off x="173505" y="2284132"/>
            <a:ext cx="2178050" cy="1589088"/>
          </a:xfrm>
          <a:prstGeom prst="rect">
            <a:avLst/>
          </a:prstGeom>
          <a:noFill/>
          <a:ln w="9525">
            <a:noFill/>
            <a:miter lim="800000"/>
            <a:headEnd/>
            <a:tailEnd/>
          </a:ln>
        </p:spPr>
      </p:pic>
      <p:pic>
        <p:nvPicPr>
          <p:cNvPr id="7172" name="Picture 19" descr="main_photo"/>
          <p:cNvPicPr>
            <a:picLocks noChangeAspect="1" noChangeArrowheads="1"/>
          </p:cNvPicPr>
          <p:nvPr/>
        </p:nvPicPr>
        <p:blipFill>
          <a:blip r:embed="rId4" cstate="print"/>
          <a:srcRect l="15730" t="7649" r="7971" b="9300"/>
          <a:stretch>
            <a:fillRect/>
          </a:stretch>
        </p:blipFill>
        <p:spPr bwMode="auto">
          <a:xfrm>
            <a:off x="4623547" y="3956703"/>
            <a:ext cx="2001838" cy="1635125"/>
          </a:xfrm>
          <a:prstGeom prst="rect">
            <a:avLst/>
          </a:prstGeom>
          <a:noFill/>
          <a:ln w="9525">
            <a:noFill/>
            <a:miter lim="800000"/>
            <a:headEnd/>
            <a:tailEnd/>
          </a:ln>
        </p:spPr>
      </p:pic>
      <p:pic>
        <p:nvPicPr>
          <p:cNvPr id="7173" name="Picture 21" descr="svartkraake11_1129806335_1175933268"/>
          <p:cNvPicPr>
            <a:picLocks noChangeAspect="1" noChangeArrowheads="1"/>
          </p:cNvPicPr>
          <p:nvPr/>
        </p:nvPicPr>
        <p:blipFill>
          <a:blip r:embed="rId5" cstate="print"/>
          <a:srcRect t="10510" r="8800"/>
          <a:stretch>
            <a:fillRect/>
          </a:stretch>
        </p:blipFill>
        <p:spPr bwMode="auto">
          <a:xfrm>
            <a:off x="6689911" y="4025060"/>
            <a:ext cx="2138363" cy="1398587"/>
          </a:xfrm>
          <a:prstGeom prst="rect">
            <a:avLst/>
          </a:prstGeom>
          <a:noFill/>
          <a:ln w="9525">
            <a:noFill/>
            <a:miter lim="800000"/>
            <a:headEnd/>
            <a:tailEnd/>
          </a:ln>
        </p:spPr>
      </p:pic>
      <p:pic>
        <p:nvPicPr>
          <p:cNvPr id="7174" name="Picture 17" descr="Iris-brevicaulis-14"/>
          <p:cNvPicPr>
            <a:picLocks noChangeAspect="1" noChangeArrowheads="1"/>
          </p:cNvPicPr>
          <p:nvPr/>
        </p:nvPicPr>
        <p:blipFill>
          <a:blip r:embed="rId6" cstate="print"/>
          <a:srcRect/>
          <a:stretch>
            <a:fillRect/>
          </a:stretch>
        </p:blipFill>
        <p:spPr bwMode="auto">
          <a:xfrm>
            <a:off x="2197194" y="3968844"/>
            <a:ext cx="1639887" cy="1616075"/>
          </a:xfrm>
          <a:prstGeom prst="rect">
            <a:avLst/>
          </a:prstGeom>
          <a:noFill/>
          <a:ln w="9525">
            <a:noFill/>
            <a:miter lim="800000"/>
            <a:headEnd/>
            <a:tailEnd/>
          </a:ln>
        </p:spPr>
      </p:pic>
      <p:pic>
        <p:nvPicPr>
          <p:cNvPr id="7175" name="Picture 15" descr="iris_fulva_red"/>
          <p:cNvPicPr>
            <a:picLocks noChangeAspect="1" noChangeArrowheads="1"/>
          </p:cNvPicPr>
          <p:nvPr/>
        </p:nvPicPr>
        <p:blipFill>
          <a:blip r:embed="rId7" cstate="print"/>
          <a:srcRect/>
          <a:stretch>
            <a:fillRect/>
          </a:stretch>
        </p:blipFill>
        <p:spPr bwMode="auto">
          <a:xfrm>
            <a:off x="439831" y="3972019"/>
            <a:ext cx="1647825" cy="1609725"/>
          </a:xfrm>
          <a:prstGeom prst="rect">
            <a:avLst/>
          </a:prstGeom>
          <a:noFill/>
          <a:ln w="9525">
            <a:noFill/>
            <a:miter lim="800000"/>
            <a:headEnd/>
            <a:tailEnd/>
          </a:ln>
        </p:spPr>
      </p:pic>
      <p:pic>
        <p:nvPicPr>
          <p:cNvPr id="7176" name="Picture 22"/>
          <p:cNvPicPr>
            <a:picLocks noChangeAspect="1" noChangeArrowheads="1"/>
          </p:cNvPicPr>
          <p:nvPr/>
        </p:nvPicPr>
        <p:blipFill>
          <a:blip r:embed="rId8" cstate="print"/>
          <a:srcRect b="4379"/>
          <a:stretch>
            <a:fillRect/>
          </a:stretch>
        </p:blipFill>
        <p:spPr bwMode="auto">
          <a:xfrm>
            <a:off x="7062507" y="1691996"/>
            <a:ext cx="1781175" cy="2058988"/>
          </a:xfrm>
          <a:prstGeom prst="rect">
            <a:avLst/>
          </a:prstGeom>
          <a:noFill/>
          <a:ln w="9525">
            <a:noFill/>
            <a:miter lim="800000"/>
            <a:headEnd/>
            <a:tailEnd/>
          </a:ln>
        </p:spPr>
      </p:pic>
      <p:pic>
        <p:nvPicPr>
          <p:cNvPr id="7177" name="Picture 6" descr="varie2"/>
          <p:cNvPicPr>
            <a:picLocks noChangeAspect="1" noChangeArrowheads="1"/>
          </p:cNvPicPr>
          <p:nvPr/>
        </p:nvPicPr>
        <p:blipFill>
          <a:blip r:embed="rId9" cstate="print"/>
          <a:srcRect/>
          <a:stretch>
            <a:fillRect/>
          </a:stretch>
        </p:blipFill>
        <p:spPr bwMode="auto">
          <a:xfrm>
            <a:off x="4943569" y="2125663"/>
            <a:ext cx="2079625" cy="1695450"/>
          </a:xfrm>
          <a:prstGeom prst="rect">
            <a:avLst/>
          </a:prstGeom>
          <a:noFill/>
          <a:ln w="9525">
            <a:noFill/>
            <a:miter lim="800000"/>
            <a:headEnd/>
            <a:tailEnd/>
          </a:ln>
        </p:spPr>
      </p:pic>
      <p:sp>
        <p:nvSpPr>
          <p:cNvPr id="7178" name="Text Box 7"/>
          <p:cNvSpPr txBox="1">
            <a:spLocks noChangeArrowheads="1"/>
          </p:cNvSpPr>
          <p:nvPr/>
        </p:nvSpPr>
        <p:spPr bwMode="auto">
          <a:xfrm>
            <a:off x="0" y="0"/>
            <a:ext cx="9144000" cy="1249363"/>
          </a:xfrm>
          <a:prstGeom prst="rect">
            <a:avLst/>
          </a:prstGeom>
          <a:solidFill>
            <a:schemeClr val="bg1"/>
          </a:solidFill>
          <a:ln w="9525">
            <a:noFill/>
            <a:miter lim="800000"/>
            <a:headEnd/>
            <a:tailEnd/>
          </a:ln>
        </p:spPr>
        <p:txBody>
          <a:bodyPr>
            <a:spAutoFit/>
          </a:bodyPr>
          <a:lstStyle/>
          <a:p>
            <a:pPr hangingPunct="0">
              <a:lnSpc>
                <a:spcPct val="93000"/>
              </a:lnSpc>
              <a:spcBef>
                <a:spcPct val="50000"/>
              </a:spcBef>
              <a:buClr>
                <a:srgbClr val="000000"/>
              </a:buClr>
              <a:buSzPct val="100000"/>
              <a:buFont typeface="Times New Roman" pitchFamily="18" charset="0"/>
              <a:buNone/>
            </a:pPr>
            <a:r>
              <a:rPr lang="cs-CZ" sz="2000">
                <a:solidFill>
                  <a:schemeClr val="bg1"/>
                </a:solidFill>
                <a:ea typeface="SimSun" pitchFamily="2" charset="-122"/>
              </a:rPr>
              <a:t> </a:t>
            </a:r>
          </a:p>
          <a:p>
            <a:pPr hangingPunct="0">
              <a:lnSpc>
                <a:spcPct val="93000"/>
              </a:lnSpc>
              <a:spcBef>
                <a:spcPct val="50000"/>
              </a:spcBef>
              <a:buClr>
                <a:srgbClr val="000000"/>
              </a:buClr>
              <a:buSzPct val="100000"/>
              <a:buFont typeface="Times New Roman" pitchFamily="18" charset="0"/>
              <a:buNone/>
            </a:pPr>
            <a:r>
              <a:rPr lang="cs-CZ" sz="2000">
                <a:solidFill>
                  <a:schemeClr val="bg1"/>
                </a:solidFill>
                <a:ea typeface="SimSun" pitchFamily="2" charset="-122"/>
              </a:rPr>
              <a:t> </a:t>
            </a:r>
          </a:p>
          <a:p>
            <a:pPr hangingPunct="0">
              <a:lnSpc>
                <a:spcPct val="93000"/>
              </a:lnSpc>
              <a:spcBef>
                <a:spcPct val="50000"/>
              </a:spcBef>
              <a:buClr>
                <a:srgbClr val="000000"/>
              </a:buClr>
              <a:buSzPct val="100000"/>
              <a:buFont typeface="Times New Roman" pitchFamily="18" charset="0"/>
              <a:buNone/>
            </a:pPr>
            <a:r>
              <a:rPr lang="cs-CZ" sz="2000">
                <a:solidFill>
                  <a:schemeClr val="bg1"/>
                </a:solidFill>
                <a:ea typeface="SimSun" pitchFamily="2" charset="-122"/>
              </a:rPr>
              <a:t> </a:t>
            </a:r>
          </a:p>
        </p:txBody>
      </p:sp>
      <p:sp>
        <p:nvSpPr>
          <p:cNvPr id="7179" name="Text Box 8"/>
          <p:cNvSpPr txBox="1">
            <a:spLocks noChangeArrowheads="1"/>
          </p:cNvSpPr>
          <p:nvPr/>
        </p:nvSpPr>
        <p:spPr bwMode="auto">
          <a:xfrm>
            <a:off x="1716088" y="257175"/>
            <a:ext cx="5892800" cy="609600"/>
          </a:xfrm>
          <a:prstGeom prst="rect">
            <a:avLst/>
          </a:prstGeom>
          <a:noFill/>
          <a:ln w="9525">
            <a:noFill/>
            <a:round/>
            <a:headEnd/>
            <a:tailEnd/>
          </a:ln>
        </p:spPr>
        <p:txBody>
          <a:bodyPr lIns="90000" tIns="45000" rIns="90000" bIns="45000"/>
          <a:lstStyle/>
          <a:p>
            <a:pPr algn="ctr" defTabSz="449263" hangingPunct="0">
              <a:lnSpc>
                <a:spcPct val="93000"/>
              </a:lnSpc>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cs-CZ" sz="1400">
                <a:solidFill>
                  <a:srgbClr val="006600"/>
                </a:solidFill>
                <a:ea typeface="SimSun" pitchFamily="2" charset="-122"/>
              </a:rPr>
              <a:t>MODULARIZACE VÝUKY EVOLUČNÍ A EKOLOGICKÉ BIOLOGIE</a:t>
            </a:r>
          </a:p>
          <a:p>
            <a:pPr algn="ctr" defTabSz="449263" hangingPunct="0">
              <a:lnSpc>
                <a:spcPct val="93000"/>
              </a:lnSpc>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cs-CZ" sz="1400">
                <a:solidFill>
                  <a:srgbClr val="000000"/>
                </a:solidFill>
                <a:ea typeface="SimSun" pitchFamily="2" charset="-122"/>
              </a:rPr>
              <a:t>CZ.1.07/2.2.00/15.0204</a:t>
            </a:r>
          </a:p>
        </p:txBody>
      </p:sp>
      <p:pic>
        <p:nvPicPr>
          <p:cNvPr id="7180" name="Picture 11" descr="PF_72_100_grey_tr"/>
          <p:cNvPicPr>
            <a:picLocks noChangeAspect="1" noChangeArrowheads="1"/>
          </p:cNvPicPr>
          <p:nvPr/>
        </p:nvPicPr>
        <p:blipFill>
          <a:blip r:embed="rId10" cstate="print"/>
          <a:srcRect/>
          <a:stretch>
            <a:fillRect/>
          </a:stretch>
        </p:blipFill>
        <p:spPr bwMode="auto">
          <a:xfrm>
            <a:off x="223838" y="133350"/>
            <a:ext cx="1011237" cy="1008063"/>
          </a:xfrm>
          <a:prstGeom prst="rect">
            <a:avLst/>
          </a:prstGeom>
          <a:noFill/>
          <a:ln w="9525">
            <a:noFill/>
            <a:miter lim="800000"/>
            <a:headEnd/>
            <a:tailEnd/>
          </a:ln>
        </p:spPr>
      </p:pic>
      <p:pic>
        <p:nvPicPr>
          <p:cNvPr id="7181" name="Picture 12" descr="ubz_cz_black_transparent"/>
          <p:cNvPicPr>
            <a:picLocks noChangeAspect="1" noChangeArrowheads="1"/>
          </p:cNvPicPr>
          <p:nvPr/>
        </p:nvPicPr>
        <p:blipFill>
          <a:blip r:embed="rId11" cstate="print"/>
          <a:srcRect/>
          <a:stretch>
            <a:fillRect/>
          </a:stretch>
        </p:blipFill>
        <p:spPr bwMode="auto">
          <a:xfrm>
            <a:off x="7932738" y="130175"/>
            <a:ext cx="1008062" cy="1009650"/>
          </a:xfrm>
          <a:prstGeom prst="rect">
            <a:avLst/>
          </a:prstGeom>
          <a:noFill/>
          <a:ln w="9525">
            <a:noFill/>
            <a:miter lim="800000"/>
            <a:headEnd/>
            <a:tailEnd/>
          </a:ln>
        </p:spPr>
      </p:pic>
      <p:sp>
        <p:nvSpPr>
          <p:cNvPr id="7182" name="Text Box 5"/>
          <p:cNvSpPr txBox="1">
            <a:spLocks noChangeArrowheads="1"/>
          </p:cNvSpPr>
          <p:nvPr/>
        </p:nvSpPr>
        <p:spPr bwMode="auto">
          <a:xfrm>
            <a:off x="0" y="5554663"/>
            <a:ext cx="9144000" cy="1308100"/>
          </a:xfrm>
          <a:prstGeom prst="rect">
            <a:avLst/>
          </a:prstGeom>
          <a:solidFill>
            <a:schemeClr val="bg1"/>
          </a:solidFill>
          <a:ln w="9525">
            <a:noFill/>
            <a:miter lim="800000"/>
            <a:headEnd/>
            <a:tailEnd/>
          </a:ln>
        </p:spPr>
        <p:txBody>
          <a:bodyPr>
            <a:spAutoFit/>
          </a:bodyPr>
          <a:lstStyle/>
          <a:p>
            <a:pPr hangingPunct="0">
              <a:lnSpc>
                <a:spcPct val="93000"/>
              </a:lnSpc>
              <a:spcBef>
                <a:spcPct val="50000"/>
              </a:spcBef>
              <a:buClr>
                <a:srgbClr val="000000"/>
              </a:buClr>
              <a:buSzPct val="100000"/>
              <a:buFont typeface="Times New Roman" pitchFamily="18" charset="0"/>
              <a:buNone/>
            </a:pPr>
            <a:r>
              <a:rPr lang="cs-CZ" sz="2100">
                <a:solidFill>
                  <a:schemeClr val="bg1"/>
                </a:solidFill>
                <a:ea typeface="SimSun" pitchFamily="2" charset="-122"/>
              </a:rPr>
              <a:t> </a:t>
            </a:r>
          </a:p>
          <a:p>
            <a:pPr hangingPunct="0">
              <a:lnSpc>
                <a:spcPct val="93000"/>
              </a:lnSpc>
              <a:spcBef>
                <a:spcPct val="50000"/>
              </a:spcBef>
              <a:buClr>
                <a:srgbClr val="000000"/>
              </a:buClr>
              <a:buSzPct val="100000"/>
              <a:buFont typeface="Times New Roman" pitchFamily="18" charset="0"/>
              <a:buNone/>
            </a:pPr>
            <a:r>
              <a:rPr lang="cs-CZ" sz="2100">
                <a:solidFill>
                  <a:schemeClr val="bg1"/>
                </a:solidFill>
                <a:ea typeface="SimSun" pitchFamily="2" charset="-122"/>
              </a:rPr>
              <a:t> </a:t>
            </a:r>
          </a:p>
          <a:p>
            <a:pPr hangingPunct="0">
              <a:lnSpc>
                <a:spcPct val="93000"/>
              </a:lnSpc>
              <a:spcBef>
                <a:spcPct val="50000"/>
              </a:spcBef>
              <a:buClr>
                <a:srgbClr val="000000"/>
              </a:buClr>
              <a:buSzPct val="100000"/>
              <a:buFont typeface="Times New Roman" pitchFamily="18" charset="0"/>
              <a:buNone/>
            </a:pPr>
            <a:r>
              <a:rPr lang="cs-CZ" sz="2100">
                <a:solidFill>
                  <a:schemeClr val="bg1"/>
                </a:solidFill>
                <a:ea typeface="SimSun" pitchFamily="2" charset="-122"/>
              </a:rPr>
              <a:t> </a:t>
            </a:r>
          </a:p>
        </p:txBody>
      </p:sp>
      <p:pic>
        <p:nvPicPr>
          <p:cNvPr id="7183" name="Picture 6"/>
          <p:cNvPicPr>
            <a:picLocks noChangeAspect="1" noChangeArrowheads="1"/>
          </p:cNvPicPr>
          <p:nvPr/>
        </p:nvPicPr>
        <p:blipFill>
          <a:blip r:embed="rId12" cstate="print"/>
          <a:srcRect/>
          <a:stretch>
            <a:fillRect/>
          </a:stretch>
        </p:blipFill>
        <p:spPr bwMode="auto">
          <a:xfrm>
            <a:off x="1489075" y="5672138"/>
            <a:ext cx="6281738" cy="1057275"/>
          </a:xfrm>
          <a:prstGeom prst="rect">
            <a:avLst/>
          </a:prstGeom>
          <a:noFill/>
          <a:ln w="76200">
            <a:solidFill>
              <a:schemeClr val="bg1"/>
            </a:solidFill>
            <a:round/>
            <a:headEnd/>
            <a:tailEnd/>
          </a:ln>
        </p:spPr>
      </p:pic>
      <p:sp>
        <p:nvSpPr>
          <p:cNvPr id="7184" name="Text Box 4"/>
          <p:cNvSpPr txBox="1">
            <a:spLocks noChangeArrowheads="1"/>
          </p:cNvSpPr>
          <p:nvPr/>
        </p:nvSpPr>
        <p:spPr bwMode="auto">
          <a:xfrm>
            <a:off x="1476191" y="858748"/>
            <a:ext cx="5718489" cy="1200329"/>
          </a:xfrm>
          <a:prstGeom prst="rect">
            <a:avLst/>
          </a:prstGeom>
          <a:solidFill>
            <a:srgbClr val="FFFF66"/>
          </a:solidFill>
          <a:ln w="9525">
            <a:noFill/>
            <a:miter lim="800000"/>
            <a:headEnd/>
            <a:tailEnd/>
          </a:ln>
        </p:spPr>
        <p:txBody>
          <a:bodyPr wrap="none">
            <a:spAutoFit/>
          </a:bodyPr>
          <a:lstStyle/>
          <a:p>
            <a:pPr algn="ctr"/>
            <a:r>
              <a:rPr lang="en-US" sz="3600" b="1" dirty="0">
                <a:ln w="3175">
                  <a:solidFill>
                    <a:schemeClr val="tx1"/>
                  </a:solidFill>
                </a:ln>
                <a:solidFill>
                  <a:srgbClr val="E60000"/>
                </a:solidFill>
                <a:effectLst>
                  <a:outerShdw blurRad="50800" dist="38100" dir="2700000" algn="tl" rotWithShape="0">
                    <a:prstClr val="black">
                      <a:alpha val="40000"/>
                    </a:prstClr>
                  </a:outerShdw>
                </a:effectLst>
                <a:latin typeface="Arial Black" pitchFamily="34" charset="0"/>
              </a:rPr>
              <a:t>HYBRIDIZATION AND </a:t>
            </a:r>
            <a:endParaRPr lang="cs-CZ" sz="3600" b="1" dirty="0">
              <a:ln w="3175">
                <a:solidFill>
                  <a:schemeClr val="tx1"/>
                </a:solidFill>
              </a:ln>
              <a:solidFill>
                <a:srgbClr val="E60000"/>
              </a:solidFill>
              <a:effectLst>
                <a:outerShdw blurRad="50800" dist="38100" dir="2700000" algn="tl" rotWithShape="0">
                  <a:prstClr val="black">
                    <a:alpha val="40000"/>
                  </a:prstClr>
                </a:outerShdw>
              </a:effectLst>
              <a:latin typeface="Arial Black" pitchFamily="34" charset="0"/>
            </a:endParaRPr>
          </a:p>
          <a:p>
            <a:pPr algn="ctr"/>
            <a:r>
              <a:rPr lang="en-US" sz="3600" b="1" dirty="0">
                <a:ln w="3175">
                  <a:solidFill>
                    <a:schemeClr val="tx1"/>
                  </a:solidFill>
                </a:ln>
                <a:solidFill>
                  <a:srgbClr val="E60000"/>
                </a:solidFill>
                <a:effectLst>
                  <a:outerShdw blurRad="50800" dist="38100" dir="2700000" algn="tl" rotWithShape="0">
                    <a:prstClr val="black">
                      <a:alpha val="40000"/>
                    </a:prstClr>
                  </a:outerShdw>
                </a:effectLst>
                <a:latin typeface="Arial Black" pitchFamily="34" charset="0"/>
              </a:rPr>
              <a:t>HYBRID</a:t>
            </a:r>
            <a:r>
              <a:rPr lang="cs-CZ" sz="3600" b="1" dirty="0">
                <a:ln w="3175">
                  <a:solidFill>
                    <a:schemeClr val="tx1"/>
                  </a:solidFill>
                </a:ln>
                <a:solidFill>
                  <a:srgbClr val="E60000"/>
                </a:solidFill>
                <a:effectLst>
                  <a:outerShdw blurRad="50800" dist="38100" dir="2700000" algn="tl" rotWithShape="0">
                    <a:prstClr val="black">
                      <a:alpha val="40000"/>
                    </a:prstClr>
                  </a:outerShdw>
                </a:effectLst>
                <a:latin typeface="Arial Black" pitchFamily="34" charset="0"/>
              </a:rPr>
              <a:t> Z</a:t>
            </a:r>
            <a:r>
              <a:rPr lang="en-GB" sz="3600" b="1" dirty="0">
                <a:ln w="3175">
                  <a:solidFill>
                    <a:schemeClr val="tx1"/>
                  </a:solidFill>
                </a:ln>
                <a:solidFill>
                  <a:srgbClr val="E60000"/>
                </a:solidFill>
                <a:effectLst>
                  <a:outerShdw blurRad="50800" dist="38100" dir="2700000" algn="tl" rotWithShape="0">
                    <a:prstClr val="black">
                      <a:alpha val="40000"/>
                    </a:prstClr>
                  </a:outerShdw>
                </a:effectLst>
                <a:latin typeface="Arial Black" pitchFamily="34" charset="0"/>
              </a:rPr>
              <a:t>O</a:t>
            </a:r>
            <a:r>
              <a:rPr lang="cs-CZ" sz="3600" b="1" dirty="0">
                <a:ln w="3175">
                  <a:solidFill>
                    <a:schemeClr val="tx1"/>
                  </a:solidFill>
                </a:ln>
                <a:solidFill>
                  <a:srgbClr val="E60000"/>
                </a:solidFill>
                <a:effectLst>
                  <a:outerShdw blurRad="50800" dist="38100" dir="2700000" algn="tl" rotWithShape="0">
                    <a:prstClr val="black">
                      <a:alpha val="40000"/>
                    </a:prstClr>
                  </a:outerShdw>
                </a:effectLst>
                <a:latin typeface="Arial Black" pitchFamily="34" charset="0"/>
              </a:rPr>
              <a:t>N</a:t>
            </a:r>
            <a:r>
              <a:rPr lang="en-GB" sz="3600" b="1" dirty="0">
                <a:ln w="3175">
                  <a:solidFill>
                    <a:schemeClr val="tx1"/>
                  </a:solidFill>
                </a:ln>
                <a:solidFill>
                  <a:srgbClr val="E60000"/>
                </a:solidFill>
                <a:effectLst>
                  <a:outerShdw blurRad="50800" dist="38100" dir="2700000" algn="tl" rotWithShape="0">
                    <a:prstClr val="black">
                      <a:alpha val="40000"/>
                    </a:prstClr>
                  </a:outerShdw>
                </a:effectLst>
                <a:latin typeface="Arial Black" pitchFamily="34" charset="0"/>
              </a:rPr>
              <a:t>ES</a:t>
            </a:r>
            <a:endParaRPr lang="cs-CZ" sz="3600" b="1" dirty="0">
              <a:ln w="3175">
                <a:solidFill>
                  <a:schemeClr val="tx1"/>
                </a:solidFill>
              </a:ln>
              <a:solidFill>
                <a:srgbClr val="E60000"/>
              </a:solidFill>
              <a:effectLst>
                <a:outerShdw blurRad="50800" dist="38100" dir="2700000" algn="tl" rotWithShape="0">
                  <a:prstClr val="black">
                    <a:alpha val="40000"/>
                  </a:prstClr>
                </a:outerShdw>
              </a:effectLst>
              <a:latin typeface="Arial Black"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t="4131" r="10596" b="25545"/>
          <a:stretch>
            <a:fillRect/>
          </a:stretch>
        </p:blipFill>
        <p:spPr bwMode="auto">
          <a:xfrm>
            <a:off x="982663" y="1200150"/>
            <a:ext cx="2265362" cy="2679700"/>
          </a:xfrm>
          <a:prstGeom prst="rect">
            <a:avLst/>
          </a:prstGeom>
          <a:noFill/>
          <a:ln w="9525">
            <a:noFill/>
            <a:miter lim="800000"/>
            <a:headEnd/>
            <a:tailEnd/>
          </a:ln>
          <a:effectLst>
            <a:softEdge rad="127000"/>
          </a:effectLst>
        </p:spPr>
      </p:pic>
      <p:sp>
        <p:nvSpPr>
          <p:cNvPr id="8" name="Oválný popisek 7"/>
          <p:cNvSpPr/>
          <p:nvPr/>
        </p:nvSpPr>
        <p:spPr>
          <a:xfrm>
            <a:off x="3992563" y="974725"/>
            <a:ext cx="3529012" cy="1630363"/>
          </a:xfrm>
          <a:prstGeom prst="wedgeEllipseCallout">
            <a:avLst>
              <a:gd name="adj1" fmla="val -96714"/>
              <a:gd name="adj2" fmla="val 23770"/>
            </a:avLst>
          </a:prstGeom>
          <a:solidFill>
            <a:srgbClr val="B9FFA3"/>
          </a:soli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Most hybrid zones are </a:t>
            </a:r>
            <a:br>
              <a:rPr lang="en-US" dirty="0">
                <a:solidFill>
                  <a:schemeClr val="tx1"/>
                </a:solidFill>
              </a:rPr>
            </a:br>
            <a:r>
              <a:rPr lang="en-US" dirty="0">
                <a:solidFill>
                  <a:srgbClr val="0066FF"/>
                </a:solidFill>
              </a:rPr>
              <a:t>tension zones</a:t>
            </a:r>
            <a:r>
              <a:rPr lang="en-US" dirty="0">
                <a:solidFill>
                  <a:schemeClr val="tx1"/>
                </a:solidFill>
              </a:rPr>
              <a:t>.</a:t>
            </a:r>
            <a:endParaRPr lang="cs-CZ" dirty="0">
              <a:solidFill>
                <a:schemeClr val="tx1"/>
              </a:solidFill>
            </a:endParaRPr>
          </a:p>
        </p:txBody>
      </p:sp>
      <p:sp>
        <p:nvSpPr>
          <p:cNvPr id="14340" name="TextovéPole 8"/>
          <p:cNvSpPr txBox="1">
            <a:spLocks noChangeArrowheads="1"/>
          </p:cNvSpPr>
          <p:nvPr/>
        </p:nvSpPr>
        <p:spPr bwMode="auto">
          <a:xfrm>
            <a:off x="1516063" y="3868738"/>
            <a:ext cx="1243012" cy="338137"/>
          </a:xfrm>
          <a:prstGeom prst="rect">
            <a:avLst/>
          </a:prstGeom>
          <a:noFill/>
          <a:ln w="9525">
            <a:noFill/>
            <a:miter lim="800000"/>
            <a:headEnd/>
            <a:tailEnd/>
          </a:ln>
        </p:spPr>
        <p:txBody>
          <a:bodyPr wrap="none">
            <a:spAutoFit/>
          </a:bodyPr>
          <a:lstStyle/>
          <a:p>
            <a:r>
              <a:rPr lang="en-US" sz="1600"/>
              <a:t>Nick Barton</a:t>
            </a:r>
            <a:endParaRPr lang="cs-CZ" sz="1600"/>
          </a:p>
        </p:txBody>
      </p:sp>
      <p:sp>
        <p:nvSpPr>
          <p:cNvPr id="14341" name="TextovéPole 9"/>
          <p:cNvSpPr txBox="1">
            <a:spLocks noChangeArrowheads="1"/>
          </p:cNvSpPr>
          <p:nvPr/>
        </p:nvSpPr>
        <p:spPr bwMode="auto">
          <a:xfrm>
            <a:off x="2732088" y="4691063"/>
            <a:ext cx="5805487" cy="646112"/>
          </a:xfrm>
          <a:prstGeom prst="rect">
            <a:avLst/>
          </a:prstGeom>
          <a:noFill/>
          <a:ln w="9525">
            <a:noFill/>
            <a:miter lim="800000"/>
            <a:headEnd/>
            <a:tailEnd/>
          </a:ln>
        </p:spPr>
        <p:txBody>
          <a:bodyPr>
            <a:spAutoFit/>
          </a:bodyPr>
          <a:lstStyle/>
          <a:p>
            <a:pPr algn="ctr"/>
            <a:r>
              <a:rPr lang="en-US"/>
              <a:t>... i.e., they are maintained by balance between dispersal and selection (Barton &amp; Hewitt, 1985)</a:t>
            </a:r>
            <a:endParaRPr lang="cs-CZ"/>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minnie"/>
          <p:cNvPicPr>
            <a:picLocks noChangeAspect="1" noChangeArrowheads="1"/>
          </p:cNvPicPr>
          <p:nvPr/>
        </p:nvPicPr>
        <p:blipFill>
          <a:blip r:embed="rId3" cstate="print"/>
          <a:srcRect/>
          <a:stretch>
            <a:fillRect/>
          </a:stretch>
        </p:blipFill>
        <p:spPr bwMode="auto">
          <a:xfrm>
            <a:off x="707642" y="2248693"/>
            <a:ext cx="1574800" cy="2298700"/>
          </a:xfrm>
          <a:prstGeom prst="rect">
            <a:avLst/>
          </a:prstGeom>
          <a:noFill/>
          <a:ln w="9525">
            <a:noFill/>
            <a:miter lim="800000"/>
            <a:headEnd/>
            <a:tailEnd/>
          </a:ln>
        </p:spPr>
      </p:pic>
      <p:pic>
        <p:nvPicPr>
          <p:cNvPr id="15363" name="Picture 4" descr="jerry"/>
          <p:cNvPicPr>
            <a:picLocks noChangeAspect="1" noChangeArrowheads="1"/>
          </p:cNvPicPr>
          <p:nvPr/>
        </p:nvPicPr>
        <p:blipFill>
          <a:blip r:embed="rId4" cstate="print"/>
          <a:srcRect/>
          <a:stretch>
            <a:fillRect/>
          </a:stretch>
        </p:blipFill>
        <p:spPr bwMode="auto">
          <a:xfrm>
            <a:off x="6624254" y="2277268"/>
            <a:ext cx="1862138" cy="2255838"/>
          </a:xfrm>
          <a:prstGeom prst="rect">
            <a:avLst/>
          </a:prstGeom>
          <a:noFill/>
          <a:ln w="9525">
            <a:noFill/>
            <a:miter lim="800000"/>
            <a:headEnd/>
            <a:tailEnd/>
          </a:ln>
        </p:spPr>
      </p:pic>
      <p:sp>
        <p:nvSpPr>
          <p:cNvPr id="15364" name="Rectangle 5"/>
          <p:cNvSpPr>
            <a:spLocks noChangeArrowheads="1"/>
          </p:cNvSpPr>
          <p:nvPr/>
        </p:nvSpPr>
        <p:spPr bwMode="auto">
          <a:xfrm>
            <a:off x="2742817" y="1810543"/>
            <a:ext cx="1644650" cy="3236913"/>
          </a:xfrm>
          <a:prstGeom prst="rect">
            <a:avLst/>
          </a:prstGeom>
          <a:solidFill>
            <a:srgbClr val="FF0000"/>
          </a:solidFill>
          <a:ln w="9525">
            <a:solidFill>
              <a:schemeClr val="tx1"/>
            </a:solidFill>
            <a:miter lim="800000"/>
            <a:headEnd/>
            <a:tailEnd/>
          </a:ln>
        </p:spPr>
        <p:txBody>
          <a:bodyPr wrap="none" anchor="ctr"/>
          <a:lstStyle/>
          <a:p>
            <a:endParaRPr lang="cs-CZ"/>
          </a:p>
        </p:txBody>
      </p:sp>
      <p:sp>
        <p:nvSpPr>
          <p:cNvPr id="15365" name="Rectangle 6"/>
          <p:cNvSpPr>
            <a:spLocks noChangeArrowheads="1"/>
          </p:cNvSpPr>
          <p:nvPr/>
        </p:nvSpPr>
        <p:spPr bwMode="auto">
          <a:xfrm>
            <a:off x="4392229" y="1810543"/>
            <a:ext cx="1644650" cy="3235325"/>
          </a:xfrm>
          <a:prstGeom prst="rect">
            <a:avLst/>
          </a:prstGeom>
          <a:solidFill>
            <a:srgbClr val="0066FF"/>
          </a:solidFill>
          <a:ln w="9525">
            <a:solidFill>
              <a:schemeClr val="tx1"/>
            </a:solidFill>
            <a:miter lim="800000"/>
            <a:headEnd/>
            <a:tailEnd/>
          </a:ln>
        </p:spPr>
        <p:txBody>
          <a:bodyPr wrap="none" anchor="ctr"/>
          <a:lstStyle/>
          <a:p>
            <a:endParaRPr lang="cs-CZ"/>
          </a:p>
        </p:txBody>
      </p:sp>
      <p:sp>
        <p:nvSpPr>
          <p:cNvPr id="15366" name="Rectangle 7"/>
          <p:cNvSpPr>
            <a:spLocks noChangeArrowheads="1"/>
          </p:cNvSpPr>
          <p:nvPr/>
        </p:nvSpPr>
        <p:spPr bwMode="auto">
          <a:xfrm>
            <a:off x="3723892" y="1815306"/>
            <a:ext cx="1368425" cy="3227387"/>
          </a:xfrm>
          <a:prstGeom prst="rect">
            <a:avLst/>
          </a:prstGeom>
          <a:gradFill rotWithShape="1">
            <a:gsLst>
              <a:gs pos="0">
                <a:srgbClr val="FF0000"/>
              </a:gs>
              <a:gs pos="100000">
                <a:srgbClr val="0066FF"/>
              </a:gs>
            </a:gsLst>
            <a:lin ang="0" scaled="1"/>
          </a:gradFill>
          <a:ln w="9525">
            <a:noFill/>
            <a:miter lim="800000"/>
            <a:headEnd/>
            <a:tailEnd/>
          </a:ln>
        </p:spPr>
        <p:txBody>
          <a:bodyPr wrap="none" anchor="ctr"/>
          <a:lstStyle/>
          <a:p>
            <a:endParaRPr lang="cs-CZ"/>
          </a:p>
        </p:txBody>
      </p:sp>
      <p:sp>
        <p:nvSpPr>
          <p:cNvPr id="15367" name="Text Box 8"/>
          <p:cNvSpPr txBox="1">
            <a:spLocks noChangeArrowheads="1"/>
          </p:cNvSpPr>
          <p:nvPr/>
        </p:nvSpPr>
        <p:spPr bwMode="auto">
          <a:xfrm>
            <a:off x="2625725" y="515938"/>
            <a:ext cx="3984039" cy="523220"/>
          </a:xfrm>
          <a:prstGeom prst="rect">
            <a:avLst/>
          </a:prstGeom>
          <a:noFill/>
          <a:ln w="9525">
            <a:noFill/>
            <a:miter lim="800000"/>
            <a:headEnd/>
            <a:tailEnd/>
          </a:ln>
        </p:spPr>
        <p:txBody>
          <a:bodyPr wrap="none">
            <a:spAutoFit/>
          </a:bodyPr>
          <a:lstStyle/>
          <a:p>
            <a:r>
              <a:rPr lang="cs-CZ" sz="2800" dirty="0" err="1">
                <a:solidFill>
                  <a:srgbClr val="E60000"/>
                </a:solidFill>
              </a:rPr>
              <a:t>Tension</a:t>
            </a:r>
            <a:r>
              <a:rPr lang="cs-CZ" sz="2800" dirty="0">
                <a:solidFill>
                  <a:srgbClr val="E60000"/>
                </a:solidFill>
              </a:rPr>
              <a:t> </a:t>
            </a:r>
            <a:r>
              <a:rPr lang="cs-CZ" sz="2800" dirty="0" err="1">
                <a:solidFill>
                  <a:srgbClr val="E60000"/>
                </a:solidFill>
              </a:rPr>
              <a:t>zone</a:t>
            </a:r>
            <a:r>
              <a:rPr lang="cs-CZ" sz="2800" dirty="0">
                <a:solidFill>
                  <a:srgbClr val="E60000"/>
                </a:solidFill>
              </a:rPr>
              <a:t> </a:t>
            </a:r>
            <a:r>
              <a:rPr lang="cs-CZ" sz="2800" dirty="0" err="1">
                <a:solidFill>
                  <a:srgbClr val="E60000"/>
                </a:solidFill>
              </a:rPr>
              <a:t>is</a:t>
            </a:r>
            <a:r>
              <a:rPr lang="cs-CZ" sz="2800" dirty="0">
                <a:solidFill>
                  <a:srgbClr val="E60000"/>
                </a:solidFill>
              </a:rPr>
              <a:t> </a:t>
            </a:r>
            <a:r>
              <a:rPr lang="cs-CZ" sz="2800" dirty="0" err="1">
                <a:solidFill>
                  <a:srgbClr val="E60000"/>
                </a:solidFill>
              </a:rPr>
              <a:t>when</a:t>
            </a:r>
            <a:r>
              <a:rPr lang="cs-CZ" sz="2800" dirty="0">
                <a:solidFill>
                  <a:srgbClr val="E60000"/>
                </a:solidFill>
              </a:rPr>
              <a:t>…</a:t>
            </a:r>
          </a:p>
        </p:txBody>
      </p:sp>
      <p:sp>
        <p:nvSpPr>
          <p:cNvPr id="22537" name="Line 9"/>
          <p:cNvSpPr>
            <a:spLocks noChangeShapeType="1"/>
          </p:cNvSpPr>
          <p:nvPr/>
        </p:nvSpPr>
        <p:spPr bwMode="auto">
          <a:xfrm flipH="1">
            <a:off x="2333242" y="2866231"/>
            <a:ext cx="4478337" cy="0"/>
          </a:xfrm>
          <a:prstGeom prst="line">
            <a:avLst/>
          </a:prstGeom>
          <a:noFill/>
          <a:ln w="38100">
            <a:solidFill>
              <a:schemeClr val="tx1"/>
            </a:solidFill>
            <a:prstDash val="dash"/>
            <a:round/>
            <a:headEnd/>
            <a:tailEnd type="triangle" w="med" len="med"/>
          </a:ln>
        </p:spPr>
        <p:txBody>
          <a:bodyPr/>
          <a:lstStyle/>
          <a:p>
            <a:endParaRPr lang="cs-CZ"/>
          </a:p>
        </p:txBody>
      </p:sp>
      <p:sp>
        <p:nvSpPr>
          <p:cNvPr id="22541" name="AutoShape 13"/>
          <p:cNvSpPr>
            <a:spLocks noChangeArrowheads="1"/>
          </p:cNvSpPr>
          <p:nvPr/>
        </p:nvSpPr>
        <p:spPr bwMode="auto">
          <a:xfrm rot="-2653547">
            <a:off x="6608379" y="2413793"/>
            <a:ext cx="236538" cy="185738"/>
          </a:xfrm>
          <a:custGeom>
            <a:avLst/>
            <a:gdLst>
              <a:gd name="T0" fmla="*/ 1710272848 w 21600"/>
              <a:gd name="T1" fmla="*/ 102821321 h 21600"/>
              <a:gd name="T2" fmla="*/ 461111040 w 21600"/>
              <a:gd name="T3" fmla="*/ 507760042 h 21600"/>
              <a:gd name="T4" fmla="*/ 1710272848 w 21600"/>
              <a:gd name="T5" fmla="*/ 1015520084 h 21600"/>
              <a:gd name="T6" fmla="*/ 2147483647 w 21600"/>
              <a:gd name="T7" fmla="*/ 507760042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solidFill>
              <a:schemeClr val="tx1"/>
            </a:solidFill>
            <a:miter lim="800000"/>
            <a:headEnd/>
            <a:tailEnd/>
          </a:ln>
        </p:spPr>
        <p:txBody>
          <a:bodyPr wrap="none" anchor="ctr"/>
          <a:lstStyle/>
          <a:p>
            <a:endParaRPr lang="cs-CZ"/>
          </a:p>
        </p:txBody>
      </p:sp>
      <p:sp>
        <p:nvSpPr>
          <p:cNvPr id="22542" name="AutoShape 14"/>
          <p:cNvSpPr>
            <a:spLocks noChangeArrowheads="1"/>
          </p:cNvSpPr>
          <p:nvPr/>
        </p:nvSpPr>
        <p:spPr bwMode="auto">
          <a:xfrm rot="-600915">
            <a:off x="6936992" y="2210593"/>
            <a:ext cx="155575" cy="139700"/>
          </a:xfrm>
          <a:custGeom>
            <a:avLst/>
            <a:gdLst>
              <a:gd name="T0" fmla="*/ 210504596 w 21600"/>
              <a:gd name="T1" fmla="*/ 24749870 h 21600"/>
              <a:gd name="T2" fmla="*/ 56754676 w 21600"/>
              <a:gd name="T3" fmla="*/ 122218363 h 21600"/>
              <a:gd name="T4" fmla="*/ 210504596 w 21600"/>
              <a:gd name="T5" fmla="*/ 244436934 h 21600"/>
              <a:gd name="T6" fmla="*/ 361927129 w 21600"/>
              <a:gd name="T7" fmla="*/ 122218363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solidFill>
              <a:schemeClr val="tx1"/>
            </a:solidFill>
            <a:miter lim="800000"/>
            <a:headEnd/>
            <a:tailEnd/>
          </a:ln>
        </p:spPr>
        <p:txBody>
          <a:bodyPr wrap="none" anchor="ctr"/>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2541"/>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25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animBg="1"/>
      <p:bldP spid="22541" grpId="0" animBg="1"/>
      <p:bldP spid="2254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minnie">
            <a:extLst>
              <a:ext uri="{FF2B5EF4-FFF2-40B4-BE49-F238E27FC236}">
                <a16:creationId xmlns:a16="http://schemas.microsoft.com/office/drawing/2014/main" id="{52C82050-1A74-41DB-85E5-7E6070A39923}"/>
              </a:ext>
            </a:extLst>
          </p:cNvPr>
          <p:cNvPicPr>
            <a:picLocks noChangeAspect="1" noChangeArrowheads="1"/>
          </p:cNvPicPr>
          <p:nvPr/>
        </p:nvPicPr>
        <p:blipFill>
          <a:blip r:embed="rId3" cstate="print"/>
          <a:srcRect/>
          <a:stretch>
            <a:fillRect/>
          </a:stretch>
        </p:blipFill>
        <p:spPr bwMode="auto">
          <a:xfrm>
            <a:off x="707642" y="2248693"/>
            <a:ext cx="1574800" cy="2298700"/>
          </a:xfrm>
          <a:prstGeom prst="rect">
            <a:avLst/>
          </a:prstGeom>
          <a:noFill/>
          <a:ln w="9525">
            <a:noFill/>
            <a:miter lim="800000"/>
            <a:headEnd/>
            <a:tailEnd/>
          </a:ln>
        </p:spPr>
      </p:pic>
      <p:pic>
        <p:nvPicPr>
          <p:cNvPr id="12" name="Picture 4" descr="jerry">
            <a:extLst>
              <a:ext uri="{FF2B5EF4-FFF2-40B4-BE49-F238E27FC236}">
                <a16:creationId xmlns:a16="http://schemas.microsoft.com/office/drawing/2014/main" id="{CA25ECBB-C3DE-4110-9D45-9D68AC7A7F6C}"/>
              </a:ext>
            </a:extLst>
          </p:cNvPr>
          <p:cNvPicPr>
            <a:picLocks noChangeAspect="1" noChangeArrowheads="1"/>
          </p:cNvPicPr>
          <p:nvPr/>
        </p:nvPicPr>
        <p:blipFill>
          <a:blip r:embed="rId4" cstate="print"/>
          <a:srcRect/>
          <a:stretch>
            <a:fillRect/>
          </a:stretch>
        </p:blipFill>
        <p:spPr bwMode="auto">
          <a:xfrm>
            <a:off x="6624254" y="2277268"/>
            <a:ext cx="1862138" cy="2255838"/>
          </a:xfrm>
          <a:prstGeom prst="rect">
            <a:avLst/>
          </a:prstGeom>
          <a:noFill/>
          <a:ln w="9525">
            <a:noFill/>
            <a:miter lim="800000"/>
            <a:headEnd/>
            <a:tailEnd/>
          </a:ln>
        </p:spPr>
      </p:pic>
      <p:sp>
        <p:nvSpPr>
          <p:cNvPr id="13" name="Rectangle 5">
            <a:extLst>
              <a:ext uri="{FF2B5EF4-FFF2-40B4-BE49-F238E27FC236}">
                <a16:creationId xmlns:a16="http://schemas.microsoft.com/office/drawing/2014/main" id="{ADD31196-C926-4401-A6E7-1D5B2136A743}"/>
              </a:ext>
            </a:extLst>
          </p:cNvPr>
          <p:cNvSpPr>
            <a:spLocks noChangeArrowheads="1"/>
          </p:cNvSpPr>
          <p:nvPr/>
        </p:nvSpPr>
        <p:spPr bwMode="auto">
          <a:xfrm>
            <a:off x="2742817" y="1810543"/>
            <a:ext cx="1644650" cy="3236913"/>
          </a:xfrm>
          <a:prstGeom prst="rect">
            <a:avLst/>
          </a:prstGeom>
          <a:solidFill>
            <a:srgbClr val="FF0000"/>
          </a:solidFill>
          <a:ln w="9525">
            <a:solidFill>
              <a:schemeClr val="tx1"/>
            </a:solidFill>
            <a:miter lim="800000"/>
            <a:headEnd/>
            <a:tailEnd/>
          </a:ln>
        </p:spPr>
        <p:txBody>
          <a:bodyPr wrap="none" anchor="ctr"/>
          <a:lstStyle/>
          <a:p>
            <a:endParaRPr lang="cs-CZ"/>
          </a:p>
        </p:txBody>
      </p:sp>
      <p:sp>
        <p:nvSpPr>
          <p:cNvPr id="14" name="Rectangle 6">
            <a:extLst>
              <a:ext uri="{FF2B5EF4-FFF2-40B4-BE49-F238E27FC236}">
                <a16:creationId xmlns:a16="http://schemas.microsoft.com/office/drawing/2014/main" id="{BC05AB67-FD9D-4D3A-91C0-2119FDED9239}"/>
              </a:ext>
            </a:extLst>
          </p:cNvPr>
          <p:cNvSpPr>
            <a:spLocks noChangeArrowheads="1"/>
          </p:cNvSpPr>
          <p:nvPr/>
        </p:nvSpPr>
        <p:spPr bwMode="auto">
          <a:xfrm>
            <a:off x="4392229" y="1810543"/>
            <a:ext cx="1644650" cy="3235325"/>
          </a:xfrm>
          <a:prstGeom prst="rect">
            <a:avLst/>
          </a:prstGeom>
          <a:solidFill>
            <a:srgbClr val="0066FF"/>
          </a:solidFill>
          <a:ln w="9525">
            <a:solidFill>
              <a:schemeClr val="tx1"/>
            </a:solidFill>
            <a:miter lim="800000"/>
            <a:headEnd/>
            <a:tailEnd/>
          </a:ln>
        </p:spPr>
        <p:txBody>
          <a:bodyPr wrap="none" anchor="ctr"/>
          <a:lstStyle/>
          <a:p>
            <a:endParaRPr lang="cs-CZ"/>
          </a:p>
        </p:txBody>
      </p:sp>
      <p:sp>
        <p:nvSpPr>
          <p:cNvPr id="15" name="Rectangle 7">
            <a:extLst>
              <a:ext uri="{FF2B5EF4-FFF2-40B4-BE49-F238E27FC236}">
                <a16:creationId xmlns:a16="http://schemas.microsoft.com/office/drawing/2014/main" id="{5A578057-FBFD-4261-AADC-D82426A1DA05}"/>
              </a:ext>
            </a:extLst>
          </p:cNvPr>
          <p:cNvSpPr>
            <a:spLocks noChangeArrowheads="1"/>
          </p:cNvSpPr>
          <p:nvPr/>
        </p:nvSpPr>
        <p:spPr bwMode="auto">
          <a:xfrm>
            <a:off x="3723892" y="1815306"/>
            <a:ext cx="1368425" cy="3227387"/>
          </a:xfrm>
          <a:prstGeom prst="rect">
            <a:avLst/>
          </a:prstGeom>
          <a:gradFill rotWithShape="1">
            <a:gsLst>
              <a:gs pos="0">
                <a:srgbClr val="FF0000"/>
              </a:gs>
              <a:gs pos="100000">
                <a:srgbClr val="0066FF"/>
              </a:gs>
            </a:gsLst>
            <a:lin ang="0" scaled="1"/>
          </a:gradFill>
          <a:ln w="9525">
            <a:noFill/>
            <a:miter lim="800000"/>
            <a:headEnd/>
            <a:tailEnd/>
          </a:ln>
        </p:spPr>
        <p:txBody>
          <a:bodyPr wrap="none" anchor="ctr"/>
          <a:lstStyle/>
          <a:p>
            <a:endParaRPr lang="cs-CZ"/>
          </a:p>
        </p:txBody>
      </p:sp>
      <p:sp>
        <p:nvSpPr>
          <p:cNvPr id="16390" name="Line 7"/>
          <p:cNvSpPr>
            <a:spLocks noChangeShapeType="1"/>
          </p:cNvSpPr>
          <p:nvPr/>
        </p:nvSpPr>
        <p:spPr bwMode="auto">
          <a:xfrm flipH="1">
            <a:off x="3002388" y="3847307"/>
            <a:ext cx="2913063" cy="0"/>
          </a:xfrm>
          <a:prstGeom prst="line">
            <a:avLst/>
          </a:prstGeom>
          <a:noFill/>
          <a:ln w="76200">
            <a:solidFill>
              <a:srgbClr val="0066FF"/>
            </a:solidFill>
            <a:round/>
            <a:headEnd/>
            <a:tailEnd type="triangle" w="med" len="med"/>
          </a:ln>
        </p:spPr>
        <p:txBody>
          <a:bodyPr/>
          <a:lstStyle/>
          <a:p>
            <a:endParaRPr lang="cs-CZ"/>
          </a:p>
        </p:txBody>
      </p:sp>
      <p:sp>
        <p:nvSpPr>
          <p:cNvPr id="16391" name="Text Box 8"/>
          <p:cNvSpPr txBox="1">
            <a:spLocks noChangeArrowheads="1"/>
          </p:cNvSpPr>
          <p:nvPr/>
        </p:nvSpPr>
        <p:spPr bwMode="auto">
          <a:xfrm>
            <a:off x="3829476" y="3991769"/>
            <a:ext cx="1309974" cy="400110"/>
          </a:xfrm>
          <a:prstGeom prst="rect">
            <a:avLst/>
          </a:prstGeom>
          <a:noFill/>
          <a:ln w="9525">
            <a:noFill/>
            <a:miter lim="800000"/>
            <a:headEnd/>
            <a:tailEnd/>
          </a:ln>
        </p:spPr>
        <p:txBody>
          <a:bodyPr wrap="none">
            <a:spAutoFit/>
          </a:bodyPr>
          <a:lstStyle/>
          <a:p>
            <a:r>
              <a:rPr lang="cs-CZ" sz="2000" b="1" dirty="0" err="1"/>
              <a:t>dispersal</a:t>
            </a:r>
            <a:endParaRPr lang="cs-CZ" sz="2000" b="1" dirty="0"/>
          </a:p>
        </p:txBody>
      </p:sp>
      <p:sp>
        <p:nvSpPr>
          <p:cNvPr id="16392" name="Text Box 12"/>
          <p:cNvSpPr txBox="1">
            <a:spLocks noChangeArrowheads="1"/>
          </p:cNvSpPr>
          <p:nvPr/>
        </p:nvSpPr>
        <p:spPr bwMode="auto">
          <a:xfrm>
            <a:off x="3156130" y="5355588"/>
            <a:ext cx="2544286" cy="461665"/>
          </a:xfrm>
          <a:prstGeom prst="rect">
            <a:avLst/>
          </a:prstGeom>
          <a:noFill/>
          <a:ln w="9525">
            <a:noFill/>
            <a:miter lim="800000"/>
            <a:headEnd/>
            <a:tailEnd/>
          </a:ln>
        </p:spPr>
        <p:txBody>
          <a:bodyPr wrap="none">
            <a:spAutoFit/>
          </a:bodyPr>
          <a:lstStyle/>
          <a:p>
            <a:pPr algn="ctr"/>
            <a:r>
              <a:rPr lang="cs-CZ" sz="2400" dirty="0">
                <a:solidFill>
                  <a:srgbClr val="E60000"/>
                </a:solidFill>
                <a:sym typeface="Symbol" pitchFamily="18" charset="2"/>
              </a:rPr>
              <a:t> </a:t>
            </a:r>
            <a:r>
              <a:rPr lang="cs-CZ" sz="2400" dirty="0" err="1">
                <a:solidFill>
                  <a:srgbClr val="E60000"/>
                </a:solidFill>
                <a:sym typeface="Symbol" pitchFamily="18" charset="2"/>
              </a:rPr>
              <a:t>zone</a:t>
            </a:r>
            <a:r>
              <a:rPr lang="cs-CZ" sz="2400" dirty="0">
                <a:solidFill>
                  <a:srgbClr val="E60000"/>
                </a:solidFill>
                <a:sym typeface="Symbol" pitchFamily="18" charset="2"/>
              </a:rPr>
              <a:t> </a:t>
            </a:r>
            <a:r>
              <a:rPr lang="cs-CZ" sz="2400" dirty="0" err="1">
                <a:solidFill>
                  <a:srgbClr val="E60000"/>
                </a:solidFill>
                <a:sym typeface="Symbol" pitchFamily="18" charset="2"/>
              </a:rPr>
              <a:t>widening</a:t>
            </a:r>
            <a:endParaRPr lang="cs-CZ" sz="2400" dirty="0">
              <a:solidFill>
                <a:srgbClr val="E60000"/>
              </a:solidFill>
              <a:sym typeface="Symbol" pitchFamily="18" charset="2"/>
            </a:endParaRPr>
          </a:p>
        </p:txBody>
      </p:sp>
      <p:sp>
        <p:nvSpPr>
          <p:cNvPr id="16393" name="Line 13"/>
          <p:cNvSpPr>
            <a:spLocks noChangeShapeType="1"/>
          </p:cNvSpPr>
          <p:nvPr/>
        </p:nvSpPr>
        <p:spPr bwMode="auto">
          <a:xfrm>
            <a:off x="2759501" y="3461544"/>
            <a:ext cx="2995612" cy="0"/>
          </a:xfrm>
          <a:prstGeom prst="line">
            <a:avLst/>
          </a:prstGeom>
          <a:noFill/>
          <a:ln w="76200">
            <a:solidFill>
              <a:srgbClr val="FF0000"/>
            </a:solidFill>
            <a:round/>
            <a:headEnd/>
            <a:tailEnd type="triangle" w="med" len="med"/>
          </a:ln>
        </p:spPr>
        <p:txBody>
          <a:bodyPr/>
          <a:lstStyle/>
          <a:p>
            <a:endParaRPr lang="cs-CZ"/>
          </a:p>
        </p:txBody>
      </p:sp>
      <p:sp>
        <p:nvSpPr>
          <p:cNvPr id="10" name="Text Box 8">
            <a:extLst>
              <a:ext uri="{FF2B5EF4-FFF2-40B4-BE49-F238E27FC236}">
                <a16:creationId xmlns:a16="http://schemas.microsoft.com/office/drawing/2014/main" id="{8B6558D0-AC9A-455A-878B-DD0EC1A3B5CE}"/>
              </a:ext>
            </a:extLst>
          </p:cNvPr>
          <p:cNvSpPr txBox="1">
            <a:spLocks noChangeArrowheads="1"/>
          </p:cNvSpPr>
          <p:nvPr/>
        </p:nvSpPr>
        <p:spPr bwMode="auto">
          <a:xfrm>
            <a:off x="2625725" y="515938"/>
            <a:ext cx="3984039" cy="523220"/>
          </a:xfrm>
          <a:prstGeom prst="rect">
            <a:avLst/>
          </a:prstGeom>
          <a:noFill/>
          <a:ln w="9525">
            <a:noFill/>
            <a:miter lim="800000"/>
            <a:headEnd/>
            <a:tailEnd/>
          </a:ln>
        </p:spPr>
        <p:txBody>
          <a:bodyPr wrap="none">
            <a:spAutoFit/>
          </a:bodyPr>
          <a:lstStyle/>
          <a:p>
            <a:r>
              <a:rPr lang="cs-CZ" sz="2800" dirty="0" err="1">
                <a:solidFill>
                  <a:srgbClr val="E60000"/>
                </a:solidFill>
              </a:rPr>
              <a:t>Tension</a:t>
            </a:r>
            <a:r>
              <a:rPr lang="cs-CZ" sz="2800" dirty="0">
                <a:solidFill>
                  <a:srgbClr val="E60000"/>
                </a:solidFill>
              </a:rPr>
              <a:t> </a:t>
            </a:r>
            <a:r>
              <a:rPr lang="cs-CZ" sz="2800" dirty="0" err="1">
                <a:solidFill>
                  <a:srgbClr val="E60000"/>
                </a:solidFill>
              </a:rPr>
              <a:t>zone</a:t>
            </a:r>
            <a:r>
              <a:rPr lang="cs-CZ" sz="2800" dirty="0">
                <a:solidFill>
                  <a:srgbClr val="E60000"/>
                </a:solidFill>
              </a:rPr>
              <a:t> </a:t>
            </a:r>
            <a:r>
              <a:rPr lang="cs-CZ" sz="2800" dirty="0" err="1">
                <a:solidFill>
                  <a:srgbClr val="E60000"/>
                </a:solidFill>
              </a:rPr>
              <a:t>is</a:t>
            </a:r>
            <a:r>
              <a:rPr lang="cs-CZ" sz="2800" dirty="0">
                <a:solidFill>
                  <a:srgbClr val="E60000"/>
                </a:solidFill>
              </a:rPr>
              <a:t> </a:t>
            </a:r>
            <a:r>
              <a:rPr lang="cs-CZ" sz="2800" dirty="0" err="1">
                <a:solidFill>
                  <a:srgbClr val="E60000"/>
                </a:solidFill>
              </a:rPr>
              <a:t>when</a:t>
            </a:r>
            <a:r>
              <a:rPr lang="cs-CZ" sz="2800" dirty="0">
                <a:solidFill>
                  <a:srgbClr val="E60000"/>
                </a:solidFill>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minnie">
            <a:extLst>
              <a:ext uri="{FF2B5EF4-FFF2-40B4-BE49-F238E27FC236}">
                <a16:creationId xmlns:a16="http://schemas.microsoft.com/office/drawing/2014/main" id="{70133C98-B9C5-42FE-9CF3-0E3A60F9F17F}"/>
              </a:ext>
            </a:extLst>
          </p:cNvPr>
          <p:cNvPicPr>
            <a:picLocks noChangeAspect="1" noChangeArrowheads="1"/>
          </p:cNvPicPr>
          <p:nvPr/>
        </p:nvPicPr>
        <p:blipFill>
          <a:blip r:embed="rId3" cstate="print"/>
          <a:srcRect/>
          <a:stretch>
            <a:fillRect/>
          </a:stretch>
        </p:blipFill>
        <p:spPr bwMode="auto">
          <a:xfrm>
            <a:off x="707642" y="2248693"/>
            <a:ext cx="1574800" cy="2298700"/>
          </a:xfrm>
          <a:prstGeom prst="rect">
            <a:avLst/>
          </a:prstGeom>
          <a:noFill/>
          <a:ln w="9525">
            <a:noFill/>
            <a:miter lim="800000"/>
            <a:headEnd/>
            <a:tailEnd/>
          </a:ln>
        </p:spPr>
      </p:pic>
      <p:pic>
        <p:nvPicPr>
          <p:cNvPr id="17" name="Picture 4" descr="jerry">
            <a:extLst>
              <a:ext uri="{FF2B5EF4-FFF2-40B4-BE49-F238E27FC236}">
                <a16:creationId xmlns:a16="http://schemas.microsoft.com/office/drawing/2014/main" id="{1413F645-A412-465A-A56A-AF39544680B3}"/>
              </a:ext>
            </a:extLst>
          </p:cNvPr>
          <p:cNvPicPr>
            <a:picLocks noChangeAspect="1" noChangeArrowheads="1"/>
          </p:cNvPicPr>
          <p:nvPr/>
        </p:nvPicPr>
        <p:blipFill>
          <a:blip r:embed="rId4" cstate="print"/>
          <a:srcRect/>
          <a:stretch>
            <a:fillRect/>
          </a:stretch>
        </p:blipFill>
        <p:spPr bwMode="auto">
          <a:xfrm>
            <a:off x="6624254" y="2277268"/>
            <a:ext cx="1862138" cy="2255838"/>
          </a:xfrm>
          <a:prstGeom prst="rect">
            <a:avLst/>
          </a:prstGeom>
          <a:noFill/>
          <a:ln w="9525">
            <a:noFill/>
            <a:miter lim="800000"/>
            <a:headEnd/>
            <a:tailEnd/>
          </a:ln>
        </p:spPr>
      </p:pic>
      <p:sp>
        <p:nvSpPr>
          <p:cNvPr id="18" name="Rectangle 5">
            <a:extLst>
              <a:ext uri="{FF2B5EF4-FFF2-40B4-BE49-F238E27FC236}">
                <a16:creationId xmlns:a16="http://schemas.microsoft.com/office/drawing/2014/main" id="{7AD2965A-D1B4-43A9-BFF9-26DF5749EB20}"/>
              </a:ext>
            </a:extLst>
          </p:cNvPr>
          <p:cNvSpPr>
            <a:spLocks noChangeArrowheads="1"/>
          </p:cNvSpPr>
          <p:nvPr/>
        </p:nvSpPr>
        <p:spPr bwMode="auto">
          <a:xfrm>
            <a:off x="2742817" y="1810543"/>
            <a:ext cx="1644650" cy="3236913"/>
          </a:xfrm>
          <a:prstGeom prst="rect">
            <a:avLst/>
          </a:prstGeom>
          <a:solidFill>
            <a:srgbClr val="FF0000"/>
          </a:solidFill>
          <a:ln w="9525">
            <a:solidFill>
              <a:schemeClr val="tx1"/>
            </a:solidFill>
            <a:miter lim="800000"/>
            <a:headEnd/>
            <a:tailEnd/>
          </a:ln>
        </p:spPr>
        <p:txBody>
          <a:bodyPr wrap="none" anchor="ctr"/>
          <a:lstStyle/>
          <a:p>
            <a:endParaRPr lang="cs-CZ"/>
          </a:p>
        </p:txBody>
      </p:sp>
      <p:sp>
        <p:nvSpPr>
          <p:cNvPr id="19" name="Rectangle 6">
            <a:extLst>
              <a:ext uri="{FF2B5EF4-FFF2-40B4-BE49-F238E27FC236}">
                <a16:creationId xmlns:a16="http://schemas.microsoft.com/office/drawing/2014/main" id="{B28FAEE0-0251-47EF-81E6-75A56B044D5A}"/>
              </a:ext>
            </a:extLst>
          </p:cNvPr>
          <p:cNvSpPr>
            <a:spLocks noChangeArrowheads="1"/>
          </p:cNvSpPr>
          <p:nvPr/>
        </p:nvSpPr>
        <p:spPr bwMode="auto">
          <a:xfrm>
            <a:off x="4392229" y="1810543"/>
            <a:ext cx="1644650" cy="3235325"/>
          </a:xfrm>
          <a:prstGeom prst="rect">
            <a:avLst/>
          </a:prstGeom>
          <a:solidFill>
            <a:srgbClr val="0066FF"/>
          </a:solidFill>
          <a:ln w="9525">
            <a:solidFill>
              <a:schemeClr val="tx1"/>
            </a:solidFill>
            <a:miter lim="800000"/>
            <a:headEnd/>
            <a:tailEnd/>
          </a:ln>
        </p:spPr>
        <p:txBody>
          <a:bodyPr wrap="none" anchor="ctr"/>
          <a:lstStyle/>
          <a:p>
            <a:endParaRPr lang="cs-CZ"/>
          </a:p>
        </p:txBody>
      </p:sp>
      <p:sp>
        <p:nvSpPr>
          <p:cNvPr id="20" name="Rectangle 7">
            <a:extLst>
              <a:ext uri="{FF2B5EF4-FFF2-40B4-BE49-F238E27FC236}">
                <a16:creationId xmlns:a16="http://schemas.microsoft.com/office/drawing/2014/main" id="{8431BFD3-0D75-40B2-9BF1-12D588569EBD}"/>
              </a:ext>
            </a:extLst>
          </p:cNvPr>
          <p:cNvSpPr>
            <a:spLocks noChangeArrowheads="1"/>
          </p:cNvSpPr>
          <p:nvPr/>
        </p:nvSpPr>
        <p:spPr bwMode="auto">
          <a:xfrm>
            <a:off x="3723892" y="1815306"/>
            <a:ext cx="1368425" cy="3227387"/>
          </a:xfrm>
          <a:prstGeom prst="rect">
            <a:avLst/>
          </a:prstGeom>
          <a:gradFill rotWithShape="1">
            <a:gsLst>
              <a:gs pos="0">
                <a:srgbClr val="FF0000"/>
              </a:gs>
              <a:gs pos="100000">
                <a:srgbClr val="0066FF"/>
              </a:gs>
            </a:gsLst>
            <a:lin ang="0" scaled="1"/>
          </a:gradFill>
          <a:ln w="9525">
            <a:noFill/>
            <a:miter lim="800000"/>
            <a:headEnd/>
            <a:tailEnd/>
          </a:ln>
        </p:spPr>
        <p:txBody>
          <a:bodyPr wrap="none" anchor="ctr"/>
          <a:lstStyle/>
          <a:p>
            <a:endParaRPr lang="cs-CZ"/>
          </a:p>
        </p:txBody>
      </p:sp>
      <p:sp>
        <p:nvSpPr>
          <p:cNvPr id="17416" name="Text Box 9"/>
          <p:cNvSpPr txBox="1">
            <a:spLocks noChangeArrowheads="1"/>
          </p:cNvSpPr>
          <p:nvPr/>
        </p:nvSpPr>
        <p:spPr bwMode="auto">
          <a:xfrm>
            <a:off x="3708327" y="3678238"/>
            <a:ext cx="1295547" cy="1015663"/>
          </a:xfrm>
          <a:prstGeom prst="rect">
            <a:avLst/>
          </a:prstGeom>
          <a:noFill/>
          <a:ln w="9525">
            <a:noFill/>
            <a:miter lim="800000"/>
            <a:headEnd/>
            <a:tailEnd/>
          </a:ln>
        </p:spPr>
        <p:txBody>
          <a:bodyPr wrap="none">
            <a:spAutoFit/>
          </a:bodyPr>
          <a:lstStyle/>
          <a:p>
            <a:pPr algn="ctr"/>
            <a:r>
              <a:rPr lang="cs-CZ" sz="2000" b="1" dirty="0" err="1"/>
              <a:t>selection</a:t>
            </a:r>
            <a:endParaRPr lang="cs-CZ" sz="2000" b="1" dirty="0"/>
          </a:p>
          <a:p>
            <a:pPr algn="ctr"/>
            <a:r>
              <a:rPr lang="cs-CZ" sz="2000" b="1" dirty="0" err="1"/>
              <a:t>against</a:t>
            </a:r>
            <a:endParaRPr lang="cs-CZ" sz="2000" b="1" dirty="0"/>
          </a:p>
          <a:p>
            <a:pPr algn="ctr"/>
            <a:r>
              <a:rPr lang="cs-CZ" sz="2000" b="1" dirty="0" err="1"/>
              <a:t>hybrids</a:t>
            </a:r>
            <a:r>
              <a:rPr lang="cs-CZ" sz="2000" b="1" dirty="0"/>
              <a:t>!</a:t>
            </a:r>
          </a:p>
        </p:txBody>
      </p:sp>
      <p:sp>
        <p:nvSpPr>
          <p:cNvPr id="17417" name="Text Box 14"/>
          <p:cNvSpPr txBox="1">
            <a:spLocks noChangeArrowheads="1"/>
          </p:cNvSpPr>
          <p:nvPr/>
        </p:nvSpPr>
        <p:spPr bwMode="auto">
          <a:xfrm>
            <a:off x="3819525" y="2338388"/>
            <a:ext cx="869950" cy="1189037"/>
          </a:xfrm>
          <a:prstGeom prst="rect">
            <a:avLst/>
          </a:prstGeom>
          <a:noFill/>
          <a:ln w="9525">
            <a:noFill/>
            <a:miter lim="800000"/>
            <a:headEnd/>
            <a:tailEnd/>
          </a:ln>
        </p:spPr>
        <p:txBody>
          <a:bodyPr wrap="none">
            <a:spAutoFit/>
          </a:bodyPr>
          <a:lstStyle/>
          <a:p>
            <a:r>
              <a:rPr lang="cs-CZ" sz="7200" b="1"/>
              <a:t>♀</a:t>
            </a:r>
          </a:p>
        </p:txBody>
      </p:sp>
      <p:sp>
        <p:nvSpPr>
          <p:cNvPr id="17418" name="Text Box 15"/>
          <p:cNvSpPr txBox="1">
            <a:spLocks noChangeArrowheads="1"/>
          </p:cNvSpPr>
          <p:nvPr/>
        </p:nvSpPr>
        <p:spPr bwMode="auto">
          <a:xfrm rot="1187619">
            <a:off x="4198938" y="2036763"/>
            <a:ext cx="869950" cy="1189037"/>
          </a:xfrm>
          <a:prstGeom prst="rect">
            <a:avLst/>
          </a:prstGeom>
          <a:noFill/>
          <a:ln w="9525">
            <a:noFill/>
            <a:miter lim="800000"/>
            <a:headEnd/>
            <a:tailEnd/>
          </a:ln>
        </p:spPr>
        <p:txBody>
          <a:bodyPr wrap="none">
            <a:spAutoFit/>
          </a:bodyPr>
          <a:lstStyle/>
          <a:p>
            <a:r>
              <a:rPr lang="cs-CZ" sz="7200" b="1"/>
              <a:t>♂</a:t>
            </a:r>
          </a:p>
        </p:txBody>
      </p:sp>
      <p:sp>
        <p:nvSpPr>
          <p:cNvPr id="17419" name="Text Box 16"/>
          <p:cNvSpPr txBox="1">
            <a:spLocks noChangeArrowheads="1"/>
          </p:cNvSpPr>
          <p:nvPr/>
        </p:nvSpPr>
        <p:spPr bwMode="auto">
          <a:xfrm>
            <a:off x="3929063" y="1890713"/>
            <a:ext cx="854075" cy="1555750"/>
          </a:xfrm>
          <a:prstGeom prst="rect">
            <a:avLst/>
          </a:prstGeom>
          <a:noFill/>
          <a:ln w="9525">
            <a:noFill/>
            <a:miter lim="800000"/>
            <a:headEnd/>
            <a:tailEnd/>
          </a:ln>
        </p:spPr>
        <p:txBody>
          <a:bodyPr wrap="none">
            <a:spAutoFit/>
          </a:bodyPr>
          <a:lstStyle/>
          <a:p>
            <a:r>
              <a:rPr lang="cs-CZ" sz="9600" b="1" dirty="0">
                <a:solidFill>
                  <a:srgbClr val="00CC00"/>
                </a:solidFill>
                <a:sym typeface="Symbol" pitchFamily="18" charset="2"/>
              </a:rPr>
              <a:t></a:t>
            </a:r>
          </a:p>
        </p:txBody>
      </p:sp>
      <p:sp>
        <p:nvSpPr>
          <p:cNvPr id="26642" name="Text Box 18"/>
          <p:cNvSpPr txBox="1">
            <a:spLocks noChangeArrowheads="1"/>
          </p:cNvSpPr>
          <p:nvPr/>
        </p:nvSpPr>
        <p:spPr bwMode="auto">
          <a:xfrm>
            <a:off x="0" y="5984334"/>
            <a:ext cx="9144000" cy="707886"/>
          </a:xfrm>
          <a:prstGeom prst="rect">
            <a:avLst/>
          </a:prstGeom>
          <a:noFill/>
          <a:ln w="9525">
            <a:noFill/>
            <a:miter lim="800000"/>
            <a:headEnd/>
            <a:tailEnd/>
          </a:ln>
        </p:spPr>
        <p:txBody>
          <a:bodyPr>
            <a:spAutoFit/>
          </a:bodyPr>
          <a:lstStyle/>
          <a:p>
            <a:pPr algn="ctr"/>
            <a:r>
              <a:rPr lang="cs-CZ" sz="2000" dirty="0"/>
              <a:t>Ten</a:t>
            </a:r>
            <a:r>
              <a:rPr lang="en-GB" sz="2000" dirty="0" err="1"/>
              <a:t>sion</a:t>
            </a:r>
            <a:r>
              <a:rPr lang="en-GB" sz="2000" dirty="0"/>
              <a:t> zone is maintained by</a:t>
            </a:r>
            <a:r>
              <a:rPr lang="cs-CZ" sz="2000" dirty="0"/>
              <a:t> </a:t>
            </a:r>
            <a:r>
              <a:rPr lang="cs-CZ" sz="2000" dirty="0" err="1"/>
              <a:t>dynamic</a:t>
            </a:r>
            <a:r>
              <a:rPr lang="en-GB" sz="2000" dirty="0"/>
              <a:t> equilibrium </a:t>
            </a:r>
          </a:p>
          <a:p>
            <a:pPr algn="ctr"/>
            <a:r>
              <a:rPr lang="en-GB" sz="2000" dirty="0"/>
              <a:t>between</a:t>
            </a:r>
            <a:r>
              <a:rPr lang="cs-CZ" sz="2000" dirty="0"/>
              <a:t> </a:t>
            </a:r>
            <a:r>
              <a:rPr lang="cs-CZ" sz="2000" i="1" dirty="0" err="1"/>
              <a:t>disper</a:t>
            </a:r>
            <a:r>
              <a:rPr lang="en-GB" sz="2000" i="1" dirty="0" err="1"/>
              <a:t>sal</a:t>
            </a:r>
            <a:r>
              <a:rPr lang="cs-CZ" sz="2000" dirty="0"/>
              <a:t> a</a:t>
            </a:r>
            <a:r>
              <a:rPr lang="en-GB" sz="2000" dirty="0" err="1"/>
              <a:t>nd</a:t>
            </a:r>
            <a:r>
              <a:rPr lang="cs-CZ" sz="2000" dirty="0"/>
              <a:t> </a:t>
            </a:r>
            <a:r>
              <a:rPr lang="cs-CZ" sz="2000" i="1" dirty="0" err="1"/>
              <a:t>selec</a:t>
            </a:r>
            <a:r>
              <a:rPr lang="en-GB" sz="2000" i="1" dirty="0" err="1"/>
              <a:t>tion</a:t>
            </a:r>
            <a:endParaRPr lang="cs-CZ" sz="2000" i="1" dirty="0"/>
          </a:p>
        </p:txBody>
      </p:sp>
      <p:sp>
        <p:nvSpPr>
          <p:cNvPr id="14" name="Text Box 8">
            <a:extLst>
              <a:ext uri="{FF2B5EF4-FFF2-40B4-BE49-F238E27FC236}">
                <a16:creationId xmlns:a16="http://schemas.microsoft.com/office/drawing/2014/main" id="{40EEB956-8354-4CCC-9162-A86987B0599F}"/>
              </a:ext>
            </a:extLst>
          </p:cNvPr>
          <p:cNvSpPr txBox="1">
            <a:spLocks noChangeArrowheads="1"/>
          </p:cNvSpPr>
          <p:nvPr/>
        </p:nvSpPr>
        <p:spPr bwMode="auto">
          <a:xfrm>
            <a:off x="2625725" y="515938"/>
            <a:ext cx="3984039" cy="523220"/>
          </a:xfrm>
          <a:prstGeom prst="rect">
            <a:avLst/>
          </a:prstGeom>
          <a:noFill/>
          <a:ln w="9525">
            <a:noFill/>
            <a:miter lim="800000"/>
            <a:headEnd/>
            <a:tailEnd/>
          </a:ln>
        </p:spPr>
        <p:txBody>
          <a:bodyPr wrap="none">
            <a:spAutoFit/>
          </a:bodyPr>
          <a:lstStyle/>
          <a:p>
            <a:r>
              <a:rPr lang="cs-CZ" sz="2800" dirty="0" err="1">
                <a:solidFill>
                  <a:srgbClr val="E60000"/>
                </a:solidFill>
              </a:rPr>
              <a:t>Tension</a:t>
            </a:r>
            <a:r>
              <a:rPr lang="cs-CZ" sz="2800" dirty="0">
                <a:solidFill>
                  <a:srgbClr val="E60000"/>
                </a:solidFill>
              </a:rPr>
              <a:t> </a:t>
            </a:r>
            <a:r>
              <a:rPr lang="cs-CZ" sz="2800" dirty="0" err="1">
                <a:solidFill>
                  <a:srgbClr val="E60000"/>
                </a:solidFill>
              </a:rPr>
              <a:t>zone</a:t>
            </a:r>
            <a:r>
              <a:rPr lang="cs-CZ" sz="2800" dirty="0">
                <a:solidFill>
                  <a:srgbClr val="E60000"/>
                </a:solidFill>
              </a:rPr>
              <a:t> </a:t>
            </a:r>
            <a:r>
              <a:rPr lang="cs-CZ" sz="2800" dirty="0" err="1">
                <a:solidFill>
                  <a:srgbClr val="E60000"/>
                </a:solidFill>
              </a:rPr>
              <a:t>is</a:t>
            </a:r>
            <a:r>
              <a:rPr lang="cs-CZ" sz="2800" dirty="0">
                <a:solidFill>
                  <a:srgbClr val="E60000"/>
                </a:solidFill>
              </a:rPr>
              <a:t> </a:t>
            </a:r>
            <a:r>
              <a:rPr lang="cs-CZ" sz="2800" dirty="0" err="1">
                <a:solidFill>
                  <a:srgbClr val="E60000"/>
                </a:solidFill>
              </a:rPr>
              <a:t>when</a:t>
            </a:r>
            <a:r>
              <a:rPr lang="cs-CZ" sz="2800" dirty="0">
                <a:solidFill>
                  <a:srgbClr val="E60000"/>
                </a:solidFill>
              </a:rPr>
              <a:t>…</a:t>
            </a:r>
          </a:p>
        </p:txBody>
      </p:sp>
      <p:sp>
        <p:nvSpPr>
          <p:cNvPr id="24" name="Text Box 12">
            <a:extLst>
              <a:ext uri="{FF2B5EF4-FFF2-40B4-BE49-F238E27FC236}">
                <a16:creationId xmlns:a16="http://schemas.microsoft.com/office/drawing/2014/main" id="{212A5D59-3FEC-4F94-81A9-0D0B115AA64F}"/>
              </a:ext>
            </a:extLst>
          </p:cNvPr>
          <p:cNvSpPr txBox="1">
            <a:spLocks noChangeArrowheads="1"/>
          </p:cNvSpPr>
          <p:nvPr/>
        </p:nvSpPr>
        <p:spPr bwMode="auto">
          <a:xfrm>
            <a:off x="3088002" y="5355588"/>
            <a:ext cx="2680542" cy="461665"/>
          </a:xfrm>
          <a:prstGeom prst="rect">
            <a:avLst/>
          </a:prstGeom>
          <a:noFill/>
          <a:ln w="9525">
            <a:noFill/>
            <a:miter lim="800000"/>
            <a:headEnd/>
            <a:tailEnd/>
          </a:ln>
        </p:spPr>
        <p:txBody>
          <a:bodyPr wrap="none">
            <a:spAutoFit/>
          </a:bodyPr>
          <a:lstStyle/>
          <a:p>
            <a:pPr algn="ctr"/>
            <a:r>
              <a:rPr lang="cs-CZ" sz="2400" dirty="0">
                <a:solidFill>
                  <a:srgbClr val="E60000"/>
                </a:solidFill>
                <a:sym typeface="Symbol" pitchFamily="18" charset="2"/>
              </a:rPr>
              <a:t> </a:t>
            </a:r>
            <a:r>
              <a:rPr lang="cs-CZ" sz="2400" dirty="0" err="1">
                <a:solidFill>
                  <a:srgbClr val="E60000"/>
                </a:solidFill>
                <a:sym typeface="Symbol" pitchFamily="18" charset="2"/>
              </a:rPr>
              <a:t>zone</a:t>
            </a:r>
            <a:r>
              <a:rPr lang="cs-CZ" sz="2400" dirty="0">
                <a:solidFill>
                  <a:srgbClr val="E60000"/>
                </a:solidFill>
                <a:sym typeface="Symbol" pitchFamily="18" charset="2"/>
              </a:rPr>
              <a:t> </a:t>
            </a:r>
            <a:r>
              <a:rPr lang="en-GB" sz="2400" dirty="0" err="1">
                <a:solidFill>
                  <a:srgbClr val="E60000"/>
                </a:solidFill>
                <a:sym typeface="Symbol" pitchFamily="18" charset="2"/>
              </a:rPr>
              <a:t>narro</a:t>
            </a:r>
            <a:r>
              <a:rPr lang="cs-CZ" sz="2400" dirty="0" err="1">
                <a:solidFill>
                  <a:srgbClr val="E60000"/>
                </a:solidFill>
                <a:sym typeface="Symbol" pitchFamily="18" charset="2"/>
              </a:rPr>
              <a:t>wing</a:t>
            </a:r>
            <a:endParaRPr lang="cs-CZ" sz="2400" dirty="0">
              <a:solidFill>
                <a:srgbClr val="E60000"/>
              </a:solidFill>
              <a:sym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42"/>
                                        </p:tgtEl>
                                        <p:attrNameLst>
                                          <p:attrName>style.visibility</p:attrName>
                                        </p:attrNameLst>
                                      </p:cBhvr>
                                      <p:to>
                                        <p:strVal val="visible"/>
                                      </p:to>
                                    </p:set>
                                    <p:anim calcmode="lin" valueType="num">
                                      <p:cBhvr additive="base">
                                        <p:cTn id="7" dur="500" fill="hold"/>
                                        <p:tgtEl>
                                          <p:spTgt spid="26642"/>
                                        </p:tgtEl>
                                        <p:attrNameLst>
                                          <p:attrName>ppt_x</p:attrName>
                                        </p:attrNameLst>
                                      </p:cBhvr>
                                      <p:tavLst>
                                        <p:tav tm="0">
                                          <p:val>
                                            <p:strVal val="#ppt_x"/>
                                          </p:val>
                                        </p:tav>
                                        <p:tav tm="100000">
                                          <p:val>
                                            <p:strVal val="#ppt_x"/>
                                          </p:val>
                                        </p:tav>
                                      </p:tavLst>
                                    </p:anim>
                                    <p:anim calcmode="lin" valueType="num">
                                      <p:cBhvr additive="base">
                                        <p:cTn id="8" dur="500" fill="hold"/>
                                        <p:tgtEl>
                                          <p:spTgt spid="266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Obrázek 7" descr="Hybridization_Fig.3.jpg"/>
          <p:cNvPicPr>
            <a:picLocks noChangeAspect="1"/>
          </p:cNvPicPr>
          <p:nvPr/>
        </p:nvPicPr>
        <p:blipFill>
          <a:blip r:embed="rId3" cstate="print"/>
          <a:srcRect l="2518" r="51945" b="48672"/>
          <a:stretch>
            <a:fillRect/>
          </a:stretch>
        </p:blipFill>
        <p:spPr bwMode="auto">
          <a:xfrm>
            <a:off x="2124075" y="765175"/>
            <a:ext cx="4751388" cy="2808288"/>
          </a:xfrm>
          <a:prstGeom prst="rect">
            <a:avLst/>
          </a:prstGeom>
          <a:noFill/>
          <a:ln w="9525">
            <a:noFill/>
            <a:miter lim="800000"/>
            <a:headEnd/>
            <a:tailEnd/>
          </a:ln>
        </p:spPr>
      </p:pic>
      <p:sp>
        <p:nvSpPr>
          <p:cNvPr id="9" name="Zaoblený obdélníkový popisek 8"/>
          <p:cNvSpPr/>
          <p:nvPr/>
        </p:nvSpPr>
        <p:spPr>
          <a:xfrm>
            <a:off x="723718" y="3987799"/>
            <a:ext cx="2534779" cy="1134573"/>
          </a:xfrm>
          <a:prstGeom prst="wedgeRoundRectCallout">
            <a:avLst>
              <a:gd name="adj1" fmla="val 63070"/>
              <a:gd name="adj2" fmla="val -111614"/>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dirty="0">
                <a:solidFill>
                  <a:schemeClr val="tx1"/>
                </a:solidFill>
              </a:rPr>
              <a:t>ten</a:t>
            </a:r>
            <a:r>
              <a:rPr lang="en-GB" dirty="0" err="1">
                <a:solidFill>
                  <a:schemeClr val="tx1"/>
                </a:solidFill>
              </a:rPr>
              <a:t>sion</a:t>
            </a:r>
            <a:r>
              <a:rPr lang="en-GB" dirty="0">
                <a:solidFill>
                  <a:schemeClr val="tx1"/>
                </a:solidFill>
              </a:rPr>
              <a:t> zone moves along the gradient of population density</a:t>
            </a:r>
            <a:endParaRPr lang="cs-CZ" dirty="0">
              <a:solidFill>
                <a:schemeClr val="tx1"/>
              </a:solidFill>
            </a:endParaRPr>
          </a:p>
        </p:txBody>
      </p:sp>
      <p:sp>
        <p:nvSpPr>
          <p:cNvPr id="4" name="Text Box 36"/>
          <p:cNvSpPr txBox="1">
            <a:spLocks noChangeArrowheads="1"/>
          </p:cNvSpPr>
          <p:nvPr/>
        </p:nvSpPr>
        <p:spPr bwMode="auto">
          <a:xfrm>
            <a:off x="509588" y="5347607"/>
            <a:ext cx="8122783" cy="1015663"/>
          </a:xfrm>
          <a:prstGeom prst="rect">
            <a:avLst/>
          </a:prstGeom>
          <a:solidFill>
            <a:srgbClr val="FFFF99"/>
          </a:solidFill>
          <a:ln w="9525">
            <a:noFill/>
            <a:miter lim="800000"/>
            <a:headEnd/>
            <a:tailEnd/>
          </a:ln>
        </p:spPr>
        <p:txBody>
          <a:bodyPr wrap="square">
            <a:spAutoFit/>
          </a:bodyPr>
          <a:lstStyle/>
          <a:p>
            <a:pPr algn="ctr"/>
            <a:r>
              <a:rPr lang="cs-CZ" sz="2000" dirty="0">
                <a:solidFill>
                  <a:srgbClr val="F00000"/>
                </a:solidFill>
              </a:rPr>
              <a:t>Ten</a:t>
            </a:r>
            <a:r>
              <a:rPr lang="en-GB" sz="2000" dirty="0" err="1">
                <a:solidFill>
                  <a:srgbClr val="F00000"/>
                </a:solidFill>
              </a:rPr>
              <a:t>sion</a:t>
            </a:r>
            <a:r>
              <a:rPr lang="en-GB" sz="2000" dirty="0">
                <a:solidFill>
                  <a:srgbClr val="F00000"/>
                </a:solidFill>
              </a:rPr>
              <a:t> zone is independent</a:t>
            </a:r>
            <a:r>
              <a:rPr lang="cs-CZ" sz="2000" dirty="0">
                <a:solidFill>
                  <a:srgbClr val="F00000"/>
                </a:solidFill>
              </a:rPr>
              <a:t> </a:t>
            </a:r>
            <a:r>
              <a:rPr lang="en-GB" sz="2000" dirty="0">
                <a:solidFill>
                  <a:srgbClr val="F00000"/>
                </a:solidFill>
              </a:rPr>
              <a:t>of external conditions</a:t>
            </a:r>
            <a:r>
              <a:rPr lang="cs-CZ" sz="2000" dirty="0">
                <a:solidFill>
                  <a:srgbClr val="F00000"/>
                </a:solidFill>
              </a:rPr>
              <a:t> (</a:t>
            </a:r>
            <a:r>
              <a:rPr lang="cs-CZ" sz="2000" i="1" dirty="0" err="1">
                <a:solidFill>
                  <a:srgbClr val="F00000"/>
                </a:solidFill>
              </a:rPr>
              <a:t>intrinsic</a:t>
            </a:r>
            <a:r>
              <a:rPr lang="cs-CZ" sz="2000" i="1" dirty="0">
                <a:solidFill>
                  <a:srgbClr val="F00000"/>
                </a:solidFill>
              </a:rPr>
              <a:t> </a:t>
            </a:r>
            <a:r>
              <a:rPr lang="cs-CZ" sz="2000" i="1" dirty="0" err="1">
                <a:solidFill>
                  <a:srgbClr val="F00000"/>
                </a:solidFill>
              </a:rPr>
              <a:t>selection</a:t>
            </a:r>
            <a:r>
              <a:rPr lang="cs-CZ" sz="2000" dirty="0">
                <a:solidFill>
                  <a:srgbClr val="F00000"/>
                </a:solidFill>
              </a:rPr>
              <a:t>) </a:t>
            </a:r>
          </a:p>
          <a:p>
            <a:pPr algn="ctr"/>
            <a:r>
              <a:rPr lang="cs-CZ" sz="2000" dirty="0">
                <a:solidFill>
                  <a:srgbClr val="F00000"/>
                </a:solidFill>
                <a:sym typeface="Symbol" pitchFamily="18" charset="2"/>
              </a:rPr>
              <a:t> </a:t>
            </a:r>
            <a:r>
              <a:rPr lang="en-GB" sz="2000" dirty="0">
                <a:solidFill>
                  <a:srgbClr val="F00000"/>
                </a:solidFill>
              </a:rPr>
              <a:t>its movement ends at a</a:t>
            </a:r>
            <a:r>
              <a:rPr lang="cs-CZ" sz="2000" dirty="0">
                <a:solidFill>
                  <a:srgbClr val="F00000"/>
                </a:solidFill>
              </a:rPr>
              <a:t> </a:t>
            </a:r>
            <a:r>
              <a:rPr lang="cs-CZ" sz="2000" dirty="0" err="1">
                <a:solidFill>
                  <a:srgbClr val="F00000"/>
                </a:solidFill>
              </a:rPr>
              <a:t>geogra</a:t>
            </a:r>
            <a:r>
              <a:rPr lang="en-GB" sz="2000" dirty="0" err="1">
                <a:solidFill>
                  <a:srgbClr val="F00000"/>
                </a:solidFill>
              </a:rPr>
              <a:t>phical</a:t>
            </a:r>
            <a:r>
              <a:rPr lang="en-GB" sz="2000" dirty="0">
                <a:solidFill>
                  <a:srgbClr val="F00000"/>
                </a:solidFill>
              </a:rPr>
              <a:t> barrier or in the area</a:t>
            </a:r>
            <a:r>
              <a:rPr lang="cs-CZ" sz="2000" dirty="0">
                <a:solidFill>
                  <a:srgbClr val="F00000"/>
                </a:solidFill>
              </a:rPr>
              <a:t> </a:t>
            </a:r>
          </a:p>
          <a:p>
            <a:pPr algn="ctr"/>
            <a:r>
              <a:rPr lang="cs-CZ" sz="2000" dirty="0">
                <a:solidFill>
                  <a:srgbClr val="F00000"/>
                </a:solidFill>
              </a:rPr>
              <a:t>o</a:t>
            </a:r>
            <a:r>
              <a:rPr lang="en-GB" sz="2000" dirty="0">
                <a:solidFill>
                  <a:srgbClr val="F00000"/>
                </a:solidFill>
              </a:rPr>
              <a:t>f the lowest</a:t>
            </a:r>
            <a:r>
              <a:rPr lang="cs-CZ" sz="2000" dirty="0">
                <a:solidFill>
                  <a:srgbClr val="F00000"/>
                </a:solidFill>
              </a:rPr>
              <a:t> </a:t>
            </a:r>
            <a:r>
              <a:rPr lang="cs-CZ" sz="2000" dirty="0" err="1">
                <a:solidFill>
                  <a:srgbClr val="F00000"/>
                </a:solidFill>
              </a:rPr>
              <a:t>populat</a:t>
            </a:r>
            <a:r>
              <a:rPr lang="en-GB" sz="2000" dirty="0">
                <a:solidFill>
                  <a:srgbClr val="F00000"/>
                </a:solidFill>
              </a:rPr>
              <a:t>ion density</a:t>
            </a:r>
            <a:r>
              <a:rPr lang="cs-CZ" sz="2000" dirty="0">
                <a:solidFill>
                  <a:srgbClr val="F00000"/>
                </a:solidFill>
              </a:rPr>
              <a:t> („</a:t>
            </a:r>
            <a:r>
              <a:rPr lang="cs-CZ" sz="2000" i="1" dirty="0" err="1">
                <a:solidFill>
                  <a:srgbClr val="F00000"/>
                </a:solidFill>
              </a:rPr>
              <a:t>population</a:t>
            </a:r>
            <a:r>
              <a:rPr lang="en-GB" sz="2000" i="1" dirty="0">
                <a:solidFill>
                  <a:srgbClr val="F00000"/>
                </a:solidFill>
              </a:rPr>
              <a:t>/density</a:t>
            </a:r>
            <a:r>
              <a:rPr lang="cs-CZ" sz="2000" i="1" dirty="0">
                <a:solidFill>
                  <a:srgbClr val="F00000"/>
                </a:solidFill>
              </a:rPr>
              <a:t> </a:t>
            </a:r>
            <a:r>
              <a:rPr lang="cs-CZ" sz="2000" i="1" dirty="0" err="1">
                <a:solidFill>
                  <a:srgbClr val="F00000"/>
                </a:solidFill>
              </a:rPr>
              <a:t>trough</a:t>
            </a:r>
            <a:r>
              <a:rPr lang="cs-CZ" sz="2000" dirty="0">
                <a:solidFill>
                  <a:srgbClr val="F0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Obrázek 5" descr="Hybridization_Fig.3.jpg"/>
          <p:cNvPicPr>
            <a:picLocks noChangeAspect="1"/>
          </p:cNvPicPr>
          <p:nvPr/>
        </p:nvPicPr>
        <p:blipFill>
          <a:blip r:embed="rId3" cstate="print"/>
          <a:srcRect l="2518" r="51945"/>
          <a:stretch>
            <a:fillRect/>
          </a:stretch>
        </p:blipFill>
        <p:spPr bwMode="auto">
          <a:xfrm>
            <a:off x="2124075" y="765175"/>
            <a:ext cx="4751388" cy="5470525"/>
          </a:xfrm>
          <a:prstGeom prst="rect">
            <a:avLst/>
          </a:prstGeom>
          <a:noFill/>
          <a:ln w="9525">
            <a:noFill/>
            <a:miter lim="800000"/>
            <a:headEnd/>
            <a:tailEnd/>
          </a:ln>
        </p:spPr>
      </p:pic>
      <p:sp>
        <p:nvSpPr>
          <p:cNvPr id="4" name="Zaoblený obdélníkový popisek 3"/>
          <p:cNvSpPr/>
          <p:nvPr/>
        </p:nvSpPr>
        <p:spPr>
          <a:xfrm>
            <a:off x="6372225" y="3141663"/>
            <a:ext cx="2303463" cy="574675"/>
          </a:xfrm>
          <a:prstGeom prst="wedgeRoundRectCallout">
            <a:avLst>
              <a:gd name="adj1" fmla="val -130303"/>
              <a:gd name="adj2" fmla="val 56954"/>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dirty="0">
                <a:solidFill>
                  <a:schemeClr val="tx1"/>
                </a:solidFill>
              </a:rPr>
              <a:t>„</a:t>
            </a:r>
            <a:r>
              <a:rPr lang="cs-CZ" dirty="0" err="1">
                <a:solidFill>
                  <a:schemeClr val="tx1"/>
                </a:solidFill>
              </a:rPr>
              <a:t>population</a:t>
            </a:r>
            <a:r>
              <a:rPr lang="cs-CZ" dirty="0">
                <a:solidFill>
                  <a:schemeClr val="tx1"/>
                </a:solidFill>
              </a:rPr>
              <a:t> </a:t>
            </a:r>
            <a:r>
              <a:rPr lang="cs-CZ" dirty="0" err="1">
                <a:solidFill>
                  <a:schemeClr val="tx1"/>
                </a:solidFill>
              </a:rPr>
              <a:t>trough</a:t>
            </a:r>
            <a:r>
              <a:rPr lang="cs-CZ" dirty="0">
                <a:solidFill>
                  <a:schemeClr val="tx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Obrázek 1" descr="Hybridization_Fig.3.jpg"/>
          <p:cNvPicPr>
            <a:picLocks noChangeAspect="1"/>
          </p:cNvPicPr>
          <p:nvPr/>
        </p:nvPicPr>
        <p:blipFill rotWithShape="1">
          <a:blip r:embed="rId3" cstate="print"/>
          <a:srcRect l="56149" b="52749"/>
          <a:stretch/>
        </p:blipFill>
        <p:spPr bwMode="auto">
          <a:xfrm>
            <a:off x="1258888" y="1484313"/>
            <a:ext cx="6548437" cy="3698732"/>
          </a:xfrm>
          <a:prstGeom prst="rect">
            <a:avLst/>
          </a:prstGeom>
          <a:noFill/>
          <a:ln w="9525">
            <a:noFill/>
            <a:miter lim="800000"/>
            <a:headEnd/>
            <a:tailEnd/>
          </a:ln>
        </p:spPr>
      </p:pic>
      <p:sp>
        <p:nvSpPr>
          <p:cNvPr id="6" name="Zaoblený obdélníkový popisek 5"/>
          <p:cNvSpPr/>
          <p:nvPr/>
        </p:nvSpPr>
        <p:spPr>
          <a:xfrm>
            <a:off x="592138" y="1421437"/>
            <a:ext cx="2906712" cy="818526"/>
          </a:xfrm>
          <a:prstGeom prst="wedgeRoundRectCallout">
            <a:avLst>
              <a:gd name="adj1" fmla="val 78494"/>
              <a:gd name="adj2" fmla="val 123946"/>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dirty="0">
                <a:solidFill>
                  <a:schemeClr val="tx1"/>
                </a:solidFill>
              </a:rPr>
              <a:t>ten</a:t>
            </a:r>
            <a:r>
              <a:rPr lang="en-GB" dirty="0" err="1">
                <a:solidFill>
                  <a:schemeClr val="tx1"/>
                </a:solidFill>
              </a:rPr>
              <a:t>sion</a:t>
            </a:r>
            <a:r>
              <a:rPr lang="en-GB" dirty="0">
                <a:solidFill>
                  <a:schemeClr val="tx1"/>
                </a:solidFill>
              </a:rPr>
              <a:t> zone moves along</a:t>
            </a:r>
            <a:r>
              <a:rPr lang="cs-CZ" dirty="0">
                <a:solidFill>
                  <a:schemeClr val="tx1"/>
                </a:solidFill>
              </a:rPr>
              <a:t> </a:t>
            </a:r>
            <a:r>
              <a:rPr lang="en-GB" dirty="0">
                <a:solidFill>
                  <a:schemeClr val="tx1"/>
                </a:solidFill>
              </a:rPr>
              <a:t>population </a:t>
            </a:r>
            <a:r>
              <a:rPr lang="cs-CZ" dirty="0">
                <a:solidFill>
                  <a:schemeClr val="tx1"/>
                </a:solidFill>
              </a:rPr>
              <a:t>gradient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Obrázek 2" descr="Hybridization_Fig.3.jpg"/>
          <p:cNvPicPr>
            <a:picLocks noChangeAspect="1"/>
          </p:cNvPicPr>
          <p:nvPr/>
        </p:nvPicPr>
        <p:blipFill>
          <a:blip r:embed="rId3" cstate="print"/>
          <a:srcRect l="56149" t="52428" b="-1187"/>
          <a:stretch>
            <a:fillRect/>
          </a:stretch>
        </p:blipFill>
        <p:spPr bwMode="auto">
          <a:xfrm>
            <a:off x="1258888" y="1484313"/>
            <a:ext cx="6548437" cy="381635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AutoShape 2"/>
          <p:cNvSpPr>
            <a:spLocks noChangeAspect="1" noChangeArrowheads="1"/>
          </p:cNvSpPr>
          <p:nvPr/>
        </p:nvSpPr>
        <p:spPr bwMode="auto">
          <a:xfrm>
            <a:off x="3654425" y="2566988"/>
            <a:ext cx="1073150" cy="842962"/>
          </a:xfrm>
          <a:prstGeom prst="rightArrow">
            <a:avLst>
              <a:gd name="adj1" fmla="val 50000"/>
              <a:gd name="adj2" fmla="val 31827"/>
            </a:avLst>
          </a:prstGeom>
          <a:solidFill>
            <a:srgbClr val="0000CC"/>
          </a:solidFill>
          <a:ln w="9525">
            <a:solidFill>
              <a:schemeClr val="tx1"/>
            </a:solidFill>
            <a:miter lim="800000"/>
            <a:headEnd/>
            <a:tailEnd/>
          </a:ln>
        </p:spPr>
        <p:txBody>
          <a:bodyPr wrap="none" anchor="ctr"/>
          <a:lstStyle/>
          <a:p>
            <a:endParaRPr lang="cs-CZ"/>
          </a:p>
        </p:txBody>
      </p:sp>
      <p:sp>
        <p:nvSpPr>
          <p:cNvPr id="47107" name="AutoShape 3"/>
          <p:cNvSpPr>
            <a:spLocks noChangeAspect="1" noChangeArrowheads="1"/>
          </p:cNvSpPr>
          <p:nvPr/>
        </p:nvSpPr>
        <p:spPr bwMode="auto">
          <a:xfrm flipH="1">
            <a:off x="4727575" y="2566988"/>
            <a:ext cx="1073150" cy="842962"/>
          </a:xfrm>
          <a:prstGeom prst="rightArrow">
            <a:avLst>
              <a:gd name="adj1" fmla="val 50000"/>
              <a:gd name="adj2" fmla="val 31827"/>
            </a:avLst>
          </a:prstGeom>
          <a:solidFill>
            <a:srgbClr val="FF0000"/>
          </a:solidFill>
          <a:ln w="9525">
            <a:solidFill>
              <a:schemeClr val="tx1"/>
            </a:solidFill>
            <a:miter lim="800000"/>
            <a:headEnd/>
            <a:tailEnd/>
          </a:ln>
        </p:spPr>
        <p:txBody>
          <a:bodyPr wrap="none" anchor="ctr"/>
          <a:lstStyle/>
          <a:p>
            <a:endParaRPr lang="cs-CZ"/>
          </a:p>
        </p:txBody>
      </p:sp>
      <p:sp>
        <p:nvSpPr>
          <p:cNvPr id="47108" name="AutoShape 4"/>
          <p:cNvSpPr>
            <a:spLocks noChangeAspect="1" noChangeArrowheads="1"/>
          </p:cNvSpPr>
          <p:nvPr/>
        </p:nvSpPr>
        <p:spPr bwMode="auto">
          <a:xfrm>
            <a:off x="3654425" y="3797300"/>
            <a:ext cx="1073150" cy="842963"/>
          </a:xfrm>
          <a:prstGeom prst="rightArrow">
            <a:avLst>
              <a:gd name="adj1" fmla="val 50000"/>
              <a:gd name="adj2" fmla="val 31827"/>
            </a:avLst>
          </a:prstGeom>
          <a:solidFill>
            <a:srgbClr val="0000CC"/>
          </a:solidFill>
          <a:ln w="9525">
            <a:solidFill>
              <a:schemeClr val="tx1"/>
            </a:solidFill>
            <a:miter lim="800000"/>
            <a:headEnd/>
            <a:tailEnd/>
          </a:ln>
        </p:spPr>
        <p:txBody>
          <a:bodyPr wrap="none" anchor="ctr"/>
          <a:lstStyle/>
          <a:p>
            <a:endParaRPr lang="cs-CZ"/>
          </a:p>
        </p:txBody>
      </p:sp>
      <p:sp>
        <p:nvSpPr>
          <p:cNvPr id="47109" name="AutoShape 5"/>
          <p:cNvSpPr>
            <a:spLocks noChangeAspect="1" noChangeArrowheads="1"/>
          </p:cNvSpPr>
          <p:nvPr/>
        </p:nvSpPr>
        <p:spPr bwMode="auto">
          <a:xfrm flipH="1">
            <a:off x="4727575" y="3797300"/>
            <a:ext cx="1073150" cy="842963"/>
          </a:xfrm>
          <a:prstGeom prst="rightArrow">
            <a:avLst>
              <a:gd name="adj1" fmla="val 50000"/>
              <a:gd name="adj2" fmla="val 31827"/>
            </a:avLst>
          </a:prstGeom>
          <a:solidFill>
            <a:srgbClr val="FF0000"/>
          </a:solidFill>
          <a:ln w="9525">
            <a:solidFill>
              <a:schemeClr val="tx1"/>
            </a:solidFill>
            <a:miter lim="800000"/>
            <a:headEnd/>
            <a:tailEnd/>
          </a:ln>
        </p:spPr>
        <p:txBody>
          <a:bodyPr wrap="none" anchor="ctr"/>
          <a:lstStyle/>
          <a:p>
            <a:endParaRPr lang="cs-CZ"/>
          </a:p>
        </p:txBody>
      </p:sp>
      <p:grpSp>
        <p:nvGrpSpPr>
          <p:cNvPr id="2" name="Group 6"/>
          <p:cNvGrpSpPr>
            <a:grpSpLocks/>
          </p:cNvGrpSpPr>
          <p:nvPr/>
        </p:nvGrpSpPr>
        <p:grpSpPr bwMode="auto">
          <a:xfrm>
            <a:off x="1517650" y="2138363"/>
            <a:ext cx="6400800" cy="3070225"/>
            <a:chOff x="2174" y="1518"/>
            <a:chExt cx="1559" cy="1934"/>
          </a:xfrm>
        </p:grpSpPr>
        <p:sp>
          <p:nvSpPr>
            <p:cNvPr id="22541" name="Rectangle 7"/>
            <p:cNvSpPr>
              <a:spLocks noChangeArrowheads="1"/>
            </p:cNvSpPr>
            <p:nvPr/>
          </p:nvSpPr>
          <p:spPr bwMode="auto">
            <a:xfrm>
              <a:off x="2174" y="1518"/>
              <a:ext cx="1559" cy="1934"/>
            </a:xfrm>
            <a:prstGeom prst="rect">
              <a:avLst/>
            </a:prstGeom>
            <a:solidFill>
              <a:srgbClr val="FF0000"/>
            </a:solidFill>
            <a:ln w="9525">
              <a:solidFill>
                <a:schemeClr val="tx1"/>
              </a:solidFill>
              <a:miter lim="800000"/>
              <a:headEnd/>
              <a:tailEnd/>
            </a:ln>
          </p:spPr>
          <p:txBody>
            <a:bodyPr wrap="none" anchor="ctr"/>
            <a:lstStyle/>
            <a:p>
              <a:endParaRPr lang="cs-CZ"/>
            </a:p>
          </p:txBody>
        </p:sp>
        <p:sp>
          <p:nvSpPr>
            <p:cNvPr id="22542" name="Rectangle 8"/>
            <p:cNvSpPr>
              <a:spLocks noChangeArrowheads="1"/>
            </p:cNvSpPr>
            <p:nvPr/>
          </p:nvSpPr>
          <p:spPr bwMode="auto">
            <a:xfrm>
              <a:off x="2174" y="1518"/>
              <a:ext cx="783" cy="1934"/>
            </a:xfrm>
            <a:prstGeom prst="rect">
              <a:avLst/>
            </a:prstGeom>
            <a:solidFill>
              <a:srgbClr val="0000CC"/>
            </a:solidFill>
            <a:ln w="9525">
              <a:solidFill>
                <a:schemeClr val="tx1"/>
              </a:solidFill>
              <a:miter lim="800000"/>
              <a:headEnd/>
              <a:tailEnd/>
            </a:ln>
          </p:spPr>
          <p:txBody>
            <a:bodyPr wrap="none" anchor="ctr"/>
            <a:lstStyle/>
            <a:p>
              <a:endParaRPr lang="cs-CZ"/>
            </a:p>
          </p:txBody>
        </p:sp>
      </p:grpSp>
      <p:sp>
        <p:nvSpPr>
          <p:cNvPr id="47113" name="Rectangle 9"/>
          <p:cNvSpPr>
            <a:spLocks noChangeArrowheads="1"/>
          </p:cNvSpPr>
          <p:nvPr/>
        </p:nvSpPr>
        <p:spPr bwMode="auto">
          <a:xfrm>
            <a:off x="4594225" y="2138363"/>
            <a:ext cx="246063" cy="3067050"/>
          </a:xfrm>
          <a:prstGeom prst="rect">
            <a:avLst/>
          </a:prstGeom>
          <a:gradFill rotWithShape="1">
            <a:gsLst>
              <a:gs pos="0">
                <a:srgbClr val="0000CC"/>
              </a:gs>
              <a:gs pos="100000">
                <a:srgbClr val="FF0000"/>
              </a:gs>
            </a:gsLst>
            <a:lin ang="0" scaled="1"/>
          </a:gradFill>
          <a:ln w="9525">
            <a:noFill/>
            <a:miter lim="800000"/>
            <a:headEnd/>
            <a:tailEnd/>
          </a:ln>
        </p:spPr>
        <p:txBody>
          <a:bodyPr wrap="none" anchor="ctr"/>
          <a:lstStyle/>
          <a:p>
            <a:endParaRPr lang="cs-CZ"/>
          </a:p>
        </p:txBody>
      </p:sp>
      <p:sp>
        <p:nvSpPr>
          <p:cNvPr id="17418" name="Text Box 13"/>
          <p:cNvSpPr txBox="1">
            <a:spLocks noChangeArrowheads="1"/>
          </p:cNvSpPr>
          <p:nvPr/>
        </p:nvSpPr>
        <p:spPr bwMode="auto">
          <a:xfrm>
            <a:off x="1176338" y="1323975"/>
            <a:ext cx="2404826" cy="400110"/>
          </a:xfrm>
          <a:prstGeom prst="rect">
            <a:avLst/>
          </a:prstGeom>
          <a:noFill/>
          <a:ln w="9525">
            <a:noFill/>
            <a:miter lim="800000"/>
            <a:headEnd/>
            <a:tailEnd/>
          </a:ln>
        </p:spPr>
        <p:txBody>
          <a:bodyPr wrap="none">
            <a:spAutoFit/>
          </a:bodyPr>
          <a:lstStyle/>
          <a:p>
            <a:r>
              <a:rPr lang="en-US" sz="2000" dirty="0"/>
              <a:t>secondary</a:t>
            </a:r>
            <a:r>
              <a:rPr lang="cs-CZ" sz="2000" dirty="0"/>
              <a:t> </a:t>
            </a:r>
            <a:r>
              <a:rPr lang="en-GB" sz="2000" dirty="0"/>
              <a:t>c</a:t>
            </a:r>
            <a:r>
              <a:rPr lang="cs-CZ" sz="2000" dirty="0" err="1"/>
              <a:t>onta</a:t>
            </a:r>
            <a:r>
              <a:rPr lang="en-GB" sz="2000" dirty="0"/>
              <a:t>c</a:t>
            </a:r>
            <a:r>
              <a:rPr lang="cs-CZ" sz="2000" dirty="0"/>
              <a:t>t</a:t>
            </a:r>
            <a:r>
              <a:rPr lang="en-US" sz="2000" dirty="0"/>
              <a:t>:</a:t>
            </a:r>
            <a:endParaRPr lang="en-US" sz="2000" dirty="0">
              <a:sym typeface="Symbol" pitchFamily="18" charset="2"/>
            </a:endParaRPr>
          </a:p>
        </p:txBody>
      </p:sp>
      <p:sp>
        <p:nvSpPr>
          <p:cNvPr id="47118" name="Text Box 14"/>
          <p:cNvSpPr txBox="1">
            <a:spLocks noChangeArrowheads="1"/>
          </p:cNvSpPr>
          <p:nvPr/>
        </p:nvSpPr>
        <p:spPr bwMode="auto">
          <a:xfrm>
            <a:off x="4318000" y="1323975"/>
            <a:ext cx="3905236" cy="400110"/>
          </a:xfrm>
          <a:prstGeom prst="rect">
            <a:avLst/>
          </a:prstGeom>
          <a:noFill/>
          <a:ln w="9525">
            <a:noFill/>
            <a:miter lim="800000"/>
            <a:headEnd/>
            <a:tailEnd/>
          </a:ln>
        </p:spPr>
        <p:txBody>
          <a:bodyPr wrap="none">
            <a:spAutoFit/>
          </a:bodyPr>
          <a:lstStyle/>
          <a:p>
            <a:r>
              <a:rPr lang="en-GB" sz="2000" dirty="0">
                <a:solidFill>
                  <a:srgbClr val="E60000"/>
                </a:solidFill>
                <a:sym typeface="Symbol" pitchFamily="18" charset="2"/>
              </a:rPr>
              <a:t>c</a:t>
            </a:r>
            <a:r>
              <a:rPr lang="en-US" sz="2000" dirty="0" err="1">
                <a:solidFill>
                  <a:srgbClr val="E60000"/>
                </a:solidFill>
                <a:sym typeface="Symbol" pitchFamily="18" charset="2"/>
              </a:rPr>
              <a:t>oincident</a:t>
            </a:r>
            <a:r>
              <a:rPr lang="en-US" sz="2000" dirty="0">
                <a:solidFill>
                  <a:srgbClr val="E60000"/>
                </a:solidFill>
                <a:sym typeface="Symbol" pitchFamily="18" charset="2"/>
              </a:rPr>
              <a:t> and </a:t>
            </a:r>
            <a:r>
              <a:rPr lang="en-GB" sz="2000" dirty="0">
                <a:solidFill>
                  <a:srgbClr val="E60000"/>
                </a:solidFill>
                <a:sym typeface="Symbol" pitchFamily="18" charset="2"/>
              </a:rPr>
              <a:t>c</a:t>
            </a:r>
            <a:r>
              <a:rPr lang="en-US" sz="2000" dirty="0">
                <a:solidFill>
                  <a:srgbClr val="E60000"/>
                </a:solidFill>
                <a:sym typeface="Symbol" pitchFamily="18" charset="2"/>
              </a:rPr>
              <a:t>on</a:t>
            </a:r>
            <a:r>
              <a:rPr lang="en-GB" sz="2000" dirty="0">
                <a:solidFill>
                  <a:srgbClr val="E60000"/>
                </a:solidFill>
                <a:sym typeface="Symbol" pitchFamily="18" charset="2"/>
              </a:rPr>
              <a:t>c</a:t>
            </a:r>
            <a:r>
              <a:rPr lang="en-US" sz="2000" dirty="0" err="1">
                <a:solidFill>
                  <a:srgbClr val="E60000"/>
                </a:solidFill>
                <a:sym typeface="Symbol" pitchFamily="18" charset="2"/>
              </a:rPr>
              <a:t>ordant</a:t>
            </a:r>
            <a:r>
              <a:rPr lang="en-US" sz="2000" dirty="0">
                <a:solidFill>
                  <a:srgbClr val="E60000"/>
                </a:solidFill>
                <a:sym typeface="Symbol" pitchFamily="18" charset="2"/>
              </a:rPr>
              <a:t> clines</a:t>
            </a:r>
            <a:endParaRPr lang="cs-CZ" sz="2000" dirty="0">
              <a:solidFill>
                <a:srgbClr val="E60000"/>
              </a:solidFill>
            </a:endParaRPr>
          </a:p>
        </p:txBody>
      </p:sp>
      <p:sp>
        <p:nvSpPr>
          <p:cNvPr id="47119" name="AutoShape 15"/>
          <p:cNvSpPr>
            <a:spLocks noChangeArrowheads="1"/>
          </p:cNvSpPr>
          <p:nvPr/>
        </p:nvSpPr>
        <p:spPr bwMode="auto">
          <a:xfrm>
            <a:off x="3765550" y="1333500"/>
            <a:ext cx="476250" cy="376238"/>
          </a:xfrm>
          <a:prstGeom prst="rightArrow">
            <a:avLst>
              <a:gd name="adj1" fmla="val 50000"/>
              <a:gd name="adj2" fmla="val 31646"/>
            </a:avLst>
          </a:prstGeom>
          <a:solidFill>
            <a:srgbClr val="66FF33"/>
          </a:solidFill>
          <a:ln w="9525">
            <a:solidFill>
              <a:schemeClr val="tx1"/>
            </a:solidFill>
            <a:miter lim="800000"/>
            <a:headEnd/>
            <a:tailEnd/>
          </a:ln>
        </p:spPr>
        <p:txBody>
          <a:bodyPr wrap="none" anchor="ctr"/>
          <a:lstStyle/>
          <a:p>
            <a:endParaRPr lang="cs-CZ"/>
          </a:p>
        </p:txBody>
      </p:sp>
      <p:sp>
        <p:nvSpPr>
          <p:cNvPr id="22539" name="Text Box 16"/>
          <p:cNvSpPr txBox="1">
            <a:spLocks noChangeArrowheads="1"/>
          </p:cNvSpPr>
          <p:nvPr/>
        </p:nvSpPr>
        <p:spPr bwMode="auto">
          <a:xfrm>
            <a:off x="3443742" y="273050"/>
            <a:ext cx="2473754" cy="461665"/>
          </a:xfrm>
          <a:prstGeom prst="rect">
            <a:avLst/>
          </a:prstGeom>
          <a:solidFill>
            <a:srgbClr val="FFFF66"/>
          </a:solidFill>
          <a:ln w="9525">
            <a:noFill/>
            <a:miter lim="800000"/>
            <a:headEnd/>
            <a:tailEnd/>
          </a:ln>
        </p:spPr>
        <p:txBody>
          <a:bodyPr wrap="none">
            <a:spAutoFit/>
          </a:bodyPr>
          <a:lstStyle/>
          <a:p>
            <a:r>
              <a:rPr lang="cs-CZ" sz="2400" b="1" dirty="0">
                <a:solidFill>
                  <a:srgbClr val="E60000"/>
                </a:solidFill>
                <a:effectLst>
                  <a:outerShdw blurRad="50800" dist="38100" dir="2700000" algn="tl" rotWithShape="0">
                    <a:prstClr val="black">
                      <a:alpha val="40000"/>
                    </a:prstClr>
                  </a:outerShdw>
                </a:effectLst>
              </a:rPr>
              <a:t>T</a:t>
            </a:r>
            <a:r>
              <a:rPr lang="en-GB" sz="2400" b="1" dirty="0">
                <a:solidFill>
                  <a:srgbClr val="E60000"/>
                </a:solidFill>
                <a:effectLst>
                  <a:outerShdw blurRad="50800" dist="38100" dir="2700000" algn="tl" rotWithShape="0">
                    <a:prstClr val="black">
                      <a:alpha val="40000"/>
                    </a:prstClr>
                  </a:outerShdw>
                </a:effectLst>
              </a:rPr>
              <a:t>h</a:t>
            </a:r>
            <a:r>
              <a:rPr lang="cs-CZ" sz="2400" b="1" dirty="0" err="1">
                <a:solidFill>
                  <a:srgbClr val="E60000"/>
                </a:solidFill>
                <a:effectLst>
                  <a:outerShdw blurRad="50800" dist="38100" dir="2700000" algn="tl" rotWithShape="0">
                    <a:prstClr val="black">
                      <a:alpha val="40000"/>
                    </a:prstClr>
                  </a:outerShdw>
                </a:effectLst>
              </a:rPr>
              <a:t>eor</a:t>
            </a:r>
            <a:r>
              <a:rPr lang="en-GB" sz="2400" b="1" dirty="0">
                <a:solidFill>
                  <a:srgbClr val="E60000"/>
                </a:solidFill>
                <a:effectLst>
                  <a:outerShdw blurRad="50800" dist="38100" dir="2700000" algn="tl" rotWithShape="0">
                    <a:prstClr val="black">
                      <a:alpha val="40000"/>
                    </a:prstClr>
                  </a:outerShdw>
                </a:effectLst>
              </a:rPr>
              <a:t>y of cline</a:t>
            </a:r>
            <a:r>
              <a:rPr lang="en-US" sz="2400" b="1" dirty="0">
                <a:solidFill>
                  <a:srgbClr val="E60000"/>
                </a:solidFill>
                <a:effectLst>
                  <a:outerShdw blurRad="50800" dist="38100" dir="2700000" algn="tl" rotWithShape="0">
                    <a:prstClr val="black">
                      <a:alpha val="40000"/>
                    </a:prstClr>
                  </a:outerShdw>
                </a:effectLst>
              </a:rPr>
              <a:t>:</a:t>
            </a:r>
            <a:endParaRPr lang="cs-CZ" sz="2400" b="1" dirty="0">
              <a:solidFill>
                <a:srgbClr val="E60000"/>
              </a:solidFill>
              <a:effectLst>
                <a:outerShdw blurRad="50800" dist="38100" dir="2700000" algn="tl" rotWithShape="0">
                  <a:prstClr val="black">
                    <a:alpha val="40000"/>
                  </a:prstClr>
                </a:outerShdw>
              </a:effectLst>
            </a:endParaRPr>
          </a:p>
        </p:txBody>
      </p:sp>
      <p:sp>
        <p:nvSpPr>
          <p:cNvPr id="22540" name="TextovéPole 15"/>
          <p:cNvSpPr txBox="1">
            <a:spLocks noChangeArrowheads="1"/>
          </p:cNvSpPr>
          <p:nvPr/>
        </p:nvSpPr>
        <p:spPr bwMode="auto">
          <a:xfrm>
            <a:off x="509588" y="5574620"/>
            <a:ext cx="8027839" cy="830997"/>
          </a:xfrm>
          <a:prstGeom prst="rect">
            <a:avLst/>
          </a:prstGeom>
          <a:noFill/>
          <a:ln w="9525">
            <a:noFill/>
            <a:miter lim="800000"/>
            <a:headEnd/>
            <a:tailEnd/>
          </a:ln>
        </p:spPr>
        <p:txBody>
          <a:bodyPr wrap="none">
            <a:spAutoFit/>
          </a:bodyPr>
          <a:lstStyle/>
          <a:p>
            <a:pPr defTabSz="360000"/>
            <a:r>
              <a:rPr lang="en-GB" sz="2400" dirty="0"/>
              <a:t>C</a:t>
            </a:r>
            <a:r>
              <a:rPr lang="cs-CZ" sz="2400" dirty="0"/>
              <a:t>lin</a:t>
            </a:r>
            <a:r>
              <a:rPr lang="en-GB" sz="2400" dirty="0"/>
              <a:t>e</a:t>
            </a:r>
            <a:r>
              <a:rPr lang="cs-CZ" sz="2400" dirty="0"/>
              <a:t> =</a:t>
            </a:r>
            <a:r>
              <a:rPr lang="en-GB" sz="2400" dirty="0"/>
              <a:t> gradient of trait(s) (</a:t>
            </a:r>
            <a:r>
              <a:rPr lang="en-GB" sz="2400" dirty="0" err="1"/>
              <a:t>eg.</a:t>
            </a:r>
            <a:r>
              <a:rPr lang="en-GB" sz="2400" dirty="0"/>
              <a:t> allele frequency </a:t>
            </a:r>
            <a:r>
              <a:rPr lang="cs-CZ" sz="2400" dirty="0"/>
              <a:t>o</a:t>
            </a:r>
            <a:r>
              <a:rPr lang="en-GB" sz="2400" dirty="0"/>
              <a:t>r</a:t>
            </a:r>
            <a:r>
              <a:rPr lang="cs-CZ" sz="2400" dirty="0"/>
              <a:t> </a:t>
            </a:r>
            <a:r>
              <a:rPr lang="en-GB" sz="2400" dirty="0"/>
              <a:t>mean</a:t>
            </a:r>
            <a:r>
              <a:rPr lang="cs-CZ" sz="2400" dirty="0"/>
              <a:t> </a:t>
            </a:r>
          </a:p>
          <a:p>
            <a:pPr defTabSz="360000"/>
            <a:r>
              <a:rPr lang="cs-CZ" sz="2400" dirty="0"/>
              <a:t>	</a:t>
            </a:r>
            <a:r>
              <a:rPr lang="en-GB" sz="2400" dirty="0"/>
              <a:t>of quantitative trait)</a:t>
            </a:r>
            <a:r>
              <a:rPr lang="cs-CZ" sz="2400" dirty="0"/>
              <a:t> </a:t>
            </a:r>
            <a:r>
              <a:rPr lang="en-GB" sz="2400" dirty="0"/>
              <a:t>across spatially continuous habitat</a:t>
            </a:r>
            <a:endParaRPr lang="cs-CZ"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8"/>
                                        </p:tgtEl>
                                        <p:attrNameLst>
                                          <p:attrName>style.visibility</p:attrName>
                                        </p:attrNameLst>
                                      </p:cBhvr>
                                      <p:to>
                                        <p:strVal val="visible"/>
                                      </p:to>
                                    </p:set>
                                  </p:childTnLst>
                                </p:cTn>
                              </p:par>
                            </p:childTnLst>
                          </p:cTn>
                        </p:par>
                        <p:par>
                          <p:cTn id="7" fill="hold">
                            <p:stCondLst>
                              <p:cond delay="0"/>
                            </p:stCondLst>
                            <p:childTnLst>
                              <p:par>
                                <p:cTn id="8" presetID="2" presetClass="entr" presetSubtype="2" fill="hold" grpId="0" nodeType="afterEffect">
                                  <p:stCondLst>
                                    <p:cond delay="0"/>
                                  </p:stCondLst>
                                  <p:childTnLst>
                                    <p:set>
                                      <p:cBhvr>
                                        <p:cTn id="9" dur="1" fill="hold">
                                          <p:stCondLst>
                                            <p:cond delay="0"/>
                                          </p:stCondLst>
                                        </p:cTn>
                                        <p:tgtEl>
                                          <p:spTgt spid="47107"/>
                                        </p:tgtEl>
                                        <p:attrNameLst>
                                          <p:attrName>style.visibility</p:attrName>
                                        </p:attrNameLst>
                                      </p:cBhvr>
                                      <p:to>
                                        <p:strVal val="visible"/>
                                      </p:to>
                                    </p:set>
                                    <p:anim calcmode="lin" valueType="num">
                                      <p:cBhvr additive="base">
                                        <p:cTn id="10" dur="500" fill="hold"/>
                                        <p:tgtEl>
                                          <p:spTgt spid="47107"/>
                                        </p:tgtEl>
                                        <p:attrNameLst>
                                          <p:attrName>ppt_x</p:attrName>
                                        </p:attrNameLst>
                                      </p:cBhvr>
                                      <p:tavLst>
                                        <p:tav tm="0">
                                          <p:val>
                                            <p:strVal val="1+#ppt_w/2"/>
                                          </p:val>
                                        </p:tav>
                                        <p:tav tm="100000">
                                          <p:val>
                                            <p:strVal val="#ppt_x"/>
                                          </p:val>
                                        </p:tav>
                                      </p:tavLst>
                                    </p:anim>
                                    <p:anim calcmode="lin" valueType="num">
                                      <p:cBhvr additive="base">
                                        <p:cTn id="11" dur="500" fill="hold"/>
                                        <p:tgtEl>
                                          <p:spTgt spid="47107"/>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47106"/>
                                        </p:tgtEl>
                                        <p:attrNameLst>
                                          <p:attrName>style.visibility</p:attrName>
                                        </p:attrNameLst>
                                      </p:cBhvr>
                                      <p:to>
                                        <p:strVal val="visible"/>
                                      </p:to>
                                    </p:set>
                                    <p:anim calcmode="lin" valueType="num">
                                      <p:cBhvr additive="base">
                                        <p:cTn id="14" dur="500" fill="hold"/>
                                        <p:tgtEl>
                                          <p:spTgt spid="47106"/>
                                        </p:tgtEl>
                                        <p:attrNameLst>
                                          <p:attrName>ppt_x</p:attrName>
                                        </p:attrNameLst>
                                      </p:cBhvr>
                                      <p:tavLst>
                                        <p:tav tm="0">
                                          <p:val>
                                            <p:strVal val="0-#ppt_w/2"/>
                                          </p:val>
                                        </p:tav>
                                        <p:tav tm="100000">
                                          <p:val>
                                            <p:strVal val="#ppt_x"/>
                                          </p:val>
                                        </p:tav>
                                      </p:tavLst>
                                    </p:anim>
                                    <p:anim calcmode="lin" valueType="num">
                                      <p:cBhvr additive="base">
                                        <p:cTn id="15" dur="500" fill="hold"/>
                                        <p:tgtEl>
                                          <p:spTgt spid="47106"/>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2" presetClass="entr" presetSubtype="8" fill="hold" grpId="0" nodeType="afterEffect">
                                  <p:stCondLst>
                                    <p:cond delay="500"/>
                                  </p:stCondLst>
                                  <p:childTnLst>
                                    <p:set>
                                      <p:cBhvr>
                                        <p:cTn id="18" dur="1" fill="hold">
                                          <p:stCondLst>
                                            <p:cond delay="0"/>
                                          </p:stCondLst>
                                        </p:cTn>
                                        <p:tgtEl>
                                          <p:spTgt spid="47108"/>
                                        </p:tgtEl>
                                        <p:attrNameLst>
                                          <p:attrName>style.visibility</p:attrName>
                                        </p:attrNameLst>
                                      </p:cBhvr>
                                      <p:to>
                                        <p:strVal val="visible"/>
                                      </p:to>
                                    </p:set>
                                    <p:anim calcmode="lin" valueType="num">
                                      <p:cBhvr additive="base">
                                        <p:cTn id="19" dur="500" fill="hold"/>
                                        <p:tgtEl>
                                          <p:spTgt spid="47108"/>
                                        </p:tgtEl>
                                        <p:attrNameLst>
                                          <p:attrName>ppt_x</p:attrName>
                                        </p:attrNameLst>
                                      </p:cBhvr>
                                      <p:tavLst>
                                        <p:tav tm="0">
                                          <p:val>
                                            <p:strVal val="0-#ppt_w/2"/>
                                          </p:val>
                                        </p:tav>
                                        <p:tav tm="100000">
                                          <p:val>
                                            <p:strVal val="#ppt_x"/>
                                          </p:val>
                                        </p:tav>
                                      </p:tavLst>
                                    </p:anim>
                                    <p:anim calcmode="lin" valueType="num">
                                      <p:cBhvr additive="base">
                                        <p:cTn id="20" dur="500" fill="hold"/>
                                        <p:tgtEl>
                                          <p:spTgt spid="47108"/>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500"/>
                                  </p:stCondLst>
                                  <p:childTnLst>
                                    <p:set>
                                      <p:cBhvr>
                                        <p:cTn id="22" dur="1" fill="hold">
                                          <p:stCondLst>
                                            <p:cond delay="0"/>
                                          </p:stCondLst>
                                        </p:cTn>
                                        <p:tgtEl>
                                          <p:spTgt spid="47109"/>
                                        </p:tgtEl>
                                        <p:attrNameLst>
                                          <p:attrName>style.visibility</p:attrName>
                                        </p:attrNameLst>
                                      </p:cBhvr>
                                      <p:to>
                                        <p:strVal val="visible"/>
                                      </p:to>
                                    </p:set>
                                    <p:anim calcmode="lin" valueType="num">
                                      <p:cBhvr additive="base">
                                        <p:cTn id="23" dur="500" fill="hold"/>
                                        <p:tgtEl>
                                          <p:spTgt spid="47109"/>
                                        </p:tgtEl>
                                        <p:attrNameLst>
                                          <p:attrName>ppt_x</p:attrName>
                                        </p:attrNameLst>
                                      </p:cBhvr>
                                      <p:tavLst>
                                        <p:tav tm="0">
                                          <p:val>
                                            <p:strVal val="1+#ppt_w/2"/>
                                          </p:val>
                                        </p:tav>
                                        <p:tav tm="100000">
                                          <p:val>
                                            <p:strVal val="#ppt_x"/>
                                          </p:val>
                                        </p:tav>
                                      </p:tavLst>
                                    </p:anim>
                                    <p:anim calcmode="lin" valueType="num">
                                      <p:cBhvr additive="base">
                                        <p:cTn id="24" dur="500" fill="hold"/>
                                        <p:tgtEl>
                                          <p:spTgt spid="47109"/>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9" presetClass="entr" presetSubtype="0" fill="hold" nodeType="afterEffect">
                                  <p:stCondLst>
                                    <p:cond delay="500"/>
                                  </p:stCondLst>
                                  <p:childTnLst>
                                    <p:set>
                                      <p:cBhvr>
                                        <p:cTn id="27" dur="1" fill="hold">
                                          <p:stCondLst>
                                            <p:cond delay="0"/>
                                          </p:stCondLst>
                                        </p:cTn>
                                        <p:tgtEl>
                                          <p:spTgt spid="2"/>
                                        </p:tgtEl>
                                        <p:attrNameLst>
                                          <p:attrName>style.visibility</p:attrName>
                                        </p:attrNameLst>
                                      </p:cBhvr>
                                      <p:to>
                                        <p:strVal val="visible"/>
                                      </p:to>
                                    </p:set>
                                    <p:animEffect transition="in" filter="dissolve">
                                      <p:cBhvr>
                                        <p:cTn id="28" dur="500"/>
                                        <p:tgtEl>
                                          <p:spTgt spid="2"/>
                                        </p:tgtEl>
                                      </p:cBhvr>
                                    </p:animEffect>
                                  </p:childTnLst>
                                </p:cTn>
                              </p:par>
                            </p:childTnLst>
                          </p:cTn>
                        </p:par>
                        <p:par>
                          <p:cTn id="29" fill="hold">
                            <p:stCondLst>
                              <p:cond delay="2500"/>
                            </p:stCondLst>
                            <p:childTnLst>
                              <p:par>
                                <p:cTn id="30" presetID="9" presetClass="entr" presetSubtype="0" fill="hold" grpId="0" nodeType="afterEffect">
                                  <p:stCondLst>
                                    <p:cond delay="0"/>
                                  </p:stCondLst>
                                  <p:childTnLst>
                                    <p:set>
                                      <p:cBhvr>
                                        <p:cTn id="31" dur="1" fill="hold">
                                          <p:stCondLst>
                                            <p:cond delay="0"/>
                                          </p:stCondLst>
                                        </p:cTn>
                                        <p:tgtEl>
                                          <p:spTgt spid="47113"/>
                                        </p:tgtEl>
                                        <p:attrNameLst>
                                          <p:attrName>style.visibility</p:attrName>
                                        </p:attrNameLst>
                                      </p:cBhvr>
                                      <p:to>
                                        <p:strVal val="visible"/>
                                      </p:to>
                                    </p:set>
                                    <p:animEffect transition="in" filter="dissolve">
                                      <p:cBhvr>
                                        <p:cTn id="32" dur="500"/>
                                        <p:tgtEl>
                                          <p:spTgt spid="47113"/>
                                        </p:tgtEl>
                                      </p:cBhvr>
                                    </p:animEffect>
                                  </p:childTnLst>
                                </p:cTn>
                              </p:par>
                            </p:childTnLst>
                          </p:cTn>
                        </p:par>
                        <p:par>
                          <p:cTn id="33" fill="hold">
                            <p:stCondLst>
                              <p:cond delay="3000"/>
                            </p:stCondLst>
                            <p:childTnLst>
                              <p:par>
                                <p:cTn id="34" presetID="1" presetClass="entr" presetSubtype="0" fill="hold" grpId="0" nodeType="afterEffect">
                                  <p:stCondLst>
                                    <p:cond delay="0"/>
                                  </p:stCondLst>
                                  <p:childTnLst>
                                    <p:set>
                                      <p:cBhvr>
                                        <p:cTn id="35" dur="1" fill="hold">
                                          <p:stCondLst>
                                            <p:cond delay="0"/>
                                          </p:stCondLst>
                                        </p:cTn>
                                        <p:tgtEl>
                                          <p:spTgt spid="47119"/>
                                        </p:tgtEl>
                                        <p:attrNameLst>
                                          <p:attrName>style.visibility</p:attrName>
                                        </p:attrNameLst>
                                      </p:cBhvr>
                                      <p:to>
                                        <p:strVal val="visible"/>
                                      </p:to>
                                    </p:set>
                                  </p:childTnLst>
                                </p:cTn>
                              </p:par>
                            </p:childTnLst>
                          </p:cTn>
                        </p:par>
                        <p:par>
                          <p:cTn id="36" fill="hold">
                            <p:stCondLst>
                              <p:cond delay="3000"/>
                            </p:stCondLst>
                            <p:childTnLst>
                              <p:par>
                                <p:cTn id="37" presetID="1" presetClass="entr" presetSubtype="0" fill="hold" grpId="0" nodeType="afterEffect">
                                  <p:stCondLst>
                                    <p:cond delay="0"/>
                                  </p:stCondLst>
                                  <p:childTnLst>
                                    <p:set>
                                      <p:cBhvr>
                                        <p:cTn id="38" dur="1" fill="hold">
                                          <p:stCondLst>
                                            <p:cond delay="0"/>
                                          </p:stCondLst>
                                        </p:cTn>
                                        <p:tgtEl>
                                          <p:spTgt spid="47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animBg="1"/>
      <p:bldP spid="47107" grpId="0" animBg="1"/>
      <p:bldP spid="47108" grpId="0" animBg="1"/>
      <p:bldP spid="47109" grpId="0" animBg="1"/>
      <p:bldP spid="47113" grpId="0" animBg="1"/>
      <p:bldP spid="17418" grpId="0"/>
      <p:bldP spid="47118" grpId="0"/>
      <p:bldP spid="471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10"/>
          <p:cNvGrpSpPr>
            <a:grpSpLocks/>
          </p:cNvGrpSpPr>
          <p:nvPr/>
        </p:nvGrpSpPr>
        <p:grpSpPr bwMode="auto">
          <a:xfrm>
            <a:off x="1956481" y="1450068"/>
            <a:ext cx="2695575" cy="3981450"/>
            <a:chOff x="1740" y="581"/>
            <a:chExt cx="1698" cy="2508"/>
          </a:xfrm>
        </p:grpSpPr>
        <p:grpSp>
          <p:nvGrpSpPr>
            <p:cNvPr id="24582" name="Group 8"/>
            <p:cNvGrpSpPr>
              <a:grpSpLocks/>
            </p:cNvGrpSpPr>
            <p:nvPr/>
          </p:nvGrpSpPr>
          <p:grpSpPr bwMode="auto">
            <a:xfrm>
              <a:off x="1740" y="1924"/>
              <a:ext cx="1698" cy="1165"/>
              <a:chOff x="1740" y="1924"/>
              <a:chExt cx="1698" cy="1165"/>
            </a:xfrm>
          </p:grpSpPr>
          <p:sp>
            <p:nvSpPr>
              <p:cNvPr id="24586" name="Freeform 4"/>
              <p:cNvSpPr>
                <a:spLocks/>
              </p:cNvSpPr>
              <p:nvPr/>
            </p:nvSpPr>
            <p:spPr bwMode="auto">
              <a:xfrm>
                <a:off x="1740" y="1930"/>
                <a:ext cx="1698" cy="1159"/>
              </a:xfrm>
              <a:custGeom>
                <a:avLst/>
                <a:gdLst>
                  <a:gd name="T0" fmla="*/ 0 w 1698"/>
                  <a:gd name="T1" fmla="*/ 1158 h 1159"/>
                  <a:gd name="T2" fmla="*/ 1698 w 1698"/>
                  <a:gd name="T3" fmla="*/ 0 h 1159"/>
                  <a:gd name="T4" fmla="*/ 0 60000 65536"/>
                  <a:gd name="T5" fmla="*/ 0 60000 65536"/>
                  <a:gd name="T6" fmla="*/ 0 w 1698"/>
                  <a:gd name="T7" fmla="*/ 0 h 1159"/>
                  <a:gd name="T8" fmla="*/ 1698 w 1698"/>
                  <a:gd name="T9" fmla="*/ 1159 h 1159"/>
                </a:gdLst>
                <a:ahLst/>
                <a:cxnLst>
                  <a:cxn ang="T4">
                    <a:pos x="T0" y="T1"/>
                  </a:cxn>
                  <a:cxn ang="T5">
                    <a:pos x="T2" y="T3"/>
                  </a:cxn>
                </a:cxnLst>
                <a:rect l="T6" t="T7" r="T8" b="T9"/>
                <a:pathLst>
                  <a:path w="1698" h="1159">
                    <a:moveTo>
                      <a:pt x="0" y="1158"/>
                    </a:moveTo>
                    <a:cubicBezTo>
                      <a:pt x="1570" y="1159"/>
                      <a:pt x="197" y="1"/>
                      <a:pt x="1698" y="0"/>
                    </a:cubicBezTo>
                  </a:path>
                </a:pathLst>
              </a:custGeom>
              <a:noFill/>
              <a:ln w="57150" cmpd="sng">
                <a:solidFill>
                  <a:srgbClr val="F00000"/>
                </a:solidFill>
                <a:round/>
                <a:headEnd type="none" w="med" len="med"/>
                <a:tailEnd type="none" w="med" len="med"/>
              </a:ln>
            </p:spPr>
            <p:txBody>
              <a:bodyPr/>
              <a:lstStyle/>
              <a:p>
                <a:endParaRPr lang="cs-CZ"/>
              </a:p>
            </p:txBody>
          </p:sp>
          <p:sp>
            <p:nvSpPr>
              <p:cNvPr id="24587" name="Freeform 6"/>
              <p:cNvSpPr>
                <a:spLocks/>
              </p:cNvSpPr>
              <p:nvPr/>
            </p:nvSpPr>
            <p:spPr bwMode="auto">
              <a:xfrm>
                <a:off x="1740" y="1924"/>
                <a:ext cx="1696" cy="1165"/>
              </a:xfrm>
              <a:custGeom>
                <a:avLst/>
                <a:gdLst>
                  <a:gd name="T0" fmla="*/ 0 w 1696"/>
                  <a:gd name="T1" fmla="*/ 1165 h 1165"/>
                  <a:gd name="T2" fmla="*/ 1396 w 1696"/>
                  <a:gd name="T3" fmla="*/ 2 h 1165"/>
                  <a:gd name="T4" fmla="*/ 1696 w 1696"/>
                  <a:gd name="T5" fmla="*/ 4 h 1165"/>
                  <a:gd name="T6" fmla="*/ 0 60000 65536"/>
                  <a:gd name="T7" fmla="*/ 0 60000 65536"/>
                  <a:gd name="T8" fmla="*/ 0 60000 65536"/>
                  <a:gd name="T9" fmla="*/ 0 w 1696"/>
                  <a:gd name="T10" fmla="*/ 0 h 1165"/>
                  <a:gd name="T11" fmla="*/ 1696 w 1696"/>
                  <a:gd name="T12" fmla="*/ 1165 h 1165"/>
                </a:gdLst>
                <a:ahLst/>
                <a:cxnLst>
                  <a:cxn ang="T6">
                    <a:pos x="T0" y="T1"/>
                  </a:cxn>
                  <a:cxn ang="T7">
                    <a:pos x="T2" y="T3"/>
                  </a:cxn>
                  <a:cxn ang="T8">
                    <a:pos x="T4" y="T5"/>
                  </a:cxn>
                </a:cxnLst>
                <a:rect l="T9" t="T10" r="T11" b="T12"/>
                <a:pathLst>
                  <a:path w="1696" h="1165">
                    <a:moveTo>
                      <a:pt x="0" y="1165"/>
                    </a:moveTo>
                    <a:cubicBezTo>
                      <a:pt x="1121" y="1165"/>
                      <a:pt x="196" y="6"/>
                      <a:pt x="1396" y="2"/>
                    </a:cubicBezTo>
                    <a:cubicBezTo>
                      <a:pt x="1448" y="2"/>
                      <a:pt x="1694" y="0"/>
                      <a:pt x="1696" y="4"/>
                    </a:cubicBezTo>
                  </a:path>
                </a:pathLst>
              </a:custGeom>
              <a:noFill/>
              <a:ln w="57150" cmpd="sng">
                <a:solidFill>
                  <a:srgbClr val="008000"/>
                </a:solidFill>
                <a:round/>
                <a:headEnd type="none" w="med" len="med"/>
                <a:tailEnd type="none" w="med" len="med"/>
              </a:ln>
            </p:spPr>
            <p:txBody>
              <a:bodyPr/>
              <a:lstStyle/>
              <a:p>
                <a:endParaRPr lang="cs-CZ"/>
              </a:p>
            </p:txBody>
          </p:sp>
        </p:grpSp>
        <p:grpSp>
          <p:nvGrpSpPr>
            <p:cNvPr id="24583" name="Group 9"/>
            <p:cNvGrpSpPr>
              <a:grpSpLocks/>
            </p:cNvGrpSpPr>
            <p:nvPr/>
          </p:nvGrpSpPr>
          <p:grpSpPr bwMode="auto">
            <a:xfrm>
              <a:off x="1740" y="581"/>
              <a:ext cx="1698" cy="1159"/>
              <a:chOff x="1740" y="493"/>
              <a:chExt cx="1698" cy="1159"/>
            </a:xfrm>
          </p:grpSpPr>
          <p:sp>
            <p:nvSpPr>
              <p:cNvPr id="24584" name="Freeform 2"/>
              <p:cNvSpPr>
                <a:spLocks/>
              </p:cNvSpPr>
              <p:nvPr/>
            </p:nvSpPr>
            <p:spPr bwMode="auto">
              <a:xfrm>
                <a:off x="1740" y="493"/>
                <a:ext cx="1698" cy="1158"/>
              </a:xfrm>
              <a:custGeom>
                <a:avLst/>
                <a:gdLst>
                  <a:gd name="T0" fmla="*/ 0 w 2526"/>
                  <a:gd name="T1" fmla="*/ 423 h 1620"/>
                  <a:gd name="T2" fmla="*/ 516 w 2526"/>
                  <a:gd name="T3" fmla="*/ 0 h 1620"/>
                  <a:gd name="T4" fmla="*/ 0 60000 65536"/>
                  <a:gd name="T5" fmla="*/ 0 60000 65536"/>
                  <a:gd name="T6" fmla="*/ 0 w 2526"/>
                  <a:gd name="T7" fmla="*/ 0 h 1620"/>
                  <a:gd name="T8" fmla="*/ 2526 w 2526"/>
                  <a:gd name="T9" fmla="*/ 1620 h 1620"/>
                </a:gdLst>
                <a:ahLst/>
                <a:cxnLst>
                  <a:cxn ang="T4">
                    <a:pos x="T0" y="T1"/>
                  </a:cxn>
                  <a:cxn ang="T5">
                    <a:pos x="T2" y="T3"/>
                  </a:cxn>
                </a:cxnLst>
                <a:rect l="T6" t="T7" r="T8" b="T9"/>
                <a:pathLst>
                  <a:path w="2526" h="1620">
                    <a:moveTo>
                      <a:pt x="0" y="1620"/>
                    </a:moveTo>
                    <a:cubicBezTo>
                      <a:pt x="1500" y="1614"/>
                      <a:pt x="962" y="6"/>
                      <a:pt x="2526" y="0"/>
                    </a:cubicBezTo>
                  </a:path>
                </a:pathLst>
              </a:custGeom>
              <a:noFill/>
              <a:ln w="57150" cmpd="sng">
                <a:solidFill>
                  <a:srgbClr val="F00000"/>
                </a:solidFill>
                <a:round/>
                <a:headEnd type="none" w="med" len="med"/>
                <a:tailEnd type="none" w="med" len="med"/>
              </a:ln>
            </p:spPr>
            <p:txBody>
              <a:bodyPr/>
              <a:lstStyle/>
              <a:p>
                <a:endParaRPr lang="cs-CZ"/>
              </a:p>
            </p:txBody>
          </p:sp>
          <p:sp>
            <p:nvSpPr>
              <p:cNvPr id="24585" name="Freeform 7"/>
              <p:cNvSpPr>
                <a:spLocks/>
              </p:cNvSpPr>
              <p:nvPr/>
            </p:nvSpPr>
            <p:spPr bwMode="auto">
              <a:xfrm>
                <a:off x="1740" y="493"/>
                <a:ext cx="1698" cy="1159"/>
              </a:xfrm>
              <a:custGeom>
                <a:avLst/>
                <a:gdLst>
                  <a:gd name="T0" fmla="*/ 0 w 1698"/>
                  <a:gd name="T1" fmla="*/ 1158 h 1159"/>
                  <a:gd name="T2" fmla="*/ 1698 w 1698"/>
                  <a:gd name="T3" fmla="*/ 0 h 1159"/>
                  <a:gd name="T4" fmla="*/ 0 60000 65536"/>
                  <a:gd name="T5" fmla="*/ 0 60000 65536"/>
                  <a:gd name="T6" fmla="*/ 0 w 1698"/>
                  <a:gd name="T7" fmla="*/ 0 h 1159"/>
                  <a:gd name="T8" fmla="*/ 1698 w 1698"/>
                  <a:gd name="T9" fmla="*/ 1159 h 1159"/>
                </a:gdLst>
                <a:ahLst/>
                <a:cxnLst>
                  <a:cxn ang="T4">
                    <a:pos x="T0" y="T1"/>
                  </a:cxn>
                  <a:cxn ang="T5">
                    <a:pos x="T2" y="T3"/>
                  </a:cxn>
                </a:cxnLst>
                <a:rect l="T6" t="T7" r="T8" b="T9"/>
                <a:pathLst>
                  <a:path w="1698" h="1159">
                    <a:moveTo>
                      <a:pt x="0" y="1158"/>
                    </a:moveTo>
                    <a:cubicBezTo>
                      <a:pt x="1570" y="1159"/>
                      <a:pt x="197" y="1"/>
                      <a:pt x="1698" y="0"/>
                    </a:cubicBezTo>
                  </a:path>
                </a:pathLst>
              </a:custGeom>
              <a:noFill/>
              <a:ln w="57150" cmpd="sng">
                <a:solidFill>
                  <a:schemeClr val="accent2"/>
                </a:solidFill>
                <a:round/>
                <a:headEnd type="none" w="med" len="med"/>
                <a:tailEnd type="none" w="med" len="med"/>
              </a:ln>
            </p:spPr>
            <p:txBody>
              <a:bodyPr/>
              <a:lstStyle/>
              <a:p>
                <a:endParaRPr lang="cs-CZ"/>
              </a:p>
            </p:txBody>
          </p:sp>
        </p:grpSp>
      </p:grpSp>
      <p:sp>
        <p:nvSpPr>
          <p:cNvPr id="24579" name="Text Box 11"/>
          <p:cNvSpPr txBox="1">
            <a:spLocks noChangeArrowheads="1"/>
          </p:cNvSpPr>
          <p:nvPr/>
        </p:nvSpPr>
        <p:spPr bwMode="auto">
          <a:xfrm>
            <a:off x="3515579" y="2290930"/>
            <a:ext cx="5362365" cy="400110"/>
          </a:xfrm>
          <a:prstGeom prst="rect">
            <a:avLst/>
          </a:prstGeom>
          <a:noFill/>
          <a:ln w="9525">
            <a:noFill/>
            <a:miter lim="800000"/>
            <a:headEnd/>
            <a:tailEnd/>
          </a:ln>
        </p:spPr>
        <p:txBody>
          <a:bodyPr wrap="none">
            <a:spAutoFit/>
          </a:bodyPr>
          <a:lstStyle/>
          <a:p>
            <a:r>
              <a:rPr lang="en-GB" sz="2000" dirty="0">
                <a:solidFill>
                  <a:srgbClr val="E60000"/>
                </a:solidFill>
              </a:rPr>
              <a:t>c</a:t>
            </a:r>
            <a:r>
              <a:rPr lang="cs-CZ" sz="2000" dirty="0" err="1">
                <a:solidFill>
                  <a:srgbClr val="E60000"/>
                </a:solidFill>
              </a:rPr>
              <a:t>oincidence</a:t>
            </a:r>
            <a:r>
              <a:rPr lang="cs-CZ" sz="2000" dirty="0">
                <a:solidFill>
                  <a:srgbClr val="F00000"/>
                </a:solidFill>
              </a:rPr>
              <a:t> </a:t>
            </a:r>
            <a:r>
              <a:rPr lang="cs-CZ" sz="2000" dirty="0"/>
              <a:t>= </a:t>
            </a:r>
            <a:r>
              <a:rPr lang="en-GB" sz="2000" dirty="0"/>
              <a:t>same positions of zone centres</a:t>
            </a:r>
            <a:endParaRPr lang="cs-CZ" sz="2000" dirty="0"/>
          </a:p>
        </p:txBody>
      </p:sp>
      <p:sp>
        <p:nvSpPr>
          <p:cNvPr id="24580" name="Text Box 12"/>
          <p:cNvSpPr txBox="1">
            <a:spLocks noChangeArrowheads="1"/>
          </p:cNvSpPr>
          <p:nvPr/>
        </p:nvSpPr>
        <p:spPr bwMode="auto">
          <a:xfrm>
            <a:off x="3548911" y="4733158"/>
            <a:ext cx="4067139" cy="707886"/>
          </a:xfrm>
          <a:prstGeom prst="rect">
            <a:avLst/>
          </a:prstGeom>
          <a:noFill/>
          <a:ln w="9525">
            <a:noFill/>
            <a:miter lim="800000"/>
            <a:headEnd/>
            <a:tailEnd/>
          </a:ln>
        </p:spPr>
        <p:txBody>
          <a:bodyPr wrap="none">
            <a:spAutoFit/>
          </a:bodyPr>
          <a:lstStyle/>
          <a:p>
            <a:pPr algn="ctr"/>
            <a:r>
              <a:rPr lang="en-GB" sz="2000" dirty="0">
                <a:solidFill>
                  <a:srgbClr val="E60000"/>
                </a:solidFill>
              </a:rPr>
              <a:t>c</a:t>
            </a:r>
            <a:r>
              <a:rPr lang="cs-CZ" sz="2000" dirty="0">
                <a:solidFill>
                  <a:srgbClr val="E60000"/>
                </a:solidFill>
              </a:rPr>
              <a:t>on</a:t>
            </a:r>
            <a:r>
              <a:rPr lang="en-GB" sz="2000" dirty="0">
                <a:solidFill>
                  <a:srgbClr val="E60000"/>
                </a:solidFill>
              </a:rPr>
              <a:t>c</a:t>
            </a:r>
            <a:r>
              <a:rPr lang="cs-CZ" sz="2000" dirty="0" err="1">
                <a:solidFill>
                  <a:srgbClr val="E60000"/>
                </a:solidFill>
              </a:rPr>
              <a:t>ordance</a:t>
            </a:r>
            <a:r>
              <a:rPr lang="cs-CZ" sz="2000" dirty="0"/>
              <a:t> = </a:t>
            </a:r>
            <a:r>
              <a:rPr lang="en-GB" sz="2000" dirty="0"/>
              <a:t>same cline shapes</a:t>
            </a:r>
            <a:endParaRPr lang="cs-CZ" sz="2000" dirty="0"/>
          </a:p>
          <a:p>
            <a:pPr algn="ctr"/>
            <a:r>
              <a:rPr lang="cs-CZ" sz="2000" dirty="0"/>
              <a:t>(</a:t>
            </a:r>
            <a:r>
              <a:rPr lang="en-GB" sz="2000" dirty="0"/>
              <a:t>in practice usually same widths</a:t>
            </a:r>
            <a:r>
              <a:rPr lang="cs-CZ" sz="2000" dirty="0"/>
              <a:t>)</a:t>
            </a:r>
          </a:p>
        </p:txBody>
      </p:sp>
      <p:sp>
        <p:nvSpPr>
          <p:cNvPr id="11" name="Zaoblený obdélníkový popisek 10"/>
          <p:cNvSpPr/>
          <p:nvPr/>
        </p:nvSpPr>
        <p:spPr>
          <a:xfrm>
            <a:off x="1954893" y="1477056"/>
            <a:ext cx="903288" cy="436562"/>
          </a:xfrm>
          <a:prstGeom prst="wedgeRoundRectCallout">
            <a:avLst>
              <a:gd name="adj1" fmla="val 109493"/>
              <a:gd name="adj2" fmla="val 48385"/>
              <a:gd name="adj3" fmla="val 16667"/>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solidFill>
                  <a:schemeClr val="tx1"/>
                </a:solidFill>
              </a:rPr>
              <a:t>clines</a:t>
            </a:r>
            <a:endParaRPr lang="cs-CZ" dirty="0">
              <a:solidFill>
                <a:schemeClr val="tx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1">
            <a:extLst>
              <a:ext uri="{FF2B5EF4-FFF2-40B4-BE49-F238E27FC236}">
                <a16:creationId xmlns:a16="http://schemas.microsoft.com/office/drawing/2014/main" id="{8FF50C71-887B-4480-BC8B-02E22A4C6085}"/>
              </a:ext>
            </a:extLst>
          </p:cNvPr>
          <p:cNvGrpSpPr/>
          <p:nvPr/>
        </p:nvGrpSpPr>
        <p:grpSpPr>
          <a:xfrm>
            <a:off x="4892675" y="3086100"/>
            <a:ext cx="4136069" cy="3481804"/>
            <a:chOff x="4892675" y="3086100"/>
            <a:chExt cx="4136069" cy="3481804"/>
          </a:xfrm>
        </p:grpSpPr>
        <p:pic>
          <p:nvPicPr>
            <p:cNvPr id="83972" name="Picture 4"/>
            <p:cNvPicPr>
              <a:picLocks noChangeAspect="1" noChangeArrowheads="1"/>
            </p:cNvPicPr>
            <p:nvPr/>
          </p:nvPicPr>
          <p:blipFill>
            <a:blip r:embed="rId3" cstate="print"/>
            <a:srcRect l="9000" t="5377" r="6166" b="7600"/>
            <a:stretch>
              <a:fillRect/>
            </a:stretch>
          </p:blipFill>
          <p:spPr bwMode="auto">
            <a:xfrm>
              <a:off x="4892675" y="3086100"/>
              <a:ext cx="4040188" cy="3108325"/>
            </a:xfrm>
            <a:prstGeom prst="rect">
              <a:avLst/>
            </a:prstGeom>
            <a:noFill/>
            <a:ln w="9525">
              <a:noFill/>
              <a:miter lim="800000"/>
              <a:headEnd/>
              <a:tailEnd/>
            </a:ln>
          </p:spPr>
        </p:pic>
        <p:sp>
          <p:nvSpPr>
            <p:cNvPr id="83973" name="Text Box 5"/>
            <p:cNvSpPr txBox="1">
              <a:spLocks noChangeArrowheads="1"/>
            </p:cNvSpPr>
            <p:nvPr/>
          </p:nvSpPr>
          <p:spPr bwMode="auto">
            <a:xfrm>
              <a:off x="4892675" y="6229350"/>
              <a:ext cx="4136069" cy="338554"/>
            </a:xfrm>
            <a:prstGeom prst="rect">
              <a:avLst/>
            </a:prstGeom>
            <a:noFill/>
            <a:ln w="9525">
              <a:noFill/>
              <a:miter lim="800000"/>
              <a:headEnd/>
              <a:tailEnd/>
            </a:ln>
          </p:spPr>
          <p:txBody>
            <a:bodyPr wrap="none">
              <a:spAutoFit/>
            </a:bodyPr>
            <a:lstStyle/>
            <a:p>
              <a:pPr eaLnBrk="0" hangingPunct="0"/>
              <a:r>
                <a:rPr lang="en-GB" sz="1600" dirty="0"/>
                <a:t>greenish warbler</a:t>
              </a:r>
              <a:r>
                <a:rPr lang="cs-CZ" sz="1600" dirty="0"/>
                <a:t> (</a:t>
              </a:r>
              <a:r>
                <a:rPr lang="cs-CZ" sz="1600" i="1" dirty="0" err="1"/>
                <a:t>Philloscopus</a:t>
              </a:r>
              <a:r>
                <a:rPr lang="cs-CZ" sz="1600" i="1" dirty="0"/>
                <a:t> </a:t>
              </a:r>
              <a:r>
                <a:rPr lang="cs-CZ" sz="1600" i="1" dirty="0" err="1"/>
                <a:t>trochiloides</a:t>
              </a:r>
              <a:r>
                <a:rPr lang="cs-CZ" sz="1600" dirty="0"/>
                <a:t>)</a:t>
              </a:r>
            </a:p>
          </p:txBody>
        </p:sp>
      </p:grpSp>
      <p:sp>
        <p:nvSpPr>
          <p:cNvPr id="83974" name="Text Box 6"/>
          <p:cNvSpPr txBox="1">
            <a:spLocks noChangeArrowheads="1"/>
          </p:cNvSpPr>
          <p:nvPr/>
        </p:nvSpPr>
        <p:spPr bwMode="auto">
          <a:xfrm>
            <a:off x="481013" y="1052513"/>
            <a:ext cx="1624163" cy="400110"/>
          </a:xfrm>
          <a:prstGeom prst="rect">
            <a:avLst/>
          </a:prstGeom>
          <a:noFill/>
          <a:ln w="9525">
            <a:noFill/>
            <a:miter lim="800000"/>
            <a:headEnd/>
            <a:tailEnd/>
          </a:ln>
        </p:spPr>
        <p:txBody>
          <a:bodyPr wrap="none">
            <a:spAutoFit/>
          </a:bodyPr>
          <a:lstStyle/>
          <a:p>
            <a:pPr eaLnBrk="0" hangingPunct="0"/>
            <a:r>
              <a:rPr lang="en-GB" sz="2000" dirty="0"/>
              <a:t>ring species</a:t>
            </a:r>
            <a:r>
              <a:rPr lang="cs-CZ" sz="2000" dirty="0"/>
              <a:t>:</a:t>
            </a:r>
          </a:p>
        </p:txBody>
      </p:sp>
      <p:pic>
        <p:nvPicPr>
          <p:cNvPr id="83975" name="Picture 7" descr="Ensatina_ring"/>
          <p:cNvPicPr>
            <a:picLocks noChangeAspect="1" noChangeArrowheads="1"/>
          </p:cNvPicPr>
          <p:nvPr/>
        </p:nvPicPr>
        <p:blipFill>
          <a:blip r:embed="rId4" cstate="print"/>
          <a:srcRect/>
          <a:stretch>
            <a:fillRect/>
          </a:stretch>
        </p:blipFill>
        <p:spPr bwMode="auto">
          <a:xfrm>
            <a:off x="722313" y="1730375"/>
            <a:ext cx="3668712" cy="4573588"/>
          </a:xfrm>
          <a:prstGeom prst="rect">
            <a:avLst/>
          </a:prstGeom>
          <a:noFill/>
          <a:ln w="9525">
            <a:noFill/>
            <a:miter lim="800000"/>
            <a:headEnd/>
            <a:tailEnd/>
          </a:ln>
        </p:spPr>
      </p:pic>
      <p:sp>
        <p:nvSpPr>
          <p:cNvPr id="83976" name="Text Box 8"/>
          <p:cNvSpPr txBox="1">
            <a:spLocks noChangeArrowheads="1"/>
          </p:cNvSpPr>
          <p:nvPr/>
        </p:nvSpPr>
        <p:spPr bwMode="auto">
          <a:xfrm>
            <a:off x="282575" y="6367463"/>
            <a:ext cx="3071813" cy="336550"/>
          </a:xfrm>
          <a:prstGeom prst="rect">
            <a:avLst/>
          </a:prstGeom>
          <a:noFill/>
          <a:ln w="9525">
            <a:noFill/>
            <a:miter lim="800000"/>
            <a:headEnd/>
            <a:tailEnd/>
          </a:ln>
        </p:spPr>
        <p:txBody>
          <a:bodyPr wrap="none">
            <a:spAutoFit/>
          </a:bodyPr>
          <a:lstStyle/>
          <a:p>
            <a:pPr eaLnBrk="0" hangingPunct="0"/>
            <a:r>
              <a:rPr lang="cs-CZ" sz="1600" i="1"/>
              <a:t>Ensatina eschscholtzii - klauberi</a:t>
            </a:r>
            <a:endParaRPr lang="cs-CZ" sz="1600"/>
          </a:p>
        </p:txBody>
      </p:sp>
      <p:sp>
        <p:nvSpPr>
          <p:cNvPr id="8199" name="Text Box 9"/>
          <p:cNvSpPr txBox="1">
            <a:spLocks noChangeArrowheads="1"/>
          </p:cNvSpPr>
          <p:nvPr/>
        </p:nvSpPr>
        <p:spPr bwMode="auto">
          <a:xfrm>
            <a:off x="692604" y="357641"/>
            <a:ext cx="2735044" cy="461665"/>
          </a:xfrm>
          <a:prstGeom prst="rect">
            <a:avLst/>
          </a:prstGeom>
          <a:noFill/>
          <a:ln w="9525">
            <a:noFill/>
            <a:miter lim="800000"/>
            <a:headEnd/>
            <a:tailEnd/>
          </a:ln>
        </p:spPr>
        <p:txBody>
          <a:bodyPr wrap="none">
            <a:spAutoFit/>
          </a:bodyPr>
          <a:lstStyle/>
          <a:p>
            <a:r>
              <a:rPr lang="cs-CZ" sz="2400" dirty="0">
                <a:solidFill>
                  <a:srgbClr val="E60000"/>
                </a:solidFill>
              </a:rPr>
              <a:t>Se</a:t>
            </a:r>
            <a:r>
              <a:rPr lang="en-GB" sz="2400" dirty="0" err="1">
                <a:solidFill>
                  <a:srgbClr val="E60000"/>
                </a:solidFill>
              </a:rPr>
              <a:t>condary</a:t>
            </a:r>
            <a:r>
              <a:rPr lang="cs-CZ" sz="2400" dirty="0">
                <a:solidFill>
                  <a:srgbClr val="E60000"/>
                </a:solidFill>
              </a:rPr>
              <a:t> </a:t>
            </a:r>
            <a:r>
              <a:rPr lang="en-GB" sz="2400" dirty="0">
                <a:solidFill>
                  <a:srgbClr val="E60000"/>
                </a:solidFill>
              </a:rPr>
              <a:t>c</a:t>
            </a:r>
            <a:r>
              <a:rPr lang="cs-CZ" sz="2400" dirty="0" err="1">
                <a:solidFill>
                  <a:srgbClr val="E60000"/>
                </a:solidFill>
              </a:rPr>
              <a:t>onta</a:t>
            </a:r>
            <a:r>
              <a:rPr lang="en-GB" sz="2400" dirty="0">
                <a:solidFill>
                  <a:srgbClr val="E60000"/>
                </a:solidFill>
              </a:rPr>
              <a:t>c</a:t>
            </a:r>
            <a:r>
              <a:rPr lang="cs-CZ" sz="2400" dirty="0">
                <a:solidFill>
                  <a:srgbClr val="E60000"/>
                </a:solidFill>
              </a:rPr>
              <a:t>t</a:t>
            </a:r>
          </a:p>
        </p:txBody>
      </p:sp>
      <p:grpSp>
        <p:nvGrpSpPr>
          <p:cNvPr id="8200" name="Group 11"/>
          <p:cNvGrpSpPr>
            <a:grpSpLocks/>
          </p:cNvGrpSpPr>
          <p:nvPr/>
        </p:nvGrpSpPr>
        <p:grpSpPr bwMode="auto">
          <a:xfrm>
            <a:off x="4264026" y="303213"/>
            <a:ext cx="4471988" cy="2586037"/>
            <a:chOff x="2686" y="191"/>
            <a:chExt cx="2817" cy="1629"/>
          </a:xfrm>
        </p:grpSpPr>
        <p:pic>
          <p:nvPicPr>
            <p:cNvPr id="8202" name="Picture 2"/>
            <p:cNvPicPr>
              <a:picLocks noChangeAspect="1" noChangeArrowheads="1"/>
            </p:cNvPicPr>
            <p:nvPr/>
          </p:nvPicPr>
          <p:blipFill>
            <a:blip r:embed="rId5" cstate="print"/>
            <a:srcRect/>
            <a:stretch>
              <a:fillRect/>
            </a:stretch>
          </p:blipFill>
          <p:spPr bwMode="auto">
            <a:xfrm>
              <a:off x="3189" y="287"/>
              <a:ext cx="2314" cy="1533"/>
            </a:xfrm>
            <a:prstGeom prst="rect">
              <a:avLst/>
            </a:prstGeom>
            <a:noFill/>
            <a:ln w="9525">
              <a:noFill/>
              <a:miter lim="800000"/>
              <a:headEnd/>
              <a:tailEnd/>
            </a:ln>
          </p:spPr>
        </p:pic>
        <p:sp>
          <p:nvSpPr>
            <p:cNvPr id="8203" name="Text Box 3"/>
            <p:cNvSpPr txBox="1">
              <a:spLocks noChangeArrowheads="1"/>
            </p:cNvSpPr>
            <p:nvPr/>
          </p:nvSpPr>
          <p:spPr bwMode="auto">
            <a:xfrm>
              <a:off x="2686" y="191"/>
              <a:ext cx="805" cy="366"/>
            </a:xfrm>
            <a:prstGeom prst="rect">
              <a:avLst/>
            </a:prstGeom>
            <a:noFill/>
            <a:ln w="9525">
              <a:noFill/>
              <a:miter lim="800000"/>
              <a:headEnd/>
              <a:tailEnd/>
            </a:ln>
          </p:spPr>
          <p:txBody>
            <a:bodyPr wrap="none">
              <a:spAutoFit/>
            </a:bodyPr>
            <a:lstStyle/>
            <a:p>
              <a:r>
                <a:rPr lang="cs-CZ" sz="1600" i="1" dirty="0" err="1"/>
                <a:t>Chorthippus</a:t>
              </a:r>
              <a:br>
                <a:rPr lang="cs-CZ" sz="1600" i="1" dirty="0"/>
              </a:br>
              <a:r>
                <a:rPr lang="cs-CZ" sz="1600" i="1" dirty="0"/>
                <a:t> </a:t>
              </a:r>
              <a:r>
                <a:rPr lang="cs-CZ" sz="1600" i="1" dirty="0" err="1"/>
                <a:t>parallelus</a:t>
              </a:r>
              <a:endParaRPr lang="cs-CZ" sz="1600" i="1" dirty="0"/>
            </a:p>
          </p:txBody>
        </p:sp>
        <p:sp>
          <p:nvSpPr>
            <p:cNvPr id="8204" name="Line 10"/>
            <p:cNvSpPr>
              <a:spLocks noChangeShapeType="1"/>
            </p:cNvSpPr>
            <p:nvPr/>
          </p:nvSpPr>
          <p:spPr bwMode="auto">
            <a:xfrm>
              <a:off x="3684" y="1230"/>
              <a:ext cx="170" cy="135"/>
            </a:xfrm>
            <a:prstGeom prst="line">
              <a:avLst/>
            </a:prstGeom>
            <a:noFill/>
            <a:ln w="76200">
              <a:solidFill>
                <a:srgbClr val="F00000"/>
              </a:solidFill>
              <a:round/>
              <a:headEnd/>
              <a:tailEnd/>
            </a:ln>
          </p:spPr>
          <p:txBody>
            <a:bodyPr/>
            <a:lstStyle/>
            <a:p>
              <a:endParaRPr lang="cs-CZ"/>
            </a:p>
          </p:txBody>
        </p:sp>
      </p:grpSp>
      <p:sp>
        <p:nvSpPr>
          <p:cNvPr id="8201" name="AutoShape 12"/>
          <p:cNvSpPr>
            <a:spLocks noChangeArrowheads="1"/>
          </p:cNvSpPr>
          <p:nvPr/>
        </p:nvSpPr>
        <p:spPr bwMode="auto">
          <a:xfrm>
            <a:off x="3838575" y="1154113"/>
            <a:ext cx="1517650" cy="609600"/>
          </a:xfrm>
          <a:prstGeom prst="wedgeRectCallout">
            <a:avLst>
              <a:gd name="adj1" fmla="val 96130"/>
              <a:gd name="adj2" fmla="val 33856"/>
            </a:avLst>
          </a:prstGeom>
          <a:solidFill>
            <a:schemeClr val="bg1">
              <a:lumMod val="95000"/>
            </a:schemeClr>
          </a:solidFill>
          <a:ln w="9525">
            <a:solidFill>
              <a:schemeClr val="tx1"/>
            </a:solidFill>
            <a:miter lim="800000"/>
            <a:headEnd/>
            <a:tailEnd/>
          </a:ln>
        </p:spPr>
        <p:txBody>
          <a:bodyPr anchor="ctr"/>
          <a:lstStyle/>
          <a:p>
            <a:pPr algn="ctr"/>
            <a:r>
              <a:rPr lang="en-US" sz="1600" dirty="0" err="1"/>
              <a:t>postgl</a:t>
            </a:r>
            <a:r>
              <a:rPr lang="cs-CZ" sz="1600" dirty="0"/>
              <a:t>a</a:t>
            </a:r>
            <a:r>
              <a:rPr lang="en-US" sz="1600" dirty="0"/>
              <a:t>ci</a:t>
            </a:r>
            <a:r>
              <a:rPr lang="en-GB" sz="1600" dirty="0"/>
              <a:t>a</a:t>
            </a:r>
            <a:r>
              <a:rPr lang="cs-CZ" sz="1600" dirty="0"/>
              <a:t>l </a:t>
            </a:r>
            <a:r>
              <a:rPr lang="cs-CZ" sz="1600" dirty="0" err="1"/>
              <a:t>expan</a:t>
            </a:r>
            <a:r>
              <a:rPr lang="en-GB" sz="1600" dirty="0" err="1"/>
              <a:t>sion</a:t>
            </a:r>
            <a:endParaRPr lang="cs-CZ" sz="1600" dirty="0"/>
          </a:p>
        </p:txBody>
      </p:sp>
      <p:grpSp>
        <p:nvGrpSpPr>
          <p:cNvPr id="3" name="Skupina 2">
            <a:extLst>
              <a:ext uri="{FF2B5EF4-FFF2-40B4-BE49-F238E27FC236}">
                <a16:creationId xmlns:a16="http://schemas.microsoft.com/office/drawing/2014/main" id="{CAB29321-B0FE-4343-BBDF-D652AEF511C9}"/>
              </a:ext>
            </a:extLst>
          </p:cNvPr>
          <p:cNvGrpSpPr/>
          <p:nvPr/>
        </p:nvGrpSpPr>
        <p:grpSpPr>
          <a:xfrm>
            <a:off x="5162122" y="2958248"/>
            <a:ext cx="3474308" cy="3771439"/>
            <a:chOff x="5162122" y="2958248"/>
            <a:chExt cx="3474308" cy="3771439"/>
          </a:xfrm>
        </p:grpSpPr>
        <p:pic>
          <p:nvPicPr>
            <p:cNvPr id="1026" name="Picture 2" descr="Larus cachinnans">
              <a:extLst>
                <a:ext uri="{FF2B5EF4-FFF2-40B4-BE49-F238E27FC236}">
                  <a16:creationId xmlns:a16="http://schemas.microsoft.com/office/drawing/2014/main" id="{8862AB76-9B44-40A6-A8E2-6AE55F3BEB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2122" y="2958248"/>
              <a:ext cx="3474308" cy="3440379"/>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5">
              <a:extLst>
                <a:ext uri="{FF2B5EF4-FFF2-40B4-BE49-F238E27FC236}">
                  <a16:creationId xmlns:a16="http://schemas.microsoft.com/office/drawing/2014/main" id="{EC7BB582-CD7B-4914-9368-3BE4E5A37887}"/>
                </a:ext>
              </a:extLst>
            </p:cNvPr>
            <p:cNvSpPr txBox="1">
              <a:spLocks noChangeArrowheads="1"/>
            </p:cNvSpPr>
            <p:nvPr/>
          </p:nvSpPr>
          <p:spPr bwMode="auto">
            <a:xfrm>
              <a:off x="5541964" y="6391133"/>
              <a:ext cx="2547492" cy="338554"/>
            </a:xfrm>
            <a:prstGeom prst="rect">
              <a:avLst/>
            </a:prstGeom>
            <a:noFill/>
            <a:ln w="9525">
              <a:noFill/>
              <a:miter lim="800000"/>
              <a:headEnd/>
              <a:tailEnd/>
            </a:ln>
          </p:spPr>
          <p:txBody>
            <a:bodyPr wrap="none">
              <a:spAutoFit/>
            </a:bodyPr>
            <a:lstStyle/>
            <a:p>
              <a:pPr eaLnBrk="0" hangingPunct="0"/>
              <a:r>
                <a:rPr lang="cs-CZ" sz="1600" i="1" dirty="0" err="1"/>
                <a:t>Larus</a:t>
              </a:r>
              <a:r>
                <a:rPr lang="cs-CZ" sz="1600" i="1" dirty="0"/>
                <a:t> </a:t>
              </a:r>
              <a:r>
                <a:rPr lang="cs-CZ" sz="1600" i="1" dirty="0" err="1"/>
                <a:t>argenteus</a:t>
              </a:r>
              <a:r>
                <a:rPr lang="cs-CZ" sz="1600" i="1" dirty="0"/>
                <a:t>/L. </a:t>
              </a:r>
              <a:r>
                <a:rPr lang="cs-CZ" sz="1600" i="1" dirty="0" err="1"/>
                <a:t>fuscus</a:t>
              </a:r>
              <a:endParaRPr lang="cs-CZ" sz="1600" i="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9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97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397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4" grpId="0"/>
      <p:bldP spid="8397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a:stretch>
            <a:fillRect/>
          </a:stretch>
        </p:blipFill>
        <p:spPr bwMode="auto">
          <a:xfrm>
            <a:off x="107950" y="673100"/>
            <a:ext cx="8928100" cy="5511800"/>
          </a:xfrm>
          <a:prstGeom prst="rect">
            <a:avLst/>
          </a:prstGeom>
          <a:noFill/>
          <a:ln w="9525">
            <a:noFill/>
            <a:miter lim="800000"/>
            <a:headEnd/>
            <a:tailEnd/>
          </a:ln>
        </p:spPr>
      </p:pic>
      <p:sp>
        <p:nvSpPr>
          <p:cNvPr id="23555" name="Text Box 5"/>
          <p:cNvSpPr txBox="1">
            <a:spLocks noChangeArrowheads="1"/>
          </p:cNvSpPr>
          <p:nvPr/>
        </p:nvSpPr>
        <p:spPr bwMode="auto">
          <a:xfrm>
            <a:off x="3486150" y="6073775"/>
            <a:ext cx="2181225" cy="400050"/>
          </a:xfrm>
          <a:prstGeom prst="rect">
            <a:avLst/>
          </a:prstGeom>
          <a:noFill/>
          <a:ln w="9525">
            <a:noFill/>
            <a:miter lim="800000"/>
            <a:headEnd/>
            <a:tailEnd/>
          </a:ln>
        </p:spPr>
        <p:txBody>
          <a:bodyPr wrap="none">
            <a:spAutoFit/>
          </a:bodyPr>
          <a:lstStyle/>
          <a:p>
            <a:r>
              <a:rPr lang="en-GB" sz="2000" i="1" dirty="0"/>
              <a:t>Geographic scale</a:t>
            </a:r>
            <a:endParaRPr lang="en-GB" sz="2000" dirty="0"/>
          </a:p>
        </p:txBody>
      </p:sp>
      <p:sp>
        <p:nvSpPr>
          <p:cNvPr id="23556" name="TextovéPole 6"/>
          <p:cNvSpPr txBox="1">
            <a:spLocks noChangeArrowheads="1"/>
          </p:cNvSpPr>
          <p:nvPr/>
        </p:nvSpPr>
        <p:spPr bwMode="auto">
          <a:xfrm>
            <a:off x="546100" y="1103313"/>
            <a:ext cx="2334293" cy="400110"/>
          </a:xfrm>
          <a:prstGeom prst="rect">
            <a:avLst/>
          </a:prstGeom>
          <a:noFill/>
          <a:ln w="9525">
            <a:noFill/>
            <a:miter lim="800000"/>
            <a:headEnd/>
            <a:tailEnd/>
          </a:ln>
        </p:spPr>
        <p:txBody>
          <a:bodyPr wrap="none">
            <a:spAutoFit/>
          </a:bodyPr>
          <a:lstStyle/>
          <a:p>
            <a:r>
              <a:rPr lang="en-US" sz="2000" dirty="0"/>
              <a:t>secondary contact</a:t>
            </a:r>
            <a:endParaRPr lang="cs-CZ" sz="2000" dirty="0"/>
          </a:p>
        </p:txBody>
      </p:sp>
      <p:sp>
        <p:nvSpPr>
          <p:cNvPr id="5" name="Zaoblený obdélníkový popisek 4"/>
          <p:cNvSpPr/>
          <p:nvPr/>
        </p:nvSpPr>
        <p:spPr>
          <a:xfrm>
            <a:off x="2825750" y="2805113"/>
            <a:ext cx="903288" cy="436562"/>
          </a:xfrm>
          <a:prstGeom prst="wedgeRoundRectCallout">
            <a:avLst>
              <a:gd name="adj1" fmla="val 137196"/>
              <a:gd name="adj2" fmla="val 55876"/>
              <a:gd name="adj3" fmla="val 16667"/>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solidFill>
                  <a:schemeClr val="tx1"/>
                </a:solidFill>
              </a:rPr>
              <a:t>cline</a:t>
            </a:r>
            <a:endParaRPr lang="cs-CZ"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6050643" y="2388053"/>
            <a:ext cx="242888" cy="3067050"/>
          </a:xfrm>
          <a:prstGeom prst="rect">
            <a:avLst/>
          </a:prstGeom>
          <a:solidFill>
            <a:srgbClr val="FF9900"/>
          </a:solidFill>
          <a:ln w="9525">
            <a:solidFill>
              <a:schemeClr val="tx1"/>
            </a:solidFill>
            <a:miter lim="800000"/>
            <a:headEnd/>
            <a:tailEnd/>
          </a:ln>
        </p:spPr>
        <p:txBody>
          <a:bodyPr wrap="none" anchor="ctr"/>
          <a:lstStyle/>
          <a:p>
            <a:endParaRPr lang="cs-CZ"/>
          </a:p>
        </p:txBody>
      </p:sp>
      <p:sp>
        <p:nvSpPr>
          <p:cNvPr id="25603" name="Rectangle 3"/>
          <p:cNvSpPr>
            <a:spLocks noChangeArrowheads="1"/>
          </p:cNvSpPr>
          <p:nvPr/>
        </p:nvSpPr>
        <p:spPr bwMode="auto">
          <a:xfrm>
            <a:off x="6052231" y="2388053"/>
            <a:ext cx="246062" cy="3067050"/>
          </a:xfrm>
          <a:prstGeom prst="rect">
            <a:avLst/>
          </a:prstGeom>
          <a:solidFill>
            <a:srgbClr val="CC00CC"/>
          </a:solidFill>
          <a:ln w="9525">
            <a:solidFill>
              <a:schemeClr val="tx1"/>
            </a:solidFill>
            <a:miter lim="800000"/>
            <a:headEnd/>
            <a:tailEnd/>
          </a:ln>
        </p:spPr>
        <p:txBody>
          <a:bodyPr wrap="none" anchor="ctr"/>
          <a:lstStyle/>
          <a:p>
            <a:endParaRPr lang="cs-CZ"/>
          </a:p>
        </p:txBody>
      </p:sp>
      <p:sp>
        <p:nvSpPr>
          <p:cNvPr id="49157" name="AutoShape 5"/>
          <p:cNvSpPr>
            <a:spLocks noChangeArrowheads="1"/>
          </p:cNvSpPr>
          <p:nvPr/>
        </p:nvSpPr>
        <p:spPr bwMode="auto">
          <a:xfrm>
            <a:off x="4631418" y="4127953"/>
            <a:ext cx="1466850" cy="304800"/>
          </a:xfrm>
          <a:prstGeom prst="rightArrow">
            <a:avLst>
              <a:gd name="adj1" fmla="val 50000"/>
              <a:gd name="adj2" fmla="val 120313"/>
            </a:avLst>
          </a:prstGeom>
          <a:solidFill>
            <a:srgbClr val="0000CC"/>
          </a:solidFill>
          <a:ln w="9525">
            <a:solidFill>
              <a:schemeClr val="tx1"/>
            </a:solidFill>
            <a:miter lim="800000"/>
            <a:headEnd/>
            <a:tailEnd/>
          </a:ln>
        </p:spPr>
        <p:txBody>
          <a:bodyPr wrap="none" anchor="ctr"/>
          <a:lstStyle/>
          <a:p>
            <a:endParaRPr lang="cs-CZ"/>
          </a:p>
        </p:txBody>
      </p:sp>
      <p:sp>
        <p:nvSpPr>
          <p:cNvPr id="49158" name="AutoShape 6"/>
          <p:cNvSpPr>
            <a:spLocks noChangeArrowheads="1"/>
          </p:cNvSpPr>
          <p:nvPr/>
        </p:nvSpPr>
        <p:spPr bwMode="auto">
          <a:xfrm rot="10799992">
            <a:off x="5021943" y="3208791"/>
            <a:ext cx="2863850" cy="304800"/>
          </a:xfrm>
          <a:prstGeom prst="rightArrow">
            <a:avLst>
              <a:gd name="adj1" fmla="val 50000"/>
              <a:gd name="adj2" fmla="val 234896"/>
            </a:avLst>
          </a:prstGeom>
          <a:solidFill>
            <a:srgbClr val="FF0000"/>
          </a:solidFill>
          <a:ln w="9525">
            <a:solidFill>
              <a:schemeClr val="tx1"/>
            </a:solidFill>
            <a:miter lim="800000"/>
            <a:headEnd/>
            <a:tailEnd/>
          </a:ln>
        </p:spPr>
        <p:txBody>
          <a:bodyPr wrap="none" anchor="ctr"/>
          <a:lstStyle/>
          <a:p>
            <a:endParaRPr lang="cs-CZ"/>
          </a:p>
        </p:txBody>
      </p:sp>
      <p:sp>
        <p:nvSpPr>
          <p:cNvPr id="49159" name="AutoShape 7"/>
          <p:cNvSpPr>
            <a:spLocks noChangeArrowheads="1"/>
          </p:cNvSpPr>
          <p:nvPr/>
        </p:nvSpPr>
        <p:spPr bwMode="auto">
          <a:xfrm rot="10800000">
            <a:off x="6226856" y="4407353"/>
            <a:ext cx="1484312" cy="304800"/>
          </a:xfrm>
          <a:prstGeom prst="rightArrow">
            <a:avLst>
              <a:gd name="adj1" fmla="val 50000"/>
              <a:gd name="adj2" fmla="val 121745"/>
            </a:avLst>
          </a:prstGeom>
          <a:solidFill>
            <a:srgbClr val="FF0000"/>
          </a:solidFill>
          <a:ln w="9525">
            <a:solidFill>
              <a:schemeClr val="tx1"/>
            </a:solidFill>
            <a:miter lim="800000"/>
            <a:headEnd/>
            <a:tailEnd/>
          </a:ln>
        </p:spPr>
        <p:txBody>
          <a:bodyPr wrap="none" anchor="ctr"/>
          <a:lstStyle/>
          <a:p>
            <a:endParaRPr lang="cs-CZ"/>
          </a:p>
        </p:txBody>
      </p:sp>
      <p:sp>
        <p:nvSpPr>
          <p:cNvPr id="49160" name="AutoShape 8"/>
          <p:cNvSpPr>
            <a:spLocks noChangeArrowheads="1"/>
          </p:cNvSpPr>
          <p:nvPr/>
        </p:nvSpPr>
        <p:spPr bwMode="auto">
          <a:xfrm>
            <a:off x="4193268" y="2899228"/>
            <a:ext cx="3070225" cy="300038"/>
          </a:xfrm>
          <a:prstGeom prst="rightArrow">
            <a:avLst>
              <a:gd name="adj1" fmla="val 50000"/>
              <a:gd name="adj2" fmla="val 255820"/>
            </a:avLst>
          </a:prstGeom>
          <a:solidFill>
            <a:srgbClr val="0000CC"/>
          </a:solidFill>
          <a:ln w="9525">
            <a:solidFill>
              <a:schemeClr val="tx1"/>
            </a:solidFill>
            <a:miter lim="800000"/>
            <a:headEnd/>
            <a:tailEnd/>
          </a:ln>
        </p:spPr>
        <p:txBody>
          <a:bodyPr wrap="none" anchor="ctr"/>
          <a:lstStyle/>
          <a:p>
            <a:endParaRPr lang="cs-CZ"/>
          </a:p>
        </p:txBody>
      </p:sp>
      <p:sp>
        <p:nvSpPr>
          <p:cNvPr id="25608" name="Text Box 9"/>
          <p:cNvSpPr txBox="1">
            <a:spLocks noChangeArrowheads="1"/>
          </p:cNvSpPr>
          <p:nvPr/>
        </p:nvSpPr>
        <p:spPr bwMode="auto">
          <a:xfrm>
            <a:off x="2950887" y="1243013"/>
            <a:ext cx="3470823" cy="461665"/>
          </a:xfrm>
          <a:prstGeom prst="rect">
            <a:avLst/>
          </a:prstGeom>
          <a:noFill/>
          <a:ln w="9525">
            <a:noFill/>
            <a:miter lim="800000"/>
            <a:headEnd/>
            <a:tailEnd/>
          </a:ln>
        </p:spPr>
        <p:txBody>
          <a:bodyPr wrap="none">
            <a:spAutoFit/>
          </a:bodyPr>
          <a:lstStyle/>
          <a:p>
            <a:pPr algn="ctr"/>
            <a:r>
              <a:rPr lang="en-US" sz="2400" dirty="0" err="1">
                <a:solidFill>
                  <a:srgbClr val="FF9900"/>
                </a:solidFill>
                <a:sym typeface="Symbol" pitchFamily="18" charset="2"/>
              </a:rPr>
              <a:t>neutr</a:t>
            </a:r>
            <a:r>
              <a:rPr lang="en-GB" sz="2400" dirty="0">
                <a:solidFill>
                  <a:srgbClr val="FF9900"/>
                </a:solidFill>
                <a:sym typeface="Symbol" pitchFamily="18" charset="2"/>
              </a:rPr>
              <a:t>a</a:t>
            </a:r>
            <a:r>
              <a:rPr lang="en-US" sz="2400" dirty="0">
                <a:solidFill>
                  <a:srgbClr val="FF9900"/>
                </a:solidFill>
                <a:sym typeface="Symbol" pitchFamily="18" charset="2"/>
              </a:rPr>
              <a:t>l</a:t>
            </a:r>
            <a:r>
              <a:rPr lang="en-US" sz="2400" dirty="0">
                <a:sym typeface="Symbol" pitchFamily="18" charset="2"/>
              </a:rPr>
              <a:t> vs. </a:t>
            </a:r>
            <a:r>
              <a:rPr lang="en-US" sz="2400" dirty="0" err="1">
                <a:solidFill>
                  <a:srgbClr val="CC0099"/>
                </a:solidFill>
                <a:sym typeface="Symbol" pitchFamily="18" charset="2"/>
              </a:rPr>
              <a:t>sele</a:t>
            </a:r>
            <a:r>
              <a:rPr lang="en-GB" sz="2400" dirty="0">
                <a:solidFill>
                  <a:srgbClr val="CC0099"/>
                </a:solidFill>
                <a:sym typeface="Symbol" pitchFamily="18" charset="2"/>
              </a:rPr>
              <a:t>c</a:t>
            </a:r>
            <a:r>
              <a:rPr lang="en-US" sz="2400" dirty="0">
                <a:solidFill>
                  <a:srgbClr val="CC0099"/>
                </a:solidFill>
                <a:sym typeface="Symbol" pitchFamily="18" charset="2"/>
              </a:rPr>
              <a:t>ted</a:t>
            </a:r>
            <a:r>
              <a:rPr lang="en-US" sz="2400" dirty="0">
                <a:sym typeface="Symbol" pitchFamily="18" charset="2"/>
              </a:rPr>
              <a:t> loci</a:t>
            </a:r>
            <a:r>
              <a:rPr lang="en-US" sz="2400" dirty="0"/>
              <a:t> </a:t>
            </a:r>
            <a:endParaRPr lang="cs-CZ" sz="2400" dirty="0">
              <a:sym typeface="Symbol" pitchFamily="18" charset="2"/>
            </a:endParaRPr>
          </a:p>
        </p:txBody>
      </p:sp>
      <p:sp>
        <p:nvSpPr>
          <p:cNvPr id="49162" name="Text Box 10"/>
          <p:cNvSpPr txBox="1">
            <a:spLocks noChangeArrowheads="1"/>
          </p:cNvSpPr>
          <p:nvPr/>
        </p:nvSpPr>
        <p:spPr bwMode="auto">
          <a:xfrm>
            <a:off x="1728788" y="2941864"/>
            <a:ext cx="1638590" cy="400110"/>
          </a:xfrm>
          <a:prstGeom prst="rect">
            <a:avLst/>
          </a:prstGeom>
          <a:noFill/>
          <a:ln w="9525">
            <a:noFill/>
            <a:miter lim="800000"/>
            <a:headEnd/>
            <a:tailEnd/>
          </a:ln>
        </p:spPr>
        <p:txBody>
          <a:bodyPr wrap="none">
            <a:spAutoFit/>
          </a:bodyPr>
          <a:lstStyle/>
          <a:p>
            <a:r>
              <a:rPr lang="cs-CZ" sz="2000" dirty="0" err="1">
                <a:solidFill>
                  <a:srgbClr val="FF9900"/>
                </a:solidFill>
              </a:rPr>
              <a:t>neutr</a:t>
            </a:r>
            <a:r>
              <a:rPr lang="en-GB" sz="2000" dirty="0">
                <a:solidFill>
                  <a:srgbClr val="FF9900"/>
                </a:solidFill>
              </a:rPr>
              <a:t>a</a:t>
            </a:r>
            <a:r>
              <a:rPr lang="cs-CZ" sz="2000" dirty="0">
                <a:solidFill>
                  <a:srgbClr val="FF9900"/>
                </a:solidFill>
              </a:rPr>
              <a:t>l </a:t>
            </a:r>
            <a:r>
              <a:rPr lang="en-US" sz="2000" dirty="0">
                <a:solidFill>
                  <a:srgbClr val="FF9900"/>
                </a:solidFill>
              </a:rPr>
              <a:t>lo</a:t>
            </a:r>
            <a:r>
              <a:rPr lang="en-GB" sz="2000" dirty="0">
                <a:solidFill>
                  <a:srgbClr val="FF9900"/>
                </a:solidFill>
              </a:rPr>
              <a:t>c</a:t>
            </a:r>
            <a:r>
              <a:rPr lang="en-US" sz="2000" dirty="0">
                <a:solidFill>
                  <a:srgbClr val="FF9900"/>
                </a:solidFill>
              </a:rPr>
              <a:t>us</a:t>
            </a:r>
            <a:endParaRPr lang="cs-CZ" sz="2000" dirty="0">
              <a:solidFill>
                <a:srgbClr val="FF9900"/>
              </a:solidFill>
            </a:endParaRPr>
          </a:p>
        </p:txBody>
      </p:sp>
      <p:sp>
        <p:nvSpPr>
          <p:cNvPr id="49163" name="Text Box 11"/>
          <p:cNvSpPr txBox="1">
            <a:spLocks noChangeArrowheads="1"/>
          </p:cNvSpPr>
          <p:nvPr/>
        </p:nvSpPr>
        <p:spPr bwMode="auto">
          <a:xfrm>
            <a:off x="1097416" y="4244295"/>
            <a:ext cx="2993127" cy="400110"/>
          </a:xfrm>
          <a:prstGeom prst="rect">
            <a:avLst/>
          </a:prstGeom>
          <a:noFill/>
          <a:ln w="9525">
            <a:noFill/>
            <a:miter lim="800000"/>
            <a:headEnd/>
            <a:tailEnd/>
          </a:ln>
        </p:spPr>
        <p:txBody>
          <a:bodyPr wrap="none">
            <a:spAutoFit/>
          </a:bodyPr>
          <a:lstStyle/>
          <a:p>
            <a:r>
              <a:rPr lang="cs-CZ" sz="2000" dirty="0" err="1">
                <a:solidFill>
                  <a:srgbClr val="CC0099"/>
                </a:solidFill>
              </a:rPr>
              <a:t>selec</a:t>
            </a:r>
            <a:r>
              <a:rPr lang="en-GB" sz="2000" dirty="0" err="1">
                <a:solidFill>
                  <a:srgbClr val="CC0099"/>
                </a:solidFill>
              </a:rPr>
              <a:t>tion</a:t>
            </a:r>
            <a:r>
              <a:rPr lang="en-GB" sz="2000" dirty="0">
                <a:solidFill>
                  <a:srgbClr val="CC0099"/>
                </a:solidFill>
              </a:rPr>
              <a:t> against hybrids</a:t>
            </a:r>
            <a:endParaRPr lang="cs-CZ" sz="2000" dirty="0">
              <a:solidFill>
                <a:srgbClr val="CC0099"/>
              </a:solidFill>
            </a:endParaRPr>
          </a:p>
        </p:txBody>
      </p:sp>
      <p:sp>
        <p:nvSpPr>
          <p:cNvPr id="25611" name="Text Box 12"/>
          <p:cNvSpPr txBox="1">
            <a:spLocks noChangeArrowheads="1"/>
          </p:cNvSpPr>
          <p:nvPr/>
        </p:nvSpPr>
        <p:spPr bwMode="auto">
          <a:xfrm>
            <a:off x="3509056" y="273050"/>
            <a:ext cx="2289409" cy="461665"/>
          </a:xfrm>
          <a:prstGeom prst="rect">
            <a:avLst/>
          </a:prstGeom>
          <a:solidFill>
            <a:srgbClr val="FFFF66"/>
          </a:solidFill>
          <a:ln w="9525">
            <a:noFill/>
            <a:miter lim="800000"/>
            <a:headEnd/>
            <a:tailEnd/>
          </a:ln>
        </p:spPr>
        <p:txBody>
          <a:bodyPr wrap="none">
            <a:spAutoFit/>
          </a:bodyPr>
          <a:lstStyle/>
          <a:p>
            <a:r>
              <a:rPr lang="cs-CZ" sz="2400" dirty="0">
                <a:solidFill>
                  <a:srgbClr val="E60000"/>
                </a:solidFill>
              </a:rPr>
              <a:t>T</a:t>
            </a:r>
            <a:r>
              <a:rPr lang="en-GB" sz="2400" dirty="0">
                <a:solidFill>
                  <a:srgbClr val="E60000"/>
                </a:solidFill>
              </a:rPr>
              <a:t>h</a:t>
            </a:r>
            <a:r>
              <a:rPr lang="cs-CZ" sz="2400" dirty="0" err="1">
                <a:solidFill>
                  <a:srgbClr val="E60000"/>
                </a:solidFill>
              </a:rPr>
              <a:t>eor</a:t>
            </a:r>
            <a:r>
              <a:rPr lang="en-GB" sz="2400" dirty="0">
                <a:solidFill>
                  <a:srgbClr val="E60000"/>
                </a:solidFill>
              </a:rPr>
              <a:t>y of cline</a:t>
            </a:r>
            <a:r>
              <a:rPr lang="en-US" sz="2400" dirty="0">
                <a:solidFill>
                  <a:srgbClr val="E60000"/>
                </a:solidFill>
              </a:rPr>
              <a:t>:</a:t>
            </a:r>
            <a:endParaRPr lang="cs-CZ" sz="2400" dirty="0">
              <a:solidFill>
                <a:srgbClr val="E6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62"/>
                                        </p:tgtEl>
                                        <p:attrNameLst>
                                          <p:attrName>style.visibility</p:attrName>
                                        </p:attrNameLst>
                                      </p:cBhvr>
                                      <p:to>
                                        <p:strVal val="visible"/>
                                      </p:to>
                                    </p:set>
                                  </p:childTnLst>
                                </p:cTn>
                              </p:par>
                            </p:childTnLst>
                          </p:cTn>
                        </p:par>
                        <p:par>
                          <p:cTn id="7" fill="hold">
                            <p:stCondLst>
                              <p:cond delay="0"/>
                            </p:stCondLst>
                            <p:childTnLst>
                              <p:par>
                                <p:cTn id="8" presetID="2" presetClass="entr" presetSubtype="8" fill="hold" grpId="0" nodeType="afterEffect">
                                  <p:stCondLst>
                                    <p:cond delay="0"/>
                                  </p:stCondLst>
                                  <p:childTnLst>
                                    <p:set>
                                      <p:cBhvr>
                                        <p:cTn id="9" dur="1" fill="hold">
                                          <p:stCondLst>
                                            <p:cond delay="0"/>
                                          </p:stCondLst>
                                        </p:cTn>
                                        <p:tgtEl>
                                          <p:spTgt spid="49160"/>
                                        </p:tgtEl>
                                        <p:attrNameLst>
                                          <p:attrName>style.visibility</p:attrName>
                                        </p:attrNameLst>
                                      </p:cBhvr>
                                      <p:to>
                                        <p:strVal val="visible"/>
                                      </p:to>
                                    </p:set>
                                    <p:anim calcmode="lin" valueType="num">
                                      <p:cBhvr additive="base">
                                        <p:cTn id="10" dur="500" fill="hold"/>
                                        <p:tgtEl>
                                          <p:spTgt spid="49160"/>
                                        </p:tgtEl>
                                        <p:attrNameLst>
                                          <p:attrName>ppt_x</p:attrName>
                                        </p:attrNameLst>
                                      </p:cBhvr>
                                      <p:tavLst>
                                        <p:tav tm="0">
                                          <p:val>
                                            <p:strVal val="0-#ppt_w/2"/>
                                          </p:val>
                                        </p:tav>
                                        <p:tav tm="100000">
                                          <p:val>
                                            <p:strVal val="#ppt_x"/>
                                          </p:val>
                                        </p:tav>
                                      </p:tavLst>
                                    </p:anim>
                                    <p:anim calcmode="lin" valueType="num">
                                      <p:cBhvr additive="base">
                                        <p:cTn id="11" dur="500" fill="hold"/>
                                        <p:tgtEl>
                                          <p:spTgt spid="49160"/>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49158"/>
                                        </p:tgtEl>
                                        <p:attrNameLst>
                                          <p:attrName>style.visibility</p:attrName>
                                        </p:attrNameLst>
                                      </p:cBhvr>
                                      <p:to>
                                        <p:strVal val="visible"/>
                                      </p:to>
                                    </p:set>
                                    <p:anim calcmode="lin" valueType="num">
                                      <p:cBhvr additive="base">
                                        <p:cTn id="14" dur="500" fill="hold"/>
                                        <p:tgtEl>
                                          <p:spTgt spid="49158"/>
                                        </p:tgtEl>
                                        <p:attrNameLst>
                                          <p:attrName>ppt_x</p:attrName>
                                        </p:attrNameLst>
                                      </p:cBhvr>
                                      <p:tavLst>
                                        <p:tav tm="0">
                                          <p:val>
                                            <p:strVal val="1+#ppt_w/2"/>
                                          </p:val>
                                        </p:tav>
                                        <p:tav tm="100000">
                                          <p:val>
                                            <p:strVal val="#ppt_x"/>
                                          </p:val>
                                        </p:tav>
                                      </p:tavLst>
                                    </p:anim>
                                    <p:anim calcmode="lin" valueType="num">
                                      <p:cBhvr additive="base">
                                        <p:cTn id="15" dur="500" fill="hold"/>
                                        <p:tgtEl>
                                          <p:spTgt spid="49158"/>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9163"/>
                                        </p:tgtEl>
                                        <p:attrNameLst>
                                          <p:attrName>style.visibility</p:attrName>
                                        </p:attrNameLst>
                                      </p:cBhvr>
                                      <p:to>
                                        <p:strVal val="visible"/>
                                      </p:to>
                                    </p:set>
                                  </p:childTnLst>
                                </p:cTn>
                              </p:par>
                            </p:childTnLst>
                          </p:cTn>
                        </p:par>
                        <p:par>
                          <p:cTn id="20" fill="hold">
                            <p:stCondLst>
                              <p:cond delay="0"/>
                            </p:stCondLst>
                            <p:childTnLst>
                              <p:par>
                                <p:cTn id="21" presetID="2" presetClass="entr" presetSubtype="8" fill="hold" grpId="0" nodeType="afterEffect">
                                  <p:stCondLst>
                                    <p:cond delay="0"/>
                                  </p:stCondLst>
                                  <p:childTnLst>
                                    <p:set>
                                      <p:cBhvr>
                                        <p:cTn id="22" dur="1" fill="hold">
                                          <p:stCondLst>
                                            <p:cond delay="0"/>
                                          </p:stCondLst>
                                        </p:cTn>
                                        <p:tgtEl>
                                          <p:spTgt spid="49157"/>
                                        </p:tgtEl>
                                        <p:attrNameLst>
                                          <p:attrName>style.visibility</p:attrName>
                                        </p:attrNameLst>
                                      </p:cBhvr>
                                      <p:to>
                                        <p:strVal val="visible"/>
                                      </p:to>
                                    </p:set>
                                    <p:anim calcmode="lin" valueType="num">
                                      <p:cBhvr additive="base">
                                        <p:cTn id="23" dur="500" fill="hold"/>
                                        <p:tgtEl>
                                          <p:spTgt spid="49157"/>
                                        </p:tgtEl>
                                        <p:attrNameLst>
                                          <p:attrName>ppt_x</p:attrName>
                                        </p:attrNameLst>
                                      </p:cBhvr>
                                      <p:tavLst>
                                        <p:tav tm="0">
                                          <p:val>
                                            <p:strVal val="0-#ppt_w/2"/>
                                          </p:val>
                                        </p:tav>
                                        <p:tav tm="100000">
                                          <p:val>
                                            <p:strVal val="#ppt_x"/>
                                          </p:val>
                                        </p:tav>
                                      </p:tavLst>
                                    </p:anim>
                                    <p:anim calcmode="lin" valueType="num">
                                      <p:cBhvr additive="base">
                                        <p:cTn id="24" dur="500" fill="hold"/>
                                        <p:tgtEl>
                                          <p:spTgt spid="49157"/>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49159"/>
                                        </p:tgtEl>
                                        <p:attrNameLst>
                                          <p:attrName>style.visibility</p:attrName>
                                        </p:attrNameLst>
                                      </p:cBhvr>
                                      <p:to>
                                        <p:strVal val="visible"/>
                                      </p:to>
                                    </p:set>
                                    <p:anim calcmode="lin" valueType="num">
                                      <p:cBhvr additive="base">
                                        <p:cTn id="27" dur="500" fill="hold"/>
                                        <p:tgtEl>
                                          <p:spTgt spid="49159"/>
                                        </p:tgtEl>
                                        <p:attrNameLst>
                                          <p:attrName>ppt_x</p:attrName>
                                        </p:attrNameLst>
                                      </p:cBhvr>
                                      <p:tavLst>
                                        <p:tav tm="0">
                                          <p:val>
                                            <p:strVal val="1+#ppt_w/2"/>
                                          </p:val>
                                        </p:tav>
                                        <p:tav tm="100000">
                                          <p:val>
                                            <p:strVal val="#ppt_x"/>
                                          </p:val>
                                        </p:tav>
                                      </p:tavLst>
                                    </p:anim>
                                    <p:anim calcmode="lin" valueType="num">
                                      <p:cBhvr additive="base">
                                        <p:cTn id="28" dur="500" fill="hold"/>
                                        <p:tgtEl>
                                          <p:spTgt spid="491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7" grpId="0" animBg="1"/>
      <p:bldP spid="49158" grpId="0" animBg="1"/>
      <p:bldP spid="49159" grpId="0" animBg="1"/>
      <p:bldP spid="49160" grpId="0" animBg="1"/>
      <p:bldP spid="49162" grpId="0"/>
      <p:bldP spid="4916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srcRect/>
          <a:stretch>
            <a:fillRect/>
          </a:stretch>
        </p:blipFill>
        <p:spPr bwMode="auto">
          <a:xfrm>
            <a:off x="114300" y="673100"/>
            <a:ext cx="8915400" cy="5511800"/>
          </a:xfrm>
          <a:prstGeom prst="rect">
            <a:avLst/>
          </a:prstGeom>
          <a:noFill/>
          <a:ln w="9525">
            <a:noFill/>
            <a:miter lim="800000"/>
            <a:headEnd/>
            <a:tailEnd/>
          </a:ln>
        </p:spPr>
      </p:pic>
      <p:sp>
        <p:nvSpPr>
          <p:cNvPr id="26627" name="Text Box 5"/>
          <p:cNvSpPr txBox="1">
            <a:spLocks noChangeArrowheads="1"/>
          </p:cNvSpPr>
          <p:nvPr/>
        </p:nvSpPr>
        <p:spPr bwMode="auto">
          <a:xfrm>
            <a:off x="3486150" y="6073775"/>
            <a:ext cx="2181225" cy="400050"/>
          </a:xfrm>
          <a:prstGeom prst="rect">
            <a:avLst/>
          </a:prstGeom>
          <a:noFill/>
          <a:ln w="9525">
            <a:noFill/>
            <a:miter lim="800000"/>
            <a:headEnd/>
            <a:tailEnd/>
          </a:ln>
        </p:spPr>
        <p:txBody>
          <a:bodyPr wrap="none">
            <a:spAutoFit/>
          </a:bodyPr>
          <a:lstStyle/>
          <a:p>
            <a:r>
              <a:rPr lang="en-GB" sz="2000" i="1"/>
              <a:t>Geographic scale</a:t>
            </a:r>
            <a:endParaRPr lang="en-GB" sz="2000"/>
          </a:p>
        </p:txBody>
      </p:sp>
      <p:sp>
        <p:nvSpPr>
          <p:cNvPr id="26628" name="TextovéPole 8"/>
          <p:cNvSpPr txBox="1">
            <a:spLocks noChangeArrowheads="1"/>
          </p:cNvSpPr>
          <p:nvPr/>
        </p:nvSpPr>
        <p:spPr bwMode="auto">
          <a:xfrm>
            <a:off x="814787" y="1081645"/>
            <a:ext cx="3140796" cy="400110"/>
          </a:xfrm>
          <a:prstGeom prst="rect">
            <a:avLst/>
          </a:prstGeom>
          <a:noFill/>
          <a:ln w="9525">
            <a:noFill/>
            <a:miter lim="800000"/>
            <a:headEnd/>
            <a:tailEnd/>
          </a:ln>
        </p:spPr>
        <p:txBody>
          <a:bodyPr wrap="none">
            <a:spAutoFit/>
          </a:bodyPr>
          <a:lstStyle/>
          <a:p>
            <a:r>
              <a:rPr lang="en-US" sz="2000" dirty="0"/>
              <a:t>diff</a:t>
            </a:r>
            <a:r>
              <a:rPr lang="cs-CZ" sz="2000" dirty="0"/>
              <a:t>u</a:t>
            </a:r>
            <a:r>
              <a:rPr lang="en-GB" sz="2000" dirty="0" err="1"/>
              <a:t>sion</a:t>
            </a:r>
            <a:r>
              <a:rPr lang="en-US" sz="2000" dirty="0"/>
              <a:t> of </a:t>
            </a:r>
            <a:r>
              <a:rPr lang="en-US" sz="2000" dirty="0" err="1"/>
              <a:t>neutr</a:t>
            </a:r>
            <a:r>
              <a:rPr lang="en-GB" sz="2000" dirty="0"/>
              <a:t>a</a:t>
            </a:r>
            <a:r>
              <a:rPr lang="en-US" sz="2000" dirty="0"/>
              <a:t>l marker</a:t>
            </a:r>
            <a:endParaRPr lang="cs-CZ" sz="20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srcRect/>
          <a:stretch>
            <a:fillRect/>
          </a:stretch>
        </p:blipFill>
        <p:spPr bwMode="auto">
          <a:xfrm>
            <a:off x="114300" y="673100"/>
            <a:ext cx="8915400" cy="5511800"/>
          </a:xfrm>
          <a:prstGeom prst="rect">
            <a:avLst/>
          </a:prstGeom>
          <a:noFill/>
          <a:ln w="9525">
            <a:noFill/>
            <a:miter lim="800000"/>
            <a:headEnd/>
            <a:tailEnd/>
          </a:ln>
        </p:spPr>
      </p:pic>
      <p:sp>
        <p:nvSpPr>
          <p:cNvPr id="27651" name="Text Box 5"/>
          <p:cNvSpPr txBox="1">
            <a:spLocks noChangeArrowheads="1"/>
          </p:cNvSpPr>
          <p:nvPr/>
        </p:nvSpPr>
        <p:spPr bwMode="auto">
          <a:xfrm>
            <a:off x="3486150" y="6073775"/>
            <a:ext cx="2181225" cy="400050"/>
          </a:xfrm>
          <a:prstGeom prst="rect">
            <a:avLst/>
          </a:prstGeom>
          <a:noFill/>
          <a:ln w="9525">
            <a:noFill/>
            <a:miter lim="800000"/>
            <a:headEnd/>
            <a:tailEnd/>
          </a:ln>
        </p:spPr>
        <p:txBody>
          <a:bodyPr wrap="none">
            <a:spAutoFit/>
          </a:bodyPr>
          <a:lstStyle/>
          <a:p>
            <a:r>
              <a:rPr lang="en-GB" sz="2000" i="1"/>
              <a:t>Geographic scale</a:t>
            </a:r>
            <a:endParaRPr lang="en-GB" sz="2000"/>
          </a:p>
        </p:txBody>
      </p:sp>
      <p:sp>
        <p:nvSpPr>
          <p:cNvPr id="6" name="TextovéPole 8">
            <a:extLst>
              <a:ext uri="{FF2B5EF4-FFF2-40B4-BE49-F238E27FC236}">
                <a16:creationId xmlns:a16="http://schemas.microsoft.com/office/drawing/2014/main" id="{F3E4D029-DB45-4F76-8AB0-D9861E1E0312}"/>
              </a:ext>
            </a:extLst>
          </p:cNvPr>
          <p:cNvSpPr txBox="1">
            <a:spLocks noChangeArrowheads="1"/>
          </p:cNvSpPr>
          <p:nvPr/>
        </p:nvSpPr>
        <p:spPr bwMode="auto">
          <a:xfrm>
            <a:off x="814787" y="1081645"/>
            <a:ext cx="3140796" cy="400110"/>
          </a:xfrm>
          <a:prstGeom prst="rect">
            <a:avLst/>
          </a:prstGeom>
          <a:noFill/>
          <a:ln w="9525">
            <a:noFill/>
            <a:miter lim="800000"/>
            <a:headEnd/>
            <a:tailEnd/>
          </a:ln>
        </p:spPr>
        <p:txBody>
          <a:bodyPr wrap="none">
            <a:spAutoFit/>
          </a:bodyPr>
          <a:lstStyle/>
          <a:p>
            <a:r>
              <a:rPr lang="en-US" sz="2000" dirty="0"/>
              <a:t>diff</a:t>
            </a:r>
            <a:r>
              <a:rPr lang="cs-CZ" sz="2000" dirty="0"/>
              <a:t>u</a:t>
            </a:r>
            <a:r>
              <a:rPr lang="en-GB" sz="2000" dirty="0" err="1"/>
              <a:t>sion</a:t>
            </a:r>
            <a:r>
              <a:rPr lang="en-US" sz="2000" dirty="0"/>
              <a:t> of </a:t>
            </a:r>
            <a:r>
              <a:rPr lang="en-US" sz="2000" dirty="0" err="1"/>
              <a:t>neutr</a:t>
            </a:r>
            <a:r>
              <a:rPr lang="en-GB" sz="2000" dirty="0"/>
              <a:t>a</a:t>
            </a:r>
            <a:r>
              <a:rPr lang="en-US" sz="2000" dirty="0"/>
              <a:t>l marker</a:t>
            </a:r>
            <a:endParaRPr lang="cs-CZ" sz="20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idx="4294967295"/>
          </p:nvPr>
        </p:nvSpPr>
        <p:spPr>
          <a:xfrm>
            <a:off x="762000" y="-228600"/>
            <a:ext cx="7772400" cy="1143000"/>
          </a:xfrm>
        </p:spPr>
        <p:txBody>
          <a:bodyPr>
            <a:normAutofit fontScale="90000"/>
          </a:bodyPr>
          <a:lstStyle/>
          <a:p>
            <a:pPr eaLnBrk="1" hangingPunct="1">
              <a:defRPr/>
            </a:pPr>
            <a:br>
              <a:rPr lang="en-GB"/>
            </a:br>
            <a:endParaRPr lang="en-GB"/>
          </a:p>
        </p:txBody>
      </p:sp>
      <p:pic>
        <p:nvPicPr>
          <p:cNvPr id="28675" name="Picture 3"/>
          <p:cNvPicPr>
            <a:picLocks noChangeAspect="1" noChangeArrowheads="1"/>
          </p:cNvPicPr>
          <p:nvPr/>
        </p:nvPicPr>
        <p:blipFill>
          <a:blip r:embed="rId3" cstate="print"/>
          <a:srcRect/>
          <a:stretch>
            <a:fillRect/>
          </a:stretch>
        </p:blipFill>
        <p:spPr bwMode="auto">
          <a:xfrm>
            <a:off x="114300" y="673100"/>
            <a:ext cx="8915400" cy="5511800"/>
          </a:xfrm>
          <a:prstGeom prst="rect">
            <a:avLst/>
          </a:prstGeom>
          <a:noFill/>
          <a:ln w="9525">
            <a:noFill/>
            <a:miter lim="800000"/>
            <a:headEnd/>
            <a:tailEnd/>
          </a:ln>
        </p:spPr>
      </p:pic>
      <p:sp>
        <p:nvSpPr>
          <p:cNvPr id="28676" name="Text Box 5"/>
          <p:cNvSpPr txBox="1">
            <a:spLocks noChangeArrowheads="1"/>
          </p:cNvSpPr>
          <p:nvPr/>
        </p:nvSpPr>
        <p:spPr bwMode="auto">
          <a:xfrm>
            <a:off x="3486150" y="6073775"/>
            <a:ext cx="2181225" cy="400050"/>
          </a:xfrm>
          <a:prstGeom prst="rect">
            <a:avLst/>
          </a:prstGeom>
          <a:noFill/>
          <a:ln w="9525">
            <a:noFill/>
            <a:miter lim="800000"/>
            <a:headEnd/>
            <a:tailEnd/>
          </a:ln>
        </p:spPr>
        <p:txBody>
          <a:bodyPr wrap="none">
            <a:spAutoFit/>
          </a:bodyPr>
          <a:lstStyle/>
          <a:p>
            <a:r>
              <a:rPr lang="en-GB" sz="2000" i="1"/>
              <a:t>Geographic scale</a:t>
            </a:r>
            <a:endParaRPr lang="en-GB" sz="2000"/>
          </a:p>
        </p:txBody>
      </p:sp>
      <p:sp>
        <p:nvSpPr>
          <p:cNvPr id="7" name="TextovéPole 8">
            <a:extLst>
              <a:ext uri="{FF2B5EF4-FFF2-40B4-BE49-F238E27FC236}">
                <a16:creationId xmlns:a16="http://schemas.microsoft.com/office/drawing/2014/main" id="{04B1A466-FA5F-4A79-AA57-2F12BAA80C4D}"/>
              </a:ext>
            </a:extLst>
          </p:cNvPr>
          <p:cNvSpPr txBox="1">
            <a:spLocks noChangeArrowheads="1"/>
          </p:cNvSpPr>
          <p:nvPr/>
        </p:nvSpPr>
        <p:spPr bwMode="auto">
          <a:xfrm>
            <a:off x="814787" y="1081645"/>
            <a:ext cx="3140796" cy="400110"/>
          </a:xfrm>
          <a:prstGeom prst="rect">
            <a:avLst/>
          </a:prstGeom>
          <a:noFill/>
          <a:ln w="9525">
            <a:noFill/>
            <a:miter lim="800000"/>
            <a:headEnd/>
            <a:tailEnd/>
          </a:ln>
        </p:spPr>
        <p:txBody>
          <a:bodyPr wrap="none">
            <a:spAutoFit/>
          </a:bodyPr>
          <a:lstStyle/>
          <a:p>
            <a:r>
              <a:rPr lang="en-US" sz="2000" dirty="0"/>
              <a:t>diff</a:t>
            </a:r>
            <a:r>
              <a:rPr lang="cs-CZ" sz="2000" dirty="0"/>
              <a:t>u</a:t>
            </a:r>
            <a:r>
              <a:rPr lang="en-GB" sz="2000" dirty="0" err="1"/>
              <a:t>sion</a:t>
            </a:r>
            <a:r>
              <a:rPr lang="en-US" sz="2000" dirty="0"/>
              <a:t> of </a:t>
            </a:r>
            <a:r>
              <a:rPr lang="en-US" sz="2000" dirty="0" err="1"/>
              <a:t>neutr</a:t>
            </a:r>
            <a:r>
              <a:rPr lang="en-GB" sz="2000" dirty="0"/>
              <a:t>a</a:t>
            </a:r>
            <a:r>
              <a:rPr lang="en-US" sz="2000" dirty="0"/>
              <a:t>l marker</a:t>
            </a:r>
            <a:endParaRPr lang="cs-CZ" sz="2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a:stretch>
            <a:fillRect/>
          </a:stretch>
        </p:blipFill>
        <p:spPr bwMode="auto">
          <a:xfrm>
            <a:off x="120650" y="679450"/>
            <a:ext cx="8902700" cy="5499100"/>
          </a:xfrm>
          <a:prstGeom prst="rect">
            <a:avLst/>
          </a:prstGeom>
          <a:noFill/>
          <a:ln w="9525">
            <a:noFill/>
            <a:miter lim="800000"/>
            <a:headEnd/>
            <a:tailEnd/>
          </a:ln>
        </p:spPr>
      </p:pic>
      <p:sp>
        <p:nvSpPr>
          <p:cNvPr id="29699" name="Text Box 5"/>
          <p:cNvSpPr txBox="1">
            <a:spLocks noChangeArrowheads="1"/>
          </p:cNvSpPr>
          <p:nvPr/>
        </p:nvSpPr>
        <p:spPr bwMode="auto">
          <a:xfrm>
            <a:off x="3486150" y="6073775"/>
            <a:ext cx="2181225" cy="400050"/>
          </a:xfrm>
          <a:prstGeom prst="rect">
            <a:avLst/>
          </a:prstGeom>
          <a:noFill/>
          <a:ln w="9525">
            <a:noFill/>
            <a:miter lim="800000"/>
            <a:headEnd/>
            <a:tailEnd/>
          </a:ln>
        </p:spPr>
        <p:txBody>
          <a:bodyPr wrap="none">
            <a:spAutoFit/>
          </a:bodyPr>
          <a:lstStyle/>
          <a:p>
            <a:r>
              <a:rPr lang="en-GB" sz="2000" i="1"/>
              <a:t>Geographic scale</a:t>
            </a:r>
            <a:endParaRPr lang="en-GB" sz="2000"/>
          </a:p>
        </p:txBody>
      </p:sp>
      <p:sp>
        <p:nvSpPr>
          <p:cNvPr id="6" name="TextovéPole 8">
            <a:extLst>
              <a:ext uri="{FF2B5EF4-FFF2-40B4-BE49-F238E27FC236}">
                <a16:creationId xmlns:a16="http://schemas.microsoft.com/office/drawing/2014/main" id="{536735CD-3F82-40C7-94FC-4317F44C2CE7}"/>
              </a:ext>
            </a:extLst>
          </p:cNvPr>
          <p:cNvSpPr txBox="1">
            <a:spLocks noChangeArrowheads="1"/>
          </p:cNvSpPr>
          <p:nvPr/>
        </p:nvSpPr>
        <p:spPr bwMode="auto">
          <a:xfrm>
            <a:off x="814787" y="1081645"/>
            <a:ext cx="3140796" cy="400110"/>
          </a:xfrm>
          <a:prstGeom prst="rect">
            <a:avLst/>
          </a:prstGeom>
          <a:noFill/>
          <a:ln w="9525">
            <a:noFill/>
            <a:miter lim="800000"/>
            <a:headEnd/>
            <a:tailEnd/>
          </a:ln>
        </p:spPr>
        <p:txBody>
          <a:bodyPr wrap="none">
            <a:spAutoFit/>
          </a:bodyPr>
          <a:lstStyle/>
          <a:p>
            <a:r>
              <a:rPr lang="en-US" sz="2000" dirty="0"/>
              <a:t>diff</a:t>
            </a:r>
            <a:r>
              <a:rPr lang="cs-CZ" sz="2000" dirty="0"/>
              <a:t>u</a:t>
            </a:r>
            <a:r>
              <a:rPr lang="en-GB" sz="2000" dirty="0" err="1"/>
              <a:t>sion</a:t>
            </a:r>
            <a:r>
              <a:rPr lang="en-US" sz="2000" dirty="0"/>
              <a:t> of </a:t>
            </a:r>
            <a:r>
              <a:rPr lang="en-US" sz="2000" dirty="0" err="1"/>
              <a:t>neutr</a:t>
            </a:r>
            <a:r>
              <a:rPr lang="en-GB" sz="2000" dirty="0"/>
              <a:t>a</a:t>
            </a:r>
            <a:r>
              <a:rPr lang="en-US" sz="2000" dirty="0"/>
              <a:t>l marker</a:t>
            </a:r>
            <a:endParaRPr lang="cs-CZ" sz="20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4358368" y="1963511"/>
            <a:ext cx="427038" cy="3067050"/>
          </a:xfrm>
          <a:prstGeom prst="rect">
            <a:avLst/>
          </a:prstGeom>
          <a:solidFill>
            <a:srgbClr val="FF9900"/>
          </a:solidFill>
          <a:ln w="9525">
            <a:solidFill>
              <a:schemeClr val="tx1"/>
            </a:solidFill>
            <a:miter lim="800000"/>
            <a:headEnd/>
            <a:tailEnd/>
          </a:ln>
        </p:spPr>
        <p:txBody>
          <a:bodyPr wrap="none" anchor="ctr"/>
          <a:lstStyle/>
          <a:p>
            <a:endParaRPr lang="cs-CZ"/>
          </a:p>
        </p:txBody>
      </p:sp>
      <p:sp>
        <p:nvSpPr>
          <p:cNvPr id="30723" name="Rectangle 3"/>
          <p:cNvSpPr>
            <a:spLocks noChangeArrowheads="1"/>
          </p:cNvSpPr>
          <p:nvPr/>
        </p:nvSpPr>
        <p:spPr bwMode="auto">
          <a:xfrm>
            <a:off x="4506006" y="1963511"/>
            <a:ext cx="134937" cy="3067050"/>
          </a:xfrm>
          <a:prstGeom prst="rect">
            <a:avLst/>
          </a:prstGeom>
          <a:solidFill>
            <a:srgbClr val="CC00CC"/>
          </a:solidFill>
          <a:ln w="9525">
            <a:solidFill>
              <a:schemeClr val="tx1"/>
            </a:solidFill>
            <a:miter lim="800000"/>
            <a:headEnd/>
            <a:tailEnd/>
          </a:ln>
        </p:spPr>
        <p:txBody>
          <a:bodyPr wrap="none" anchor="ctr"/>
          <a:lstStyle/>
          <a:p>
            <a:endParaRPr lang="cs-CZ"/>
          </a:p>
        </p:txBody>
      </p:sp>
      <p:sp>
        <p:nvSpPr>
          <p:cNvPr id="30724" name="AutoShape 5"/>
          <p:cNvSpPr>
            <a:spLocks noChangeArrowheads="1"/>
          </p:cNvSpPr>
          <p:nvPr/>
        </p:nvSpPr>
        <p:spPr bwMode="auto">
          <a:xfrm>
            <a:off x="3031218" y="3703411"/>
            <a:ext cx="1466850" cy="304800"/>
          </a:xfrm>
          <a:prstGeom prst="rightArrow">
            <a:avLst>
              <a:gd name="adj1" fmla="val 50000"/>
              <a:gd name="adj2" fmla="val 120313"/>
            </a:avLst>
          </a:prstGeom>
          <a:solidFill>
            <a:srgbClr val="00CC00"/>
          </a:solidFill>
          <a:ln w="9525">
            <a:solidFill>
              <a:schemeClr val="tx1"/>
            </a:solidFill>
            <a:miter lim="800000"/>
            <a:headEnd/>
            <a:tailEnd/>
          </a:ln>
        </p:spPr>
        <p:txBody>
          <a:bodyPr wrap="none" anchor="ctr"/>
          <a:lstStyle/>
          <a:p>
            <a:endParaRPr lang="cs-CZ"/>
          </a:p>
        </p:txBody>
      </p:sp>
      <p:sp>
        <p:nvSpPr>
          <p:cNvPr id="30725" name="AutoShape 6"/>
          <p:cNvSpPr>
            <a:spLocks noChangeArrowheads="1"/>
          </p:cNvSpPr>
          <p:nvPr/>
        </p:nvSpPr>
        <p:spPr bwMode="auto">
          <a:xfrm rot="10799992">
            <a:off x="3421743" y="2784249"/>
            <a:ext cx="2863850" cy="304800"/>
          </a:xfrm>
          <a:prstGeom prst="rightArrow">
            <a:avLst>
              <a:gd name="adj1" fmla="val 50000"/>
              <a:gd name="adj2" fmla="val 234896"/>
            </a:avLst>
          </a:prstGeom>
          <a:solidFill>
            <a:srgbClr val="FF0000"/>
          </a:solidFill>
          <a:ln w="9525">
            <a:solidFill>
              <a:schemeClr val="tx1"/>
            </a:solidFill>
            <a:miter lim="800000"/>
            <a:headEnd/>
            <a:tailEnd/>
          </a:ln>
        </p:spPr>
        <p:txBody>
          <a:bodyPr wrap="none" anchor="ctr"/>
          <a:lstStyle/>
          <a:p>
            <a:endParaRPr lang="cs-CZ"/>
          </a:p>
        </p:txBody>
      </p:sp>
      <p:sp>
        <p:nvSpPr>
          <p:cNvPr id="30726" name="AutoShape 7"/>
          <p:cNvSpPr>
            <a:spLocks noChangeArrowheads="1"/>
          </p:cNvSpPr>
          <p:nvPr/>
        </p:nvSpPr>
        <p:spPr bwMode="auto">
          <a:xfrm rot="10800000">
            <a:off x="4626656" y="3982811"/>
            <a:ext cx="1484312" cy="304800"/>
          </a:xfrm>
          <a:prstGeom prst="rightArrow">
            <a:avLst>
              <a:gd name="adj1" fmla="val 50000"/>
              <a:gd name="adj2" fmla="val 121745"/>
            </a:avLst>
          </a:prstGeom>
          <a:solidFill>
            <a:srgbClr val="FF0000"/>
          </a:solidFill>
          <a:ln w="9525">
            <a:solidFill>
              <a:schemeClr val="tx1"/>
            </a:solidFill>
            <a:miter lim="800000"/>
            <a:headEnd/>
            <a:tailEnd/>
          </a:ln>
        </p:spPr>
        <p:txBody>
          <a:bodyPr wrap="none" anchor="ctr"/>
          <a:lstStyle/>
          <a:p>
            <a:endParaRPr lang="cs-CZ"/>
          </a:p>
        </p:txBody>
      </p:sp>
      <p:sp>
        <p:nvSpPr>
          <p:cNvPr id="30727" name="AutoShape 8"/>
          <p:cNvSpPr>
            <a:spLocks noChangeArrowheads="1"/>
          </p:cNvSpPr>
          <p:nvPr/>
        </p:nvSpPr>
        <p:spPr bwMode="auto">
          <a:xfrm>
            <a:off x="2593068" y="2474686"/>
            <a:ext cx="3070225" cy="300038"/>
          </a:xfrm>
          <a:prstGeom prst="rightArrow">
            <a:avLst>
              <a:gd name="adj1" fmla="val 50000"/>
              <a:gd name="adj2" fmla="val 255820"/>
            </a:avLst>
          </a:prstGeom>
          <a:solidFill>
            <a:srgbClr val="00CC00"/>
          </a:solidFill>
          <a:ln w="9525">
            <a:solidFill>
              <a:schemeClr val="tx1"/>
            </a:solidFill>
            <a:miter lim="800000"/>
            <a:headEnd/>
            <a:tailEnd/>
          </a:ln>
        </p:spPr>
        <p:txBody>
          <a:bodyPr wrap="none" anchor="ctr"/>
          <a:lstStyle/>
          <a:p>
            <a:endParaRPr lang="cs-CZ"/>
          </a:p>
        </p:txBody>
      </p:sp>
      <p:sp>
        <p:nvSpPr>
          <p:cNvPr id="51212" name="Text Box 12"/>
          <p:cNvSpPr txBox="1">
            <a:spLocks noChangeArrowheads="1"/>
          </p:cNvSpPr>
          <p:nvPr/>
        </p:nvSpPr>
        <p:spPr bwMode="auto">
          <a:xfrm>
            <a:off x="187343" y="5529489"/>
            <a:ext cx="9015610" cy="707886"/>
          </a:xfrm>
          <a:prstGeom prst="rect">
            <a:avLst/>
          </a:prstGeom>
          <a:noFill/>
          <a:ln w="9525">
            <a:noFill/>
            <a:miter lim="800000"/>
            <a:headEnd/>
            <a:tailEnd/>
          </a:ln>
        </p:spPr>
        <p:txBody>
          <a:bodyPr wrap="none">
            <a:spAutoFit/>
          </a:bodyPr>
          <a:lstStyle/>
          <a:p>
            <a:pPr algn="ctr"/>
            <a:r>
              <a:rPr lang="en-US" sz="2000" dirty="0">
                <a:sym typeface="Symbol" pitchFamily="18" charset="2"/>
              </a:rPr>
              <a:t>... </a:t>
            </a:r>
            <a:r>
              <a:rPr lang="en-GB" sz="2000" dirty="0">
                <a:sym typeface="Symbol" pitchFamily="18" charset="2"/>
              </a:rPr>
              <a:t>but</a:t>
            </a:r>
            <a:r>
              <a:rPr lang="cs-CZ" sz="2000" dirty="0">
                <a:sym typeface="Symbol" pitchFamily="18" charset="2"/>
              </a:rPr>
              <a:t> (</a:t>
            </a:r>
            <a:r>
              <a:rPr lang="en-GB" sz="2000" dirty="0">
                <a:sym typeface="Symbol" pitchFamily="18" charset="2"/>
              </a:rPr>
              <a:t>in</a:t>
            </a:r>
            <a:r>
              <a:rPr lang="cs-CZ" sz="2000" dirty="0">
                <a:sym typeface="Symbol" pitchFamily="18" charset="2"/>
              </a:rPr>
              <a:t> ten</a:t>
            </a:r>
            <a:r>
              <a:rPr lang="en-GB" sz="2000" dirty="0" err="1">
                <a:sym typeface="Symbol" pitchFamily="18" charset="2"/>
              </a:rPr>
              <a:t>sion</a:t>
            </a:r>
            <a:r>
              <a:rPr lang="en-GB" sz="2000" dirty="0">
                <a:sym typeface="Symbol" pitchFamily="18" charset="2"/>
              </a:rPr>
              <a:t> zone</a:t>
            </a:r>
            <a:r>
              <a:rPr lang="cs-CZ" sz="2000" dirty="0">
                <a:sym typeface="Symbol" pitchFamily="18" charset="2"/>
              </a:rPr>
              <a:t>) </a:t>
            </a:r>
            <a:r>
              <a:rPr lang="cs-CZ" sz="2000" dirty="0" err="1">
                <a:sym typeface="Symbol" pitchFamily="18" charset="2"/>
              </a:rPr>
              <a:t>selec</a:t>
            </a:r>
            <a:r>
              <a:rPr lang="en-GB" sz="2000" dirty="0" err="1">
                <a:sym typeface="Symbol" pitchFamily="18" charset="2"/>
              </a:rPr>
              <a:t>tion</a:t>
            </a:r>
            <a:r>
              <a:rPr lang="en-GB" sz="2000" dirty="0">
                <a:sym typeface="Symbol" pitchFamily="18" charset="2"/>
              </a:rPr>
              <a:t> pushes clines for individual loci to each other</a:t>
            </a:r>
            <a:r>
              <a:rPr lang="cs-CZ" sz="2000" dirty="0">
                <a:sym typeface="Symbol" pitchFamily="18" charset="2"/>
              </a:rPr>
              <a:t> </a:t>
            </a:r>
            <a:br>
              <a:rPr lang="cs-CZ" sz="2000" dirty="0">
                <a:sym typeface="Symbol" pitchFamily="18" charset="2"/>
              </a:rPr>
            </a:br>
            <a:r>
              <a:rPr lang="cs-CZ" sz="2000" dirty="0">
                <a:sym typeface="Symbol" pitchFamily="18" charset="2"/>
              </a:rPr>
              <a:t> </a:t>
            </a:r>
            <a:r>
              <a:rPr lang="en-GB" sz="2000" dirty="0">
                <a:sym typeface="Symbol" pitchFamily="18" charset="2"/>
              </a:rPr>
              <a:t>maintains</a:t>
            </a:r>
            <a:r>
              <a:rPr lang="cs-CZ" sz="2000" dirty="0">
                <a:sym typeface="Symbol" pitchFamily="18" charset="2"/>
              </a:rPr>
              <a:t> </a:t>
            </a:r>
            <a:r>
              <a:rPr lang="en-GB" sz="2000" dirty="0">
                <a:sym typeface="Symbol" pitchFamily="18" charset="2"/>
              </a:rPr>
              <a:t>c</a:t>
            </a:r>
            <a:r>
              <a:rPr lang="cs-CZ" sz="2000" dirty="0" err="1">
                <a:sym typeface="Symbol" pitchFamily="18" charset="2"/>
              </a:rPr>
              <a:t>oincidenc</a:t>
            </a:r>
            <a:r>
              <a:rPr lang="en-GB" sz="2000" dirty="0">
                <a:sym typeface="Symbol" pitchFamily="18" charset="2"/>
              </a:rPr>
              <a:t>e</a:t>
            </a:r>
            <a:endParaRPr lang="cs-CZ" sz="2000" dirty="0">
              <a:sym typeface="Symbol" pitchFamily="18" charset="2"/>
            </a:endParaRPr>
          </a:p>
        </p:txBody>
      </p:sp>
      <p:sp>
        <p:nvSpPr>
          <p:cNvPr id="30729" name="Text Box 13"/>
          <p:cNvSpPr txBox="1">
            <a:spLocks noChangeArrowheads="1"/>
          </p:cNvSpPr>
          <p:nvPr/>
        </p:nvSpPr>
        <p:spPr bwMode="auto">
          <a:xfrm>
            <a:off x="2296805" y="1126218"/>
            <a:ext cx="4884671" cy="400110"/>
          </a:xfrm>
          <a:prstGeom prst="rect">
            <a:avLst/>
          </a:prstGeom>
          <a:noFill/>
          <a:ln w="9525">
            <a:noFill/>
            <a:miter lim="800000"/>
            <a:headEnd/>
            <a:tailEnd/>
          </a:ln>
        </p:spPr>
        <p:txBody>
          <a:bodyPr wrap="none">
            <a:spAutoFit/>
          </a:bodyPr>
          <a:lstStyle/>
          <a:p>
            <a:pPr algn="ctr"/>
            <a:r>
              <a:rPr lang="en-GB" sz="2000" dirty="0">
                <a:sym typeface="Symbol" pitchFamily="18" charset="2"/>
              </a:rPr>
              <a:t>with time,</a:t>
            </a:r>
            <a:r>
              <a:rPr lang="cs-CZ" sz="2000" dirty="0">
                <a:sym typeface="Symbol" pitchFamily="18" charset="2"/>
              </a:rPr>
              <a:t> </a:t>
            </a:r>
            <a:r>
              <a:rPr lang="en-GB" sz="2000" dirty="0">
                <a:sym typeface="Symbol" pitchFamily="18" charset="2"/>
              </a:rPr>
              <a:t>c</a:t>
            </a:r>
            <a:r>
              <a:rPr lang="cs-CZ" sz="2000" dirty="0">
                <a:sym typeface="Symbol" pitchFamily="18" charset="2"/>
              </a:rPr>
              <a:t>on</a:t>
            </a:r>
            <a:r>
              <a:rPr lang="en-GB" sz="2000" dirty="0">
                <a:sym typeface="Symbol" pitchFamily="18" charset="2"/>
              </a:rPr>
              <a:t>c</a:t>
            </a:r>
            <a:r>
              <a:rPr lang="cs-CZ" sz="2000" dirty="0" err="1">
                <a:sym typeface="Symbol" pitchFamily="18" charset="2"/>
              </a:rPr>
              <a:t>ordance</a:t>
            </a:r>
            <a:r>
              <a:rPr lang="cs-CZ" sz="2000" dirty="0">
                <a:sym typeface="Symbol" pitchFamily="18" charset="2"/>
              </a:rPr>
              <a:t> </a:t>
            </a:r>
            <a:r>
              <a:rPr lang="en-GB" sz="2000" dirty="0">
                <a:sym typeface="Symbol" pitchFamily="18" charset="2"/>
              </a:rPr>
              <a:t>is disappearing</a:t>
            </a:r>
            <a:r>
              <a:rPr lang="en-US" sz="2000" dirty="0"/>
              <a:t> ...</a:t>
            </a:r>
            <a:endParaRPr lang="cs-CZ" sz="2000" dirty="0">
              <a:sym typeface="Symbol" pitchFamily="18" charset="2"/>
            </a:endParaRPr>
          </a:p>
        </p:txBody>
      </p:sp>
      <p:sp>
        <p:nvSpPr>
          <p:cNvPr id="30731" name="Text Box 16"/>
          <p:cNvSpPr txBox="1">
            <a:spLocks noChangeArrowheads="1"/>
          </p:cNvSpPr>
          <p:nvPr/>
        </p:nvSpPr>
        <p:spPr bwMode="auto">
          <a:xfrm>
            <a:off x="2929117" y="273050"/>
            <a:ext cx="3470823" cy="461665"/>
          </a:xfrm>
          <a:prstGeom prst="rect">
            <a:avLst/>
          </a:prstGeom>
          <a:noFill/>
          <a:ln w="9525">
            <a:noFill/>
            <a:miter lim="800000"/>
            <a:headEnd/>
            <a:tailEnd/>
          </a:ln>
        </p:spPr>
        <p:txBody>
          <a:bodyPr wrap="none">
            <a:spAutoFit/>
          </a:bodyPr>
          <a:lstStyle/>
          <a:p>
            <a:pPr algn="ctr"/>
            <a:r>
              <a:rPr lang="en-US" sz="2400" dirty="0" err="1">
                <a:solidFill>
                  <a:srgbClr val="FF9900"/>
                </a:solidFill>
                <a:sym typeface="Symbol" pitchFamily="18" charset="2"/>
              </a:rPr>
              <a:t>neutr</a:t>
            </a:r>
            <a:r>
              <a:rPr lang="en-GB" sz="2400" dirty="0">
                <a:solidFill>
                  <a:srgbClr val="FF9900"/>
                </a:solidFill>
                <a:sym typeface="Symbol" pitchFamily="18" charset="2"/>
              </a:rPr>
              <a:t>a</a:t>
            </a:r>
            <a:r>
              <a:rPr lang="en-US" sz="2400" dirty="0">
                <a:solidFill>
                  <a:srgbClr val="FF9900"/>
                </a:solidFill>
                <a:sym typeface="Symbol" pitchFamily="18" charset="2"/>
              </a:rPr>
              <a:t>l</a:t>
            </a:r>
            <a:r>
              <a:rPr lang="en-US" sz="2400" dirty="0">
                <a:sym typeface="Symbol" pitchFamily="18" charset="2"/>
              </a:rPr>
              <a:t> vs. </a:t>
            </a:r>
            <a:r>
              <a:rPr lang="en-US" sz="2400" dirty="0" err="1">
                <a:solidFill>
                  <a:srgbClr val="CC0099"/>
                </a:solidFill>
                <a:sym typeface="Symbol" pitchFamily="18" charset="2"/>
              </a:rPr>
              <a:t>sele</a:t>
            </a:r>
            <a:r>
              <a:rPr lang="en-GB" sz="2400" dirty="0">
                <a:solidFill>
                  <a:srgbClr val="CC0099"/>
                </a:solidFill>
                <a:sym typeface="Symbol" pitchFamily="18" charset="2"/>
              </a:rPr>
              <a:t>c</a:t>
            </a:r>
            <a:r>
              <a:rPr lang="en-US" sz="2400" dirty="0">
                <a:solidFill>
                  <a:srgbClr val="CC0099"/>
                </a:solidFill>
                <a:sym typeface="Symbol" pitchFamily="18" charset="2"/>
              </a:rPr>
              <a:t>ted</a:t>
            </a:r>
            <a:r>
              <a:rPr lang="en-US" sz="2400" dirty="0">
                <a:sym typeface="Symbol" pitchFamily="18" charset="2"/>
              </a:rPr>
              <a:t> loci</a:t>
            </a:r>
            <a:r>
              <a:rPr lang="en-US" sz="2400" dirty="0"/>
              <a:t> </a:t>
            </a:r>
            <a:endParaRPr lang="cs-CZ" sz="2400" dirty="0">
              <a:sym typeface="Symbol" pitchFamily="18" charset="2"/>
            </a:endParaRPr>
          </a:p>
        </p:txBody>
      </p:sp>
      <p:sp>
        <p:nvSpPr>
          <p:cNvPr id="30732" name="Text Box 17"/>
          <p:cNvSpPr txBox="1">
            <a:spLocks noChangeArrowheads="1"/>
          </p:cNvSpPr>
          <p:nvPr/>
        </p:nvSpPr>
        <p:spPr bwMode="auto">
          <a:xfrm>
            <a:off x="6611031" y="2582636"/>
            <a:ext cx="1058862" cy="396875"/>
          </a:xfrm>
          <a:prstGeom prst="rect">
            <a:avLst/>
          </a:prstGeom>
          <a:noFill/>
          <a:ln w="9525">
            <a:noFill/>
            <a:miter lim="800000"/>
            <a:headEnd/>
            <a:tailEnd/>
          </a:ln>
        </p:spPr>
        <p:txBody>
          <a:bodyPr wrap="none">
            <a:spAutoFit/>
          </a:bodyPr>
          <a:lstStyle/>
          <a:p>
            <a:r>
              <a:rPr lang="en-US" sz="2000" b="1" dirty="0">
                <a:solidFill>
                  <a:srgbClr val="FF9900"/>
                </a:solidFill>
              </a:rPr>
              <a:t>lo</a:t>
            </a:r>
            <a:r>
              <a:rPr lang="en-GB" sz="2000" b="1" dirty="0">
                <a:solidFill>
                  <a:srgbClr val="FF9900"/>
                </a:solidFill>
              </a:rPr>
              <a:t>c</a:t>
            </a:r>
            <a:r>
              <a:rPr lang="en-US" sz="2000" b="1" dirty="0">
                <a:solidFill>
                  <a:srgbClr val="FF9900"/>
                </a:solidFill>
              </a:rPr>
              <a:t>us 1</a:t>
            </a:r>
            <a:endParaRPr lang="cs-CZ" sz="2000" b="1" dirty="0">
              <a:solidFill>
                <a:srgbClr val="FF9900"/>
              </a:solidFill>
            </a:endParaRPr>
          </a:p>
        </p:txBody>
      </p:sp>
      <p:sp>
        <p:nvSpPr>
          <p:cNvPr id="30733" name="Text Box 18"/>
          <p:cNvSpPr txBox="1">
            <a:spLocks noChangeArrowheads="1"/>
          </p:cNvSpPr>
          <p:nvPr/>
        </p:nvSpPr>
        <p:spPr bwMode="auto">
          <a:xfrm>
            <a:off x="6611031" y="3765324"/>
            <a:ext cx="1058862" cy="396875"/>
          </a:xfrm>
          <a:prstGeom prst="rect">
            <a:avLst/>
          </a:prstGeom>
          <a:noFill/>
          <a:ln w="9525">
            <a:noFill/>
            <a:miter lim="800000"/>
            <a:headEnd/>
            <a:tailEnd/>
          </a:ln>
        </p:spPr>
        <p:txBody>
          <a:bodyPr wrap="none">
            <a:spAutoFit/>
          </a:bodyPr>
          <a:lstStyle/>
          <a:p>
            <a:r>
              <a:rPr lang="en-US" sz="2000" b="1" dirty="0">
                <a:solidFill>
                  <a:srgbClr val="CC0099"/>
                </a:solidFill>
              </a:rPr>
              <a:t>lo</a:t>
            </a:r>
            <a:r>
              <a:rPr lang="en-GB" sz="2000" b="1" dirty="0">
                <a:solidFill>
                  <a:srgbClr val="CC0099"/>
                </a:solidFill>
              </a:rPr>
              <a:t>c</a:t>
            </a:r>
            <a:r>
              <a:rPr lang="en-US" sz="2000" b="1" dirty="0">
                <a:solidFill>
                  <a:srgbClr val="CC0099"/>
                </a:solidFill>
              </a:rPr>
              <a:t>us 2</a:t>
            </a:r>
            <a:endParaRPr lang="cs-CZ" sz="2000" b="1" dirty="0">
              <a:solidFill>
                <a:srgbClr val="CC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1212"/>
                                        </p:tgtEl>
                                        <p:attrNameLst>
                                          <p:attrName>style.visibility</p:attrName>
                                        </p:attrNameLst>
                                      </p:cBhvr>
                                      <p:to>
                                        <p:strVal val="visible"/>
                                      </p:to>
                                    </p:set>
                                    <p:anim calcmode="lin" valueType="num">
                                      <p:cBhvr additive="base">
                                        <p:cTn id="7" dur="500" fill="hold"/>
                                        <p:tgtEl>
                                          <p:spTgt spid="51212"/>
                                        </p:tgtEl>
                                        <p:attrNameLst>
                                          <p:attrName>ppt_x</p:attrName>
                                        </p:attrNameLst>
                                      </p:cBhvr>
                                      <p:tavLst>
                                        <p:tav tm="0">
                                          <p:val>
                                            <p:strVal val="#ppt_x"/>
                                          </p:val>
                                        </p:tav>
                                        <p:tav tm="100000">
                                          <p:val>
                                            <p:strVal val="#ppt_x"/>
                                          </p:val>
                                        </p:tav>
                                      </p:tavLst>
                                    </p:anim>
                                    <p:anim calcmode="lin" valueType="num">
                                      <p:cBhvr additive="base">
                                        <p:cTn id="8" dur="500" fill="hold"/>
                                        <p:tgtEl>
                                          <p:spTgt spid="512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4364038" y="1970088"/>
            <a:ext cx="427038" cy="3067050"/>
          </a:xfrm>
          <a:prstGeom prst="rect">
            <a:avLst/>
          </a:prstGeom>
          <a:solidFill>
            <a:srgbClr val="FF9900"/>
          </a:solidFill>
          <a:ln w="9525">
            <a:solidFill>
              <a:schemeClr val="tx1"/>
            </a:solidFill>
            <a:miter lim="800000"/>
            <a:headEnd/>
            <a:tailEnd/>
          </a:ln>
        </p:spPr>
        <p:txBody>
          <a:bodyPr wrap="none" anchor="ctr"/>
          <a:lstStyle/>
          <a:p>
            <a:endParaRPr lang="cs-CZ"/>
          </a:p>
        </p:txBody>
      </p:sp>
      <p:sp>
        <p:nvSpPr>
          <p:cNvPr id="53251" name="Rectangle 3"/>
          <p:cNvSpPr>
            <a:spLocks noChangeArrowheads="1"/>
          </p:cNvSpPr>
          <p:nvPr/>
        </p:nvSpPr>
        <p:spPr bwMode="auto">
          <a:xfrm>
            <a:off x="4511676" y="1970088"/>
            <a:ext cx="134937" cy="3067050"/>
          </a:xfrm>
          <a:prstGeom prst="rect">
            <a:avLst/>
          </a:prstGeom>
          <a:solidFill>
            <a:srgbClr val="CC00CC"/>
          </a:solidFill>
          <a:ln w="9525">
            <a:solidFill>
              <a:schemeClr val="tx1"/>
            </a:solidFill>
            <a:miter lim="800000"/>
            <a:headEnd/>
            <a:tailEnd/>
          </a:ln>
        </p:spPr>
        <p:txBody>
          <a:bodyPr wrap="none" anchor="ctr"/>
          <a:lstStyle/>
          <a:p>
            <a:endParaRPr lang="cs-CZ"/>
          </a:p>
        </p:txBody>
      </p:sp>
      <p:sp>
        <p:nvSpPr>
          <p:cNvPr id="31748" name="Text Box 5"/>
          <p:cNvSpPr txBox="1">
            <a:spLocks noChangeArrowheads="1"/>
          </p:cNvSpPr>
          <p:nvPr/>
        </p:nvSpPr>
        <p:spPr bwMode="auto">
          <a:xfrm>
            <a:off x="3713034" y="938213"/>
            <a:ext cx="1705916" cy="400110"/>
          </a:xfrm>
          <a:prstGeom prst="rect">
            <a:avLst/>
          </a:prstGeom>
          <a:noFill/>
          <a:ln w="9525">
            <a:noFill/>
            <a:miter lim="800000"/>
            <a:headEnd/>
            <a:tailEnd/>
          </a:ln>
        </p:spPr>
        <p:txBody>
          <a:bodyPr wrap="none">
            <a:spAutoFit/>
          </a:bodyPr>
          <a:lstStyle/>
          <a:p>
            <a:pPr algn="ctr"/>
            <a:r>
              <a:rPr lang="en-GB" sz="2000" dirty="0">
                <a:sym typeface="Symbol" pitchFamily="18" charset="2"/>
              </a:rPr>
              <a:t>sometimes</a:t>
            </a:r>
            <a:r>
              <a:rPr lang="en-US" sz="2000" dirty="0">
                <a:sym typeface="Symbol" pitchFamily="18" charset="2"/>
              </a:rPr>
              <a:t> ...</a:t>
            </a:r>
            <a:endParaRPr lang="cs-CZ" sz="2000" dirty="0">
              <a:sym typeface="Symbol" pitchFamily="18" charset="2"/>
            </a:endParaRPr>
          </a:p>
        </p:txBody>
      </p:sp>
      <p:sp>
        <p:nvSpPr>
          <p:cNvPr id="53256" name="Text Box 8"/>
          <p:cNvSpPr txBox="1">
            <a:spLocks noChangeArrowheads="1"/>
          </p:cNvSpPr>
          <p:nvPr/>
        </p:nvSpPr>
        <p:spPr bwMode="auto">
          <a:xfrm>
            <a:off x="3164484" y="5807075"/>
            <a:ext cx="2962671" cy="400110"/>
          </a:xfrm>
          <a:prstGeom prst="rect">
            <a:avLst/>
          </a:prstGeom>
          <a:noFill/>
          <a:ln w="9525">
            <a:noFill/>
            <a:miter lim="800000"/>
            <a:headEnd/>
            <a:tailEnd/>
          </a:ln>
        </p:spPr>
        <p:txBody>
          <a:bodyPr wrap="none">
            <a:spAutoFit/>
          </a:bodyPr>
          <a:lstStyle/>
          <a:p>
            <a:pPr algn="ctr"/>
            <a:r>
              <a:rPr lang="en-US" sz="2000" dirty="0">
                <a:solidFill>
                  <a:srgbClr val="F00000"/>
                </a:solidFill>
                <a:sym typeface="Symbol" pitchFamily="18" charset="2"/>
              </a:rPr>
              <a:t>... </a:t>
            </a:r>
            <a:r>
              <a:rPr lang="en-GB" sz="2000" dirty="0">
                <a:solidFill>
                  <a:srgbClr val="F00000"/>
                </a:solidFill>
                <a:sym typeface="Symbol" pitchFamily="18" charset="2"/>
              </a:rPr>
              <a:t>but</a:t>
            </a:r>
            <a:r>
              <a:rPr lang="cs-CZ" sz="2000" dirty="0">
                <a:solidFill>
                  <a:srgbClr val="F00000"/>
                </a:solidFill>
                <a:sym typeface="Symbol" pitchFamily="18" charset="2"/>
              </a:rPr>
              <a:t> </a:t>
            </a:r>
            <a:r>
              <a:rPr lang="en-GB" sz="2000" dirty="0">
                <a:solidFill>
                  <a:srgbClr val="F00000"/>
                </a:solidFill>
                <a:sym typeface="Symbol" pitchFamily="18" charset="2"/>
              </a:rPr>
              <a:t>c</a:t>
            </a:r>
            <a:r>
              <a:rPr lang="cs-CZ" sz="2000" dirty="0">
                <a:solidFill>
                  <a:srgbClr val="F00000"/>
                </a:solidFill>
                <a:sym typeface="Symbol" pitchFamily="18" charset="2"/>
              </a:rPr>
              <a:t>lin</a:t>
            </a:r>
            <a:r>
              <a:rPr lang="en-GB" sz="2000" dirty="0">
                <a:solidFill>
                  <a:srgbClr val="F00000"/>
                </a:solidFill>
                <a:sym typeface="Symbol" pitchFamily="18" charset="2"/>
              </a:rPr>
              <a:t>es still parallel</a:t>
            </a:r>
            <a:endParaRPr lang="cs-CZ" sz="2000" dirty="0">
              <a:solidFill>
                <a:srgbClr val="F00000"/>
              </a:solidFill>
              <a:sym typeface="Symbol" pitchFamily="18" charset="2"/>
            </a:endParaRPr>
          </a:p>
        </p:txBody>
      </p:sp>
      <p:sp>
        <p:nvSpPr>
          <p:cNvPr id="31750" name="Text Box 12"/>
          <p:cNvSpPr txBox="1">
            <a:spLocks noChangeArrowheads="1"/>
          </p:cNvSpPr>
          <p:nvPr/>
        </p:nvSpPr>
        <p:spPr bwMode="auto">
          <a:xfrm>
            <a:off x="6719888" y="3028950"/>
            <a:ext cx="1058862" cy="396875"/>
          </a:xfrm>
          <a:prstGeom prst="rect">
            <a:avLst/>
          </a:prstGeom>
          <a:noFill/>
          <a:ln w="9525">
            <a:noFill/>
            <a:miter lim="800000"/>
            <a:headEnd/>
            <a:tailEnd/>
          </a:ln>
        </p:spPr>
        <p:txBody>
          <a:bodyPr wrap="none">
            <a:spAutoFit/>
          </a:bodyPr>
          <a:lstStyle/>
          <a:p>
            <a:r>
              <a:rPr lang="en-US" sz="2000" b="1" dirty="0">
                <a:solidFill>
                  <a:srgbClr val="FF9900"/>
                </a:solidFill>
              </a:rPr>
              <a:t>lo</a:t>
            </a:r>
            <a:r>
              <a:rPr lang="en-GB" sz="2000" b="1" dirty="0">
                <a:solidFill>
                  <a:srgbClr val="FF9900"/>
                </a:solidFill>
              </a:rPr>
              <a:t>c</a:t>
            </a:r>
            <a:r>
              <a:rPr lang="en-US" sz="2000" b="1" dirty="0">
                <a:solidFill>
                  <a:srgbClr val="FF9900"/>
                </a:solidFill>
              </a:rPr>
              <a:t>us 1</a:t>
            </a:r>
            <a:endParaRPr lang="cs-CZ" sz="2000" b="1" dirty="0">
              <a:solidFill>
                <a:srgbClr val="FF9900"/>
              </a:solidFill>
            </a:endParaRPr>
          </a:p>
        </p:txBody>
      </p:sp>
      <p:sp>
        <p:nvSpPr>
          <p:cNvPr id="31751" name="Text Box 13"/>
          <p:cNvSpPr txBox="1">
            <a:spLocks noChangeArrowheads="1"/>
          </p:cNvSpPr>
          <p:nvPr/>
        </p:nvSpPr>
        <p:spPr bwMode="auto">
          <a:xfrm>
            <a:off x="6719888" y="4211638"/>
            <a:ext cx="1058862" cy="396875"/>
          </a:xfrm>
          <a:prstGeom prst="rect">
            <a:avLst/>
          </a:prstGeom>
          <a:noFill/>
          <a:ln w="9525">
            <a:noFill/>
            <a:miter lim="800000"/>
            <a:headEnd/>
            <a:tailEnd/>
          </a:ln>
        </p:spPr>
        <p:txBody>
          <a:bodyPr wrap="none">
            <a:spAutoFit/>
          </a:bodyPr>
          <a:lstStyle/>
          <a:p>
            <a:r>
              <a:rPr lang="en-US" sz="2000" b="1" dirty="0">
                <a:solidFill>
                  <a:srgbClr val="CC0099"/>
                </a:solidFill>
              </a:rPr>
              <a:t>lo</a:t>
            </a:r>
            <a:r>
              <a:rPr lang="en-GB" sz="2000" b="1" dirty="0">
                <a:solidFill>
                  <a:srgbClr val="CC0099"/>
                </a:solidFill>
              </a:rPr>
              <a:t>c</a:t>
            </a:r>
            <a:r>
              <a:rPr lang="en-US" sz="2000" b="1" dirty="0">
                <a:solidFill>
                  <a:srgbClr val="CC0099"/>
                </a:solidFill>
              </a:rPr>
              <a:t>us 2</a:t>
            </a:r>
            <a:endParaRPr lang="cs-CZ" sz="2000" b="1" dirty="0">
              <a:solidFill>
                <a:srgbClr val="CC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0" nodeType="afterEffect">
                                  <p:stCondLst>
                                    <p:cond delay="0"/>
                                  </p:stCondLst>
                                  <p:childTnLst>
                                    <p:animMotion origin="layout" path="M 5.55556E-7 -1.48148E-6 L -0.06007 -1.48148E-6 " pathEditMode="relative" rAng="0" ptsTypes="AA">
                                      <p:cBhvr>
                                        <p:cTn id="6" dur="2000" fill="hold"/>
                                        <p:tgtEl>
                                          <p:spTgt spid="53250"/>
                                        </p:tgtEl>
                                        <p:attrNameLst>
                                          <p:attrName>ppt_x</p:attrName>
                                          <p:attrName>ppt_y</p:attrName>
                                        </p:attrNameLst>
                                      </p:cBhvr>
                                      <p:rCtr x="-30" y="0"/>
                                    </p:animMotion>
                                  </p:childTnLst>
                                </p:cTn>
                              </p:par>
                              <p:par>
                                <p:cTn id="7" presetID="63" presetClass="path" presetSubtype="0" accel="50000" decel="50000" fill="hold" grpId="0" nodeType="withEffect">
                                  <p:stCondLst>
                                    <p:cond delay="0"/>
                                  </p:stCondLst>
                                  <p:childTnLst>
                                    <p:animMotion origin="layout" path="M -0.00139 0.00023 L 0.05573 0.00023 " pathEditMode="relative" rAng="0" ptsTypes="AA">
                                      <p:cBhvr>
                                        <p:cTn id="8" dur="2000" fill="hold"/>
                                        <p:tgtEl>
                                          <p:spTgt spid="53251"/>
                                        </p:tgtEl>
                                        <p:attrNameLst>
                                          <p:attrName>ppt_x</p:attrName>
                                          <p:attrName>ppt_y</p:attrName>
                                        </p:attrNameLst>
                                      </p:cBhvr>
                                      <p:rCtr x="28" y="0"/>
                                    </p:animMotion>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3256"/>
                                        </p:tgtEl>
                                        <p:attrNameLst>
                                          <p:attrName>style.visibility</p:attrName>
                                        </p:attrNameLst>
                                      </p:cBhvr>
                                      <p:to>
                                        <p:strVal val="visible"/>
                                      </p:to>
                                    </p:set>
                                    <p:anim calcmode="lin" valueType="num">
                                      <p:cBhvr additive="base">
                                        <p:cTn id="13" dur="500" fill="hold"/>
                                        <p:tgtEl>
                                          <p:spTgt spid="53256"/>
                                        </p:tgtEl>
                                        <p:attrNameLst>
                                          <p:attrName>ppt_x</p:attrName>
                                        </p:attrNameLst>
                                      </p:cBhvr>
                                      <p:tavLst>
                                        <p:tav tm="0">
                                          <p:val>
                                            <p:strVal val="#ppt_x"/>
                                          </p:val>
                                        </p:tav>
                                        <p:tav tm="100000">
                                          <p:val>
                                            <p:strVal val="#ppt_x"/>
                                          </p:val>
                                        </p:tav>
                                      </p:tavLst>
                                    </p:anim>
                                    <p:anim calcmode="lin" valueType="num">
                                      <p:cBhvr additive="base">
                                        <p:cTn id="14" dur="500" fill="hold"/>
                                        <p:tgtEl>
                                          <p:spTgt spid="532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animBg="1"/>
      <p:bldP spid="53251" grpId="0" animBg="1"/>
      <p:bldP spid="5325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3"/>
          <p:cNvSpPr txBox="1">
            <a:spLocks noChangeArrowheads="1"/>
          </p:cNvSpPr>
          <p:nvPr/>
        </p:nvSpPr>
        <p:spPr bwMode="auto">
          <a:xfrm>
            <a:off x="1190171" y="282575"/>
            <a:ext cx="7704545" cy="707886"/>
          </a:xfrm>
          <a:prstGeom prst="rect">
            <a:avLst/>
          </a:prstGeom>
          <a:noFill/>
          <a:ln w="9525">
            <a:noFill/>
            <a:miter lim="800000"/>
            <a:headEnd/>
            <a:tailEnd/>
          </a:ln>
        </p:spPr>
        <p:txBody>
          <a:bodyPr wrap="none">
            <a:spAutoFit/>
          </a:bodyPr>
          <a:lstStyle/>
          <a:p>
            <a:r>
              <a:rPr lang="en-US" sz="2000" dirty="0"/>
              <a:t>cline models (diffusion approximation etc.), linkage disequilibrium, </a:t>
            </a:r>
          </a:p>
          <a:p>
            <a:r>
              <a:rPr lang="en-US" sz="2000" dirty="0"/>
              <a:t>evolutionary parameters</a:t>
            </a:r>
            <a:endParaRPr lang="cs-CZ" sz="2000" dirty="0"/>
          </a:p>
        </p:txBody>
      </p:sp>
      <p:sp>
        <p:nvSpPr>
          <p:cNvPr id="57349" name="Text Box 5"/>
          <p:cNvSpPr txBox="1">
            <a:spLocks noChangeArrowheads="1"/>
          </p:cNvSpPr>
          <p:nvPr/>
        </p:nvSpPr>
        <p:spPr bwMode="auto">
          <a:xfrm>
            <a:off x="6871946" y="3863975"/>
            <a:ext cx="803275" cy="701675"/>
          </a:xfrm>
          <a:prstGeom prst="rect">
            <a:avLst/>
          </a:prstGeom>
          <a:noFill/>
          <a:ln w="9525">
            <a:noFill/>
            <a:miter lim="800000"/>
            <a:headEnd/>
            <a:tailEnd/>
          </a:ln>
        </p:spPr>
        <p:txBody>
          <a:bodyPr wrap="none">
            <a:spAutoFit/>
          </a:bodyPr>
          <a:lstStyle/>
          <a:p>
            <a:r>
              <a:rPr lang="en-US" sz="4000">
                <a:solidFill>
                  <a:srgbClr val="F00000"/>
                </a:solidFill>
                <a:latin typeface="Arial Black" pitchFamily="34" charset="0"/>
              </a:rPr>
              <a:t>??</a:t>
            </a:r>
            <a:endParaRPr lang="cs-CZ" sz="4000">
              <a:solidFill>
                <a:srgbClr val="F00000"/>
              </a:solidFill>
              <a:latin typeface="Arial Black" pitchFamily="34" charset="0"/>
            </a:endParaRPr>
          </a:p>
        </p:txBody>
      </p:sp>
      <p:sp>
        <p:nvSpPr>
          <p:cNvPr id="57350" name="Text Box 6"/>
          <p:cNvSpPr txBox="1">
            <a:spLocks noChangeArrowheads="1"/>
          </p:cNvSpPr>
          <p:nvPr/>
        </p:nvSpPr>
        <p:spPr bwMode="auto">
          <a:xfrm>
            <a:off x="2935288" y="5946775"/>
            <a:ext cx="3033203" cy="400110"/>
          </a:xfrm>
          <a:prstGeom prst="rect">
            <a:avLst/>
          </a:prstGeom>
          <a:solidFill>
            <a:schemeClr val="bg1"/>
          </a:solidFill>
          <a:ln w="9525">
            <a:noFill/>
            <a:miter lim="800000"/>
            <a:headEnd/>
            <a:tailEnd/>
          </a:ln>
        </p:spPr>
        <p:txBody>
          <a:bodyPr wrap="none">
            <a:spAutoFit/>
          </a:bodyPr>
          <a:lstStyle/>
          <a:p>
            <a:r>
              <a:rPr lang="cs-CZ" sz="2000" dirty="0" err="1">
                <a:solidFill>
                  <a:srgbClr val="E60000"/>
                </a:solidFill>
              </a:rPr>
              <a:t>probl</a:t>
            </a:r>
            <a:r>
              <a:rPr lang="en-GB" sz="2000" dirty="0">
                <a:solidFill>
                  <a:srgbClr val="E60000"/>
                </a:solidFill>
              </a:rPr>
              <a:t>e</a:t>
            </a:r>
            <a:r>
              <a:rPr lang="cs-CZ" sz="2000" dirty="0">
                <a:solidFill>
                  <a:srgbClr val="E60000"/>
                </a:solidFill>
              </a:rPr>
              <a:t>m, </a:t>
            </a:r>
            <a:r>
              <a:rPr lang="en-GB" sz="2000" dirty="0">
                <a:solidFill>
                  <a:srgbClr val="E60000"/>
                </a:solidFill>
              </a:rPr>
              <a:t>how to analyse</a:t>
            </a:r>
            <a:endParaRPr lang="cs-CZ" sz="2000" dirty="0">
              <a:solidFill>
                <a:srgbClr val="E60000"/>
              </a:solidFill>
            </a:endParaRPr>
          </a:p>
        </p:txBody>
      </p:sp>
      <p:sp>
        <p:nvSpPr>
          <p:cNvPr id="57351" name="Rectangle 7"/>
          <p:cNvSpPr>
            <a:spLocks noChangeArrowheads="1"/>
          </p:cNvSpPr>
          <p:nvPr/>
        </p:nvSpPr>
        <p:spPr bwMode="auto">
          <a:xfrm rot="-1157507">
            <a:off x="4356893" y="1951037"/>
            <a:ext cx="427038" cy="3067050"/>
          </a:xfrm>
          <a:prstGeom prst="rect">
            <a:avLst/>
          </a:prstGeom>
          <a:solidFill>
            <a:srgbClr val="FF9900"/>
          </a:solidFill>
          <a:ln w="9525">
            <a:solidFill>
              <a:schemeClr val="tx1"/>
            </a:solidFill>
            <a:miter lim="800000"/>
            <a:headEnd/>
            <a:tailEnd/>
          </a:ln>
        </p:spPr>
        <p:txBody>
          <a:bodyPr wrap="none" anchor="ctr"/>
          <a:lstStyle/>
          <a:p>
            <a:endParaRPr lang="cs-CZ"/>
          </a:p>
        </p:txBody>
      </p:sp>
      <p:sp>
        <p:nvSpPr>
          <p:cNvPr id="57352" name="Rectangle 8"/>
          <p:cNvSpPr>
            <a:spLocks noChangeArrowheads="1"/>
          </p:cNvSpPr>
          <p:nvPr/>
        </p:nvSpPr>
        <p:spPr bwMode="auto">
          <a:xfrm rot="1498588">
            <a:off x="4504531" y="1951037"/>
            <a:ext cx="134937" cy="3067050"/>
          </a:xfrm>
          <a:prstGeom prst="rect">
            <a:avLst/>
          </a:prstGeom>
          <a:solidFill>
            <a:srgbClr val="CC00CC"/>
          </a:solidFill>
          <a:ln w="9525">
            <a:solidFill>
              <a:schemeClr val="tx1"/>
            </a:solidFill>
            <a:miter lim="800000"/>
            <a:headEnd/>
            <a:tailEnd/>
          </a:ln>
        </p:spPr>
        <p:txBody>
          <a:bodyPr wrap="none" anchor="ctr"/>
          <a:lstStyle/>
          <a:p>
            <a:endParaRPr lang="cs-CZ"/>
          </a:p>
        </p:txBody>
      </p:sp>
      <p:sp>
        <p:nvSpPr>
          <p:cNvPr id="57353" name="Freeform 9"/>
          <p:cNvSpPr>
            <a:spLocks/>
          </p:cNvSpPr>
          <p:nvPr/>
        </p:nvSpPr>
        <p:spPr bwMode="auto">
          <a:xfrm>
            <a:off x="2607468" y="2746375"/>
            <a:ext cx="4057650" cy="1524000"/>
          </a:xfrm>
          <a:custGeom>
            <a:avLst/>
            <a:gdLst>
              <a:gd name="T0" fmla="*/ 0 w 1706"/>
              <a:gd name="T1" fmla="*/ 2147483647 h 713"/>
              <a:gd name="T2" fmla="*/ 2147483647 w 1706"/>
              <a:gd name="T3" fmla="*/ 0 h 713"/>
              <a:gd name="T4" fmla="*/ 0 60000 65536"/>
              <a:gd name="T5" fmla="*/ 0 60000 65536"/>
              <a:gd name="T6" fmla="*/ 0 w 1706"/>
              <a:gd name="T7" fmla="*/ 0 h 713"/>
              <a:gd name="T8" fmla="*/ 1706 w 1706"/>
              <a:gd name="T9" fmla="*/ 713 h 713"/>
            </a:gdLst>
            <a:ahLst/>
            <a:cxnLst>
              <a:cxn ang="T4">
                <a:pos x="T0" y="T1"/>
              </a:cxn>
              <a:cxn ang="T5">
                <a:pos x="T2" y="T3"/>
              </a:cxn>
            </a:cxnLst>
            <a:rect l="T6" t="T7" r="T8" b="T9"/>
            <a:pathLst>
              <a:path w="1706" h="713">
                <a:moveTo>
                  <a:pt x="0" y="713"/>
                </a:moveTo>
                <a:cubicBezTo>
                  <a:pt x="449" y="362"/>
                  <a:pt x="998" y="109"/>
                  <a:pt x="1706" y="0"/>
                </a:cubicBezTo>
              </a:path>
            </a:pathLst>
          </a:custGeom>
          <a:noFill/>
          <a:ln w="76200" cmpd="sng">
            <a:solidFill>
              <a:srgbClr val="FF0000"/>
            </a:solidFill>
            <a:round/>
            <a:headEnd/>
            <a:tailEnd/>
          </a:ln>
        </p:spPr>
        <p:txBody>
          <a:bodyPr/>
          <a:lstStyle/>
          <a:p>
            <a:endParaRPr lang="cs-CZ"/>
          </a:p>
        </p:txBody>
      </p:sp>
      <p:sp>
        <p:nvSpPr>
          <p:cNvPr id="57354" name="Freeform 10"/>
          <p:cNvSpPr>
            <a:spLocks/>
          </p:cNvSpPr>
          <p:nvPr/>
        </p:nvSpPr>
        <p:spPr bwMode="auto">
          <a:xfrm rot="401754" flipH="1">
            <a:off x="2464593" y="2840037"/>
            <a:ext cx="4057650" cy="1524000"/>
          </a:xfrm>
          <a:custGeom>
            <a:avLst/>
            <a:gdLst>
              <a:gd name="T0" fmla="*/ 0 w 1706"/>
              <a:gd name="T1" fmla="*/ 2147483647 h 713"/>
              <a:gd name="T2" fmla="*/ 2147483647 w 1706"/>
              <a:gd name="T3" fmla="*/ 0 h 713"/>
              <a:gd name="T4" fmla="*/ 0 60000 65536"/>
              <a:gd name="T5" fmla="*/ 0 60000 65536"/>
              <a:gd name="T6" fmla="*/ 0 w 1706"/>
              <a:gd name="T7" fmla="*/ 0 h 713"/>
              <a:gd name="T8" fmla="*/ 1706 w 1706"/>
              <a:gd name="T9" fmla="*/ 713 h 713"/>
            </a:gdLst>
            <a:ahLst/>
            <a:cxnLst>
              <a:cxn ang="T4">
                <a:pos x="T0" y="T1"/>
              </a:cxn>
              <a:cxn ang="T5">
                <a:pos x="T2" y="T3"/>
              </a:cxn>
            </a:cxnLst>
            <a:rect l="T6" t="T7" r="T8" b="T9"/>
            <a:pathLst>
              <a:path w="1706" h="713">
                <a:moveTo>
                  <a:pt x="0" y="713"/>
                </a:moveTo>
                <a:cubicBezTo>
                  <a:pt x="449" y="362"/>
                  <a:pt x="998" y="109"/>
                  <a:pt x="1706" y="0"/>
                </a:cubicBezTo>
              </a:path>
            </a:pathLst>
          </a:custGeom>
          <a:noFill/>
          <a:ln w="76200" cmpd="sng">
            <a:solidFill>
              <a:srgbClr val="FF0000"/>
            </a:solidFill>
            <a:round/>
            <a:headEnd/>
            <a:tailEnd/>
          </a:ln>
        </p:spPr>
        <p:txBody>
          <a:bodyPr/>
          <a:lstStyle/>
          <a:p>
            <a:endParaRPr lang="cs-CZ"/>
          </a:p>
        </p:txBody>
      </p:sp>
      <p:sp>
        <p:nvSpPr>
          <p:cNvPr id="57355" name="Rectangle 11"/>
          <p:cNvSpPr>
            <a:spLocks noChangeArrowheads="1"/>
          </p:cNvSpPr>
          <p:nvPr/>
        </p:nvSpPr>
        <p:spPr bwMode="auto">
          <a:xfrm>
            <a:off x="5009356" y="1952625"/>
            <a:ext cx="134937" cy="3067050"/>
          </a:xfrm>
          <a:prstGeom prst="rect">
            <a:avLst/>
          </a:prstGeom>
          <a:solidFill>
            <a:srgbClr val="CC00CC"/>
          </a:solidFill>
          <a:ln w="9525">
            <a:solidFill>
              <a:schemeClr val="tx1"/>
            </a:solidFill>
            <a:miter lim="800000"/>
            <a:headEnd/>
            <a:tailEnd/>
          </a:ln>
        </p:spPr>
        <p:txBody>
          <a:bodyPr wrap="none" anchor="ctr"/>
          <a:lstStyle/>
          <a:p>
            <a:endParaRPr lang="cs-CZ"/>
          </a:p>
        </p:txBody>
      </p:sp>
      <p:sp>
        <p:nvSpPr>
          <p:cNvPr id="57356" name="Rectangle 12"/>
          <p:cNvSpPr>
            <a:spLocks noChangeArrowheads="1"/>
          </p:cNvSpPr>
          <p:nvPr/>
        </p:nvSpPr>
        <p:spPr bwMode="auto">
          <a:xfrm>
            <a:off x="3813968" y="1952625"/>
            <a:ext cx="427038" cy="3067050"/>
          </a:xfrm>
          <a:prstGeom prst="rect">
            <a:avLst/>
          </a:prstGeom>
          <a:solidFill>
            <a:srgbClr val="FF9900"/>
          </a:solidFill>
          <a:ln w="9525">
            <a:solidFill>
              <a:schemeClr val="tx1"/>
            </a:solidFill>
            <a:miter lim="800000"/>
            <a:headEnd/>
            <a:tailEnd/>
          </a:ln>
        </p:spPr>
        <p:txBody>
          <a:bodyPr wrap="none" anchor="ctr"/>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735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7356"/>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573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352"/>
                                        </p:tgtEl>
                                        <p:attrNameLst>
                                          <p:attrName>style.visibility</p:attrName>
                                        </p:attrNameLst>
                                      </p:cBhvr>
                                      <p:to>
                                        <p:strVal val="visible"/>
                                      </p:to>
                                    </p:set>
                                  </p:childTnLst>
                                </p:cTn>
                              </p:par>
                            </p:childTnLst>
                          </p:cTn>
                        </p:par>
                        <p:par>
                          <p:cTn id="13" fill="hold">
                            <p:stCondLst>
                              <p:cond delay="0"/>
                            </p:stCondLst>
                            <p:childTnLst>
                              <p:par>
                                <p:cTn id="14" presetID="4" presetClass="entr" presetSubtype="32" fill="hold" grpId="0" nodeType="afterEffect">
                                  <p:stCondLst>
                                    <p:cond delay="0"/>
                                  </p:stCondLst>
                                  <p:childTnLst>
                                    <p:set>
                                      <p:cBhvr>
                                        <p:cTn id="15" dur="1" fill="hold">
                                          <p:stCondLst>
                                            <p:cond delay="0"/>
                                          </p:stCondLst>
                                        </p:cTn>
                                        <p:tgtEl>
                                          <p:spTgt spid="57349"/>
                                        </p:tgtEl>
                                        <p:attrNameLst>
                                          <p:attrName>style.visibility</p:attrName>
                                        </p:attrNameLst>
                                      </p:cBhvr>
                                      <p:to>
                                        <p:strVal val="visible"/>
                                      </p:to>
                                    </p:set>
                                    <p:animEffect transition="in" filter="box(out)">
                                      <p:cBhvr>
                                        <p:cTn id="16" dur="500"/>
                                        <p:tgtEl>
                                          <p:spTgt spid="5734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735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353"/>
                                        </p:tgtEl>
                                        <p:attrNameLst>
                                          <p:attrName>style.visibility</p:attrName>
                                        </p:attrNameLst>
                                      </p:cBhvr>
                                      <p:to>
                                        <p:strVal val="visible"/>
                                      </p:to>
                                    </p:set>
                                  </p:childTnLst>
                                </p:cTn>
                              </p:par>
                            </p:childTnLst>
                          </p:cTn>
                        </p:par>
                        <p:par>
                          <p:cTn id="23" fill="hold">
                            <p:stCondLst>
                              <p:cond delay="0"/>
                            </p:stCondLst>
                            <p:childTnLst>
                              <p:par>
                                <p:cTn id="24" presetID="2" presetClass="entr" presetSubtype="4" fill="hold" grpId="0" nodeType="afterEffect">
                                  <p:stCondLst>
                                    <p:cond delay="0"/>
                                  </p:stCondLst>
                                  <p:childTnLst>
                                    <p:set>
                                      <p:cBhvr>
                                        <p:cTn id="25" dur="1" fill="hold">
                                          <p:stCondLst>
                                            <p:cond delay="0"/>
                                          </p:stCondLst>
                                        </p:cTn>
                                        <p:tgtEl>
                                          <p:spTgt spid="57350"/>
                                        </p:tgtEl>
                                        <p:attrNameLst>
                                          <p:attrName>style.visibility</p:attrName>
                                        </p:attrNameLst>
                                      </p:cBhvr>
                                      <p:to>
                                        <p:strVal val="visible"/>
                                      </p:to>
                                    </p:set>
                                    <p:anim calcmode="lin" valueType="num">
                                      <p:cBhvr additive="base">
                                        <p:cTn id="26" dur="500" fill="hold"/>
                                        <p:tgtEl>
                                          <p:spTgt spid="57350"/>
                                        </p:tgtEl>
                                        <p:attrNameLst>
                                          <p:attrName>ppt_x</p:attrName>
                                        </p:attrNameLst>
                                      </p:cBhvr>
                                      <p:tavLst>
                                        <p:tav tm="0">
                                          <p:val>
                                            <p:strVal val="#ppt_x"/>
                                          </p:val>
                                        </p:tav>
                                        <p:tav tm="100000">
                                          <p:val>
                                            <p:strVal val="#ppt_x"/>
                                          </p:val>
                                        </p:tav>
                                      </p:tavLst>
                                    </p:anim>
                                    <p:anim calcmode="lin" valueType="num">
                                      <p:cBhvr additive="base">
                                        <p:cTn id="27" dur="500" fill="hold"/>
                                        <p:tgtEl>
                                          <p:spTgt spid="573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9" grpId="0"/>
      <p:bldP spid="57350" grpId="0" animBg="1"/>
      <p:bldP spid="57351" grpId="0" animBg="1"/>
      <p:bldP spid="57352" grpId="0" animBg="1"/>
      <p:bldP spid="57353" grpId="0" animBg="1"/>
      <p:bldP spid="57354" grpId="0" animBg="1"/>
      <p:bldP spid="57355" grpId="0" animBg="1"/>
      <p:bldP spid="5735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ovéPole 39"/>
          <p:cNvSpPr txBox="1">
            <a:spLocks noChangeArrowheads="1"/>
          </p:cNvSpPr>
          <p:nvPr/>
        </p:nvSpPr>
        <p:spPr bwMode="auto">
          <a:xfrm>
            <a:off x="2782646" y="282575"/>
            <a:ext cx="3735318" cy="584775"/>
          </a:xfrm>
          <a:prstGeom prst="rect">
            <a:avLst/>
          </a:prstGeom>
          <a:solidFill>
            <a:srgbClr val="FFFF66"/>
          </a:solidFill>
          <a:ln w="9525">
            <a:noFill/>
            <a:miter lim="800000"/>
            <a:headEnd/>
            <a:tailEnd/>
          </a:ln>
        </p:spPr>
        <p:txBody>
          <a:bodyPr wrap="none">
            <a:spAutoFit/>
          </a:bodyPr>
          <a:lstStyle/>
          <a:p>
            <a:r>
              <a:rPr lang="en-GB" sz="3200" b="1" dirty="0">
                <a:solidFill>
                  <a:srgbClr val="E60000"/>
                </a:solidFill>
                <a:effectLst>
                  <a:outerShdw blurRad="50800" dist="38100" dir="2700000" algn="tl" rotWithShape="0">
                    <a:prstClr val="black">
                      <a:alpha val="40000"/>
                    </a:prstClr>
                  </a:outerShdw>
                </a:effectLst>
              </a:rPr>
              <a:t>H</a:t>
            </a:r>
            <a:r>
              <a:rPr lang="cs-CZ" sz="3200" b="1" dirty="0" err="1">
                <a:solidFill>
                  <a:srgbClr val="E60000"/>
                </a:solidFill>
                <a:effectLst>
                  <a:outerShdw blurRad="50800" dist="38100" dir="2700000" algn="tl" rotWithShape="0">
                    <a:prstClr val="black">
                      <a:alpha val="40000"/>
                    </a:prstClr>
                  </a:outerShdw>
                </a:effectLst>
              </a:rPr>
              <a:t>ybrid</a:t>
            </a:r>
            <a:r>
              <a:rPr lang="cs-CZ" sz="3200" b="1" dirty="0">
                <a:solidFill>
                  <a:srgbClr val="E60000"/>
                </a:solidFill>
                <a:effectLst>
                  <a:outerShdw blurRad="50800" dist="38100" dir="2700000" algn="tl" rotWithShape="0">
                    <a:prstClr val="black">
                      <a:alpha val="40000"/>
                    </a:prstClr>
                  </a:outerShdw>
                </a:effectLst>
              </a:rPr>
              <a:t> z</a:t>
            </a:r>
            <a:r>
              <a:rPr lang="en-GB" sz="3200" b="1" dirty="0">
                <a:solidFill>
                  <a:srgbClr val="E60000"/>
                </a:solidFill>
                <a:effectLst>
                  <a:outerShdw blurRad="50800" dist="38100" dir="2700000" algn="tl" rotWithShape="0">
                    <a:prstClr val="black">
                      <a:alpha val="40000"/>
                    </a:prstClr>
                  </a:outerShdw>
                </a:effectLst>
              </a:rPr>
              <a:t>o</a:t>
            </a:r>
            <a:r>
              <a:rPr lang="cs-CZ" sz="3200" b="1" dirty="0">
                <a:solidFill>
                  <a:srgbClr val="E60000"/>
                </a:solidFill>
                <a:effectLst>
                  <a:outerShdw blurRad="50800" dist="38100" dir="2700000" algn="tl" rotWithShape="0">
                    <a:prstClr val="black">
                      <a:alpha val="40000"/>
                    </a:prstClr>
                  </a:outerShdw>
                </a:effectLst>
              </a:rPr>
              <a:t>n</a:t>
            </a:r>
            <a:r>
              <a:rPr lang="en-GB" sz="3200" b="1" dirty="0">
                <a:solidFill>
                  <a:srgbClr val="E60000"/>
                </a:solidFill>
                <a:effectLst>
                  <a:outerShdw blurRad="50800" dist="38100" dir="2700000" algn="tl" rotWithShape="0">
                    <a:prstClr val="black">
                      <a:alpha val="40000"/>
                    </a:prstClr>
                  </a:outerShdw>
                </a:effectLst>
              </a:rPr>
              <a:t>e study</a:t>
            </a:r>
            <a:endParaRPr lang="cs-CZ" sz="3200" b="1" dirty="0">
              <a:solidFill>
                <a:srgbClr val="E60000"/>
              </a:solidFill>
              <a:effectLst>
                <a:outerShdw blurRad="50800" dist="38100" dir="2700000" algn="tl" rotWithShape="0">
                  <a:prstClr val="black">
                    <a:alpha val="40000"/>
                  </a:prstClr>
                </a:outerShdw>
              </a:effectLst>
            </a:endParaRPr>
          </a:p>
        </p:txBody>
      </p:sp>
      <p:sp>
        <p:nvSpPr>
          <p:cNvPr id="33795" name="TextovéPole 40"/>
          <p:cNvSpPr txBox="1">
            <a:spLocks noChangeArrowheads="1"/>
          </p:cNvSpPr>
          <p:nvPr/>
        </p:nvSpPr>
        <p:spPr bwMode="auto">
          <a:xfrm>
            <a:off x="509588" y="1396320"/>
            <a:ext cx="8695457" cy="3990836"/>
          </a:xfrm>
          <a:prstGeom prst="rect">
            <a:avLst/>
          </a:prstGeom>
          <a:noFill/>
          <a:ln w="9525">
            <a:noFill/>
            <a:miter lim="800000"/>
            <a:headEnd/>
            <a:tailEnd/>
          </a:ln>
        </p:spPr>
        <p:txBody>
          <a:bodyPr wrap="none">
            <a:spAutoFit/>
          </a:bodyPr>
          <a:lstStyle/>
          <a:p>
            <a:pPr marL="457200" indent="-457200">
              <a:spcAft>
                <a:spcPts val="1000"/>
              </a:spcAft>
              <a:buFontTx/>
              <a:buAutoNum type="arabicPeriod"/>
            </a:pPr>
            <a:r>
              <a:rPr lang="en-GB" sz="2000" dirty="0"/>
              <a:t>Sampling along</a:t>
            </a:r>
            <a:r>
              <a:rPr lang="cs-CZ" sz="2000" dirty="0"/>
              <a:t> line</a:t>
            </a:r>
            <a:r>
              <a:rPr lang="en-GB" sz="2000" dirty="0"/>
              <a:t>a</a:t>
            </a:r>
            <a:r>
              <a:rPr lang="cs-CZ" sz="2000" dirty="0"/>
              <a:t>r o</a:t>
            </a:r>
            <a:r>
              <a:rPr lang="en-GB" sz="2000" dirty="0"/>
              <a:t>r</a:t>
            </a:r>
            <a:r>
              <a:rPr lang="cs-CZ" sz="2000" dirty="0"/>
              <a:t> 2D transe</a:t>
            </a:r>
            <a:r>
              <a:rPr lang="en-GB" sz="2000" dirty="0"/>
              <a:t>c</a:t>
            </a:r>
            <a:r>
              <a:rPr lang="cs-CZ" sz="2000" dirty="0"/>
              <a:t>t, </a:t>
            </a:r>
            <a:r>
              <a:rPr lang="cs-CZ" sz="2000" dirty="0" err="1"/>
              <a:t>geogra</a:t>
            </a:r>
            <a:r>
              <a:rPr lang="en-GB" sz="2000" dirty="0" err="1"/>
              <a:t>ph</a:t>
            </a:r>
            <a:r>
              <a:rPr lang="cs-CZ" sz="2000" dirty="0" err="1"/>
              <a:t>ic</a:t>
            </a:r>
            <a:r>
              <a:rPr lang="cs-CZ" sz="2000" dirty="0"/>
              <a:t> </a:t>
            </a:r>
            <a:r>
              <a:rPr lang="en-GB" sz="2000" dirty="0"/>
              <a:t>c</a:t>
            </a:r>
            <a:r>
              <a:rPr lang="cs-CZ" sz="2000" dirty="0" err="1"/>
              <a:t>oordin</a:t>
            </a:r>
            <a:r>
              <a:rPr lang="en-GB" sz="2000" dirty="0"/>
              <a:t>a</a:t>
            </a:r>
            <a:r>
              <a:rPr lang="cs-CZ" sz="2000" dirty="0"/>
              <a:t>t</a:t>
            </a:r>
            <a:r>
              <a:rPr lang="en-GB" sz="2000" dirty="0"/>
              <a:t>es</a:t>
            </a:r>
            <a:r>
              <a:rPr lang="cs-CZ" sz="2000" dirty="0"/>
              <a:t> </a:t>
            </a:r>
            <a:br>
              <a:rPr lang="cs-CZ" sz="2000" dirty="0"/>
            </a:br>
            <a:r>
              <a:rPr lang="en-GB" sz="2000" dirty="0"/>
              <a:t>of </a:t>
            </a:r>
            <a:r>
              <a:rPr lang="cs-CZ" sz="2000" dirty="0" err="1"/>
              <a:t>lo</a:t>
            </a:r>
            <a:r>
              <a:rPr lang="en-GB" sz="2000" dirty="0"/>
              <a:t>c</a:t>
            </a:r>
            <a:r>
              <a:rPr lang="cs-CZ" sz="2000" dirty="0" err="1"/>
              <a:t>alit</a:t>
            </a:r>
            <a:r>
              <a:rPr lang="en-GB" sz="2000" dirty="0" err="1"/>
              <a:t>ies</a:t>
            </a:r>
            <a:endParaRPr lang="cs-CZ" sz="2000" dirty="0"/>
          </a:p>
          <a:p>
            <a:pPr marL="457200" indent="-457200">
              <a:spcAft>
                <a:spcPts val="1000"/>
              </a:spcAft>
              <a:buFontTx/>
              <a:buAutoNum type="arabicPeriod"/>
            </a:pPr>
            <a:r>
              <a:rPr lang="cs-CZ" sz="2000" dirty="0" err="1"/>
              <a:t>Genetic</a:t>
            </a:r>
            <a:r>
              <a:rPr lang="cs-CZ" sz="2000" dirty="0"/>
              <a:t> (mor</a:t>
            </a:r>
            <a:r>
              <a:rPr lang="en-GB" sz="2000" dirty="0" err="1"/>
              <a:t>ph</a:t>
            </a:r>
            <a:r>
              <a:rPr lang="cs-CZ" sz="2000" dirty="0" err="1"/>
              <a:t>ologic</a:t>
            </a:r>
            <a:r>
              <a:rPr lang="en-GB" sz="2000" dirty="0"/>
              <a:t>al</a:t>
            </a:r>
            <a:r>
              <a:rPr lang="cs-CZ" sz="2000" dirty="0"/>
              <a:t>, </a:t>
            </a:r>
            <a:r>
              <a:rPr lang="cs-CZ" sz="2000" dirty="0" err="1"/>
              <a:t>behavio</a:t>
            </a:r>
            <a:r>
              <a:rPr lang="en-GB" sz="2000" dirty="0"/>
              <a:t>u</a:t>
            </a:r>
            <a:r>
              <a:rPr lang="cs-CZ" sz="2000" dirty="0"/>
              <a:t>r</a:t>
            </a:r>
            <a:r>
              <a:rPr lang="en-GB" sz="2000" dirty="0"/>
              <a:t>a</a:t>
            </a:r>
            <a:r>
              <a:rPr lang="cs-CZ" sz="2000" dirty="0"/>
              <a:t>l </a:t>
            </a:r>
            <a:r>
              <a:rPr lang="en-GB" sz="2000" dirty="0"/>
              <a:t>etc</a:t>
            </a:r>
            <a:r>
              <a:rPr lang="cs-CZ" sz="2000" dirty="0"/>
              <a:t>.</a:t>
            </a:r>
            <a:r>
              <a:rPr lang="en-GB" sz="2000" dirty="0"/>
              <a:t>)</a:t>
            </a:r>
            <a:r>
              <a:rPr lang="cs-CZ" sz="2000" dirty="0"/>
              <a:t> </a:t>
            </a:r>
            <a:r>
              <a:rPr lang="cs-CZ" sz="2000" dirty="0" err="1"/>
              <a:t>anal</a:t>
            </a:r>
            <a:r>
              <a:rPr lang="en-GB" sz="2000" dirty="0" err="1"/>
              <a:t>ysis</a:t>
            </a:r>
            <a:br>
              <a:rPr lang="cs-CZ" sz="2000" dirty="0"/>
            </a:br>
            <a:r>
              <a:rPr lang="cs-CZ" sz="2000" dirty="0"/>
              <a:t>… </a:t>
            </a:r>
            <a:r>
              <a:rPr lang="cs-CZ" sz="2000" dirty="0" err="1"/>
              <a:t>probl</a:t>
            </a:r>
            <a:r>
              <a:rPr lang="en-GB" sz="2000" dirty="0"/>
              <a:t>e</a:t>
            </a:r>
            <a:r>
              <a:rPr lang="cs-CZ" sz="2000" dirty="0"/>
              <a:t>m </a:t>
            </a:r>
            <a:r>
              <a:rPr lang="en-GB" sz="2000" dirty="0"/>
              <a:t>of sample independence</a:t>
            </a:r>
            <a:r>
              <a:rPr lang="cs-CZ" sz="2000" dirty="0"/>
              <a:t> (F</a:t>
            </a:r>
            <a:r>
              <a:rPr lang="cs-CZ" sz="2000" baseline="-25000" dirty="0"/>
              <a:t>ST</a:t>
            </a:r>
            <a:r>
              <a:rPr lang="cs-CZ" sz="2000" dirty="0"/>
              <a:t>, F</a:t>
            </a:r>
            <a:r>
              <a:rPr lang="cs-CZ" sz="2000" baseline="-25000" dirty="0"/>
              <a:t>IS</a:t>
            </a:r>
            <a:r>
              <a:rPr lang="cs-CZ" sz="2000" dirty="0"/>
              <a:t> … e</a:t>
            </a:r>
            <a:r>
              <a:rPr lang="en-GB" sz="2000" dirty="0"/>
              <a:t>f</a:t>
            </a:r>
            <a:r>
              <a:rPr lang="cs-CZ" sz="2000" dirty="0" err="1"/>
              <a:t>fe</a:t>
            </a:r>
            <a:r>
              <a:rPr lang="en-GB" sz="2000" dirty="0"/>
              <a:t>c</a:t>
            </a:r>
            <a:r>
              <a:rPr lang="cs-CZ" sz="2000" dirty="0" err="1"/>
              <a:t>tiv</a:t>
            </a:r>
            <a:r>
              <a:rPr lang="en-GB" sz="2000" dirty="0"/>
              <a:t>e No. alleles</a:t>
            </a:r>
            <a:r>
              <a:rPr lang="cs-CZ" sz="2000" dirty="0"/>
              <a:t>)</a:t>
            </a:r>
          </a:p>
          <a:p>
            <a:pPr marL="457200" indent="-457200">
              <a:spcAft>
                <a:spcPts val="1000"/>
              </a:spcAft>
              <a:buFontTx/>
              <a:buAutoNum type="arabicPeriod"/>
            </a:pPr>
            <a:r>
              <a:rPr lang="cs-CZ" sz="2000" dirty="0" err="1"/>
              <a:t>Geogra</a:t>
            </a:r>
            <a:r>
              <a:rPr lang="en-GB" sz="2000" dirty="0" err="1"/>
              <a:t>ph</a:t>
            </a:r>
            <a:r>
              <a:rPr lang="cs-CZ" sz="2000" dirty="0" err="1"/>
              <a:t>ic</a:t>
            </a:r>
            <a:r>
              <a:rPr lang="en-GB" sz="2000" dirty="0"/>
              <a:t> clines</a:t>
            </a:r>
            <a:endParaRPr lang="cs-CZ" sz="2000" dirty="0"/>
          </a:p>
          <a:p>
            <a:pPr marL="457200" indent="-457200">
              <a:spcAft>
                <a:spcPts val="1000"/>
              </a:spcAft>
              <a:buFontTx/>
              <a:buAutoNum type="arabicPeriod"/>
            </a:pPr>
            <a:r>
              <a:rPr lang="en-GB" sz="2000" dirty="0"/>
              <a:t>Estimation of</a:t>
            </a:r>
            <a:r>
              <a:rPr lang="cs-CZ" sz="2000" dirty="0"/>
              <a:t> </a:t>
            </a:r>
            <a:r>
              <a:rPr lang="cs-CZ" sz="2000" dirty="0" err="1"/>
              <a:t>disper</a:t>
            </a:r>
            <a:r>
              <a:rPr lang="en-GB" sz="2000" dirty="0" err="1"/>
              <a:t>sal</a:t>
            </a:r>
            <a:r>
              <a:rPr lang="cs-CZ" sz="2000" dirty="0"/>
              <a:t>, </a:t>
            </a:r>
            <a:r>
              <a:rPr lang="cs-CZ" sz="2000" dirty="0" err="1"/>
              <a:t>selec</a:t>
            </a:r>
            <a:r>
              <a:rPr lang="en-GB" sz="2000" dirty="0" err="1"/>
              <a:t>tion</a:t>
            </a:r>
            <a:r>
              <a:rPr lang="en-GB" sz="2000" dirty="0"/>
              <a:t>,</a:t>
            </a:r>
            <a:r>
              <a:rPr lang="cs-CZ" sz="2000" dirty="0"/>
              <a:t> a</a:t>
            </a:r>
            <a:r>
              <a:rPr lang="en-GB" sz="2000" dirty="0" err="1"/>
              <a:t>nd</a:t>
            </a:r>
            <a:r>
              <a:rPr lang="en-GB" sz="2000" dirty="0"/>
              <a:t> other</a:t>
            </a:r>
            <a:r>
              <a:rPr lang="cs-CZ" sz="2000" dirty="0"/>
              <a:t> parametr</a:t>
            </a:r>
            <a:r>
              <a:rPr lang="en-GB" sz="2000" dirty="0"/>
              <a:t>es</a:t>
            </a:r>
            <a:endParaRPr lang="cs-CZ" sz="2000" dirty="0"/>
          </a:p>
          <a:p>
            <a:pPr marL="457200" indent="-457200">
              <a:spcAft>
                <a:spcPts val="1000"/>
              </a:spcAft>
              <a:buFontTx/>
              <a:buAutoNum type="arabicPeriod"/>
            </a:pPr>
            <a:r>
              <a:rPr lang="cs-CZ" sz="2000" dirty="0"/>
              <a:t>Alternativ</a:t>
            </a:r>
            <a:r>
              <a:rPr lang="en-GB" sz="2000" dirty="0"/>
              <a:t>e approaches</a:t>
            </a:r>
            <a:r>
              <a:rPr lang="cs-CZ" sz="2000" dirty="0"/>
              <a:t>:</a:t>
            </a:r>
            <a:br>
              <a:rPr lang="cs-CZ" sz="2000" dirty="0"/>
            </a:br>
            <a:r>
              <a:rPr lang="cs-CZ" sz="2000" dirty="0" err="1"/>
              <a:t>monot</a:t>
            </a:r>
            <a:r>
              <a:rPr lang="en-GB" sz="2000" dirty="0" err="1"/>
              <a:t>onic</a:t>
            </a:r>
            <a:r>
              <a:rPr lang="cs-CZ" sz="2000" dirty="0"/>
              <a:t> </a:t>
            </a:r>
            <a:r>
              <a:rPr lang="en-GB" sz="2000" dirty="0"/>
              <a:t>c</a:t>
            </a:r>
            <a:r>
              <a:rPr lang="cs-CZ" sz="2000" dirty="0"/>
              <a:t>lin</a:t>
            </a:r>
            <a:r>
              <a:rPr lang="en-GB" sz="2000" dirty="0"/>
              <a:t>es</a:t>
            </a:r>
            <a:br>
              <a:rPr lang="cs-CZ" sz="2000" dirty="0"/>
            </a:br>
            <a:r>
              <a:rPr lang="cs-CZ" sz="2000" dirty="0"/>
              <a:t>2D </a:t>
            </a:r>
            <a:r>
              <a:rPr lang="cs-CZ" sz="2000" dirty="0" err="1"/>
              <a:t>anal</a:t>
            </a:r>
            <a:r>
              <a:rPr lang="en-GB" sz="2000" dirty="0" err="1"/>
              <a:t>ysis</a:t>
            </a:r>
            <a:br>
              <a:rPr lang="cs-CZ" sz="2000" dirty="0"/>
            </a:br>
            <a:r>
              <a:rPr lang="cs-CZ" sz="2000" dirty="0" err="1"/>
              <a:t>genomic</a:t>
            </a:r>
            <a:r>
              <a:rPr lang="cs-CZ" sz="2000" dirty="0"/>
              <a:t> </a:t>
            </a:r>
            <a:r>
              <a:rPr lang="en-GB" sz="2000" dirty="0"/>
              <a:t>c</a:t>
            </a:r>
            <a:r>
              <a:rPr lang="cs-CZ" sz="2000" dirty="0"/>
              <a:t>lin</a:t>
            </a:r>
            <a:r>
              <a:rPr lang="en-GB" sz="2000" dirty="0"/>
              <a:t>es</a:t>
            </a:r>
            <a:br>
              <a:rPr lang="cs-CZ" sz="2000" dirty="0"/>
            </a:br>
            <a:r>
              <a:rPr lang="en-GB" sz="2000" dirty="0"/>
              <a:t>c</a:t>
            </a:r>
            <a:r>
              <a:rPr lang="cs-CZ" sz="2000" dirty="0"/>
              <a:t>on</a:t>
            </a:r>
            <a:r>
              <a:rPr lang="en-GB" sz="2000" dirty="0"/>
              <a:t>c</a:t>
            </a:r>
            <a:r>
              <a:rPr lang="cs-CZ" sz="2000" dirty="0" err="1"/>
              <a:t>ordan</a:t>
            </a:r>
            <a:r>
              <a:rPr lang="en-GB" sz="2000" dirty="0" err="1"/>
              <a:t>ce</a:t>
            </a:r>
            <a:r>
              <a:rPr lang="en-GB" sz="2000" dirty="0"/>
              <a:t> analysis</a:t>
            </a:r>
            <a:endParaRPr lang="cs-CZ"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ovéPole 3"/>
          <p:cNvSpPr txBox="1">
            <a:spLocks noChangeArrowheads="1"/>
          </p:cNvSpPr>
          <p:nvPr/>
        </p:nvSpPr>
        <p:spPr bwMode="auto">
          <a:xfrm>
            <a:off x="509588" y="273050"/>
            <a:ext cx="7308283" cy="3447098"/>
          </a:xfrm>
          <a:prstGeom prst="rect">
            <a:avLst/>
          </a:prstGeom>
          <a:noFill/>
          <a:ln w="9525">
            <a:noFill/>
            <a:miter lim="800000"/>
            <a:headEnd/>
            <a:tailEnd/>
          </a:ln>
        </p:spPr>
        <p:txBody>
          <a:bodyPr wrap="none">
            <a:spAutoFit/>
          </a:bodyPr>
          <a:lstStyle/>
          <a:p>
            <a:pPr defTabSz="360000">
              <a:spcAft>
                <a:spcPts val="1200"/>
              </a:spcAft>
            </a:pPr>
            <a:r>
              <a:rPr lang="cs-CZ" sz="2400" dirty="0" err="1">
                <a:solidFill>
                  <a:srgbClr val="E60000"/>
                </a:solidFill>
              </a:rPr>
              <a:t>Hybridiza</a:t>
            </a:r>
            <a:r>
              <a:rPr lang="en-GB" sz="2400" dirty="0" err="1">
                <a:solidFill>
                  <a:srgbClr val="E60000"/>
                </a:solidFill>
              </a:rPr>
              <a:t>tion</a:t>
            </a:r>
            <a:r>
              <a:rPr lang="cs-CZ" sz="2400" dirty="0">
                <a:solidFill>
                  <a:srgbClr val="E60000"/>
                </a:solidFill>
              </a:rPr>
              <a:t>: </a:t>
            </a:r>
            <a:br>
              <a:rPr lang="cs-CZ" sz="2400" dirty="0">
                <a:solidFill>
                  <a:srgbClr val="E60000"/>
                </a:solidFill>
              </a:rPr>
            </a:br>
            <a:br>
              <a:rPr lang="cs-CZ" sz="2400" dirty="0">
                <a:solidFill>
                  <a:srgbClr val="E60000"/>
                </a:solidFill>
              </a:rPr>
            </a:br>
            <a:r>
              <a:rPr lang="cs-CZ" sz="2000" dirty="0"/>
              <a:t>25% </a:t>
            </a:r>
            <a:r>
              <a:rPr lang="en-GB" sz="2000" dirty="0"/>
              <a:t>species of</a:t>
            </a:r>
            <a:r>
              <a:rPr lang="cs-CZ" sz="2000" dirty="0"/>
              <a:t> </a:t>
            </a:r>
            <a:r>
              <a:rPr lang="cs-CZ" sz="2000" dirty="0" err="1"/>
              <a:t>vascular</a:t>
            </a:r>
            <a:r>
              <a:rPr lang="cs-CZ" sz="2000" dirty="0"/>
              <a:t> </a:t>
            </a:r>
            <a:r>
              <a:rPr lang="cs-CZ" sz="2000" dirty="0" err="1"/>
              <a:t>plants</a:t>
            </a:r>
            <a:endParaRPr lang="cs-CZ" sz="2000" dirty="0"/>
          </a:p>
          <a:p>
            <a:pPr defTabSz="360000">
              <a:spcAft>
                <a:spcPts val="1200"/>
              </a:spcAft>
            </a:pPr>
            <a:r>
              <a:rPr lang="cs-CZ" sz="2000" dirty="0"/>
              <a:t>10% </a:t>
            </a:r>
            <a:r>
              <a:rPr lang="en-GB" sz="2000" dirty="0"/>
              <a:t>species of animals</a:t>
            </a:r>
            <a:endParaRPr lang="cs-CZ" sz="2000" dirty="0"/>
          </a:p>
          <a:p>
            <a:pPr defTabSz="360000">
              <a:spcAft>
                <a:spcPts val="1200"/>
              </a:spcAft>
            </a:pPr>
            <a:r>
              <a:rPr lang="cs-CZ" sz="2000" dirty="0" err="1"/>
              <a:t>pr</a:t>
            </a:r>
            <a:r>
              <a:rPr lang="en-GB" sz="2000" dirty="0" err="1"/>
              <a:t>obably</a:t>
            </a:r>
            <a:r>
              <a:rPr lang="en-GB" sz="2000" dirty="0"/>
              <a:t> underestimation</a:t>
            </a:r>
            <a:r>
              <a:rPr lang="cs-CZ" sz="2000" dirty="0"/>
              <a:t> (</a:t>
            </a:r>
            <a:r>
              <a:rPr lang="en-GB" sz="2000" dirty="0"/>
              <a:t>only conspicuous species</a:t>
            </a:r>
            <a:r>
              <a:rPr lang="cs-CZ" sz="2000" dirty="0"/>
              <a:t>: </a:t>
            </a:r>
            <a:r>
              <a:rPr lang="en-GB" sz="2000" dirty="0"/>
              <a:t>ducks</a:t>
            </a:r>
            <a:r>
              <a:rPr lang="cs-CZ" sz="2000" dirty="0"/>
              <a:t>, </a:t>
            </a:r>
            <a:br>
              <a:rPr lang="en-GB" sz="2000" dirty="0"/>
            </a:br>
            <a:r>
              <a:rPr lang="en-GB" sz="2000" dirty="0"/>
              <a:t>	birds of paradise</a:t>
            </a:r>
            <a:r>
              <a:rPr lang="cs-CZ" sz="2000" dirty="0"/>
              <a:t>, </a:t>
            </a:r>
            <a:r>
              <a:rPr lang="en-GB" sz="2000" dirty="0"/>
              <a:t>butterflies</a:t>
            </a:r>
            <a:r>
              <a:rPr lang="cs-CZ" sz="2000" dirty="0"/>
              <a:t>)</a:t>
            </a:r>
          </a:p>
          <a:p>
            <a:pPr defTabSz="360000">
              <a:spcAft>
                <a:spcPts val="1200"/>
              </a:spcAft>
            </a:pPr>
            <a:r>
              <a:rPr lang="en-GB" sz="2000" dirty="0"/>
              <a:t>often result of environmental disturbance</a:t>
            </a:r>
            <a:r>
              <a:rPr lang="cs-CZ" sz="2000" dirty="0"/>
              <a:t>: </a:t>
            </a:r>
            <a:br>
              <a:rPr lang="cs-CZ" sz="2000" dirty="0"/>
            </a:br>
            <a:r>
              <a:rPr lang="cs-CZ" sz="2000" dirty="0"/>
              <a:t>	</a:t>
            </a:r>
            <a:r>
              <a:rPr lang="en-GB" sz="2000" dirty="0" err="1"/>
              <a:t>eg</a:t>
            </a:r>
            <a:r>
              <a:rPr lang="cs-CZ" sz="2000" dirty="0"/>
              <a:t>. „Darwin</a:t>
            </a:r>
            <a:r>
              <a:rPr lang="en-GB" sz="2000" dirty="0"/>
              <a:t>’s finches</a:t>
            </a:r>
            <a:r>
              <a:rPr lang="cs-CZ" sz="2000" dirty="0"/>
              <a:t>“ </a:t>
            </a:r>
            <a:r>
              <a:rPr lang="cs-CZ" sz="2000" i="1" dirty="0" err="1"/>
              <a:t>Geospiza</a:t>
            </a:r>
            <a:r>
              <a:rPr lang="cs-CZ" sz="2000" i="1" dirty="0"/>
              <a:t> </a:t>
            </a:r>
            <a:r>
              <a:rPr lang="en-GB" sz="2000" i="1" dirty="0" err="1"/>
              <a:t>fuliginosa</a:t>
            </a:r>
            <a:r>
              <a:rPr lang="en-GB" sz="2000" dirty="0"/>
              <a:t>, </a:t>
            </a:r>
            <a:r>
              <a:rPr lang="en-GB" sz="2000" i="1" dirty="0"/>
              <a:t>G. fortis</a:t>
            </a:r>
            <a:r>
              <a:rPr lang="en-GB" sz="2000" dirty="0"/>
              <a:t> and </a:t>
            </a:r>
            <a:br>
              <a:rPr lang="cs-CZ" sz="2000" dirty="0"/>
            </a:br>
            <a:r>
              <a:rPr lang="cs-CZ" sz="2000" dirty="0"/>
              <a:t>	</a:t>
            </a:r>
            <a:r>
              <a:rPr lang="en-GB" sz="2000" i="1" dirty="0"/>
              <a:t>G. scandens</a:t>
            </a:r>
            <a:r>
              <a:rPr lang="cs-CZ" sz="2000" dirty="0"/>
              <a:t> </a:t>
            </a:r>
            <a:r>
              <a:rPr lang="en-GB" sz="2000" dirty="0"/>
              <a:t>after</a:t>
            </a:r>
            <a:r>
              <a:rPr lang="cs-CZ" sz="2000" dirty="0"/>
              <a:t> El Ni</a:t>
            </a:r>
            <a:r>
              <a:rPr lang="en-US" sz="2000" dirty="0">
                <a:sym typeface="Arial Special G1" pitchFamily="34" charset="2"/>
              </a:rPr>
              <a:t>ñ</a:t>
            </a:r>
            <a:r>
              <a:rPr lang="cs-CZ" sz="2000" dirty="0">
                <a:sym typeface="Arial Special G1" pitchFamily="34" charset="2"/>
              </a:rPr>
              <a:t>o</a:t>
            </a:r>
            <a:r>
              <a:rPr lang="en-GB" sz="2000" dirty="0">
                <a:sym typeface="Arial Special G1" pitchFamily="34" charset="2"/>
              </a:rPr>
              <a:t> event</a:t>
            </a:r>
            <a:endParaRPr lang="cs-CZ" sz="2000" dirty="0"/>
          </a:p>
        </p:txBody>
      </p:sp>
      <p:pic>
        <p:nvPicPr>
          <p:cNvPr id="9219" name="Obrázek 2" descr="Geospiza fortis.jpg"/>
          <p:cNvPicPr>
            <a:picLocks noChangeAspect="1"/>
          </p:cNvPicPr>
          <p:nvPr/>
        </p:nvPicPr>
        <p:blipFill>
          <a:blip r:embed="rId2" cstate="print"/>
          <a:srcRect l="15681" r="3461"/>
          <a:stretch>
            <a:fillRect/>
          </a:stretch>
        </p:blipFill>
        <p:spPr bwMode="auto">
          <a:xfrm>
            <a:off x="3499032" y="4072525"/>
            <a:ext cx="2517231" cy="2052000"/>
          </a:xfrm>
          <a:prstGeom prst="rect">
            <a:avLst/>
          </a:prstGeom>
          <a:noFill/>
          <a:ln w="9525">
            <a:noFill/>
            <a:miter lim="800000"/>
            <a:headEnd/>
            <a:tailEnd/>
          </a:ln>
          <a:effectLst>
            <a:softEdge rad="127000"/>
          </a:effectLst>
        </p:spPr>
      </p:pic>
      <p:pic>
        <p:nvPicPr>
          <p:cNvPr id="9220" name="Obrázek 3" descr="small-ground-finch-(geospiza-fuliginosa).jpg"/>
          <p:cNvPicPr>
            <a:picLocks noChangeAspect="1"/>
          </p:cNvPicPr>
          <p:nvPr/>
        </p:nvPicPr>
        <p:blipFill>
          <a:blip r:embed="rId3" cstate="print"/>
          <a:srcRect/>
          <a:stretch>
            <a:fillRect/>
          </a:stretch>
        </p:blipFill>
        <p:spPr bwMode="auto">
          <a:xfrm>
            <a:off x="461918" y="4078876"/>
            <a:ext cx="2733272" cy="2052000"/>
          </a:xfrm>
          <a:prstGeom prst="rect">
            <a:avLst/>
          </a:prstGeom>
          <a:noFill/>
          <a:ln w="9525">
            <a:noFill/>
            <a:miter lim="800000"/>
            <a:headEnd/>
            <a:tailEnd/>
          </a:ln>
          <a:effectLst>
            <a:softEdge rad="127000"/>
          </a:effectLst>
        </p:spPr>
      </p:pic>
      <p:pic>
        <p:nvPicPr>
          <p:cNvPr id="9221" name="Obrázek 6" descr="Cactus-Finch-Galapagos-2-655-cr-300x240.jpg"/>
          <p:cNvPicPr>
            <a:picLocks noChangeAspect="1"/>
          </p:cNvPicPr>
          <p:nvPr/>
        </p:nvPicPr>
        <p:blipFill>
          <a:blip r:embed="rId4" cstate="print"/>
          <a:srcRect/>
          <a:stretch>
            <a:fillRect/>
          </a:stretch>
        </p:blipFill>
        <p:spPr bwMode="auto">
          <a:xfrm>
            <a:off x="6324236" y="4072525"/>
            <a:ext cx="2565518" cy="2052000"/>
          </a:xfrm>
          <a:prstGeom prst="rect">
            <a:avLst/>
          </a:prstGeom>
          <a:noFill/>
          <a:ln w="9525">
            <a:noFill/>
            <a:miter lim="800000"/>
            <a:headEnd/>
            <a:tailEnd/>
          </a:ln>
          <a:effectLst>
            <a:softEdge rad="127000"/>
          </a:effectLst>
        </p:spPr>
      </p:pic>
      <p:sp>
        <p:nvSpPr>
          <p:cNvPr id="6" name="Obdélník 5"/>
          <p:cNvSpPr/>
          <p:nvPr/>
        </p:nvSpPr>
        <p:spPr>
          <a:xfrm>
            <a:off x="834511" y="6075497"/>
            <a:ext cx="1972015" cy="338554"/>
          </a:xfrm>
          <a:prstGeom prst="rect">
            <a:avLst/>
          </a:prstGeom>
        </p:spPr>
        <p:txBody>
          <a:bodyPr wrap="none">
            <a:spAutoFit/>
          </a:bodyPr>
          <a:lstStyle/>
          <a:p>
            <a:r>
              <a:rPr lang="cs-CZ" sz="1600" i="1" dirty="0" err="1"/>
              <a:t>Geospiza</a:t>
            </a:r>
            <a:r>
              <a:rPr lang="cs-CZ" sz="1600" i="1" dirty="0"/>
              <a:t> </a:t>
            </a:r>
            <a:r>
              <a:rPr lang="en-GB" sz="1600" i="1" dirty="0" err="1"/>
              <a:t>fuliginosa</a:t>
            </a:r>
            <a:endParaRPr lang="cs-CZ" sz="1600" dirty="0"/>
          </a:p>
        </p:txBody>
      </p:sp>
      <p:sp>
        <p:nvSpPr>
          <p:cNvPr id="7" name="Obdélník 6"/>
          <p:cNvSpPr/>
          <p:nvPr/>
        </p:nvSpPr>
        <p:spPr>
          <a:xfrm>
            <a:off x="4223984" y="6075497"/>
            <a:ext cx="906017" cy="338554"/>
          </a:xfrm>
          <a:prstGeom prst="rect">
            <a:avLst/>
          </a:prstGeom>
        </p:spPr>
        <p:txBody>
          <a:bodyPr wrap="none">
            <a:spAutoFit/>
          </a:bodyPr>
          <a:lstStyle/>
          <a:p>
            <a:r>
              <a:rPr lang="en-GB" sz="1600" i="1" dirty="0"/>
              <a:t>G. </a:t>
            </a:r>
            <a:r>
              <a:rPr lang="en-GB" sz="1600" i="1" dirty="0" err="1"/>
              <a:t>fortis</a:t>
            </a:r>
            <a:endParaRPr lang="cs-CZ" sz="1600" dirty="0"/>
          </a:p>
        </p:txBody>
      </p:sp>
      <p:sp>
        <p:nvSpPr>
          <p:cNvPr id="8" name="Obdélník 7"/>
          <p:cNvSpPr/>
          <p:nvPr/>
        </p:nvSpPr>
        <p:spPr>
          <a:xfrm>
            <a:off x="6963611" y="6075497"/>
            <a:ext cx="1394934" cy="338554"/>
          </a:xfrm>
          <a:prstGeom prst="rect">
            <a:avLst/>
          </a:prstGeom>
        </p:spPr>
        <p:txBody>
          <a:bodyPr wrap="none">
            <a:spAutoFit/>
          </a:bodyPr>
          <a:lstStyle/>
          <a:p>
            <a:r>
              <a:rPr lang="en-GB" sz="1600" i="1" dirty="0"/>
              <a:t>G. </a:t>
            </a:r>
            <a:r>
              <a:rPr lang="en-GB" sz="1600" i="1" dirty="0" err="1"/>
              <a:t>scandens</a:t>
            </a:r>
            <a:r>
              <a:rPr lang="cs-CZ" sz="1600" dirty="0"/>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ovéPole 18"/>
          <p:cNvSpPr txBox="1">
            <a:spLocks noChangeArrowheads="1"/>
          </p:cNvSpPr>
          <p:nvPr/>
        </p:nvSpPr>
        <p:spPr bwMode="auto">
          <a:xfrm>
            <a:off x="1761141" y="282575"/>
            <a:ext cx="5423280" cy="461665"/>
          </a:xfrm>
          <a:prstGeom prst="rect">
            <a:avLst/>
          </a:prstGeom>
          <a:solidFill>
            <a:srgbClr val="FFFF99"/>
          </a:solidFill>
          <a:ln w="9525">
            <a:noFill/>
            <a:miter lim="800000"/>
            <a:headEnd/>
            <a:tailEnd/>
          </a:ln>
        </p:spPr>
        <p:txBody>
          <a:bodyPr wrap="none">
            <a:spAutoFit/>
          </a:bodyPr>
          <a:lstStyle/>
          <a:p>
            <a:r>
              <a:rPr lang="en-GB" sz="2400" dirty="0">
                <a:solidFill>
                  <a:srgbClr val="E60000"/>
                </a:solidFill>
              </a:rPr>
              <a:t>Case</a:t>
            </a:r>
            <a:r>
              <a:rPr lang="cs-CZ" sz="2400" dirty="0">
                <a:solidFill>
                  <a:srgbClr val="E60000"/>
                </a:solidFill>
              </a:rPr>
              <a:t> stud</a:t>
            </a:r>
            <a:r>
              <a:rPr lang="en-GB" sz="2400" dirty="0">
                <a:solidFill>
                  <a:srgbClr val="E60000"/>
                </a:solidFill>
              </a:rPr>
              <a:t>y</a:t>
            </a:r>
            <a:r>
              <a:rPr lang="cs-CZ" sz="2400" dirty="0">
                <a:solidFill>
                  <a:srgbClr val="E60000"/>
                </a:solidFill>
              </a:rPr>
              <a:t>: </a:t>
            </a:r>
            <a:r>
              <a:rPr lang="en-GB" sz="2400" dirty="0">
                <a:solidFill>
                  <a:srgbClr val="E60000"/>
                </a:solidFill>
              </a:rPr>
              <a:t>house mouse </a:t>
            </a:r>
            <a:r>
              <a:rPr lang="cs-CZ" sz="2400" dirty="0">
                <a:solidFill>
                  <a:srgbClr val="E60000"/>
                </a:solidFill>
              </a:rPr>
              <a:t>hybrid</a:t>
            </a:r>
            <a:r>
              <a:rPr lang="en-GB" sz="2400" dirty="0">
                <a:solidFill>
                  <a:srgbClr val="E60000"/>
                </a:solidFill>
              </a:rPr>
              <a:t> zone</a:t>
            </a:r>
            <a:endParaRPr lang="cs-CZ" sz="2400" dirty="0">
              <a:solidFill>
                <a:srgbClr val="E60000"/>
              </a:solidFill>
            </a:endParaRPr>
          </a:p>
        </p:txBody>
      </p:sp>
      <p:pic>
        <p:nvPicPr>
          <p:cNvPr id="34819" name="Obrázek 19" descr="Map Europe.JPG"/>
          <p:cNvPicPr>
            <a:picLocks noChangeAspect="1"/>
          </p:cNvPicPr>
          <p:nvPr/>
        </p:nvPicPr>
        <p:blipFill>
          <a:blip r:embed="rId3" cstate="print"/>
          <a:srcRect/>
          <a:stretch>
            <a:fillRect/>
          </a:stretch>
        </p:blipFill>
        <p:spPr bwMode="auto">
          <a:xfrm>
            <a:off x="1163638" y="1239838"/>
            <a:ext cx="6618287" cy="4903787"/>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33" descr="Titul_mysi"/>
          <p:cNvPicPr>
            <a:picLocks noChangeAspect="1" noChangeArrowheads="1"/>
          </p:cNvPicPr>
          <p:nvPr/>
        </p:nvPicPr>
        <p:blipFill>
          <a:blip r:embed="rId2" cstate="print"/>
          <a:srcRect/>
          <a:stretch>
            <a:fillRect/>
          </a:stretch>
        </p:blipFill>
        <p:spPr bwMode="auto">
          <a:xfrm>
            <a:off x="1835150" y="1020763"/>
            <a:ext cx="5335588" cy="4424362"/>
          </a:xfrm>
          <a:prstGeom prst="rect">
            <a:avLst/>
          </a:prstGeom>
          <a:noFill/>
          <a:ln w="9525">
            <a:noFill/>
            <a:miter lim="800000"/>
            <a:headEnd/>
            <a:tailEnd/>
          </a:ln>
          <a:effectLst>
            <a:softEdge rad="127000"/>
          </a:effectLst>
        </p:spPr>
      </p:pic>
      <p:sp>
        <p:nvSpPr>
          <p:cNvPr id="5" name="Zaoblený obdélníkový popisek 4"/>
          <p:cNvSpPr/>
          <p:nvPr/>
        </p:nvSpPr>
        <p:spPr>
          <a:xfrm>
            <a:off x="6578600" y="890588"/>
            <a:ext cx="1439863" cy="431800"/>
          </a:xfrm>
          <a:prstGeom prst="wedgeRoundRectCallout">
            <a:avLst>
              <a:gd name="adj1" fmla="val -126313"/>
              <a:gd name="adj2" fmla="val 243058"/>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i="1" dirty="0">
                <a:solidFill>
                  <a:srgbClr val="DE0000"/>
                </a:solidFill>
              </a:rPr>
              <a:t>musculus</a:t>
            </a:r>
          </a:p>
        </p:txBody>
      </p:sp>
      <p:sp>
        <p:nvSpPr>
          <p:cNvPr id="6" name="Zaoblený obdélníkový popisek 5"/>
          <p:cNvSpPr/>
          <p:nvPr/>
        </p:nvSpPr>
        <p:spPr>
          <a:xfrm>
            <a:off x="611188" y="4005263"/>
            <a:ext cx="1439862" cy="431800"/>
          </a:xfrm>
          <a:prstGeom prst="wedgeRoundRectCallout">
            <a:avLst>
              <a:gd name="adj1" fmla="val 164573"/>
              <a:gd name="adj2" fmla="val -76868"/>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i="1" dirty="0">
                <a:solidFill>
                  <a:srgbClr val="003399"/>
                </a:solidFill>
              </a:rPr>
              <a:t>domesticus</a:t>
            </a:r>
          </a:p>
        </p:txBody>
      </p:sp>
      <p:pic>
        <p:nvPicPr>
          <p:cNvPr id="35845" name="Picture 3" descr="musculus"/>
          <p:cNvPicPr>
            <a:picLocks noChangeAspect="1" noChangeArrowheads="1"/>
          </p:cNvPicPr>
          <p:nvPr/>
        </p:nvPicPr>
        <p:blipFill>
          <a:blip r:embed="rId3" cstate="print"/>
          <a:srcRect/>
          <a:stretch>
            <a:fillRect/>
          </a:stretch>
        </p:blipFill>
        <p:spPr bwMode="auto">
          <a:xfrm>
            <a:off x="6804025" y="1484313"/>
            <a:ext cx="2205038" cy="1847850"/>
          </a:xfrm>
          <a:prstGeom prst="rect">
            <a:avLst/>
          </a:prstGeom>
          <a:noFill/>
          <a:ln w="38100">
            <a:noFill/>
            <a:miter lim="800000"/>
            <a:headEnd/>
            <a:tailEnd/>
          </a:ln>
          <a:effectLst>
            <a:softEdge rad="127000"/>
          </a:effectLst>
        </p:spPr>
      </p:pic>
      <p:pic>
        <p:nvPicPr>
          <p:cNvPr id="35846" name="Picture 4" descr="domesticus"/>
          <p:cNvPicPr>
            <a:picLocks noChangeAspect="1" noChangeArrowheads="1"/>
          </p:cNvPicPr>
          <p:nvPr/>
        </p:nvPicPr>
        <p:blipFill>
          <a:blip r:embed="rId4" cstate="print"/>
          <a:srcRect/>
          <a:stretch>
            <a:fillRect/>
          </a:stretch>
        </p:blipFill>
        <p:spPr bwMode="auto">
          <a:xfrm>
            <a:off x="323850" y="4708525"/>
            <a:ext cx="2879725" cy="1825625"/>
          </a:xfrm>
          <a:prstGeom prst="rect">
            <a:avLst/>
          </a:prstGeom>
          <a:noFill/>
          <a:ln w="38100">
            <a:noFill/>
            <a:miter lim="800000"/>
            <a:headEnd/>
            <a:tailEnd/>
          </a:ln>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3"/>
          <p:cNvPicPr>
            <a:picLocks noChangeAspect="1" noChangeArrowheads="1"/>
          </p:cNvPicPr>
          <p:nvPr/>
        </p:nvPicPr>
        <p:blipFill>
          <a:blip r:embed="rId3" cstate="print"/>
          <a:srcRect l="8102" r="8331" b="2492"/>
          <a:stretch>
            <a:fillRect/>
          </a:stretch>
        </p:blipFill>
        <p:spPr bwMode="auto">
          <a:xfrm>
            <a:off x="327025" y="950913"/>
            <a:ext cx="8456613" cy="5216525"/>
          </a:xfrm>
          <a:prstGeom prst="rect">
            <a:avLst/>
          </a:prstGeom>
          <a:noFill/>
          <a:ln w="9525">
            <a:noFill/>
            <a:miter lim="800000"/>
            <a:headEnd/>
            <a:tailEnd/>
          </a:ln>
          <a:effectLst>
            <a:softEdge rad="127000"/>
          </a:effectLst>
        </p:spPr>
      </p:pic>
      <p:cxnSp>
        <p:nvCxnSpPr>
          <p:cNvPr id="5" name="Přímá spojovací šipka 4"/>
          <p:cNvCxnSpPr/>
          <p:nvPr/>
        </p:nvCxnSpPr>
        <p:spPr>
          <a:xfrm rot="10800000" flipV="1">
            <a:off x="7839075" y="5519738"/>
            <a:ext cx="650875" cy="377825"/>
          </a:xfrm>
          <a:prstGeom prst="straightConnector1">
            <a:avLst/>
          </a:prstGeom>
          <a:ln w="76200">
            <a:solidFill>
              <a:srgbClr val="003399"/>
            </a:solidFill>
            <a:tailEnd type="triangle"/>
          </a:ln>
        </p:spPr>
        <p:style>
          <a:lnRef idx="1">
            <a:schemeClr val="accent1"/>
          </a:lnRef>
          <a:fillRef idx="0">
            <a:schemeClr val="accent1"/>
          </a:fillRef>
          <a:effectRef idx="0">
            <a:schemeClr val="accent1"/>
          </a:effectRef>
          <a:fontRef idx="minor">
            <a:schemeClr val="tx1"/>
          </a:fontRef>
        </p:style>
      </p:cxnSp>
      <p:cxnSp>
        <p:nvCxnSpPr>
          <p:cNvPr id="6" name="Přímá spojovací šipka 5"/>
          <p:cNvCxnSpPr/>
          <p:nvPr/>
        </p:nvCxnSpPr>
        <p:spPr>
          <a:xfrm rot="10800000" flipV="1">
            <a:off x="7064375" y="5040313"/>
            <a:ext cx="1611313" cy="250825"/>
          </a:xfrm>
          <a:prstGeom prst="straightConnector1">
            <a:avLst/>
          </a:prstGeom>
          <a:ln w="76200">
            <a:solidFill>
              <a:srgbClr val="003399"/>
            </a:solidFill>
            <a:tailEnd type="triangle"/>
          </a:ln>
        </p:spPr>
        <p:style>
          <a:lnRef idx="1">
            <a:schemeClr val="accent1"/>
          </a:lnRef>
          <a:fillRef idx="0">
            <a:schemeClr val="accent1"/>
          </a:fillRef>
          <a:effectRef idx="0">
            <a:schemeClr val="accent1"/>
          </a:effectRef>
          <a:fontRef idx="minor">
            <a:schemeClr val="tx1"/>
          </a:fontRef>
        </p:style>
      </p:cxnSp>
      <p:sp>
        <p:nvSpPr>
          <p:cNvPr id="36869" name="TextovéPole 9"/>
          <p:cNvSpPr txBox="1">
            <a:spLocks noChangeArrowheads="1"/>
          </p:cNvSpPr>
          <p:nvPr/>
        </p:nvSpPr>
        <p:spPr bwMode="auto">
          <a:xfrm>
            <a:off x="7413625" y="468313"/>
            <a:ext cx="1069524" cy="369332"/>
          </a:xfrm>
          <a:prstGeom prst="rect">
            <a:avLst/>
          </a:prstGeom>
          <a:noFill/>
          <a:ln w="9525">
            <a:noFill/>
            <a:miter lim="800000"/>
            <a:headEnd/>
            <a:tailEnd/>
          </a:ln>
        </p:spPr>
        <p:txBody>
          <a:bodyPr wrap="none">
            <a:spAutoFit/>
          </a:bodyPr>
          <a:lstStyle/>
          <a:p>
            <a:r>
              <a:rPr lang="en-US" dirty="0">
                <a:solidFill>
                  <a:srgbClr val="003399"/>
                </a:solidFill>
              </a:rPr>
              <a:t>Neolithic</a:t>
            </a:r>
            <a:endParaRPr lang="cs-CZ" dirty="0">
              <a:solidFill>
                <a:srgbClr val="003399"/>
              </a:solidFill>
            </a:endParaRPr>
          </a:p>
        </p:txBody>
      </p:sp>
      <p:sp>
        <p:nvSpPr>
          <p:cNvPr id="36870" name="TextovéPole 6"/>
          <p:cNvSpPr txBox="1">
            <a:spLocks noChangeArrowheads="1"/>
          </p:cNvSpPr>
          <p:nvPr/>
        </p:nvSpPr>
        <p:spPr bwMode="auto">
          <a:xfrm>
            <a:off x="6516688" y="6256338"/>
            <a:ext cx="2249487" cy="369887"/>
          </a:xfrm>
          <a:prstGeom prst="rect">
            <a:avLst/>
          </a:prstGeom>
          <a:noFill/>
          <a:ln w="9525">
            <a:noFill/>
            <a:miter lim="800000"/>
            <a:headEnd/>
            <a:tailEnd/>
          </a:ln>
        </p:spPr>
        <p:txBody>
          <a:bodyPr wrap="none">
            <a:spAutoFit/>
          </a:bodyPr>
          <a:lstStyle/>
          <a:p>
            <a:pPr algn="r"/>
            <a:r>
              <a:rPr lang="en-US"/>
              <a:t>Cucchi et al. (2005)</a:t>
            </a:r>
            <a:endParaRPr lang="cs-CZ"/>
          </a:p>
        </p:txBody>
      </p:sp>
      <p:sp>
        <p:nvSpPr>
          <p:cNvPr id="8" name="TextovéPole 7"/>
          <p:cNvSpPr txBox="1"/>
          <p:nvPr/>
        </p:nvSpPr>
        <p:spPr>
          <a:xfrm>
            <a:off x="509588" y="282575"/>
            <a:ext cx="4556055" cy="461665"/>
          </a:xfrm>
          <a:prstGeom prst="rect">
            <a:avLst/>
          </a:prstGeom>
          <a:noFill/>
        </p:spPr>
        <p:txBody>
          <a:bodyPr wrap="none">
            <a:spAutoFit/>
          </a:bodyPr>
          <a:lstStyle/>
          <a:p>
            <a:pPr>
              <a:defRPr/>
            </a:pPr>
            <a:r>
              <a:rPr lang="en-GB" sz="2400" b="1" dirty="0">
                <a:solidFill>
                  <a:srgbClr val="DE0000"/>
                </a:solidFill>
                <a:effectLst>
                  <a:outerShdw blurRad="60007" dist="200025" dir="15000000" sy="30000" kx="-1800000" algn="bl" rotWithShape="0">
                    <a:prstClr val="black">
                      <a:alpha val="32000"/>
                    </a:prstClr>
                  </a:outerShdw>
                </a:effectLst>
              </a:rPr>
              <a:t>Mouse c</a:t>
            </a:r>
            <a:r>
              <a:rPr lang="cs-CZ" sz="2400" b="1" dirty="0" err="1">
                <a:solidFill>
                  <a:srgbClr val="DE0000"/>
                </a:solidFill>
                <a:effectLst>
                  <a:outerShdw blurRad="60007" dist="200025" dir="15000000" sy="30000" kx="-1800000" algn="bl" rotWithShape="0">
                    <a:prstClr val="black">
                      <a:alpha val="32000"/>
                    </a:prstClr>
                  </a:outerShdw>
                </a:effectLst>
              </a:rPr>
              <a:t>oloniza</a:t>
            </a:r>
            <a:r>
              <a:rPr lang="en-GB" sz="2400" b="1" dirty="0" err="1">
                <a:solidFill>
                  <a:srgbClr val="DE0000"/>
                </a:solidFill>
                <a:effectLst>
                  <a:outerShdw blurRad="60007" dist="200025" dir="15000000" sy="30000" kx="-1800000" algn="bl" rotWithShape="0">
                    <a:prstClr val="black">
                      <a:alpha val="32000"/>
                    </a:prstClr>
                  </a:outerShdw>
                </a:effectLst>
              </a:rPr>
              <a:t>tion</a:t>
            </a:r>
            <a:r>
              <a:rPr lang="en-GB" sz="2400" b="1" dirty="0">
                <a:solidFill>
                  <a:srgbClr val="DE0000"/>
                </a:solidFill>
                <a:effectLst>
                  <a:outerShdw blurRad="60007" dist="200025" dir="15000000" sy="30000" kx="-1800000" algn="bl" rotWithShape="0">
                    <a:prstClr val="black">
                      <a:alpha val="32000"/>
                    </a:prstClr>
                  </a:outerShdw>
                </a:effectLst>
              </a:rPr>
              <a:t> of</a:t>
            </a:r>
            <a:r>
              <a:rPr lang="cs-CZ" sz="2400" b="1" dirty="0">
                <a:solidFill>
                  <a:srgbClr val="DE0000"/>
                </a:solidFill>
                <a:effectLst>
                  <a:outerShdw blurRad="60007" dist="200025" dir="15000000" sy="30000" kx="-1800000" algn="bl" rotWithShape="0">
                    <a:prstClr val="black">
                      <a:alpha val="32000"/>
                    </a:prstClr>
                  </a:outerShdw>
                </a:effectLst>
              </a:rPr>
              <a:t> E</a:t>
            </a:r>
            <a:r>
              <a:rPr lang="en-GB" sz="2400" b="1" dirty="0">
                <a:solidFill>
                  <a:srgbClr val="DE0000"/>
                </a:solidFill>
                <a:effectLst>
                  <a:outerShdw blurRad="60007" dist="200025" dir="15000000" sy="30000" kx="-1800000" algn="bl" rotWithShape="0">
                    <a:prstClr val="black">
                      <a:alpha val="32000"/>
                    </a:prstClr>
                  </a:outerShdw>
                </a:effectLst>
              </a:rPr>
              <a:t>u</a:t>
            </a:r>
            <a:r>
              <a:rPr lang="cs-CZ" sz="2400" b="1" dirty="0">
                <a:solidFill>
                  <a:srgbClr val="DE0000"/>
                </a:solidFill>
                <a:effectLst>
                  <a:outerShdw blurRad="60007" dist="200025" dir="15000000" sy="30000" kx="-1800000" algn="bl" rotWithShape="0">
                    <a:prstClr val="black">
                      <a:alpha val="32000"/>
                    </a:prstClr>
                  </a:outerShdw>
                </a:effectLst>
              </a:rPr>
              <a:t>rop</a:t>
            </a:r>
            <a:r>
              <a:rPr lang="en-GB" sz="2400" b="1" dirty="0">
                <a:solidFill>
                  <a:srgbClr val="DE0000"/>
                </a:solidFill>
                <a:effectLst>
                  <a:outerShdw blurRad="60007" dist="200025" dir="15000000" sy="30000" kx="-1800000" algn="bl" rotWithShape="0">
                    <a:prstClr val="black">
                      <a:alpha val="32000"/>
                    </a:prstClr>
                  </a:outerShdw>
                </a:effectLst>
              </a:rPr>
              <a:t>e</a:t>
            </a:r>
            <a:endParaRPr lang="cs-CZ" sz="2400" b="1" dirty="0">
              <a:solidFill>
                <a:srgbClr val="DE0000"/>
              </a:solidFill>
              <a:effectLst>
                <a:outerShdw blurRad="60007" dist="200025" dir="15000000" sy="30000" kx="-1800000" algn="bl" rotWithShape="0">
                  <a:prstClr val="black">
                    <a:alpha val="32000"/>
                  </a:prstClr>
                </a:outerShdw>
              </a:effectLs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3"/>
          <p:cNvPicPr>
            <a:picLocks noChangeAspect="1" noChangeArrowheads="1"/>
          </p:cNvPicPr>
          <p:nvPr/>
        </p:nvPicPr>
        <p:blipFill>
          <a:blip r:embed="rId3" cstate="print"/>
          <a:srcRect l="8102" r="8331" b="2492"/>
          <a:stretch>
            <a:fillRect/>
          </a:stretch>
        </p:blipFill>
        <p:spPr bwMode="auto">
          <a:xfrm>
            <a:off x="327025" y="950913"/>
            <a:ext cx="8456613" cy="5216525"/>
          </a:xfrm>
          <a:prstGeom prst="rect">
            <a:avLst/>
          </a:prstGeom>
          <a:noFill/>
          <a:ln w="9525">
            <a:noFill/>
            <a:miter lim="800000"/>
            <a:headEnd/>
            <a:tailEnd/>
          </a:ln>
          <a:effectLst>
            <a:softEdge rad="127000"/>
          </a:effectLst>
        </p:spPr>
      </p:pic>
      <p:sp>
        <p:nvSpPr>
          <p:cNvPr id="37891" name="TextovéPole 2"/>
          <p:cNvSpPr txBox="1">
            <a:spLocks noChangeArrowheads="1"/>
          </p:cNvSpPr>
          <p:nvPr/>
        </p:nvSpPr>
        <p:spPr bwMode="auto">
          <a:xfrm>
            <a:off x="6084888" y="468313"/>
            <a:ext cx="2274982" cy="369332"/>
          </a:xfrm>
          <a:prstGeom prst="rect">
            <a:avLst/>
          </a:prstGeom>
          <a:noFill/>
          <a:ln w="9525">
            <a:noFill/>
            <a:miter lim="800000"/>
            <a:headEnd/>
            <a:tailEnd/>
          </a:ln>
        </p:spPr>
        <p:txBody>
          <a:bodyPr wrap="none">
            <a:spAutoFit/>
          </a:bodyPr>
          <a:lstStyle/>
          <a:p>
            <a:r>
              <a:rPr lang="en-GB" dirty="0">
                <a:solidFill>
                  <a:srgbClr val="003399"/>
                </a:solidFill>
              </a:rPr>
              <a:t>B</a:t>
            </a:r>
            <a:r>
              <a:rPr lang="cs-CZ" dirty="0" err="1">
                <a:solidFill>
                  <a:srgbClr val="003399"/>
                </a:solidFill>
              </a:rPr>
              <a:t>ronz</a:t>
            </a:r>
            <a:r>
              <a:rPr lang="en-GB" dirty="0">
                <a:solidFill>
                  <a:srgbClr val="003399"/>
                </a:solidFill>
              </a:rPr>
              <a:t>e and Iron Age</a:t>
            </a:r>
            <a:endParaRPr lang="cs-CZ" dirty="0">
              <a:solidFill>
                <a:srgbClr val="003399"/>
              </a:solidFill>
            </a:endParaRPr>
          </a:p>
        </p:txBody>
      </p:sp>
      <p:sp>
        <p:nvSpPr>
          <p:cNvPr id="4" name="Volný tvar 3"/>
          <p:cNvSpPr/>
          <p:nvPr/>
        </p:nvSpPr>
        <p:spPr>
          <a:xfrm>
            <a:off x="5480050" y="4883150"/>
            <a:ext cx="709613" cy="898525"/>
          </a:xfrm>
          <a:custGeom>
            <a:avLst/>
            <a:gdLst>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0 w 674914"/>
              <a:gd name="connsiteY2" fmla="*/ 0 h 881743"/>
              <a:gd name="connsiteX3" fmla="*/ 0 w 674914"/>
              <a:gd name="connsiteY3"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709419 w 709419"/>
              <a:gd name="connsiteY0" fmla="*/ 898996 h 898996"/>
              <a:gd name="connsiteX1" fmla="*/ 0 w 709419"/>
              <a:gd name="connsiteY1" fmla="*/ 0 h 898996"/>
              <a:gd name="connsiteX2" fmla="*/ 0 w 709419"/>
              <a:gd name="connsiteY2" fmla="*/ 0 h 898996"/>
            </a:gdLst>
            <a:ahLst/>
            <a:cxnLst>
              <a:cxn ang="0">
                <a:pos x="connsiteX0" y="connsiteY0"/>
              </a:cxn>
              <a:cxn ang="0">
                <a:pos x="connsiteX1" y="connsiteY1"/>
              </a:cxn>
              <a:cxn ang="0">
                <a:pos x="connsiteX2" y="connsiteY2"/>
              </a:cxn>
            </a:cxnLst>
            <a:rect l="l" t="t" r="r" b="b"/>
            <a:pathLst>
              <a:path w="709419" h="898996">
                <a:moveTo>
                  <a:pt x="709419" y="898996"/>
                </a:moveTo>
                <a:cubicBezTo>
                  <a:pt x="347882" y="789150"/>
                  <a:pt x="94343" y="578922"/>
                  <a:pt x="0" y="0"/>
                </a:cubicBezTo>
                <a:lnTo>
                  <a:pt x="0" y="0"/>
                </a:lnTo>
              </a:path>
            </a:pathLst>
          </a:custGeom>
          <a:ln w="76200">
            <a:solidFill>
              <a:srgbClr val="003399"/>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5" name="Volný tvar 4"/>
          <p:cNvSpPr/>
          <p:nvPr/>
        </p:nvSpPr>
        <p:spPr>
          <a:xfrm>
            <a:off x="1982788" y="3708400"/>
            <a:ext cx="4410075" cy="2279650"/>
          </a:xfrm>
          <a:custGeom>
            <a:avLst/>
            <a:gdLst>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0 w 674914"/>
              <a:gd name="connsiteY2" fmla="*/ 0 h 881743"/>
              <a:gd name="connsiteX3" fmla="*/ 0 w 674914"/>
              <a:gd name="connsiteY3"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2408824 w 2408824"/>
              <a:gd name="connsiteY0" fmla="*/ 898996 h 898996"/>
              <a:gd name="connsiteX1" fmla="*/ 1733910 w 2408824"/>
              <a:gd name="connsiteY1" fmla="*/ 17253 h 898996"/>
              <a:gd name="connsiteX2" fmla="*/ 0 w 2408824"/>
              <a:gd name="connsiteY2" fmla="*/ 0 h 898996"/>
              <a:gd name="connsiteX0" fmla="*/ 674914 w 674914"/>
              <a:gd name="connsiteY0" fmla="*/ 881743 h 881743"/>
              <a:gd name="connsiteX1" fmla="*/ 0 w 674914"/>
              <a:gd name="connsiteY1" fmla="*/ 0 h 881743"/>
              <a:gd name="connsiteX0" fmla="*/ 4039216 w 4039216"/>
              <a:gd name="connsiteY0" fmla="*/ 700588 h 700588"/>
              <a:gd name="connsiteX1" fmla="*/ 0 w 4039216"/>
              <a:gd name="connsiteY1" fmla="*/ 0 h 700588"/>
              <a:gd name="connsiteX0" fmla="*/ 4039216 w 4039216"/>
              <a:gd name="connsiteY0" fmla="*/ 1726179 h 1726179"/>
              <a:gd name="connsiteX1" fmla="*/ 0 w 4039216"/>
              <a:gd name="connsiteY1" fmla="*/ 1025591 h 1726179"/>
              <a:gd name="connsiteX0" fmla="*/ 3461246 w 3461246"/>
              <a:gd name="connsiteY0" fmla="*/ 1303485 h 1303485"/>
              <a:gd name="connsiteX1" fmla="*/ 0 w 3461246"/>
              <a:gd name="connsiteY1" fmla="*/ 1025591 h 1303485"/>
              <a:gd name="connsiteX0" fmla="*/ 3461246 w 3461246"/>
              <a:gd name="connsiteY0" fmla="*/ 1303485 h 1676718"/>
              <a:gd name="connsiteX1" fmla="*/ 0 w 3461246"/>
              <a:gd name="connsiteY1" fmla="*/ 1025591 h 1676718"/>
              <a:gd name="connsiteX0" fmla="*/ 4410152 w 4410152"/>
              <a:gd name="connsiteY0" fmla="*/ 1631289 h 2004522"/>
              <a:gd name="connsiteX1" fmla="*/ 0 w 4410152"/>
              <a:gd name="connsiteY1" fmla="*/ 1025591 h 2004522"/>
              <a:gd name="connsiteX0" fmla="*/ 4410152 w 4410152"/>
              <a:gd name="connsiteY0" fmla="*/ 1631289 h 1711224"/>
              <a:gd name="connsiteX1" fmla="*/ 0 w 4410152"/>
              <a:gd name="connsiteY1" fmla="*/ 1025591 h 1711224"/>
              <a:gd name="connsiteX0" fmla="*/ 4410152 w 4410152"/>
              <a:gd name="connsiteY0" fmla="*/ 2200632 h 2280567"/>
              <a:gd name="connsiteX1" fmla="*/ 0 w 4410152"/>
              <a:gd name="connsiteY1" fmla="*/ 1594934 h 2280567"/>
            </a:gdLst>
            <a:ahLst/>
            <a:cxnLst>
              <a:cxn ang="0">
                <a:pos x="connsiteX0" y="connsiteY0"/>
              </a:cxn>
              <a:cxn ang="0">
                <a:pos x="connsiteX1" y="connsiteY1"/>
              </a:cxn>
            </a:cxnLst>
            <a:rect l="l" t="t" r="r" b="b"/>
            <a:pathLst>
              <a:path w="4410152" h="2280567">
                <a:moveTo>
                  <a:pt x="4410152" y="2200632"/>
                </a:moveTo>
                <a:cubicBezTo>
                  <a:pt x="2884050" y="2280567"/>
                  <a:pt x="2613256" y="0"/>
                  <a:pt x="0" y="1594934"/>
                </a:cubicBezTo>
              </a:path>
            </a:pathLst>
          </a:custGeom>
          <a:ln w="76200">
            <a:solidFill>
              <a:srgbClr val="003399"/>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8" name="Volný tvar 7"/>
          <p:cNvSpPr/>
          <p:nvPr/>
        </p:nvSpPr>
        <p:spPr>
          <a:xfrm>
            <a:off x="3778250" y="3743325"/>
            <a:ext cx="871538" cy="1328738"/>
          </a:xfrm>
          <a:custGeom>
            <a:avLst/>
            <a:gdLst>
              <a:gd name="connsiteX0" fmla="*/ 974785 w 974785"/>
              <a:gd name="connsiteY0" fmla="*/ 1293963 h 1293963"/>
              <a:gd name="connsiteX1" fmla="*/ 0 w 974785"/>
              <a:gd name="connsiteY1" fmla="*/ 0 h 1293963"/>
              <a:gd name="connsiteX2" fmla="*/ 0 w 974785"/>
              <a:gd name="connsiteY2" fmla="*/ 0 h 1293963"/>
              <a:gd name="connsiteX0" fmla="*/ 974785 w 974785"/>
              <a:gd name="connsiteY0" fmla="*/ 1293963 h 1293963"/>
              <a:gd name="connsiteX1" fmla="*/ 0 w 974785"/>
              <a:gd name="connsiteY1" fmla="*/ 0 h 1293963"/>
              <a:gd name="connsiteX2" fmla="*/ 0 w 974785"/>
              <a:gd name="connsiteY2" fmla="*/ 0 h 1293963"/>
              <a:gd name="connsiteX0" fmla="*/ 974785 w 974785"/>
              <a:gd name="connsiteY0" fmla="*/ 1293963 h 1293963"/>
              <a:gd name="connsiteX1" fmla="*/ 0 w 974785"/>
              <a:gd name="connsiteY1" fmla="*/ 0 h 1293963"/>
              <a:gd name="connsiteX2" fmla="*/ 0 w 974785"/>
              <a:gd name="connsiteY2" fmla="*/ 0 h 1293963"/>
              <a:gd name="connsiteX0" fmla="*/ 974785 w 974785"/>
              <a:gd name="connsiteY0" fmla="*/ 1293963 h 1293963"/>
              <a:gd name="connsiteX1" fmla="*/ 0 w 974785"/>
              <a:gd name="connsiteY1" fmla="*/ 0 h 1293963"/>
              <a:gd name="connsiteX2" fmla="*/ 0 w 974785"/>
              <a:gd name="connsiteY2" fmla="*/ 0 h 1293963"/>
              <a:gd name="connsiteX0" fmla="*/ 1061050 w 1061050"/>
              <a:gd name="connsiteY0" fmla="*/ 1345721 h 1345721"/>
              <a:gd name="connsiteX1" fmla="*/ 0 w 1061050"/>
              <a:gd name="connsiteY1" fmla="*/ 0 h 1345721"/>
              <a:gd name="connsiteX2" fmla="*/ 0 w 1061050"/>
              <a:gd name="connsiteY2" fmla="*/ 0 h 1345721"/>
              <a:gd name="connsiteX0" fmla="*/ 1061050 w 1061050"/>
              <a:gd name="connsiteY0" fmla="*/ 1345721 h 1345721"/>
              <a:gd name="connsiteX1" fmla="*/ 0 w 1061050"/>
              <a:gd name="connsiteY1" fmla="*/ 0 h 1345721"/>
              <a:gd name="connsiteX2" fmla="*/ 0 w 1061050"/>
              <a:gd name="connsiteY2" fmla="*/ 0 h 1345721"/>
              <a:gd name="connsiteX0" fmla="*/ 1061050 w 1061050"/>
              <a:gd name="connsiteY0" fmla="*/ 1431985 h 1431985"/>
              <a:gd name="connsiteX1" fmla="*/ 0 w 1061050"/>
              <a:gd name="connsiteY1" fmla="*/ 86264 h 1431985"/>
              <a:gd name="connsiteX2" fmla="*/ 232913 w 1061050"/>
              <a:gd name="connsiteY2" fmla="*/ 0 h 1431985"/>
              <a:gd name="connsiteX0" fmla="*/ 1061050 w 1061050"/>
              <a:gd name="connsiteY0" fmla="*/ 1345721 h 1345721"/>
              <a:gd name="connsiteX1" fmla="*/ 0 w 1061050"/>
              <a:gd name="connsiteY1" fmla="*/ 0 h 1345721"/>
              <a:gd name="connsiteX0" fmla="*/ 871269 w 871269"/>
              <a:gd name="connsiteY0" fmla="*/ 1328468 h 1328468"/>
              <a:gd name="connsiteX1" fmla="*/ 0 w 871269"/>
              <a:gd name="connsiteY1" fmla="*/ 0 h 1328468"/>
              <a:gd name="connsiteX0" fmla="*/ 871269 w 871269"/>
              <a:gd name="connsiteY0" fmla="*/ 1328468 h 1328468"/>
              <a:gd name="connsiteX1" fmla="*/ 0 w 871269"/>
              <a:gd name="connsiteY1" fmla="*/ 0 h 1328468"/>
            </a:gdLst>
            <a:ahLst/>
            <a:cxnLst>
              <a:cxn ang="0">
                <a:pos x="connsiteX0" y="connsiteY0"/>
              </a:cxn>
              <a:cxn ang="0">
                <a:pos x="connsiteX1" y="connsiteY1"/>
              </a:cxn>
            </a:cxnLst>
            <a:rect l="l" t="t" r="r" b="b"/>
            <a:pathLst>
              <a:path w="871269" h="1328468">
                <a:moveTo>
                  <a:pt x="871269" y="1328468"/>
                </a:moveTo>
                <a:cubicBezTo>
                  <a:pt x="451451" y="1061049"/>
                  <a:pt x="23003" y="724620"/>
                  <a:pt x="0" y="0"/>
                </a:cubicBezTo>
              </a:path>
            </a:pathLst>
          </a:custGeom>
          <a:ln w="76200">
            <a:solidFill>
              <a:srgbClr val="00339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9" name="Volný tvar 8"/>
          <p:cNvSpPr/>
          <p:nvPr/>
        </p:nvSpPr>
        <p:spPr>
          <a:xfrm rot="8352611">
            <a:off x="2862263" y="2205038"/>
            <a:ext cx="709612" cy="900112"/>
          </a:xfrm>
          <a:custGeom>
            <a:avLst/>
            <a:gdLst>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0 w 674914"/>
              <a:gd name="connsiteY2" fmla="*/ 0 h 881743"/>
              <a:gd name="connsiteX3" fmla="*/ 0 w 674914"/>
              <a:gd name="connsiteY3"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709419 w 709419"/>
              <a:gd name="connsiteY0" fmla="*/ 898996 h 898996"/>
              <a:gd name="connsiteX1" fmla="*/ 0 w 709419"/>
              <a:gd name="connsiteY1" fmla="*/ 0 h 898996"/>
              <a:gd name="connsiteX2" fmla="*/ 0 w 709419"/>
              <a:gd name="connsiteY2" fmla="*/ 0 h 898996"/>
            </a:gdLst>
            <a:ahLst/>
            <a:cxnLst>
              <a:cxn ang="0">
                <a:pos x="connsiteX0" y="connsiteY0"/>
              </a:cxn>
              <a:cxn ang="0">
                <a:pos x="connsiteX1" y="connsiteY1"/>
              </a:cxn>
              <a:cxn ang="0">
                <a:pos x="connsiteX2" y="connsiteY2"/>
              </a:cxn>
            </a:cxnLst>
            <a:rect l="l" t="t" r="r" b="b"/>
            <a:pathLst>
              <a:path w="709419" h="898996">
                <a:moveTo>
                  <a:pt x="709419" y="898996"/>
                </a:moveTo>
                <a:cubicBezTo>
                  <a:pt x="347882" y="789150"/>
                  <a:pt x="94343" y="578922"/>
                  <a:pt x="0" y="0"/>
                </a:cubicBezTo>
                <a:lnTo>
                  <a:pt x="0" y="0"/>
                </a:lnTo>
              </a:path>
            </a:pathLst>
          </a:custGeom>
          <a:ln w="76200">
            <a:solidFill>
              <a:srgbClr val="003399"/>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10" name="Volný tvar 9"/>
          <p:cNvSpPr/>
          <p:nvPr/>
        </p:nvSpPr>
        <p:spPr>
          <a:xfrm>
            <a:off x="-244475" y="3155950"/>
            <a:ext cx="2012950" cy="2557463"/>
          </a:xfrm>
          <a:custGeom>
            <a:avLst/>
            <a:gdLst>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0 w 674914"/>
              <a:gd name="connsiteY2" fmla="*/ 0 h 881743"/>
              <a:gd name="connsiteX3" fmla="*/ 0 w 674914"/>
              <a:gd name="connsiteY3"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709419 w 709419"/>
              <a:gd name="connsiteY0" fmla="*/ 898996 h 898996"/>
              <a:gd name="connsiteX1" fmla="*/ 0 w 709419"/>
              <a:gd name="connsiteY1" fmla="*/ 0 h 898996"/>
              <a:gd name="connsiteX2" fmla="*/ 0 w 709419"/>
              <a:gd name="connsiteY2" fmla="*/ 0 h 898996"/>
              <a:gd name="connsiteX0" fmla="*/ 709419 w 1158949"/>
              <a:gd name="connsiteY0" fmla="*/ 2600205 h 2600205"/>
              <a:gd name="connsiteX1" fmla="*/ 0 w 1158949"/>
              <a:gd name="connsiteY1" fmla="*/ 1701209 h 2600205"/>
              <a:gd name="connsiteX2" fmla="*/ 1158949 w 1158949"/>
              <a:gd name="connsiteY2" fmla="*/ 0 h 2600205"/>
              <a:gd name="connsiteX0" fmla="*/ 709419 w 709419"/>
              <a:gd name="connsiteY0" fmla="*/ 898996 h 898996"/>
              <a:gd name="connsiteX1" fmla="*/ 0 w 709419"/>
              <a:gd name="connsiteY1" fmla="*/ 0 h 898996"/>
              <a:gd name="connsiteX0" fmla="*/ 361537 w 1033000"/>
              <a:gd name="connsiteY0" fmla="*/ 2217433 h 2217433"/>
              <a:gd name="connsiteX1" fmla="*/ 938657 w 1033000"/>
              <a:gd name="connsiteY1" fmla="*/ 0 h 2217433"/>
              <a:gd name="connsiteX0" fmla="*/ 361537 w 1288182"/>
              <a:gd name="connsiteY0" fmla="*/ 2557675 h 2557675"/>
              <a:gd name="connsiteX1" fmla="*/ 1193839 w 1288182"/>
              <a:gd name="connsiteY1" fmla="*/ 0 h 2557675"/>
              <a:gd name="connsiteX0" fmla="*/ 1084550 w 2011195"/>
              <a:gd name="connsiteY0" fmla="*/ 2557675 h 2557675"/>
              <a:gd name="connsiteX1" fmla="*/ 1916852 w 2011195"/>
              <a:gd name="connsiteY1" fmla="*/ 0 h 2557675"/>
              <a:gd name="connsiteX0" fmla="*/ 1084550 w 1916852"/>
              <a:gd name="connsiteY0" fmla="*/ 2557675 h 2557675"/>
              <a:gd name="connsiteX1" fmla="*/ 1916852 w 1916852"/>
              <a:gd name="connsiteY1" fmla="*/ 0 h 2557675"/>
              <a:gd name="connsiteX0" fmla="*/ 1180243 w 2012545"/>
              <a:gd name="connsiteY0" fmla="*/ 2557675 h 2557675"/>
              <a:gd name="connsiteX1" fmla="*/ 2012545 w 2012545"/>
              <a:gd name="connsiteY1" fmla="*/ 0 h 2557675"/>
            </a:gdLst>
            <a:ahLst/>
            <a:cxnLst>
              <a:cxn ang="0">
                <a:pos x="connsiteX0" y="connsiteY0"/>
              </a:cxn>
              <a:cxn ang="0">
                <a:pos x="connsiteX1" y="connsiteY1"/>
              </a:cxn>
            </a:cxnLst>
            <a:rect l="l" t="t" r="r" b="b"/>
            <a:pathLst>
              <a:path w="2012545" h="2557675">
                <a:moveTo>
                  <a:pt x="1180243" y="2557675"/>
                </a:moveTo>
                <a:cubicBezTo>
                  <a:pt x="0" y="1724814"/>
                  <a:pt x="1107427" y="111090"/>
                  <a:pt x="2012545" y="0"/>
                </a:cubicBezTo>
              </a:path>
            </a:pathLst>
          </a:custGeom>
          <a:ln w="76200">
            <a:solidFill>
              <a:srgbClr val="003399"/>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37898" name="TextovéPole 13"/>
          <p:cNvSpPr txBox="1">
            <a:spLocks noChangeArrowheads="1"/>
          </p:cNvSpPr>
          <p:nvPr/>
        </p:nvSpPr>
        <p:spPr bwMode="auto">
          <a:xfrm>
            <a:off x="6516688" y="6256338"/>
            <a:ext cx="2249487" cy="369887"/>
          </a:xfrm>
          <a:prstGeom prst="rect">
            <a:avLst/>
          </a:prstGeom>
          <a:noFill/>
          <a:ln w="9525">
            <a:noFill/>
            <a:miter lim="800000"/>
            <a:headEnd/>
            <a:tailEnd/>
          </a:ln>
        </p:spPr>
        <p:txBody>
          <a:bodyPr wrap="none">
            <a:spAutoFit/>
          </a:bodyPr>
          <a:lstStyle/>
          <a:p>
            <a:pPr algn="r"/>
            <a:r>
              <a:rPr lang="en-US"/>
              <a:t>Cucchi et al. (2005)</a:t>
            </a:r>
            <a:endParaRPr lang="cs-CZ"/>
          </a:p>
        </p:txBody>
      </p:sp>
      <p:sp>
        <p:nvSpPr>
          <p:cNvPr id="11" name="TextovéPole 10">
            <a:extLst>
              <a:ext uri="{FF2B5EF4-FFF2-40B4-BE49-F238E27FC236}">
                <a16:creationId xmlns:a16="http://schemas.microsoft.com/office/drawing/2014/main" id="{A689C85B-90E9-4890-8DC5-2349FDC3B766}"/>
              </a:ext>
            </a:extLst>
          </p:cNvPr>
          <p:cNvSpPr txBox="1"/>
          <p:nvPr/>
        </p:nvSpPr>
        <p:spPr>
          <a:xfrm>
            <a:off x="509588" y="282575"/>
            <a:ext cx="4556055" cy="461665"/>
          </a:xfrm>
          <a:prstGeom prst="rect">
            <a:avLst/>
          </a:prstGeom>
          <a:noFill/>
        </p:spPr>
        <p:txBody>
          <a:bodyPr wrap="none">
            <a:spAutoFit/>
          </a:bodyPr>
          <a:lstStyle/>
          <a:p>
            <a:pPr>
              <a:defRPr/>
            </a:pPr>
            <a:r>
              <a:rPr lang="en-GB" sz="2400" b="1" dirty="0">
                <a:solidFill>
                  <a:srgbClr val="DE0000"/>
                </a:solidFill>
                <a:effectLst>
                  <a:outerShdw blurRad="60007" dist="200025" dir="15000000" sy="30000" kx="-1800000" algn="bl" rotWithShape="0">
                    <a:prstClr val="black">
                      <a:alpha val="32000"/>
                    </a:prstClr>
                  </a:outerShdw>
                </a:effectLst>
              </a:rPr>
              <a:t>Mouse c</a:t>
            </a:r>
            <a:r>
              <a:rPr lang="cs-CZ" sz="2400" b="1" dirty="0" err="1">
                <a:solidFill>
                  <a:srgbClr val="DE0000"/>
                </a:solidFill>
                <a:effectLst>
                  <a:outerShdw blurRad="60007" dist="200025" dir="15000000" sy="30000" kx="-1800000" algn="bl" rotWithShape="0">
                    <a:prstClr val="black">
                      <a:alpha val="32000"/>
                    </a:prstClr>
                  </a:outerShdw>
                </a:effectLst>
              </a:rPr>
              <a:t>oloniza</a:t>
            </a:r>
            <a:r>
              <a:rPr lang="en-GB" sz="2400" b="1" dirty="0" err="1">
                <a:solidFill>
                  <a:srgbClr val="DE0000"/>
                </a:solidFill>
                <a:effectLst>
                  <a:outerShdw blurRad="60007" dist="200025" dir="15000000" sy="30000" kx="-1800000" algn="bl" rotWithShape="0">
                    <a:prstClr val="black">
                      <a:alpha val="32000"/>
                    </a:prstClr>
                  </a:outerShdw>
                </a:effectLst>
              </a:rPr>
              <a:t>tion</a:t>
            </a:r>
            <a:r>
              <a:rPr lang="en-GB" sz="2400" b="1" dirty="0">
                <a:solidFill>
                  <a:srgbClr val="DE0000"/>
                </a:solidFill>
                <a:effectLst>
                  <a:outerShdw blurRad="60007" dist="200025" dir="15000000" sy="30000" kx="-1800000" algn="bl" rotWithShape="0">
                    <a:prstClr val="black">
                      <a:alpha val="32000"/>
                    </a:prstClr>
                  </a:outerShdw>
                </a:effectLst>
              </a:rPr>
              <a:t> of</a:t>
            </a:r>
            <a:r>
              <a:rPr lang="cs-CZ" sz="2400" b="1" dirty="0">
                <a:solidFill>
                  <a:srgbClr val="DE0000"/>
                </a:solidFill>
                <a:effectLst>
                  <a:outerShdw blurRad="60007" dist="200025" dir="15000000" sy="30000" kx="-1800000" algn="bl" rotWithShape="0">
                    <a:prstClr val="black">
                      <a:alpha val="32000"/>
                    </a:prstClr>
                  </a:outerShdw>
                </a:effectLst>
              </a:rPr>
              <a:t> E</a:t>
            </a:r>
            <a:r>
              <a:rPr lang="en-GB" sz="2400" b="1" dirty="0">
                <a:solidFill>
                  <a:srgbClr val="DE0000"/>
                </a:solidFill>
                <a:effectLst>
                  <a:outerShdw blurRad="60007" dist="200025" dir="15000000" sy="30000" kx="-1800000" algn="bl" rotWithShape="0">
                    <a:prstClr val="black">
                      <a:alpha val="32000"/>
                    </a:prstClr>
                  </a:outerShdw>
                </a:effectLst>
              </a:rPr>
              <a:t>u</a:t>
            </a:r>
            <a:r>
              <a:rPr lang="cs-CZ" sz="2400" b="1" dirty="0">
                <a:solidFill>
                  <a:srgbClr val="DE0000"/>
                </a:solidFill>
                <a:effectLst>
                  <a:outerShdw blurRad="60007" dist="200025" dir="15000000" sy="30000" kx="-1800000" algn="bl" rotWithShape="0">
                    <a:prstClr val="black">
                      <a:alpha val="32000"/>
                    </a:prstClr>
                  </a:outerShdw>
                </a:effectLst>
              </a:rPr>
              <a:t>rop</a:t>
            </a:r>
            <a:r>
              <a:rPr lang="en-GB" sz="2400" b="1" dirty="0">
                <a:solidFill>
                  <a:srgbClr val="DE0000"/>
                </a:solidFill>
                <a:effectLst>
                  <a:outerShdw blurRad="60007" dist="200025" dir="15000000" sy="30000" kx="-1800000" algn="bl" rotWithShape="0">
                    <a:prstClr val="black">
                      <a:alpha val="32000"/>
                    </a:prstClr>
                  </a:outerShdw>
                </a:effectLst>
              </a:rPr>
              <a:t>e</a:t>
            </a:r>
            <a:endParaRPr lang="cs-CZ" sz="2400" b="1" dirty="0">
              <a:solidFill>
                <a:srgbClr val="DE0000"/>
              </a:solidFill>
              <a:effectLst>
                <a:outerShdw blurRad="60007" dist="200025" dir="15000000" sy="30000" kx="-1800000" algn="bl" rotWithShape="0">
                  <a:prstClr val="black">
                    <a:alpha val="32000"/>
                  </a:prstClr>
                </a:outerShdw>
              </a:effectLs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3"/>
          <p:cNvPicPr>
            <a:picLocks noChangeAspect="1" noChangeArrowheads="1"/>
          </p:cNvPicPr>
          <p:nvPr/>
        </p:nvPicPr>
        <p:blipFill>
          <a:blip r:embed="rId3" cstate="print"/>
          <a:srcRect l="8102" r="8331" b="2492"/>
          <a:stretch>
            <a:fillRect/>
          </a:stretch>
        </p:blipFill>
        <p:spPr bwMode="auto">
          <a:xfrm>
            <a:off x="327025" y="950913"/>
            <a:ext cx="8456613" cy="5216525"/>
          </a:xfrm>
          <a:prstGeom prst="rect">
            <a:avLst/>
          </a:prstGeom>
          <a:noFill/>
          <a:ln w="9525">
            <a:noFill/>
            <a:miter lim="800000"/>
            <a:headEnd/>
            <a:tailEnd/>
          </a:ln>
          <a:effectLst>
            <a:softEdge rad="127000"/>
          </a:effectLst>
        </p:spPr>
      </p:pic>
      <p:sp>
        <p:nvSpPr>
          <p:cNvPr id="38915" name="TextovéPole 2"/>
          <p:cNvSpPr txBox="1">
            <a:spLocks noChangeArrowheads="1"/>
          </p:cNvSpPr>
          <p:nvPr/>
        </p:nvSpPr>
        <p:spPr bwMode="auto">
          <a:xfrm>
            <a:off x="6721475" y="479425"/>
            <a:ext cx="1582484" cy="369332"/>
          </a:xfrm>
          <a:prstGeom prst="rect">
            <a:avLst/>
          </a:prstGeom>
          <a:noFill/>
          <a:ln w="9525">
            <a:noFill/>
            <a:miter lim="800000"/>
            <a:headEnd/>
            <a:tailEnd/>
          </a:ln>
        </p:spPr>
        <p:txBody>
          <a:bodyPr wrap="none">
            <a:spAutoFit/>
          </a:bodyPr>
          <a:lstStyle/>
          <a:p>
            <a:r>
              <a:rPr lang="en-GB" dirty="0">
                <a:solidFill>
                  <a:srgbClr val="003399"/>
                </a:solidFill>
              </a:rPr>
              <a:t>Late</a:t>
            </a:r>
            <a:r>
              <a:rPr lang="cs-CZ" dirty="0">
                <a:solidFill>
                  <a:srgbClr val="003399"/>
                </a:solidFill>
              </a:rPr>
              <a:t> </a:t>
            </a:r>
            <a:r>
              <a:rPr lang="en-GB" dirty="0">
                <a:solidFill>
                  <a:srgbClr val="003399"/>
                </a:solidFill>
              </a:rPr>
              <a:t>N</a:t>
            </a:r>
            <a:r>
              <a:rPr lang="cs-CZ" dirty="0">
                <a:solidFill>
                  <a:srgbClr val="003399"/>
                </a:solidFill>
              </a:rPr>
              <a:t>eolit</a:t>
            </a:r>
            <a:r>
              <a:rPr lang="en-GB" dirty="0" err="1">
                <a:solidFill>
                  <a:srgbClr val="003399"/>
                </a:solidFill>
              </a:rPr>
              <a:t>nic</a:t>
            </a:r>
            <a:endParaRPr lang="cs-CZ" dirty="0">
              <a:solidFill>
                <a:srgbClr val="003399"/>
              </a:solidFill>
            </a:endParaRPr>
          </a:p>
        </p:txBody>
      </p:sp>
      <p:sp>
        <p:nvSpPr>
          <p:cNvPr id="38916" name="TextovéPole 3"/>
          <p:cNvSpPr txBox="1">
            <a:spLocks noChangeArrowheads="1"/>
          </p:cNvSpPr>
          <p:nvPr/>
        </p:nvSpPr>
        <p:spPr bwMode="auto">
          <a:xfrm>
            <a:off x="6291489" y="1102178"/>
            <a:ext cx="2608406" cy="400110"/>
          </a:xfrm>
          <a:prstGeom prst="rect">
            <a:avLst/>
          </a:prstGeom>
          <a:solidFill>
            <a:srgbClr val="FFFFFF">
              <a:alpha val="74901"/>
            </a:srgbClr>
          </a:solidFill>
          <a:ln w="9525">
            <a:noFill/>
            <a:miter lim="800000"/>
            <a:headEnd/>
            <a:tailEnd/>
          </a:ln>
        </p:spPr>
        <p:txBody>
          <a:bodyPr wrap="none">
            <a:spAutoFit/>
          </a:bodyPr>
          <a:lstStyle/>
          <a:p>
            <a:r>
              <a:rPr lang="en-GB" sz="2000" dirty="0">
                <a:solidFill>
                  <a:srgbClr val="003399"/>
                </a:solidFill>
              </a:rPr>
              <a:t>mid</a:t>
            </a:r>
            <a:r>
              <a:rPr lang="en-US" sz="2000" dirty="0">
                <a:solidFill>
                  <a:srgbClr val="003399"/>
                </a:solidFill>
              </a:rPr>
              <a:t> 4</a:t>
            </a:r>
            <a:r>
              <a:rPr lang="en-US" sz="2000" baseline="30000" dirty="0">
                <a:solidFill>
                  <a:srgbClr val="003399"/>
                </a:solidFill>
              </a:rPr>
              <a:t>th</a:t>
            </a:r>
            <a:r>
              <a:rPr lang="en-US" sz="2000" dirty="0">
                <a:solidFill>
                  <a:srgbClr val="003399"/>
                </a:solidFill>
              </a:rPr>
              <a:t> </a:t>
            </a:r>
            <a:r>
              <a:rPr lang="en-US" sz="2000" dirty="0" err="1">
                <a:solidFill>
                  <a:srgbClr val="003399"/>
                </a:solidFill>
              </a:rPr>
              <a:t>millenium</a:t>
            </a:r>
            <a:r>
              <a:rPr lang="en-US" sz="2000" dirty="0">
                <a:solidFill>
                  <a:srgbClr val="003399"/>
                </a:solidFill>
              </a:rPr>
              <a:t> BC</a:t>
            </a:r>
            <a:endParaRPr lang="cs-CZ" sz="2000" dirty="0">
              <a:solidFill>
                <a:srgbClr val="003399"/>
              </a:solidFill>
            </a:endParaRPr>
          </a:p>
        </p:txBody>
      </p:sp>
      <p:sp>
        <p:nvSpPr>
          <p:cNvPr id="7" name="Volný tvar 6"/>
          <p:cNvSpPr/>
          <p:nvPr/>
        </p:nvSpPr>
        <p:spPr>
          <a:xfrm>
            <a:off x="5118100" y="3062288"/>
            <a:ext cx="3376613" cy="2254250"/>
          </a:xfrm>
          <a:custGeom>
            <a:avLst/>
            <a:gdLst>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0 w 674914"/>
              <a:gd name="connsiteY2" fmla="*/ 0 h 881743"/>
              <a:gd name="connsiteX3" fmla="*/ 0 w 674914"/>
              <a:gd name="connsiteY3"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709419 w 709419"/>
              <a:gd name="connsiteY0" fmla="*/ 898996 h 898996"/>
              <a:gd name="connsiteX1" fmla="*/ 0 w 709419"/>
              <a:gd name="connsiteY1" fmla="*/ 0 h 898996"/>
              <a:gd name="connsiteX2" fmla="*/ 0 w 709419"/>
              <a:gd name="connsiteY2" fmla="*/ 0 h 898996"/>
              <a:gd name="connsiteX0" fmla="*/ 361537 w 682126"/>
              <a:gd name="connsiteY0" fmla="*/ 484326 h 578922"/>
              <a:gd name="connsiteX1" fmla="*/ 587783 w 682126"/>
              <a:gd name="connsiteY1" fmla="*/ 0 h 578922"/>
              <a:gd name="connsiteX2" fmla="*/ 587783 w 682126"/>
              <a:gd name="connsiteY2" fmla="*/ 0 h 578922"/>
              <a:gd name="connsiteX0" fmla="*/ 106355 w 426944"/>
              <a:gd name="connsiteY0" fmla="*/ 484326 h 578922"/>
              <a:gd name="connsiteX1" fmla="*/ 332601 w 426944"/>
              <a:gd name="connsiteY1" fmla="*/ 0 h 578922"/>
              <a:gd name="connsiteX2" fmla="*/ 332601 w 426944"/>
              <a:gd name="connsiteY2" fmla="*/ 0 h 578922"/>
              <a:gd name="connsiteX0" fmla="*/ 106355 w 1597876"/>
              <a:gd name="connsiteY0" fmla="*/ 654447 h 749043"/>
              <a:gd name="connsiteX1" fmla="*/ 332601 w 1597876"/>
              <a:gd name="connsiteY1" fmla="*/ 170121 h 749043"/>
              <a:gd name="connsiteX2" fmla="*/ 1597876 w 1597876"/>
              <a:gd name="connsiteY2" fmla="*/ 0 h 749043"/>
              <a:gd name="connsiteX0" fmla="*/ 106355 w 426944"/>
              <a:gd name="connsiteY0" fmla="*/ 484326 h 578922"/>
              <a:gd name="connsiteX1" fmla="*/ 332601 w 426944"/>
              <a:gd name="connsiteY1" fmla="*/ 0 h 578922"/>
              <a:gd name="connsiteX0" fmla="*/ 305381 w 305381"/>
              <a:gd name="connsiteY0" fmla="*/ 1164810 h 1164810"/>
              <a:gd name="connsiteX1" fmla="*/ 0 w 305381"/>
              <a:gd name="connsiteY1" fmla="*/ 0 h 1164810"/>
              <a:gd name="connsiteX0" fmla="*/ 305381 w 1391516"/>
              <a:gd name="connsiteY0" fmla="*/ 1287637 h 1287637"/>
              <a:gd name="connsiteX1" fmla="*/ 0 w 1391516"/>
              <a:gd name="connsiteY1" fmla="*/ 122827 h 1287637"/>
              <a:gd name="connsiteX0" fmla="*/ 113994 w 1391516"/>
              <a:gd name="connsiteY0" fmla="*/ 1340799 h 1340799"/>
              <a:gd name="connsiteX1" fmla="*/ 0 w 1391516"/>
              <a:gd name="connsiteY1" fmla="*/ 122827 h 1340799"/>
              <a:gd name="connsiteX0" fmla="*/ 159518 w 1437040"/>
              <a:gd name="connsiteY0" fmla="*/ 1340799 h 1340799"/>
              <a:gd name="connsiteX1" fmla="*/ 126876 w 1437040"/>
              <a:gd name="connsiteY1" fmla="*/ 1321912 h 1340799"/>
              <a:gd name="connsiteX2" fmla="*/ 45524 w 1437040"/>
              <a:gd name="connsiteY2" fmla="*/ 122827 h 1340799"/>
              <a:gd name="connsiteX0" fmla="*/ 170150 w 1447672"/>
              <a:gd name="connsiteY0" fmla="*/ 1340799 h 1340799"/>
              <a:gd name="connsiteX1" fmla="*/ 137508 w 1447672"/>
              <a:gd name="connsiteY1" fmla="*/ 1321912 h 1340799"/>
              <a:gd name="connsiteX2" fmla="*/ 56156 w 1447672"/>
              <a:gd name="connsiteY2" fmla="*/ 122827 h 1340799"/>
              <a:gd name="connsiteX0" fmla="*/ 170150 w 1447672"/>
              <a:gd name="connsiteY0" fmla="*/ 1330166 h 1330166"/>
              <a:gd name="connsiteX1" fmla="*/ 137508 w 1447672"/>
              <a:gd name="connsiteY1" fmla="*/ 1311279 h 1330166"/>
              <a:gd name="connsiteX2" fmla="*/ 56156 w 1447672"/>
              <a:gd name="connsiteY2" fmla="*/ 112194 h 1330166"/>
              <a:gd name="connsiteX0" fmla="*/ 170150 w 820351"/>
              <a:gd name="connsiteY0" fmla="*/ 1217972 h 1217972"/>
              <a:gd name="connsiteX1" fmla="*/ 137508 w 820351"/>
              <a:gd name="connsiteY1" fmla="*/ 1199085 h 1217972"/>
              <a:gd name="connsiteX2" fmla="*/ 56156 w 820351"/>
              <a:gd name="connsiteY2" fmla="*/ 0 h 1217972"/>
              <a:gd name="connsiteX0" fmla="*/ 113994 w 764195"/>
              <a:gd name="connsiteY0" fmla="*/ 1217972 h 1217972"/>
              <a:gd name="connsiteX1" fmla="*/ 81352 w 764195"/>
              <a:gd name="connsiteY1" fmla="*/ 1199085 h 1217972"/>
              <a:gd name="connsiteX2" fmla="*/ 0 w 764195"/>
              <a:gd name="connsiteY2" fmla="*/ 0 h 1217972"/>
              <a:gd name="connsiteX0" fmla="*/ 113994 w 764195"/>
              <a:gd name="connsiteY0" fmla="*/ 1217972 h 1555344"/>
              <a:gd name="connsiteX1" fmla="*/ 301045 w 764195"/>
              <a:gd name="connsiteY1" fmla="*/ 1555344 h 1555344"/>
              <a:gd name="connsiteX2" fmla="*/ 0 w 764195"/>
              <a:gd name="connsiteY2" fmla="*/ 0 h 1555344"/>
              <a:gd name="connsiteX0" fmla="*/ 301045 w 764195"/>
              <a:gd name="connsiteY0" fmla="*/ 1555344 h 1555344"/>
              <a:gd name="connsiteX1" fmla="*/ 0 w 764195"/>
              <a:gd name="connsiteY1" fmla="*/ 0 h 1555344"/>
              <a:gd name="connsiteX0" fmla="*/ 301045 w 764195"/>
              <a:gd name="connsiteY0" fmla="*/ 1555344 h 1555344"/>
              <a:gd name="connsiteX1" fmla="*/ 18708 w 764195"/>
              <a:gd name="connsiteY1" fmla="*/ 861650 h 1555344"/>
              <a:gd name="connsiteX2" fmla="*/ 0 w 764195"/>
              <a:gd name="connsiteY2" fmla="*/ 0 h 1555344"/>
              <a:gd name="connsiteX0" fmla="*/ 301045 w 301045"/>
              <a:gd name="connsiteY0" fmla="*/ 1555344 h 1555344"/>
              <a:gd name="connsiteX1" fmla="*/ 0 w 301045"/>
              <a:gd name="connsiteY1" fmla="*/ 0 h 1555344"/>
              <a:gd name="connsiteX0" fmla="*/ 403168 w 403168"/>
              <a:gd name="connsiteY0" fmla="*/ 1555344 h 1555344"/>
              <a:gd name="connsiteX1" fmla="*/ 97081 w 403168"/>
              <a:gd name="connsiteY1" fmla="*/ 903214 h 1555344"/>
              <a:gd name="connsiteX2" fmla="*/ 102123 w 403168"/>
              <a:gd name="connsiteY2" fmla="*/ 0 h 1555344"/>
              <a:gd name="connsiteX0" fmla="*/ 747553 w 747553"/>
              <a:gd name="connsiteY0" fmla="*/ 1157521 h 1157521"/>
              <a:gd name="connsiteX1" fmla="*/ 97081 w 747553"/>
              <a:gd name="connsiteY1" fmla="*/ 903214 h 1157521"/>
              <a:gd name="connsiteX2" fmla="*/ 102123 w 747553"/>
              <a:gd name="connsiteY2" fmla="*/ 0 h 1157521"/>
              <a:gd name="connsiteX0" fmla="*/ 97081 w 202471"/>
              <a:gd name="connsiteY0" fmla="*/ 903214 h 903214"/>
              <a:gd name="connsiteX1" fmla="*/ 102123 w 202471"/>
              <a:gd name="connsiteY1" fmla="*/ 0 h 903214"/>
              <a:gd name="connsiteX0" fmla="*/ 214651 w 214651"/>
              <a:gd name="connsiteY0" fmla="*/ 507585 h 603770"/>
              <a:gd name="connsiteX1" fmla="*/ 0 w 214651"/>
              <a:gd name="connsiteY1" fmla="*/ 85322 h 603770"/>
              <a:gd name="connsiteX0" fmla="*/ 214651 w 214651"/>
              <a:gd name="connsiteY0" fmla="*/ 507585 h 507585"/>
              <a:gd name="connsiteX1" fmla="*/ 0 w 214651"/>
              <a:gd name="connsiteY1" fmla="*/ 85322 h 507585"/>
              <a:gd name="connsiteX0" fmla="*/ 214651 w 214651"/>
              <a:gd name="connsiteY0" fmla="*/ 422263 h 422263"/>
              <a:gd name="connsiteX1" fmla="*/ 0 w 214651"/>
              <a:gd name="connsiteY1" fmla="*/ 0 h 422263"/>
              <a:gd name="connsiteX0" fmla="*/ 214651 w 985074"/>
              <a:gd name="connsiteY0" fmla="*/ 486871 h 486871"/>
              <a:gd name="connsiteX1" fmla="*/ 985074 w 985074"/>
              <a:gd name="connsiteY1" fmla="*/ 158966 h 486871"/>
              <a:gd name="connsiteX2" fmla="*/ 0 w 985074"/>
              <a:gd name="connsiteY2" fmla="*/ 64608 h 486871"/>
              <a:gd name="connsiteX0" fmla="*/ 214651 w 214651"/>
              <a:gd name="connsiteY0" fmla="*/ 422263 h 422263"/>
              <a:gd name="connsiteX1" fmla="*/ 0 w 214651"/>
              <a:gd name="connsiteY1" fmla="*/ 0 h 422263"/>
              <a:gd name="connsiteX0" fmla="*/ 214651 w 1102032"/>
              <a:gd name="connsiteY0" fmla="*/ 523526 h 523526"/>
              <a:gd name="connsiteX1" fmla="*/ 1102032 w 1102032"/>
              <a:gd name="connsiteY1" fmla="*/ 142458 h 523526"/>
              <a:gd name="connsiteX2" fmla="*/ 0 w 1102032"/>
              <a:gd name="connsiteY2" fmla="*/ 101263 h 523526"/>
              <a:gd name="connsiteX0" fmla="*/ 1102032 w 1102032"/>
              <a:gd name="connsiteY0" fmla="*/ 142458 h 242017"/>
              <a:gd name="connsiteX1" fmla="*/ 0 w 1102032"/>
              <a:gd name="connsiteY1" fmla="*/ 101263 h 242017"/>
              <a:gd name="connsiteX0" fmla="*/ 1102032 w 1102032"/>
              <a:gd name="connsiteY0" fmla="*/ 206254 h 305813"/>
              <a:gd name="connsiteX1" fmla="*/ 1091399 w 1102032"/>
              <a:gd name="connsiteY1" fmla="*/ 121194 h 305813"/>
              <a:gd name="connsiteX2" fmla="*/ 0 w 1102032"/>
              <a:gd name="connsiteY2" fmla="*/ 165059 h 305813"/>
              <a:gd name="connsiteX0" fmla="*/ 3462460 w 3462460"/>
              <a:gd name="connsiteY0" fmla="*/ 206254 h 3038381"/>
              <a:gd name="connsiteX1" fmla="*/ 3451827 w 3462460"/>
              <a:gd name="connsiteY1" fmla="*/ 121194 h 3038381"/>
              <a:gd name="connsiteX2" fmla="*/ 0 w 3462460"/>
              <a:gd name="connsiteY2" fmla="*/ 2897627 h 3038381"/>
              <a:gd name="connsiteX0" fmla="*/ 3462460 w 3462460"/>
              <a:gd name="connsiteY0" fmla="*/ 206254 h 2897627"/>
              <a:gd name="connsiteX1" fmla="*/ 3451827 w 3462460"/>
              <a:gd name="connsiteY1" fmla="*/ 121194 h 2897627"/>
              <a:gd name="connsiteX2" fmla="*/ 0 w 3462460"/>
              <a:gd name="connsiteY2" fmla="*/ 2897627 h 2897627"/>
              <a:gd name="connsiteX0" fmla="*/ 3462460 w 3462460"/>
              <a:gd name="connsiteY0" fmla="*/ 85060 h 2776433"/>
              <a:gd name="connsiteX1" fmla="*/ 3451827 w 3462460"/>
              <a:gd name="connsiteY1" fmla="*/ 0 h 2776433"/>
              <a:gd name="connsiteX2" fmla="*/ 0 w 3462460"/>
              <a:gd name="connsiteY2" fmla="*/ 2776433 h 2776433"/>
              <a:gd name="connsiteX0" fmla="*/ 3462460 w 3462460"/>
              <a:gd name="connsiteY0" fmla="*/ 1141919 h 3833292"/>
              <a:gd name="connsiteX1" fmla="*/ 3451827 w 3462460"/>
              <a:gd name="connsiteY1" fmla="*/ 1056859 h 3833292"/>
              <a:gd name="connsiteX2" fmla="*/ 0 w 3462460"/>
              <a:gd name="connsiteY2" fmla="*/ 3833292 h 3833292"/>
              <a:gd name="connsiteX0" fmla="*/ 3462460 w 3462460"/>
              <a:gd name="connsiteY0" fmla="*/ 1120654 h 3812027"/>
              <a:gd name="connsiteX1" fmla="*/ 2813873 w 3462460"/>
              <a:gd name="connsiteY1" fmla="*/ 1056859 h 3812027"/>
              <a:gd name="connsiteX2" fmla="*/ 0 w 3462460"/>
              <a:gd name="connsiteY2" fmla="*/ 3812027 h 3812027"/>
              <a:gd name="connsiteX0" fmla="*/ 2813873 w 2813873"/>
              <a:gd name="connsiteY0" fmla="*/ 1056859 h 3812027"/>
              <a:gd name="connsiteX1" fmla="*/ 0 w 2813873"/>
              <a:gd name="connsiteY1" fmla="*/ 3812027 h 3812027"/>
              <a:gd name="connsiteX0" fmla="*/ 3451826 w 3451826"/>
              <a:gd name="connsiteY0" fmla="*/ 1056859 h 3737600"/>
              <a:gd name="connsiteX1" fmla="*/ 0 w 3451826"/>
              <a:gd name="connsiteY1" fmla="*/ 3737600 h 3737600"/>
              <a:gd name="connsiteX0" fmla="*/ 3451826 w 3451826"/>
              <a:gd name="connsiteY0" fmla="*/ 0 h 2680741"/>
              <a:gd name="connsiteX1" fmla="*/ 0 w 3451826"/>
              <a:gd name="connsiteY1" fmla="*/ 2680741 h 2680741"/>
              <a:gd name="connsiteX0" fmla="*/ 3451826 w 3451826"/>
              <a:gd name="connsiteY0" fmla="*/ 0 h 2680741"/>
              <a:gd name="connsiteX1" fmla="*/ 0 w 3451826"/>
              <a:gd name="connsiteY1" fmla="*/ 2680741 h 2680741"/>
              <a:gd name="connsiteX0" fmla="*/ 3451826 w 3451826"/>
              <a:gd name="connsiteY0" fmla="*/ 0 h 2680741"/>
              <a:gd name="connsiteX1" fmla="*/ 0 w 3451826"/>
              <a:gd name="connsiteY1" fmla="*/ 2680741 h 2680741"/>
              <a:gd name="connsiteX0" fmla="*/ 3451826 w 3451826"/>
              <a:gd name="connsiteY0" fmla="*/ 0 h 2680741"/>
              <a:gd name="connsiteX1" fmla="*/ 0 w 3451826"/>
              <a:gd name="connsiteY1" fmla="*/ 2680741 h 2680741"/>
              <a:gd name="connsiteX0" fmla="*/ 3462459 w 3462459"/>
              <a:gd name="connsiteY0" fmla="*/ 0 h 2457457"/>
              <a:gd name="connsiteX1" fmla="*/ 0 w 3462459"/>
              <a:gd name="connsiteY1" fmla="*/ 2457457 h 2457457"/>
              <a:gd name="connsiteX0" fmla="*/ 3462459 w 3462459"/>
              <a:gd name="connsiteY0" fmla="*/ 0 h 2457457"/>
              <a:gd name="connsiteX1" fmla="*/ 0 w 3462459"/>
              <a:gd name="connsiteY1" fmla="*/ 2457457 h 2457457"/>
              <a:gd name="connsiteX0" fmla="*/ 8172682 w 8172682"/>
              <a:gd name="connsiteY0" fmla="*/ 400171 h 1911330"/>
              <a:gd name="connsiteX1" fmla="*/ 0 w 8172682"/>
              <a:gd name="connsiteY1" fmla="*/ 1911330 h 1911330"/>
              <a:gd name="connsiteX0" fmla="*/ 8172682 w 8172682"/>
              <a:gd name="connsiteY0" fmla="*/ 400171 h 1911330"/>
              <a:gd name="connsiteX1" fmla="*/ 0 w 8172682"/>
              <a:gd name="connsiteY1" fmla="*/ 1911330 h 1911330"/>
              <a:gd name="connsiteX0" fmla="*/ 3419928 w 3419928"/>
              <a:gd name="connsiteY0" fmla="*/ 1208245 h 1911330"/>
              <a:gd name="connsiteX1" fmla="*/ 0 w 3419928"/>
              <a:gd name="connsiteY1" fmla="*/ 1911330 h 1911330"/>
              <a:gd name="connsiteX0" fmla="*/ 3419928 w 3419928"/>
              <a:gd name="connsiteY0" fmla="*/ 291315 h 2698140"/>
              <a:gd name="connsiteX1" fmla="*/ 0 w 3419928"/>
              <a:gd name="connsiteY1" fmla="*/ 994400 h 2698140"/>
              <a:gd name="connsiteX0" fmla="*/ 3419928 w 3419928"/>
              <a:gd name="connsiteY0" fmla="*/ 323212 h 2730037"/>
              <a:gd name="connsiteX1" fmla="*/ 0 w 3419928"/>
              <a:gd name="connsiteY1" fmla="*/ 1026297 h 2730037"/>
              <a:gd name="connsiteX0" fmla="*/ 3377398 w 3377398"/>
              <a:gd name="connsiteY0" fmla="*/ 323212 h 2793833"/>
              <a:gd name="connsiteX1" fmla="*/ 0 w 3377398"/>
              <a:gd name="connsiteY1" fmla="*/ 1090093 h 2793833"/>
              <a:gd name="connsiteX0" fmla="*/ 3377398 w 3377398"/>
              <a:gd name="connsiteY0" fmla="*/ 323212 h 2836364"/>
              <a:gd name="connsiteX1" fmla="*/ 0 w 3377398"/>
              <a:gd name="connsiteY1" fmla="*/ 1090093 h 2836364"/>
              <a:gd name="connsiteX0" fmla="*/ 3377398 w 3377398"/>
              <a:gd name="connsiteY0" fmla="*/ 323212 h 2836364"/>
              <a:gd name="connsiteX1" fmla="*/ 1389111 w 3377398"/>
              <a:gd name="connsiteY1" fmla="*/ 1067491 h 2836364"/>
              <a:gd name="connsiteX2" fmla="*/ 0 w 3377398"/>
              <a:gd name="connsiteY2" fmla="*/ 1090093 h 2836364"/>
              <a:gd name="connsiteX0" fmla="*/ 3377398 w 3377398"/>
              <a:gd name="connsiteY0" fmla="*/ 0 h 2513152"/>
              <a:gd name="connsiteX1" fmla="*/ 1389111 w 3377398"/>
              <a:gd name="connsiteY1" fmla="*/ 744279 h 2513152"/>
              <a:gd name="connsiteX2" fmla="*/ 0 w 3377398"/>
              <a:gd name="connsiteY2" fmla="*/ 766881 h 2513152"/>
              <a:gd name="connsiteX0" fmla="*/ 3377398 w 3377398"/>
              <a:gd name="connsiteY0" fmla="*/ 0 h 2513152"/>
              <a:gd name="connsiteX1" fmla="*/ 1389111 w 3377398"/>
              <a:gd name="connsiteY1" fmla="*/ 744279 h 2513152"/>
              <a:gd name="connsiteX2" fmla="*/ 0 w 3377398"/>
              <a:gd name="connsiteY2" fmla="*/ 766881 h 2513152"/>
              <a:gd name="connsiteX0" fmla="*/ 3377398 w 3377398"/>
              <a:gd name="connsiteY0" fmla="*/ 187151 h 2700303"/>
              <a:gd name="connsiteX1" fmla="*/ 1389111 w 3377398"/>
              <a:gd name="connsiteY1" fmla="*/ 931430 h 2700303"/>
              <a:gd name="connsiteX2" fmla="*/ 0 w 3377398"/>
              <a:gd name="connsiteY2" fmla="*/ 954032 h 2700303"/>
              <a:gd name="connsiteX0" fmla="*/ 3377398 w 3377398"/>
              <a:gd name="connsiteY0" fmla="*/ 0 h 766881"/>
              <a:gd name="connsiteX1" fmla="*/ 0 w 3377398"/>
              <a:gd name="connsiteY1" fmla="*/ 766881 h 766881"/>
              <a:gd name="connsiteX0" fmla="*/ 3377398 w 3377398"/>
              <a:gd name="connsiteY0" fmla="*/ 0 h 2116770"/>
              <a:gd name="connsiteX1" fmla="*/ 0 w 3377398"/>
              <a:gd name="connsiteY1" fmla="*/ 766881 h 2116770"/>
              <a:gd name="connsiteX0" fmla="*/ 3377398 w 3377398"/>
              <a:gd name="connsiteY0" fmla="*/ 42530 h 2159300"/>
              <a:gd name="connsiteX1" fmla="*/ 3334869 w 3377398"/>
              <a:gd name="connsiteY1" fmla="*/ 0 h 2159300"/>
              <a:gd name="connsiteX2" fmla="*/ 0 w 3377398"/>
              <a:gd name="connsiteY2" fmla="*/ 809411 h 2159300"/>
              <a:gd name="connsiteX0" fmla="*/ 3377398 w 3377398"/>
              <a:gd name="connsiteY0" fmla="*/ 42530 h 2159300"/>
              <a:gd name="connsiteX1" fmla="*/ 3334869 w 3377398"/>
              <a:gd name="connsiteY1" fmla="*/ 0 h 2159300"/>
              <a:gd name="connsiteX2" fmla="*/ 0 w 3377398"/>
              <a:gd name="connsiteY2" fmla="*/ 809411 h 2159300"/>
              <a:gd name="connsiteX0" fmla="*/ 3377398 w 3377398"/>
              <a:gd name="connsiteY0" fmla="*/ 0 h 2116770"/>
              <a:gd name="connsiteX1" fmla="*/ 3132850 w 3377398"/>
              <a:gd name="connsiteY1" fmla="*/ 53163 h 2116770"/>
              <a:gd name="connsiteX2" fmla="*/ 0 w 3377398"/>
              <a:gd name="connsiteY2" fmla="*/ 766881 h 2116770"/>
              <a:gd name="connsiteX0" fmla="*/ 3377398 w 3377398"/>
              <a:gd name="connsiteY0" fmla="*/ 0 h 2254993"/>
              <a:gd name="connsiteX1" fmla="*/ 3132850 w 3377398"/>
              <a:gd name="connsiteY1" fmla="*/ 53163 h 2254993"/>
              <a:gd name="connsiteX2" fmla="*/ 0 w 3377398"/>
              <a:gd name="connsiteY2" fmla="*/ 766881 h 2254993"/>
            </a:gdLst>
            <a:ahLst/>
            <a:cxnLst>
              <a:cxn ang="0">
                <a:pos x="connsiteX0" y="connsiteY0"/>
              </a:cxn>
              <a:cxn ang="0">
                <a:pos x="connsiteX1" y="connsiteY1"/>
              </a:cxn>
              <a:cxn ang="0">
                <a:pos x="connsiteX2" y="connsiteY2"/>
              </a:cxn>
            </a:cxnLst>
            <a:rect l="l" t="t" r="r" b="b"/>
            <a:pathLst>
              <a:path w="3377398" h="2254993">
                <a:moveTo>
                  <a:pt x="3377398" y="0"/>
                </a:moveTo>
                <a:lnTo>
                  <a:pt x="3132850" y="53163"/>
                </a:lnTo>
                <a:cubicBezTo>
                  <a:pt x="826836" y="106772"/>
                  <a:pt x="1604264" y="2254993"/>
                  <a:pt x="0" y="766881"/>
                </a:cubicBezTo>
              </a:path>
            </a:pathLst>
          </a:cu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8" name="Volný tvar 7"/>
          <p:cNvSpPr/>
          <p:nvPr/>
        </p:nvSpPr>
        <p:spPr>
          <a:xfrm>
            <a:off x="4706938" y="2263775"/>
            <a:ext cx="3533775" cy="782638"/>
          </a:xfrm>
          <a:custGeom>
            <a:avLst/>
            <a:gdLst>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0 w 674914"/>
              <a:gd name="connsiteY2" fmla="*/ 0 h 881743"/>
              <a:gd name="connsiteX3" fmla="*/ 0 w 674914"/>
              <a:gd name="connsiteY3"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709419 w 709419"/>
              <a:gd name="connsiteY0" fmla="*/ 898996 h 898996"/>
              <a:gd name="connsiteX1" fmla="*/ 0 w 709419"/>
              <a:gd name="connsiteY1" fmla="*/ 0 h 898996"/>
              <a:gd name="connsiteX2" fmla="*/ 0 w 709419"/>
              <a:gd name="connsiteY2" fmla="*/ 0 h 898996"/>
              <a:gd name="connsiteX0" fmla="*/ 361537 w 682126"/>
              <a:gd name="connsiteY0" fmla="*/ 484326 h 578922"/>
              <a:gd name="connsiteX1" fmla="*/ 587783 w 682126"/>
              <a:gd name="connsiteY1" fmla="*/ 0 h 578922"/>
              <a:gd name="connsiteX2" fmla="*/ 587783 w 682126"/>
              <a:gd name="connsiteY2" fmla="*/ 0 h 578922"/>
              <a:gd name="connsiteX0" fmla="*/ 106355 w 426944"/>
              <a:gd name="connsiteY0" fmla="*/ 484326 h 578922"/>
              <a:gd name="connsiteX1" fmla="*/ 332601 w 426944"/>
              <a:gd name="connsiteY1" fmla="*/ 0 h 578922"/>
              <a:gd name="connsiteX2" fmla="*/ 332601 w 426944"/>
              <a:gd name="connsiteY2" fmla="*/ 0 h 578922"/>
              <a:gd name="connsiteX0" fmla="*/ 106355 w 1597876"/>
              <a:gd name="connsiteY0" fmla="*/ 654447 h 749043"/>
              <a:gd name="connsiteX1" fmla="*/ 332601 w 1597876"/>
              <a:gd name="connsiteY1" fmla="*/ 170121 h 749043"/>
              <a:gd name="connsiteX2" fmla="*/ 1597876 w 1597876"/>
              <a:gd name="connsiteY2" fmla="*/ 0 h 749043"/>
              <a:gd name="connsiteX0" fmla="*/ 106355 w 426944"/>
              <a:gd name="connsiteY0" fmla="*/ 484326 h 578922"/>
              <a:gd name="connsiteX1" fmla="*/ 332601 w 426944"/>
              <a:gd name="connsiteY1" fmla="*/ 0 h 578922"/>
              <a:gd name="connsiteX0" fmla="*/ 305381 w 305381"/>
              <a:gd name="connsiteY0" fmla="*/ 1164810 h 1164810"/>
              <a:gd name="connsiteX1" fmla="*/ 0 w 305381"/>
              <a:gd name="connsiteY1" fmla="*/ 0 h 1164810"/>
              <a:gd name="connsiteX0" fmla="*/ 305381 w 1391516"/>
              <a:gd name="connsiteY0" fmla="*/ 1287637 h 1287637"/>
              <a:gd name="connsiteX1" fmla="*/ 0 w 1391516"/>
              <a:gd name="connsiteY1" fmla="*/ 122827 h 1287637"/>
              <a:gd name="connsiteX0" fmla="*/ 113994 w 1391516"/>
              <a:gd name="connsiteY0" fmla="*/ 1340799 h 1340799"/>
              <a:gd name="connsiteX1" fmla="*/ 0 w 1391516"/>
              <a:gd name="connsiteY1" fmla="*/ 122827 h 1340799"/>
              <a:gd name="connsiteX0" fmla="*/ 159518 w 1437040"/>
              <a:gd name="connsiteY0" fmla="*/ 1340799 h 1340799"/>
              <a:gd name="connsiteX1" fmla="*/ 126876 w 1437040"/>
              <a:gd name="connsiteY1" fmla="*/ 1321912 h 1340799"/>
              <a:gd name="connsiteX2" fmla="*/ 45524 w 1437040"/>
              <a:gd name="connsiteY2" fmla="*/ 122827 h 1340799"/>
              <a:gd name="connsiteX0" fmla="*/ 170150 w 1447672"/>
              <a:gd name="connsiteY0" fmla="*/ 1340799 h 1340799"/>
              <a:gd name="connsiteX1" fmla="*/ 137508 w 1447672"/>
              <a:gd name="connsiteY1" fmla="*/ 1321912 h 1340799"/>
              <a:gd name="connsiteX2" fmla="*/ 56156 w 1447672"/>
              <a:gd name="connsiteY2" fmla="*/ 122827 h 1340799"/>
              <a:gd name="connsiteX0" fmla="*/ 170150 w 1447672"/>
              <a:gd name="connsiteY0" fmla="*/ 1330166 h 1330166"/>
              <a:gd name="connsiteX1" fmla="*/ 137508 w 1447672"/>
              <a:gd name="connsiteY1" fmla="*/ 1311279 h 1330166"/>
              <a:gd name="connsiteX2" fmla="*/ 56156 w 1447672"/>
              <a:gd name="connsiteY2" fmla="*/ 112194 h 1330166"/>
              <a:gd name="connsiteX0" fmla="*/ 170150 w 820351"/>
              <a:gd name="connsiteY0" fmla="*/ 1217972 h 1217972"/>
              <a:gd name="connsiteX1" fmla="*/ 137508 w 820351"/>
              <a:gd name="connsiteY1" fmla="*/ 1199085 h 1217972"/>
              <a:gd name="connsiteX2" fmla="*/ 56156 w 820351"/>
              <a:gd name="connsiteY2" fmla="*/ 0 h 1217972"/>
              <a:gd name="connsiteX0" fmla="*/ 113994 w 764195"/>
              <a:gd name="connsiteY0" fmla="*/ 1217972 h 1217972"/>
              <a:gd name="connsiteX1" fmla="*/ 81352 w 764195"/>
              <a:gd name="connsiteY1" fmla="*/ 1199085 h 1217972"/>
              <a:gd name="connsiteX2" fmla="*/ 0 w 764195"/>
              <a:gd name="connsiteY2" fmla="*/ 0 h 1217972"/>
              <a:gd name="connsiteX0" fmla="*/ 113994 w 764195"/>
              <a:gd name="connsiteY0" fmla="*/ 1217972 h 1555344"/>
              <a:gd name="connsiteX1" fmla="*/ 301045 w 764195"/>
              <a:gd name="connsiteY1" fmla="*/ 1555344 h 1555344"/>
              <a:gd name="connsiteX2" fmla="*/ 0 w 764195"/>
              <a:gd name="connsiteY2" fmla="*/ 0 h 1555344"/>
              <a:gd name="connsiteX0" fmla="*/ 301045 w 764195"/>
              <a:gd name="connsiteY0" fmla="*/ 1555344 h 1555344"/>
              <a:gd name="connsiteX1" fmla="*/ 0 w 764195"/>
              <a:gd name="connsiteY1" fmla="*/ 0 h 1555344"/>
              <a:gd name="connsiteX0" fmla="*/ 301045 w 764195"/>
              <a:gd name="connsiteY0" fmla="*/ 1555344 h 1555344"/>
              <a:gd name="connsiteX1" fmla="*/ 18708 w 764195"/>
              <a:gd name="connsiteY1" fmla="*/ 861650 h 1555344"/>
              <a:gd name="connsiteX2" fmla="*/ 0 w 764195"/>
              <a:gd name="connsiteY2" fmla="*/ 0 h 1555344"/>
              <a:gd name="connsiteX0" fmla="*/ 301045 w 301045"/>
              <a:gd name="connsiteY0" fmla="*/ 1555344 h 1555344"/>
              <a:gd name="connsiteX1" fmla="*/ 0 w 301045"/>
              <a:gd name="connsiteY1" fmla="*/ 0 h 1555344"/>
              <a:gd name="connsiteX0" fmla="*/ 403168 w 403168"/>
              <a:gd name="connsiteY0" fmla="*/ 1555344 h 1555344"/>
              <a:gd name="connsiteX1" fmla="*/ 97081 w 403168"/>
              <a:gd name="connsiteY1" fmla="*/ 903214 h 1555344"/>
              <a:gd name="connsiteX2" fmla="*/ 102123 w 403168"/>
              <a:gd name="connsiteY2" fmla="*/ 0 h 1555344"/>
              <a:gd name="connsiteX0" fmla="*/ 747553 w 747553"/>
              <a:gd name="connsiteY0" fmla="*/ 1157521 h 1157521"/>
              <a:gd name="connsiteX1" fmla="*/ 97081 w 747553"/>
              <a:gd name="connsiteY1" fmla="*/ 903214 h 1157521"/>
              <a:gd name="connsiteX2" fmla="*/ 102123 w 747553"/>
              <a:gd name="connsiteY2" fmla="*/ 0 h 1157521"/>
              <a:gd name="connsiteX0" fmla="*/ 97081 w 202471"/>
              <a:gd name="connsiteY0" fmla="*/ 903214 h 903214"/>
              <a:gd name="connsiteX1" fmla="*/ 102123 w 202471"/>
              <a:gd name="connsiteY1" fmla="*/ 0 h 903214"/>
              <a:gd name="connsiteX0" fmla="*/ 214651 w 214651"/>
              <a:gd name="connsiteY0" fmla="*/ 507585 h 603770"/>
              <a:gd name="connsiteX1" fmla="*/ 0 w 214651"/>
              <a:gd name="connsiteY1" fmla="*/ 85322 h 603770"/>
              <a:gd name="connsiteX0" fmla="*/ 214651 w 214651"/>
              <a:gd name="connsiteY0" fmla="*/ 507585 h 507585"/>
              <a:gd name="connsiteX1" fmla="*/ 0 w 214651"/>
              <a:gd name="connsiteY1" fmla="*/ 85322 h 507585"/>
              <a:gd name="connsiteX0" fmla="*/ 214651 w 214651"/>
              <a:gd name="connsiteY0" fmla="*/ 422263 h 422263"/>
              <a:gd name="connsiteX1" fmla="*/ 0 w 214651"/>
              <a:gd name="connsiteY1" fmla="*/ 0 h 422263"/>
              <a:gd name="connsiteX0" fmla="*/ 214651 w 985074"/>
              <a:gd name="connsiteY0" fmla="*/ 486871 h 486871"/>
              <a:gd name="connsiteX1" fmla="*/ 985074 w 985074"/>
              <a:gd name="connsiteY1" fmla="*/ 158966 h 486871"/>
              <a:gd name="connsiteX2" fmla="*/ 0 w 985074"/>
              <a:gd name="connsiteY2" fmla="*/ 64608 h 486871"/>
              <a:gd name="connsiteX0" fmla="*/ 214651 w 214651"/>
              <a:gd name="connsiteY0" fmla="*/ 422263 h 422263"/>
              <a:gd name="connsiteX1" fmla="*/ 0 w 214651"/>
              <a:gd name="connsiteY1" fmla="*/ 0 h 422263"/>
              <a:gd name="connsiteX0" fmla="*/ 214651 w 1102032"/>
              <a:gd name="connsiteY0" fmla="*/ 523526 h 523526"/>
              <a:gd name="connsiteX1" fmla="*/ 1102032 w 1102032"/>
              <a:gd name="connsiteY1" fmla="*/ 142458 h 523526"/>
              <a:gd name="connsiteX2" fmla="*/ 0 w 1102032"/>
              <a:gd name="connsiteY2" fmla="*/ 101263 h 523526"/>
              <a:gd name="connsiteX0" fmla="*/ 1102032 w 1102032"/>
              <a:gd name="connsiteY0" fmla="*/ 142458 h 242017"/>
              <a:gd name="connsiteX1" fmla="*/ 0 w 1102032"/>
              <a:gd name="connsiteY1" fmla="*/ 101263 h 242017"/>
              <a:gd name="connsiteX0" fmla="*/ 1102032 w 1102032"/>
              <a:gd name="connsiteY0" fmla="*/ 206254 h 305813"/>
              <a:gd name="connsiteX1" fmla="*/ 1091399 w 1102032"/>
              <a:gd name="connsiteY1" fmla="*/ 121194 h 305813"/>
              <a:gd name="connsiteX2" fmla="*/ 0 w 1102032"/>
              <a:gd name="connsiteY2" fmla="*/ 165059 h 305813"/>
              <a:gd name="connsiteX0" fmla="*/ 3462460 w 3462460"/>
              <a:gd name="connsiteY0" fmla="*/ 206254 h 3038381"/>
              <a:gd name="connsiteX1" fmla="*/ 3451827 w 3462460"/>
              <a:gd name="connsiteY1" fmla="*/ 121194 h 3038381"/>
              <a:gd name="connsiteX2" fmla="*/ 0 w 3462460"/>
              <a:gd name="connsiteY2" fmla="*/ 2897627 h 3038381"/>
              <a:gd name="connsiteX0" fmla="*/ 3462460 w 3462460"/>
              <a:gd name="connsiteY0" fmla="*/ 206254 h 2897627"/>
              <a:gd name="connsiteX1" fmla="*/ 3451827 w 3462460"/>
              <a:gd name="connsiteY1" fmla="*/ 121194 h 2897627"/>
              <a:gd name="connsiteX2" fmla="*/ 0 w 3462460"/>
              <a:gd name="connsiteY2" fmla="*/ 2897627 h 2897627"/>
              <a:gd name="connsiteX0" fmla="*/ 3462460 w 3462460"/>
              <a:gd name="connsiteY0" fmla="*/ 85060 h 2776433"/>
              <a:gd name="connsiteX1" fmla="*/ 3451827 w 3462460"/>
              <a:gd name="connsiteY1" fmla="*/ 0 h 2776433"/>
              <a:gd name="connsiteX2" fmla="*/ 0 w 3462460"/>
              <a:gd name="connsiteY2" fmla="*/ 2776433 h 2776433"/>
              <a:gd name="connsiteX0" fmla="*/ 3462460 w 3462460"/>
              <a:gd name="connsiteY0" fmla="*/ 1141919 h 3833292"/>
              <a:gd name="connsiteX1" fmla="*/ 3451827 w 3462460"/>
              <a:gd name="connsiteY1" fmla="*/ 1056859 h 3833292"/>
              <a:gd name="connsiteX2" fmla="*/ 0 w 3462460"/>
              <a:gd name="connsiteY2" fmla="*/ 3833292 h 3833292"/>
              <a:gd name="connsiteX0" fmla="*/ 3462460 w 3462460"/>
              <a:gd name="connsiteY0" fmla="*/ 1120654 h 3812027"/>
              <a:gd name="connsiteX1" fmla="*/ 2813873 w 3462460"/>
              <a:gd name="connsiteY1" fmla="*/ 1056859 h 3812027"/>
              <a:gd name="connsiteX2" fmla="*/ 0 w 3462460"/>
              <a:gd name="connsiteY2" fmla="*/ 3812027 h 3812027"/>
              <a:gd name="connsiteX0" fmla="*/ 2813873 w 2813873"/>
              <a:gd name="connsiteY0" fmla="*/ 1056859 h 3812027"/>
              <a:gd name="connsiteX1" fmla="*/ 0 w 2813873"/>
              <a:gd name="connsiteY1" fmla="*/ 3812027 h 3812027"/>
              <a:gd name="connsiteX0" fmla="*/ 3451826 w 3451826"/>
              <a:gd name="connsiteY0" fmla="*/ 1056859 h 3737600"/>
              <a:gd name="connsiteX1" fmla="*/ 0 w 3451826"/>
              <a:gd name="connsiteY1" fmla="*/ 3737600 h 3737600"/>
              <a:gd name="connsiteX0" fmla="*/ 3451826 w 3451826"/>
              <a:gd name="connsiteY0" fmla="*/ 0 h 2680741"/>
              <a:gd name="connsiteX1" fmla="*/ 0 w 3451826"/>
              <a:gd name="connsiteY1" fmla="*/ 2680741 h 2680741"/>
              <a:gd name="connsiteX0" fmla="*/ 3451826 w 3451826"/>
              <a:gd name="connsiteY0" fmla="*/ 0 h 2680741"/>
              <a:gd name="connsiteX1" fmla="*/ 0 w 3451826"/>
              <a:gd name="connsiteY1" fmla="*/ 2680741 h 2680741"/>
              <a:gd name="connsiteX0" fmla="*/ 3451826 w 3451826"/>
              <a:gd name="connsiteY0" fmla="*/ 0 h 2680741"/>
              <a:gd name="connsiteX1" fmla="*/ 0 w 3451826"/>
              <a:gd name="connsiteY1" fmla="*/ 2680741 h 2680741"/>
              <a:gd name="connsiteX0" fmla="*/ 3451826 w 3451826"/>
              <a:gd name="connsiteY0" fmla="*/ 0 h 2680741"/>
              <a:gd name="connsiteX1" fmla="*/ 0 w 3451826"/>
              <a:gd name="connsiteY1" fmla="*/ 2680741 h 2680741"/>
              <a:gd name="connsiteX0" fmla="*/ 3462459 w 3462459"/>
              <a:gd name="connsiteY0" fmla="*/ 0 h 2457457"/>
              <a:gd name="connsiteX1" fmla="*/ 0 w 3462459"/>
              <a:gd name="connsiteY1" fmla="*/ 2457457 h 2457457"/>
              <a:gd name="connsiteX0" fmla="*/ 3462459 w 3462459"/>
              <a:gd name="connsiteY0" fmla="*/ 0 h 2457457"/>
              <a:gd name="connsiteX1" fmla="*/ 0 w 3462459"/>
              <a:gd name="connsiteY1" fmla="*/ 2457457 h 2457457"/>
              <a:gd name="connsiteX0" fmla="*/ 8172682 w 8172682"/>
              <a:gd name="connsiteY0" fmla="*/ 400171 h 1911330"/>
              <a:gd name="connsiteX1" fmla="*/ 0 w 8172682"/>
              <a:gd name="connsiteY1" fmla="*/ 1911330 h 1911330"/>
              <a:gd name="connsiteX0" fmla="*/ 8172682 w 8172682"/>
              <a:gd name="connsiteY0" fmla="*/ 400171 h 1911330"/>
              <a:gd name="connsiteX1" fmla="*/ 0 w 8172682"/>
              <a:gd name="connsiteY1" fmla="*/ 1911330 h 1911330"/>
              <a:gd name="connsiteX0" fmla="*/ 3419928 w 3419928"/>
              <a:gd name="connsiteY0" fmla="*/ 1208245 h 1911330"/>
              <a:gd name="connsiteX1" fmla="*/ 0 w 3419928"/>
              <a:gd name="connsiteY1" fmla="*/ 1911330 h 1911330"/>
              <a:gd name="connsiteX0" fmla="*/ 3419928 w 3419928"/>
              <a:gd name="connsiteY0" fmla="*/ 291315 h 2698140"/>
              <a:gd name="connsiteX1" fmla="*/ 0 w 3419928"/>
              <a:gd name="connsiteY1" fmla="*/ 994400 h 2698140"/>
              <a:gd name="connsiteX0" fmla="*/ 3419928 w 3419928"/>
              <a:gd name="connsiteY0" fmla="*/ 323212 h 2730037"/>
              <a:gd name="connsiteX1" fmla="*/ 0 w 3419928"/>
              <a:gd name="connsiteY1" fmla="*/ 1026297 h 2730037"/>
              <a:gd name="connsiteX0" fmla="*/ 3377398 w 3377398"/>
              <a:gd name="connsiteY0" fmla="*/ 323212 h 2793833"/>
              <a:gd name="connsiteX1" fmla="*/ 0 w 3377398"/>
              <a:gd name="connsiteY1" fmla="*/ 1090093 h 2793833"/>
              <a:gd name="connsiteX0" fmla="*/ 3377398 w 3377398"/>
              <a:gd name="connsiteY0" fmla="*/ 323212 h 2836364"/>
              <a:gd name="connsiteX1" fmla="*/ 0 w 3377398"/>
              <a:gd name="connsiteY1" fmla="*/ 1090093 h 2836364"/>
              <a:gd name="connsiteX0" fmla="*/ 3377398 w 3377398"/>
              <a:gd name="connsiteY0" fmla="*/ 323212 h 2836364"/>
              <a:gd name="connsiteX1" fmla="*/ 1389111 w 3377398"/>
              <a:gd name="connsiteY1" fmla="*/ 1067491 h 2836364"/>
              <a:gd name="connsiteX2" fmla="*/ 0 w 3377398"/>
              <a:gd name="connsiteY2" fmla="*/ 1090093 h 2836364"/>
              <a:gd name="connsiteX0" fmla="*/ 3377398 w 3377398"/>
              <a:gd name="connsiteY0" fmla="*/ 0 h 2513152"/>
              <a:gd name="connsiteX1" fmla="*/ 1389111 w 3377398"/>
              <a:gd name="connsiteY1" fmla="*/ 744279 h 2513152"/>
              <a:gd name="connsiteX2" fmla="*/ 0 w 3377398"/>
              <a:gd name="connsiteY2" fmla="*/ 766881 h 2513152"/>
              <a:gd name="connsiteX0" fmla="*/ 3377398 w 3377398"/>
              <a:gd name="connsiteY0" fmla="*/ 0 h 2513152"/>
              <a:gd name="connsiteX1" fmla="*/ 1389111 w 3377398"/>
              <a:gd name="connsiteY1" fmla="*/ 744279 h 2513152"/>
              <a:gd name="connsiteX2" fmla="*/ 0 w 3377398"/>
              <a:gd name="connsiteY2" fmla="*/ 766881 h 2513152"/>
              <a:gd name="connsiteX0" fmla="*/ 3377398 w 3377398"/>
              <a:gd name="connsiteY0" fmla="*/ 187151 h 2700303"/>
              <a:gd name="connsiteX1" fmla="*/ 1389111 w 3377398"/>
              <a:gd name="connsiteY1" fmla="*/ 931430 h 2700303"/>
              <a:gd name="connsiteX2" fmla="*/ 0 w 3377398"/>
              <a:gd name="connsiteY2" fmla="*/ 954032 h 2700303"/>
              <a:gd name="connsiteX0" fmla="*/ 3377398 w 3377398"/>
              <a:gd name="connsiteY0" fmla="*/ 0 h 766881"/>
              <a:gd name="connsiteX1" fmla="*/ 0 w 3377398"/>
              <a:gd name="connsiteY1" fmla="*/ 766881 h 766881"/>
              <a:gd name="connsiteX0" fmla="*/ 3377398 w 3377398"/>
              <a:gd name="connsiteY0" fmla="*/ 0 h 2116770"/>
              <a:gd name="connsiteX1" fmla="*/ 0 w 3377398"/>
              <a:gd name="connsiteY1" fmla="*/ 766881 h 2116770"/>
              <a:gd name="connsiteX0" fmla="*/ 3377398 w 3377398"/>
              <a:gd name="connsiteY0" fmla="*/ 42530 h 2159300"/>
              <a:gd name="connsiteX1" fmla="*/ 3334869 w 3377398"/>
              <a:gd name="connsiteY1" fmla="*/ 0 h 2159300"/>
              <a:gd name="connsiteX2" fmla="*/ 0 w 3377398"/>
              <a:gd name="connsiteY2" fmla="*/ 809411 h 2159300"/>
              <a:gd name="connsiteX0" fmla="*/ 3377398 w 3377398"/>
              <a:gd name="connsiteY0" fmla="*/ 42530 h 2159300"/>
              <a:gd name="connsiteX1" fmla="*/ 3334869 w 3377398"/>
              <a:gd name="connsiteY1" fmla="*/ 0 h 2159300"/>
              <a:gd name="connsiteX2" fmla="*/ 0 w 3377398"/>
              <a:gd name="connsiteY2" fmla="*/ 809411 h 2159300"/>
              <a:gd name="connsiteX0" fmla="*/ 3377398 w 3377398"/>
              <a:gd name="connsiteY0" fmla="*/ 0 h 2116770"/>
              <a:gd name="connsiteX1" fmla="*/ 3132850 w 3377398"/>
              <a:gd name="connsiteY1" fmla="*/ 53163 h 2116770"/>
              <a:gd name="connsiteX2" fmla="*/ 0 w 3377398"/>
              <a:gd name="connsiteY2" fmla="*/ 766881 h 2116770"/>
              <a:gd name="connsiteX0" fmla="*/ 3377398 w 3377398"/>
              <a:gd name="connsiteY0" fmla="*/ 0 h 2254993"/>
              <a:gd name="connsiteX1" fmla="*/ 3132850 w 3377398"/>
              <a:gd name="connsiteY1" fmla="*/ 53163 h 2254993"/>
              <a:gd name="connsiteX2" fmla="*/ 0 w 3377398"/>
              <a:gd name="connsiteY2" fmla="*/ 766881 h 2254993"/>
              <a:gd name="connsiteX0" fmla="*/ 3377398 w 3377398"/>
              <a:gd name="connsiteY0" fmla="*/ 0 h 766881"/>
              <a:gd name="connsiteX1" fmla="*/ 3132850 w 3377398"/>
              <a:gd name="connsiteY1" fmla="*/ 53163 h 766881"/>
              <a:gd name="connsiteX2" fmla="*/ 0 w 3377398"/>
              <a:gd name="connsiteY2" fmla="*/ 766881 h 766881"/>
              <a:gd name="connsiteX0" fmla="*/ 4232584 w 4232584"/>
              <a:gd name="connsiteY0" fmla="*/ 381789 h 640586"/>
              <a:gd name="connsiteX1" fmla="*/ 3988036 w 4232584"/>
              <a:gd name="connsiteY1" fmla="*/ 434952 h 640586"/>
              <a:gd name="connsiteX2" fmla="*/ 0 w 4232584"/>
              <a:gd name="connsiteY2" fmla="*/ 640586 h 640586"/>
              <a:gd name="connsiteX0" fmla="*/ 4232584 w 4232584"/>
              <a:gd name="connsiteY0" fmla="*/ 224108 h 482905"/>
              <a:gd name="connsiteX1" fmla="*/ 3988036 w 4232584"/>
              <a:gd name="connsiteY1" fmla="*/ 277271 h 482905"/>
              <a:gd name="connsiteX2" fmla="*/ 0 w 4232584"/>
              <a:gd name="connsiteY2" fmla="*/ 482905 h 482905"/>
              <a:gd name="connsiteX0" fmla="*/ 5362076 w 5362076"/>
              <a:gd name="connsiteY0" fmla="*/ 197828 h 482905"/>
              <a:gd name="connsiteX1" fmla="*/ 3988036 w 5362076"/>
              <a:gd name="connsiteY1" fmla="*/ 277271 h 482905"/>
              <a:gd name="connsiteX2" fmla="*/ 0 w 5362076"/>
              <a:gd name="connsiteY2" fmla="*/ 482905 h 482905"/>
              <a:gd name="connsiteX0" fmla="*/ 5362076 w 5362076"/>
              <a:gd name="connsiteY0" fmla="*/ 0 h 285077"/>
              <a:gd name="connsiteX1" fmla="*/ 0 w 5362076"/>
              <a:gd name="connsiteY1" fmla="*/ 285077 h 285077"/>
              <a:gd name="connsiteX0" fmla="*/ 5362076 w 5362076"/>
              <a:gd name="connsiteY0" fmla="*/ 360498 h 645575"/>
              <a:gd name="connsiteX1" fmla="*/ 0 w 5362076"/>
              <a:gd name="connsiteY1" fmla="*/ 645575 h 645575"/>
              <a:gd name="connsiteX0" fmla="*/ 5362076 w 5362076"/>
              <a:gd name="connsiteY0" fmla="*/ 360498 h 645575"/>
              <a:gd name="connsiteX1" fmla="*/ 0 w 5362076"/>
              <a:gd name="connsiteY1" fmla="*/ 645575 h 645575"/>
            </a:gdLst>
            <a:ahLst/>
            <a:cxnLst>
              <a:cxn ang="0">
                <a:pos x="connsiteX0" y="connsiteY0"/>
              </a:cxn>
              <a:cxn ang="0">
                <a:pos x="connsiteX1" y="connsiteY1"/>
              </a:cxn>
            </a:cxnLst>
            <a:rect l="l" t="t" r="r" b="b"/>
            <a:pathLst>
              <a:path w="5362076" h="645575">
                <a:moveTo>
                  <a:pt x="5362076" y="360498"/>
                </a:moveTo>
                <a:cubicBezTo>
                  <a:pt x="2638851" y="0"/>
                  <a:pt x="1545326" y="217666"/>
                  <a:pt x="0" y="645575"/>
                </a:cubicBezTo>
              </a:path>
            </a:pathLst>
          </a:cu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38920" name="TextovéPole 10"/>
          <p:cNvSpPr txBox="1">
            <a:spLocks noChangeArrowheads="1"/>
          </p:cNvSpPr>
          <p:nvPr/>
        </p:nvSpPr>
        <p:spPr bwMode="auto">
          <a:xfrm>
            <a:off x="6597650" y="6256338"/>
            <a:ext cx="2168525" cy="369887"/>
          </a:xfrm>
          <a:prstGeom prst="rect">
            <a:avLst/>
          </a:prstGeom>
          <a:noFill/>
          <a:ln w="9525">
            <a:noFill/>
            <a:miter lim="800000"/>
            <a:headEnd/>
            <a:tailEnd/>
          </a:ln>
        </p:spPr>
        <p:txBody>
          <a:bodyPr wrap="none">
            <a:spAutoFit/>
          </a:bodyPr>
          <a:lstStyle/>
          <a:p>
            <a:pPr algn="r"/>
            <a:r>
              <a:rPr lang="en-US"/>
              <a:t>Cucchi et al. (20</a:t>
            </a:r>
            <a:r>
              <a:rPr lang="cs-CZ"/>
              <a:t>11</a:t>
            </a:r>
            <a:r>
              <a:rPr lang="en-US"/>
              <a:t>)</a:t>
            </a:r>
            <a:endParaRPr lang="cs-CZ"/>
          </a:p>
        </p:txBody>
      </p:sp>
      <p:sp>
        <p:nvSpPr>
          <p:cNvPr id="9" name="TextovéPole 8">
            <a:extLst>
              <a:ext uri="{FF2B5EF4-FFF2-40B4-BE49-F238E27FC236}">
                <a16:creationId xmlns:a16="http://schemas.microsoft.com/office/drawing/2014/main" id="{93D6E8A9-D11D-42BF-AAE4-7AABE848A082}"/>
              </a:ext>
            </a:extLst>
          </p:cNvPr>
          <p:cNvSpPr txBox="1"/>
          <p:nvPr/>
        </p:nvSpPr>
        <p:spPr>
          <a:xfrm>
            <a:off x="509588" y="282575"/>
            <a:ext cx="4556055" cy="461665"/>
          </a:xfrm>
          <a:prstGeom prst="rect">
            <a:avLst/>
          </a:prstGeom>
          <a:noFill/>
        </p:spPr>
        <p:txBody>
          <a:bodyPr wrap="none">
            <a:spAutoFit/>
          </a:bodyPr>
          <a:lstStyle/>
          <a:p>
            <a:pPr>
              <a:defRPr/>
            </a:pPr>
            <a:r>
              <a:rPr lang="en-GB" sz="2400" b="1" dirty="0">
                <a:solidFill>
                  <a:srgbClr val="DE0000"/>
                </a:solidFill>
                <a:effectLst>
                  <a:outerShdw blurRad="60007" dist="200025" dir="15000000" sy="30000" kx="-1800000" algn="bl" rotWithShape="0">
                    <a:prstClr val="black">
                      <a:alpha val="32000"/>
                    </a:prstClr>
                  </a:outerShdw>
                </a:effectLst>
              </a:rPr>
              <a:t>Mouse c</a:t>
            </a:r>
            <a:r>
              <a:rPr lang="cs-CZ" sz="2400" b="1" dirty="0" err="1">
                <a:solidFill>
                  <a:srgbClr val="DE0000"/>
                </a:solidFill>
                <a:effectLst>
                  <a:outerShdw blurRad="60007" dist="200025" dir="15000000" sy="30000" kx="-1800000" algn="bl" rotWithShape="0">
                    <a:prstClr val="black">
                      <a:alpha val="32000"/>
                    </a:prstClr>
                  </a:outerShdw>
                </a:effectLst>
              </a:rPr>
              <a:t>oloniza</a:t>
            </a:r>
            <a:r>
              <a:rPr lang="en-GB" sz="2400" b="1" dirty="0" err="1">
                <a:solidFill>
                  <a:srgbClr val="DE0000"/>
                </a:solidFill>
                <a:effectLst>
                  <a:outerShdw blurRad="60007" dist="200025" dir="15000000" sy="30000" kx="-1800000" algn="bl" rotWithShape="0">
                    <a:prstClr val="black">
                      <a:alpha val="32000"/>
                    </a:prstClr>
                  </a:outerShdw>
                </a:effectLst>
              </a:rPr>
              <a:t>tion</a:t>
            </a:r>
            <a:r>
              <a:rPr lang="en-GB" sz="2400" b="1" dirty="0">
                <a:solidFill>
                  <a:srgbClr val="DE0000"/>
                </a:solidFill>
                <a:effectLst>
                  <a:outerShdw blurRad="60007" dist="200025" dir="15000000" sy="30000" kx="-1800000" algn="bl" rotWithShape="0">
                    <a:prstClr val="black">
                      <a:alpha val="32000"/>
                    </a:prstClr>
                  </a:outerShdw>
                </a:effectLst>
              </a:rPr>
              <a:t> of</a:t>
            </a:r>
            <a:r>
              <a:rPr lang="cs-CZ" sz="2400" b="1" dirty="0">
                <a:solidFill>
                  <a:srgbClr val="DE0000"/>
                </a:solidFill>
                <a:effectLst>
                  <a:outerShdw blurRad="60007" dist="200025" dir="15000000" sy="30000" kx="-1800000" algn="bl" rotWithShape="0">
                    <a:prstClr val="black">
                      <a:alpha val="32000"/>
                    </a:prstClr>
                  </a:outerShdw>
                </a:effectLst>
              </a:rPr>
              <a:t> E</a:t>
            </a:r>
            <a:r>
              <a:rPr lang="en-GB" sz="2400" b="1" dirty="0">
                <a:solidFill>
                  <a:srgbClr val="DE0000"/>
                </a:solidFill>
                <a:effectLst>
                  <a:outerShdw blurRad="60007" dist="200025" dir="15000000" sy="30000" kx="-1800000" algn="bl" rotWithShape="0">
                    <a:prstClr val="black">
                      <a:alpha val="32000"/>
                    </a:prstClr>
                  </a:outerShdw>
                </a:effectLst>
              </a:rPr>
              <a:t>u</a:t>
            </a:r>
            <a:r>
              <a:rPr lang="cs-CZ" sz="2400" b="1" dirty="0">
                <a:solidFill>
                  <a:srgbClr val="DE0000"/>
                </a:solidFill>
                <a:effectLst>
                  <a:outerShdw blurRad="60007" dist="200025" dir="15000000" sy="30000" kx="-1800000" algn="bl" rotWithShape="0">
                    <a:prstClr val="black">
                      <a:alpha val="32000"/>
                    </a:prstClr>
                  </a:outerShdw>
                </a:effectLst>
              </a:rPr>
              <a:t>rop</a:t>
            </a:r>
            <a:r>
              <a:rPr lang="en-GB" sz="2400" b="1" dirty="0">
                <a:solidFill>
                  <a:srgbClr val="DE0000"/>
                </a:solidFill>
                <a:effectLst>
                  <a:outerShdw blurRad="60007" dist="200025" dir="15000000" sy="30000" kx="-1800000" algn="bl" rotWithShape="0">
                    <a:prstClr val="black">
                      <a:alpha val="32000"/>
                    </a:prstClr>
                  </a:outerShdw>
                </a:effectLst>
              </a:rPr>
              <a:t>e</a:t>
            </a:r>
            <a:endParaRPr lang="cs-CZ" sz="2400" b="1" dirty="0">
              <a:solidFill>
                <a:srgbClr val="DE0000"/>
              </a:solidFill>
              <a:effectLst>
                <a:outerShdw blurRad="60007" dist="200025" dir="15000000" sy="30000" kx="-1800000" algn="bl" rotWithShape="0">
                  <a:prstClr val="black">
                    <a:alpha val="32000"/>
                  </a:prstClr>
                </a:outerShdw>
              </a:effectLs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3"/>
          <p:cNvPicPr>
            <a:picLocks noChangeAspect="1" noChangeArrowheads="1"/>
          </p:cNvPicPr>
          <p:nvPr/>
        </p:nvPicPr>
        <p:blipFill>
          <a:blip r:embed="rId3" cstate="print"/>
          <a:srcRect l="8102" r="8331" b="2492"/>
          <a:stretch>
            <a:fillRect/>
          </a:stretch>
        </p:blipFill>
        <p:spPr bwMode="auto">
          <a:xfrm>
            <a:off x="327025" y="950913"/>
            <a:ext cx="8456613" cy="5216525"/>
          </a:xfrm>
          <a:prstGeom prst="rect">
            <a:avLst/>
          </a:prstGeom>
          <a:noFill/>
          <a:ln w="9525">
            <a:noFill/>
            <a:miter lim="800000"/>
            <a:headEnd/>
            <a:tailEnd/>
          </a:ln>
          <a:effectLst>
            <a:softEdge rad="127000"/>
          </a:effectLst>
        </p:spPr>
      </p:pic>
      <p:sp>
        <p:nvSpPr>
          <p:cNvPr id="10" name="Volný tvar 9"/>
          <p:cNvSpPr/>
          <p:nvPr/>
        </p:nvSpPr>
        <p:spPr>
          <a:xfrm>
            <a:off x="3317875" y="2274888"/>
            <a:ext cx="3241675" cy="2828925"/>
          </a:xfrm>
          <a:custGeom>
            <a:avLst/>
            <a:gdLst>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967518"/>
              <a:gd name="connsiteX1" fmla="*/ 1340441 w 3072810"/>
              <a:gd name="connsiteY1" fmla="*/ 2497913 h 2967518"/>
              <a:gd name="connsiteX2" fmla="*/ 3072810 w 3072810"/>
              <a:gd name="connsiteY2" fmla="*/ 2817628 h 2967518"/>
              <a:gd name="connsiteX3" fmla="*/ 3072810 w 3072810"/>
              <a:gd name="connsiteY3" fmla="*/ 2817628 h 2967518"/>
              <a:gd name="connsiteX0" fmla="*/ 0 w 3072810"/>
              <a:gd name="connsiteY0" fmla="*/ 0 h 3361218"/>
              <a:gd name="connsiteX1" fmla="*/ 1207091 w 3072810"/>
              <a:gd name="connsiteY1" fmla="*/ 2891613 h 3361218"/>
              <a:gd name="connsiteX2" fmla="*/ 3072810 w 3072810"/>
              <a:gd name="connsiteY2" fmla="*/ 2817628 h 3361218"/>
              <a:gd name="connsiteX3" fmla="*/ 3072810 w 3072810"/>
              <a:gd name="connsiteY3" fmla="*/ 2817628 h 336121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29044 w 3901854"/>
              <a:gd name="connsiteY0" fmla="*/ 0 h 3450118"/>
              <a:gd name="connsiteX1" fmla="*/ 2036135 w 3901854"/>
              <a:gd name="connsiteY1" fmla="*/ 2891613 h 3450118"/>
              <a:gd name="connsiteX2" fmla="*/ 3901854 w 3901854"/>
              <a:gd name="connsiteY2" fmla="*/ 2817628 h 3450118"/>
              <a:gd name="connsiteX3" fmla="*/ 3901854 w 3901854"/>
              <a:gd name="connsiteY3" fmla="*/ 2817628 h 3450118"/>
            </a:gdLst>
            <a:ahLst/>
            <a:cxnLst>
              <a:cxn ang="0">
                <a:pos x="connsiteX0" y="connsiteY0"/>
              </a:cxn>
              <a:cxn ang="0">
                <a:pos x="connsiteX1" y="connsiteY1"/>
              </a:cxn>
              <a:cxn ang="0">
                <a:pos x="connsiteX2" y="connsiteY2"/>
              </a:cxn>
              <a:cxn ang="0">
                <a:pos x="connsiteX3" y="connsiteY3"/>
              </a:cxn>
            </a:cxnLst>
            <a:rect l="l" t="t" r="r" b="b"/>
            <a:pathLst>
              <a:path w="3901854" h="3450118">
                <a:moveTo>
                  <a:pt x="829044" y="0"/>
                </a:moveTo>
                <a:cubicBezTo>
                  <a:pt x="1782701" y="1044969"/>
                  <a:pt x="0" y="1221858"/>
                  <a:pt x="2036135" y="2891613"/>
                </a:cubicBezTo>
                <a:cubicBezTo>
                  <a:pt x="2999120" y="3450118"/>
                  <a:pt x="2927326" y="2726242"/>
                  <a:pt x="3901854" y="2817628"/>
                </a:cubicBezTo>
                <a:lnTo>
                  <a:pt x="3901854" y="2817628"/>
                </a:lnTo>
              </a:path>
            </a:pathLst>
          </a:custGeom>
          <a:ln w="57150">
            <a:solidFill>
              <a:srgbClr val="CC00CC"/>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40964" name="TextovéPole 10"/>
          <p:cNvSpPr txBox="1">
            <a:spLocks noChangeArrowheads="1"/>
          </p:cNvSpPr>
          <p:nvPr/>
        </p:nvSpPr>
        <p:spPr bwMode="auto">
          <a:xfrm>
            <a:off x="5076825" y="333375"/>
            <a:ext cx="184150" cy="368300"/>
          </a:xfrm>
          <a:prstGeom prst="rect">
            <a:avLst/>
          </a:prstGeom>
          <a:noFill/>
          <a:ln w="9525">
            <a:noFill/>
            <a:miter lim="800000"/>
            <a:headEnd/>
            <a:tailEnd/>
          </a:ln>
        </p:spPr>
        <p:txBody>
          <a:bodyPr wrap="none">
            <a:spAutoFit/>
          </a:bodyPr>
          <a:lstStyle/>
          <a:p>
            <a:endParaRPr lang="cs-CZ"/>
          </a:p>
        </p:txBody>
      </p:sp>
      <p:sp>
        <p:nvSpPr>
          <p:cNvPr id="5" name="TextovéPole 4"/>
          <p:cNvSpPr txBox="1"/>
          <p:nvPr/>
        </p:nvSpPr>
        <p:spPr>
          <a:xfrm>
            <a:off x="395288" y="188913"/>
            <a:ext cx="3430747" cy="461665"/>
          </a:xfrm>
          <a:prstGeom prst="rect">
            <a:avLst/>
          </a:prstGeom>
          <a:noFill/>
        </p:spPr>
        <p:txBody>
          <a:bodyPr wrap="none">
            <a:spAutoFit/>
          </a:bodyPr>
          <a:lstStyle/>
          <a:p>
            <a:pPr>
              <a:defRPr/>
            </a:pPr>
            <a:r>
              <a:rPr lang="cs-CZ" sz="2400" b="1" dirty="0">
                <a:solidFill>
                  <a:srgbClr val="DE0000"/>
                </a:solidFill>
                <a:effectLst>
                  <a:outerShdw blurRad="60007" dist="200025" dir="15000000" sy="30000" kx="-1800000" algn="bl" rotWithShape="0">
                    <a:prstClr val="black">
                      <a:alpha val="32000"/>
                    </a:prstClr>
                  </a:outerShdw>
                </a:effectLst>
              </a:rPr>
              <a:t>Hybrid z</a:t>
            </a:r>
            <a:r>
              <a:rPr lang="en-GB" sz="2400" b="1" dirty="0">
                <a:solidFill>
                  <a:srgbClr val="DE0000"/>
                </a:solidFill>
                <a:effectLst>
                  <a:outerShdw blurRad="60007" dist="200025" dir="15000000" sy="30000" kx="-1800000" algn="bl" rotWithShape="0">
                    <a:prstClr val="black">
                      <a:alpha val="32000"/>
                    </a:prstClr>
                  </a:outerShdw>
                </a:effectLst>
              </a:rPr>
              <a:t>o</a:t>
            </a:r>
            <a:r>
              <a:rPr lang="cs-CZ" sz="2400" b="1" dirty="0">
                <a:solidFill>
                  <a:srgbClr val="DE0000"/>
                </a:solidFill>
                <a:effectLst>
                  <a:outerShdw blurRad="60007" dist="200025" dir="15000000" sy="30000" kx="-1800000" algn="bl" rotWithShape="0">
                    <a:prstClr val="black">
                      <a:alpha val="32000"/>
                    </a:prstClr>
                  </a:outerShdw>
                </a:effectLst>
              </a:rPr>
              <a:t>n</a:t>
            </a:r>
            <a:r>
              <a:rPr lang="en-GB" sz="2400" b="1" dirty="0">
                <a:solidFill>
                  <a:srgbClr val="DE0000"/>
                </a:solidFill>
                <a:effectLst>
                  <a:outerShdw blurRad="60007" dist="200025" dir="15000000" sy="30000" kx="-1800000" algn="bl" rotWithShape="0">
                    <a:prstClr val="black">
                      <a:alpha val="32000"/>
                    </a:prstClr>
                  </a:outerShdw>
                </a:effectLst>
              </a:rPr>
              <a:t>e</a:t>
            </a:r>
            <a:r>
              <a:rPr lang="cs-CZ" sz="2400" b="1" dirty="0">
                <a:solidFill>
                  <a:srgbClr val="DE0000"/>
                </a:solidFill>
                <a:effectLst>
                  <a:outerShdw blurRad="60007" dist="200025" dir="15000000" sy="30000" kx="-1800000" algn="bl" rotWithShape="0">
                    <a:prstClr val="black">
                      <a:alpha val="32000"/>
                    </a:prstClr>
                  </a:outerShdw>
                </a:effectLst>
              </a:rPr>
              <a:t> </a:t>
            </a:r>
            <a:r>
              <a:rPr lang="en-GB" sz="2400" b="1" dirty="0">
                <a:solidFill>
                  <a:srgbClr val="DE0000"/>
                </a:solidFill>
                <a:effectLst>
                  <a:outerShdw blurRad="60007" dist="200025" dir="15000000" sy="30000" kx="-1800000" algn="bl" rotWithShape="0">
                    <a:prstClr val="black">
                      <a:alpha val="32000"/>
                    </a:prstClr>
                  </a:outerShdw>
                </a:effectLst>
              </a:rPr>
              <a:t>in</a:t>
            </a:r>
            <a:r>
              <a:rPr lang="cs-CZ" sz="2400" b="1" dirty="0">
                <a:solidFill>
                  <a:srgbClr val="DE0000"/>
                </a:solidFill>
                <a:effectLst>
                  <a:outerShdw blurRad="60007" dist="200025" dir="15000000" sy="30000" kx="-1800000" algn="bl" rotWithShape="0">
                    <a:prstClr val="black">
                      <a:alpha val="32000"/>
                    </a:prstClr>
                  </a:outerShdw>
                </a:effectLst>
              </a:rPr>
              <a:t> E</a:t>
            </a:r>
            <a:r>
              <a:rPr lang="en-GB" sz="2400" b="1" dirty="0">
                <a:solidFill>
                  <a:srgbClr val="DE0000"/>
                </a:solidFill>
                <a:effectLst>
                  <a:outerShdw blurRad="60007" dist="200025" dir="15000000" sy="30000" kx="-1800000" algn="bl" rotWithShape="0">
                    <a:prstClr val="black">
                      <a:alpha val="32000"/>
                    </a:prstClr>
                  </a:outerShdw>
                </a:effectLst>
              </a:rPr>
              <a:t>u</a:t>
            </a:r>
            <a:r>
              <a:rPr lang="cs-CZ" sz="2400" b="1" dirty="0">
                <a:solidFill>
                  <a:srgbClr val="DE0000"/>
                </a:solidFill>
                <a:effectLst>
                  <a:outerShdw blurRad="60007" dist="200025" dir="15000000" sy="30000" kx="-1800000" algn="bl" rotWithShape="0">
                    <a:prstClr val="black">
                      <a:alpha val="32000"/>
                    </a:prstClr>
                  </a:outerShdw>
                </a:effectLst>
              </a:rPr>
              <a:t>rop</a:t>
            </a:r>
            <a:r>
              <a:rPr lang="en-GB" sz="2400" b="1" dirty="0">
                <a:solidFill>
                  <a:srgbClr val="DE0000"/>
                </a:solidFill>
                <a:effectLst>
                  <a:outerShdw blurRad="60007" dist="200025" dir="15000000" sy="30000" kx="-1800000" algn="bl" rotWithShape="0">
                    <a:prstClr val="black">
                      <a:alpha val="32000"/>
                    </a:prstClr>
                  </a:outerShdw>
                </a:effectLst>
              </a:rPr>
              <a:t>e</a:t>
            </a:r>
            <a:endParaRPr lang="cs-CZ" sz="2400" b="1" dirty="0">
              <a:solidFill>
                <a:srgbClr val="DE0000"/>
              </a:solidFill>
              <a:effectLst>
                <a:outerShdw blurRad="60007" dist="200025" dir="15000000" sy="30000" kx="-1800000" algn="bl" rotWithShape="0">
                  <a:prstClr val="black">
                    <a:alpha val="32000"/>
                  </a:prstClr>
                </a:outerShdw>
              </a:effectLst>
            </a:endParaRPr>
          </a:p>
        </p:txBody>
      </p:sp>
      <p:sp>
        <p:nvSpPr>
          <p:cNvPr id="6" name="Zaoblený obdélníkový popisek 5"/>
          <p:cNvSpPr/>
          <p:nvPr/>
        </p:nvSpPr>
        <p:spPr>
          <a:xfrm>
            <a:off x="6011863" y="2349500"/>
            <a:ext cx="1800225" cy="647700"/>
          </a:xfrm>
          <a:prstGeom prst="wedgeRoundRectCallout">
            <a:avLst>
              <a:gd name="adj1" fmla="val -126313"/>
              <a:gd name="adj2" fmla="val 243058"/>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solidFill>
                  <a:schemeClr val="tx1"/>
                </a:solidFill>
              </a:rPr>
              <a:t>time of origin unknown</a:t>
            </a:r>
            <a:r>
              <a:rPr lang="cs-CZ" sz="1600" dirty="0">
                <a:solidFill>
                  <a:schemeClr val="tx1"/>
                </a:solidFill>
              </a:rPr>
              <a:t>…</a:t>
            </a:r>
          </a:p>
        </p:txBody>
      </p:sp>
      <p:pic>
        <p:nvPicPr>
          <p:cNvPr id="7" name="Picture 3" descr="musculus"/>
          <p:cNvPicPr>
            <a:picLocks noChangeAspect="1" noChangeArrowheads="1"/>
          </p:cNvPicPr>
          <p:nvPr/>
        </p:nvPicPr>
        <p:blipFill>
          <a:blip r:embed="rId4" cstate="print"/>
          <a:srcRect/>
          <a:stretch>
            <a:fillRect/>
          </a:stretch>
        </p:blipFill>
        <p:spPr bwMode="auto">
          <a:xfrm>
            <a:off x="6804932" y="282575"/>
            <a:ext cx="2205038" cy="1847850"/>
          </a:xfrm>
          <a:prstGeom prst="rect">
            <a:avLst/>
          </a:prstGeom>
          <a:noFill/>
          <a:ln w="38100">
            <a:noFill/>
            <a:miter lim="800000"/>
            <a:headEnd/>
            <a:tailEnd/>
          </a:ln>
          <a:effectLst>
            <a:softEdge rad="127000"/>
          </a:effectLst>
        </p:spPr>
      </p:pic>
      <p:pic>
        <p:nvPicPr>
          <p:cNvPr id="8" name="Picture 4" descr="domesticus"/>
          <p:cNvPicPr>
            <a:picLocks noChangeAspect="1" noChangeArrowheads="1"/>
          </p:cNvPicPr>
          <p:nvPr/>
        </p:nvPicPr>
        <p:blipFill>
          <a:blip r:embed="rId5" cstate="print"/>
          <a:srcRect/>
          <a:stretch>
            <a:fillRect/>
          </a:stretch>
        </p:blipFill>
        <p:spPr bwMode="auto">
          <a:xfrm>
            <a:off x="140607" y="4871585"/>
            <a:ext cx="2879725" cy="1825625"/>
          </a:xfrm>
          <a:prstGeom prst="rect">
            <a:avLst/>
          </a:prstGeom>
          <a:noFill/>
          <a:ln w="38100">
            <a:noFill/>
            <a:miter lim="800000"/>
            <a:headEnd/>
            <a:tailEnd/>
          </a:ln>
          <a:effectLst>
            <a:softEdge rad="127000"/>
          </a:effectLst>
        </p:spPr>
      </p:pic>
      <p:sp>
        <p:nvSpPr>
          <p:cNvPr id="9" name="TextovéPole 8"/>
          <p:cNvSpPr txBox="1">
            <a:spLocks noChangeArrowheads="1"/>
          </p:cNvSpPr>
          <p:nvPr/>
        </p:nvSpPr>
        <p:spPr bwMode="auto">
          <a:xfrm>
            <a:off x="3008313" y="6156325"/>
            <a:ext cx="1742785" cy="461665"/>
          </a:xfrm>
          <a:prstGeom prst="rect">
            <a:avLst/>
          </a:prstGeom>
          <a:noFill/>
          <a:ln w="9525">
            <a:noFill/>
            <a:miter lim="800000"/>
            <a:headEnd/>
            <a:tailEnd/>
          </a:ln>
        </p:spPr>
        <p:txBody>
          <a:bodyPr wrap="none">
            <a:spAutoFit/>
          </a:bodyPr>
          <a:lstStyle/>
          <a:p>
            <a:r>
              <a:rPr lang="cs-CZ" sz="2400" i="1" dirty="0" err="1">
                <a:solidFill>
                  <a:srgbClr val="003399"/>
                </a:solidFill>
              </a:rPr>
              <a:t>domesticus</a:t>
            </a:r>
            <a:endParaRPr lang="cs-CZ" sz="2400" i="1" dirty="0">
              <a:solidFill>
                <a:srgbClr val="003399"/>
              </a:solidFill>
            </a:endParaRPr>
          </a:p>
        </p:txBody>
      </p:sp>
      <p:sp>
        <p:nvSpPr>
          <p:cNvPr id="12" name="TextovéPole 11"/>
          <p:cNvSpPr txBox="1">
            <a:spLocks noChangeArrowheads="1"/>
          </p:cNvSpPr>
          <p:nvPr/>
        </p:nvSpPr>
        <p:spPr bwMode="auto">
          <a:xfrm>
            <a:off x="5285921" y="282575"/>
            <a:ext cx="1486304" cy="461665"/>
          </a:xfrm>
          <a:prstGeom prst="rect">
            <a:avLst/>
          </a:prstGeom>
          <a:noFill/>
          <a:ln w="9525">
            <a:noFill/>
            <a:miter lim="800000"/>
            <a:headEnd/>
            <a:tailEnd/>
          </a:ln>
        </p:spPr>
        <p:txBody>
          <a:bodyPr wrap="none">
            <a:spAutoFit/>
          </a:bodyPr>
          <a:lstStyle/>
          <a:p>
            <a:r>
              <a:rPr lang="cs-CZ" sz="2400" i="1" dirty="0" err="1">
                <a:solidFill>
                  <a:srgbClr val="DE0000"/>
                </a:solidFill>
              </a:rPr>
              <a:t>musculus</a:t>
            </a:r>
            <a:endParaRPr lang="cs-CZ" sz="2000" i="1" dirty="0">
              <a:solidFill>
                <a:srgbClr val="DE0000"/>
              </a:solidFill>
            </a:endParaRPr>
          </a:p>
        </p:txBody>
      </p:sp>
      <p:cxnSp>
        <p:nvCxnSpPr>
          <p:cNvPr id="14" name="Přímá spojovací čára 13"/>
          <p:cNvCxnSpPr/>
          <p:nvPr/>
        </p:nvCxnSpPr>
        <p:spPr>
          <a:xfrm>
            <a:off x="3805238" y="2014538"/>
            <a:ext cx="123825" cy="12700"/>
          </a:xfrm>
          <a:prstGeom prst="line">
            <a:avLst/>
          </a:prstGeom>
          <a:ln w="57150">
            <a:solidFill>
              <a:srgbClr val="CC00CC"/>
            </a:solidFill>
          </a:ln>
        </p:spPr>
        <p:style>
          <a:lnRef idx="1">
            <a:schemeClr val="accent1"/>
          </a:lnRef>
          <a:fillRef idx="0">
            <a:schemeClr val="accent1"/>
          </a:fillRef>
          <a:effectRef idx="0">
            <a:schemeClr val="accent1"/>
          </a:effectRef>
          <a:fontRef idx="minor">
            <a:schemeClr val="tx1"/>
          </a:fontRef>
        </p:style>
      </p:cxnSp>
      <p:sp>
        <p:nvSpPr>
          <p:cNvPr id="21" name="Volný tvar 20"/>
          <p:cNvSpPr/>
          <p:nvPr/>
        </p:nvSpPr>
        <p:spPr>
          <a:xfrm>
            <a:off x="3916363" y="952500"/>
            <a:ext cx="128587" cy="314325"/>
          </a:xfrm>
          <a:custGeom>
            <a:avLst/>
            <a:gdLst>
              <a:gd name="connsiteX0" fmla="*/ 94695 w 94695"/>
              <a:gd name="connsiteY0" fmla="*/ 313678 h 313678"/>
              <a:gd name="connsiteX1" fmla="*/ 0 w 94695"/>
              <a:gd name="connsiteY1" fmla="*/ 0 h 313678"/>
              <a:gd name="connsiteX2" fmla="*/ 0 w 94695"/>
              <a:gd name="connsiteY2" fmla="*/ 0 h 313678"/>
              <a:gd name="connsiteX0" fmla="*/ 95681 w 95681"/>
              <a:gd name="connsiteY0" fmla="*/ 313678 h 313678"/>
              <a:gd name="connsiteX1" fmla="*/ 986 w 95681"/>
              <a:gd name="connsiteY1" fmla="*/ 0 h 313678"/>
              <a:gd name="connsiteX2" fmla="*/ 986 w 95681"/>
              <a:gd name="connsiteY2" fmla="*/ 0 h 313678"/>
              <a:gd name="connsiteX0" fmla="*/ 129220 w 129220"/>
              <a:gd name="connsiteY0" fmla="*/ 313678 h 313678"/>
              <a:gd name="connsiteX1" fmla="*/ 34525 w 129220"/>
              <a:gd name="connsiteY1" fmla="*/ 0 h 313678"/>
              <a:gd name="connsiteX2" fmla="*/ 34525 w 129220"/>
              <a:gd name="connsiteY2" fmla="*/ 0 h 313678"/>
              <a:gd name="connsiteX0" fmla="*/ 129220 w 129220"/>
              <a:gd name="connsiteY0" fmla="*/ 319597 h 319597"/>
              <a:gd name="connsiteX1" fmla="*/ 34525 w 129220"/>
              <a:gd name="connsiteY1" fmla="*/ 5919 h 319597"/>
              <a:gd name="connsiteX2" fmla="*/ 46362 w 129220"/>
              <a:gd name="connsiteY2" fmla="*/ 0 h 319597"/>
              <a:gd name="connsiteX0" fmla="*/ 129220 w 129220"/>
              <a:gd name="connsiteY0" fmla="*/ 313678 h 313678"/>
              <a:gd name="connsiteX1" fmla="*/ 34525 w 129220"/>
              <a:gd name="connsiteY1" fmla="*/ 0 h 313678"/>
              <a:gd name="connsiteX2" fmla="*/ 49321 w 129220"/>
              <a:gd name="connsiteY2" fmla="*/ 5918 h 313678"/>
            </a:gdLst>
            <a:ahLst/>
            <a:cxnLst>
              <a:cxn ang="0">
                <a:pos x="connsiteX0" y="connsiteY0"/>
              </a:cxn>
              <a:cxn ang="0">
                <a:pos x="connsiteX1" y="connsiteY1"/>
              </a:cxn>
              <a:cxn ang="0">
                <a:pos x="connsiteX2" y="connsiteY2"/>
              </a:cxn>
            </a:cxnLst>
            <a:rect l="l" t="t" r="r" b="b"/>
            <a:pathLst>
              <a:path w="129220" h="313678">
                <a:moveTo>
                  <a:pt x="129220" y="313678"/>
                </a:moveTo>
                <a:cubicBezTo>
                  <a:pt x="0" y="206160"/>
                  <a:pt x="33539" y="131192"/>
                  <a:pt x="34525" y="0"/>
                </a:cubicBezTo>
                <a:lnTo>
                  <a:pt x="49321" y="5918"/>
                </a:lnTo>
              </a:path>
            </a:pathLst>
          </a:custGeom>
          <a:ln w="57150">
            <a:solidFill>
              <a:srgbClr val="CC00CC"/>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grpSp>
        <p:nvGrpSpPr>
          <p:cNvPr id="2" name="Skupina 22"/>
          <p:cNvGrpSpPr>
            <a:grpSpLocks/>
          </p:cNvGrpSpPr>
          <p:nvPr/>
        </p:nvGrpSpPr>
        <p:grpSpPr bwMode="auto">
          <a:xfrm>
            <a:off x="3571875" y="2490788"/>
            <a:ext cx="1376363" cy="550862"/>
            <a:chOff x="3572540" y="2491562"/>
            <a:chExt cx="1375144" cy="549349"/>
          </a:xfrm>
        </p:grpSpPr>
        <p:sp>
          <p:nvSpPr>
            <p:cNvPr id="13" name="Šipka doprava 12"/>
            <p:cNvSpPr/>
            <p:nvPr/>
          </p:nvSpPr>
          <p:spPr>
            <a:xfrm rot="20955100">
              <a:off x="3572540" y="2637211"/>
              <a:ext cx="542444" cy="403700"/>
            </a:xfrm>
            <a:prstGeom prst="rightArrow">
              <a:avLst/>
            </a:prstGeom>
            <a:solidFill>
              <a:srgbClr val="0033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7" name="Šipka doprava 16"/>
            <p:cNvSpPr/>
            <p:nvPr/>
          </p:nvSpPr>
          <p:spPr>
            <a:xfrm rot="10072685">
              <a:off x="4405240" y="2491562"/>
              <a:ext cx="542444" cy="403700"/>
            </a:xfrm>
            <a:prstGeom prst="rightArrow">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3" name="Skupina 21"/>
          <p:cNvGrpSpPr>
            <a:grpSpLocks/>
          </p:cNvGrpSpPr>
          <p:nvPr/>
        </p:nvGrpSpPr>
        <p:grpSpPr bwMode="auto">
          <a:xfrm>
            <a:off x="3671888" y="3525838"/>
            <a:ext cx="1257300" cy="709612"/>
            <a:chOff x="3671775" y="3526463"/>
            <a:chExt cx="1258189" cy="708840"/>
          </a:xfrm>
        </p:grpSpPr>
        <p:sp>
          <p:nvSpPr>
            <p:cNvPr id="15" name="Šipka doprava 14"/>
            <p:cNvSpPr/>
            <p:nvPr/>
          </p:nvSpPr>
          <p:spPr>
            <a:xfrm rot="20347061">
              <a:off x="3671775" y="3830931"/>
              <a:ext cx="541720" cy="404372"/>
            </a:xfrm>
            <a:prstGeom prst="rightArrow">
              <a:avLst/>
            </a:prstGeom>
            <a:solidFill>
              <a:srgbClr val="0033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8" name="Šipka doprava 17"/>
            <p:cNvSpPr/>
            <p:nvPr/>
          </p:nvSpPr>
          <p:spPr>
            <a:xfrm rot="9573599">
              <a:off x="4388243" y="3526463"/>
              <a:ext cx="541721" cy="404372"/>
            </a:xfrm>
            <a:prstGeom prst="rightArrow">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4" name="Skupina 19"/>
          <p:cNvGrpSpPr>
            <a:grpSpLocks/>
          </p:cNvGrpSpPr>
          <p:nvPr/>
        </p:nvGrpSpPr>
        <p:grpSpPr bwMode="auto">
          <a:xfrm>
            <a:off x="5954713" y="3967163"/>
            <a:ext cx="622300" cy="1273175"/>
            <a:chOff x="5954454" y="3967713"/>
            <a:chExt cx="623026" cy="1272368"/>
          </a:xfrm>
        </p:grpSpPr>
        <p:sp>
          <p:nvSpPr>
            <p:cNvPr id="16" name="Šipka doprava 15"/>
            <p:cNvSpPr/>
            <p:nvPr/>
          </p:nvSpPr>
          <p:spPr>
            <a:xfrm rot="15144486">
              <a:off x="6104342" y="4766943"/>
              <a:ext cx="542581" cy="403695"/>
            </a:xfrm>
            <a:prstGeom prst="rightArrow">
              <a:avLst/>
            </a:prstGeom>
            <a:solidFill>
              <a:srgbClr val="0033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9" name="Šipka doprava 18"/>
            <p:cNvSpPr/>
            <p:nvPr/>
          </p:nvSpPr>
          <p:spPr>
            <a:xfrm rot="4344556">
              <a:off x="5885011" y="4037156"/>
              <a:ext cx="542581" cy="403695"/>
            </a:xfrm>
            <a:prstGeom prst="rightArrow">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3"/>
          <p:cNvPicPr>
            <a:picLocks noChangeAspect="1" noChangeArrowheads="1"/>
          </p:cNvPicPr>
          <p:nvPr/>
        </p:nvPicPr>
        <p:blipFill>
          <a:blip r:embed="rId3" cstate="print"/>
          <a:srcRect l="8102" r="8331" b="2492"/>
          <a:stretch>
            <a:fillRect/>
          </a:stretch>
        </p:blipFill>
        <p:spPr bwMode="auto">
          <a:xfrm>
            <a:off x="327025" y="950913"/>
            <a:ext cx="8456613" cy="5216525"/>
          </a:xfrm>
          <a:prstGeom prst="rect">
            <a:avLst/>
          </a:prstGeom>
          <a:noFill/>
          <a:ln w="9525">
            <a:noFill/>
            <a:miter lim="800000"/>
            <a:headEnd/>
            <a:tailEnd/>
          </a:ln>
          <a:effectLst>
            <a:softEdge rad="127000"/>
          </a:effectLst>
        </p:spPr>
      </p:pic>
      <p:sp>
        <p:nvSpPr>
          <p:cNvPr id="10" name="Volný tvar 9"/>
          <p:cNvSpPr/>
          <p:nvPr/>
        </p:nvSpPr>
        <p:spPr>
          <a:xfrm>
            <a:off x="3317875" y="2274888"/>
            <a:ext cx="3241675" cy="2828925"/>
          </a:xfrm>
          <a:custGeom>
            <a:avLst/>
            <a:gdLst>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967518"/>
              <a:gd name="connsiteX1" fmla="*/ 1340441 w 3072810"/>
              <a:gd name="connsiteY1" fmla="*/ 2497913 h 2967518"/>
              <a:gd name="connsiteX2" fmla="*/ 3072810 w 3072810"/>
              <a:gd name="connsiteY2" fmla="*/ 2817628 h 2967518"/>
              <a:gd name="connsiteX3" fmla="*/ 3072810 w 3072810"/>
              <a:gd name="connsiteY3" fmla="*/ 2817628 h 2967518"/>
              <a:gd name="connsiteX0" fmla="*/ 0 w 3072810"/>
              <a:gd name="connsiteY0" fmla="*/ 0 h 3361218"/>
              <a:gd name="connsiteX1" fmla="*/ 1207091 w 3072810"/>
              <a:gd name="connsiteY1" fmla="*/ 2891613 h 3361218"/>
              <a:gd name="connsiteX2" fmla="*/ 3072810 w 3072810"/>
              <a:gd name="connsiteY2" fmla="*/ 2817628 h 3361218"/>
              <a:gd name="connsiteX3" fmla="*/ 3072810 w 3072810"/>
              <a:gd name="connsiteY3" fmla="*/ 2817628 h 336121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29044 w 3901854"/>
              <a:gd name="connsiteY0" fmla="*/ 0 h 3450118"/>
              <a:gd name="connsiteX1" fmla="*/ 2036135 w 3901854"/>
              <a:gd name="connsiteY1" fmla="*/ 2891613 h 3450118"/>
              <a:gd name="connsiteX2" fmla="*/ 3901854 w 3901854"/>
              <a:gd name="connsiteY2" fmla="*/ 2817628 h 3450118"/>
              <a:gd name="connsiteX3" fmla="*/ 3901854 w 3901854"/>
              <a:gd name="connsiteY3" fmla="*/ 2817628 h 3450118"/>
              <a:gd name="connsiteX0" fmla="*/ 829044 w 3901854"/>
              <a:gd name="connsiteY0" fmla="*/ 0 h 3450118"/>
              <a:gd name="connsiteX1" fmla="*/ 2036135 w 3901854"/>
              <a:gd name="connsiteY1" fmla="*/ 2891613 h 3450118"/>
              <a:gd name="connsiteX2" fmla="*/ 3901854 w 3901854"/>
              <a:gd name="connsiteY2" fmla="*/ 2817628 h 3450118"/>
            </a:gdLst>
            <a:ahLst/>
            <a:cxnLst>
              <a:cxn ang="0">
                <a:pos x="connsiteX0" y="connsiteY0"/>
              </a:cxn>
              <a:cxn ang="0">
                <a:pos x="connsiteX1" y="connsiteY1"/>
              </a:cxn>
              <a:cxn ang="0">
                <a:pos x="connsiteX2" y="connsiteY2"/>
              </a:cxn>
            </a:cxnLst>
            <a:rect l="l" t="t" r="r" b="b"/>
            <a:pathLst>
              <a:path w="3901854" h="3450118">
                <a:moveTo>
                  <a:pt x="829044" y="0"/>
                </a:moveTo>
                <a:cubicBezTo>
                  <a:pt x="1782701" y="1044969"/>
                  <a:pt x="0" y="1221858"/>
                  <a:pt x="2036135" y="2891613"/>
                </a:cubicBezTo>
                <a:cubicBezTo>
                  <a:pt x="2999120" y="3450118"/>
                  <a:pt x="2927326" y="2726242"/>
                  <a:pt x="3901854" y="2817628"/>
                </a:cubicBezTo>
              </a:path>
            </a:pathLst>
          </a:custGeom>
          <a:ln w="57150">
            <a:solidFill>
              <a:srgbClr val="CC00CC"/>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9" name="Zaoblený obdélníkový popisek 8"/>
          <p:cNvSpPr/>
          <p:nvPr/>
        </p:nvSpPr>
        <p:spPr>
          <a:xfrm>
            <a:off x="5628057" y="1150790"/>
            <a:ext cx="1344786" cy="649287"/>
          </a:xfrm>
          <a:prstGeom prst="wedgeRoundRectCallout">
            <a:avLst>
              <a:gd name="adj1" fmla="val -155221"/>
              <a:gd name="adj2" fmla="val 244853"/>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1600" dirty="0">
                <a:solidFill>
                  <a:schemeClr val="tx1"/>
                </a:solidFill>
              </a:rPr>
              <a:t>… </a:t>
            </a:r>
            <a:r>
              <a:rPr lang="en-GB" sz="1600" dirty="0">
                <a:solidFill>
                  <a:schemeClr val="tx1"/>
                </a:solidFill>
              </a:rPr>
              <a:t>than NW part</a:t>
            </a:r>
            <a:endParaRPr lang="cs-CZ" sz="1600" dirty="0">
              <a:solidFill>
                <a:schemeClr val="tx1"/>
              </a:solidFill>
            </a:endParaRPr>
          </a:p>
        </p:txBody>
      </p:sp>
      <p:sp>
        <p:nvSpPr>
          <p:cNvPr id="8" name="Zaoblený obdélníkový popisek 7"/>
          <p:cNvSpPr/>
          <p:nvPr/>
        </p:nvSpPr>
        <p:spPr>
          <a:xfrm>
            <a:off x="6846888" y="5165725"/>
            <a:ext cx="1689100" cy="649288"/>
          </a:xfrm>
          <a:prstGeom prst="wedgeRoundRectCallout">
            <a:avLst>
              <a:gd name="adj1" fmla="val -71287"/>
              <a:gd name="adj2" fmla="val -138934"/>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1600" dirty="0">
                <a:solidFill>
                  <a:schemeClr val="tx1"/>
                </a:solidFill>
              </a:rPr>
              <a:t>… </a:t>
            </a:r>
            <a:r>
              <a:rPr lang="en-GB" sz="1600" dirty="0">
                <a:solidFill>
                  <a:schemeClr val="tx1"/>
                </a:solidFill>
              </a:rPr>
              <a:t>but</a:t>
            </a:r>
            <a:r>
              <a:rPr lang="cs-CZ" sz="1600" dirty="0">
                <a:solidFill>
                  <a:schemeClr val="tx1"/>
                </a:solidFill>
              </a:rPr>
              <a:t> </a:t>
            </a:r>
            <a:r>
              <a:rPr lang="en-GB" sz="1600" dirty="0">
                <a:solidFill>
                  <a:schemeClr val="tx1"/>
                </a:solidFill>
              </a:rPr>
              <a:t>SE part</a:t>
            </a:r>
            <a:r>
              <a:rPr lang="cs-CZ" sz="1600" dirty="0">
                <a:solidFill>
                  <a:schemeClr val="tx1"/>
                </a:solidFill>
              </a:rPr>
              <a:t> </a:t>
            </a:r>
            <a:r>
              <a:rPr lang="en-GB" sz="1600" dirty="0">
                <a:solidFill>
                  <a:schemeClr val="tx1"/>
                </a:solidFill>
              </a:rPr>
              <a:t>older</a:t>
            </a:r>
            <a:r>
              <a:rPr lang="cs-CZ" sz="1600" dirty="0">
                <a:solidFill>
                  <a:schemeClr val="tx1"/>
                </a:solidFill>
              </a:rPr>
              <a:t> …</a:t>
            </a:r>
          </a:p>
        </p:txBody>
      </p:sp>
      <p:sp>
        <p:nvSpPr>
          <p:cNvPr id="16" name="TextovéPole 15"/>
          <p:cNvSpPr txBox="1"/>
          <p:nvPr/>
        </p:nvSpPr>
        <p:spPr>
          <a:xfrm>
            <a:off x="5565775" y="6251575"/>
            <a:ext cx="2940050" cy="400050"/>
          </a:xfrm>
          <a:prstGeom prst="rect">
            <a:avLst/>
          </a:prstGeom>
          <a:solidFill>
            <a:srgbClr val="DDDDDD">
              <a:alpha val="50196"/>
            </a:srgbClr>
          </a:solidFill>
        </p:spPr>
        <p:txBody>
          <a:bodyPr wrap="none">
            <a:spAutoFit/>
          </a:bodyPr>
          <a:lstStyle/>
          <a:p>
            <a:pPr>
              <a:defRPr/>
            </a:pPr>
            <a:r>
              <a:rPr lang="cs-CZ" sz="2000" dirty="0">
                <a:solidFill>
                  <a:srgbClr val="DE0000"/>
                </a:solidFill>
                <a:effectLst>
                  <a:outerShdw blurRad="60007" dist="190500" dir="13200000" sy="30000" kx="-1800000" algn="bl" rotWithShape="0">
                    <a:prstClr val="black">
                      <a:alpha val="32000"/>
                    </a:prstClr>
                  </a:outerShdw>
                </a:effectLst>
              </a:rPr>
              <a:t>Co tuto zónu ovlivňuje?</a:t>
            </a:r>
            <a:endParaRPr lang="cs-CZ" sz="2000" i="1" dirty="0">
              <a:solidFill>
                <a:srgbClr val="DE0000"/>
              </a:solidFill>
              <a:effectLst>
                <a:outerShdw blurRad="60007" dist="190500" dir="13200000" sy="30000" kx="-1800000" algn="bl" rotWithShape="0">
                  <a:prstClr val="black">
                    <a:alpha val="32000"/>
                  </a:prstClr>
                </a:outerShdw>
              </a:effectLst>
            </a:endParaRPr>
          </a:p>
        </p:txBody>
      </p:sp>
      <p:grpSp>
        <p:nvGrpSpPr>
          <p:cNvPr id="2" name="Skupina 18"/>
          <p:cNvGrpSpPr>
            <a:grpSpLocks/>
          </p:cNvGrpSpPr>
          <p:nvPr/>
        </p:nvGrpSpPr>
        <p:grpSpPr bwMode="auto">
          <a:xfrm>
            <a:off x="3805238" y="952500"/>
            <a:ext cx="239712" cy="1074738"/>
            <a:chOff x="3805561" y="952870"/>
            <a:chExt cx="239697" cy="1074198"/>
          </a:xfrm>
        </p:grpSpPr>
        <p:cxnSp>
          <p:nvCxnSpPr>
            <p:cNvPr id="17" name="Přímá spojovací čára 16"/>
            <p:cNvCxnSpPr/>
            <p:nvPr/>
          </p:nvCxnSpPr>
          <p:spPr>
            <a:xfrm>
              <a:off x="3805561" y="2015961"/>
              <a:ext cx="123817" cy="11107"/>
            </a:xfrm>
            <a:prstGeom prst="line">
              <a:avLst/>
            </a:prstGeom>
            <a:ln w="57150">
              <a:solidFill>
                <a:srgbClr val="CC00CC"/>
              </a:solidFill>
            </a:ln>
          </p:spPr>
          <p:style>
            <a:lnRef idx="1">
              <a:schemeClr val="accent1"/>
            </a:lnRef>
            <a:fillRef idx="0">
              <a:schemeClr val="accent1"/>
            </a:fillRef>
            <a:effectRef idx="0">
              <a:schemeClr val="accent1"/>
            </a:effectRef>
            <a:fontRef idx="minor">
              <a:schemeClr val="tx1"/>
            </a:fontRef>
          </p:style>
        </p:cxnSp>
        <p:sp>
          <p:nvSpPr>
            <p:cNvPr id="18" name="Volný tvar 17"/>
            <p:cNvSpPr/>
            <p:nvPr/>
          </p:nvSpPr>
          <p:spPr>
            <a:xfrm>
              <a:off x="3916679" y="952870"/>
              <a:ext cx="128579" cy="314167"/>
            </a:xfrm>
            <a:custGeom>
              <a:avLst/>
              <a:gdLst>
                <a:gd name="connsiteX0" fmla="*/ 94695 w 94695"/>
                <a:gd name="connsiteY0" fmla="*/ 313678 h 313678"/>
                <a:gd name="connsiteX1" fmla="*/ 0 w 94695"/>
                <a:gd name="connsiteY1" fmla="*/ 0 h 313678"/>
                <a:gd name="connsiteX2" fmla="*/ 0 w 94695"/>
                <a:gd name="connsiteY2" fmla="*/ 0 h 313678"/>
                <a:gd name="connsiteX0" fmla="*/ 95681 w 95681"/>
                <a:gd name="connsiteY0" fmla="*/ 313678 h 313678"/>
                <a:gd name="connsiteX1" fmla="*/ 986 w 95681"/>
                <a:gd name="connsiteY1" fmla="*/ 0 h 313678"/>
                <a:gd name="connsiteX2" fmla="*/ 986 w 95681"/>
                <a:gd name="connsiteY2" fmla="*/ 0 h 313678"/>
                <a:gd name="connsiteX0" fmla="*/ 129220 w 129220"/>
                <a:gd name="connsiteY0" fmla="*/ 313678 h 313678"/>
                <a:gd name="connsiteX1" fmla="*/ 34525 w 129220"/>
                <a:gd name="connsiteY1" fmla="*/ 0 h 313678"/>
                <a:gd name="connsiteX2" fmla="*/ 34525 w 129220"/>
                <a:gd name="connsiteY2" fmla="*/ 0 h 313678"/>
                <a:gd name="connsiteX0" fmla="*/ 129220 w 129220"/>
                <a:gd name="connsiteY0" fmla="*/ 319597 h 319597"/>
                <a:gd name="connsiteX1" fmla="*/ 34525 w 129220"/>
                <a:gd name="connsiteY1" fmla="*/ 5919 h 319597"/>
                <a:gd name="connsiteX2" fmla="*/ 46362 w 129220"/>
                <a:gd name="connsiteY2" fmla="*/ 0 h 319597"/>
                <a:gd name="connsiteX0" fmla="*/ 129220 w 129220"/>
                <a:gd name="connsiteY0" fmla="*/ 313678 h 313678"/>
                <a:gd name="connsiteX1" fmla="*/ 34525 w 129220"/>
                <a:gd name="connsiteY1" fmla="*/ 0 h 313678"/>
                <a:gd name="connsiteX2" fmla="*/ 49321 w 129220"/>
                <a:gd name="connsiteY2" fmla="*/ 5918 h 313678"/>
              </a:gdLst>
              <a:ahLst/>
              <a:cxnLst>
                <a:cxn ang="0">
                  <a:pos x="connsiteX0" y="connsiteY0"/>
                </a:cxn>
                <a:cxn ang="0">
                  <a:pos x="connsiteX1" y="connsiteY1"/>
                </a:cxn>
                <a:cxn ang="0">
                  <a:pos x="connsiteX2" y="connsiteY2"/>
                </a:cxn>
              </a:cxnLst>
              <a:rect l="l" t="t" r="r" b="b"/>
              <a:pathLst>
                <a:path w="129220" h="313678">
                  <a:moveTo>
                    <a:pt x="129220" y="313678"/>
                  </a:moveTo>
                  <a:cubicBezTo>
                    <a:pt x="0" y="206160"/>
                    <a:pt x="33539" y="131192"/>
                    <a:pt x="34525" y="0"/>
                  </a:cubicBezTo>
                  <a:lnTo>
                    <a:pt x="49321" y="5918"/>
                  </a:lnTo>
                </a:path>
              </a:pathLst>
            </a:custGeom>
            <a:ln w="57150">
              <a:solidFill>
                <a:srgbClr val="CC00CC"/>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grpSp>
      <p:sp>
        <p:nvSpPr>
          <p:cNvPr id="11" name="TextovéPole 10">
            <a:extLst>
              <a:ext uri="{FF2B5EF4-FFF2-40B4-BE49-F238E27FC236}">
                <a16:creationId xmlns:a16="http://schemas.microsoft.com/office/drawing/2014/main" id="{0C9D6498-9BA6-4632-9C22-54A8C0E8C255}"/>
              </a:ext>
            </a:extLst>
          </p:cNvPr>
          <p:cNvSpPr txBox="1"/>
          <p:nvPr/>
        </p:nvSpPr>
        <p:spPr>
          <a:xfrm>
            <a:off x="395288" y="188913"/>
            <a:ext cx="3430747" cy="461665"/>
          </a:xfrm>
          <a:prstGeom prst="rect">
            <a:avLst/>
          </a:prstGeom>
          <a:noFill/>
        </p:spPr>
        <p:txBody>
          <a:bodyPr wrap="none">
            <a:spAutoFit/>
          </a:bodyPr>
          <a:lstStyle/>
          <a:p>
            <a:pPr>
              <a:defRPr/>
            </a:pPr>
            <a:r>
              <a:rPr lang="cs-CZ" sz="2400" b="1" dirty="0">
                <a:solidFill>
                  <a:srgbClr val="DE0000"/>
                </a:solidFill>
                <a:effectLst>
                  <a:outerShdw blurRad="60007" dist="200025" dir="15000000" sy="30000" kx="-1800000" algn="bl" rotWithShape="0">
                    <a:prstClr val="black">
                      <a:alpha val="32000"/>
                    </a:prstClr>
                  </a:outerShdw>
                </a:effectLst>
              </a:rPr>
              <a:t>Hybrid z</a:t>
            </a:r>
            <a:r>
              <a:rPr lang="en-GB" sz="2400" b="1" dirty="0">
                <a:solidFill>
                  <a:srgbClr val="DE0000"/>
                </a:solidFill>
                <a:effectLst>
                  <a:outerShdw blurRad="60007" dist="200025" dir="15000000" sy="30000" kx="-1800000" algn="bl" rotWithShape="0">
                    <a:prstClr val="black">
                      <a:alpha val="32000"/>
                    </a:prstClr>
                  </a:outerShdw>
                </a:effectLst>
              </a:rPr>
              <a:t>o</a:t>
            </a:r>
            <a:r>
              <a:rPr lang="cs-CZ" sz="2400" b="1" dirty="0">
                <a:solidFill>
                  <a:srgbClr val="DE0000"/>
                </a:solidFill>
                <a:effectLst>
                  <a:outerShdw blurRad="60007" dist="200025" dir="15000000" sy="30000" kx="-1800000" algn="bl" rotWithShape="0">
                    <a:prstClr val="black">
                      <a:alpha val="32000"/>
                    </a:prstClr>
                  </a:outerShdw>
                </a:effectLst>
              </a:rPr>
              <a:t>n</a:t>
            </a:r>
            <a:r>
              <a:rPr lang="en-GB" sz="2400" b="1" dirty="0">
                <a:solidFill>
                  <a:srgbClr val="DE0000"/>
                </a:solidFill>
                <a:effectLst>
                  <a:outerShdw blurRad="60007" dist="200025" dir="15000000" sy="30000" kx="-1800000" algn="bl" rotWithShape="0">
                    <a:prstClr val="black">
                      <a:alpha val="32000"/>
                    </a:prstClr>
                  </a:outerShdw>
                </a:effectLst>
              </a:rPr>
              <a:t>e</a:t>
            </a:r>
            <a:r>
              <a:rPr lang="cs-CZ" sz="2400" b="1" dirty="0">
                <a:solidFill>
                  <a:srgbClr val="DE0000"/>
                </a:solidFill>
                <a:effectLst>
                  <a:outerShdw blurRad="60007" dist="200025" dir="15000000" sy="30000" kx="-1800000" algn="bl" rotWithShape="0">
                    <a:prstClr val="black">
                      <a:alpha val="32000"/>
                    </a:prstClr>
                  </a:outerShdw>
                </a:effectLst>
              </a:rPr>
              <a:t> </a:t>
            </a:r>
            <a:r>
              <a:rPr lang="en-GB" sz="2400" b="1" dirty="0">
                <a:solidFill>
                  <a:srgbClr val="DE0000"/>
                </a:solidFill>
                <a:effectLst>
                  <a:outerShdw blurRad="60007" dist="200025" dir="15000000" sy="30000" kx="-1800000" algn="bl" rotWithShape="0">
                    <a:prstClr val="black">
                      <a:alpha val="32000"/>
                    </a:prstClr>
                  </a:outerShdw>
                </a:effectLst>
              </a:rPr>
              <a:t>in</a:t>
            </a:r>
            <a:r>
              <a:rPr lang="cs-CZ" sz="2400" b="1" dirty="0">
                <a:solidFill>
                  <a:srgbClr val="DE0000"/>
                </a:solidFill>
                <a:effectLst>
                  <a:outerShdw blurRad="60007" dist="200025" dir="15000000" sy="30000" kx="-1800000" algn="bl" rotWithShape="0">
                    <a:prstClr val="black">
                      <a:alpha val="32000"/>
                    </a:prstClr>
                  </a:outerShdw>
                </a:effectLst>
              </a:rPr>
              <a:t> E</a:t>
            </a:r>
            <a:r>
              <a:rPr lang="en-GB" sz="2400" b="1" dirty="0">
                <a:solidFill>
                  <a:srgbClr val="DE0000"/>
                </a:solidFill>
                <a:effectLst>
                  <a:outerShdw blurRad="60007" dist="200025" dir="15000000" sy="30000" kx="-1800000" algn="bl" rotWithShape="0">
                    <a:prstClr val="black">
                      <a:alpha val="32000"/>
                    </a:prstClr>
                  </a:outerShdw>
                </a:effectLst>
              </a:rPr>
              <a:t>u</a:t>
            </a:r>
            <a:r>
              <a:rPr lang="cs-CZ" sz="2400" b="1" dirty="0">
                <a:solidFill>
                  <a:srgbClr val="DE0000"/>
                </a:solidFill>
                <a:effectLst>
                  <a:outerShdw blurRad="60007" dist="200025" dir="15000000" sy="30000" kx="-1800000" algn="bl" rotWithShape="0">
                    <a:prstClr val="black">
                      <a:alpha val="32000"/>
                    </a:prstClr>
                  </a:outerShdw>
                </a:effectLst>
              </a:rPr>
              <a:t>rop</a:t>
            </a:r>
            <a:r>
              <a:rPr lang="en-GB" sz="2400" b="1" dirty="0">
                <a:solidFill>
                  <a:srgbClr val="DE0000"/>
                </a:solidFill>
                <a:effectLst>
                  <a:outerShdw blurRad="60007" dist="200025" dir="15000000" sy="30000" kx="-1800000" algn="bl" rotWithShape="0">
                    <a:prstClr val="black">
                      <a:alpha val="32000"/>
                    </a:prstClr>
                  </a:outerShdw>
                </a:effectLst>
              </a:rPr>
              <a:t>e</a:t>
            </a:r>
            <a:endParaRPr lang="cs-CZ" sz="2400" b="1" dirty="0">
              <a:solidFill>
                <a:srgbClr val="DE0000"/>
              </a:solidFill>
              <a:effectLst>
                <a:outerShdw blurRad="60007" dist="200025" dir="15000000" sy="30000" kx="-1800000" algn="bl" rotWithShape="0">
                  <a:prstClr val="black">
                    <a:alpha val="32000"/>
                  </a:prst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3000"/>
                                        <p:tgtEl>
                                          <p:spTgt spid="10"/>
                                        </p:tgtEl>
                                      </p:cBhvr>
                                    </p:animEffect>
                                  </p:childTnLst>
                                </p:cTn>
                              </p:par>
                            </p:childTnLst>
                          </p:cTn>
                        </p:par>
                        <p:par>
                          <p:cTn id="11" fill="hold">
                            <p:stCondLst>
                              <p:cond delay="3000"/>
                            </p:stCondLst>
                            <p:childTnLst>
                              <p:par>
                                <p:cTn id="12" presetID="2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1+#ppt_w/2"/>
                                          </p:val>
                                        </p:tav>
                                        <p:tav tm="100000">
                                          <p:val>
                                            <p:strVal val="#ppt_x"/>
                                          </p:val>
                                        </p:tav>
                                      </p:tavLst>
                                    </p:anim>
                                    <p:anim calcmode="lin" valueType="num">
                                      <p:cBhvr additive="base">
                                        <p:cTn id="2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Obrázek 1" descr="Europe climate.gif"/>
          <p:cNvPicPr>
            <a:picLocks noChangeAspect="1"/>
          </p:cNvPicPr>
          <p:nvPr/>
        </p:nvPicPr>
        <p:blipFill>
          <a:blip r:embed="rId2" cstate="print"/>
          <a:srcRect/>
          <a:stretch>
            <a:fillRect/>
          </a:stretch>
        </p:blipFill>
        <p:spPr bwMode="auto">
          <a:xfrm>
            <a:off x="1479550" y="595313"/>
            <a:ext cx="5816600" cy="5816600"/>
          </a:xfrm>
          <a:prstGeom prst="rect">
            <a:avLst/>
          </a:prstGeom>
          <a:noFill/>
          <a:ln w="9525">
            <a:noFill/>
            <a:miter lim="800000"/>
            <a:headEnd/>
            <a:tailEnd/>
          </a:ln>
        </p:spPr>
      </p:pic>
      <p:grpSp>
        <p:nvGrpSpPr>
          <p:cNvPr id="2" name="Skupina 10"/>
          <p:cNvGrpSpPr>
            <a:grpSpLocks/>
          </p:cNvGrpSpPr>
          <p:nvPr/>
        </p:nvGrpSpPr>
        <p:grpSpPr bwMode="auto">
          <a:xfrm>
            <a:off x="3502025" y="1398588"/>
            <a:ext cx="1944688" cy="2965450"/>
            <a:chOff x="3501430" y="1397794"/>
            <a:chExt cx="1945749" cy="2965941"/>
          </a:xfrm>
        </p:grpSpPr>
        <p:sp>
          <p:nvSpPr>
            <p:cNvPr id="3" name="Volný tvar 2"/>
            <p:cNvSpPr/>
            <p:nvPr/>
          </p:nvSpPr>
          <p:spPr>
            <a:xfrm rot="21407837">
              <a:off x="3501430" y="2761682"/>
              <a:ext cx="1945749" cy="1602053"/>
            </a:xfrm>
            <a:custGeom>
              <a:avLst/>
              <a:gdLst>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967518"/>
                <a:gd name="connsiteX1" fmla="*/ 1340441 w 3072810"/>
                <a:gd name="connsiteY1" fmla="*/ 2497913 h 2967518"/>
                <a:gd name="connsiteX2" fmla="*/ 3072810 w 3072810"/>
                <a:gd name="connsiteY2" fmla="*/ 2817628 h 2967518"/>
                <a:gd name="connsiteX3" fmla="*/ 3072810 w 3072810"/>
                <a:gd name="connsiteY3" fmla="*/ 2817628 h 2967518"/>
                <a:gd name="connsiteX0" fmla="*/ 0 w 3072810"/>
                <a:gd name="connsiteY0" fmla="*/ 0 h 3361218"/>
                <a:gd name="connsiteX1" fmla="*/ 1207091 w 3072810"/>
                <a:gd name="connsiteY1" fmla="*/ 2891613 h 3361218"/>
                <a:gd name="connsiteX2" fmla="*/ 3072810 w 3072810"/>
                <a:gd name="connsiteY2" fmla="*/ 2817628 h 3361218"/>
                <a:gd name="connsiteX3" fmla="*/ 3072810 w 3072810"/>
                <a:gd name="connsiteY3" fmla="*/ 2817628 h 336121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29044 w 3901854"/>
                <a:gd name="connsiteY0" fmla="*/ 0 h 3450118"/>
                <a:gd name="connsiteX1" fmla="*/ 2036135 w 3901854"/>
                <a:gd name="connsiteY1" fmla="*/ 2891613 h 3450118"/>
                <a:gd name="connsiteX2" fmla="*/ 3901854 w 3901854"/>
                <a:gd name="connsiteY2" fmla="*/ 2817628 h 3450118"/>
                <a:gd name="connsiteX3" fmla="*/ 3901854 w 3901854"/>
                <a:gd name="connsiteY3" fmla="*/ 2817628 h 3450118"/>
              </a:gdLst>
              <a:ahLst/>
              <a:cxnLst>
                <a:cxn ang="0">
                  <a:pos x="connsiteX0" y="connsiteY0"/>
                </a:cxn>
                <a:cxn ang="0">
                  <a:pos x="connsiteX1" y="connsiteY1"/>
                </a:cxn>
                <a:cxn ang="0">
                  <a:pos x="connsiteX2" y="connsiteY2"/>
                </a:cxn>
                <a:cxn ang="0">
                  <a:pos x="connsiteX3" y="connsiteY3"/>
                </a:cxn>
              </a:cxnLst>
              <a:rect l="l" t="t" r="r" b="b"/>
              <a:pathLst>
                <a:path w="3901854" h="3450118">
                  <a:moveTo>
                    <a:pt x="829044" y="0"/>
                  </a:moveTo>
                  <a:cubicBezTo>
                    <a:pt x="1782701" y="1044969"/>
                    <a:pt x="0" y="1221858"/>
                    <a:pt x="2036135" y="2891613"/>
                  </a:cubicBezTo>
                  <a:cubicBezTo>
                    <a:pt x="2999120" y="3450118"/>
                    <a:pt x="2927326" y="2726242"/>
                    <a:pt x="3901854" y="2817628"/>
                  </a:cubicBezTo>
                  <a:lnTo>
                    <a:pt x="3901854" y="2817628"/>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cxnSp>
          <p:nvCxnSpPr>
            <p:cNvPr id="5" name="Přímá spojovací čára 4"/>
            <p:cNvCxnSpPr/>
            <p:nvPr/>
          </p:nvCxnSpPr>
          <p:spPr>
            <a:xfrm>
              <a:off x="3709506" y="2660065"/>
              <a:ext cx="101655" cy="317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Volný tvar 8"/>
            <p:cNvSpPr/>
            <p:nvPr/>
          </p:nvSpPr>
          <p:spPr>
            <a:xfrm>
              <a:off x="3650736" y="1397794"/>
              <a:ext cx="462215" cy="795469"/>
            </a:xfrm>
            <a:custGeom>
              <a:avLst/>
              <a:gdLst>
                <a:gd name="connsiteX0" fmla="*/ 0 w 257175"/>
                <a:gd name="connsiteY0" fmla="*/ 804068 h 804068"/>
                <a:gd name="connsiteX1" fmla="*/ 166687 w 257175"/>
                <a:gd name="connsiteY1" fmla="*/ 132556 h 804068"/>
                <a:gd name="connsiteX2" fmla="*/ 257175 w 257175"/>
                <a:gd name="connsiteY2" fmla="*/ 8731 h 804068"/>
                <a:gd name="connsiteX0" fmla="*/ 0 w 257175"/>
                <a:gd name="connsiteY0" fmla="*/ 795337 h 795337"/>
                <a:gd name="connsiteX1" fmla="*/ 257175 w 257175"/>
                <a:gd name="connsiteY1" fmla="*/ 0 h 795337"/>
                <a:gd name="connsiteX0" fmla="*/ 0 w 257175"/>
                <a:gd name="connsiteY0" fmla="*/ 795337 h 795337"/>
                <a:gd name="connsiteX1" fmla="*/ 257175 w 257175"/>
                <a:gd name="connsiteY1" fmla="*/ 0 h 795337"/>
                <a:gd name="connsiteX0" fmla="*/ 176212 w 433387"/>
                <a:gd name="connsiteY0" fmla="*/ 795337 h 795337"/>
                <a:gd name="connsiteX1" fmla="*/ 433387 w 433387"/>
                <a:gd name="connsiteY1" fmla="*/ 0 h 795337"/>
                <a:gd name="connsiteX0" fmla="*/ 176212 w 433387"/>
                <a:gd name="connsiteY0" fmla="*/ 795337 h 795337"/>
                <a:gd name="connsiteX1" fmla="*/ 433387 w 433387"/>
                <a:gd name="connsiteY1" fmla="*/ 0 h 795337"/>
                <a:gd name="connsiteX0" fmla="*/ 176212 w 461962"/>
                <a:gd name="connsiteY0" fmla="*/ 795337 h 795337"/>
                <a:gd name="connsiteX1" fmla="*/ 461962 w 461962"/>
                <a:gd name="connsiteY1" fmla="*/ 0 h 795337"/>
              </a:gdLst>
              <a:ahLst/>
              <a:cxnLst>
                <a:cxn ang="0">
                  <a:pos x="connsiteX0" y="connsiteY0"/>
                </a:cxn>
                <a:cxn ang="0">
                  <a:pos x="connsiteX1" y="connsiteY1"/>
                </a:cxn>
              </a:cxnLst>
              <a:rect l="l" t="t" r="r" b="b"/>
              <a:pathLst>
                <a:path w="461962" h="795337">
                  <a:moveTo>
                    <a:pt x="176212" y="795337"/>
                  </a:moveTo>
                  <a:cubicBezTo>
                    <a:pt x="0" y="623093"/>
                    <a:pt x="261938" y="290512"/>
                    <a:pt x="461962" y="0"/>
                  </a:cubicBezTo>
                </a:path>
              </a:pathLst>
            </a:custGeom>
            <a:ln w="57150">
              <a:solidFill>
                <a:srgbClr val="C80000"/>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grpSp>
      <p:sp>
        <p:nvSpPr>
          <p:cNvPr id="12" name="Zaoblený obdélníkový popisek 11"/>
          <p:cNvSpPr/>
          <p:nvPr/>
        </p:nvSpPr>
        <p:spPr>
          <a:xfrm>
            <a:off x="6011863" y="2506663"/>
            <a:ext cx="1992387" cy="490537"/>
          </a:xfrm>
          <a:prstGeom prst="wedgeRoundRectCallout">
            <a:avLst>
              <a:gd name="adj1" fmla="val -118436"/>
              <a:gd name="adj2" fmla="val 116679"/>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solidFill>
                  <a:schemeClr val="tx1"/>
                </a:solidFill>
              </a:rPr>
              <a:t>c</a:t>
            </a:r>
            <a:r>
              <a:rPr lang="cs-CZ" sz="1600" dirty="0" err="1">
                <a:solidFill>
                  <a:schemeClr val="tx1"/>
                </a:solidFill>
              </a:rPr>
              <a:t>ontinent</a:t>
            </a:r>
            <a:r>
              <a:rPr lang="en-GB" sz="1600" dirty="0">
                <a:solidFill>
                  <a:schemeClr val="tx1"/>
                </a:solidFill>
              </a:rPr>
              <a:t>a</a:t>
            </a:r>
            <a:r>
              <a:rPr lang="cs-CZ" sz="1600" dirty="0">
                <a:solidFill>
                  <a:schemeClr val="tx1"/>
                </a:solidFill>
              </a:rPr>
              <a:t>l</a:t>
            </a:r>
            <a:r>
              <a:rPr lang="en-GB" sz="1600" dirty="0">
                <a:solidFill>
                  <a:schemeClr val="tx1"/>
                </a:solidFill>
              </a:rPr>
              <a:t> climate</a:t>
            </a:r>
            <a:endParaRPr lang="cs-CZ" sz="1600" dirty="0">
              <a:solidFill>
                <a:schemeClr val="tx1"/>
              </a:solidFill>
            </a:endParaRPr>
          </a:p>
        </p:txBody>
      </p:sp>
      <p:sp>
        <p:nvSpPr>
          <p:cNvPr id="13" name="Zaoblený obdélníkový popisek 12"/>
          <p:cNvSpPr/>
          <p:nvPr/>
        </p:nvSpPr>
        <p:spPr>
          <a:xfrm>
            <a:off x="609600" y="3403600"/>
            <a:ext cx="1738313" cy="490538"/>
          </a:xfrm>
          <a:prstGeom prst="wedgeRoundRectCallout">
            <a:avLst>
              <a:gd name="adj1" fmla="val 114650"/>
              <a:gd name="adj2" fmla="val -11998"/>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1600" dirty="0" err="1">
                <a:solidFill>
                  <a:schemeClr val="tx1"/>
                </a:solidFill>
              </a:rPr>
              <a:t>oce</a:t>
            </a:r>
            <a:r>
              <a:rPr lang="en-GB" sz="1600" dirty="0" err="1">
                <a:solidFill>
                  <a:schemeClr val="tx1"/>
                </a:solidFill>
              </a:rPr>
              <a:t>anic</a:t>
            </a:r>
            <a:r>
              <a:rPr lang="en-GB" sz="1600" dirty="0">
                <a:solidFill>
                  <a:schemeClr val="tx1"/>
                </a:solidFill>
              </a:rPr>
              <a:t> climate</a:t>
            </a:r>
            <a:endParaRPr lang="cs-CZ"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Obrázek 1" descr="Europe climate.gif"/>
          <p:cNvPicPr>
            <a:picLocks noChangeAspect="1"/>
          </p:cNvPicPr>
          <p:nvPr/>
        </p:nvPicPr>
        <p:blipFill>
          <a:blip r:embed="rId2" cstate="print"/>
          <a:srcRect b="20965"/>
          <a:stretch>
            <a:fillRect/>
          </a:stretch>
        </p:blipFill>
        <p:spPr bwMode="auto">
          <a:xfrm>
            <a:off x="1479550" y="595313"/>
            <a:ext cx="5816600" cy="4597173"/>
          </a:xfrm>
          <a:prstGeom prst="rect">
            <a:avLst/>
          </a:prstGeom>
          <a:noFill/>
          <a:ln w="9525">
            <a:noFill/>
            <a:miter lim="800000"/>
            <a:headEnd/>
            <a:tailEnd/>
          </a:ln>
        </p:spPr>
      </p:pic>
      <p:grpSp>
        <p:nvGrpSpPr>
          <p:cNvPr id="2" name="Skupina 10"/>
          <p:cNvGrpSpPr>
            <a:grpSpLocks/>
          </p:cNvGrpSpPr>
          <p:nvPr/>
        </p:nvGrpSpPr>
        <p:grpSpPr bwMode="auto">
          <a:xfrm>
            <a:off x="3502025" y="1398588"/>
            <a:ext cx="1944688" cy="2965450"/>
            <a:chOff x="3501430" y="1397794"/>
            <a:chExt cx="1945749" cy="2965941"/>
          </a:xfrm>
        </p:grpSpPr>
        <p:sp>
          <p:nvSpPr>
            <p:cNvPr id="3" name="Volný tvar 2"/>
            <p:cNvSpPr/>
            <p:nvPr/>
          </p:nvSpPr>
          <p:spPr>
            <a:xfrm rot="21407837">
              <a:off x="3501430" y="2761682"/>
              <a:ext cx="1945749" cy="1602053"/>
            </a:xfrm>
            <a:custGeom>
              <a:avLst/>
              <a:gdLst>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967518"/>
                <a:gd name="connsiteX1" fmla="*/ 1340441 w 3072810"/>
                <a:gd name="connsiteY1" fmla="*/ 2497913 h 2967518"/>
                <a:gd name="connsiteX2" fmla="*/ 3072810 w 3072810"/>
                <a:gd name="connsiteY2" fmla="*/ 2817628 h 2967518"/>
                <a:gd name="connsiteX3" fmla="*/ 3072810 w 3072810"/>
                <a:gd name="connsiteY3" fmla="*/ 2817628 h 2967518"/>
                <a:gd name="connsiteX0" fmla="*/ 0 w 3072810"/>
                <a:gd name="connsiteY0" fmla="*/ 0 h 3361218"/>
                <a:gd name="connsiteX1" fmla="*/ 1207091 w 3072810"/>
                <a:gd name="connsiteY1" fmla="*/ 2891613 h 3361218"/>
                <a:gd name="connsiteX2" fmla="*/ 3072810 w 3072810"/>
                <a:gd name="connsiteY2" fmla="*/ 2817628 h 3361218"/>
                <a:gd name="connsiteX3" fmla="*/ 3072810 w 3072810"/>
                <a:gd name="connsiteY3" fmla="*/ 2817628 h 336121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29044 w 3901854"/>
                <a:gd name="connsiteY0" fmla="*/ 0 h 3450118"/>
                <a:gd name="connsiteX1" fmla="*/ 2036135 w 3901854"/>
                <a:gd name="connsiteY1" fmla="*/ 2891613 h 3450118"/>
                <a:gd name="connsiteX2" fmla="*/ 3901854 w 3901854"/>
                <a:gd name="connsiteY2" fmla="*/ 2817628 h 3450118"/>
                <a:gd name="connsiteX3" fmla="*/ 3901854 w 3901854"/>
                <a:gd name="connsiteY3" fmla="*/ 2817628 h 3450118"/>
              </a:gdLst>
              <a:ahLst/>
              <a:cxnLst>
                <a:cxn ang="0">
                  <a:pos x="connsiteX0" y="connsiteY0"/>
                </a:cxn>
                <a:cxn ang="0">
                  <a:pos x="connsiteX1" y="connsiteY1"/>
                </a:cxn>
                <a:cxn ang="0">
                  <a:pos x="connsiteX2" y="connsiteY2"/>
                </a:cxn>
                <a:cxn ang="0">
                  <a:pos x="connsiteX3" y="connsiteY3"/>
                </a:cxn>
              </a:cxnLst>
              <a:rect l="l" t="t" r="r" b="b"/>
              <a:pathLst>
                <a:path w="3901854" h="3450118">
                  <a:moveTo>
                    <a:pt x="829044" y="0"/>
                  </a:moveTo>
                  <a:cubicBezTo>
                    <a:pt x="1782701" y="1044969"/>
                    <a:pt x="0" y="1221858"/>
                    <a:pt x="2036135" y="2891613"/>
                  </a:cubicBezTo>
                  <a:cubicBezTo>
                    <a:pt x="2999120" y="3450118"/>
                    <a:pt x="2927326" y="2726242"/>
                    <a:pt x="3901854" y="2817628"/>
                  </a:cubicBezTo>
                  <a:lnTo>
                    <a:pt x="3901854" y="2817628"/>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cxnSp>
          <p:nvCxnSpPr>
            <p:cNvPr id="5" name="Přímá spojovací čára 4"/>
            <p:cNvCxnSpPr/>
            <p:nvPr/>
          </p:nvCxnSpPr>
          <p:spPr>
            <a:xfrm>
              <a:off x="3709506" y="2660065"/>
              <a:ext cx="101655" cy="317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Volný tvar 8"/>
            <p:cNvSpPr/>
            <p:nvPr/>
          </p:nvSpPr>
          <p:spPr>
            <a:xfrm>
              <a:off x="3650736" y="1397794"/>
              <a:ext cx="462215" cy="795469"/>
            </a:xfrm>
            <a:custGeom>
              <a:avLst/>
              <a:gdLst>
                <a:gd name="connsiteX0" fmla="*/ 0 w 257175"/>
                <a:gd name="connsiteY0" fmla="*/ 804068 h 804068"/>
                <a:gd name="connsiteX1" fmla="*/ 166687 w 257175"/>
                <a:gd name="connsiteY1" fmla="*/ 132556 h 804068"/>
                <a:gd name="connsiteX2" fmla="*/ 257175 w 257175"/>
                <a:gd name="connsiteY2" fmla="*/ 8731 h 804068"/>
                <a:gd name="connsiteX0" fmla="*/ 0 w 257175"/>
                <a:gd name="connsiteY0" fmla="*/ 795337 h 795337"/>
                <a:gd name="connsiteX1" fmla="*/ 257175 w 257175"/>
                <a:gd name="connsiteY1" fmla="*/ 0 h 795337"/>
                <a:gd name="connsiteX0" fmla="*/ 0 w 257175"/>
                <a:gd name="connsiteY0" fmla="*/ 795337 h 795337"/>
                <a:gd name="connsiteX1" fmla="*/ 257175 w 257175"/>
                <a:gd name="connsiteY1" fmla="*/ 0 h 795337"/>
                <a:gd name="connsiteX0" fmla="*/ 176212 w 433387"/>
                <a:gd name="connsiteY0" fmla="*/ 795337 h 795337"/>
                <a:gd name="connsiteX1" fmla="*/ 433387 w 433387"/>
                <a:gd name="connsiteY1" fmla="*/ 0 h 795337"/>
                <a:gd name="connsiteX0" fmla="*/ 176212 w 433387"/>
                <a:gd name="connsiteY0" fmla="*/ 795337 h 795337"/>
                <a:gd name="connsiteX1" fmla="*/ 433387 w 433387"/>
                <a:gd name="connsiteY1" fmla="*/ 0 h 795337"/>
                <a:gd name="connsiteX0" fmla="*/ 176212 w 461962"/>
                <a:gd name="connsiteY0" fmla="*/ 795337 h 795337"/>
                <a:gd name="connsiteX1" fmla="*/ 461962 w 461962"/>
                <a:gd name="connsiteY1" fmla="*/ 0 h 795337"/>
              </a:gdLst>
              <a:ahLst/>
              <a:cxnLst>
                <a:cxn ang="0">
                  <a:pos x="connsiteX0" y="connsiteY0"/>
                </a:cxn>
                <a:cxn ang="0">
                  <a:pos x="connsiteX1" y="connsiteY1"/>
                </a:cxn>
              </a:cxnLst>
              <a:rect l="l" t="t" r="r" b="b"/>
              <a:pathLst>
                <a:path w="461962" h="795337">
                  <a:moveTo>
                    <a:pt x="176212" y="795337"/>
                  </a:moveTo>
                  <a:cubicBezTo>
                    <a:pt x="0" y="623093"/>
                    <a:pt x="261938" y="290512"/>
                    <a:pt x="461962" y="0"/>
                  </a:cubicBezTo>
                </a:path>
              </a:pathLst>
            </a:custGeom>
            <a:ln w="57150">
              <a:solidFill>
                <a:srgbClr val="C80000"/>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grpSp>
      <p:sp>
        <p:nvSpPr>
          <p:cNvPr id="10" name="TextovéPole 9"/>
          <p:cNvSpPr txBox="1"/>
          <p:nvPr/>
        </p:nvSpPr>
        <p:spPr>
          <a:xfrm>
            <a:off x="2232836" y="5560828"/>
            <a:ext cx="4567276" cy="461665"/>
          </a:xfrm>
          <a:prstGeom prst="rect">
            <a:avLst/>
          </a:prstGeom>
          <a:solidFill>
            <a:srgbClr val="FFFF99"/>
          </a:solidFill>
          <a:ln>
            <a:noFill/>
          </a:ln>
        </p:spPr>
        <p:txBody>
          <a:bodyPr wrap="none">
            <a:spAutoFit/>
          </a:bodyPr>
          <a:lstStyle/>
          <a:p>
            <a:pPr>
              <a:defRPr/>
            </a:pPr>
            <a:r>
              <a:rPr lang="en-US" sz="2400" dirty="0">
                <a:solidFill>
                  <a:srgbClr val="DE0000"/>
                </a:solidFill>
                <a:effectLst>
                  <a:outerShdw blurRad="60007" dist="200025" dir="13800000" sy="30000" kx="-1800000" algn="bl" rotWithShape="0">
                    <a:prstClr val="black">
                      <a:alpha val="32000"/>
                    </a:prstClr>
                  </a:outerShdw>
                </a:effectLst>
              </a:rPr>
              <a:t>climatic</a:t>
            </a:r>
            <a:r>
              <a:rPr lang="cs-CZ" sz="2400" dirty="0">
                <a:solidFill>
                  <a:srgbClr val="DE0000"/>
                </a:solidFill>
                <a:effectLst>
                  <a:outerShdw blurRad="60007" dist="200025" dir="13800000" sy="30000" kx="-1800000" algn="bl" rotWithShape="0">
                    <a:prstClr val="black">
                      <a:alpha val="32000"/>
                    </a:prstClr>
                  </a:outerShdw>
                </a:effectLst>
              </a:rPr>
              <a:t> </a:t>
            </a:r>
            <a:r>
              <a:rPr lang="en-US" sz="2400" dirty="0">
                <a:solidFill>
                  <a:srgbClr val="DE0000"/>
                </a:solidFill>
                <a:effectLst>
                  <a:outerShdw blurRad="60007" dist="200025" dir="13800000" sy="30000" kx="-1800000" algn="bl" rotWithShape="0">
                    <a:prstClr val="black">
                      <a:alpha val="32000"/>
                    </a:prstClr>
                  </a:outerShdw>
                </a:effectLst>
              </a:rPr>
              <a:t>factors </a:t>
            </a:r>
            <a:r>
              <a:rPr lang="cs-CZ" sz="2400" dirty="0">
                <a:solidFill>
                  <a:srgbClr val="DE0000"/>
                </a:solidFill>
                <a:effectLst>
                  <a:outerShdw blurRad="60007" dist="200025" dir="13800000" sy="30000" kx="-1800000" algn="bl" rotWithShape="0">
                    <a:prstClr val="black">
                      <a:alpha val="32000"/>
                    </a:prstClr>
                  </a:outerShdw>
                </a:effectLst>
              </a:rPr>
              <a:t>do</a:t>
            </a:r>
            <a:r>
              <a:rPr lang="en-GB" sz="2400" dirty="0" err="1">
                <a:solidFill>
                  <a:srgbClr val="DE0000"/>
                </a:solidFill>
                <a:effectLst>
                  <a:outerShdw blurRad="60007" dist="200025" dir="13800000" sy="30000" kx="-1800000" algn="bl" rotWithShape="0">
                    <a:prstClr val="black">
                      <a:alpha val="32000"/>
                    </a:prstClr>
                  </a:outerShdw>
                </a:effectLst>
              </a:rPr>
              <a:t>n’t</a:t>
            </a:r>
            <a:r>
              <a:rPr lang="en-GB" sz="2400" dirty="0">
                <a:solidFill>
                  <a:srgbClr val="DE0000"/>
                </a:solidFill>
                <a:effectLst>
                  <a:outerShdw blurRad="60007" dist="200025" dir="13800000" sy="30000" kx="-1800000" algn="bl" rotWithShape="0">
                    <a:prstClr val="black">
                      <a:alpha val="32000"/>
                    </a:prstClr>
                  </a:outerShdw>
                </a:effectLst>
              </a:rPr>
              <a:t> determine</a:t>
            </a:r>
            <a:endParaRPr lang="cs-CZ" sz="2400" dirty="0">
              <a:solidFill>
                <a:srgbClr val="DE0000"/>
              </a:solidFill>
              <a:effectLst>
                <a:outerShdw blurRad="60007" dist="200025" dir="13800000" sy="30000" kx="-1800000" algn="bl" rotWithShape="0">
                  <a:prstClr val="black">
                    <a:alpha val="32000"/>
                  </a:prstClr>
                </a:outerShdw>
              </a:effectLst>
            </a:endParaRPr>
          </a:p>
        </p:txBody>
      </p:sp>
      <p:sp>
        <p:nvSpPr>
          <p:cNvPr id="11" name="Zaoblený obdélníkový popisek 11">
            <a:extLst>
              <a:ext uri="{FF2B5EF4-FFF2-40B4-BE49-F238E27FC236}">
                <a16:creationId xmlns:a16="http://schemas.microsoft.com/office/drawing/2014/main" id="{19002983-E571-45D2-BB69-3D78551F6B3B}"/>
              </a:ext>
            </a:extLst>
          </p:cNvPr>
          <p:cNvSpPr/>
          <p:nvPr/>
        </p:nvSpPr>
        <p:spPr>
          <a:xfrm>
            <a:off x="6011863" y="2506663"/>
            <a:ext cx="1992387" cy="490537"/>
          </a:xfrm>
          <a:prstGeom prst="wedgeRoundRectCallout">
            <a:avLst>
              <a:gd name="adj1" fmla="val -118436"/>
              <a:gd name="adj2" fmla="val 116679"/>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solidFill>
                  <a:schemeClr val="tx1"/>
                </a:solidFill>
              </a:rPr>
              <a:t>c</a:t>
            </a:r>
            <a:r>
              <a:rPr lang="cs-CZ" sz="1600" dirty="0" err="1">
                <a:solidFill>
                  <a:schemeClr val="tx1"/>
                </a:solidFill>
              </a:rPr>
              <a:t>ontinent</a:t>
            </a:r>
            <a:r>
              <a:rPr lang="en-GB" sz="1600" dirty="0">
                <a:solidFill>
                  <a:schemeClr val="tx1"/>
                </a:solidFill>
              </a:rPr>
              <a:t>a</a:t>
            </a:r>
            <a:r>
              <a:rPr lang="cs-CZ" sz="1600" dirty="0">
                <a:solidFill>
                  <a:schemeClr val="tx1"/>
                </a:solidFill>
              </a:rPr>
              <a:t>l</a:t>
            </a:r>
            <a:r>
              <a:rPr lang="en-GB" sz="1600" dirty="0">
                <a:solidFill>
                  <a:schemeClr val="tx1"/>
                </a:solidFill>
              </a:rPr>
              <a:t> climate</a:t>
            </a:r>
            <a:endParaRPr lang="cs-CZ" sz="1600" dirty="0">
              <a:solidFill>
                <a:schemeClr val="tx1"/>
              </a:solidFill>
            </a:endParaRPr>
          </a:p>
        </p:txBody>
      </p:sp>
      <p:sp>
        <p:nvSpPr>
          <p:cNvPr id="14" name="Zaoblený obdélníkový popisek 12">
            <a:extLst>
              <a:ext uri="{FF2B5EF4-FFF2-40B4-BE49-F238E27FC236}">
                <a16:creationId xmlns:a16="http://schemas.microsoft.com/office/drawing/2014/main" id="{AD989542-CA18-494B-B032-4A8C8C45B1E7}"/>
              </a:ext>
            </a:extLst>
          </p:cNvPr>
          <p:cNvSpPr/>
          <p:nvPr/>
        </p:nvSpPr>
        <p:spPr>
          <a:xfrm>
            <a:off x="609600" y="3403600"/>
            <a:ext cx="1738313" cy="490538"/>
          </a:xfrm>
          <a:prstGeom prst="wedgeRoundRectCallout">
            <a:avLst>
              <a:gd name="adj1" fmla="val 114650"/>
              <a:gd name="adj2" fmla="val -11998"/>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1600" dirty="0" err="1">
                <a:solidFill>
                  <a:schemeClr val="tx1"/>
                </a:solidFill>
              </a:rPr>
              <a:t>oce</a:t>
            </a:r>
            <a:r>
              <a:rPr lang="en-GB" sz="1600" dirty="0" err="1">
                <a:solidFill>
                  <a:schemeClr val="tx1"/>
                </a:solidFill>
              </a:rPr>
              <a:t>anic</a:t>
            </a:r>
            <a:r>
              <a:rPr lang="en-GB" sz="1600" dirty="0">
                <a:solidFill>
                  <a:schemeClr val="tx1"/>
                </a:solidFill>
              </a:rPr>
              <a:t> climate</a:t>
            </a:r>
            <a:endParaRPr lang="cs-CZ" sz="1600" dirty="0">
              <a:solidFill>
                <a:schemeClr val="tx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3"/>
          <p:cNvPicPr>
            <a:picLocks noChangeAspect="1" noChangeArrowheads="1"/>
          </p:cNvPicPr>
          <p:nvPr/>
        </p:nvPicPr>
        <p:blipFill>
          <a:blip r:embed="rId3" cstate="print"/>
          <a:srcRect l="8102" r="8331" b="2492"/>
          <a:stretch>
            <a:fillRect/>
          </a:stretch>
        </p:blipFill>
        <p:spPr bwMode="auto">
          <a:xfrm>
            <a:off x="327025" y="950913"/>
            <a:ext cx="8456613" cy="5216525"/>
          </a:xfrm>
          <a:prstGeom prst="rect">
            <a:avLst/>
          </a:prstGeom>
          <a:noFill/>
          <a:ln w="9525">
            <a:noFill/>
            <a:miter lim="800000"/>
            <a:headEnd/>
            <a:tailEnd/>
          </a:ln>
        </p:spPr>
      </p:pic>
      <p:sp>
        <p:nvSpPr>
          <p:cNvPr id="10" name="Volný tvar 9"/>
          <p:cNvSpPr/>
          <p:nvPr/>
        </p:nvSpPr>
        <p:spPr>
          <a:xfrm>
            <a:off x="3317875" y="2274888"/>
            <a:ext cx="3241675" cy="2828925"/>
          </a:xfrm>
          <a:custGeom>
            <a:avLst/>
            <a:gdLst>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967518"/>
              <a:gd name="connsiteX1" fmla="*/ 1340441 w 3072810"/>
              <a:gd name="connsiteY1" fmla="*/ 2497913 h 2967518"/>
              <a:gd name="connsiteX2" fmla="*/ 3072810 w 3072810"/>
              <a:gd name="connsiteY2" fmla="*/ 2817628 h 2967518"/>
              <a:gd name="connsiteX3" fmla="*/ 3072810 w 3072810"/>
              <a:gd name="connsiteY3" fmla="*/ 2817628 h 2967518"/>
              <a:gd name="connsiteX0" fmla="*/ 0 w 3072810"/>
              <a:gd name="connsiteY0" fmla="*/ 0 h 3361218"/>
              <a:gd name="connsiteX1" fmla="*/ 1207091 w 3072810"/>
              <a:gd name="connsiteY1" fmla="*/ 2891613 h 3361218"/>
              <a:gd name="connsiteX2" fmla="*/ 3072810 w 3072810"/>
              <a:gd name="connsiteY2" fmla="*/ 2817628 h 3361218"/>
              <a:gd name="connsiteX3" fmla="*/ 3072810 w 3072810"/>
              <a:gd name="connsiteY3" fmla="*/ 2817628 h 336121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29044 w 3901854"/>
              <a:gd name="connsiteY0" fmla="*/ 0 h 3450118"/>
              <a:gd name="connsiteX1" fmla="*/ 2036135 w 3901854"/>
              <a:gd name="connsiteY1" fmla="*/ 2891613 h 3450118"/>
              <a:gd name="connsiteX2" fmla="*/ 3901854 w 3901854"/>
              <a:gd name="connsiteY2" fmla="*/ 2817628 h 3450118"/>
              <a:gd name="connsiteX3" fmla="*/ 3901854 w 3901854"/>
              <a:gd name="connsiteY3" fmla="*/ 2817628 h 3450118"/>
              <a:gd name="connsiteX0" fmla="*/ 829044 w 3901854"/>
              <a:gd name="connsiteY0" fmla="*/ 0 h 3450118"/>
              <a:gd name="connsiteX1" fmla="*/ 2036135 w 3901854"/>
              <a:gd name="connsiteY1" fmla="*/ 2891613 h 3450118"/>
              <a:gd name="connsiteX2" fmla="*/ 3901854 w 3901854"/>
              <a:gd name="connsiteY2" fmla="*/ 2817628 h 3450118"/>
            </a:gdLst>
            <a:ahLst/>
            <a:cxnLst>
              <a:cxn ang="0">
                <a:pos x="connsiteX0" y="connsiteY0"/>
              </a:cxn>
              <a:cxn ang="0">
                <a:pos x="connsiteX1" y="connsiteY1"/>
              </a:cxn>
              <a:cxn ang="0">
                <a:pos x="connsiteX2" y="connsiteY2"/>
              </a:cxn>
            </a:cxnLst>
            <a:rect l="l" t="t" r="r" b="b"/>
            <a:pathLst>
              <a:path w="3901854" h="3450118">
                <a:moveTo>
                  <a:pt x="829044" y="0"/>
                </a:moveTo>
                <a:cubicBezTo>
                  <a:pt x="1782701" y="1044969"/>
                  <a:pt x="0" y="1221858"/>
                  <a:pt x="2036135" y="2891613"/>
                </a:cubicBezTo>
                <a:cubicBezTo>
                  <a:pt x="2999120" y="3450118"/>
                  <a:pt x="2927326" y="2726242"/>
                  <a:pt x="3901854" y="2817628"/>
                </a:cubicBezTo>
              </a:path>
            </a:pathLst>
          </a:custGeom>
          <a:ln w="57150">
            <a:solidFill>
              <a:srgbClr val="CC00CC"/>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pic>
        <p:nvPicPr>
          <p:cNvPr id="13" name="Picture 2"/>
          <p:cNvPicPr>
            <a:picLocks noChangeAspect="1" noChangeArrowheads="1"/>
          </p:cNvPicPr>
          <p:nvPr/>
        </p:nvPicPr>
        <p:blipFill>
          <a:blip r:embed="rId4" cstate="print"/>
          <a:srcRect t="4131" r="10596" b="25545"/>
          <a:stretch>
            <a:fillRect/>
          </a:stretch>
        </p:blipFill>
        <p:spPr bwMode="auto">
          <a:xfrm>
            <a:off x="107950" y="3922713"/>
            <a:ext cx="2265363" cy="2679700"/>
          </a:xfrm>
          <a:prstGeom prst="rect">
            <a:avLst/>
          </a:prstGeom>
          <a:noFill/>
          <a:ln w="9525">
            <a:noFill/>
            <a:miter lim="800000"/>
            <a:headEnd/>
            <a:tailEnd/>
          </a:ln>
        </p:spPr>
      </p:pic>
      <p:sp>
        <p:nvSpPr>
          <p:cNvPr id="14" name="TextovéPole 13"/>
          <p:cNvSpPr txBox="1">
            <a:spLocks noChangeArrowheads="1"/>
          </p:cNvSpPr>
          <p:nvPr/>
        </p:nvSpPr>
        <p:spPr bwMode="auto">
          <a:xfrm>
            <a:off x="2403475" y="6272213"/>
            <a:ext cx="1111250" cy="307975"/>
          </a:xfrm>
          <a:prstGeom prst="rect">
            <a:avLst/>
          </a:prstGeom>
          <a:noFill/>
          <a:ln w="9525">
            <a:noFill/>
            <a:miter lim="800000"/>
            <a:headEnd/>
            <a:tailEnd/>
          </a:ln>
        </p:spPr>
        <p:txBody>
          <a:bodyPr wrap="none">
            <a:spAutoFit/>
          </a:bodyPr>
          <a:lstStyle/>
          <a:p>
            <a:r>
              <a:rPr lang="en-US" sz="1400"/>
              <a:t>Nick Barton</a:t>
            </a:r>
            <a:endParaRPr lang="cs-CZ" sz="1400"/>
          </a:p>
        </p:txBody>
      </p:sp>
      <p:sp>
        <p:nvSpPr>
          <p:cNvPr id="15" name="Oválný popisek 14"/>
          <p:cNvSpPr/>
          <p:nvPr/>
        </p:nvSpPr>
        <p:spPr>
          <a:xfrm>
            <a:off x="2679700" y="2944813"/>
            <a:ext cx="4125913" cy="1222375"/>
          </a:xfrm>
          <a:prstGeom prst="wedgeEllipseCallout">
            <a:avLst>
              <a:gd name="adj1" fmla="val -78146"/>
              <a:gd name="adj2" fmla="val 100761"/>
            </a:avLst>
          </a:prstGeom>
          <a:solidFill>
            <a:srgbClr val="CCFF33">
              <a:alpha val="63922"/>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dirty="0">
                <a:solidFill>
                  <a:schemeClr val="tx1"/>
                </a:solidFill>
              </a:rPr>
              <a:t>Most</a:t>
            </a:r>
            <a:r>
              <a:rPr lang="cs-CZ" sz="2000" dirty="0">
                <a:solidFill>
                  <a:schemeClr val="tx1"/>
                </a:solidFill>
              </a:rPr>
              <a:t> hybrid</a:t>
            </a:r>
            <a:r>
              <a:rPr lang="en-GB" sz="2000" dirty="0">
                <a:solidFill>
                  <a:schemeClr val="tx1"/>
                </a:solidFill>
              </a:rPr>
              <a:t> zones are</a:t>
            </a:r>
            <a:r>
              <a:rPr lang="cs-CZ" sz="2000" dirty="0">
                <a:solidFill>
                  <a:schemeClr val="tx1"/>
                </a:solidFill>
              </a:rPr>
              <a:t> </a:t>
            </a:r>
            <a:r>
              <a:rPr lang="cs-CZ" sz="2000" dirty="0">
                <a:solidFill>
                  <a:srgbClr val="DE0000"/>
                </a:solidFill>
              </a:rPr>
              <a:t>„ten</a:t>
            </a:r>
            <a:r>
              <a:rPr lang="en-GB" sz="2000" dirty="0" err="1">
                <a:solidFill>
                  <a:srgbClr val="DE0000"/>
                </a:solidFill>
              </a:rPr>
              <a:t>sion</a:t>
            </a:r>
            <a:r>
              <a:rPr lang="en-GB" sz="2000" dirty="0">
                <a:solidFill>
                  <a:srgbClr val="DE0000"/>
                </a:solidFill>
              </a:rPr>
              <a:t> zones</a:t>
            </a:r>
            <a:r>
              <a:rPr lang="cs-CZ" sz="2000" dirty="0">
                <a:solidFill>
                  <a:srgbClr val="DE0000"/>
                </a:solidFill>
              </a:rPr>
              <a:t>“</a:t>
            </a:r>
          </a:p>
        </p:txBody>
      </p:sp>
      <p:sp>
        <p:nvSpPr>
          <p:cNvPr id="16" name="TextovéPole 15"/>
          <p:cNvSpPr txBox="1"/>
          <p:nvPr/>
        </p:nvSpPr>
        <p:spPr>
          <a:xfrm>
            <a:off x="4695825" y="6296025"/>
            <a:ext cx="3461204" cy="400110"/>
          </a:xfrm>
          <a:prstGeom prst="rect">
            <a:avLst/>
          </a:prstGeom>
          <a:noFill/>
        </p:spPr>
        <p:txBody>
          <a:bodyPr wrap="none">
            <a:spAutoFit/>
          </a:bodyPr>
          <a:lstStyle/>
          <a:p>
            <a:pPr>
              <a:defRPr/>
            </a:pPr>
            <a:r>
              <a:rPr lang="en-GB" sz="2000" dirty="0">
                <a:solidFill>
                  <a:srgbClr val="DE0000"/>
                </a:solidFill>
                <a:effectLst>
                  <a:outerShdw blurRad="60007" dist="190500" dir="13200000" sy="30000" kx="-1800000" algn="bl" rotWithShape="0">
                    <a:prstClr val="black">
                      <a:alpha val="32000"/>
                    </a:prstClr>
                  </a:outerShdw>
                </a:effectLst>
              </a:rPr>
              <a:t>also the mouse hybrid zone?</a:t>
            </a:r>
            <a:endParaRPr lang="cs-CZ" sz="2000" i="1" dirty="0">
              <a:solidFill>
                <a:srgbClr val="DE0000"/>
              </a:solidFill>
              <a:effectLst>
                <a:outerShdw blurRad="60007" dist="190500" dir="13200000" sy="30000" kx="-1800000" algn="bl" rotWithShape="0">
                  <a:prstClr val="black">
                    <a:alpha val="32000"/>
                  </a:prstClr>
                </a:outerShdw>
              </a:effectLst>
            </a:endParaRPr>
          </a:p>
        </p:txBody>
      </p:sp>
      <p:grpSp>
        <p:nvGrpSpPr>
          <p:cNvPr id="44041" name="Skupina 18"/>
          <p:cNvGrpSpPr>
            <a:grpSpLocks/>
          </p:cNvGrpSpPr>
          <p:nvPr/>
        </p:nvGrpSpPr>
        <p:grpSpPr bwMode="auto">
          <a:xfrm>
            <a:off x="3805238" y="952500"/>
            <a:ext cx="239712" cy="1074738"/>
            <a:chOff x="3805561" y="952870"/>
            <a:chExt cx="239697" cy="1074198"/>
          </a:xfrm>
        </p:grpSpPr>
        <p:cxnSp>
          <p:nvCxnSpPr>
            <p:cNvPr id="17" name="Přímá spojovací čára 16"/>
            <p:cNvCxnSpPr/>
            <p:nvPr/>
          </p:nvCxnSpPr>
          <p:spPr>
            <a:xfrm>
              <a:off x="3805561" y="2015961"/>
              <a:ext cx="123817" cy="11107"/>
            </a:xfrm>
            <a:prstGeom prst="line">
              <a:avLst/>
            </a:prstGeom>
            <a:ln w="57150">
              <a:solidFill>
                <a:srgbClr val="CC00CC"/>
              </a:solidFill>
            </a:ln>
          </p:spPr>
          <p:style>
            <a:lnRef idx="1">
              <a:schemeClr val="accent1"/>
            </a:lnRef>
            <a:fillRef idx="0">
              <a:schemeClr val="accent1"/>
            </a:fillRef>
            <a:effectRef idx="0">
              <a:schemeClr val="accent1"/>
            </a:effectRef>
            <a:fontRef idx="minor">
              <a:schemeClr val="tx1"/>
            </a:fontRef>
          </p:style>
        </p:cxnSp>
        <p:sp>
          <p:nvSpPr>
            <p:cNvPr id="18" name="Volný tvar 17"/>
            <p:cNvSpPr/>
            <p:nvPr/>
          </p:nvSpPr>
          <p:spPr>
            <a:xfrm>
              <a:off x="3916679" y="952870"/>
              <a:ext cx="128579" cy="314167"/>
            </a:xfrm>
            <a:custGeom>
              <a:avLst/>
              <a:gdLst>
                <a:gd name="connsiteX0" fmla="*/ 94695 w 94695"/>
                <a:gd name="connsiteY0" fmla="*/ 313678 h 313678"/>
                <a:gd name="connsiteX1" fmla="*/ 0 w 94695"/>
                <a:gd name="connsiteY1" fmla="*/ 0 h 313678"/>
                <a:gd name="connsiteX2" fmla="*/ 0 w 94695"/>
                <a:gd name="connsiteY2" fmla="*/ 0 h 313678"/>
                <a:gd name="connsiteX0" fmla="*/ 95681 w 95681"/>
                <a:gd name="connsiteY0" fmla="*/ 313678 h 313678"/>
                <a:gd name="connsiteX1" fmla="*/ 986 w 95681"/>
                <a:gd name="connsiteY1" fmla="*/ 0 h 313678"/>
                <a:gd name="connsiteX2" fmla="*/ 986 w 95681"/>
                <a:gd name="connsiteY2" fmla="*/ 0 h 313678"/>
                <a:gd name="connsiteX0" fmla="*/ 129220 w 129220"/>
                <a:gd name="connsiteY0" fmla="*/ 313678 h 313678"/>
                <a:gd name="connsiteX1" fmla="*/ 34525 w 129220"/>
                <a:gd name="connsiteY1" fmla="*/ 0 h 313678"/>
                <a:gd name="connsiteX2" fmla="*/ 34525 w 129220"/>
                <a:gd name="connsiteY2" fmla="*/ 0 h 313678"/>
                <a:gd name="connsiteX0" fmla="*/ 129220 w 129220"/>
                <a:gd name="connsiteY0" fmla="*/ 319597 h 319597"/>
                <a:gd name="connsiteX1" fmla="*/ 34525 w 129220"/>
                <a:gd name="connsiteY1" fmla="*/ 5919 h 319597"/>
                <a:gd name="connsiteX2" fmla="*/ 46362 w 129220"/>
                <a:gd name="connsiteY2" fmla="*/ 0 h 319597"/>
                <a:gd name="connsiteX0" fmla="*/ 129220 w 129220"/>
                <a:gd name="connsiteY0" fmla="*/ 313678 h 313678"/>
                <a:gd name="connsiteX1" fmla="*/ 34525 w 129220"/>
                <a:gd name="connsiteY1" fmla="*/ 0 h 313678"/>
                <a:gd name="connsiteX2" fmla="*/ 49321 w 129220"/>
                <a:gd name="connsiteY2" fmla="*/ 5918 h 313678"/>
              </a:gdLst>
              <a:ahLst/>
              <a:cxnLst>
                <a:cxn ang="0">
                  <a:pos x="connsiteX0" y="connsiteY0"/>
                </a:cxn>
                <a:cxn ang="0">
                  <a:pos x="connsiteX1" y="connsiteY1"/>
                </a:cxn>
                <a:cxn ang="0">
                  <a:pos x="connsiteX2" y="connsiteY2"/>
                </a:cxn>
              </a:cxnLst>
              <a:rect l="l" t="t" r="r" b="b"/>
              <a:pathLst>
                <a:path w="129220" h="313678">
                  <a:moveTo>
                    <a:pt x="129220" y="313678"/>
                  </a:moveTo>
                  <a:cubicBezTo>
                    <a:pt x="0" y="206160"/>
                    <a:pt x="33539" y="131192"/>
                    <a:pt x="34525" y="0"/>
                  </a:cubicBezTo>
                  <a:lnTo>
                    <a:pt x="49321" y="5918"/>
                  </a:lnTo>
                </a:path>
              </a:pathLst>
            </a:custGeom>
            <a:ln w="57150">
              <a:solidFill>
                <a:srgbClr val="CC00CC"/>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grpSp>
      <p:sp>
        <p:nvSpPr>
          <p:cNvPr id="12" name="TextovéPole 11">
            <a:extLst>
              <a:ext uri="{FF2B5EF4-FFF2-40B4-BE49-F238E27FC236}">
                <a16:creationId xmlns:a16="http://schemas.microsoft.com/office/drawing/2014/main" id="{AB705E02-5882-4622-AD7D-12F41926A28A}"/>
              </a:ext>
            </a:extLst>
          </p:cNvPr>
          <p:cNvSpPr txBox="1"/>
          <p:nvPr/>
        </p:nvSpPr>
        <p:spPr>
          <a:xfrm>
            <a:off x="395288" y="188913"/>
            <a:ext cx="3430747" cy="461665"/>
          </a:xfrm>
          <a:prstGeom prst="rect">
            <a:avLst/>
          </a:prstGeom>
          <a:noFill/>
        </p:spPr>
        <p:txBody>
          <a:bodyPr wrap="none">
            <a:spAutoFit/>
          </a:bodyPr>
          <a:lstStyle/>
          <a:p>
            <a:pPr>
              <a:defRPr/>
            </a:pPr>
            <a:r>
              <a:rPr lang="cs-CZ" sz="2400" b="1" dirty="0">
                <a:solidFill>
                  <a:srgbClr val="DE0000"/>
                </a:solidFill>
                <a:effectLst>
                  <a:outerShdw blurRad="60007" dist="200025" dir="15000000" sy="30000" kx="-1800000" algn="bl" rotWithShape="0">
                    <a:prstClr val="black">
                      <a:alpha val="32000"/>
                    </a:prstClr>
                  </a:outerShdw>
                </a:effectLst>
              </a:rPr>
              <a:t>Hybrid z</a:t>
            </a:r>
            <a:r>
              <a:rPr lang="en-GB" sz="2400" b="1" dirty="0">
                <a:solidFill>
                  <a:srgbClr val="DE0000"/>
                </a:solidFill>
                <a:effectLst>
                  <a:outerShdw blurRad="60007" dist="200025" dir="15000000" sy="30000" kx="-1800000" algn="bl" rotWithShape="0">
                    <a:prstClr val="black">
                      <a:alpha val="32000"/>
                    </a:prstClr>
                  </a:outerShdw>
                </a:effectLst>
              </a:rPr>
              <a:t>o</a:t>
            </a:r>
            <a:r>
              <a:rPr lang="cs-CZ" sz="2400" b="1" dirty="0">
                <a:solidFill>
                  <a:srgbClr val="DE0000"/>
                </a:solidFill>
                <a:effectLst>
                  <a:outerShdw blurRad="60007" dist="200025" dir="15000000" sy="30000" kx="-1800000" algn="bl" rotWithShape="0">
                    <a:prstClr val="black">
                      <a:alpha val="32000"/>
                    </a:prstClr>
                  </a:outerShdw>
                </a:effectLst>
              </a:rPr>
              <a:t>n</a:t>
            </a:r>
            <a:r>
              <a:rPr lang="en-GB" sz="2400" b="1" dirty="0">
                <a:solidFill>
                  <a:srgbClr val="DE0000"/>
                </a:solidFill>
                <a:effectLst>
                  <a:outerShdw blurRad="60007" dist="200025" dir="15000000" sy="30000" kx="-1800000" algn="bl" rotWithShape="0">
                    <a:prstClr val="black">
                      <a:alpha val="32000"/>
                    </a:prstClr>
                  </a:outerShdw>
                </a:effectLst>
              </a:rPr>
              <a:t>e</a:t>
            </a:r>
            <a:r>
              <a:rPr lang="cs-CZ" sz="2400" b="1" dirty="0">
                <a:solidFill>
                  <a:srgbClr val="DE0000"/>
                </a:solidFill>
                <a:effectLst>
                  <a:outerShdw blurRad="60007" dist="200025" dir="15000000" sy="30000" kx="-1800000" algn="bl" rotWithShape="0">
                    <a:prstClr val="black">
                      <a:alpha val="32000"/>
                    </a:prstClr>
                  </a:outerShdw>
                </a:effectLst>
              </a:rPr>
              <a:t> </a:t>
            </a:r>
            <a:r>
              <a:rPr lang="en-GB" sz="2400" b="1" dirty="0">
                <a:solidFill>
                  <a:srgbClr val="DE0000"/>
                </a:solidFill>
                <a:effectLst>
                  <a:outerShdw blurRad="60007" dist="200025" dir="15000000" sy="30000" kx="-1800000" algn="bl" rotWithShape="0">
                    <a:prstClr val="black">
                      <a:alpha val="32000"/>
                    </a:prstClr>
                  </a:outerShdw>
                </a:effectLst>
              </a:rPr>
              <a:t>in</a:t>
            </a:r>
            <a:r>
              <a:rPr lang="cs-CZ" sz="2400" b="1" dirty="0">
                <a:solidFill>
                  <a:srgbClr val="DE0000"/>
                </a:solidFill>
                <a:effectLst>
                  <a:outerShdw blurRad="60007" dist="200025" dir="15000000" sy="30000" kx="-1800000" algn="bl" rotWithShape="0">
                    <a:prstClr val="black">
                      <a:alpha val="32000"/>
                    </a:prstClr>
                  </a:outerShdw>
                </a:effectLst>
              </a:rPr>
              <a:t> E</a:t>
            </a:r>
            <a:r>
              <a:rPr lang="en-GB" sz="2400" b="1" dirty="0">
                <a:solidFill>
                  <a:srgbClr val="DE0000"/>
                </a:solidFill>
                <a:effectLst>
                  <a:outerShdw blurRad="60007" dist="200025" dir="15000000" sy="30000" kx="-1800000" algn="bl" rotWithShape="0">
                    <a:prstClr val="black">
                      <a:alpha val="32000"/>
                    </a:prstClr>
                  </a:outerShdw>
                </a:effectLst>
              </a:rPr>
              <a:t>u</a:t>
            </a:r>
            <a:r>
              <a:rPr lang="cs-CZ" sz="2400" b="1" dirty="0">
                <a:solidFill>
                  <a:srgbClr val="DE0000"/>
                </a:solidFill>
                <a:effectLst>
                  <a:outerShdw blurRad="60007" dist="200025" dir="15000000" sy="30000" kx="-1800000" algn="bl" rotWithShape="0">
                    <a:prstClr val="black">
                      <a:alpha val="32000"/>
                    </a:prstClr>
                  </a:outerShdw>
                </a:effectLst>
              </a:rPr>
              <a:t>rop</a:t>
            </a:r>
            <a:r>
              <a:rPr lang="en-GB" sz="2400" b="1" dirty="0">
                <a:solidFill>
                  <a:srgbClr val="DE0000"/>
                </a:solidFill>
                <a:effectLst>
                  <a:outerShdw blurRad="60007" dist="200025" dir="15000000" sy="30000" kx="-1800000" algn="bl" rotWithShape="0">
                    <a:prstClr val="black">
                      <a:alpha val="32000"/>
                    </a:prstClr>
                  </a:outerShdw>
                </a:effectLst>
              </a:rPr>
              <a:t>e</a:t>
            </a:r>
            <a:endParaRPr lang="cs-CZ" sz="2400" b="1" dirty="0">
              <a:solidFill>
                <a:srgbClr val="DE0000"/>
              </a:solidFill>
              <a:effectLst>
                <a:outerShdw blurRad="60007" dist="200025" dir="15000000" sy="30000" kx="-1800000" algn="bl" rotWithShape="0">
                  <a:prstClr val="black">
                    <a:alpha val="32000"/>
                  </a:prst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1+#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Skupina 2">
            <a:extLst>
              <a:ext uri="{FF2B5EF4-FFF2-40B4-BE49-F238E27FC236}">
                <a16:creationId xmlns:a16="http://schemas.microsoft.com/office/drawing/2014/main" id="{1DA80993-117F-42C2-8485-206419711731}"/>
              </a:ext>
            </a:extLst>
          </p:cNvPr>
          <p:cNvGrpSpPr/>
          <p:nvPr/>
        </p:nvGrpSpPr>
        <p:grpSpPr>
          <a:xfrm>
            <a:off x="1712913" y="862013"/>
            <a:ext cx="5180145" cy="5529262"/>
            <a:chOff x="1712913" y="862013"/>
            <a:chExt cx="5180145" cy="5529262"/>
          </a:xfrm>
        </p:grpSpPr>
        <p:pic>
          <p:nvPicPr>
            <p:cNvPr id="10242" name="Obrázek 6" descr="Hybridizace1.jpg"/>
            <p:cNvPicPr>
              <a:picLocks noChangeAspect="1"/>
            </p:cNvPicPr>
            <p:nvPr/>
          </p:nvPicPr>
          <p:blipFill>
            <a:blip r:embed="rId3" cstate="print"/>
            <a:srcRect/>
            <a:stretch>
              <a:fillRect/>
            </a:stretch>
          </p:blipFill>
          <p:spPr bwMode="auto">
            <a:xfrm>
              <a:off x="1712913" y="862013"/>
              <a:ext cx="5146675" cy="5529262"/>
            </a:xfrm>
            <a:prstGeom prst="rect">
              <a:avLst/>
            </a:prstGeom>
            <a:noFill/>
            <a:ln w="9525">
              <a:noFill/>
              <a:miter lim="800000"/>
              <a:headEnd/>
              <a:tailEnd/>
            </a:ln>
          </p:spPr>
        </p:pic>
        <p:sp>
          <p:nvSpPr>
            <p:cNvPr id="2" name="TextovéPole 1">
              <a:extLst>
                <a:ext uri="{FF2B5EF4-FFF2-40B4-BE49-F238E27FC236}">
                  <a16:creationId xmlns:a16="http://schemas.microsoft.com/office/drawing/2014/main" id="{0149E3D3-C006-4FBA-AF84-2228A12CBF3A}"/>
                </a:ext>
              </a:extLst>
            </p:cNvPr>
            <p:cNvSpPr txBox="1"/>
            <p:nvPr/>
          </p:nvSpPr>
          <p:spPr>
            <a:xfrm>
              <a:off x="6171386" y="5472767"/>
              <a:ext cx="721672" cy="523220"/>
            </a:xfrm>
            <a:prstGeom prst="rect">
              <a:avLst/>
            </a:prstGeom>
            <a:solidFill>
              <a:schemeClr val="bg1"/>
            </a:solidFill>
          </p:spPr>
          <p:txBody>
            <a:bodyPr wrap="none" rtlCol="0">
              <a:spAutoFit/>
            </a:bodyPr>
            <a:lstStyle/>
            <a:p>
              <a:pPr algn="ctr"/>
              <a:r>
                <a:rPr lang="en-GB" sz="1400" dirty="0"/>
                <a:t>new</a:t>
              </a:r>
            </a:p>
            <a:p>
              <a:pPr algn="ctr"/>
              <a:r>
                <a:rPr lang="en-GB" sz="1400" dirty="0"/>
                <a:t>habitat</a:t>
              </a:r>
              <a:endParaRPr lang="cs-CZ" sz="1400" dirty="0"/>
            </a:p>
          </p:txBody>
        </p:sp>
      </p:grpSp>
      <p:sp>
        <p:nvSpPr>
          <p:cNvPr id="10243" name="AutoShape 25"/>
          <p:cNvSpPr>
            <a:spLocks noChangeArrowheads="1"/>
          </p:cNvSpPr>
          <p:nvPr/>
        </p:nvSpPr>
        <p:spPr bwMode="auto">
          <a:xfrm>
            <a:off x="552547" y="2201494"/>
            <a:ext cx="1684278" cy="477688"/>
          </a:xfrm>
          <a:prstGeom prst="wedgeRectCallout">
            <a:avLst>
              <a:gd name="adj1" fmla="val 77694"/>
              <a:gd name="adj2" fmla="val -12088"/>
            </a:avLst>
          </a:prstGeom>
          <a:solidFill>
            <a:schemeClr val="bg1">
              <a:lumMod val="95000"/>
            </a:schemeClr>
          </a:solidFill>
          <a:ln w="9525">
            <a:solidFill>
              <a:schemeClr val="tx1"/>
            </a:solidFill>
            <a:miter lim="800000"/>
            <a:headEnd/>
            <a:tailEnd/>
          </a:ln>
        </p:spPr>
        <p:txBody>
          <a:bodyPr anchor="ctr"/>
          <a:lstStyle/>
          <a:p>
            <a:pPr algn="ctr"/>
            <a:r>
              <a:rPr lang="cs-CZ" dirty="0"/>
              <a:t>hybrid </a:t>
            </a:r>
            <a:r>
              <a:rPr lang="cs-CZ" dirty="0" err="1"/>
              <a:t>swarm</a:t>
            </a:r>
            <a:endParaRPr lang="cs-CZ" dirty="0"/>
          </a:p>
        </p:txBody>
      </p:sp>
      <p:sp>
        <p:nvSpPr>
          <p:cNvPr id="10244" name="AutoShape 26"/>
          <p:cNvSpPr>
            <a:spLocks noChangeArrowheads="1"/>
          </p:cNvSpPr>
          <p:nvPr/>
        </p:nvSpPr>
        <p:spPr bwMode="auto">
          <a:xfrm>
            <a:off x="6661150" y="1273175"/>
            <a:ext cx="1533781" cy="422275"/>
          </a:xfrm>
          <a:prstGeom prst="wedgeRectCallout">
            <a:avLst>
              <a:gd name="adj1" fmla="val -74023"/>
              <a:gd name="adj2" fmla="val 175537"/>
            </a:avLst>
          </a:prstGeom>
          <a:solidFill>
            <a:schemeClr val="bg1">
              <a:lumMod val="95000"/>
            </a:schemeClr>
          </a:solidFill>
          <a:ln w="9525">
            <a:solidFill>
              <a:schemeClr val="tx1"/>
            </a:solidFill>
            <a:miter lim="800000"/>
            <a:headEnd/>
            <a:tailEnd/>
          </a:ln>
        </p:spPr>
        <p:txBody>
          <a:bodyPr anchor="ctr"/>
          <a:lstStyle/>
          <a:p>
            <a:pPr algn="ctr"/>
            <a:r>
              <a:rPr lang="en-US" dirty="0"/>
              <a:t>hybrid </a:t>
            </a:r>
            <a:r>
              <a:rPr lang="cs-CZ" dirty="0"/>
              <a:t>z</a:t>
            </a:r>
            <a:r>
              <a:rPr lang="en-GB" dirty="0"/>
              <a:t>one</a:t>
            </a:r>
            <a:endParaRPr lang="cs-CZ" dirty="0"/>
          </a:p>
        </p:txBody>
      </p:sp>
      <p:sp>
        <p:nvSpPr>
          <p:cNvPr id="10245" name="Text Box 32"/>
          <p:cNvSpPr txBox="1">
            <a:spLocks noChangeArrowheads="1"/>
          </p:cNvSpPr>
          <p:nvPr/>
        </p:nvSpPr>
        <p:spPr bwMode="auto">
          <a:xfrm>
            <a:off x="2236825" y="282575"/>
            <a:ext cx="4927952" cy="461665"/>
          </a:xfrm>
          <a:prstGeom prst="rect">
            <a:avLst/>
          </a:prstGeom>
          <a:noFill/>
          <a:ln w="9525">
            <a:noFill/>
            <a:miter lim="800000"/>
            <a:headEnd/>
            <a:tailEnd/>
          </a:ln>
        </p:spPr>
        <p:txBody>
          <a:bodyPr wrap="none">
            <a:spAutoFit/>
          </a:bodyPr>
          <a:lstStyle/>
          <a:p>
            <a:r>
              <a:rPr lang="en-GB" sz="2400" dirty="0">
                <a:solidFill>
                  <a:srgbClr val="E60000"/>
                </a:solidFill>
              </a:rPr>
              <a:t>Possible outcomes of</a:t>
            </a:r>
            <a:r>
              <a:rPr lang="cs-CZ" sz="2400" dirty="0">
                <a:solidFill>
                  <a:srgbClr val="E60000"/>
                </a:solidFill>
              </a:rPr>
              <a:t> </a:t>
            </a:r>
            <a:r>
              <a:rPr lang="cs-CZ" sz="2400" dirty="0" err="1">
                <a:solidFill>
                  <a:srgbClr val="E60000"/>
                </a:solidFill>
              </a:rPr>
              <a:t>hybridiza</a:t>
            </a:r>
            <a:r>
              <a:rPr lang="en-GB" sz="2400" dirty="0" err="1">
                <a:solidFill>
                  <a:srgbClr val="E60000"/>
                </a:solidFill>
              </a:rPr>
              <a:t>tion</a:t>
            </a:r>
            <a:endParaRPr lang="cs-CZ" sz="2400" dirty="0">
              <a:solidFill>
                <a:srgbClr val="E60000"/>
              </a:solidFill>
            </a:endParaRPr>
          </a:p>
        </p:txBody>
      </p:sp>
      <p:sp>
        <p:nvSpPr>
          <p:cNvPr id="10246" name="AutoShape 22"/>
          <p:cNvSpPr>
            <a:spLocks noChangeArrowheads="1"/>
          </p:cNvSpPr>
          <p:nvPr/>
        </p:nvSpPr>
        <p:spPr bwMode="auto">
          <a:xfrm>
            <a:off x="6719888" y="3711575"/>
            <a:ext cx="1533781" cy="474663"/>
          </a:xfrm>
          <a:prstGeom prst="wedgeRectCallout">
            <a:avLst>
              <a:gd name="adj1" fmla="val -55194"/>
              <a:gd name="adj2" fmla="val 203190"/>
            </a:avLst>
          </a:prstGeom>
          <a:solidFill>
            <a:schemeClr val="bg1">
              <a:lumMod val="95000"/>
            </a:schemeClr>
          </a:solidFill>
          <a:ln w="9525">
            <a:solidFill>
              <a:schemeClr val="tx1"/>
            </a:solidFill>
            <a:miter lim="800000"/>
            <a:headEnd/>
            <a:tailEnd/>
          </a:ln>
        </p:spPr>
        <p:txBody>
          <a:bodyPr anchor="ctr"/>
          <a:lstStyle/>
          <a:p>
            <a:pPr algn="ctr"/>
            <a:r>
              <a:rPr lang="en-US" dirty="0"/>
              <a:t>hybrid taxon</a:t>
            </a:r>
            <a:endParaRPr lang="cs-CZ"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3" descr="ObrA"/>
          <p:cNvPicPr>
            <a:picLocks noChangeAspect="1" noChangeArrowheads="1"/>
          </p:cNvPicPr>
          <p:nvPr/>
        </p:nvPicPr>
        <p:blipFill>
          <a:blip r:embed="rId3" cstate="print"/>
          <a:srcRect/>
          <a:stretch>
            <a:fillRect/>
          </a:stretch>
        </p:blipFill>
        <p:spPr bwMode="auto">
          <a:xfrm>
            <a:off x="379413" y="3833813"/>
            <a:ext cx="8377237" cy="2668587"/>
          </a:xfrm>
          <a:prstGeom prst="rect">
            <a:avLst/>
          </a:prstGeom>
          <a:noFill/>
          <a:ln w="9525">
            <a:noFill/>
            <a:miter lim="800000"/>
            <a:headEnd/>
            <a:tailEnd/>
          </a:ln>
        </p:spPr>
      </p:pic>
      <p:sp>
        <p:nvSpPr>
          <p:cNvPr id="36868" name="Line 4"/>
          <p:cNvSpPr>
            <a:spLocks noChangeShapeType="1"/>
          </p:cNvSpPr>
          <p:nvPr/>
        </p:nvSpPr>
        <p:spPr bwMode="auto">
          <a:xfrm>
            <a:off x="555625" y="4719638"/>
            <a:ext cx="7894638" cy="720725"/>
          </a:xfrm>
          <a:prstGeom prst="line">
            <a:avLst/>
          </a:prstGeom>
          <a:noFill/>
          <a:ln w="38100">
            <a:solidFill>
              <a:srgbClr val="00CC00"/>
            </a:solidFill>
            <a:round/>
            <a:headEnd/>
            <a:tailEnd type="triangle" w="med" len="med"/>
          </a:ln>
        </p:spPr>
        <p:txBody>
          <a:bodyPr/>
          <a:lstStyle/>
          <a:p>
            <a:endParaRPr lang="cs-CZ"/>
          </a:p>
        </p:txBody>
      </p:sp>
      <p:sp>
        <p:nvSpPr>
          <p:cNvPr id="36869" name="Line 5"/>
          <p:cNvSpPr>
            <a:spLocks noChangeShapeType="1"/>
          </p:cNvSpPr>
          <p:nvPr/>
        </p:nvSpPr>
        <p:spPr bwMode="auto">
          <a:xfrm flipH="1">
            <a:off x="3916363" y="3856038"/>
            <a:ext cx="1365250" cy="2665412"/>
          </a:xfrm>
          <a:prstGeom prst="line">
            <a:avLst/>
          </a:prstGeom>
          <a:noFill/>
          <a:ln w="76200">
            <a:solidFill>
              <a:schemeClr val="accent2"/>
            </a:solidFill>
            <a:prstDash val="sysDot"/>
            <a:round/>
            <a:headEnd/>
            <a:tailEnd/>
          </a:ln>
        </p:spPr>
        <p:txBody>
          <a:bodyPr/>
          <a:lstStyle/>
          <a:p>
            <a:endParaRPr lang="cs-CZ"/>
          </a:p>
        </p:txBody>
      </p:sp>
      <p:sp>
        <p:nvSpPr>
          <p:cNvPr id="36870" name="Line 6"/>
          <p:cNvSpPr>
            <a:spLocks noChangeShapeType="1"/>
          </p:cNvSpPr>
          <p:nvPr/>
        </p:nvSpPr>
        <p:spPr bwMode="auto">
          <a:xfrm>
            <a:off x="2205038" y="3856038"/>
            <a:ext cx="5124450" cy="2600325"/>
          </a:xfrm>
          <a:prstGeom prst="line">
            <a:avLst/>
          </a:prstGeom>
          <a:noFill/>
          <a:ln w="57150">
            <a:solidFill>
              <a:srgbClr val="FF0000"/>
            </a:solidFill>
            <a:round/>
            <a:headEnd/>
            <a:tailEnd type="triangle" w="med" len="med"/>
          </a:ln>
        </p:spPr>
        <p:txBody>
          <a:bodyPr/>
          <a:lstStyle/>
          <a:p>
            <a:endParaRPr lang="cs-CZ"/>
          </a:p>
        </p:txBody>
      </p:sp>
      <p:grpSp>
        <p:nvGrpSpPr>
          <p:cNvPr id="46086" name="Group 22"/>
          <p:cNvGrpSpPr>
            <a:grpSpLocks/>
          </p:cNvGrpSpPr>
          <p:nvPr/>
        </p:nvGrpSpPr>
        <p:grpSpPr bwMode="auto">
          <a:xfrm>
            <a:off x="1209675" y="455613"/>
            <a:ext cx="6927850" cy="2216150"/>
            <a:chOff x="491" y="344"/>
            <a:chExt cx="4784" cy="1660"/>
          </a:xfrm>
        </p:grpSpPr>
        <p:sp>
          <p:nvSpPr>
            <p:cNvPr id="46089" name="Freeform 7"/>
            <p:cNvSpPr>
              <a:spLocks/>
            </p:cNvSpPr>
            <p:nvPr/>
          </p:nvSpPr>
          <p:spPr bwMode="auto">
            <a:xfrm>
              <a:off x="861" y="522"/>
              <a:ext cx="3754" cy="1167"/>
            </a:xfrm>
            <a:custGeom>
              <a:avLst/>
              <a:gdLst>
                <a:gd name="T0" fmla="*/ 0 w 4459"/>
                <a:gd name="T1" fmla="*/ 139 h 1703"/>
                <a:gd name="T2" fmla="*/ 480 w 4459"/>
                <a:gd name="T3" fmla="*/ 281 h 1703"/>
                <a:gd name="T4" fmla="*/ 567 w 4459"/>
                <a:gd name="T5" fmla="*/ 45 h 1703"/>
                <a:gd name="T6" fmla="*/ 983 w 4459"/>
                <a:gd name="T7" fmla="*/ 244 h 1703"/>
                <a:gd name="T8" fmla="*/ 1249 w 4459"/>
                <a:gd name="T9" fmla="*/ 149 h 1703"/>
                <a:gd name="T10" fmla="*/ 1610 w 4459"/>
                <a:gd name="T11" fmla="*/ 66 h 1703"/>
                <a:gd name="T12" fmla="*/ 1981 w 4459"/>
                <a:gd name="T13" fmla="*/ 184 h 1703"/>
                <a:gd name="T14" fmla="*/ 2239 w 4459"/>
                <a:gd name="T15" fmla="*/ 181 h 1703"/>
                <a:gd name="T16" fmla="*/ 0 60000 65536"/>
                <a:gd name="T17" fmla="*/ 0 60000 65536"/>
                <a:gd name="T18" fmla="*/ 0 60000 65536"/>
                <a:gd name="T19" fmla="*/ 0 60000 65536"/>
                <a:gd name="T20" fmla="*/ 0 60000 65536"/>
                <a:gd name="T21" fmla="*/ 0 60000 65536"/>
                <a:gd name="T22" fmla="*/ 0 60000 65536"/>
                <a:gd name="T23" fmla="*/ 0 60000 65536"/>
                <a:gd name="T24" fmla="*/ 0 w 4459"/>
                <a:gd name="T25" fmla="*/ 0 h 1703"/>
                <a:gd name="T26" fmla="*/ 4459 w 4459"/>
                <a:gd name="T27" fmla="*/ 1703 h 17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59" h="1703">
                  <a:moveTo>
                    <a:pt x="0" y="630"/>
                  </a:moveTo>
                  <a:cubicBezTo>
                    <a:pt x="159" y="737"/>
                    <a:pt x="390" y="1703"/>
                    <a:pt x="955" y="1274"/>
                  </a:cubicBezTo>
                  <a:cubicBezTo>
                    <a:pt x="1179" y="1098"/>
                    <a:pt x="686" y="354"/>
                    <a:pt x="1131" y="203"/>
                  </a:cubicBezTo>
                  <a:cubicBezTo>
                    <a:pt x="1721" y="0"/>
                    <a:pt x="1443" y="915"/>
                    <a:pt x="1958" y="1104"/>
                  </a:cubicBezTo>
                  <a:cubicBezTo>
                    <a:pt x="2217" y="1203"/>
                    <a:pt x="2477" y="862"/>
                    <a:pt x="2487" y="677"/>
                  </a:cubicBezTo>
                  <a:cubicBezTo>
                    <a:pt x="2500" y="291"/>
                    <a:pt x="2982" y="199"/>
                    <a:pt x="3205" y="298"/>
                  </a:cubicBezTo>
                  <a:cubicBezTo>
                    <a:pt x="3686" y="515"/>
                    <a:pt x="3788" y="705"/>
                    <a:pt x="3944" y="833"/>
                  </a:cubicBezTo>
                  <a:cubicBezTo>
                    <a:pt x="4153" y="920"/>
                    <a:pt x="4352" y="823"/>
                    <a:pt x="4459" y="820"/>
                  </a:cubicBezTo>
                </a:path>
              </a:pathLst>
            </a:custGeom>
            <a:noFill/>
            <a:ln w="57150" cmpd="sng">
              <a:solidFill>
                <a:srgbClr val="CC99FF"/>
              </a:solidFill>
              <a:round/>
              <a:headEnd/>
              <a:tailEnd/>
            </a:ln>
          </p:spPr>
          <p:txBody>
            <a:bodyPr/>
            <a:lstStyle/>
            <a:p>
              <a:endParaRPr lang="cs-CZ"/>
            </a:p>
          </p:txBody>
        </p:sp>
        <p:sp>
          <p:nvSpPr>
            <p:cNvPr id="46090" name="Oval 8"/>
            <p:cNvSpPr>
              <a:spLocks noChangeAspect="1" noChangeArrowheads="1"/>
            </p:cNvSpPr>
            <p:nvPr/>
          </p:nvSpPr>
          <p:spPr bwMode="auto">
            <a:xfrm>
              <a:off x="1019" y="568"/>
              <a:ext cx="296" cy="286"/>
            </a:xfrm>
            <a:prstGeom prst="ellipse">
              <a:avLst/>
            </a:prstGeom>
            <a:solidFill>
              <a:srgbClr val="F00000"/>
            </a:solidFill>
            <a:ln w="12700">
              <a:solidFill>
                <a:schemeClr val="tx1"/>
              </a:solidFill>
              <a:round/>
              <a:headEnd/>
              <a:tailEnd/>
            </a:ln>
          </p:spPr>
          <p:txBody>
            <a:bodyPr wrap="none" anchor="ctr"/>
            <a:lstStyle/>
            <a:p>
              <a:endParaRPr lang="cs-CZ"/>
            </a:p>
          </p:txBody>
        </p:sp>
        <p:sp>
          <p:nvSpPr>
            <p:cNvPr id="46091" name="Oval 9"/>
            <p:cNvSpPr>
              <a:spLocks noChangeAspect="1" noChangeArrowheads="1"/>
            </p:cNvSpPr>
            <p:nvPr/>
          </p:nvSpPr>
          <p:spPr bwMode="auto">
            <a:xfrm>
              <a:off x="3723" y="542"/>
              <a:ext cx="154" cy="149"/>
            </a:xfrm>
            <a:prstGeom prst="ellipse">
              <a:avLst/>
            </a:prstGeom>
            <a:solidFill>
              <a:srgbClr val="CC00CC"/>
            </a:solidFill>
            <a:ln w="12700">
              <a:solidFill>
                <a:schemeClr val="tx1"/>
              </a:solidFill>
              <a:round/>
              <a:headEnd/>
              <a:tailEnd/>
            </a:ln>
          </p:spPr>
          <p:txBody>
            <a:bodyPr wrap="none" anchor="ctr"/>
            <a:lstStyle/>
            <a:p>
              <a:endParaRPr lang="cs-CZ"/>
            </a:p>
          </p:txBody>
        </p:sp>
        <p:sp>
          <p:nvSpPr>
            <p:cNvPr id="46092" name="Oval 10"/>
            <p:cNvSpPr>
              <a:spLocks noChangeAspect="1" noChangeArrowheads="1"/>
            </p:cNvSpPr>
            <p:nvPr/>
          </p:nvSpPr>
          <p:spPr bwMode="auto">
            <a:xfrm>
              <a:off x="1264" y="1258"/>
              <a:ext cx="222" cy="214"/>
            </a:xfrm>
            <a:prstGeom prst="ellipse">
              <a:avLst/>
            </a:prstGeom>
            <a:solidFill>
              <a:srgbClr val="D60093"/>
            </a:solidFill>
            <a:ln w="12700">
              <a:solidFill>
                <a:schemeClr val="tx1"/>
              </a:solidFill>
              <a:round/>
              <a:headEnd/>
              <a:tailEnd/>
            </a:ln>
          </p:spPr>
          <p:txBody>
            <a:bodyPr wrap="none" anchor="ctr"/>
            <a:lstStyle/>
            <a:p>
              <a:endParaRPr lang="cs-CZ"/>
            </a:p>
          </p:txBody>
        </p:sp>
        <p:sp>
          <p:nvSpPr>
            <p:cNvPr id="46093" name="Oval 11"/>
            <p:cNvSpPr>
              <a:spLocks noChangeAspect="1" noChangeArrowheads="1"/>
            </p:cNvSpPr>
            <p:nvPr/>
          </p:nvSpPr>
          <p:spPr bwMode="auto">
            <a:xfrm>
              <a:off x="1617" y="344"/>
              <a:ext cx="245" cy="237"/>
            </a:xfrm>
            <a:prstGeom prst="ellipse">
              <a:avLst/>
            </a:prstGeom>
            <a:solidFill>
              <a:srgbClr val="CC0000"/>
            </a:solidFill>
            <a:ln w="12700">
              <a:solidFill>
                <a:schemeClr val="tx1"/>
              </a:solidFill>
              <a:round/>
              <a:headEnd/>
              <a:tailEnd/>
            </a:ln>
          </p:spPr>
          <p:txBody>
            <a:bodyPr wrap="none" anchor="ctr"/>
            <a:lstStyle/>
            <a:p>
              <a:endParaRPr lang="cs-CZ"/>
            </a:p>
          </p:txBody>
        </p:sp>
        <p:sp>
          <p:nvSpPr>
            <p:cNvPr id="46094" name="Oval 12"/>
            <p:cNvSpPr>
              <a:spLocks noChangeAspect="1" noChangeArrowheads="1"/>
            </p:cNvSpPr>
            <p:nvPr/>
          </p:nvSpPr>
          <p:spPr bwMode="auto">
            <a:xfrm>
              <a:off x="4863" y="448"/>
              <a:ext cx="296" cy="286"/>
            </a:xfrm>
            <a:prstGeom prst="ellipse">
              <a:avLst/>
            </a:prstGeom>
            <a:solidFill>
              <a:srgbClr val="F00000"/>
            </a:solidFill>
            <a:ln w="12700">
              <a:solidFill>
                <a:schemeClr val="tx1"/>
              </a:solidFill>
              <a:round/>
              <a:headEnd/>
              <a:tailEnd/>
            </a:ln>
          </p:spPr>
          <p:txBody>
            <a:bodyPr wrap="none" anchor="ctr"/>
            <a:lstStyle/>
            <a:p>
              <a:endParaRPr lang="cs-CZ"/>
            </a:p>
          </p:txBody>
        </p:sp>
        <p:sp>
          <p:nvSpPr>
            <p:cNvPr id="46095" name="Oval 13"/>
            <p:cNvSpPr>
              <a:spLocks noChangeAspect="1" noChangeArrowheads="1"/>
            </p:cNvSpPr>
            <p:nvPr/>
          </p:nvSpPr>
          <p:spPr bwMode="auto">
            <a:xfrm>
              <a:off x="2696" y="1384"/>
              <a:ext cx="148" cy="143"/>
            </a:xfrm>
            <a:prstGeom prst="ellipse">
              <a:avLst/>
            </a:prstGeom>
            <a:solidFill>
              <a:srgbClr val="CC00FF"/>
            </a:solidFill>
            <a:ln w="12700">
              <a:solidFill>
                <a:schemeClr val="tx1"/>
              </a:solidFill>
              <a:round/>
              <a:headEnd/>
              <a:tailEnd/>
            </a:ln>
          </p:spPr>
          <p:txBody>
            <a:bodyPr wrap="none" anchor="ctr"/>
            <a:lstStyle/>
            <a:p>
              <a:endParaRPr lang="cs-CZ"/>
            </a:p>
          </p:txBody>
        </p:sp>
        <p:sp>
          <p:nvSpPr>
            <p:cNvPr id="46096" name="Oval 14"/>
            <p:cNvSpPr>
              <a:spLocks noChangeAspect="1" noChangeArrowheads="1"/>
            </p:cNvSpPr>
            <p:nvPr/>
          </p:nvSpPr>
          <p:spPr bwMode="auto">
            <a:xfrm>
              <a:off x="2737" y="604"/>
              <a:ext cx="173" cy="167"/>
            </a:xfrm>
            <a:prstGeom prst="ellipse">
              <a:avLst/>
            </a:prstGeom>
            <a:solidFill>
              <a:srgbClr val="F00000"/>
            </a:solidFill>
            <a:ln w="12700">
              <a:solidFill>
                <a:schemeClr val="tx1"/>
              </a:solidFill>
              <a:round/>
              <a:headEnd/>
              <a:tailEnd/>
            </a:ln>
          </p:spPr>
          <p:txBody>
            <a:bodyPr wrap="none" anchor="ctr"/>
            <a:lstStyle/>
            <a:p>
              <a:endParaRPr lang="cs-CZ"/>
            </a:p>
          </p:txBody>
        </p:sp>
        <p:sp>
          <p:nvSpPr>
            <p:cNvPr id="46097" name="Oval 15"/>
            <p:cNvSpPr>
              <a:spLocks noChangeAspect="1" noChangeArrowheads="1"/>
            </p:cNvSpPr>
            <p:nvPr/>
          </p:nvSpPr>
          <p:spPr bwMode="auto">
            <a:xfrm>
              <a:off x="2348" y="1780"/>
              <a:ext cx="232" cy="224"/>
            </a:xfrm>
            <a:prstGeom prst="ellipse">
              <a:avLst/>
            </a:prstGeom>
            <a:solidFill>
              <a:srgbClr val="0066CC"/>
            </a:solidFill>
            <a:ln w="12700">
              <a:solidFill>
                <a:schemeClr val="tx1"/>
              </a:solidFill>
              <a:round/>
              <a:headEnd/>
              <a:tailEnd/>
            </a:ln>
          </p:spPr>
          <p:txBody>
            <a:bodyPr wrap="none" anchor="ctr"/>
            <a:lstStyle/>
            <a:p>
              <a:endParaRPr lang="cs-CZ"/>
            </a:p>
          </p:txBody>
        </p:sp>
        <p:sp>
          <p:nvSpPr>
            <p:cNvPr id="46098" name="Oval 16"/>
            <p:cNvSpPr>
              <a:spLocks noChangeAspect="1" noChangeArrowheads="1"/>
            </p:cNvSpPr>
            <p:nvPr/>
          </p:nvSpPr>
          <p:spPr bwMode="auto">
            <a:xfrm>
              <a:off x="5099" y="1506"/>
              <a:ext cx="176" cy="170"/>
            </a:xfrm>
            <a:prstGeom prst="ellipse">
              <a:avLst/>
            </a:prstGeom>
            <a:solidFill>
              <a:srgbClr val="9933FF"/>
            </a:solidFill>
            <a:ln w="12700">
              <a:solidFill>
                <a:schemeClr val="tx1"/>
              </a:solidFill>
              <a:round/>
              <a:headEnd/>
              <a:tailEnd/>
            </a:ln>
          </p:spPr>
          <p:txBody>
            <a:bodyPr wrap="none" anchor="ctr"/>
            <a:lstStyle/>
            <a:p>
              <a:endParaRPr lang="cs-CZ"/>
            </a:p>
          </p:txBody>
        </p:sp>
        <p:sp>
          <p:nvSpPr>
            <p:cNvPr id="46099" name="Oval 17"/>
            <p:cNvSpPr>
              <a:spLocks noChangeAspect="1" noChangeArrowheads="1"/>
            </p:cNvSpPr>
            <p:nvPr/>
          </p:nvSpPr>
          <p:spPr bwMode="auto">
            <a:xfrm>
              <a:off x="491" y="1500"/>
              <a:ext cx="290" cy="280"/>
            </a:xfrm>
            <a:prstGeom prst="ellipse">
              <a:avLst/>
            </a:prstGeom>
            <a:solidFill>
              <a:srgbClr val="0066CC"/>
            </a:solidFill>
            <a:ln w="12700">
              <a:solidFill>
                <a:schemeClr val="tx1"/>
              </a:solidFill>
              <a:round/>
              <a:headEnd/>
              <a:tailEnd/>
            </a:ln>
          </p:spPr>
          <p:txBody>
            <a:bodyPr wrap="none" anchor="ctr"/>
            <a:lstStyle/>
            <a:p>
              <a:endParaRPr lang="cs-CZ"/>
            </a:p>
          </p:txBody>
        </p:sp>
        <p:sp>
          <p:nvSpPr>
            <p:cNvPr id="46100" name="Oval 18"/>
            <p:cNvSpPr>
              <a:spLocks noChangeAspect="1" noChangeArrowheads="1"/>
            </p:cNvSpPr>
            <p:nvPr/>
          </p:nvSpPr>
          <p:spPr bwMode="auto">
            <a:xfrm>
              <a:off x="3942" y="1443"/>
              <a:ext cx="439" cy="425"/>
            </a:xfrm>
            <a:prstGeom prst="ellipse">
              <a:avLst/>
            </a:prstGeom>
            <a:solidFill>
              <a:srgbClr val="0066CC"/>
            </a:solidFill>
            <a:ln w="12700">
              <a:solidFill>
                <a:schemeClr val="tx1"/>
              </a:solidFill>
              <a:round/>
              <a:headEnd/>
              <a:tailEnd/>
            </a:ln>
          </p:spPr>
          <p:txBody>
            <a:bodyPr wrap="none" anchor="ctr"/>
            <a:lstStyle/>
            <a:p>
              <a:endParaRPr lang="cs-CZ"/>
            </a:p>
          </p:txBody>
        </p:sp>
        <p:sp>
          <p:nvSpPr>
            <p:cNvPr id="46101" name="Oval 19"/>
            <p:cNvSpPr>
              <a:spLocks noChangeAspect="1" noChangeArrowheads="1"/>
            </p:cNvSpPr>
            <p:nvPr/>
          </p:nvSpPr>
          <p:spPr bwMode="auto">
            <a:xfrm>
              <a:off x="3549" y="968"/>
              <a:ext cx="239" cy="231"/>
            </a:xfrm>
            <a:prstGeom prst="ellipse">
              <a:avLst/>
            </a:prstGeom>
            <a:solidFill>
              <a:srgbClr val="9933FF"/>
            </a:solidFill>
            <a:ln w="12700">
              <a:solidFill>
                <a:schemeClr val="tx1"/>
              </a:solidFill>
              <a:round/>
              <a:headEnd/>
              <a:tailEnd/>
            </a:ln>
          </p:spPr>
          <p:txBody>
            <a:bodyPr wrap="none" anchor="ctr"/>
            <a:lstStyle/>
            <a:p>
              <a:endParaRPr lang="cs-CZ"/>
            </a:p>
          </p:txBody>
        </p:sp>
        <p:sp>
          <p:nvSpPr>
            <p:cNvPr id="46102" name="Oval 20"/>
            <p:cNvSpPr>
              <a:spLocks noChangeAspect="1" noChangeArrowheads="1"/>
            </p:cNvSpPr>
            <p:nvPr/>
          </p:nvSpPr>
          <p:spPr bwMode="auto">
            <a:xfrm>
              <a:off x="2031" y="1339"/>
              <a:ext cx="176" cy="170"/>
            </a:xfrm>
            <a:prstGeom prst="ellipse">
              <a:avLst/>
            </a:prstGeom>
            <a:solidFill>
              <a:srgbClr val="9933FF"/>
            </a:solidFill>
            <a:ln w="12700">
              <a:solidFill>
                <a:schemeClr val="tx1"/>
              </a:solidFill>
              <a:round/>
              <a:headEnd/>
              <a:tailEnd/>
            </a:ln>
          </p:spPr>
          <p:txBody>
            <a:bodyPr wrap="none" anchor="ctr"/>
            <a:lstStyle/>
            <a:p>
              <a:endParaRPr lang="cs-CZ"/>
            </a:p>
          </p:txBody>
        </p:sp>
        <p:sp>
          <p:nvSpPr>
            <p:cNvPr id="46103" name="Oval 21"/>
            <p:cNvSpPr>
              <a:spLocks noChangeAspect="1" noChangeArrowheads="1"/>
            </p:cNvSpPr>
            <p:nvPr/>
          </p:nvSpPr>
          <p:spPr bwMode="auto">
            <a:xfrm>
              <a:off x="1998" y="822"/>
              <a:ext cx="125" cy="121"/>
            </a:xfrm>
            <a:prstGeom prst="ellipse">
              <a:avLst/>
            </a:prstGeom>
            <a:solidFill>
              <a:srgbClr val="9933FF"/>
            </a:solidFill>
            <a:ln w="12700">
              <a:solidFill>
                <a:schemeClr val="tx1"/>
              </a:solidFill>
              <a:round/>
              <a:headEnd/>
              <a:tailEnd/>
            </a:ln>
          </p:spPr>
          <p:txBody>
            <a:bodyPr wrap="none" anchor="ctr"/>
            <a:lstStyle/>
            <a:p>
              <a:endParaRPr lang="cs-CZ"/>
            </a:p>
          </p:txBody>
        </p:sp>
      </p:grpSp>
      <p:sp>
        <p:nvSpPr>
          <p:cNvPr id="46087" name="Text Box 23"/>
          <p:cNvSpPr txBox="1">
            <a:spLocks noChangeArrowheads="1"/>
          </p:cNvSpPr>
          <p:nvPr/>
        </p:nvSpPr>
        <p:spPr bwMode="auto">
          <a:xfrm>
            <a:off x="661988" y="2755900"/>
            <a:ext cx="4134465" cy="369332"/>
          </a:xfrm>
          <a:prstGeom prst="rect">
            <a:avLst/>
          </a:prstGeom>
          <a:noFill/>
          <a:ln w="9525">
            <a:noFill/>
            <a:miter lim="800000"/>
            <a:headEnd/>
            <a:tailEnd/>
          </a:ln>
        </p:spPr>
        <p:txBody>
          <a:bodyPr wrap="none">
            <a:spAutoFit/>
          </a:bodyPr>
          <a:lstStyle/>
          <a:p>
            <a:r>
              <a:rPr lang="en-GB" dirty="0"/>
              <a:t>hybrid zone course may be complex</a:t>
            </a:r>
            <a:r>
              <a:rPr lang="cs-CZ" dirty="0"/>
              <a:t>....</a:t>
            </a:r>
          </a:p>
        </p:txBody>
      </p:sp>
      <p:sp>
        <p:nvSpPr>
          <p:cNvPr id="36888" name="Text Box 24"/>
          <p:cNvSpPr txBox="1">
            <a:spLocks noChangeArrowheads="1"/>
          </p:cNvSpPr>
          <p:nvPr/>
        </p:nvSpPr>
        <p:spPr bwMode="auto">
          <a:xfrm>
            <a:off x="420466" y="3263900"/>
            <a:ext cx="8584466" cy="369332"/>
          </a:xfrm>
          <a:prstGeom prst="rect">
            <a:avLst/>
          </a:prstGeom>
          <a:noFill/>
          <a:ln w="9525">
            <a:noFill/>
            <a:miter lim="800000"/>
            <a:headEnd/>
            <a:tailEnd/>
          </a:ln>
        </p:spPr>
        <p:txBody>
          <a:bodyPr wrap="none">
            <a:spAutoFit/>
          </a:bodyPr>
          <a:lstStyle/>
          <a:p>
            <a:r>
              <a:rPr lang="cs-CZ" dirty="0"/>
              <a:t>... </a:t>
            </a:r>
            <a:r>
              <a:rPr lang="en-GB" dirty="0"/>
              <a:t>moreover, usually we don’t know a priori</a:t>
            </a:r>
            <a:r>
              <a:rPr lang="cs-CZ" dirty="0"/>
              <a:t>, o</a:t>
            </a:r>
            <a:r>
              <a:rPr lang="en-GB" dirty="0"/>
              <a:t>r we</a:t>
            </a:r>
            <a:r>
              <a:rPr lang="cs-CZ" dirty="0"/>
              <a:t> </a:t>
            </a:r>
            <a:r>
              <a:rPr lang="cs-CZ" dirty="0" err="1"/>
              <a:t>extrapol</a:t>
            </a:r>
            <a:r>
              <a:rPr lang="en-GB" dirty="0"/>
              <a:t>ate from</a:t>
            </a:r>
            <a:r>
              <a:rPr lang="cs-CZ" dirty="0"/>
              <a:t> glob</a:t>
            </a:r>
            <a:r>
              <a:rPr lang="en-GB" dirty="0"/>
              <a:t>a</a:t>
            </a:r>
            <a:r>
              <a:rPr lang="cs-CZ" dirty="0"/>
              <a:t>l</a:t>
            </a:r>
            <a:r>
              <a:rPr lang="en-GB" dirty="0"/>
              <a:t> direction</a:t>
            </a:r>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88"/>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36867"/>
                                        </p:tgtEl>
                                        <p:attrNameLst>
                                          <p:attrName>style.visibility</p:attrName>
                                        </p:attrNameLst>
                                      </p:cBhvr>
                                      <p:to>
                                        <p:strVal val="visible"/>
                                      </p:to>
                                    </p:set>
                                    <p:anim calcmode="lin" valueType="num">
                                      <p:cBhvr additive="base">
                                        <p:cTn id="10" dur="500" fill="hold"/>
                                        <p:tgtEl>
                                          <p:spTgt spid="36867"/>
                                        </p:tgtEl>
                                        <p:attrNameLst>
                                          <p:attrName>ppt_x</p:attrName>
                                        </p:attrNameLst>
                                      </p:cBhvr>
                                      <p:tavLst>
                                        <p:tav tm="0">
                                          <p:val>
                                            <p:strVal val="#ppt_x"/>
                                          </p:val>
                                        </p:tav>
                                        <p:tav tm="100000">
                                          <p:val>
                                            <p:strVal val="#ppt_x"/>
                                          </p:val>
                                        </p:tav>
                                      </p:tavLst>
                                    </p:anim>
                                    <p:anim calcmode="lin" valueType="num">
                                      <p:cBhvr additive="base">
                                        <p:cTn id="11" dur="500" fill="hold"/>
                                        <p:tgtEl>
                                          <p:spTgt spid="3686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686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686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68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animBg="1"/>
      <p:bldP spid="36869" grpId="0" animBg="1"/>
      <p:bldP spid="36870" grpId="0" animBg="1"/>
      <p:bldP spid="3688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2"/>
          <p:cNvGrpSpPr>
            <a:grpSpLocks/>
          </p:cNvGrpSpPr>
          <p:nvPr/>
        </p:nvGrpSpPr>
        <p:grpSpPr bwMode="auto">
          <a:xfrm>
            <a:off x="2141538" y="962025"/>
            <a:ext cx="5403850" cy="4872038"/>
            <a:chOff x="985" y="378"/>
            <a:chExt cx="3729" cy="3480"/>
          </a:xfrm>
        </p:grpSpPr>
        <p:grpSp>
          <p:nvGrpSpPr>
            <p:cNvPr id="47107" name="Group 3"/>
            <p:cNvGrpSpPr>
              <a:grpSpLocks/>
            </p:cNvGrpSpPr>
            <p:nvPr/>
          </p:nvGrpSpPr>
          <p:grpSpPr bwMode="auto">
            <a:xfrm>
              <a:off x="985" y="378"/>
              <a:ext cx="3729" cy="3060"/>
              <a:chOff x="14662" y="7750"/>
              <a:chExt cx="3627" cy="3060"/>
            </a:xfrm>
          </p:grpSpPr>
          <p:pic>
            <p:nvPicPr>
              <p:cNvPr id="47112" name="Picture 4" descr="Fig2a"/>
              <p:cNvPicPr>
                <a:picLocks noChangeAspect="1" noChangeArrowheads="1"/>
              </p:cNvPicPr>
              <p:nvPr/>
            </p:nvPicPr>
            <p:blipFill>
              <a:blip r:embed="rId3" cstate="print"/>
              <a:srcRect/>
              <a:stretch>
                <a:fillRect/>
              </a:stretch>
            </p:blipFill>
            <p:spPr bwMode="auto">
              <a:xfrm>
                <a:off x="14662" y="7750"/>
                <a:ext cx="3627" cy="1786"/>
              </a:xfrm>
              <a:prstGeom prst="rect">
                <a:avLst/>
              </a:prstGeom>
              <a:noFill/>
              <a:ln w="9525">
                <a:noFill/>
                <a:miter lim="800000"/>
                <a:headEnd/>
                <a:tailEnd/>
              </a:ln>
            </p:spPr>
          </p:pic>
          <p:pic>
            <p:nvPicPr>
              <p:cNvPr id="47113" name="Picture 5" descr="Fig2b"/>
              <p:cNvPicPr>
                <a:picLocks noChangeAspect="1" noChangeArrowheads="1"/>
              </p:cNvPicPr>
              <p:nvPr/>
            </p:nvPicPr>
            <p:blipFill>
              <a:blip r:embed="rId4" cstate="print"/>
              <a:srcRect/>
              <a:stretch>
                <a:fillRect/>
              </a:stretch>
            </p:blipFill>
            <p:spPr bwMode="auto">
              <a:xfrm>
                <a:off x="14662" y="9579"/>
                <a:ext cx="3627" cy="1231"/>
              </a:xfrm>
              <a:prstGeom prst="rect">
                <a:avLst/>
              </a:prstGeom>
              <a:noFill/>
              <a:ln w="9525">
                <a:noFill/>
                <a:miter lim="800000"/>
                <a:headEnd/>
                <a:tailEnd/>
              </a:ln>
            </p:spPr>
          </p:pic>
        </p:grpSp>
        <p:sp>
          <p:nvSpPr>
            <p:cNvPr id="47108" name="Line 6"/>
            <p:cNvSpPr>
              <a:spLocks noChangeShapeType="1"/>
            </p:cNvSpPr>
            <p:nvPr/>
          </p:nvSpPr>
          <p:spPr bwMode="auto">
            <a:xfrm flipH="1">
              <a:off x="2130" y="2036"/>
              <a:ext cx="362" cy="576"/>
            </a:xfrm>
            <a:prstGeom prst="line">
              <a:avLst/>
            </a:prstGeom>
            <a:noFill/>
            <a:ln w="57150">
              <a:solidFill>
                <a:srgbClr val="00CC00"/>
              </a:solidFill>
              <a:round/>
              <a:headEnd/>
              <a:tailEnd type="triangle" w="med" len="med"/>
            </a:ln>
          </p:spPr>
          <p:txBody>
            <a:bodyPr/>
            <a:lstStyle/>
            <a:p>
              <a:endParaRPr lang="cs-CZ"/>
            </a:p>
          </p:txBody>
        </p:sp>
        <p:sp>
          <p:nvSpPr>
            <p:cNvPr id="47109" name="Freeform 7"/>
            <p:cNvSpPr>
              <a:spLocks/>
            </p:cNvSpPr>
            <p:nvPr/>
          </p:nvSpPr>
          <p:spPr bwMode="auto">
            <a:xfrm>
              <a:off x="4384" y="1084"/>
              <a:ext cx="1" cy="1512"/>
            </a:xfrm>
            <a:custGeom>
              <a:avLst/>
              <a:gdLst>
                <a:gd name="T0" fmla="*/ 0 w 1"/>
                <a:gd name="T1" fmla="*/ 0 h 1512"/>
                <a:gd name="T2" fmla="*/ 0 w 1"/>
                <a:gd name="T3" fmla="*/ 1512 h 1512"/>
                <a:gd name="T4" fmla="*/ 0 60000 65536"/>
                <a:gd name="T5" fmla="*/ 0 60000 65536"/>
                <a:gd name="T6" fmla="*/ 0 w 1"/>
                <a:gd name="T7" fmla="*/ 0 h 1512"/>
                <a:gd name="T8" fmla="*/ 1 w 1"/>
                <a:gd name="T9" fmla="*/ 1512 h 1512"/>
              </a:gdLst>
              <a:ahLst/>
              <a:cxnLst>
                <a:cxn ang="T4">
                  <a:pos x="T0" y="T1"/>
                </a:cxn>
                <a:cxn ang="T5">
                  <a:pos x="T2" y="T3"/>
                </a:cxn>
              </a:cxnLst>
              <a:rect l="T6" t="T7" r="T8" b="T9"/>
              <a:pathLst>
                <a:path w="1" h="1512">
                  <a:moveTo>
                    <a:pt x="0" y="0"/>
                  </a:moveTo>
                  <a:lnTo>
                    <a:pt x="0" y="1512"/>
                  </a:lnTo>
                </a:path>
              </a:pathLst>
            </a:custGeom>
            <a:noFill/>
            <a:ln w="57150" cmpd="sng">
              <a:solidFill>
                <a:srgbClr val="00CC00"/>
              </a:solidFill>
              <a:round/>
              <a:headEnd type="none" w="med" len="med"/>
              <a:tailEnd type="triangle" w="med" len="med"/>
            </a:ln>
          </p:spPr>
          <p:txBody>
            <a:bodyPr/>
            <a:lstStyle/>
            <a:p>
              <a:endParaRPr lang="cs-CZ"/>
            </a:p>
          </p:txBody>
        </p:sp>
        <p:sp>
          <p:nvSpPr>
            <p:cNvPr id="47110" name="Text Box 8"/>
            <p:cNvSpPr txBox="1">
              <a:spLocks noChangeArrowheads="1"/>
            </p:cNvSpPr>
            <p:nvPr/>
          </p:nvSpPr>
          <p:spPr bwMode="auto">
            <a:xfrm>
              <a:off x="1544" y="3451"/>
              <a:ext cx="1033" cy="240"/>
            </a:xfrm>
            <a:prstGeom prst="rect">
              <a:avLst/>
            </a:prstGeom>
            <a:noFill/>
            <a:ln w="9525">
              <a:noFill/>
              <a:miter lim="800000"/>
              <a:headEnd/>
              <a:tailEnd/>
            </a:ln>
          </p:spPr>
          <p:txBody>
            <a:bodyPr wrap="none">
              <a:spAutoFit/>
            </a:bodyPr>
            <a:lstStyle/>
            <a:p>
              <a:pPr defTabSz="835025" eaLnBrk="0" hangingPunct="0"/>
              <a:r>
                <a:rPr lang="en-US" sz="1600" b="1">
                  <a:latin typeface="Times New Roman" pitchFamily="18" charset="0"/>
                </a:rPr>
                <a:t>Real local cline</a:t>
              </a:r>
              <a:endParaRPr lang="cs-CZ" sz="1600" b="1">
                <a:latin typeface="Times New Roman" pitchFamily="18" charset="0"/>
              </a:endParaRPr>
            </a:p>
          </p:txBody>
        </p:sp>
        <p:sp>
          <p:nvSpPr>
            <p:cNvPr id="47111" name="Text Box 9"/>
            <p:cNvSpPr txBox="1">
              <a:spLocks noChangeArrowheads="1"/>
            </p:cNvSpPr>
            <p:nvPr/>
          </p:nvSpPr>
          <p:spPr bwMode="auto">
            <a:xfrm>
              <a:off x="3046" y="3443"/>
              <a:ext cx="1461" cy="415"/>
            </a:xfrm>
            <a:prstGeom prst="rect">
              <a:avLst/>
            </a:prstGeom>
            <a:noFill/>
            <a:ln w="9525">
              <a:noFill/>
              <a:miter lim="800000"/>
              <a:headEnd/>
              <a:tailEnd/>
            </a:ln>
          </p:spPr>
          <p:txBody>
            <a:bodyPr wrap="none">
              <a:spAutoFit/>
            </a:bodyPr>
            <a:lstStyle/>
            <a:p>
              <a:pPr algn="ctr" defTabSz="835025" eaLnBrk="0" hangingPunct="0"/>
              <a:r>
                <a:rPr lang="en-US" sz="1600" b="1">
                  <a:latin typeface="Times New Roman" pitchFamily="18" charset="0"/>
                </a:rPr>
                <a:t>Cline interpolated</a:t>
              </a:r>
            </a:p>
            <a:p>
              <a:pPr algn="ctr" defTabSz="835025" eaLnBrk="0" hangingPunct="0"/>
              <a:r>
                <a:rPr lang="en-US" sz="1600" b="1">
                  <a:latin typeface="Times New Roman" pitchFamily="18" charset="0"/>
                </a:rPr>
                <a:t>from widescale survey</a:t>
              </a:r>
              <a:endParaRPr lang="cs-CZ" sz="1600" b="1">
                <a:latin typeface="Times New Roman" pitchFamily="18" charset="0"/>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lineFit2DRGB"/>
          <p:cNvPicPr>
            <a:picLocks noChangeAspect="1" noChangeArrowheads="1"/>
          </p:cNvPicPr>
          <p:nvPr/>
        </p:nvPicPr>
        <p:blipFill>
          <a:blip r:embed="rId3" cstate="print"/>
          <a:srcRect/>
          <a:stretch>
            <a:fillRect/>
          </a:stretch>
        </p:blipFill>
        <p:spPr bwMode="auto">
          <a:xfrm>
            <a:off x="409575" y="117475"/>
            <a:ext cx="8324850" cy="6686550"/>
          </a:xfrm>
          <a:prstGeom prst="rect">
            <a:avLst/>
          </a:prstGeom>
          <a:noFill/>
          <a:ln w="9525">
            <a:noFill/>
            <a:miter lim="800000"/>
            <a:headEnd/>
            <a:tailEnd/>
          </a:ln>
        </p:spPr>
      </p:pic>
      <p:sp>
        <p:nvSpPr>
          <p:cNvPr id="34819" name="Line 3"/>
          <p:cNvSpPr>
            <a:spLocks noChangeShapeType="1"/>
          </p:cNvSpPr>
          <p:nvPr/>
        </p:nvSpPr>
        <p:spPr bwMode="auto">
          <a:xfrm flipH="1" flipV="1">
            <a:off x="1106488" y="1808163"/>
            <a:ext cx="2790825" cy="1081087"/>
          </a:xfrm>
          <a:prstGeom prst="line">
            <a:avLst/>
          </a:prstGeom>
          <a:noFill/>
          <a:ln w="38100">
            <a:solidFill>
              <a:schemeClr val="tx1"/>
            </a:solidFill>
            <a:round/>
            <a:headEnd/>
            <a:tailEnd type="triangle" w="med" len="med"/>
          </a:ln>
        </p:spPr>
        <p:txBody>
          <a:bodyPr/>
          <a:lstStyle/>
          <a:p>
            <a:endParaRPr lang="cs-CZ"/>
          </a:p>
        </p:txBody>
      </p:sp>
      <p:sp>
        <p:nvSpPr>
          <p:cNvPr id="34820" name="Line 4"/>
          <p:cNvSpPr>
            <a:spLocks noChangeShapeType="1"/>
          </p:cNvSpPr>
          <p:nvPr/>
        </p:nvSpPr>
        <p:spPr bwMode="auto">
          <a:xfrm>
            <a:off x="4292600" y="2163763"/>
            <a:ext cx="1306513" cy="555625"/>
          </a:xfrm>
          <a:prstGeom prst="line">
            <a:avLst/>
          </a:prstGeom>
          <a:noFill/>
          <a:ln w="38100">
            <a:solidFill>
              <a:schemeClr val="tx1"/>
            </a:solidFill>
            <a:round/>
            <a:headEnd/>
            <a:tailEnd type="triangle" w="med" len="med"/>
          </a:ln>
        </p:spPr>
        <p:txBody>
          <a:bodyPr/>
          <a:lstStyle/>
          <a:p>
            <a:endParaRPr lang="cs-CZ"/>
          </a:p>
        </p:txBody>
      </p:sp>
      <p:sp>
        <p:nvSpPr>
          <p:cNvPr id="34821" name="Line 5"/>
          <p:cNvSpPr>
            <a:spLocks noChangeShapeType="1"/>
          </p:cNvSpPr>
          <p:nvPr/>
        </p:nvSpPr>
        <p:spPr bwMode="auto">
          <a:xfrm>
            <a:off x="5021263" y="368300"/>
            <a:ext cx="3205162" cy="1322388"/>
          </a:xfrm>
          <a:prstGeom prst="line">
            <a:avLst/>
          </a:prstGeom>
          <a:noFill/>
          <a:ln w="38100">
            <a:solidFill>
              <a:schemeClr val="tx1"/>
            </a:solidFill>
            <a:round/>
            <a:headEnd/>
            <a:tailEnd type="triangle" w="med" len="med"/>
          </a:ln>
        </p:spPr>
        <p:txBody>
          <a:bodyPr/>
          <a:lstStyle/>
          <a:p>
            <a:endParaRPr lang="cs-CZ"/>
          </a:p>
        </p:txBody>
      </p:sp>
      <p:sp>
        <p:nvSpPr>
          <p:cNvPr id="48134" name="AutoShape 6"/>
          <p:cNvSpPr>
            <a:spLocks noChangeArrowheads="1"/>
          </p:cNvSpPr>
          <p:nvPr/>
        </p:nvSpPr>
        <p:spPr bwMode="auto">
          <a:xfrm rot="5400000">
            <a:off x="4323556" y="3221832"/>
            <a:ext cx="822325" cy="661988"/>
          </a:xfrm>
          <a:prstGeom prst="rightArrow">
            <a:avLst>
              <a:gd name="adj1" fmla="val 50000"/>
              <a:gd name="adj2" fmla="val 31055"/>
            </a:avLst>
          </a:prstGeom>
          <a:solidFill>
            <a:srgbClr val="66FF33"/>
          </a:solidFill>
          <a:ln w="9525">
            <a:solidFill>
              <a:schemeClr val="tx1"/>
            </a:solidFill>
            <a:miter lim="800000"/>
            <a:headEnd/>
            <a:tailEnd/>
          </a:ln>
        </p:spPr>
        <p:txBody>
          <a:bodyPr wrap="none" anchor="ctr"/>
          <a:lstStyle/>
          <a:p>
            <a:endParaRPr lang="cs-CZ"/>
          </a:p>
        </p:txBody>
      </p:sp>
      <p:sp>
        <p:nvSpPr>
          <p:cNvPr id="34823" name="Line 7"/>
          <p:cNvSpPr>
            <a:spLocks noChangeShapeType="1"/>
          </p:cNvSpPr>
          <p:nvPr/>
        </p:nvSpPr>
        <p:spPr bwMode="auto">
          <a:xfrm>
            <a:off x="4797425" y="908050"/>
            <a:ext cx="1608138" cy="676275"/>
          </a:xfrm>
          <a:prstGeom prst="line">
            <a:avLst/>
          </a:prstGeom>
          <a:noFill/>
          <a:ln w="38100">
            <a:solidFill>
              <a:schemeClr val="tx1"/>
            </a:solidFill>
            <a:round/>
            <a:headEnd/>
            <a:tailEnd type="triangle" w="med" len="med"/>
          </a:ln>
        </p:spPr>
        <p:txBody>
          <a:bodyPr/>
          <a:lstStyle/>
          <a:p>
            <a:endParaRPr lang="cs-CZ"/>
          </a:p>
        </p:txBody>
      </p:sp>
      <p:sp>
        <p:nvSpPr>
          <p:cNvPr id="34824" name="Line 8"/>
          <p:cNvSpPr>
            <a:spLocks noChangeShapeType="1"/>
          </p:cNvSpPr>
          <p:nvPr/>
        </p:nvSpPr>
        <p:spPr bwMode="auto">
          <a:xfrm>
            <a:off x="4456113" y="1673225"/>
            <a:ext cx="850900" cy="358775"/>
          </a:xfrm>
          <a:prstGeom prst="line">
            <a:avLst/>
          </a:prstGeom>
          <a:noFill/>
          <a:ln w="38100">
            <a:solidFill>
              <a:schemeClr val="tx1"/>
            </a:solidFill>
            <a:round/>
            <a:headEnd/>
            <a:tailEnd type="triangle" w="med" len="med"/>
          </a:ln>
        </p:spPr>
        <p:txBody>
          <a:bodyPr/>
          <a:lstStyle/>
          <a:p>
            <a:endParaRPr lang="cs-CZ"/>
          </a:p>
        </p:txBody>
      </p:sp>
      <p:sp>
        <p:nvSpPr>
          <p:cNvPr id="34825" name="Line 9"/>
          <p:cNvSpPr>
            <a:spLocks noChangeShapeType="1"/>
          </p:cNvSpPr>
          <p:nvPr/>
        </p:nvSpPr>
        <p:spPr bwMode="auto">
          <a:xfrm flipH="1" flipV="1">
            <a:off x="3492500" y="2484438"/>
            <a:ext cx="508000" cy="196850"/>
          </a:xfrm>
          <a:prstGeom prst="line">
            <a:avLst/>
          </a:prstGeom>
          <a:noFill/>
          <a:ln w="38100">
            <a:solidFill>
              <a:schemeClr val="tx1"/>
            </a:solidFill>
            <a:round/>
            <a:headEnd/>
            <a:tailEnd type="triangle" w="med" len="med"/>
          </a:ln>
        </p:spPr>
        <p:txBody>
          <a:bodyPr/>
          <a:lstStyle/>
          <a:p>
            <a:endParaRPr lang="cs-CZ"/>
          </a:p>
        </p:txBody>
      </p:sp>
      <p:sp>
        <p:nvSpPr>
          <p:cNvPr id="34826" name="Line 10"/>
          <p:cNvSpPr>
            <a:spLocks noChangeShapeType="1"/>
          </p:cNvSpPr>
          <p:nvPr/>
        </p:nvSpPr>
        <p:spPr bwMode="auto">
          <a:xfrm flipH="1" flipV="1">
            <a:off x="3648075" y="1636713"/>
            <a:ext cx="652463" cy="252412"/>
          </a:xfrm>
          <a:prstGeom prst="line">
            <a:avLst/>
          </a:prstGeom>
          <a:noFill/>
          <a:ln w="38100">
            <a:solidFill>
              <a:schemeClr val="tx1"/>
            </a:solidFill>
            <a:round/>
            <a:headEnd/>
            <a:tailEnd type="triangle" w="med" len="med"/>
          </a:ln>
        </p:spPr>
        <p:txBody>
          <a:bodyPr/>
          <a:lstStyle/>
          <a:p>
            <a:endParaRPr lang="cs-CZ"/>
          </a:p>
        </p:txBody>
      </p:sp>
      <p:sp>
        <p:nvSpPr>
          <p:cNvPr id="34827" name="Line 11"/>
          <p:cNvSpPr>
            <a:spLocks noChangeShapeType="1"/>
          </p:cNvSpPr>
          <p:nvPr/>
        </p:nvSpPr>
        <p:spPr bwMode="auto">
          <a:xfrm flipH="1" flipV="1">
            <a:off x="2951163" y="998538"/>
            <a:ext cx="1489075" cy="581025"/>
          </a:xfrm>
          <a:prstGeom prst="line">
            <a:avLst/>
          </a:prstGeom>
          <a:noFill/>
          <a:ln w="38100">
            <a:solidFill>
              <a:schemeClr val="tx1"/>
            </a:solidFill>
            <a:round/>
            <a:headEnd/>
            <a:tailEnd type="triangle" w="med" len="med"/>
          </a:ln>
        </p:spPr>
        <p:txBody>
          <a:bodyPr/>
          <a:lstStyle/>
          <a:p>
            <a:endParaRPr lang="cs-CZ"/>
          </a:p>
        </p:txBody>
      </p:sp>
      <p:sp>
        <p:nvSpPr>
          <p:cNvPr id="34828" name="Text Box 12"/>
          <p:cNvSpPr txBox="1">
            <a:spLocks noChangeArrowheads="1"/>
          </p:cNvSpPr>
          <p:nvPr/>
        </p:nvSpPr>
        <p:spPr bwMode="auto">
          <a:xfrm>
            <a:off x="1009650" y="4706938"/>
            <a:ext cx="2319866" cy="461665"/>
          </a:xfrm>
          <a:prstGeom prst="rect">
            <a:avLst/>
          </a:prstGeom>
          <a:noFill/>
          <a:ln w="9525">
            <a:noFill/>
            <a:miter lim="800000"/>
            <a:headEnd/>
            <a:tailEnd/>
          </a:ln>
        </p:spPr>
        <p:txBody>
          <a:bodyPr wrap="none">
            <a:spAutoFit/>
          </a:bodyPr>
          <a:lstStyle/>
          <a:p>
            <a:r>
              <a:rPr lang="en-US" sz="2400" dirty="0">
                <a:solidFill>
                  <a:srgbClr val="E60000"/>
                </a:solidFill>
              </a:rPr>
              <a:t>2D </a:t>
            </a:r>
            <a:r>
              <a:rPr lang="en-US" sz="2400" dirty="0">
                <a:solidFill>
                  <a:srgbClr val="E60000"/>
                </a:solidFill>
                <a:sym typeface="Symbol" pitchFamily="18" charset="2"/>
              </a:rPr>
              <a:t> 1D </a:t>
            </a:r>
            <a:r>
              <a:rPr lang="en-GB" sz="2400" dirty="0">
                <a:solidFill>
                  <a:srgbClr val="E60000"/>
                </a:solidFill>
                <a:sym typeface="Symbol" pitchFamily="18" charset="2"/>
              </a:rPr>
              <a:t>c</a:t>
            </a:r>
            <a:r>
              <a:rPr lang="en-US" sz="2400" dirty="0">
                <a:solidFill>
                  <a:srgbClr val="E60000"/>
                </a:solidFill>
                <a:sym typeface="Symbol" pitchFamily="18" charset="2"/>
              </a:rPr>
              <a:t>lines</a:t>
            </a:r>
            <a:endParaRPr lang="cs-CZ" sz="2400" dirty="0">
              <a:solidFill>
                <a:srgbClr val="E60000"/>
              </a:solidFill>
              <a:sym typeface="Symbol" pitchFamily="18" charset="2"/>
            </a:endParaRPr>
          </a:p>
        </p:txBody>
      </p:sp>
      <p:grpSp>
        <p:nvGrpSpPr>
          <p:cNvPr id="2" name="Group 18"/>
          <p:cNvGrpSpPr>
            <a:grpSpLocks/>
          </p:cNvGrpSpPr>
          <p:nvPr/>
        </p:nvGrpSpPr>
        <p:grpSpPr bwMode="auto">
          <a:xfrm>
            <a:off x="1058863" y="679450"/>
            <a:ext cx="7329487" cy="2865438"/>
            <a:chOff x="667" y="428"/>
            <a:chExt cx="4617" cy="1805"/>
          </a:xfrm>
        </p:grpSpPr>
        <p:sp>
          <p:nvSpPr>
            <p:cNvPr id="48142" name="Line 13"/>
            <p:cNvSpPr>
              <a:spLocks noChangeShapeType="1"/>
            </p:cNvSpPr>
            <p:nvPr/>
          </p:nvSpPr>
          <p:spPr bwMode="auto">
            <a:xfrm rot="16200000" flipV="1">
              <a:off x="2179" y="-872"/>
              <a:ext cx="1805" cy="4405"/>
            </a:xfrm>
            <a:prstGeom prst="line">
              <a:avLst/>
            </a:prstGeom>
            <a:noFill/>
            <a:ln w="57150">
              <a:solidFill>
                <a:srgbClr val="F00000"/>
              </a:solidFill>
              <a:round/>
              <a:headEnd/>
              <a:tailEnd/>
            </a:ln>
          </p:spPr>
          <p:txBody>
            <a:bodyPr/>
            <a:lstStyle/>
            <a:p>
              <a:endParaRPr lang="cs-CZ"/>
            </a:p>
          </p:txBody>
        </p:sp>
        <p:sp>
          <p:nvSpPr>
            <p:cNvPr id="48143" name="Line 14"/>
            <p:cNvSpPr>
              <a:spLocks noChangeShapeType="1"/>
            </p:cNvSpPr>
            <p:nvPr/>
          </p:nvSpPr>
          <p:spPr bwMode="auto">
            <a:xfrm flipV="1">
              <a:off x="667" y="468"/>
              <a:ext cx="291" cy="678"/>
            </a:xfrm>
            <a:prstGeom prst="line">
              <a:avLst/>
            </a:prstGeom>
            <a:noFill/>
            <a:ln w="38100">
              <a:solidFill>
                <a:schemeClr val="tx1"/>
              </a:solidFill>
              <a:prstDash val="sysDot"/>
              <a:round/>
              <a:headEnd/>
              <a:tailEnd/>
            </a:ln>
          </p:spPr>
          <p:txBody>
            <a:bodyPr/>
            <a:lstStyle/>
            <a:p>
              <a:endParaRPr lang="cs-CZ"/>
            </a:p>
          </p:txBody>
        </p:sp>
        <p:sp>
          <p:nvSpPr>
            <p:cNvPr id="48144" name="Line 16"/>
            <p:cNvSpPr>
              <a:spLocks noChangeShapeType="1"/>
            </p:cNvSpPr>
            <p:nvPr/>
          </p:nvSpPr>
          <p:spPr bwMode="auto">
            <a:xfrm flipV="1">
              <a:off x="3779" y="983"/>
              <a:ext cx="258" cy="634"/>
            </a:xfrm>
            <a:prstGeom prst="line">
              <a:avLst/>
            </a:prstGeom>
            <a:noFill/>
            <a:ln w="38100">
              <a:solidFill>
                <a:schemeClr val="tx1"/>
              </a:solidFill>
              <a:prstDash val="sysDot"/>
              <a:round/>
              <a:headEnd/>
              <a:tailEnd/>
            </a:ln>
          </p:spPr>
          <p:txBody>
            <a:bodyPr/>
            <a:lstStyle/>
            <a:p>
              <a:endParaRPr lang="cs-CZ"/>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
                                  </p:stCondLst>
                                  <p:childTnLst>
                                    <p:set>
                                      <p:cBhvr>
                                        <p:cTn id="9" dur="1" fill="hold">
                                          <p:stCondLst>
                                            <p:cond delay="0"/>
                                          </p:stCondLst>
                                        </p:cTn>
                                        <p:tgtEl>
                                          <p:spTgt spid="34820"/>
                                        </p:tgtEl>
                                        <p:attrNameLst>
                                          <p:attrName>style.visibility</p:attrName>
                                        </p:attrNameLst>
                                      </p:cBhvr>
                                      <p:to>
                                        <p:strVal val="visible"/>
                                      </p:to>
                                    </p:set>
                                  </p:childTnLst>
                                </p:cTn>
                              </p:par>
                            </p:childTnLst>
                          </p:cTn>
                        </p:par>
                        <p:par>
                          <p:cTn id="10" fill="hold">
                            <p:stCondLst>
                              <p:cond delay="100"/>
                            </p:stCondLst>
                            <p:childTnLst>
                              <p:par>
                                <p:cTn id="11" presetID="1" presetClass="entr" presetSubtype="0" fill="hold" grpId="0" nodeType="afterEffect">
                                  <p:stCondLst>
                                    <p:cond delay="100"/>
                                  </p:stCondLst>
                                  <p:childTnLst>
                                    <p:set>
                                      <p:cBhvr>
                                        <p:cTn id="12" dur="1" fill="hold">
                                          <p:stCondLst>
                                            <p:cond delay="0"/>
                                          </p:stCondLst>
                                        </p:cTn>
                                        <p:tgtEl>
                                          <p:spTgt spid="34821"/>
                                        </p:tgtEl>
                                        <p:attrNameLst>
                                          <p:attrName>style.visibility</p:attrName>
                                        </p:attrNameLst>
                                      </p:cBhvr>
                                      <p:to>
                                        <p:strVal val="visible"/>
                                      </p:to>
                                    </p:set>
                                  </p:childTnLst>
                                </p:cTn>
                              </p:par>
                            </p:childTnLst>
                          </p:cTn>
                        </p:par>
                        <p:par>
                          <p:cTn id="13" fill="hold">
                            <p:stCondLst>
                              <p:cond delay="200"/>
                            </p:stCondLst>
                            <p:childTnLst>
                              <p:par>
                                <p:cTn id="14" presetID="1" presetClass="entr" presetSubtype="0" fill="hold" grpId="0" nodeType="afterEffect">
                                  <p:stCondLst>
                                    <p:cond delay="100"/>
                                  </p:stCondLst>
                                  <p:childTnLst>
                                    <p:set>
                                      <p:cBhvr>
                                        <p:cTn id="15" dur="1" fill="hold">
                                          <p:stCondLst>
                                            <p:cond delay="0"/>
                                          </p:stCondLst>
                                        </p:cTn>
                                        <p:tgtEl>
                                          <p:spTgt spid="34823"/>
                                        </p:tgtEl>
                                        <p:attrNameLst>
                                          <p:attrName>style.visibility</p:attrName>
                                        </p:attrNameLst>
                                      </p:cBhvr>
                                      <p:to>
                                        <p:strVal val="visible"/>
                                      </p:to>
                                    </p:set>
                                  </p:childTnLst>
                                </p:cTn>
                              </p:par>
                            </p:childTnLst>
                          </p:cTn>
                        </p:par>
                        <p:par>
                          <p:cTn id="16" fill="hold">
                            <p:stCondLst>
                              <p:cond delay="300"/>
                            </p:stCondLst>
                            <p:childTnLst>
                              <p:par>
                                <p:cTn id="17" presetID="1" presetClass="entr" presetSubtype="0" fill="hold" grpId="0" nodeType="afterEffect">
                                  <p:stCondLst>
                                    <p:cond delay="100"/>
                                  </p:stCondLst>
                                  <p:childTnLst>
                                    <p:set>
                                      <p:cBhvr>
                                        <p:cTn id="18" dur="1" fill="hold">
                                          <p:stCondLst>
                                            <p:cond delay="0"/>
                                          </p:stCondLst>
                                        </p:cTn>
                                        <p:tgtEl>
                                          <p:spTgt spid="34824"/>
                                        </p:tgtEl>
                                        <p:attrNameLst>
                                          <p:attrName>style.visibility</p:attrName>
                                        </p:attrNameLst>
                                      </p:cBhvr>
                                      <p:to>
                                        <p:strVal val="visible"/>
                                      </p:to>
                                    </p:set>
                                  </p:childTnLst>
                                </p:cTn>
                              </p:par>
                            </p:childTnLst>
                          </p:cTn>
                        </p:par>
                        <p:par>
                          <p:cTn id="19" fill="hold">
                            <p:stCondLst>
                              <p:cond delay="400"/>
                            </p:stCondLst>
                            <p:childTnLst>
                              <p:par>
                                <p:cTn id="20" presetID="1" presetClass="entr" presetSubtype="0" fill="hold" grpId="0" nodeType="afterEffect">
                                  <p:stCondLst>
                                    <p:cond delay="100"/>
                                  </p:stCondLst>
                                  <p:childTnLst>
                                    <p:set>
                                      <p:cBhvr>
                                        <p:cTn id="21" dur="1" fill="hold">
                                          <p:stCondLst>
                                            <p:cond delay="0"/>
                                          </p:stCondLst>
                                        </p:cTn>
                                        <p:tgtEl>
                                          <p:spTgt spid="34825"/>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100"/>
                                  </p:stCondLst>
                                  <p:childTnLst>
                                    <p:set>
                                      <p:cBhvr>
                                        <p:cTn id="24" dur="1" fill="hold">
                                          <p:stCondLst>
                                            <p:cond delay="0"/>
                                          </p:stCondLst>
                                        </p:cTn>
                                        <p:tgtEl>
                                          <p:spTgt spid="34826"/>
                                        </p:tgtEl>
                                        <p:attrNameLst>
                                          <p:attrName>style.visibility</p:attrName>
                                        </p:attrNameLst>
                                      </p:cBhvr>
                                      <p:to>
                                        <p:strVal val="visible"/>
                                      </p:to>
                                    </p:set>
                                  </p:childTnLst>
                                </p:cTn>
                              </p:par>
                            </p:childTnLst>
                          </p:cTn>
                        </p:par>
                        <p:par>
                          <p:cTn id="25" fill="hold">
                            <p:stCondLst>
                              <p:cond delay="600"/>
                            </p:stCondLst>
                            <p:childTnLst>
                              <p:par>
                                <p:cTn id="26" presetID="1" presetClass="entr" presetSubtype="0" fill="hold" grpId="0" nodeType="afterEffect">
                                  <p:stCondLst>
                                    <p:cond delay="100"/>
                                  </p:stCondLst>
                                  <p:childTnLst>
                                    <p:set>
                                      <p:cBhvr>
                                        <p:cTn id="27" dur="1" fill="hold">
                                          <p:stCondLst>
                                            <p:cond delay="0"/>
                                          </p:stCondLst>
                                        </p:cTn>
                                        <p:tgtEl>
                                          <p:spTgt spid="3482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348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P spid="34820" grpId="0" animBg="1"/>
      <p:bldP spid="34821" grpId="0" animBg="1"/>
      <p:bldP spid="34823" grpId="0" animBg="1"/>
      <p:bldP spid="34824" grpId="0" animBg="1"/>
      <p:bldP spid="34825" grpId="0" animBg="1"/>
      <p:bldP spid="34826" grpId="0" animBg="1"/>
      <p:bldP spid="34827" grpId="0" animBg="1"/>
      <p:bldP spid="3482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2" descr="Klina1"/>
          <p:cNvPicPr>
            <a:picLocks noChangeAspect="1" noChangeArrowheads="1"/>
          </p:cNvPicPr>
          <p:nvPr/>
        </p:nvPicPr>
        <p:blipFill>
          <a:blip r:embed="rId3" cstate="print"/>
          <a:srcRect/>
          <a:stretch>
            <a:fillRect/>
          </a:stretch>
        </p:blipFill>
        <p:spPr bwMode="auto">
          <a:xfrm>
            <a:off x="1990725" y="760413"/>
            <a:ext cx="5362575" cy="3924300"/>
          </a:xfrm>
          <a:prstGeom prst="rect">
            <a:avLst/>
          </a:prstGeom>
          <a:noFill/>
          <a:ln w="9525">
            <a:noFill/>
            <a:miter lim="800000"/>
            <a:headEnd/>
            <a:tailEnd/>
          </a:ln>
        </p:spPr>
      </p:pic>
      <p:graphicFrame>
        <p:nvGraphicFramePr>
          <p:cNvPr id="28675" name="Object 3"/>
          <p:cNvGraphicFramePr>
            <a:graphicFrameLocks noChangeAspect="1"/>
          </p:cNvGraphicFramePr>
          <p:nvPr/>
        </p:nvGraphicFramePr>
        <p:xfrm>
          <a:off x="2590800" y="852488"/>
          <a:ext cx="4602163" cy="3300412"/>
        </p:xfrm>
        <a:graphic>
          <a:graphicData uri="http://schemas.openxmlformats.org/presentationml/2006/ole">
            <mc:AlternateContent xmlns:mc="http://schemas.openxmlformats.org/markup-compatibility/2006">
              <mc:Choice xmlns:v="urn:schemas-microsoft-com:vml" Requires="v">
                <p:oleObj name="CorelDRAW" r:id="rId4" imgW="4588560" imgH="3306960" progId="">
                  <p:embed/>
                </p:oleObj>
              </mc:Choice>
              <mc:Fallback>
                <p:oleObj name="CorelDRAW" r:id="rId4" imgW="4588560" imgH="3306960"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852488"/>
                        <a:ext cx="4602163" cy="330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4"/>
          <p:cNvSpPr txBox="1">
            <a:spLocks noChangeArrowheads="1"/>
          </p:cNvSpPr>
          <p:nvPr/>
        </p:nvSpPr>
        <p:spPr bwMode="auto">
          <a:xfrm>
            <a:off x="3744459" y="282575"/>
            <a:ext cx="2050561" cy="461665"/>
          </a:xfrm>
          <a:prstGeom prst="rect">
            <a:avLst/>
          </a:prstGeom>
          <a:noFill/>
          <a:ln w="9525">
            <a:noFill/>
            <a:miter lim="800000"/>
            <a:headEnd/>
            <a:tailEnd/>
          </a:ln>
        </p:spPr>
        <p:txBody>
          <a:bodyPr wrap="none">
            <a:spAutoFit/>
          </a:bodyPr>
          <a:lstStyle/>
          <a:p>
            <a:r>
              <a:rPr lang="en-GB" sz="2400" dirty="0">
                <a:solidFill>
                  <a:srgbClr val="F00000"/>
                </a:solidFill>
              </a:rPr>
              <a:t>Example</a:t>
            </a:r>
            <a:r>
              <a:rPr lang="cs-CZ" sz="2400" dirty="0">
                <a:solidFill>
                  <a:srgbClr val="F00000"/>
                </a:solidFill>
              </a:rPr>
              <a:t>: </a:t>
            </a:r>
            <a:r>
              <a:rPr lang="cs-CZ" sz="2400" i="1" dirty="0" err="1">
                <a:solidFill>
                  <a:srgbClr val="F00000"/>
                </a:solidFill>
              </a:rPr>
              <a:t>Mpi</a:t>
            </a:r>
            <a:endParaRPr lang="cs-CZ" sz="2400" i="1" dirty="0">
              <a:solidFill>
                <a:srgbClr val="F00000"/>
              </a:solidFill>
            </a:endParaRPr>
          </a:p>
        </p:txBody>
      </p:sp>
      <p:grpSp>
        <p:nvGrpSpPr>
          <p:cNvPr id="2" name="Group 5"/>
          <p:cNvGrpSpPr>
            <a:grpSpLocks/>
          </p:cNvGrpSpPr>
          <p:nvPr/>
        </p:nvGrpSpPr>
        <p:grpSpPr bwMode="auto">
          <a:xfrm>
            <a:off x="2733675" y="736600"/>
            <a:ext cx="3146425" cy="3387725"/>
            <a:chOff x="1670" y="661"/>
            <a:chExt cx="1982" cy="2134"/>
          </a:xfrm>
        </p:grpSpPr>
        <p:sp>
          <p:nvSpPr>
            <p:cNvPr id="1032" name="Line 6"/>
            <p:cNvSpPr>
              <a:spLocks noChangeShapeType="1"/>
            </p:cNvSpPr>
            <p:nvPr/>
          </p:nvSpPr>
          <p:spPr bwMode="auto">
            <a:xfrm>
              <a:off x="3049" y="1773"/>
              <a:ext cx="0" cy="1022"/>
            </a:xfrm>
            <a:prstGeom prst="line">
              <a:avLst/>
            </a:prstGeom>
            <a:noFill/>
            <a:ln w="38100">
              <a:solidFill>
                <a:schemeClr val="tx1"/>
              </a:solidFill>
              <a:round/>
              <a:headEnd/>
              <a:tailEnd type="triangle" w="med" len="med"/>
            </a:ln>
          </p:spPr>
          <p:txBody>
            <a:bodyPr/>
            <a:lstStyle/>
            <a:p>
              <a:endParaRPr lang="cs-CZ"/>
            </a:p>
          </p:txBody>
        </p:sp>
        <p:sp>
          <p:nvSpPr>
            <p:cNvPr id="1033" name="Text Box 7"/>
            <p:cNvSpPr txBox="1">
              <a:spLocks noChangeArrowheads="1"/>
            </p:cNvSpPr>
            <p:nvPr/>
          </p:nvSpPr>
          <p:spPr bwMode="auto">
            <a:xfrm>
              <a:off x="3065" y="2094"/>
              <a:ext cx="587" cy="212"/>
            </a:xfrm>
            <a:prstGeom prst="rect">
              <a:avLst/>
            </a:prstGeom>
            <a:noFill/>
            <a:ln w="9525">
              <a:noFill/>
              <a:miter lim="800000"/>
              <a:headEnd/>
              <a:tailEnd/>
            </a:ln>
          </p:spPr>
          <p:txBody>
            <a:bodyPr wrap="none">
              <a:spAutoFit/>
            </a:bodyPr>
            <a:lstStyle/>
            <a:p>
              <a:r>
                <a:rPr lang="cs-CZ" sz="1600"/>
                <a:t>střed (</a:t>
              </a:r>
              <a:r>
                <a:rPr lang="cs-CZ" sz="1600" i="1"/>
                <a:t>c</a:t>
              </a:r>
              <a:r>
                <a:rPr lang="cs-CZ" sz="1600"/>
                <a:t>)</a:t>
              </a:r>
            </a:p>
          </p:txBody>
        </p:sp>
        <p:sp>
          <p:nvSpPr>
            <p:cNvPr id="1034" name="Line 8"/>
            <p:cNvSpPr>
              <a:spLocks noChangeShapeType="1"/>
            </p:cNvSpPr>
            <p:nvPr/>
          </p:nvSpPr>
          <p:spPr bwMode="auto">
            <a:xfrm flipV="1">
              <a:off x="2767" y="661"/>
              <a:ext cx="593" cy="2128"/>
            </a:xfrm>
            <a:prstGeom prst="line">
              <a:avLst/>
            </a:prstGeom>
            <a:noFill/>
            <a:ln w="28575">
              <a:solidFill>
                <a:schemeClr val="tx1"/>
              </a:solidFill>
              <a:prstDash val="sysDot"/>
              <a:round/>
              <a:headEnd/>
              <a:tailEnd/>
            </a:ln>
          </p:spPr>
          <p:txBody>
            <a:bodyPr/>
            <a:lstStyle/>
            <a:p>
              <a:endParaRPr lang="cs-CZ"/>
            </a:p>
          </p:txBody>
        </p:sp>
        <p:sp>
          <p:nvSpPr>
            <p:cNvPr id="1035" name="Text Box 9"/>
            <p:cNvSpPr txBox="1">
              <a:spLocks noChangeArrowheads="1"/>
            </p:cNvSpPr>
            <p:nvPr/>
          </p:nvSpPr>
          <p:spPr bwMode="auto">
            <a:xfrm>
              <a:off x="1670" y="821"/>
              <a:ext cx="1517" cy="231"/>
            </a:xfrm>
            <a:prstGeom prst="rect">
              <a:avLst/>
            </a:prstGeom>
            <a:noFill/>
            <a:ln w="9525">
              <a:noFill/>
              <a:miter lim="800000"/>
              <a:headEnd/>
              <a:tailEnd/>
            </a:ln>
          </p:spPr>
          <p:txBody>
            <a:bodyPr wrap="none">
              <a:spAutoFit/>
            </a:bodyPr>
            <a:lstStyle/>
            <a:p>
              <a:r>
                <a:rPr lang="cs-CZ" sz="1600"/>
                <a:t>šířka (</a:t>
              </a:r>
              <a:r>
                <a:rPr lang="cs-CZ" sz="1600" i="1"/>
                <a:t>w</a:t>
              </a:r>
              <a:r>
                <a:rPr lang="cs-CZ" sz="1600"/>
                <a:t>) = 1/max. slope</a:t>
              </a:r>
              <a:r>
                <a:rPr lang="cs-CZ" b="1">
                  <a:latin typeface="Times New Roman" pitchFamily="18" charset="0"/>
                </a:rPr>
                <a:t> </a:t>
              </a:r>
            </a:p>
          </p:txBody>
        </p:sp>
      </p:grpSp>
      <p:graphicFrame>
        <p:nvGraphicFramePr>
          <p:cNvPr id="28682" name="Object 10"/>
          <p:cNvGraphicFramePr>
            <a:graphicFrameLocks noChangeAspect="1"/>
          </p:cNvGraphicFramePr>
          <p:nvPr/>
        </p:nvGraphicFramePr>
        <p:xfrm>
          <a:off x="3654425" y="5715000"/>
          <a:ext cx="2474913" cy="596900"/>
        </p:xfrm>
        <a:graphic>
          <a:graphicData uri="http://schemas.openxmlformats.org/presentationml/2006/ole">
            <mc:AlternateContent xmlns:mc="http://schemas.openxmlformats.org/markup-compatibility/2006">
              <mc:Choice xmlns:v="urn:schemas-microsoft-com:vml" Requires="v">
                <p:oleObj name="Rovnice" r:id="rId6" imgW="1892300" imgH="457200" progId="Equation.3">
                  <p:embed/>
                </p:oleObj>
              </mc:Choice>
              <mc:Fallback>
                <p:oleObj name="Rovnice" r:id="rId6" imgW="1892300" imgH="457200" progId="Equation.3">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4425" y="5715000"/>
                        <a:ext cx="2474913"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683" name="Text Box 11"/>
          <p:cNvSpPr txBox="1">
            <a:spLocks noChangeArrowheads="1"/>
          </p:cNvSpPr>
          <p:nvPr/>
        </p:nvSpPr>
        <p:spPr bwMode="auto">
          <a:xfrm>
            <a:off x="695325" y="4768850"/>
            <a:ext cx="7292381" cy="784830"/>
          </a:xfrm>
          <a:prstGeom prst="rect">
            <a:avLst/>
          </a:prstGeom>
          <a:noFill/>
          <a:ln w="9525">
            <a:noFill/>
            <a:miter lim="800000"/>
            <a:headEnd/>
            <a:tailEnd/>
          </a:ln>
        </p:spPr>
        <p:txBody>
          <a:bodyPr wrap="none">
            <a:spAutoFit/>
          </a:bodyPr>
          <a:lstStyle/>
          <a:p>
            <a:pPr>
              <a:spcAft>
                <a:spcPts val="600"/>
              </a:spcAft>
            </a:pPr>
            <a:r>
              <a:rPr lang="en-GB" sz="2000" dirty="0"/>
              <a:t>fitting</a:t>
            </a:r>
            <a:r>
              <a:rPr lang="cs-CZ" sz="2000" dirty="0"/>
              <a:t>: </a:t>
            </a:r>
            <a:r>
              <a:rPr lang="en-GB" sz="2000" dirty="0" err="1"/>
              <a:t>eg</a:t>
            </a:r>
            <a:r>
              <a:rPr lang="cs-CZ" sz="2000" dirty="0"/>
              <a:t>. </a:t>
            </a:r>
            <a:r>
              <a:rPr lang="cs-CZ" sz="2000" dirty="0" err="1"/>
              <a:t>logistic</a:t>
            </a:r>
            <a:r>
              <a:rPr lang="cs-CZ" sz="2000" dirty="0"/>
              <a:t> regres</a:t>
            </a:r>
            <a:r>
              <a:rPr lang="en-GB" sz="2000" dirty="0" err="1"/>
              <a:t>sion</a:t>
            </a:r>
            <a:r>
              <a:rPr lang="cs-CZ" sz="2000" dirty="0"/>
              <a:t> </a:t>
            </a:r>
            <a:r>
              <a:rPr lang="cs-CZ" sz="2000" dirty="0">
                <a:sym typeface="Symbol" pitchFamily="18" charset="2"/>
              </a:rPr>
              <a:t> model</a:t>
            </a:r>
            <a:r>
              <a:rPr lang="en-GB" sz="2000" dirty="0">
                <a:sym typeface="Symbol" pitchFamily="18" charset="2"/>
              </a:rPr>
              <a:t>s based on cline theory</a:t>
            </a:r>
            <a:endParaRPr lang="cs-CZ" sz="2000" dirty="0">
              <a:sym typeface="Symbol" pitchFamily="18" charset="2"/>
            </a:endParaRPr>
          </a:p>
          <a:p>
            <a:pPr>
              <a:spcAft>
                <a:spcPts val="600"/>
              </a:spcAft>
            </a:pPr>
            <a:r>
              <a:rPr lang="cs-CZ" sz="2000" dirty="0" err="1">
                <a:solidFill>
                  <a:srgbClr val="E60000"/>
                </a:solidFill>
              </a:rPr>
              <a:t>sigmoid</a:t>
            </a:r>
            <a:r>
              <a:rPr lang="cs-CZ" sz="2000" dirty="0">
                <a:solidFill>
                  <a:srgbClr val="E60000"/>
                </a:solidFill>
              </a:rPr>
              <a:t> model: </a:t>
            </a:r>
            <a:r>
              <a:rPr lang="cs-CZ" sz="2000" dirty="0" err="1"/>
              <a:t>hyperbolic</a:t>
            </a:r>
            <a:r>
              <a:rPr lang="cs-CZ" sz="2000" dirty="0"/>
              <a:t> </a:t>
            </a:r>
            <a:r>
              <a:rPr lang="cs-CZ" sz="2000" dirty="0" err="1"/>
              <a:t>tangen</a:t>
            </a:r>
            <a:r>
              <a:rPr lang="en-GB" sz="2000" dirty="0"/>
              <a:t>t</a:t>
            </a:r>
            <a:r>
              <a:rPr lang="cs-CZ" sz="2000" dirty="0"/>
              <a:t> </a:t>
            </a:r>
            <a:r>
              <a:rPr lang="cs-CZ" sz="2000" dirty="0" err="1"/>
              <a:t>func</a:t>
            </a:r>
            <a:r>
              <a:rPr lang="en-GB" sz="2000" dirty="0" err="1"/>
              <a:t>tion</a:t>
            </a:r>
            <a:r>
              <a:rPr lang="cs-CZ" sz="20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28683"/>
                                        </p:tgtEl>
                                        <p:attrNameLst>
                                          <p:attrName>style.visibility</p:attrName>
                                        </p:attrNameLst>
                                      </p:cBhvr>
                                      <p:to>
                                        <p:strVal val="visible"/>
                                      </p:to>
                                    </p:set>
                                  </p:childTnLst>
                                </p:cTn>
                              </p:par>
                              <p:par>
                                <p:cTn id="14" presetID="9" presetClass="entr" presetSubtype="0" fill="hold" nodeType="withEffect">
                                  <p:stCondLst>
                                    <p:cond delay="0"/>
                                  </p:stCondLst>
                                  <p:childTnLst>
                                    <p:set>
                                      <p:cBhvr>
                                        <p:cTn id="15" dur="1" fill="hold">
                                          <p:stCondLst>
                                            <p:cond delay="0"/>
                                          </p:stCondLst>
                                        </p:cTn>
                                        <p:tgtEl>
                                          <p:spTgt spid="28682"/>
                                        </p:tgtEl>
                                        <p:attrNameLst>
                                          <p:attrName>style.visibility</p:attrName>
                                        </p:attrNameLst>
                                      </p:cBhvr>
                                      <p:to>
                                        <p:strVal val="visible"/>
                                      </p:to>
                                    </p:set>
                                    <p:animEffect transition="in" filter="dissolve">
                                      <p:cBhvr>
                                        <p:cTn id="16" dur="500"/>
                                        <p:tgtEl>
                                          <p:spTgt spid="28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3" name="Group 428"/>
          <p:cNvGrpSpPr>
            <a:grpSpLocks noChangeAspect="1"/>
          </p:cNvGrpSpPr>
          <p:nvPr/>
        </p:nvGrpSpPr>
        <p:grpSpPr bwMode="auto">
          <a:xfrm>
            <a:off x="1530350" y="750888"/>
            <a:ext cx="5702300" cy="3897312"/>
            <a:chOff x="711" y="802"/>
            <a:chExt cx="4415" cy="3018"/>
          </a:xfrm>
        </p:grpSpPr>
        <p:grpSp>
          <p:nvGrpSpPr>
            <p:cNvPr id="2057" name="Group 426"/>
            <p:cNvGrpSpPr>
              <a:grpSpLocks noChangeAspect="1"/>
            </p:cNvGrpSpPr>
            <p:nvPr/>
          </p:nvGrpSpPr>
          <p:grpSpPr bwMode="auto">
            <a:xfrm>
              <a:off x="711" y="802"/>
              <a:ext cx="4415" cy="3018"/>
              <a:chOff x="610" y="511"/>
              <a:chExt cx="4599" cy="3297"/>
            </a:xfrm>
          </p:grpSpPr>
          <p:grpSp>
            <p:nvGrpSpPr>
              <p:cNvPr id="2071" name="Group 2"/>
              <p:cNvGrpSpPr>
                <a:grpSpLocks noChangeAspect="1"/>
              </p:cNvGrpSpPr>
              <p:nvPr/>
            </p:nvGrpSpPr>
            <p:grpSpPr bwMode="auto">
              <a:xfrm>
                <a:off x="610" y="511"/>
                <a:ext cx="4599" cy="3297"/>
                <a:chOff x="610" y="511"/>
                <a:chExt cx="4599" cy="3297"/>
              </a:xfrm>
            </p:grpSpPr>
            <p:sp>
              <p:nvSpPr>
                <p:cNvPr id="2073" name="Rectangle 3"/>
                <p:cNvSpPr>
                  <a:spLocks noChangeAspect="1" noChangeArrowheads="1"/>
                </p:cNvSpPr>
                <p:nvPr/>
              </p:nvSpPr>
              <p:spPr bwMode="auto">
                <a:xfrm>
                  <a:off x="610" y="511"/>
                  <a:ext cx="4599" cy="3297"/>
                </a:xfrm>
                <a:prstGeom prst="rect">
                  <a:avLst/>
                </a:prstGeom>
                <a:solidFill>
                  <a:srgbClr val="FFFFFF"/>
                </a:solidFill>
                <a:ln w="0">
                  <a:solidFill>
                    <a:srgbClr val="000000"/>
                  </a:solidFill>
                  <a:miter lim="800000"/>
                  <a:headEnd/>
                  <a:tailEnd/>
                </a:ln>
              </p:spPr>
              <p:txBody>
                <a:bodyPr/>
                <a:lstStyle/>
                <a:p>
                  <a:endParaRPr lang="cs-CZ"/>
                </a:p>
              </p:txBody>
            </p:sp>
            <p:sp>
              <p:nvSpPr>
                <p:cNvPr id="2074" name="Rectangle 4"/>
                <p:cNvSpPr>
                  <a:spLocks noChangeAspect="1" noChangeArrowheads="1"/>
                </p:cNvSpPr>
                <p:nvPr/>
              </p:nvSpPr>
              <p:spPr bwMode="auto">
                <a:xfrm>
                  <a:off x="1261" y="731"/>
                  <a:ext cx="3728" cy="2415"/>
                </a:xfrm>
                <a:prstGeom prst="rect">
                  <a:avLst/>
                </a:prstGeom>
                <a:noFill/>
                <a:ln w="17463">
                  <a:solidFill>
                    <a:srgbClr val="000000"/>
                  </a:solidFill>
                  <a:miter lim="800000"/>
                  <a:headEnd/>
                  <a:tailEnd/>
                </a:ln>
              </p:spPr>
              <p:txBody>
                <a:bodyPr/>
                <a:lstStyle/>
                <a:p>
                  <a:endParaRPr lang="cs-CZ"/>
                </a:p>
              </p:txBody>
            </p:sp>
            <p:sp>
              <p:nvSpPr>
                <p:cNvPr id="2075" name="Line 5"/>
                <p:cNvSpPr>
                  <a:spLocks noChangeAspect="1" noChangeShapeType="1"/>
                </p:cNvSpPr>
                <p:nvPr/>
              </p:nvSpPr>
              <p:spPr bwMode="auto">
                <a:xfrm>
                  <a:off x="1261" y="731"/>
                  <a:ext cx="1" cy="2415"/>
                </a:xfrm>
                <a:prstGeom prst="line">
                  <a:avLst/>
                </a:prstGeom>
                <a:noFill/>
                <a:ln w="0">
                  <a:solidFill>
                    <a:srgbClr val="000000"/>
                  </a:solidFill>
                  <a:round/>
                  <a:headEnd/>
                  <a:tailEnd/>
                </a:ln>
              </p:spPr>
              <p:txBody>
                <a:bodyPr/>
                <a:lstStyle/>
                <a:p>
                  <a:endParaRPr lang="cs-CZ"/>
                </a:p>
              </p:txBody>
            </p:sp>
            <p:sp>
              <p:nvSpPr>
                <p:cNvPr id="2076" name="Line 6"/>
                <p:cNvSpPr>
                  <a:spLocks noChangeAspect="1" noChangeShapeType="1"/>
                </p:cNvSpPr>
                <p:nvPr/>
              </p:nvSpPr>
              <p:spPr bwMode="auto">
                <a:xfrm>
                  <a:off x="1219" y="3146"/>
                  <a:ext cx="42" cy="1"/>
                </a:xfrm>
                <a:prstGeom prst="line">
                  <a:avLst/>
                </a:prstGeom>
                <a:noFill/>
                <a:ln w="0">
                  <a:solidFill>
                    <a:srgbClr val="000000"/>
                  </a:solidFill>
                  <a:round/>
                  <a:headEnd/>
                  <a:tailEnd/>
                </a:ln>
              </p:spPr>
              <p:txBody>
                <a:bodyPr/>
                <a:lstStyle/>
                <a:p>
                  <a:endParaRPr lang="cs-CZ"/>
                </a:p>
              </p:txBody>
            </p:sp>
            <p:sp>
              <p:nvSpPr>
                <p:cNvPr id="2077" name="Line 7"/>
                <p:cNvSpPr>
                  <a:spLocks noChangeAspect="1" noChangeShapeType="1"/>
                </p:cNvSpPr>
                <p:nvPr/>
              </p:nvSpPr>
              <p:spPr bwMode="auto">
                <a:xfrm>
                  <a:off x="1219" y="2663"/>
                  <a:ext cx="42" cy="1"/>
                </a:xfrm>
                <a:prstGeom prst="line">
                  <a:avLst/>
                </a:prstGeom>
                <a:noFill/>
                <a:ln w="0">
                  <a:solidFill>
                    <a:srgbClr val="000000"/>
                  </a:solidFill>
                  <a:round/>
                  <a:headEnd/>
                  <a:tailEnd/>
                </a:ln>
              </p:spPr>
              <p:txBody>
                <a:bodyPr/>
                <a:lstStyle/>
                <a:p>
                  <a:endParaRPr lang="cs-CZ"/>
                </a:p>
              </p:txBody>
            </p:sp>
            <p:sp>
              <p:nvSpPr>
                <p:cNvPr id="2078" name="Line 8"/>
                <p:cNvSpPr>
                  <a:spLocks noChangeAspect="1" noChangeShapeType="1"/>
                </p:cNvSpPr>
                <p:nvPr/>
              </p:nvSpPr>
              <p:spPr bwMode="auto">
                <a:xfrm>
                  <a:off x="1219" y="2180"/>
                  <a:ext cx="42" cy="1"/>
                </a:xfrm>
                <a:prstGeom prst="line">
                  <a:avLst/>
                </a:prstGeom>
                <a:noFill/>
                <a:ln w="0">
                  <a:solidFill>
                    <a:srgbClr val="000000"/>
                  </a:solidFill>
                  <a:round/>
                  <a:headEnd/>
                  <a:tailEnd/>
                </a:ln>
              </p:spPr>
              <p:txBody>
                <a:bodyPr/>
                <a:lstStyle/>
                <a:p>
                  <a:endParaRPr lang="cs-CZ"/>
                </a:p>
              </p:txBody>
            </p:sp>
            <p:sp>
              <p:nvSpPr>
                <p:cNvPr id="2079" name="Line 9"/>
                <p:cNvSpPr>
                  <a:spLocks noChangeAspect="1" noChangeShapeType="1"/>
                </p:cNvSpPr>
                <p:nvPr/>
              </p:nvSpPr>
              <p:spPr bwMode="auto">
                <a:xfrm>
                  <a:off x="1219" y="1697"/>
                  <a:ext cx="42" cy="1"/>
                </a:xfrm>
                <a:prstGeom prst="line">
                  <a:avLst/>
                </a:prstGeom>
                <a:noFill/>
                <a:ln w="0">
                  <a:solidFill>
                    <a:srgbClr val="000000"/>
                  </a:solidFill>
                  <a:round/>
                  <a:headEnd/>
                  <a:tailEnd/>
                </a:ln>
              </p:spPr>
              <p:txBody>
                <a:bodyPr/>
                <a:lstStyle/>
                <a:p>
                  <a:endParaRPr lang="cs-CZ"/>
                </a:p>
              </p:txBody>
            </p:sp>
            <p:sp>
              <p:nvSpPr>
                <p:cNvPr id="2080" name="Line 10"/>
                <p:cNvSpPr>
                  <a:spLocks noChangeAspect="1" noChangeShapeType="1"/>
                </p:cNvSpPr>
                <p:nvPr/>
              </p:nvSpPr>
              <p:spPr bwMode="auto">
                <a:xfrm>
                  <a:off x="1219" y="1214"/>
                  <a:ext cx="42" cy="1"/>
                </a:xfrm>
                <a:prstGeom prst="line">
                  <a:avLst/>
                </a:prstGeom>
                <a:noFill/>
                <a:ln w="0">
                  <a:solidFill>
                    <a:srgbClr val="000000"/>
                  </a:solidFill>
                  <a:round/>
                  <a:headEnd/>
                  <a:tailEnd/>
                </a:ln>
              </p:spPr>
              <p:txBody>
                <a:bodyPr/>
                <a:lstStyle/>
                <a:p>
                  <a:endParaRPr lang="cs-CZ"/>
                </a:p>
              </p:txBody>
            </p:sp>
            <p:sp>
              <p:nvSpPr>
                <p:cNvPr id="2081" name="Line 11"/>
                <p:cNvSpPr>
                  <a:spLocks noChangeAspect="1" noChangeShapeType="1"/>
                </p:cNvSpPr>
                <p:nvPr/>
              </p:nvSpPr>
              <p:spPr bwMode="auto">
                <a:xfrm>
                  <a:off x="1219" y="731"/>
                  <a:ext cx="42" cy="1"/>
                </a:xfrm>
                <a:prstGeom prst="line">
                  <a:avLst/>
                </a:prstGeom>
                <a:noFill/>
                <a:ln w="0">
                  <a:solidFill>
                    <a:srgbClr val="000000"/>
                  </a:solidFill>
                  <a:round/>
                  <a:headEnd/>
                  <a:tailEnd/>
                </a:ln>
              </p:spPr>
              <p:txBody>
                <a:bodyPr/>
                <a:lstStyle/>
                <a:p>
                  <a:endParaRPr lang="cs-CZ"/>
                </a:p>
              </p:txBody>
            </p:sp>
            <p:sp>
              <p:nvSpPr>
                <p:cNvPr id="2082" name="Line 12"/>
                <p:cNvSpPr>
                  <a:spLocks noChangeAspect="1" noChangeShapeType="1"/>
                </p:cNvSpPr>
                <p:nvPr/>
              </p:nvSpPr>
              <p:spPr bwMode="auto">
                <a:xfrm>
                  <a:off x="1261" y="3146"/>
                  <a:ext cx="3728" cy="1"/>
                </a:xfrm>
                <a:prstGeom prst="line">
                  <a:avLst/>
                </a:prstGeom>
                <a:noFill/>
                <a:ln w="0">
                  <a:solidFill>
                    <a:srgbClr val="000000"/>
                  </a:solidFill>
                  <a:round/>
                  <a:headEnd/>
                  <a:tailEnd/>
                </a:ln>
              </p:spPr>
              <p:txBody>
                <a:bodyPr/>
                <a:lstStyle/>
                <a:p>
                  <a:endParaRPr lang="cs-CZ"/>
                </a:p>
              </p:txBody>
            </p:sp>
            <p:sp>
              <p:nvSpPr>
                <p:cNvPr id="2083" name="Line 13"/>
                <p:cNvSpPr>
                  <a:spLocks noChangeAspect="1" noChangeShapeType="1"/>
                </p:cNvSpPr>
                <p:nvPr/>
              </p:nvSpPr>
              <p:spPr bwMode="auto">
                <a:xfrm flipV="1">
                  <a:off x="1261" y="3146"/>
                  <a:ext cx="1" cy="42"/>
                </a:xfrm>
                <a:prstGeom prst="line">
                  <a:avLst/>
                </a:prstGeom>
                <a:noFill/>
                <a:ln w="0">
                  <a:solidFill>
                    <a:srgbClr val="000000"/>
                  </a:solidFill>
                  <a:round/>
                  <a:headEnd/>
                  <a:tailEnd/>
                </a:ln>
              </p:spPr>
              <p:txBody>
                <a:bodyPr/>
                <a:lstStyle/>
                <a:p>
                  <a:endParaRPr lang="cs-CZ"/>
                </a:p>
              </p:txBody>
            </p:sp>
            <p:sp>
              <p:nvSpPr>
                <p:cNvPr id="2084" name="Line 14"/>
                <p:cNvSpPr>
                  <a:spLocks noChangeAspect="1" noChangeShapeType="1"/>
                </p:cNvSpPr>
                <p:nvPr/>
              </p:nvSpPr>
              <p:spPr bwMode="auto">
                <a:xfrm flipV="1">
                  <a:off x="1796" y="3146"/>
                  <a:ext cx="1" cy="42"/>
                </a:xfrm>
                <a:prstGeom prst="line">
                  <a:avLst/>
                </a:prstGeom>
                <a:noFill/>
                <a:ln w="0">
                  <a:solidFill>
                    <a:srgbClr val="000000"/>
                  </a:solidFill>
                  <a:round/>
                  <a:headEnd/>
                  <a:tailEnd/>
                </a:ln>
              </p:spPr>
              <p:txBody>
                <a:bodyPr/>
                <a:lstStyle/>
                <a:p>
                  <a:endParaRPr lang="cs-CZ"/>
                </a:p>
              </p:txBody>
            </p:sp>
            <p:sp>
              <p:nvSpPr>
                <p:cNvPr id="2085" name="Line 15"/>
                <p:cNvSpPr>
                  <a:spLocks noChangeAspect="1" noChangeShapeType="1"/>
                </p:cNvSpPr>
                <p:nvPr/>
              </p:nvSpPr>
              <p:spPr bwMode="auto">
                <a:xfrm flipV="1">
                  <a:off x="2321" y="3146"/>
                  <a:ext cx="1" cy="42"/>
                </a:xfrm>
                <a:prstGeom prst="line">
                  <a:avLst/>
                </a:prstGeom>
                <a:noFill/>
                <a:ln w="0">
                  <a:solidFill>
                    <a:srgbClr val="000000"/>
                  </a:solidFill>
                  <a:round/>
                  <a:headEnd/>
                  <a:tailEnd/>
                </a:ln>
              </p:spPr>
              <p:txBody>
                <a:bodyPr/>
                <a:lstStyle/>
                <a:p>
                  <a:endParaRPr lang="cs-CZ"/>
                </a:p>
              </p:txBody>
            </p:sp>
            <p:sp>
              <p:nvSpPr>
                <p:cNvPr id="2086" name="Line 16"/>
                <p:cNvSpPr>
                  <a:spLocks noChangeAspect="1" noChangeShapeType="1"/>
                </p:cNvSpPr>
                <p:nvPr/>
              </p:nvSpPr>
              <p:spPr bwMode="auto">
                <a:xfrm flipV="1">
                  <a:off x="2857" y="3146"/>
                  <a:ext cx="1" cy="42"/>
                </a:xfrm>
                <a:prstGeom prst="line">
                  <a:avLst/>
                </a:prstGeom>
                <a:noFill/>
                <a:ln w="0">
                  <a:solidFill>
                    <a:srgbClr val="000000"/>
                  </a:solidFill>
                  <a:round/>
                  <a:headEnd/>
                  <a:tailEnd/>
                </a:ln>
              </p:spPr>
              <p:txBody>
                <a:bodyPr/>
                <a:lstStyle/>
                <a:p>
                  <a:endParaRPr lang="cs-CZ"/>
                </a:p>
              </p:txBody>
            </p:sp>
            <p:sp>
              <p:nvSpPr>
                <p:cNvPr id="2087" name="Line 17"/>
                <p:cNvSpPr>
                  <a:spLocks noChangeAspect="1" noChangeShapeType="1"/>
                </p:cNvSpPr>
                <p:nvPr/>
              </p:nvSpPr>
              <p:spPr bwMode="auto">
                <a:xfrm flipV="1">
                  <a:off x="3392" y="3146"/>
                  <a:ext cx="1" cy="42"/>
                </a:xfrm>
                <a:prstGeom prst="line">
                  <a:avLst/>
                </a:prstGeom>
                <a:noFill/>
                <a:ln w="0">
                  <a:solidFill>
                    <a:srgbClr val="000000"/>
                  </a:solidFill>
                  <a:round/>
                  <a:headEnd/>
                  <a:tailEnd/>
                </a:ln>
              </p:spPr>
              <p:txBody>
                <a:bodyPr/>
                <a:lstStyle/>
                <a:p>
                  <a:endParaRPr lang="cs-CZ"/>
                </a:p>
              </p:txBody>
            </p:sp>
            <p:sp>
              <p:nvSpPr>
                <p:cNvPr id="2088" name="Line 18"/>
                <p:cNvSpPr>
                  <a:spLocks noChangeAspect="1" noChangeShapeType="1"/>
                </p:cNvSpPr>
                <p:nvPr/>
              </p:nvSpPr>
              <p:spPr bwMode="auto">
                <a:xfrm flipV="1">
                  <a:off x="3928" y="3146"/>
                  <a:ext cx="1" cy="42"/>
                </a:xfrm>
                <a:prstGeom prst="line">
                  <a:avLst/>
                </a:prstGeom>
                <a:noFill/>
                <a:ln w="0">
                  <a:solidFill>
                    <a:srgbClr val="000000"/>
                  </a:solidFill>
                  <a:round/>
                  <a:headEnd/>
                  <a:tailEnd/>
                </a:ln>
              </p:spPr>
              <p:txBody>
                <a:bodyPr/>
                <a:lstStyle/>
                <a:p>
                  <a:endParaRPr lang="cs-CZ"/>
                </a:p>
              </p:txBody>
            </p:sp>
            <p:sp>
              <p:nvSpPr>
                <p:cNvPr id="2089" name="Line 19"/>
                <p:cNvSpPr>
                  <a:spLocks noChangeAspect="1" noChangeShapeType="1"/>
                </p:cNvSpPr>
                <p:nvPr/>
              </p:nvSpPr>
              <p:spPr bwMode="auto">
                <a:xfrm flipV="1">
                  <a:off x="4453" y="3146"/>
                  <a:ext cx="1" cy="42"/>
                </a:xfrm>
                <a:prstGeom prst="line">
                  <a:avLst/>
                </a:prstGeom>
                <a:noFill/>
                <a:ln w="0">
                  <a:solidFill>
                    <a:srgbClr val="000000"/>
                  </a:solidFill>
                  <a:round/>
                  <a:headEnd/>
                  <a:tailEnd/>
                </a:ln>
              </p:spPr>
              <p:txBody>
                <a:bodyPr/>
                <a:lstStyle/>
                <a:p>
                  <a:endParaRPr lang="cs-CZ"/>
                </a:p>
              </p:txBody>
            </p:sp>
            <p:sp>
              <p:nvSpPr>
                <p:cNvPr id="2090" name="Line 20"/>
                <p:cNvSpPr>
                  <a:spLocks noChangeAspect="1" noChangeShapeType="1"/>
                </p:cNvSpPr>
                <p:nvPr/>
              </p:nvSpPr>
              <p:spPr bwMode="auto">
                <a:xfrm flipV="1">
                  <a:off x="4989" y="3146"/>
                  <a:ext cx="1" cy="42"/>
                </a:xfrm>
                <a:prstGeom prst="line">
                  <a:avLst/>
                </a:prstGeom>
                <a:noFill/>
                <a:ln w="0">
                  <a:solidFill>
                    <a:srgbClr val="000000"/>
                  </a:solidFill>
                  <a:round/>
                  <a:headEnd/>
                  <a:tailEnd/>
                </a:ln>
              </p:spPr>
              <p:txBody>
                <a:bodyPr/>
                <a:lstStyle/>
                <a:p>
                  <a:endParaRPr lang="cs-CZ"/>
                </a:p>
              </p:txBody>
            </p:sp>
            <p:sp>
              <p:nvSpPr>
                <p:cNvPr id="2091" name="Rectangle 21"/>
                <p:cNvSpPr>
                  <a:spLocks noChangeAspect="1" noChangeArrowheads="1"/>
                </p:cNvSpPr>
                <p:nvPr/>
              </p:nvSpPr>
              <p:spPr bwMode="auto">
                <a:xfrm>
                  <a:off x="1838" y="3136"/>
                  <a:ext cx="21" cy="10"/>
                </a:xfrm>
                <a:prstGeom prst="rect">
                  <a:avLst/>
                </a:prstGeom>
                <a:solidFill>
                  <a:srgbClr val="333399"/>
                </a:solidFill>
                <a:ln w="9525">
                  <a:noFill/>
                  <a:miter lim="800000"/>
                  <a:headEnd/>
                  <a:tailEnd/>
                </a:ln>
              </p:spPr>
              <p:txBody>
                <a:bodyPr/>
                <a:lstStyle/>
                <a:p>
                  <a:endParaRPr lang="cs-CZ"/>
                </a:p>
              </p:txBody>
            </p:sp>
            <p:sp>
              <p:nvSpPr>
                <p:cNvPr id="2092" name="Rectangle 22"/>
                <p:cNvSpPr>
                  <a:spLocks noChangeAspect="1" noChangeArrowheads="1"/>
                </p:cNvSpPr>
                <p:nvPr/>
              </p:nvSpPr>
              <p:spPr bwMode="auto">
                <a:xfrm>
                  <a:off x="1859" y="3136"/>
                  <a:ext cx="42" cy="10"/>
                </a:xfrm>
                <a:prstGeom prst="rect">
                  <a:avLst/>
                </a:prstGeom>
                <a:solidFill>
                  <a:srgbClr val="333399"/>
                </a:solidFill>
                <a:ln w="9525">
                  <a:noFill/>
                  <a:miter lim="800000"/>
                  <a:headEnd/>
                  <a:tailEnd/>
                </a:ln>
              </p:spPr>
              <p:txBody>
                <a:bodyPr/>
                <a:lstStyle/>
                <a:p>
                  <a:endParaRPr lang="cs-CZ"/>
                </a:p>
              </p:txBody>
            </p:sp>
            <p:sp>
              <p:nvSpPr>
                <p:cNvPr id="2093" name="Rectangle 23"/>
                <p:cNvSpPr>
                  <a:spLocks noChangeAspect="1" noChangeArrowheads="1"/>
                </p:cNvSpPr>
                <p:nvPr/>
              </p:nvSpPr>
              <p:spPr bwMode="auto">
                <a:xfrm>
                  <a:off x="1901" y="3136"/>
                  <a:ext cx="11" cy="10"/>
                </a:xfrm>
                <a:prstGeom prst="rect">
                  <a:avLst/>
                </a:prstGeom>
                <a:solidFill>
                  <a:srgbClr val="333399"/>
                </a:solidFill>
                <a:ln w="9525">
                  <a:noFill/>
                  <a:miter lim="800000"/>
                  <a:headEnd/>
                  <a:tailEnd/>
                </a:ln>
              </p:spPr>
              <p:txBody>
                <a:bodyPr/>
                <a:lstStyle/>
                <a:p>
                  <a:endParaRPr lang="cs-CZ"/>
                </a:p>
              </p:txBody>
            </p:sp>
            <p:sp>
              <p:nvSpPr>
                <p:cNvPr id="2094" name="Rectangle 24"/>
                <p:cNvSpPr>
                  <a:spLocks noChangeAspect="1" noChangeArrowheads="1"/>
                </p:cNvSpPr>
                <p:nvPr/>
              </p:nvSpPr>
              <p:spPr bwMode="auto">
                <a:xfrm>
                  <a:off x="2017" y="3136"/>
                  <a:ext cx="10" cy="10"/>
                </a:xfrm>
                <a:prstGeom prst="rect">
                  <a:avLst/>
                </a:prstGeom>
                <a:solidFill>
                  <a:srgbClr val="333399"/>
                </a:solidFill>
                <a:ln w="9525">
                  <a:noFill/>
                  <a:miter lim="800000"/>
                  <a:headEnd/>
                  <a:tailEnd/>
                </a:ln>
              </p:spPr>
              <p:txBody>
                <a:bodyPr/>
                <a:lstStyle/>
                <a:p>
                  <a:endParaRPr lang="cs-CZ"/>
                </a:p>
              </p:txBody>
            </p:sp>
            <p:sp>
              <p:nvSpPr>
                <p:cNvPr id="2095" name="Rectangle 25"/>
                <p:cNvSpPr>
                  <a:spLocks noChangeAspect="1" noChangeArrowheads="1"/>
                </p:cNvSpPr>
                <p:nvPr/>
              </p:nvSpPr>
              <p:spPr bwMode="auto">
                <a:xfrm>
                  <a:off x="2206" y="3136"/>
                  <a:ext cx="21" cy="10"/>
                </a:xfrm>
                <a:prstGeom prst="rect">
                  <a:avLst/>
                </a:prstGeom>
                <a:solidFill>
                  <a:srgbClr val="333399"/>
                </a:solidFill>
                <a:ln w="9525">
                  <a:noFill/>
                  <a:miter lim="800000"/>
                  <a:headEnd/>
                  <a:tailEnd/>
                </a:ln>
              </p:spPr>
              <p:txBody>
                <a:bodyPr/>
                <a:lstStyle/>
                <a:p>
                  <a:endParaRPr lang="cs-CZ"/>
                </a:p>
              </p:txBody>
            </p:sp>
            <p:sp>
              <p:nvSpPr>
                <p:cNvPr id="2096" name="Rectangle 26"/>
                <p:cNvSpPr>
                  <a:spLocks noChangeAspect="1" noChangeArrowheads="1"/>
                </p:cNvSpPr>
                <p:nvPr/>
              </p:nvSpPr>
              <p:spPr bwMode="auto">
                <a:xfrm>
                  <a:off x="2227" y="3136"/>
                  <a:ext cx="31" cy="10"/>
                </a:xfrm>
                <a:prstGeom prst="rect">
                  <a:avLst/>
                </a:prstGeom>
                <a:solidFill>
                  <a:srgbClr val="333399"/>
                </a:solidFill>
                <a:ln w="9525">
                  <a:noFill/>
                  <a:miter lim="800000"/>
                  <a:headEnd/>
                  <a:tailEnd/>
                </a:ln>
              </p:spPr>
              <p:txBody>
                <a:bodyPr/>
                <a:lstStyle/>
                <a:p>
                  <a:endParaRPr lang="cs-CZ"/>
                </a:p>
              </p:txBody>
            </p:sp>
            <p:sp>
              <p:nvSpPr>
                <p:cNvPr id="2097" name="Rectangle 27"/>
                <p:cNvSpPr>
                  <a:spLocks noChangeAspect="1" noChangeArrowheads="1"/>
                </p:cNvSpPr>
                <p:nvPr/>
              </p:nvSpPr>
              <p:spPr bwMode="auto">
                <a:xfrm>
                  <a:off x="2468" y="3136"/>
                  <a:ext cx="11" cy="10"/>
                </a:xfrm>
                <a:prstGeom prst="rect">
                  <a:avLst/>
                </a:prstGeom>
                <a:solidFill>
                  <a:srgbClr val="333399"/>
                </a:solidFill>
                <a:ln w="9525">
                  <a:noFill/>
                  <a:miter lim="800000"/>
                  <a:headEnd/>
                  <a:tailEnd/>
                </a:ln>
              </p:spPr>
              <p:txBody>
                <a:bodyPr/>
                <a:lstStyle/>
                <a:p>
                  <a:endParaRPr lang="cs-CZ"/>
                </a:p>
              </p:txBody>
            </p:sp>
            <p:sp>
              <p:nvSpPr>
                <p:cNvPr id="2098" name="Rectangle 28"/>
                <p:cNvSpPr>
                  <a:spLocks noChangeAspect="1" noChangeArrowheads="1"/>
                </p:cNvSpPr>
                <p:nvPr/>
              </p:nvSpPr>
              <p:spPr bwMode="auto">
                <a:xfrm>
                  <a:off x="2479" y="3136"/>
                  <a:ext cx="10" cy="10"/>
                </a:xfrm>
                <a:prstGeom prst="rect">
                  <a:avLst/>
                </a:prstGeom>
                <a:solidFill>
                  <a:srgbClr val="333399"/>
                </a:solidFill>
                <a:ln w="9525">
                  <a:noFill/>
                  <a:miter lim="800000"/>
                  <a:headEnd/>
                  <a:tailEnd/>
                </a:ln>
              </p:spPr>
              <p:txBody>
                <a:bodyPr/>
                <a:lstStyle/>
                <a:p>
                  <a:endParaRPr lang="cs-CZ"/>
                </a:p>
              </p:txBody>
            </p:sp>
            <p:sp>
              <p:nvSpPr>
                <p:cNvPr id="2099" name="Rectangle 29"/>
                <p:cNvSpPr>
                  <a:spLocks noChangeAspect="1" noChangeArrowheads="1"/>
                </p:cNvSpPr>
                <p:nvPr/>
              </p:nvSpPr>
              <p:spPr bwMode="auto">
                <a:xfrm>
                  <a:off x="2531" y="3136"/>
                  <a:ext cx="11" cy="10"/>
                </a:xfrm>
                <a:prstGeom prst="rect">
                  <a:avLst/>
                </a:prstGeom>
                <a:solidFill>
                  <a:srgbClr val="333399"/>
                </a:solidFill>
                <a:ln w="9525">
                  <a:noFill/>
                  <a:miter lim="800000"/>
                  <a:headEnd/>
                  <a:tailEnd/>
                </a:ln>
              </p:spPr>
              <p:txBody>
                <a:bodyPr/>
                <a:lstStyle/>
                <a:p>
                  <a:endParaRPr lang="cs-CZ"/>
                </a:p>
              </p:txBody>
            </p:sp>
            <p:sp>
              <p:nvSpPr>
                <p:cNvPr id="2100" name="Rectangle 30"/>
                <p:cNvSpPr>
                  <a:spLocks noChangeAspect="1" noChangeArrowheads="1"/>
                </p:cNvSpPr>
                <p:nvPr/>
              </p:nvSpPr>
              <p:spPr bwMode="auto">
                <a:xfrm>
                  <a:off x="2542" y="3136"/>
                  <a:ext cx="21" cy="10"/>
                </a:xfrm>
                <a:prstGeom prst="rect">
                  <a:avLst/>
                </a:prstGeom>
                <a:solidFill>
                  <a:srgbClr val="333399"/>
                </a:solidFill>
                <a:ln w="9525">
                  <a:noFill/>
                  <a:miter lim="800000"/>
                  <a:headEnd/>
                  <a:tailEnd/>
                </a:ln>
              </p:spPr>
              <p:txBody>
                <a:bodyPr/>
                <a:lstStyle/>
                <a:p>
                  <a:endParaRPr lang="cs-CZ"/>
                </a:p>
              </p:txBody>
            </p:sp>
            <p:sp>
              <p:nvSpPr>
                <p:cNvPr id="2101" name="Rectangle 31"/>
                <p:cNvSpPr>
                  <a:spLocks noChangeAspect="1" noChangeArrowheads="1"/>
                </p:cNvSpPr>
                <p:nvPr/>
              </p:nvSpPr>
              <p:spPr bwMode="auto">
                <a:xfrm>
                  <a:off x="2563" y="3136"/>
                  <a:ext cx="10" cy="10"/>
                </a:xfrm>
                <a:prstGeom prst="rect">
                  <a:avLst/>
                </a:prstGeom>
                <a:solidFill>
                  <a:srgbClr val="333399"/>
                </a:solidFill>
                <a:ln w="9525">
                  <a:noFill/>
                  <a:miter lim="800000"/>
                  <a:headEnd/>
                  <a:tailEnd/>
                </a:ln>
              </p:spPr>
              <p:txBody>
                <a:bodyPr/>
                <a:lstStyle/>
                <a:p>
                  <a:endParaRPr lang="cs-CZ"/>
                </a:p>
              </p:txBody>
            </p:sp>
            <p:sp>
              <p:nvSpPr>
                <p:cNvPr id="2102" name="Rectangle 32"/>
                <p:cNvSpPr>
                  <a:spLocks noChangeAspect="1" noChangeArrowheads="1"/>
                </p:cNvSpPr>
                <p:nvPr/>
              </p:nvSpPr>
              <p:spPr bwMode="auto">
                <a:xfrm>
                  <a:off x="2573" y="3136"/>
                  <a:ext cx="32" cy="10"/>
                </a:xfrm>
                <a:prstGeom prst="rect">
                  <a:avLst/>
                </a:prstGeom>
                <a:solidFill>
                  <a:srgbClr val="333399"/>
                </a:solidFill>
                <a:ln w="9525">
                  <a:noFill/>
                  <a:miter lim="800000"/>
                  <a:headEnd/>
                  <a:tailEnd/>
                </a:ln>
              </p:spPr>
              <p:txBody>
                <a:bodyPr/>
                <a:lstStyle/>
                <a:p>
                  <a:endParaRPr lang="cs-CZ"/>
                </a:p>
              </p:txBody>
            </p:sp>
            <p:sp>
              <p:nvSpPr>
                <p:cNvPr id="2103" name="Rectangle 33"/>
                <p:cNvSpPr>
                  <a:spLocks noChangeAspect="1" noChangeArrowheads="1"/>
                </p:cNvSpPr>
                <p:nvPr/>
              </p:nvSpPr>
              <p:spPr bwMode="auto">
                <a:xfrm>
                  <a:off x="2762" y="3125"/>
                  <a:ext cx="11" cy="11"/>
                </a:xfrm>
                <a:prstGeom prst="rect">
                  <a:avLst/>
                </a:prstGeom>
                <a:solidFill>
                  <a:srgbClr val="333399"/>
                </a:solidFill>
                <a:ln w="9525">
                  <a:noFill/>
                  <a:miter lim="800000"/>
                  <a:headEnd/>
                  <a:tailEnd/>
                </a:ln>
              </p:spPr>
              <p:txBody>
                <a:bodyPr/>
                <a:lstStyle/>
                <a:p>
                  <a:endParaRPr lang="cs-CZ"/>
                </a:p>
              </p:txBody>
            </p:sp>
            <p:sp>
              <p:nvSpPr>
                <p:cNvPr id="2104" name="Rectangle 34"/>
                <p:cNvSpPr>
                  <a:spLocks noChangeAspect="1" noChangeArrowheads="1"/>
                </p:cNvSpPr>
                <p:nvPr/>
              </p:nvSpPr>
              <p:spPr bwMode="auto">
                <a:xfrm>
                  <a:off x="2773" y="3125"/>
                  <a:ext cx="10" cy="11"/>
                </a:xfrm>
                <a:prstGeom prst="rect">
                  <a:avLst/>
                </a:prstGeom>
                <a:solidFill>
                  <a:srgbClr val="333399"/>
                </a:solidFill>
                <a:ln w="9525">
                  <a:noFill/>
                  <a:miter lim="800000"/>
                  <a:headEnd/>
                  <a:tailEnd/>
                </a:ln>
              </p:spPr>
              <p:txBody>
                <a:bodyPr/>
                <a:lstStyle/>
                <a:p>
                  <a:endParaRPr lang="cs-CZ"/>
                </a:p>
              </p:txBody>
            </p:sp>
            <p:sp>
              <p:nvSpPr>
                <p:cNvPr id="2105" name="Rectangle 35"/>
                <p:cNvSpPr>
                  <a:spLocks noChangeAspect="1" noChangeArrowheads="1"/>
                </p:cNvSpPr>
                <p:nvPr/>
              </p:nvSpPr>
              <p:spPr bwMode="auto">
                <a:xfrm>
                  <a:off x="2783" y="3125"/>
                  <a:ext cx="11" cy="11"/>
                </a:xfrm>
                <a:prstGeom prst="rect">
                  <a:avLst/>
                </a:prstGeom>
                <a:solidFill>
                  <a:srgbClr val="333399"/>
                </a:solidFill>
                <a:ln w="9525">
                  <a:noFill/>
                  <a:miter lim="800000"/>
                  <a:headEnd/>
                  <a:tailEnd/>
                </a:ln>
              </p:spPr>
              <p:txBody>
                <a:bodyPr/>
                <a:lstStyle/>
                <a:p>
                  <a:endParaRPr lang="cs-CZ"/>
                </a:p>
              </p:txBody>
            </p:sp>
            <p:sp>
              <p:nvSpPr>
                <p:cNvPr id="2106" name="Rectangle 36"/>
                <p:cNvSpPr>
                  <a:spLocks noChangeAspect="1" noChangeArrowheads="1"/>
                </p:cNvSpPr>
                <p:nvPr/>
              </p:nvSpPr>
              <p:spPr bwMode="auto">
                <a:xfrm>
                  <a:off x="2983" y="2947"/>
                  <a:ext cx="10" cy="10"/>
                </a:xfrm>
                <a:prstGeom prst="rect">
                  <a:avLst/>
                </a:prstGeom>
                <a:solidFill>
                  <a:srgbClr val="333399"/>
                </a:solidFill>
                <a:ln w="9525">
                  <a:noFill/>
                  <a:miter lim="800000"/>
                  <a:headEnd/>
                  <a:tailEnd/>
                </a:ln>
              </p:spPr>
              <p:txBody>
                <a:bodyPr/>
                <a:lstStyle/>
                <a:p>
                  <a:endParaRPr lang="cs-CZ"/>
                </a:p>
              </p:txBody>
            </p:sp>
            <p:sp>
              <p:nvSpPr>
                <p:cNvPr id="2107" name="Rectangle 37"/>
                <p:cNvSpPr>
                  <a:spLocks noChangeAspect="1" noChangeArrowheads="1"/>
                </p:cNvSpPr>
                <p:nvPr/>
              </p:nvSpPr>
              <p:spPr bwMode="auto">
                <a:xfrm>
                  <a:off x="3056" y="2600"/>
                  <a:ext cx="11" cy="21"/>
                </a:xfrm>
                <a:prstGeom prst="rect">
                  <a:avLst/>
                </a:prstGeom>
                <a:solidFill>
                  <a:srgbClr val="333399"/>
                </a:solidFill>
                <a:ln w="9525">
                  <a:noFill/>
                  <a:miter lim="800000"/>
                  <a:headEnd/>
                  <a:tailEnd/>
                </a:ln>
              </p:spPr>
              <p:txBody>
                <a:bodyPr/>
                <a:lstStyle/>
                <a:p>
                  <a:endParaRPr lang="cs-CZ"/>
                </a:p>
              </p:txBody>
            </p:sp>
            <p:sp>
              <p:nvSpPr>
                <p:cNvPr id="2108" name="Rectangle 38"/>
                <p:cNvSpPr>
                  <a:spLocks noChangeAspect="1" noChangeArrowheads="1"/>
                </p:cNvSpPr>
                <p:nvPr/>
              </p:nvSpPr>
              <p:spPr bwMode="auto">
                <a:xfrm>
                  <a:off x="3256" y="1046"/>
                  <a:ext cx="10" cy="11"/>
                </a:xfrm>
                <a:prstGeom prst="rect">
                  <a:avLst/>
                </a:prstGeom>
                <a:solidFill>
                  <a:srgbClr val="333399"/>
                </a:solidFill>
                <a:ln w="9525">
                  <a:noFill/>
                  <a:miter lim="800000"/>
                  <a:headEnd/>
                  <a:tailEnd/>
                </a:ln>
              </p:spPr>
              <p:txBody>
                <a:bodyPr/>
                <a:lstStyle/>
                <a:p>
                  <a:endParaRPr lang="cs-CZ"/>
                </a:p>
              </p:txBody>
            </p:sp>
            <p:sp>
              <p:nvSpPr>
                <p:cNvPr id="2109" name="Rectangle 39"/>
                <p:cNvSpPr>
                  <a:spLocks noChangeAspect="1" noChangeArrowheads="1"/>
                </p:cNvSpPr>
                <p:nvPr/>
              </p:nvSpPr>
              <p:spPr bwMode="auto">
                <a:xfrm>
                  <a:off x="3256" y="1015"/>
                  <a:ext cx="10" cy="31"/>
                </a:xfrm>
                <a:prstGeom prst="rect">
                  <a:avLst/>
                </a:prstGeom>
                <a:solidFill>
                  <a:srgbClr val="333399"/>
                </a:solidFill>
                <a:ln w="9525">
                  <a:noFill/>
                  <a:miter lim="800000"/>
                  <a:headEnd/>
                  <a:tailEnd/>
                </a:ln>
              </p:spPr>
              <p:txBody>
                <a:bodyPr/>
                <a:lstStyle/>
                <a:p>
                  <a:endParaRPr lang="cs-CZ"/>
                </a:p>
              </p:txBody>
            </p:sp>
            <p:sp>
              <p:nvSpPr>
                <p:cNvPr id="2110" name="Freeform 40"/>
                <p:cNvSpPr>
                  <a:spLocks noChangeAspect="1"/>
                </p:cNvSpPr>
                <p:nvPr/>
              </p:nvSpPr>
              <p:spPr bwMode="auto">
                <a:xfrm>
                  <a:off x="3256" y="983"/>
                  <a:ext cx="21" cy="32"/>
                </a:xfrm>
                <a:custGeom>
                  <a:avLst/>
                  <a:gdLst>
                    <a:gd name="T0" fmla="*/ 0 w 21"/>
                    <a:gd name="T1" fmla="*/ 32 h 32"/>
                    <a:gd name="T2" fmla="*/ 10 w 21"/>
                    <a:gd name="T3" fmla="*/ 0 h 32"/>
                    <a:gd name="T4" fmla="*/ 21 w 21"/>
                    <a:gd name="T5" fmla="*/ 0 h 32"/>
                    <a:gd name="T6" fmla="*/ 10 w 21"/>
                    <a:gd name="T7" fmla="*/ 32 h 32"/>
                    <a:gd name="T8" fmla="*/ 0 w 21"/>
                    <a:gd name="T9" fmla="*/ 32 h 32"/>
                    <a:gd name="T10" fmla="*/ 0 60000 65536"/>
                    <a:gd name="T11" fmla="*/ 0 60000 65536"/>
                    <a:gd name="T12" fmla="*/ 0 60000 65536"/>
                    <a:gd name="T13" fmla="*/ 0 60000 65536"/>
                    <a:gd name="T14" fmla="*/ 0 60000 65536"/>
                    <a:gd name="T15" fmla="*/ 0 w 21"/>
                    <a:gd name="T16" fmla="*/ 0 h 32"/>
                    <a:gd name="T17" fmla="*/ 21 w 21"/>
                    <a:gd name="T18" fmla="*/ 32 h 32"/>
                  </a:gdLst>
                  <a:ahLst/>
                  <a:cxnLst>
                    <a:cxn ang="T10">
                      <a:pos x="T0" y="T1"/>
                    </a:cxn>
                    <a:cxn ang="T11">
                      <a:pos x="T2" y="T3"/>
                    </a:cxn>
                    <a:cxn ang="T12">
                      <a:pos x="T4" y="T5"/>
                    </a:cxn>
                    <a:cxn ang="T13">
                      <a:pos x="T6" y="T7"/>
                    </a:cxn>
                    <a:cxn ang="T14">
                      <a:pos x="T8" y="T9"/>
                    </a:cxn>
                  </a:cxnLst>
                  <a:rect l="T15" t="T16" r="T17" b="T18"/>
                  <a:pathLst>
                    <a:path w="21" h="32">
                      <a:moveTo>
                        <a:pt x="0" y="32"/>
                      </a:moveTo>
                      <a:lnTo>
                        <a:pt x="10" y="0"/>
                      </a:lnTo>
                      <a:lnTo>
                        <a:pt x="21" y="0"/>
                      </a:lnTo>
                      <a:lnTo>
                        <a:pt x="10" y="32"/>
                      </a:lnTo>
                      <a:lnTo>
                        <a:pt x="0" y="32"/>
                      </a:lnTo>
                      <a:close/>
                    </a:path>
                  </a:pathLst>
                </a:custGeom>
                <a:solidFill>
                  <a:srgbClr val="333399"/>
                </a:solidFill>
                <a:ln w="9525">
                  <a:noFill/>
                  <a:round/>
                  <a:headEnd/>
                  <a:tailEnd/>
                </a:ln>
              </p:spPr>
              <p:txBody>
                <a:bodyPr/>
                <a:lstStyle/>
                <a:p>
                  <a:endParaRPr lang="cs-CZ"/>
                </a:p>
              </p:txBody>
            </p:sp>
            <p:sp>
              <p:nvSpPr>
                <p:cNvPr id="2111" name="Freeform 41"/>
                <p:cNvSpPr>
                  <a:spLocks noChangeAspect="1"/>
                </p:cNvSpPr>
                <p:nvPr/>
              </p:nvSpPr>
              <p:spPr bwMode="auto">
                <a:xfrm>
                  <a:off x="3298" y="868"/>
                  <a:ext cx="21" cy="21"/>
                </a:xfrm>
                <a:custGeom>
                  <a:avLst/>
                  <a:gdLst>
                    <a:gd name="T0" fmla="*/ 0 w 21"/>
                    <a:gd name="T1" fmla="*/ 21 h 21"/>
                    <a:gd name="T2" fmla="*/ 10 w 21"/>
                    <a:gd name="T3" fmla="*/ 0 h 21"/>
                    <a:gd name="T4" fmla="*/ 21 w 21"/>
                    <a:gd name="T5" fmla="*/ 0 h 21"/>
                    <a:gd name="T6" fmla="*/ 10 w 21"/>
                    <a:gd name="T7" fmla="*/ 21 h 21"/>
                    <a:gd name="T8" fmla="*/ 0 w 21"/>
                    <a:gd name="T9" fmla="*/ 21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21"/>
                      </a:moveTo>
                      <a:lnTo>
                        <a:pt x="10" y="0"/>
                      </a:lnTo>
                      <a:lnTo>
                        <a:pt x="21" y="0"/>
                      </a:lnTo>
                      <a:lnTo>
                        <a:pt x="10" y="21"/>
                      </a:lnTo>
                      <a:lnTo>
                        <a:pt x="0" y="21"/>
                      </a:lnTo>
                      <a:close/>
                    </a:path>
                  </a:pathLst>
                </a:custGeom>
                <a:solidFill>
                  <a:srgbClr val="333399"/>
                </a:solidFill>
                <a:ln w="9525">
                  <a:noFill/>
                  <a:round/>
                  <a:headEnd/>
                  <a:tailEnd/>
                </a:ln>
              </p:spPr>
              <p:txBody>
                <a:bodyPr/>
                <a:lstStyle/>
                <a:p>
                  <a:endParaRPr lang="cs-CZ"/>
                </a:p>
              </p:txBody>
            </p:sp>
            <p:sp>
              <p:nvSpPr>
                <p:cNvPr id="2112" name="Rectangle 42"/>
                <p:cNvSpPr>
                  <a:spLocks noChangeAspect="1" noChangeArrowheads="1"/>
                </p:cNvSpPr>
                <p:nvPr/>
              </p:nvSpPr>
              <p:spPr bwMode="auto">
                <a:xfrm>
                  <a:off x="3539" y="721"/>
                  <a:ext cx="21" cy="10"/>
                </a:xfrm>
                <a:prstGeom prst="rect">
                  <a:avLst/>
                </a:prstGeom>
                <a:solidFill>
                  <a:srgbClr val="333399"/>
                </a:solidFill>
                <a:ln w="9525">
                  <a:noFill/>
                  <a:miter lim="800000"/>
                  <a:headEnd/>
                  <a:tailEnd/>
                </a:ln>
              </p:spPr>
              <p:txBody>
                <a:bodyPr/>
                <a:lstStyle/>
                <a:p>
                  <a:endParaRPr lang="cs-CZ"/>
                </a:p>
              </p:txBody>
            </p:sp>
            <p:sp>
              <p:nvSpPr>
                <p:cNvPr id="2113" name="Rectangle 43"/>
                <p:cNvSpPr>
                  <a:spLocks noChangeAspect="1" noChangeArrowheads="1"/>
                </p:cNvSpPr>
                <p:nvPr/>
              </p:nvSpPr>
              <p:spPr bwMode="auto">
                <a:xfrm>
                  <a:off x="3560" y="721"/>
                  <a:ext cx="42" cy="10"/>
                </a:xfrm>
                <a:prstGeom prst="rect">
                  <a:avLst/>
                </a:prstGeom>
                <a:solidFill>
                  <a:srgbClr val="333399"/>
                </a:solidFill>
                <a:ln w="9525">
                  <a:noFill/>
                  <a:miter lim="800000"/>
                  <a:headEnd/>
                  <a:tailEnd/>
                </a:ln>
              </p:spPr>
              <p:txBody>
                <a:bodyPr/>
                <a:lstStyle/>
                <a:p>
                  <a:endParaRPr lang="cs-CZ"/>
                </a:p>
              </p:txBody>
            </p:sp>
            <p:sp>
              <p:nvSpPr>
                <p:cNvPr id="2114" name="Rectangle 44"/>
                <p:cNvSpPr>
                  <a:spLocks noChangeAspect="1" noChangeArrowheads="1"/>
                </p:cNvSpPr>
                <p:nvPr/>
              </p:nvSpPr>
              <p:spPr bwMode="auto">
                <a:xfrm>
                  <a:off x="3602" y="721"/>
                  <a:ext cx="11" cy="10"/>
                </a:xfrm>
                <a:prstGeom prst="rect">
                  <a:avLst/>
                </a:prstGeom>
                <a:solidFill>
                  <a:srgbClr val="333399"/>
                </a:solidFill>
                <a:ln w="9525">
                  <a:noFill/>
                  <a:miter lim="800000"/>
                  <a:headEnd/>
                  <a:tailEnd/>
                </a:ln>
              </p:spPr>
              <p:txBody>
                <a:bodyPr/>
                <a:lstStyle/>
                <a:p>
                  <a:endParaRPr lang="cs-CZ"/>
                </a:p>
              </p:txBody>
            </p:sp>
            <p:sp>
              <p:nvSpPr>
                <p:cNvPr id="2115" name="Rectangle 45"/>
                <p:cNvSpPr>
                  <a:spLocks noChangeAspect="1" noChangeArrowheads="1"/>
                </p:cNvSpPr>
                <p:nvPr/>
              </p:nvSpPr>
              <p:spPr bwMode="auto">
                <a:xfrm>
                  <a:off x="3697" y="721"/>
                  <a:ext cx="21" cy="10"/>
                </a:xfrm>
                <a:prstGeom prst="rect">
                  <a:avLst/>
                </a:prstGeom>
                <a:solidFill>
                  <a:srgbClr val="333399"/>
                </a:solidFill>
                <a:ln w="9525">
                  <a:noFill/>
                  <a:miter lim="800000"/>
                  <a:headEnd/>
                  <a:tailEnd/>
                </a:ln>
              </p:spPr>
              <p:txBody>
                <a:bodyPr/>
                <a:lstStyle/>
                <a:p>
                  <a:endParaRPr lang="cs-CZ"/>
                </a:p>
              </p:txBody>
            </p:sp>
            <p:sp>
              <p:nvSpPr>
                <p:cNvPr id="2116" name="Rectangle 46"/>
                <p:cNvSpPr>
                  <a:spLocks noChangeAspect="1" noChangeArrowheads="1"/>
                </p:cNvSpPr>
                <p:nvPr/>
              </p:nvSpPr>
              <p:spPr bwMode="auto">
                <a:xfrm>
                  <a:off x="3718" y="721"/>
                  <a:ext cx="10" cy="10"/>
                </a:xfrm>
                <a:prstGeom prst="rect">
                  <a:avLst/>
                </a:prstGeom>
                <a:solidFill>
                  <a:srgbClr val="333399"/>
                </a:solidFill>
                <a:ln w="9525">
                  <a:noFill/>
                  <a:miter lim="800000"/>
                  <a:headEnd/>
                  <a:tailEnd/>
                </a:ln>
              </p:spPr>
              <p:txBody>
                <a:bodyPr/>
                <a:lstStyle/>
                <a:p>
                  <a:endParaRPr lang="cs-CZ"/>
                </a:p>
              </p:txBody>
            </p:sp>
            <p:sp>
              <p:nvSpPr>
                <p:cNvPr id="2117" name="Rectangle 47"/>
                <p:cNvSpPr>
                  <a:spLocks noChangeAspect="1" noChangeArrowheads="1"/>
                </p:cNvSpPr>
                <p:nvPr/>
              </p:nvSpPr>
              <p:spPr bwMode="auto">
                <a:xfrm>
                  <a:off x="3770" y="721"/>
                  <a:ext cx="21" cy="10"/>
                </a:xfrm>
                <a:prstGeom prst="rect">
                  <a:avLst/>
                </a:prstGeom>
                <a:solidFill>
                  <a:srgbClr val="333399"/>
                </a:solidFill>
                <a:ln w="9525">
                  <a:noFill/>
                  <a:miter lim="800000"/>
                  <a:headEnd/>
                  <a:tailEnd/>
                </a:ln>
              </p:spPr>
              <p:txBody>
                <a:bodyPr/>
                <a:lstStyle/>
                <a:p>
                  <a:endParaRPr lang="cs-CZ"/>
                </a:p>
              </p:txBody>
            </p:sp>
            <p:sp>
              <p:nvSpPr>
                <p:cNvPr id="2118" name="Rectangle 48"/>
                <p:cNvSpPr>
                  <a:spLocks noChangeAspect="1" noChangeArrowheads="1"/>
                </p:cNvSpPr>
                <p:nvPr/>
              </p:nvSpPr>
              <p:spPr bwMode="auto">
                <a:xfrm>
                  <a:off x="3791" y="721"/>
                  <a:ext cx="11" cy="10"/>
                </a:xfrm>
                <a:prstGeom prst="rect">
                  <a:avLst/>
                </a:prstGeom>
                <a:solidFill>
                  <a:srgbClr val="333399"/>
                </a:solidFill>
                <a:ln w="9525">
                  <a:noFill/>
                  <a:miter lim="800000"/>
                  <a:headEnd/>
                  <a:tailEnd/>
                </a:ln>
              </p:spPr>
              <p:txBody>
                <a:bodyPr/>
                <a:lstStyle/>
                <a:p>
                  <a:endParaRPr lang="cs-CZ"/>
                </a:p>
              </p:txBody>
            </p:sp>
            <p:sp>
              <p:nvSpPr>
                <p:cNvPr id="2119" name="Rectangle 49"/>
                <p:cNvSpPr>
                  <a:spLocks noChangeAspect="1" noChangeArrowheads="1"/>
                </p:cNvSpPr>
                <p:nvPr/>
              </p:nvSpPr>
              <p:spPr bwMode="auto">
                <a:xfrm>
                  <a:off x="4022" y="721"/>
                  <a:ext cx="21" cy="10"/>
                </a:xfrm>
                <a:prstGeom prst="rect">
                  <a:avLst/>
                </a:prstGeom>
                <a:solidFill>
                  <a:srgbClr val="333399"/>
                </a:solidFill>
                <a:ln w="9525">
                  <a:noFill/>
                  <a:miter lim="800000"/>
                  <a:headEnd/>
                  <a:tailEnd/>
                </a:ln>
              </p:spPr>
              <p:txBody>
                <a:bodyPr/>
                <a:lstStyle/>
                <a:p>
                  <a:endParaRPr lang="cs-CZ"/>
                </a:p>
              </p:txBody>
            </p:sp>
            <p:sp>
              <p:nvSpPr>
                <p:cNvPr id="2120" name="Rectangle 50"/>
                <p:cNvSpPr>
                  <a:spLocks noChangeAspect="1" noChangeArrowheads="1"/>
                </p:cNvSpPr>
                <p:nvPr/>
              </p:nvSpPr>
              <p:spPr bwMode="auto">
                <a:xfrm>
                  <a:off x="4232" y="721"/>
                  <a:ext cx="32" cy="10"/>
                </a:xfrm>
                <a:prstGeom prst="rect">
                  <a:avLst/>
                </a:prstGeom>
                <a:solidFill>
                  <a:srgbClr val="333399"/>
                </a:solidFill>
                <a:ln w="9525">
                  <a:noFill/>
                  <a:miter lim="800000"/>
                  <a:headEnd/>
                  <a:tailEnd/>
                </a:ln>
              </p:spPr>
              <p:txBody>
                <a:bodyPr/>
                <a:lstStyle/>
                <a:p>
                  <a:endParaRPr lang="cs-CZ"/>
                </a:p>
              </p:txBody>
            </p:sp>
            <p:sp>
              <p:nvSpPr>
                <p:cNvPr id="2121" name="Rectangle 51"/>
                <p:cNvSpPr>
                  <a:spLocks noChangeAspect="1" noChangeArrowheads="1"/>
                </p:cNvSpPr>
                <p:nvPr/>
              </p:nvSpPr>
              <p:spPr bwMode="auto">
                <a:xfrm>
                  <a:off x="4264" y="721"/>
                  <a:ext cx="31" cy="10"/>
                </a:xfrm>
                <a:prstGeom prst="rect">
                  <a:avLst/>
                </a:prstGeom>
                <a:solidFill>
                  <a:srgbClr val="333399"/>
                </a:solidFill>
                <a:ln w="9525">
                  <a:noFill/>
                  <a:miter lim="800000"/>
                  <a:headEnd/>
                  <a:tailEnd/>
                </a:ln>
              </p:spPr>
              <p:txBody>
                <a:bodyPr/>
                <a:lstStyle/>
                <a:p>
                  <a:endParaRPr lang="cs-CZ"/>
                </a:p>
              </p:txBody>
            </p:sp>
            <p:sp>
              <p:nvSpPr>
                <p:cNvPr id="2122" name="Rectangle 52"/>
                <p:cNvSpPr>
                  <a:spLocks noChangeAspect="1" noChangeArrowheads="1"/>
                </p:cNvSpPr>
                <p:nvPr/>
              </p:nvSpPr>
              <p:spPr bwMode="auto">
                <a:xfrm>
                  <a:off x="4295" y="721"/>
                  <a:ext cx="11" cy="10"/>
                </a:xfrm>
                <a:prstGeom prst="rect">
                  <a:avLst/>
                </a:prstGeom>
                <a:solidFill>
                  <a:srgbClr val="333399"/>
                </a:solidFill>
                <a:ln w="9525">
                  <a:noFill/>
                  <a:miter lim="800000"/>
                  <a:headEnd/>
                  <a:tailEnd/>
                </a:ln>
              </p:spPr>
              <p:txBody>
                <a:bodyPr/>
                <a:lstStyle/>
                <a:p>
                  <a:endParaRPr lang="cs-CZ"/>
                </a:p>
              </p:txBody>
            </p:sp>
            <p:sp>
              <p:nvSpPr>
                <p:cNvPr id="2123" name="Rectangle 53"/>
                <p:cNvSpPr>
                  <a:spLocks noChangeAspect="1" noChangeArrowheads="1"/>
                </p:cNvSpPr>
                <p:nvPr/>
              </p:nvSpPr>
              <p:spPr bwMode="auto">
                <a:xfrm>
                  <a:off x="1838" y="3104"/>
                  <a:ext cx="21" cy="11"/>
                </a:xfrm>
                <a:prstGeom prst="rect">
                  <a:avLst/>
                </a:prstGeom>
                <a:solidFill>
                  <a:srgbClr val="333399"/>
                </a:solidFill>
                <a:ln w="9525">
                  <a:noFill/>
                  <a:miter lim="800000"/>
                  <a:headEnd/>
                  <a:tailEnd/>
                </a:ln>
              </p:spPr>
              <p:txBody>
                <a:bodyPr/>
                <a:lstStyle/>
                <a:p>
                  <a:endParaRPr lang="cs-CZ"/>
                </a:p>
              </p:txBody>
            </p:sp>
            <p:sp>
              <p:nvSpPr>
                <p:cNvPr id="2124" name="Rectangle 54"/>
                <p:cNvSpPr>
                  <a:spLocks noChangeAspect="1" noChangeArrowheads="1"/>
                </p:cNvSpPr>
                <p:nvPr/>
              </p:nvSpPr>
              <p:spPr bwMode="auto">
                <a:xfrm>
                  <a:off x="1859" y="3104"/>
                  <a:ext cx="42" cy="11"/>
                </a:xfrm>
                <a:prstGeom prst="rect">
                  <a:avLst/>
                </a:prstGeom>
                <a:solidFill>
                  <a:srgbClr val="333399"/>
                </a:solidFill>
                <a:ln w="9525">
                  <a:noFill/>
                  <a:miter lim="800000"/>
                  <a:headEnd/>
                  <a:tailEnd/>
                </a:ln>
              </p:spPr>
              <p:txBody>
                <a:bodyPr/>
                <a:lstStyle/>
                <a:p>
                  <a:endParaRPr lang="cs-CZ"/>
                </a:p>
              </p:txBody>
            </p:sp>
            <p:sp>
              <p:nvSpPr>
                <p:cNvPr id="2125" name="Rectangle 55"/>
                <p:cNvSpPr>
                  <a:spLocks noChangeAspect="1" noChangeArrowheads="1"/>
                </p:cNvSpPr>
                <p:nvPr/>
              </p:nvSpPr>
              <p:spPr bwMode="auto">
                <a:xfrm>
                  <a:off x="2185" y="3062"/>
                  <a:ext cx="21" cy="11"/>
                </a:xfrm>
                <a:prstGeom prst="rect">
                  <a:avLst/>
                </a:prstGeom>
                <a:solidFill>
                  <a:srgbClr val="333399"/>
                </a:solidFill>
                <a:ln w="9525">
                  <a:noFill/>
                  <a:miter lim="800000"/>
                  <a:headEnd/>
                  <a:tailEnd/>
                </a:ln>
              </p:spPr>
              <p:txBody>
                <a:bodyPr/>
                <a:lstStyle/>
                <a:p>
                  <a:endParaRPr lang="cs-CZ"/>
                </a:p>
              </p:txBody>
            </p:sp>
            <p:sp>
              <p:nvSpPr>
                <p:cNvPr id="2126" name="Rectangle 56"/>
                <p:cNvSpPr>
                  <a:spLocks noChangeAspect="1" noChangeArrowheads="1"/>
                </p:cNvSpPr>
                <p:nvPr/>
              </p:nvSpPr>
              <p:spPr bwMode="auto">
                <a:xfrm>
                  <a:off x="2206" y="3062"/>
                  <a:ext cx="21" cy="11"/>
                </a:xfrm>
                <a:prstGeom prst="rect">
                  <a:avLst/>
                </a:prstGeom>
                <a:solidFill>
                  <a:srgbClr val="333399"/>
                </a:solidFill>
                <a:ln w="9525">
                  <a:noFill/>
                  <a:miter lim="800000"/>
                  <a:headEnd/>
                  <a:tailEnd/>
                </a:ln>
              </p:spPr>
              <p:txBody>
                <a:bodyPr/>
                <a:lstStyle/>
                <a:p>
                  <a:endParaRPr lang="cs-CZ"/>
                </a:p>
              </p:txBody>
            </p:sp>
            <p:sp>
              <p:nvSpPr>
                <p:cNvPr id="2127" name="Rectangle 57"/>
                <p:cNvSpPr>
                  <a:spLocks noChangeAspect="1" noChangeArrowheads="1"/>
                </p:cNvSpPr>
                <p:nvPr/>
              </p:nvSpPr>
              <p:spPr bwMode="auto">
                <a:xfrm>
                  <a:off x="2531" y="2978"/>
                  <a:ext cx="11" cy="11"/>
                </a:xfrm>
                <a:prstGeom prst="rect">
                  <a:avLst/>
                </a:prstGeom>
                <a:solidFill>
                  <a:srgbClr val="333399"/>
                </a:solidFill>
                <a:ln w="9525">
                  <a:noFill/>
                  <a:miter lim="800000"/>
                  <a:headEnd/>
                  <a:tailEnd/>
                </a:ln>
              </p:spPr>
              <p:txBody>
                <a:bodyPr/>
                <a:lstStyle/>
                <a:p>
                  <a:endParaRPr lang="cs-CZ"/>
                </a:p>
              </p:txBody>
            </p:sp>
            <p:sp>
              <p:nvSpPr>
                <p:cNvPr id="2128" name="Freeform 58"/>
                <p:cNvSpPr>
                  <a:spLocks noChangeAspect="1"/>
                </p:cNvSpPr>
                <p:nvPr/>
              </p:nvSpPr>
              <p:spPr bwMode="auto">
                <a:xfrm>
                  <a:off x="3004" y="2663"/>
                  <a:ext cx="21" cy="21"/>
                </a:xfrm>
                <a:custGeom>
                  <a:avLst/>
                  <a:gdLst>
                    <a:gd name="T0" fmla="*/ 0 w 21"/>
                    <a:gd name="T1" fmla="*/ 11 h 21"/>
                    <a:gd name="T2" fmla="*/ 10 w 21"/>
                    <a:gd name="T3" fmla="*/ 0 h 21"/>
                    <a:gd name="T4" fmla="*/ 21 w 21"/>
                    <a:gd name="T5" fmla="*/ 11 h 21"/>
                    <a:gd name="T6" fmla="*/ 10 w 21"/>
                    <a:gd name="T7" fmla="*/ 21 h 21"/>
                    <a:gd name="T8" fmla="*/ 0 w 21"/>
                    <a:gd name="T9" fmla="*/ 11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11"/>
                      </a:moveTo>
                      <a:lnTo>
                        <a:pt x="10" y="0"/>
                      </a:lnTo>
                      <a:lnTo>
                        <a:pt x="21" y="11"/>
                      </a:lnTo>
                      <a:lnTo>
                        <a:pt x="10" y="21"/>
                      </a:lnTo>
                      <a:lnTo>
                        <a:pt x="0" y="11"/>
                      </a:lnTo>
                      <a:close/>
                    </a:path>
                  </a:pathLst>
                </a:custGeom>
                <a:solidFill>
                  <a:srgbClr val="333399"/>
                </a:solidFill>
                <a:ln w="9525">
                  <a:noFill/>
                  <a:round/>
                  <a:headEnd/>
                  <a:tailEnd/>
                </a:ln>
              </p:spPr>
              <p:txBody>
                <a:bodyPr/>
                <a:lstStyle/>
                <a:p>
                  <a:endParaRPr lang="cs-CZ"/>
                </a:p>
              </p:txBody>
            </p:sp>
            <p:sp>
              <p:nvSpPr>
                <p:cNvPr id="2129" name="Freeform 59"/>
                <p:cNvSpPr>
                  <a:spLocks noChangeAspect="1"/>
                </p:cNvSpPr>
                <p:nvPr/>
              </p:nvSpPr>
              <p:spPr bwMode="auto">
                <a:xfrm>
                  <a:off x="3056" y="2611"/>
                  <a:ext cx="21" cy="21"/>
                </a:xfrm>
                <a:custGeom>
                  <a:avLst/>
                  <a:gdLst>
                    <a:gd name="T0" fmla="*/ 0 w 21"/>
                    <a:gd name="T1" fmla="*/ 10 h 21"/>
                    <a:gd name="T2" fmla="*/ 11 w 21"/>
                    <a:gd name="T3" fmla="*/ 0 h 21"/>
                    <a:gd name="T4" fmla="*/ 21 w 21"/>
                    <a:gd name="T5" fmla="*/ 10 h 21"/>
                    <a:gd name="T6" fmla="*/ 11 w 21"/>
                    <a:gd name="T7" fmla="*/ 21 h 21"/>
                    <a:gd name="T8" fmla="*/ 0 w 21"/>
                    <a:gd name="T9" fmla="*/ 10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10"/>
                      </a:moveTo>
                      <a:lnTo>
                        <a:pt x="11" y="0"/>
                      </a:lnTo>
                      <a:lnTo>
                        <a:pt x="21" y="10"/>
                      </a:lnTo>
                      <a:lnTo>
                        <a:pt x="11" y="21"/>
                      </a:lnTo>
                      <a:lnTo>
                        <a:pt x="0" y="10"/>
                      </a:lnTo>
                      <a:close/>
                    </a:path>
                  </a:pathLst>
                </a:custGeom>
                <a:solidFill>
                  <a:srgbClr val="333399"/>
                </a:solidFill>
                <a:ln w="9525">
                  <a:noFill/>
                  <a:round/>
                  <a:headEnd/>
                  <a:tailEnd/>
                </a:ln>
              </p:spPr>
              <p:txBody>
                <a:bodyPr/>
                <a:lstStyle/>
                <a:p>
                  <a:endParaRPr lang="cs-CZ"/>
                </a:p>
              </p:txBody>
            </p:sp>
            <p:sp>
              <p:nvSpPr>
                <p:cNvPr id="2130" name="Freeform 60"/>
                <p:cNvSpPr>
                  <a:spLocks noChangeAspect="1"/>
                </p:cNvSpPr>
                <p:nvPr/>
              </p:nvSpPr>
              <p:spPr bwMode="auto">
                <a:xfrm>
                  <a:off x="3067" y="2600"/>
                  <a:ext cx="21" cy="21"/>
                </a:xfrm>
                <a:custGeom>
                  <a:avLst/>
                  <a:gdLst>
                    <a:gd name="T0" fmla="*/ 0 w 21"/>
                    <a:gd name="T1" fmla="*/ 21 h 21"/>
                    <a:gd name="T2" fmla="*/ 10 w 21"/>
                    <a:gd name="T3" fmla="*/ 0 h 21"/>
                    <a:gd name="T4" fmla="*/ 21 w 21"/>
                    <a:gd name="T5" fmla="*/ 0 h 21"/>
                    <a:gd name="T6" fmla="*/ 10 w 21"/>
                    <a:gd name="T7" fmla="*/ 21 h 21"/>
                    <a:gd name="T8" fmla="*/ 0 w 21"/>
                    <a:gd name="T9" fmla="*/ 21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21"/>
                      </a:moveTo>
                      <a:lnTo>
                        <a:pt x="10" y="0"/>
                      </a:lnTo>
                      <a:lnTo>
                        <a:pt x="21" y="0"/>
                      </a:lnTo>
                      <a:lnTo>
                        <a:pt x="10" y="21"/>
                      </a:lnTo>
                      <a:lnTo>
                        <a:pt x="0" y="21"/>
                      </a:lnTo>
                      <a:close/>
                    </a:path>
                  </a:pathLst>
                </a:custGeom>
                <a:solidFill>
                  <a:srgbClr val="333399"/>
                </a:solidFill>
                <a:ln w="9525">
                  <a:noFill/>
                  <a:round/>
                  <a:headEnd/>
                  <a:tailEnd/>
                </a:ln>
              </p:spPr>
              <p:txBody>
                <a:bodyPr/>
                <a:lstStyle/>
                <a:p>
                  <a:endParaRPr lang="cs-CZ"/>
                </a:p>
              </p:txBody>
            </p:sp>
            <p:sp>
              <p:nvSpPr>
                <p:cNvPr id="2131" name="Rectangle 61"/>
                <p:cNvSpPr>
                  <a:spLocks noChangeAspect="1" noChangeArrowheads="1"/>
                </p:cNvSpPr>
                <p:nvPr/>
              </p:nvSpPr>
              <p:spPr bwMode="auto">
                <a:xfrm>
                  <a:off x="3245" y="2338"/>
                  <a:ext cx="11" cy="10"/>
                </a:xfrm>
                <a:prstGeom prst="rect">
                  <a:avLst/>
                </a:prstGeom>
                <a:solidFill>
                  <a:srgbClr val="333399"/>
                </a:solidFill>
                <a:ln w="9525">
                  <a:noFill/>
                  <a:miter lim="800000"/>
                  <a:headEnd/>
                  <a:tailEnd/>
                </a:ln>
              </p:spPr>
              <p:txBody>
                <a:bodyPr/>
                <a:lstStyle/>
                <a:p>
                  <a:endParaRPr lang="cs-CZ"/>
                </a:p>
              </p:txBody>
            </p:sp>
            <p:sp>
              <p:nvSpPr>
                <p:cNvPr id="2132" name="Rectangle 62"/>
                <p:cNvSpPr>
                  <a:spLocks noChangeAspect="1" noChangeArrowheads="1"/>
                </p:cNvSpPr>
                <p:nvPr/>
              </p:nvSpPr>
              <p:spPr bwMode="auto">
                <a:xfrm>
                  <a:off x="3256" y="2327"/>
                  <a:ext cx="10" cy="11"/>
                </a:xfrm>
                <a:prstGeom prst="rect">
                  <a:avLst/>
                </a:prstGeom>
                <a:solidFill>
                  <a:srgbClr val="333399"/>
                </a:solidFill>
                <a:ln w="9525">
                  <a:noFill/>
                  <a:miter lim="800000"/>
                  <a:headEnd/>
                  <a:tailEnd/>
                </a:ln>
              </p:spPr>
              <p:txBody>
                <a:bodyPr/>
                <a:lstStyle/>
                <a:p>
                  <a:endParaRPr lang="cs-CZ"/>
                </a:p>
              </p:txBody>
            </p:sp>
            <p:sp>
              <p:nvSpPr>
                <p:cNvPr id="2133" name="Rectangle 63"/>
                <p:cNvSpPr>
                  <a:spLocks noChangeAspect="1" noChangeArrowheads="1"/>
                </p:cNvSpPr>
                <p:nvPr/>
              </p:nvSpPr>
              <p:spPr bwMode="auto">
                <a:xfrm>
                  <a:off x="3256" y="2327"/>
                  <a:ext cx="10" cy="11"/>
                </a:xfrm>
                <a:prstGeom prst="rect">
                  <a:avLst/>
                </a:prstGeom>
                <a:solidFill>
                  <a:srgbClr val="333399"/>
                </a:solidFill>
                <a:ln w="9525">
                  <a:noFill/>
                  <a:miter lim="800000"/>
                  <a:headEnd/>
                  <a:tailEnd/>
                </a:ln>
              </p:spPr>
              <p:txBody>
                <a:bodyPr/>
                <a:lstStyle/>
                <a:p>
                  <a:endParaRPr lang="cs-CZ"/>
                </a:p>
              </p:txBody>
            </p:sp>
            <p:sp>
              <p:nvSpPr>
                <p:cNvPr id="2134" name="Rectangle 64"/>
                <p:cNvSpPr>
                  <a:spLocks noChangeAspect="1" noChangeArrowheads="1"/>
                </p:cNvSpPr>
                <p:nvPr/>
              </p:nvSpPr>
              <p:spPr bwMode="auto">
                <a:xfrm>
                  <a:off x="3256" y="2317"/>
                  <a:ext cx="10" cy="10"/>
                </a:xfrm>
                <a:prstGeom prst="rect">
                  <a:avLst/>
                </a:prstGeom>
                <a:solidFill>
                  <a:srgbClr val="333399"/>
                </a:solidFill>
                <a:ln w="9525">
                  <a:noFill/>
                  <a:miter lim="800000"/>
                  <a:headEnd/>
                  <a:tailEnd/>
                </a:ln>
              </p:spPr>
              <p:txBody>
                <a:bodyPr/>
                <a:lstStyle/>
                <a:p>
                  <a:endParaRPr lang="cs-CZ"/>
                </a:p>
              </p:txBody>
            </p:sp>
            <p:sp>
              <p:nvSpPr>
                <p:cNvPr id="2135" name="Freeform 65"/>
                <p:cNvSpPr>
                  <a:spLocks noChangeAspect="1"/>
                </p:cNvSpPr>
                <p:nvPr/>
              </p:nvSpPr>
              <p:spPr bwMode="auto">
                <a:xfrm>
                  <a:off x="3214" y="1225"/>
                  <a:ext cx="21" cy="21"/>
                </a:xfrm>
                <a:custGeom>
                  <a:avLst/>
                  <a:gdLst>
                    <a:gd name="T0" fmla="*/ 0 w 21"/>
                    <a:gd name="T1" fmla="*/ 10 h 21"/>
                    <a:gd name="T2" fmla="*/ 10 w 21"/>
                    <a:gd name="T3" fmla="*/ 0 h 21"/>
                    <a:gd name="T4" fmla="*/ 21 w 21"/>
                    <a:gd name="T5" fmla="*/ 10 h 21"/>
                    <a:gd name="T6" fmla="*/ 10 w 21"/>
                    <a:gd name="T7" fmla="*/ 21 h 21"/>
                    <a:gd name="T8" fmla="*/ 0 w 21"/>
                    <a:gd name="T9" fmla="*/ 10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10"/>
                      </a:moveTo>
                      <a:lnTo>
                        <a:pt x="10" y="0"/>
                      </a:lnTo>
                      <a:lnTo>
                        <a:pt x="21" y="10"/>
                      </a:lnTo>
                      <a:lnTo>
                        <a:pt x="10" y="21"/>
                      </a:lnTo>
                      <a:lnTo>
                        <a:pt x="0" y="10"/>
                      </a:lnTo>
                      <a:close/>
                    </a:path>
                  </a:pathLst>
                </a:custGeom>
                <a:solidFill>
                  <a:srgbClr val="333399"/>
                </a:solidFill>
                <a:ln w="9525">
                  <a:noFill/>
                  <a:round/>
                  <a:headEnd/>
                  <a:tailEnd/>
                </a:ln>
              </p:spPr>
              <p:txBody>
                <a:bodyPr/>
                <a:lstStyle/>
                <a:p>
                  <a:endParaRPr lang="cs-CZ"/>
                </a:p>
              </p:txBody>
            </p:sp>
            <p:sp>
              <p:nvSpPr>
                <p:cNvPr id="2136" name="Rectangle 66"/>
                <p:cNvSpPr>
                  <a:spLocks noChangeAspect="1" noChangeArrowheads="1"/>
                </p:cNvSpPr>
                <p:nvPr/>
              </p:nvSpPr>
              <p:spPr bwMode="auto">
                <a:xfrm>
                  <a:off x="3224" y="1225"/>
                  <a:ext cx="11" cy="10"/>
                </a:xfrm>
                <a:prstGeom prst="rect">
                  <a:avLst/>
                </a:prstGeom>
                <a:solidFill>
                  <a:srgbClr val="333399"/>
                </a:solidFill>
                <a:ln w="9525">
                  <a:noFill/>
                  <a:miter lim="800000"/>
                  <a:headEnd/>
                  <a:tailEnd/>
                </a:ln>
              </p:spPr>
              <p:txBody>
                <a:bodyPr/>
                <a:lstStyle/>
                <a:p>
                  <a:endParaRPr lang="cs-CZ"/>
                </a:p>
              </p:txBody>
            </p:sp>
            <p:sp>
              <p:nvSpPr>
                <p:cNvPr id="2137" name="Freeform 67"/>
                <p:cNvSpPr>
                  <a:spLocks noChangeAspect="1"/>
                </p:cNvSpPr>
                <p:nvPr/>
              </p:nvSpPr>
              <p:spPr bwMode="auto">
                <a:xfrm>
                  <a:off x="3224" y="1204"/>
                  <a:ext cx="21" cy="21"/>
                </a:xfrm>
                <a:custGeom>
                  <a:avLst/>
                  <a:gdLst>
                    <a:gd name="T0" fmla="*/ 0 w 21"/>
                    <a:gd name="T1" fmla="*/ 10 h 21"/>
                    <a:gd name="T2" fmla="*/ 11 w 21"/>
                    <a:gd name="T3" fmla="*/ 0 h 21"/>
                    <a:gd name="T4" fmla="*/ 21 w 21"/>
                    <a:gd name="T5" fmla="*/ 10 h 21"/>
                    <a:gd name="T6" fmla="*/ 11 w 21"/>
                    <a:gd name="T7" fmla="*/ 21 h 21"/>
                    <a:gd name="T8" fmla="*/ 0 w 21"/>
                    <a:gd name="T9" fmla="*/ 10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10"/>
                      </a:moveTo>
                      <a:lnTo>
                        <a:pt x="11" y="0"/>
                      </a:lnTo>
                      <a:lnTo>
                        <a:pt x="21" y="10"/>
                      </a:lnTo>
                      <a:lnTo>
                        <a:pt x="11" y="21"/>
                      </a:lnTo>
                      <a:lnTo>
                        <a:pt x="0" y="10"/>
                      </a:lnTo>
                      <a:close/>
                    </a:path>
                  </a:pathLst>
                </a:custGeom>
                <a:solidFill>
                  <a:srgbClr val="333399"/>
                </a:solidFill>
                <a:ln w="9525">
                  <a:noFill/>
                  <a:round/>
                  <a:headEnd/>
                  <a:tailEnd/>
                </a:ln>
              </p:spPr>
              <p:txBody>
                <a:bodyPr/>
                <a:lstStyle/>
                <a:p>
                  <a:endParaRPr lang="cs-CZ"/>
                </a:p>
              </p:txBody>
            </p:sp>
            <p:sp>
              <p:nvSpPr>
                <p:cNvPr id="2138" name="Rectangle 68"/>
                <p:cNvSpPr>
                  <a:spLocks noChangeAspect="1" noChangeArrowheads="1"/>
                </p:cNvSpPr>
                <p:nvPr/>
              </p:nvSpPr>
              <p:spPr bwMode="auto">
                <a:xfrm>
                  <a:off x="3256" y="1193"/>
                  <a:ext cx="10" cy="11"/>
                </a:xfrm>
                <a:prstGeom prst="rect">
                  <a:avLst/>
                </a:prstGeom>
                <a:solidFill>
                  <a:srgbClr val="333399"/>
                </a:solidFill>
                <a:ln w="9525">
                  <a:noFill/>
                  <a:miter lim="800000"/>
                  <a:headEnd/>
                  <a:tailEnd/>
                </a:ln>
              </p:spPr>
              <p:txBody>
                <a:bodyPr/>
                <a:lstStyle/>
                <a:p>
                  <a:endParaRPr lang="cs-CZ"/>
                </a:p>
              </p:txBody>
            </p:sp>
            <p:sp>
              <p:nvSpPr>
                <p:cNvPr id="2139" name="Freeform 69"/>
                <p:cNvSpPr>
                  <a:spLocks noChangeAspect="1"/>
                </p:cNvSpPr>
                <p:nvPr/>
              </p:nvSpPr>
              <p:spPr bwMode="auto">
                <a:xfrm>
                  <a:off x="3298" y="1130"/>
                  <a:ext cx="21" cy="21"/>
                </a:xfrm>
                <a:custGeom>
                  <a:avLst/>
                  <a:gdLst>
                    <a:gd name="T0" fmla="*/ 0 w 21"/>
                    <a:gd name="T1" fmla="*/ 11 h 21"/>
                    <a:gd name="T2" fmla="*/ 10 w 21"/>
                    <a:gd name="T3" fmla="*/ 0 h 21"/>
                    <a:gd name="T4" fmla="*/ 21 w 21"/>
                    <a:gd name="T5" fmla="*/ 11 h 21"/>
                    <a:gd name="T6" fmla="*/ 10 w 21"/>
                    <a:gd name="T7" fmla="*/ 21 h 21"/>
                    <a:gd name="T8" fmla="*/ 0 w 21"/>
                    <a:gd name="T9" fmla="*/ 11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11"/>
                      </a:moveTo>
                      <a:lnTo>
                        <a:pt x="10" y="0"/>
                      </a:lnTo>
                      <a:lnTo>
                        <a:pt x="21" y="11"/>
                      </a:lnTo>
                      <a:lnTo>
                        <a:pt x="10" y="21"/>
                      </a:lnTo>
                      <a:lnTo>
                        <a:pt x="0" y="11"/>
                      </a:lnTo>
                      <a:close/>
                    </a:path>
                  </a:pathLst>
                </a:custGeom>
                <a:solidFill>
                  <a:srgbClr val="333399"/>
                </a:solidFill>
                <a:ln w="9525">
                  <a:noFill/>
                  <a:round/>
                  <a:headEnd/>
                  <a:tailEnd/>
                </a:ln>
              </p:spPr>
              <p:txBody>
                <a:bodyPr/>
                <a:lstStyle/>
                <a:p>
                  <a:endParaRPr lang="cs-CZ"/>
                </a:p>
              </p:txBody>
            </p:sp>
            <p:sp>
              <p:nvSpPr>
                <p:cNvPr id="2140" name="Freeform 70"/>
                <p:cNvSpPr>
                  <a:spLocks noChangeAspect="1"/>
                </p:cNvSpPr>
                <p:nvPr/>
              </p:nvSpPr>
              <p:spPr bwMode="auto">
                <a:xfrm>
                  <a:off x="3403" y="1036"/>
                  <a:ext cx="31" cy="31"/>
                </a:xfrm>
                <a:custGeom>
                  <a:avLst/>
                  <a:gdLst>
                    <a:gd name="T0" fmla="*/ 0 w 31"/>
                    <a:gd name="T1" fmla="*/ 21 h 31"/>
                    <a:gd name="T2" fmla="*/ 21 w 31"/>
                    <a:gd name="T3" fmla="*/ 0 h 31"/>
                    <a:gd name="T4" fmla="*/ 31 w 31"/>
                    <a:gd name="T5" fmla="*/ 10 h 31"/>
                    <a:gd name="T6" fmla="*/ 10 w 31"/>
                    <a:gd name="T7" fmla="*/ 31 h 31"/>
                    <a:gd name="T8" fmla="*/ 0 w 31"/>
                    <a:gd name="T9" fmla="*/ 21 h 31"/>
                    <a:gd name="T10" fmla="*/ 0 60000 65536"/>
                    <a:gd name="T11" fmla="*/ 0 60000 65536"/>
                    <a:gd name="T12" fmla="*/ 0 60000 65536"/>
                    <a:gd name="T13" fmla="*/ 0 60000 65536"/>
                    <a:gd name="T14" fmla="*/ 0 60000 65536"/>
                    <a:gd name="T15" fmla="*/ 0 w 31"/>
                    <a:gd name="T16" fmla="*/ 0 h 31"/>
                    <a:gd name="T17" fmla="*/ 31 w 31"/>
                    <a:gd name="T18" fmla="*/ 31 h 31"/>
                  </a:gdLst>
                  <a:ahLst/>
                  <a:cxnLst>
                    <a:cxn ang="T10">
                      <a:pos x="T0" y="T1"/>
                    </a:cxn>
                    <a:cxn ang="T11">
                      <a:pos x="T2" y="T3"/>
                    </a:cxn>
                    <a:cxn ang="T12">
                      <a:pos x="T4" y="T5"/>
                    </a:cxn>
                    <a:cxn ang="T13">
                      <a:pos x="T6" y="T7"/>
                    </a:cxn>
                    <a:cxn ang="T14">
                      <a:pos x="T8" y="T9"/>
                    </a:cxn>
                  </a:cxnLst>
                  <a:rect l="T15" t="T16" r="T17" b="T18"/>
                  <a:pathLst>
                    <a:path w="31" h="31">
                      <a:moveTo>
                        <a:pt x="0" y="21"/>
                      </a:moveTo>
                      <a:lnTo>
                        <a:pt x="21" y="0"/>
                      </a:lnTo>
                      <a:lnTo>
                        <a:pt x="31" y="10"/>
                      </a:lnTo>
                      <a:lnTo>
                        <a:pt x="10" y="31"/>
                      </a:lnTo>
                      <a:lnTo>
                        <a:pt x="0" y="21"/>
                      </a:lnTo>
                      <a:close/>
                    </a:path>
                  </a:pathLst>
                </a:custGeom>
                <a:solidFill>
                  <a:srgbClr val="333399"/>
                </a:solidFill>
                <a:ln w="9525">
                  <a:noFill/>
                  <a:round/>
                  <a:headEnd/>
                  <a:tailEnd/>
                </a:ln>
              </p:spPr>
              <p:txBody>
                <a:bodyPr/>
                <a:lstStyle/>
                <a:p>
                  <a:endParaRPr lang="cs-CZ"/>
                </a:p>
              </p:txBody>
            </p:sp>
            <p:sp>
              <p:nvSpPr>
                <p:cNvPr id="2141" name="Rectangle 71"/>
                <p:cNvSpPr>
                  <a:spLocks noChangeAspect="1" noChangeArrowheads="1"/>
                </p:cNvSpPr>
                <p:nvPr/>
              </p:nvSpPr>
              <p:spPr bwMode="auto">
                <a:xfrm>
                  <a:off x="4632" y="742"/>
                  <a:ext cx="21" cy="10"/>
                </a:xfrm>
                <a:prstGeom prst="rect">
                  <a:avLst/>
                </a:prstGeom>
                <a:solidFill>
                  <a:srgbClr val="333399"/>
                </a:solidFill>
                <a:ln w="9525">
                  <a:noFill/>
                  <a:miter lim="800000"/>
                  <a:headEnd/>
                  <a:tailEnd/>
                </a:ln>
              </p:spPr>
              <p:txBody>
                <a:bodyPr/>
                <a:lstStyle/>
                <a:p>
                  <a:endParaRPr lang="cs-CZ"/>
                </a:p>
              </p:txBody>
            </p:sp>
            <p:sp>
              <p:nvSpPr>
                <p:cNvPr id="2142" name="Oval 72"/>
                <p:cNvSpPr>
                  <a:spLocks noChangeAspect="1" noChangeArrowheads="1"/>
                </p:cNvSpPr>
                <p:nvPr/>
              </p:nvSpPr>
              <p:spPr bwMode="auto">
                <a:xfrm>
                  <a:off x="1240" y="3125"/>
                  <a:ext cx="61" cy="63"/>
                </a:xfrm>
                <a:prstGeom prst="ellipse">
                  <a:avLst/>
                </a:prstGeom>
                <a:solidFill>
                  <a:srgbClr val="99CC00"/>
                </a:solidFill>
                <a:ln w="17526">
                  <a:solidFill>
                    <a:srgbClr val="808000"/>
                  </a:solidFill>
                  <a:round/>
                  <a:headEnd/>
                  <a:tailEnd/>
                </a:ln>
              </p:spPr>
              <p:txBody>
                <a:bodyPr/>
                <a:lstStyle/>
                <a:p>
                  <a:endParaRPr lang="cs-CZ"/>
                </a:p>
              </p:txBody>
            </p:sp>
            <p:sp>
              <p:nvSpPr>
                <p:cNvPr id="2143" name="Oval 73"/>
                <p:cNvSpPr>
                  <a:spLocks noChangeAspect="1" noChangeArrowheads="1"/>
                </p:cNvSpPr>
                <p:nvPr/>
              </p:nvSpPr>
              <p:spPr bwMode="auto">
                <a:xfrm>
                  <a:off x="1702" y="3094"/>
                  <a:ext cx="62" cy="62"/>
                </a:xfrm>
                <a:prstGeom prst="ellipse">
                  <a:avLst/>
                </a:prstGeom>
                <a:solidFill>
                  <a:srgbClr val="99CC00"/>
                </a:solidFill>
                <a:ln w="17526">
                  <a:solidFill>
                    <a:srgbClr val="808000"/>
                  </a:solidFill>
                  <a:round/>
                  <a:headEnd/>
                  <a:tailEnd/>
                </a:ln>
              </p:spPr>
              <p:txBody>
                <a:bodyPr/>
                <a:lstStyle/>
                <a:p>
                  <a:endParaRPr lang="cs-CZ"/>
                </a:p>
              </p:txBody>
            </p:sp>
            <p:sp>
              <p:nvSpPr>
                <p:cNvPr id="2144" name="Oval 74"/>
                <p:cNvSpPr>
                  <a:spLocks noChangeAspect="1" noChangeArrowheads="1"/>
                </p:cNvSpPr>
                <p:nvPr/>
              </p:nvSpPr>
              <p:spPr bwMode="auto">
                <a:xfrm>
                  <a:off x="1702" y="3125"/>
                  <a:ext cx="62" cy="64"/>
                </a:xfrm>
                <a:prstGeom prst="ellipse">
                  <a:avLst/>
                </a:prstGeom>
                <a:solidFill>
                  <a:srgbClr val="99CC00"/>
                </a:solidFill>
                <a:ln w="17526">
                  <a:solidFill>
                    <a:srgbClr val="808000"/>
                  </a:solidFill>
                  <a:round/>
                  <a:headEnd/>
                  <a:tailEnd/>
                </a:ln>
              </p:spPr>
              <p:txBody>
                <a:bodyPr/>
                <a:lstStyle/>
                <a:p>
                  <a:endParaRPr lang="cs-CZ"/>
                </a:p>
              </p:txBody>
            </p:sp>
            <p:sp>
              <p:nvSpPr>
                <p:cNvPr id="2145" name="Oval 75"/>
                <p:cNvSpPr>
                  <a:spLocks noChangeAspect="1" noChangeArrowheads="1"/>
                </p:cNvSpPr>
                <p:nvPr/>
              </p:nvSpPr>
              <p:spPr bwMode="auto">
                <a:xfrm>
                  <a:off x="1838" y="3115"/>
                  <a:ext cx="64" cy="62"/>
                </a:xfrm>
                <a:prstGeom prst="ellipse">
                  <a:avLst/>
                </a:prstGeom>
                <a:solidFill>
                  <a:srgbClr val="99CC00"/>
                </a:solidFill>
                <a:ln w="17526">
                  <a:solidFill>
                    <a:srgbClr val="808000"/>
                  </a:solidFill>
                  <a:round/>
                  <a:headEnd/>
                  <a:tailEnd/>
                </a:ln>
              </p:spPr>
              <p:txBody>
                <a:bodyPr/>
                <a:lstStyle/>
                <a:p>
                  <a:endParaRPr lang="cs-CZ"/>
                </a:p>
              </p:txBody>
            </p:sp>
            <p:sp>
              <p:nvSpPr>
                <p:cNvPr id="2146" name="Oval 76"/>
                <p:cNvSpPr>
                  <a:spLocks noChangeAspect="1" noChangeArrowheads="1"/>
                </p:cNvSpPr>
                <p:nvPr/>
              </p:nvSpPr>
              <p:spPr bwMode="auto">
                <a:xfrm>
                  <a:off x="1838" y="3094"/>
                  <a:ext cx="64" cy="62"/>
                </a:xfrm>
                <a:prstGeom prst="ellipse">
                  <a:avLst/>
                </a:prstGeom>
                <a:solidFill>
                  <a:srgbClr val="99CC00"/>
                </a:solidFill>
                <a:ln w="17526">
                  <a:solidFill>
                    <a:srgbClr val="808000"/>
                  </a:solidFill>
                  <a:round/>
                  <a:headEnd/>
                  <a:tailEnd/>
                </a:ln>
              </p:spPr>
              <p:txBody>
                <a:bodyPr/>
                <a:lstStyle/>
                <a:p>
                  <a:endParaRPr lang="cs-CZ"/>
                </a:p>
              </p:txBody>
            </p:sp>
            <p:sp>
              <p:nvSpPr>
                <p:cNvPr id="2147" name="Oval 77"/>
                <p:cNvSpPr>
                  <a:spLocks noChangeAspect="1" noChangeArrowheads="1"/>
                </p:cNvSpPr>
                <p:nvPr/>
              </p:nvSpPr>
              <p:spPr bwMode="auto">
                <a:xfrm>
                  <a:off x="1880" y="3020"/>
                  <a:ext cx="64" cy="64"/>
                </a:xfrm>
                <a:prstGeom prst="ellipse">
                  <a:avLst/>
                </a:prstGeom>
                <a:solidFill>
                  <a:srgbClr val="99CC00"/>
                </a:solidFill>
                <a:ln w="17526">
                  <a:solidFill>
                    <a:srgbClr val="808000"/>
                  </a:solidFill>
                  <a:round/>
                  <a:headEnd/>
                  <a:tailEnd/>
                </a:ln>
              </p:spPr>
              <p:txBody>
                <a:bodyPr/>
                <a:lstStyle/>
                <a:p>
                  <a:endParaRPr lang="cs-CZ"/>
                </a:p>
              </p:txBody>
            </p:sp>
            <p:sp>
              <p:nvSpPr>
                <p:cNvPr id="2148" name="Oval 78"/>
                <p:cNvSpPr>
                  <a:spLocks noChangeAspect="1" noChangeArrowheads="1"/>
                </p:cNvSpPr>
                <p:nvPr/>
              </p:nvSpPr>
              <p:spPr bwMode="auto">
                <a:xfrm>
                  <a:off x="1996" y="3125"/>
                  <a:ext cx="62" cy="64"/>
                </a:xfrm>
                <a:prstGeom prst="ellipse">
                  <a:avLst/>
                </a:prstGeom>
                <a:solidFill>
                  <a:srgbClr val="99CC00"/>
                </a:solidFill>
                <a:ln w="17526">
                  <a:solidFill>
                    <a:srgbClr val="808000"/>
                  </a:solidFill>
                  <a:round/>
                  <a:headEnd/>
                  <a:tailEnd/>
                </a:ln>
              </p:spPr>
              <p:txBody>
                <a:bodyPr/>
                <a:lstStyle/>
                <a:p>
                  <a:endParaRPr lang="cs-CZ"/>
                </a:p>
              </p:txBody>
            </p:sp>
            <p:sp>
              <p:nvSpPr>
                <p:cNvPr id="2149" name="Oval 79"/>
                <p:cNvSpPr>
                  <a:spLocks noChangeAspect="1" noChangeArrowheads="1"/>
                </p:cNvSpPr>
                <p:nvPr/>
              </p:nvSpPr>
              <p:spPr bwMode="auto">
                <a:xfrm>
                  <a:off x="2038" y="3031"/>
                  <a:ext cx="62" cy="62"/>
                </a:xfrm>
                <a:prstGeom prst="ellipse">
                  <a:avLst/>
                </a:prstGeom>
                <a:solidFill>
                  <a:srgbClr val="99CC00"/>
                </a:solidFill>
                <a:ln w="17526">
                  <a:solidFill>
                    <a:srgbClr val="808000"/>
                  </a:solidFill>
                  <a:round/>
                  <a:headEnd/>
                  <a:tailEnd/>
                </a:ln>
              </p:spPr>
              <p:txBody>
                <a:bodyPr/>
                <a:lstStyle/>
                <a:p>
                  <a:endParaRPr lang="cs-CZ"/>
                </a:p>
              </p:txBody>
            </p:sp>
            <p:sp>
              <p:nvSpPr>
                <p:cNvPr id="2150" name="Oval 80"/>
                <p:cNvSpPr>
                  <a:spLocks noChangeAspect="1" noChangeArrowheads="1"/>
                </p:cNvSpPr>
                <p:nvPr/>
              </p:nvSpPr>
              <p:spPr bwMode="auto">
                <a:xfrm>
                  <a:off x="2185" y="3031"/>
                  <a:ext cx="62" cy="62"/>
                </a:xfrm>
                <a:prstGeom prst="ellipse">
                  <a:avLst/>
                </a:prstGeom>
                <a:solidFill>
                  <a:srgbClr val="99CC00"/>
                </a:solidFill>
                <a:ln w="17526">
                  <a:solidFill>
                    <a:srgbClr val="808000"/>
                  </a:solidFill>
                  <a:round/>
                  <a:headEnd/>
                  <a:tailEnd/>
                </a:ln>
              </p:spPr>
              <p:txBody>
                <a:bodyPr/>
                <a:lstStyle/>
                <a:p>
                  <a:endParaRPr lang="cs-CZ"/>
                </a:p>
              </p:txBody>
            </p:sp>
            <p:sp>
              <p:nvSpPr>
                <p:cNvPr id="2151" name="Oval 81"/>
                <p:cNvSpPr>
                  <a:spLocks noChangeAspect="1" noChangeArrowheads="1"/>
                </p:cNvSpPr>
                <p:nvPr/>
              </p:nvSpPr>
              <p:spPr bwMode="auto">
                <a:xfrm>
                  <a:off x="2206" y="3125"/>
                  <a:ext cx="62" cy="64"/>
                </a:xfrm>
                <a:prstGeom prst="ellipse">
                  <a:avLst/>
                </a:prstGeom>
                <a:solidFill>
                  <a:srgbClr val="99CC00"/>
                </a:solidFill>
                <a:ln w="17526">
                  <a:solidFill>
                    <a:srgbClr val="808000"/>
                  </a:solidFill>
                  <a:round/>
                  <a:headEnd/>
                  <a:tailEnd/>
                </a:ln>
              </p:spPr>
              <p:txBody>
                <a:bodyPr/>
                <a:lstStyle/>
                <a:p>
                  <a:endParaRPr lang="cs-CZ"/>
                </a:p>
              </p:txBody>
            </p:sp>
            <p:sp>
              <p:nvSpPr>
                <p:cNvPr id="2152" name="Oval 82"/>
                <p:cNvSpPr>
                  <a:spLocks noChangeAspect="1" noChangeArrowheads="1"/>
                </p:cNvSpPr>
                <p:nvPr/>
              </p:nvSpPr>
              <p:spPr bwMode="auto">
                <a:xfrm>
                  <a:off x="2279" y="3125"/>
                  <a:ext cx="64" cy="64"/>
                </a:xfrm>
                <a:prstGeom prst="ellipse">
                  <a:avLst/>
                </a:prstGeom>
                <a:solidFill>
                  <a:srgbClr val="99CC00"/>
                </a:solidFill>
                <a:ln w="17526">
                  <a:solidFill>
                    <a:srgbClr val="808000"/>
                  </a:solidFill>
                  <a:round/>
                  <a:headEnd/>
                  <a:tailEnd/>
                </a:ln>
              </p:spPr>
              <p:txBody>
                <a:bodyPr/>
                <a:lstStyle/>
                <a:p>
                  <a:endParaRPr lang="cs-CZ"/>
                </a:p>
              </p:txBody>
            </p:sp>
            <p:sp>
              <p:nvSpPr>
                <p:cNvPr id="2153" name="Oval 83"/>
                <p:cNvSpPr>
                  <a:spLocks noChangeAspect="1" noChangeArrowheads="1"/>
                </p:cNvSpPr>
                <p:nvPr/>
              </p:nvSpPr>
              <p:spPr bwMode="auto">
                <a:xfrm>
                  <a:off x="2405" y="2968"/>
                  <a:ext cx="64" cy="62"/>
                </a:xfrm>
                <a:prstGeom prst="ellipse">
                  <a:avLst/>
                </a:prstGeom>
                <a:solidFill>
                  <a:srgbClr val="99CC00"/>
                </a:solidFill>
                <a:ln w="17526">
                  <a:solidFill>
                    <a:srgbClr val="808000"/>
                  </a:solidFill>
                  <a:round/>
                  <a:headEnd/>
                  <a:tailEnd/>
                </a:ln>
              </p:spPr>
              <p:txBody>
                <a:bodyPr/>
                <a:lstStyle/>
                <a:p>
                  <a:endParaRPr lang="cs-CZ"/>
                </a:p>
              </p:txBody>
            </p:sp>
            <p:sp>
              <p:nvSpPr>
                <p:cNvPr id="2154" name="Oval 84"/>
                <p:cNvSpPr>
                  <a:spLocks noChangeAspect="1" noChangeArrowheads="1"/>
                </p:cNvSpPr>
                <p:nvPr/>
              </p:nvSpPr>
              <p:spPr bwMode="auto">
                <a:xfrm>
                  <a:off x="2447" y="3125"/>
                  <a:ext cx="64" cy="64"/>
                </a:xfrm>
                <a:prstGeom prst="ellipse">
                  <a:avLst/>
                </a:prstGeom>
                <a:solidFill>
                  <a:srgbClr val="99CC00"/>
                </a:solidFill>
                <a:ln w="17526">
                  <a:solidFill>
                    <a:srgbClr val="808000"/>
                  </a:solidFill>
                  <a:round/>
                  <a:headEnd/>
                  <a:tailEnd/>
                </a:ln>
              </p:spPr>
              <p:txBody>
                <a:bodyPr/>
                <a:lstStyle/>
                <a:p>
                  <a:endParaRPr lang="cs-CZ"/>
                </a:p>
              </p:txBody>
            </p:sp>
            <p:sp>
              <p:nvSpPr>
                <p:cNvPr id="2155" name="Oval 85"/>
                <p:cNvSpPr>
                  <a:spLocks noChangeAspect="1" noChangeArrowheads="1"/>
                </p:cNvSpPr>
                <p:nvPr/>
              </p:nvSpPr>
              <p:spPr bwMode="auto">
                <a:xfrm>
                  <a:off x="2458" y="2768"/>
                  <a:ext cx="62" cy="64"/>
                </a:xfrm>
                <a:prstGeom prst="ellipse">
                  <a:avLst/>
                </a:prstGeom>
                <a:solidFill>
                  <a:srgbClr val="99CC00"/>
                </a:solidFill>
                <a:ln w="17526">
                  <a:solidFill>
                    <a:srgbClr val="808000"/>
                  </a:solidFill>
                  <a:round/>
                  <a:headEnd/>
                  <a:tailEnd/>
                </a:ln>
              </p:spPr>
              <p:txBody>
                <a:bodyPr/>
                <a:lstStyle/>
                <a:p>
                  <a:endParaRPr lang="cs-CZ"/>
                </a:p>
              </p:txBody>
            </p:sp>
            <p:sp>
              <p:nvSpPr>
                <p:cNvPr id="2156" name="Oval 86"/>
                <p:cNvSpPr>
                  <a:spLocks noChangeAspect="1" noChangeArrowheads="1"/>
                </p:cNvSpPr>
                <p:nvPr/>
              </p:nvSpPr>
              <p:spPr bwMode="auto">
                <a:xfrm>
                  <a:off x="2489" y="3094"/>
                  <a:ext cx="64" cy="62"/>
                </a:xfrm>
                <a:prstGeom prst="ellipse">
                  <a:avLst/>
                </a:prstGeom>
                <a:solidFill>
                  <a:srgbClr val="99CC00"/>
                </a:solidFill>
                <a:ln w="17526">
                  <a:solidFill>
                    <a:srgbClr val="808000"/>
                  </a:solidFill>
                  <a:round/>
                  <a:headEnd/>
                  <a:tailEnd/>
                </a:ln>
              </p:spPr>
              <p:txBody>
                <a:bodyPr/>
                <a:lstStyle/>
                <a:p>
                  <a:endParaRPr lang="cs-CZ"/>
                </a:p>
              </p:txBody>
            </p:sp>
            <p:sp>
              <p:nvSpPr>
                <p:cNvPr id="2157" name="Oval 87"/>
                <p:cNvSpPr>
                  <a:spLocks noChangeAspect="1" noChangeArrowheads="1"/>
                </p:cNvSpPr>
                <p:nvPr/>
              </p:nvSpPr>
              <p:spPr bwMode="auto">
                <a:xfrm>
                  <a:off x="2489" y="2863"/>
                  <a:ext cx="64" cy="62"/>
                </a:xfrm>
                <a:prstGeom prst="ellipse">
                  <a:avLst/>
                </a:prstGeom>
                <a:solidFill>
                  <a:srgbClr val="99CC00"/>
                </a:solidFill>
                <a:ln w="17526">
                  <a:solidFill>
                    <a:srgbClr val="808000"/>
                  </a:solidFill>
                  <a:round/>
                  <a:headEnd/>
                  <a:tailEnd/>
                </a:ln>
              </p:spPr>
              <p:txBody>
                <a:bodyPr/>
                <a:lstStyle/>
                <a:p>
                  <a:endParaRPr lang="cs-CZ"/>
                </a:p>
              </p:txBody>
            </p:sp>
            <p:sp>
              <p:nvSpPr>
                <p:cNvPr id="2158" name="Oval 88"/>
                <p:cNvSpPr>
                  <a:spLocks noChangeAspect="1" noChangeArrowheads="1"/>
                </p:cNvSpPr>
                <p:nvPr/>
              </p:nvSpPr>
              <p:spPr bwMode="auto">
                <a:xfrm>
                  <a:off x="2489" y="2989"/>
                  <a:ext cx="64" cy="62"/>
                </a:xfrm>
                <a:prstGeom prst="ellipse">
                  <a:avLst/>
                </a:prstGeom>
                <a:solidFill>
                  <a:srgbClr val="99CC00"/>
                </a:solidFill>
                <a:ln w="17526">
                  <a:solidFill>
                    <a:srgbClr val="808000"/>
                  </a:solidFill>
                  <a:round/>
                  <a:headEnd/>
                  <a:tailEnd/>
                </a:ln>
              </p:spPr>
              <p:txBody>
                <a:bodyPr/>
                <a:lstStyle/>
                <a:p>
                  <a:endParaRPr lang="cs-CZ"/>
                </a:p>
              </p:txBody>
            </p:sp>
            <p:sp>
              <p:nvSpPr>
                <p:cNvPr id="2159" name="Oval 89"/>
                <p:cNvSpPr>
                  <a:spLocks noChangeAspect="1" noChangeArrowheads="1"/>
                </p:cNvSpPr>
                <p:nvPr/>
              </p:nvSpPr>
              <p:spPr bwMode="auto">
                <a:xfrm>
                  <a:off x="2521" y="2978"/>
                  <a:ext cx="62" cy="64"/>
                </a:xfrm>
                <a:prstGeom prst="ellipse">
                  <a:avLst/>
                </a:prstGeom>
                <a:solidFill>
                  <a:srgbClr val="99CC00"/>
                </a:solidFill>
                <a:ln w="17526">
                  <a:solidFill>
                    <a:srgbClr val="808000"/>
                  </a:solidFill>
                  <a:round/>
                  <a:headEnd/>
                  <a:tailEnd/>
                </a:ln>
              </p:spPr>
              <p:txBody>
                <a:bodyPr/>
                <a:lstStyle/>
                <a:p>
                  <a:endParaRPr lang="cs-CZ"/>
                </a:p>
              </p:txBody>
            </p:sp>
            <p:sp>
              <p:nvSpPr>
                <p:cNvPr id="2160" name="Oval 90"/>
                <p:cNvSpPr>
                  <a:spLocks noChangeAspect="1" noChangeArrowheads="1"/>
                </p:cNvSpPr>
                <p:nvPr/>
              </p:nvSpPr>
              <p:spPr bwMode="auto">
                <a:xfrm>
                  <a:off x="2542" y="2863"/>
                  <a:ext cx="62" cy="62"/>
                </a:xfrm>
                <a:prstGeom prst="ellipse">
                  <a:avLst/>
                </a:prstGeom>
                <a:solidFill>
                  <a:srgbClr val="99CC00"/>
                </a:solidFill>
                <a:ln w="17526">
                  <a:solidFill>
                    <a:srgbClr val="808000"/>
                  </a:solidFill>
                  <a:round/>
                  <a:headEnd/>
                  <a:tailEnd/>
                </a:ln>
              </p:spPr>
              <p:txBody>
                <a:bodyPr/>
                <a:lstStyle/>
                <a:p>
                  <a:endParaRPr lang="cs-CZ"/>
                </a:p>
              </p:txBody>
            </p:sp>
            <p:sp>
              <p:nvSpPr>
                <p:cNvPr id="2161" name="Oval 91"/>
                <p:cNvSpPr>
                  <a:spLocks noChangeAspect="1" noChangeArrowheads="1"/>
                </p:cNvSpPr>
                <p:nvPr/>
              </p:nvSpPr>
              <p:spPr bwMode="auto">
                <a:xfrm>
                  <a:off x="2552" y="3125"/>
                  <a:ext cx="64" cy="64"/>
                </a:xfrm>
                <a:prstGeom prst="ellipse">
                  <a:avLst/>
                </a:prstGeom>
                <a:solidFill>
                  <a:srgbClr val="99CC00"/>
                </a:solidFill>
                <a:ln w="17526">
                  <a:solidFill>
                    <a:srgbClr val="808000"/>
                  </a:solidFill>
                  <a:round/>
                  <a:headEnd/>
                  <a:tailEnd/>
                </a:ln>
              </p:spPr>
              <p:txBody>
                <a:bodyPr/>
                <a:lstStyle/>
                <a:p>
                  <a:endParaRPr lang="cs-CZ"/>
                </a:p>
              </p:txBody>
            </p:sp>
            <p:sp>
              <p:nvSpPr>
                <p:cNvPr id="2162" name="Oval 92"/>
                <p:cNvSpPr>
                  <a:spLocks noChangeAspect="1" noChangeArrowheads="1"/>
                </p:cNvSpPr>
                <p:nvPr/>
              </p:nvSpPr>
              <p:spPr bwMode="auto">
                <a:xfrm>
                  <a:off x="2552" y="3031"/>
                  <a:ext cx="64" cy="62"/>
                </a:xfrm>
                <a:prstGeom prst="ellipse">
                  <a:avLst/>
                </a:prstGeom>
                <a:solidFill>
                  <a:srgbClr val="99CC00"/>
                </a:solidFill>
                <a:ln w="17526">
                  <a:solidFill>
                    <a:srgbClr val="808000"/>
                  </a:solidFill>
                  <a:round/>
                  <a:headEnd/>
                  <a:tailEnd/>
                </a:ln>
              </p:spPr>
              <p:txBody>
                <a:bodyPr/>
                <a:lstStyle/>
                <a:p>
                  <a:endParaRPr lang="cs-CZ"/>
                </a:p>
              </p:txBody>
            </p:sp>
            <p:sp>
              <p:nvSpPr>
                <p:cNvPr id="2163" name="Oval 93"/>
                <p:cNvSpPr>
                  <a:spLocks noChangeAspect="1" noChangeArrowheads="1"/>
                </p:cNvSpPr>
                <p:nvPr/>
              </p:nvSpPr>
              <p:spPr bwMode="auto">
                <a:xfrm>
                  <a:off x="2594" y="2936"/>
                  <a:ext cx="64" cy="64"/>
                </a:xfrm>
                <a:prstGeom prst="ellipse">
                  <a:avLst/>
                </a:prstGeom>
                <a:solidFill>
                  <a:srgbClr val="99CC00"/>
                </a:solidFill>
                <a:ln w="17526">
                  <a:solidFill>
                    <a:srgbClr val="808000"/>
                  </a:solidFill>
                  <a:round/>
                  <a:headEnd/>
                  <a:tailEnd/>
                </a:ln>
              </p:spPr>
              <p:txBody>
                <a:bodyPr/>
                <a:lstStyle/>
                <a:p>
                  <a:endParaRPr lang="cs-CZ"/>
                </a:p>
              </p:txBody>
            </p:sp>
            <p:sp>
              <p:nvSpPr>
                <p:cNvPr id="2164" name="Oval 94"/>
                <p:cNvSpPr>
                  <a:spLocks noChangeAspect="1" noChangeArrowheads="1"/>
                </p:cNvSpPr>
                <p:nvPr/>
              </p:nvSpPr>
              <p:spPr bwMode="auto">
                <a:xfrm>
                  <a:off x="2605" y="2863"/>
                  <a:ext cx="62" cy="62"/>
                </a:xfrm>
                <a:prstGeom prst="ellipse">
                  <a:avLst/>
                </a:prstGeom>
                <a:solidFill>
                  <a:srgbClr val="99CC00"/>
                </a:solidFill>
                <a:ln w="17526">
                  <a:solidFill>
                    <a:srgbClr val="808000"/>
                  </a:solidFill>
                  <a:round/>
                  <a:headEnd/>
                  <a:tailEnd/>
                </a:ln>
              </p:spPr>
              <p:txBody>
                <a:bodyPr/>
                <a:lstStyle/>
                <a:p>
                  <a:endParaRPr lang="cs-CZ"/>
                </a:p>
              </p:txBody>
            </p:sp>
            <p:sp>
              <p:nvSpPr>
                <p:cNvPr id="2165" name="Oval 95"/>
                <p:cNvSpPr>
                  <a:spLocks noChangeAspect="1" noChangeArrowheads="1"/>
                </p:cNvSpPr>
                <p:nvPr/>
              </p:nvSpPr>
              <p:spPr bwMode="auto">
                <a:xfrm>
                  <a:off x="2626" y="3094"/>
                  <a:ext cx="62" cy="62"/>
                </a:xfrm>
                <a:prstGeom prst="ellipse">
                  <a:avLst/>
                </a:prstGeom>
                <a:solidFill>
                  <a:srgbClr val="99CC00"/>
                </a:solidFill>
                <a:ln w="17526">
                  <a:solidFill>
                    <a:srgbClr val="808000"/>
                  </a:solidFill>
                  <a:round/>
                  <a:headEnd/>
                  <a:tailEnd/>
                </a:ln>
              </p:spPr>
              <p:txBody>
                <a:bodyPr/>
                <a:lstStyle/>
                <a:p>
                  <a:endParaRPr lang="cs-CZ"/>
                </a:p>
              </p:txBody>
            </p:sp>
            <p:sp>
              <p:nvSpPr>
                <p:cNvPr id="2166" name="Oval 96"/>
                <p:cNvSpPr>
                  <a:spLocks noChangeAspect="1" noChangeArrowheads="1"/>
                </p:cNvSpPr>
                <p:nvPr/>
              </p:nvSpPr>
              <p:spPr bwMode="auto">
                <a:xfrm>
                  <a:off x="2657" y="2842"/>
                  <a:ext cx="64" cy="62"/>
                </a:xfrm>
                <a:prstGeom prst="ellipse">
                  <a:avLst/>
                </a:prstGeom>
                <a:solidFill>
                  <a:srgbClr val="99CC00"/>
                </a:solidFill>
                <a:ln w="17526">
                  <a:solidFill>
                    <a:srgbClr val="808000"/>
                  </a:solidFill>
                  <a:round/>
                  <a:headEnd/>
                  <a:tailEnd/>
                </a:ln>
              </p:spPr>
              <p:txBody>
                <a:bodyPr/>
                <a:lstStyle/>
                <a:p>
                  <a:endParaRPr lang="cs-CZ"/>
                </a:p>
              </p:txBody>
            </p:sp>
            <p:sp>
              <p:nvSpPr>
                <p:cNvPr id="2167" name="Oval 97"/>
                <p:cNvSpPr>
                  <a:spLocks noChangeAspect="1" noChangeArrowheads="1"/>
                </p:cNvSpPr>
                <p:nvPr/>
              </p:nvSpPr>
              <p:spPr bwMode="auto">
                <a:xfrm>
                  <a:off x="2752" y="2758"/>
                  <a:ext cx="62" cy="62"/>
                </a:xfrm>
                <a:prstGeom prst="ellipse">
                  <a:avLst/>
                </a:prstGeom>
                <a:solidFill>
                  <a:srgbClr val="99CC00"/>
                </a:solidFill>
                <a:ln w="17526">
                  <a:solidFill>
                    <a:srgbClr val="808000"/>
                  </a:solidFill>
                  <a:round/>
                  <a:headEnd/>
                  <a:tailEnd/>
                </a:ln>
              </p:spPr>
              <p:txBody>
                <a:bodyPr/>
                <a:lstStyle/>
                <a:p>
                  <a:endParaRPr lang="cs-CZ"/>
                </a:p>
              </p:txBody>
            </p:sp>
            <p:sp>
              <p:nvSpPr>
                <p:cNvPr id="2168" name="Oval 98"/>
                <p:cNvSpPr>
                  <a:spLocks noChangeAspect="1" noChangeArrowheads="1"/>
                </p:cNvSpPr>
                <p:nvPr/>
              </p:nvSpPr>
              <p:spPr bwMode="auto">
                <a:xfrm>
                  <a:off x="2752" y="2642"/>
                  <a:ext cx="62" cy="64"/>
                </a:xfrm>
                <a:prstGeom prst="ellipse">
                  <a:avLst/>
                </a:prstGeom>
                <a:solidFill>
                  <a:srgbClr val="99CC00"/>
                </a:solidFill>
                <a:ln w="17526">
                  <a:solidFill>
                    <a:srgbClr val="808000"/>
                  </a:solidFill>
                  <a:round/>
                  <a:headEnd/>
                  <a:tailEnd/>
                </a:ln>
              </p:spPr>
              <p:txBody>
                <a:bodyPr/>
                <a:lstStyle/>
                <a:p>
                  <a:endParaRPr lang="cs-CZ"/>
                </a:p>
              </p:txBody>
            </p:sp>
            <p:sp>
              <p:nvSpPr>
                <p:cNvPr id="2169" name="Oval 99"/>
                <p:cNvSpPr>
                  <a:spLocks noChangeAspect="1" noChangeArrowheads="1"/>
                </p:cNvSpPr>
                <p:nvPr/>
              </p:nvSpPr>
              <p:spPr bwMode="auto">
                <a:xfrm>
                  <a:off x="2752" y="2779"/>
                  <a:ext cx="62" cy="62"/>
                </a:xfrm>
                <a:prstGeom prst="ellipse">
                  <a:avLst/>
                </a:prstGeom>
                <a:solidFill>
                  <a:srgbClr val="99CC00"/>
                </a:solidFill>
                <a:ln w="17526">
                  <a:solidFill>
                    <a:srgbClr val="808000"/>
                  </a:solidFill>
                  <a:round/>
                  <a:headEnd/>
                  <a:tailEnd/>
                </a:ln>
              </p:spPr>
              <p:txBody>
                <a:bodyPr/>
                <a:lstStyle/>
                <a:p>
                  <a:endParaRPr lang="cs-CZ"/>
                </a:p>
              </p:txBody>
            </p:sp>
            <p:sp>
              <p:nvSpPr>
                <p:cNvPr id="2170" name="Oval 100"/>
                <p:cNvSpPr>
                  <a:spLocks noChangeAspect="1" noChangeArrowheads="1"/>
                </p:cNvSpPr>
                <p:nvPr/>
              </p:nvSpPr>
              <p:spPr bwMode="auto">
                <a:xfrm>
                  <a:off x="2752" y="2999"/>
                  <a:ext cx="62" cy="64"/>
                </a:xfrm>
                <a:prstGeom prst="ellipse">
                  <a:avLst/>
                </a:prstGeom>
                <a:solidFill>
                  <a:srgbClr val="99CC00"/>
                </a:solidFill>
                <a:ln w="17526">
                  <a:solidFill>
                    <a:srgbClr val="808000"/>
                  </a:solidFill>
                  <a:round/>
                  <a:headEnd/>
                  <a:tailEnd/>
                </a:ln>
              </p:spPr>
              <p:txBody>
                <a:bodyPr/>
                <a:lstStyle/>
                <a:p>
                  <a:endParaRPr lang="cs-CZ"/>
                </a:p>
              </p:txBody>
            </p:sp>
            <p:sp>
              <p:nvSpPr>
                <p:cNvPr id="2171" name="Oval 101"/>
                <p:cNvSpPr>
                  <a:spLocks noChangeAspect="1" noChangeArrowheads="1"/>
                </p:cNvSpPr>
                <p:nvPr/>
              </p:nvSpPr>
              <p:spPr bwMode="auto">
                <a:xfrm>
                  <a:off x="2762" y="3125"/>
                  <a:ext cx="64" cy="64"/>
                </a:xfrm>
                <a:prstGeom prst="ellipse">
                  <a:avLst/>
                </a:prstGeom>
                <a:solidFill>
                  <a:srgbClr val="99CC00"/>
                </a:solidFill>
                <a:ln w="17526">
                  <a:solidFill>
                    <a:srgbClr val="808000"/>
                  </a:solidFill>
                  <a:round/>
                  <a:headEnd/>
                  <a:tailEnd/>
                </a:ln>
              </p:spPr>
              <p:txBody>
                <a:bodyPr/>
                <a:lstStyle/>
                <a:p>
                  <a:endParaRPr lang="cs-CZ"/>
                </a:p>
              </p:txBody>
            </p:sp>
            <p:sp>
              <p:nvSpPr>
                <p:cNvPr id="2172" name="Oval 102"/>
                <p:cNvSpPr>
                  <a:spLocks noChangeAspect="1" noChangeArrowheads="1"/>
                </p:cNvSpPr>
                <p:nvPr/>
              </p:nvSpPr>
              <p:spPr bwMode="auto">
                <a:xfrm>
                  <a:off x="2762" y="2726"/>
                  <a:ext cx="64" cy="64"/>
                </a:xfrm>
                <a:prstGeom prst="ellipse">
                  <a:avLst/>
                </a:prstGeom>
                <a:solidFill>
                  <a:srgbClr val="99CC00"/>
                </a:solidFill>
                <a:ln w="17526">
                  <a:solidFill>
                    <a:srgbClr val="808000"/>
                  </a:solidFill>
                  <a:round/>
                  <a:headEnd/>
                  <a:tailEnd/>
                </a:ln>
              </p:spPr>
              <p:txBody>
                <a:bodyPr/>
                <a:lstStyle/>
                <a:p>
                  <a:endParaRPr lang="cs-CZ"/>
                </a:p>
              </p:txBody>
            </p:sp>
            <p:sp>
              <p:nvSpPr>
                <p:cNvPr id="2173" name="Oval 103"/>
                <p:cNvSpPr>
                  <a:spLocks noChangeAspect="1" noChangeArrowheads="1"/>
                </p:cNvSpPr>
                <p:nvPr/>
              </p:nvSpPr>
              <p:spPr bwMode="auto">
                <a:xfrm>
                  <a:off x="2773" y="2737"/>
                  <a:ext cx="62" cy="62"/>
                </a:xfrm>
                <a:prstGeom prst="ellipse">
                  <a:avLst/>
                </a:prstGeom>
                <a:solidFill>
                  <a:srgbClr val="99CC00"/>
                </a:solidFill>
                <a:ln w="17526">
                  <a:solidFill>
                    <a:srgbClr val="808000"/>
                  </a:solidFill>
                  <a:round/>
                  <a:headEnd/>
                  <a:tailEnd/>
                </a:ln>
              </p:spPr>
              <p:txBody>
                <a:bodyPr/>
                <a:lstStyle/>
                <a:p>
                  <a:endParaRPr lang="cs-CZ"/>
                </a:p>
              </p:txBody>
            </p:sp>
            <p:sp>
              <p:nvSpPr>
                <p:cNvPr id="2174" name="Oval 104"/>
                <p:cNvSpPr>
                  <a:spLocks noChangeAspect="1" noChangeArrowheads="1"/>
                </p:cNvSpPr>
                <p:nvPr/>
              </p:nvSpPr>
              <p:spPr bwMode="auto">
                <a:xfrm>
                  <a:off x="2794" y="2884"/>
                  <a:ext cx="62" cy="62"/>
                </a:xfrm>
                <a:prstGeom prst="ellipse">
                  <a:avLst/>
                </a:prstGeom>
                <a:solidFill>
                  <a:srgbClr val="99CC00"/>
                </a:solidFill>
                <a:ln w="17526">
                  <a:solidFill>
                    <a:srgbClr val="808000"/>
                  </a:solidFill>
                  <a:round/>
                  <a:headEnd/>
                  <a:tailEnd/>
                </a:ln>
              </p:spPr>
              <p:txBody>
                <a:bodyPr/>
                <a:lstStyle/>
                <a:p>
                  <a:endParaRPr lang="cs-CZ"/>
                </a:p>
              </p:txBody>
            </p:sp>
            <p:sp>
              <p:nvSpPr>
                <p:cNvPr id="2175" name="Oval 105"/>
                <p:cNvSpPr>
                  <a:spLocks noChangeAspect="1" noChangeArrowheads="1"/>
                </p:cNvSpPr>
                <p:nvPr/>
              </p:nvSpPr>
              <p:spPr bwMode="auto">
                <a:xfrm>
                  <a:off x="2794" y="2674"/>
                  <a:ext cx="62" cy="62"/>
                </a:xfrm>
                <a:prstGeom prst="ellipse">
                  <a:avLst/>
                </a:prstGeom>
                <a:solidFill>
                  <a:srgbClr val="99CC00"/>
                </a:solidFill>
                <a:ln w="17526">
                  <a:solidFill>
                    <a:srgbClr val="808000"/>
                  </a:solidFill>
                  <a:round/>
                  <a:headEnd/>
                  <a:tailEnd/>
                </a:ln>
              </p:spPr>
              <p:txBody>
                <a:bodyPr/>
                <a:lstStyle/>
                <a:p>
                  <a:endParaRPr lang="cs-CZ"/>
                </a:p>
              </p:txBody>
            </p:sp>
            <p:sp>
              <p:nvSpPr>
                <p:cNvPr id="2176" name="Oval 106"/>
                <p:cNvSpPr>
                  <a:spLocks noChangeAspect="1" noChangeArrowheads="1"/>
                </p:cNvSpPr>
                <p:nvPr/>
              </p:nvSpPr>
              <p:spPr bwMode="auto">
                <a:xfrm>
                  <a:off x="2794" y="2779"/>
                  <a:ext cx="62" cy="62"/>
                </a:xfrm>
                <a:prstGeom prst="ellipse">
                  <a:avLst/>
                </a:prstGeom>
                <a:solidFill>
                  <a:srgbClr val="99CC00"/>
                </a:solidFill>
                <a:ln w="17526">
                  <a:solidFill>
                    <a:srgbClr val="808000"/>
                  </a:solidFill>
                  <a:round/>
                  <a:headEnd/>
                  <a:tailEnd/>
                </a:ln>
              </p:spPr>
              <p:txBody>
                <a:bodyPr/>
                <a:lstStyle/>
                <a:p>
                  <a:endParaRPr lang="cs-CZ"/>
                </a:p>
              </p:txBody>
            </p:sp>
            <p:sp>
              <p:nvSpPr>
                <p:cNvPr id="2177" name="Oval 107"/>
                <p:cNvSpPr>
                  <a:spLocks noChangeAspect="1" noChangeArrowheads="1"/>
                </p:cNvSpPr>
                <p:nvPr/>
              </p:nvSpPr>
              <p:spPr bwMode="auto">
                <a:xfrm>
                  <a:off x="2857" y="2663"/>
                  <a:ext cx="62" cy="64"/>
                </a:xfrm>
                <a:prstGeom prst="ellipse">
                  <a:avLst/>
                </a:prstGeom>
                <a:solidFill>
                  <a:srgbClr val="99CC00"/>
                </a:solidFill>
                <a:ln w="17526">
                  <a:solidFill>
                    <a:srgbClr val="808000"/>
                  </a:solidFill>
                  <a:round/>
                  <a:headEnd/>
                  <a:tailEnd/>
                </a:ln>
              </p:spPr>
              <p:txBody>
                <a:bodyPr/>
                <a:lstStyle/>
                <a:p>
                  <a:endParaRPr lang="cs-CZ"/>
                </a:p>
              </p:txBody>
            </p:sp>
            <p:sp>
              <p:nvSpPr>
                <p:cNvPr id="2178" name="Oval 108"/>
                <p:cNvSpPr>
                  <a:spLocks noChangeAspect="1" noChangeArrowheads="1"/>
                </p:cNvSpPr>
                <p:nvPr/>
              </p:nvSpPr>
              <p:spPr bwMode="auto">
                <a:xfrm>
                  <a:off x="2857" y="2453"/>
                  <a:ext cx="62" cy="64"/>
                </a:xfrm>
                <a:prstGeom prst="ellipse">
                  <a:avLst/>
                </a:prstGeom>
                <a:solidFill>
                  <a:srgbClr val="99CC00"/>
                </a:solidFill>
                <a:ln w="17526">
                  <a:solidFill>
                    <a:srgbClr val="808000"/>
                  </a:solidFill>
                  <a:round/>
                  <a:headEnd/>
                  <a:tailEnd/>
                </a:ln>
              </p:spPr>
              <p:txBody>
                <a:bodyPr/>
                <a:lstStyle/>
                <a:p>
                  <a:endParaRPr lang="cs-CZ"/>
                </a:p>
              </p:txBody>
            </p:sp>
            <p:sp>
              <p:nvSpPr>
                <p:cNvPr id="2179" name="Oval 109"/>
                <p:cNvSpPr>
                  <a:spLocks noChangeAspect="1" noChangeArrowheads="1"/>
                </p:cNvSpPr>
                <p:nvPr/>
              </p:nvSpPr>
              <p:spPr bwMode="auto">
                <a:xfrm>
                  <a:off x="2867" y="2611"/>
                  <a:ext cx="64" cy="62"/>
                </a:xfrm>
                <a:prstGeom prst="ellipse">
                  <a:avLst/>
                </a:prstGeom>
                <a:solidFill>
                  <a:srgbClr val="99CC00"/>
                </a:solidFill>
                <a:ln w="17526">
                  <a:solidFill>
                    <a:srgbClr val="808000"/>
                  </a:solidFill>
                  <a:round/>
                  <a:headEnd/>
                  <a:tailEnd/>
                </a:ln>
              </p:spPr>
              <p:txBody>
                <a:bodyPr/>
                <a:lstStyle/>
                <a:p>
                  <a:endParaRPr lang="cs-CZ"/>
                </a:p>
              </p:txBody>
            </p:sp>
            <p:sp>
              <p:nvSpPr>
                <p:cNvPr id="2180" name="Oval 110"/>
                <p:cNvSpPr>
                  <a:spLocks noChangeAspect="1" noChangeArrowheads="1"/>
                </p:cNvSpPr>
                <p:nvPr/>
              </p:nvSpPr>
              <p:spPr bwMode="auto">
                <a:xfrm>
                  <a:off x="2888" y="2317"/>
                  <a:ext cx="64" cy="62"/>
                </a:xfrm>
                <a:prstGeom prst="ellipse">
                  <a:avLst/>
                </a:prstGeom>
                <a:solidFill>
                  <a:srgbClr val="99CC00"/>
                </a:solidFill>
                <a:ln w="17526">
                  <a:solidFill>
                    <a:srgbClr val="808000"/>
                  </a:solidFill>
                  <a:round/>
                  <a:headEnd/>
                  <a:tailEnd/>
                </a:ln>
              </p:spPr>
              <p:txBody>
                <a:bodyPr/>
                <a:lstStyle/>
                <a:p>
                  <a:endParaRPr lang="cs-CZ"/>
                </a:p>
              </p:txBody>
            </p:sp>
            <p:sp>
              <p:nvSpPr>
                <p:cNvPr id="2181" name="Oval 111"/>
                <p:cNvSpPr>
                  <a:spLocks noChangeAspect="1" noChangeArrowheads="1"/>
                </p:cNvSpPr>
                <p:nvPr/>
              </p:nvSpPr>
              <p:spPr bwMode="auto">
                <a:xfrm>
                  <a:off x="2888" y="2621"/>
                  <a:ext cx="64" cy="64"/>
                </a:xfrm>
                <a:prstGeom prst="ellipse">
                  <a:avLst/>
                </a:prstGeom>
                <a:solidFill>
                  <a:srgbClr val="99CC00"/>
                </a:solidFill>
                <a:ln w="17526">
                  <a:solidFill>
                    <a:srgbClr val="808000"/>
                  </a:solidFill>
                  <a:round/>
                  <a:headEnd/>
                  <a:tailEnd/>
                </a:ln>
              </p:spPr>
              <p:txBody>
                <a:bodyPr/>
                <a:lstStyle/>
                <a:p>
                  <a:endParaRPr lang="cs-CZ"/>
                </a:p>
              </p:txBody>
            </p:sp>
            <p:sp>
              <p:nvSpPr>
                <p:cNvPr id="2182" name="Oval 112"/>
                <p:cNvSpPr>
                  <a:spLocks noChangeAspect="1" noChangeArrowheads="1"/>
                </p:cNvSpPr>
                <p:nvPr/>
              </p:nvSpPr>
              <p:spPr bwMode="auto">
                <a:xfrm>
                  <a:off x="2930" y="2926"/>
                  <a:ext cx="64" cy="62"/>
                </a:xfrm>
                <a:prstGeom prst="ellipse">
                  <a:avLst/>
                </a:prstGeom>
                <a:solidFill>
                  <a:srgbClr val="99CC00"/>
                </a:solidFill>
                <a:ln w="17526">
                  <a:solidFill>
                    <a:srgbClr val="808000"/>
                  </a:solidFill>
                  <a:round/>
                  <a:headEnd/>
                  <a:tailEnd/>
                </a:ln>
              </p:spPr>
              <p:txBody>
                <a:bodyPr/>
                <a:lstStyle/>
                <a:p>
                  <a:endParaRPr lang="cs-CZ"/>
                </a:p>
              </p:txBody>
            </p:sp>
            <p:sp>
              <p:nvSpPr>
                <p:cNvPr id="2183" name="Oval 113"/>
                <p:cNvSpPr>
                  <a:spLocks noChangeAspect="1" noChangeArrowheads="1"/>
                </p:cNvSpPr>
                <p:nvPr/>
              </p:nvSpPr>
              <p:spPr bwMode="auto">
                <a:xfrm>
                  <a:off x="2941" y="2453"/>
                  <a:ext cx="62" cy="64"/>
                </a:xfrm>
                <a:prstGeom prst="ellipse">
                  <a:avLst/>
                </a:prstGeom>
                <a:solidFill>
                  <a:srgbClr val="99CC00"/>
                </a:solidFill>
                <a:ln w="17526">
                  <a:solidFill>
                    <a:srgbClr val="808000"/>
                  </a:solidFill>
                  <a:round/>
                  <a:headEnd/>
                  <a:tailEnd/>
                </a:ln>
              </p:spPr>
              <p:txBody>
                <a:bodyPr/>
                <a:lstStyle/>
                <a:p>
                  <a:endParaRPr lang="cs-CZ"/>
                </a:p>
              </p:txBody>
            </p:sp>
            <p:sp>
              <p:nvSpPr>
                <p:cNvPr id="2184" name="Oval 114"/>
                <p:cNvSpPr>
                  <a:spLocks noChangeAspect="1" noChangeArrowheads="1"/>
                </p:cNvSpPr>
                <p:nvPr/>
              </p:nvSpPr>
              <p:spPr bwMode="auto">
                <a:xfrm>
                  <a:off x="2951" y="2653"/>
                  <a:ext cx="64" cy="62"/>
                </a:xfrm>
                <a:prstGeom prst="ellipse">
                  <a:avLst/>
                </a:prstGeom>
                <a:solidFill>
                  <a:srgbClr val="99CC00"/>
                </a:solidFill>
                <a:ln w="17526">
                  <a:solidFill>
                    <a:srgbClr val="808000"/>
                  </a:solidFill>
                  <a:round/>
                  <a:headEnd/>
                  <a:tailEnd/>
                </a:ln>
              </p:spPr>
              <p:txBody>
                <a:bodyPr/>
                <a:lstStyle/>
                <a:p>
                  <a:endParaRPr lang="cs-CZ"/>
                </a:p>
              </p:txBody>
            </p:sp>
            <p:sp>
              <p:nvSpPr>
                <p:cNvPr id="2185" name="Oval 115"/>
                <p:cNvSpPr>
                  <a:spLocks noChangeAspect="1" noChangeArrowheads="1"/>
                </p:cNvSpPr>
                <p:nvPr/>
              </p:nvSpPr>
              <p:spPr bwMode="auto">
                <a:xfrm>
                  <a:off x="2972" y="2495"/>
                  <a:ext cx="64" cy="64"/>
                </a:xfrm>
                <a:prstGeom prst="ellipse">
                  <a:avLst/>
                </a:prstGeom>
                <a:solidFill>
                  <a:srgbClr val="99CC00"/>
                </a:solidFill>
                <a:ln w="17526">
                  <a:solidFill>
                    <a:srgbClr val="808000"/>
                  </a:solidFill>
                  <a:round/>
                  <a:headEnd/>
                  <a:tailEnd/>
                </a:ln>
              </p:spPr>
              <p:txBody>
                <a:bodyPr/>
                <a:lstStyle/>
                <a:p>
                  <a:endParaRPr lang="cs-CZ"/>
                </a:p>
              </p:txBody>
            </p:sp>
            <p:sp>
              <p:nvSpPr>
                <p:cNvPr id="2186" name="Oval 116"/>
                <p:cNvSpPr>
                  <a:spLocks noChangeAspect="1" noChangeArrowheads="1"/>
                </p:cNvSpPr>
                <p:nvPr/>
              </p:nvSpPr>
              <p:spPr bwMode="auto">
                <a:xfrm>
                  <a:off x="2972" y="2789"/>
                  <a:ext cx="64" cy="64"/>
                </a:xfrm>
                <a:prstGeom prst="ellipse">
                  <a:avLst/>
                </a:prstGeom>
                <a:solidFill>
                  <a:srgbClr val="99CC00"/>
                </a:solidFill>
                <a:ln w="17526">
                  <a:solidFill>
                    <a:srgbClr val="808000"/>
                  </a:solidFill>
                  <a:round/>
                  <a:headEnd/>
                  <a:tailEnd/>
                </a:ln>
              </p:spPr>
              <p:txBody>
                <a:bodyPr/>
                <a:lstStyle/>
                <a:p>
                  <a:endParaRPr lang="cs-CZ"/>
                </a:p>
              </p:txBody>
            </p:sp>
            <p:sp>
              <p:nvSpPr>
                <p:cNvPr id="2187" name="Oval 117"/>
                <p:cNvSpPr>
                  <a:spLocks noChangeAspect="1" noChangeArrowheads="1"/>
                </p:cNvSpPr>
                <p:nvPr/>
              </p:nvSpPr>
              <p:spPr bwMode="auto">
                <a:xfrm>
                  <a:off x="2993" y="2621"/>
                  <a:ext cx="64" cy="64"/>
                </a:xfrm>
                <a:prstGeom prst="ellipse">
                  <a:avLst/>
                </a:prstGeom>
                <a:solidFill>
                  <a:srgbClr val="99CC00"/>
                </a:solidFill>
                <a:ln w="17526">
                  <a:solidFill>
                    <a:srgbClr val="808000"/>
                  </a:solidFill>
                  <a:round/>
                  <a:headEnd/>
                  <a:tailEnd/>
                </a:ln>
              </p:spPr>
              <p:txBody>
                <a:bodyPr/>
                <a:lstStyle/>
                <a:p>
                  <a:endParaRPr lang="cs-CZ"/>
                </a:p>
              </p:txBody>
            </p:sp>
            <p:sp>
              <p:nvSpPr>
                <p:cNvPr id="2188" name="Oval 118"/>
                <p:cNvSpPr>
                  <a:spLocks noChangeAspect="1" noChangeArrowheads="1"/>
                </p:cNvSpPr>
                <p:nvPr/>
              </p:nvSpPr>
              <p:spPr bwMode="auto">
                <a:xfrm>
                  <a:off x="3004" y="2569"/>
                  <a:ext cx="62" cy="62"/>
                </a:xfrm>
                <a:prstGeom prst="ellipse">
                  <a:avLst/>
                </a:prstGeom>
                <a:solidFill>
                  <a:srgbClr val="99CC00"/>
                </a:solidFill>
                <a:ln w="17526">
                  <a:solidFill>
                    <a:srgbClr val="808000"/>
                  </a:solidFill>
                  <a:round/>
                  <a:headEnd/>
                  <a:tailEnd/>
                </a:ln>
              </p:spPr>
              <p:txBody>
                <a:bodyPr/>
                <a:lstStyle/>
                <a:p>
                  <a:endParaRPr lang="cs-CZ"/>
                </a:p>
              </p:txBody>
            </p:sp>
            <p:sp>
              <p:nvSpPr>
                <p:cNvPr id="2189" name="Oval 119"/>
                <p:cNvSpPr>
                  <a:spLocks noChangeAspect="1" noChangeArrowheads="1"/>
                </p:cNvSpPr>
                <p:nvPr/>
              </p:nvSpPr>
              <p:spPr bwMode="auto">
                <a:xfrm>
                  <a:off x="3004" y="1991"/>
                  <a:ext cx="62" cy="64"/>
                </a:xfrm>
                <a:prstGeom prst="ellipse">
                  <a:avLst/>
                </a:prstGeom>
                <a:solidFill>
                  <a:srgbClr val="99CC00"/>
                </a:solidFill>
                <a:ln w="17526">
                  <a:solidFill>
                    <a:srgbClr val="808000"/>
                  </a:solidFill>
                  <a:round/>
                  <a:headEnd/>
                  <a:tailEnd/>
                </a:ln>
              </p:spPr>
              <p:txBody>
                <a:bodyPr/>
                <a:lstStyle/>
                <a:p>
                  <a:endParaRPr lang="cs-CZ"/>
                </a:p>
              </p:txBody>
            </p:sp>
            <p:sp>
              <p:nvSpPr>
                <p:cNvPr id="2190" name="Oval 120"/>
                <p:cNvSpPr>
                  <a:spLocks noChangeAspect="1" noChangeArrowheads="1"/>
                </p:cNvSpPr>
                <p:nvPr/>
              </p:nvSpPr>
              <p:spPr bwMode="auto">
                <a:xfrm>
                  <a:off x="3004" y="3062"/>
                  <a:ext cx="62" cy="64"/>
                </a:xfrm>
                <a:prstGeom prst="ellipse">
                  <a:avLst/>
                </a:prstGeom>
                <a:solidFill>
                  <a:srgbClr val="99CC00"/>
                </a:solidFill>
                <a:ln w="17526">
                  <a:solidFill>
                    <a:srgbClr val="808000"/>
                  </a:solidFill>
                  <a:round/>
                  <a:headEnd/>
                  <a:tailEnd/>
                </a:ln>
              </p:spPr>
              <p:txBody>
                <a:bodyPr/>
                <a:lstStyle/>
                <a:p>
                  <a:endParaRPr lang="cs-CZ"/>
                </a:p>
              </p:txBody>
            </p:sp>
            <p:sp>
              <p:nvSpPr>
                <p:cNvPr id="2191" name="Oval 121"/>
                <p:cNvSpPr>
                  <a:spLocks noChangeAspect="1" noChangeArrowheads="1"/>
                </p:cNvSpPr>
                <p:nvPr/>
              </p:nvSpPr>
              <p:spPr bwMode="auto">
                <a:xfrm>
                  <a:off x="3004" y="2527"/>
                  <a:ext cx="62" cy="62"/>
                </a:xfrm>
                <a:prstGeom prst="ellipse">
                  <a:avLst/>
                </a:prstGeom>
                <a:solidFill>
                  <a:srgbClr val="99CC00"/>
                </a:solidFill>
                <a:ln w="17526">
                  <a:solidFill>
                    <a:srgbClr val="808000"/>
                  </a:solidFill>
                  <a:round/>
                  <a:headEnd/>
                  <a:tailEnd/>
                </a:ln>
              </p:spPr>
              <p:txBody>
                <a:bodyPr/>
                <a:lstStyle/>
                <a:p>
                  <a:endParaRPr lang="cs-CZ"/>
                </a:p>
              </p:txBody>
            </p:sp>
            <p:sp>
              <p:nvSpPr>
                <p:cNvPr id="2192" name="Oval 122"/>
                <p:cNvSpPr>
                  <a:spLocks noChangeAspect="1" noChangeArrowheads="1"/>
                </p:cNvSpPr>
                <p:nvPr/>
              </p:nvSpPr>
              <p:spPr bwMode="auto">
                <a:xfrm>
                  <a:off x="3004" y="2674"/>
                  <a:ext cx="62" cy="62"/>
                </a:xfrm>
                <a:prstGeom prst="ellipse">
                  <a:avLst/>
                </a:prstGeom>
                <a:solidFill>
                  <a:srgbClr val="99CC00"/>
                </a:solidFill>
                <a:ln w="17526">
                  <a:solidFill>
                    <a:srgbClr val="808000"/>
                  </a:solidFill>
                  <a:round/>
                  <a:headEnd/>
                  <a:tailEnd/>
                </a:ln>
              </p:spPr>
              <p:txBody>
                <a:bodyPr/>
                <a:lstStyle/>
                <a:p>
                  <a:endParaRPr lang="cs-CZ"/>
                </a:p>
              </p:txBody>
            </p:sp>
            <p:sp>
              <p:nvSpPr>
                <p:cNvPr id="2193" name="Oval 123"/>
                <p:cNvSpPr>
                  <a:spLocks noChangeAspect="1" noChangeArrowheads="1"/>
                </p:cNvSpPr>
                <p:nvPr/>
              </p:nvSpPr>
              <p:spPr bwMode="auto">
                <a:xfrm>
                  <a:off x="3014" y="3125"/>
                  <a:ext cx="64" cy="64"/>
                </a:xfrm>
                <a:prstGeom prst="ellipse">
                  <a:avLst/>
                </a:prstGeom>
                <a:solidFill>
                  <a:srgbClr val="99CC00"/>
                </a:solidFill>
                <a:ln w="17526">
                  <a:solidFill>
                    <a:srgbClr val="808000"/>
                  </a:solidFill>
                  <a:round/>
                  <a:headEnd/>
                  <a:tailEnd/>
                </a:ln>
              </p:spPr>
              <p:txBody>
                <a:bodyPr/>
                <a:lstStyle/>
                <a:p>
                  <a:endParaRPr lang="cs-CZ"/>
                </a:p>
              </p:txBody>
            </p:sp>
            <p:sp>
              <p:nvSpPr>
                <p:cNvPr id="2194" name="Oval 124"/>
                <p:cNvSpPr>
                  <a:spLocks noChangeAspect="1" noChangeArrowheads="1"/>
                </p:cNvSpPr>
                <p:nvPr/>
              </p:nvSpPr>
              <p:spPr bwMode="auto">
                <a:xfrm>
                  <a:off x="3025" y="2936"/>
                  <a:ext cx="62" cy="64"/>
                </a:xfrm>
                <a:prstGeom prst="ellipse">
                  <a:avLst/>
                </a:prstGeom>
                <a:solidFill>
                  <a:srgbClr val="99CC00"/>
                </a:solidFill>
                <a:ln w="17526">
                  <a:solidFill>
                    <a:srgbClr val="808000"/>
                  </a:solidFill>
                  <a:round/>
                  <a:headEnd/>
                  <a:tailEnd/>
                </a:ln>
              </p:spPr>
              <p:txBody>
                <a:bodyPr/>
                <a:lstStyle/>
                <a:p>
                  <a:endParaRPr lang="cs-CZ"/>
                </a:p>
              </p:txBody>
            </p:sp>
            <p:sp>
              <p:nvSpPr>
                <p:cNvPr id="2195" name="Oval 125"/>
                <p:cNvSpPr>
                  <a:spLocks noChangeAspect="1" noChangeArrowheads="1"/>
                </p:cNvSpPr>
                <p:nvPr/>
              </p:nvSpPr>
              <p:spPr bwMode="auto">
                <a:xfrm>
                  <a:off x="3025" y="2411"/>
                  <a:ext cx="62" cy="64"/>
                </a:xfrm>
                <a:prstGeom prst="ellipse">
                  <a:avLst/>
                </a:prstGeom>
                <a:solidFill>
                  <a:srgbClr val="99CC00"/>
                </a:solidFill>
                <a:ln w="17526">
                  <a:solidFill>
                    <a:srgbClr val="808000"/>
                  </a:solidFill>
                  <a:round/>
                  <a:headEnd/>
                  <a:tailEnd/>
                </a:ln>
              </p:spPr>
              <p:txBody>
                <a:bodyPr/>
                <a:lstStyle/>
                <a:p>
                  <a:endParaRPr lang="cs-CZ"/>
                </a:p>
              </p:txBody>
            </p:sp>
            <p:sp>
              <p:nvSpPr>
                <p:cNvPr id="2196" name="Oval 126"/>
                <p:cNvSpPr>
                  <a:spLocks noChangeAspect="1" noChangeArrowheads="1"/>
                </p:cNvSpPr>
                <p:nvPr/>
              </p:nvSpPr>
              <p:spPr bwMode="auto">
                <a:xfrm>
                  <a:off x="3035" y="2926"/>
                  <a:ext cx="64" cy="62"/>
                </a:xfrm>
                <a:prstGeom prst="ellipse">
                  <a:avLst/>
                </a:prstGeom>
                <a:solidFill>
                  <a:srgbClr val="99CC00"/>
                </a:solidFill>
                <a:ln w="17526">
                  <a:solidFill>
                    <a:srgbClr val="808000"/>
                  </a:solidFill>
                  <a:round/>
                  <a:headEnd/>
                  <a:tailEnd/>
                </a:ln>
              </p:spPr>
              <p:txBody>
                <a:bodyPr/>
                <a:lstStyle/>
                <a:p>
                  <a:endParaRPr lang="cs-CZ"/>
                </a:p>
              </p:txBody>
            </p:sp>
            <p:sp>
              <p:nvSpPr>
                <p:cNvPr id="2197" name="Oval 127"/>
                <p:cNvSpPr>
                  <a:spLocks noChangeAspect="1" noChangeArrowheads="1"/>
                </p:cNvSpPr>
                <p:nvPr/>
              </p:nvSpPr>
              <p:spPr bwMode="auto">
                <a:xfrm>
                  <a:off x="3035" y="2380"/>
                  <a:ext cx="64" cy="62"/>
                </a:xfrm>
                <a:prstGeom prst="ellipse">
                  <a:avLst/>
                </a:prstGeom>
                <a:solidFill>
                  <a:srgbClr val="99CC00"/>
                </a:solidFill>
                <a:ln w="17526">
                  <a:solidFill>
                    <a:srgbClr val="808000"/>
                  </a:solidFill>
                  <a:round/>
                  <a:headEnd/>
                  <a:tailEnd/>
                </a:ln>
              </p:spPr>
              <p:txBody>
                <a:bodyPr/>
                <a:lstStyle/>
                <a:p>
                  <a:endParaRPr lang="cs-CZ"/>
                </a:p>
              </p:txBody>
            </p:sp>
            <p:sp>
              <p:nvSpPr>
                <p:cNvPr id="2198" name="Oval 128"/>
                <p:cNvSpPr>
                  <a:spLocks noChangeAspect="1" noChangeArrowheads="1"/>
                </p:cNvSpPr>
                <p:nvPr/>
              </p:nvSpPr>
              <p:spPr bwMode="auto">
                <a:xfrm>
                  <a:off x="3046" y="2947"/>
                  <a:ext cx="62" cy="62"/>
                </a:xfrm>
                <a:prstGeom prst="ellipse">
                  <a:avLst/>
                </a:prstGeom>
                <a:solidFill>
                  <a:srgbClr val="99CC00"/>
                </a:solidFill>
                <a:ln w="17526">
                  <a:solidFill>
                    <a:srgbClr val="808000"/>
                  </a:solidFill>
                  <a:round/>
                  <a:headEnd/>
                  <a:tailEnd/>
                </a:ln>
              </p:spPr>
              <p:txBody>
                <a:bodyPr/>
                <a:lstStyle/>
                <a:p>
                  <a:endParaRPr lang="cs-CZ"/>
                </a:p>
              </p:txBody>
            </p:sp>
            <p:sp>
              <p:nvSpPr>
                <p:cNvPr id="2199" name="Oval 129"/>
                <p:cNvSpPr>
                  <a:spLocks noChangeAspect="1" noChangeArrowheads="1"/>
                </p:cNvSpPr>
                <p:nvPr/>
              </p:nvSpPr>
              <p:spPr bwMode="auto">
                <a:xfrm>
                  <a:off x="3046" y="2705"/>
                  <a:ext cx="62" cy="64"/>
                </a:xfrm>
                <a:prstGeom prst="ellipse">
                  <a:avLst/>
                </a:prstGeom>
                <a:solidFill>
                  <a:srgbClr val="99CC00"/>
                </a:solidFill>
                <a:ln w="17526">
                  <a:solidFill>
                    <a:srgbClr val="808000"/>
                  </a:solidFill>
                  <a:round/>
                  <a:headEnd/>
                  <a:tailEnd/>
                </a:ln>
              </p:spPr>
              <p:txBody>
                <a:bodyPr/>
                <a:lstStyle/>
                <a:p>
                  <a:endParaRPr lang="cs-CZ"/>
                </a:p>
              </p:txBody>
            </p:sp>
            <p:sp>
              <p:nvSpPr>
                <p:cNvPr id="2200" name="Oval 130"/>
                <p:cNvSpPr>
                  <a:spLocks noChangeAspect="1" noChangeArrowheads="1"/>
                </p:cNvSpPr>
                <p:nvPr/>
              </p:nvSpPr>
              <p:spPr bwMode="auto">
                <a:xfrm>
                  <a:off x="3056" y="2590"/>
                  <a:ext cx="64" cy="62"/>
                </a:xfrm>
                <a:prstGeom prst="ellipse">
                  <a:avLst/>
                </a:prstGeom>
                <a:solidFill>
                  <a:srgbClr val="99CC00"/>
                </a:solidFill>
                <a:ln w="17526">
                  <a:solidFill>
                    <a:srgbClr val="808000"/>
                  </a:solidFill>
                  <a:round/>
                  <a:headEnd/>
                  <a:tailEnd/>
                </a:ln>
              </p:spPr>
              <p:txBody>
                <a:bodyPr/>
                <a:lstStyle/>
                <a:p>
                  <a:endParaRPr lang="cs-CZ"/>
                </a:p>
              </p:txBody>
            </p:sp>
            <p:sp>
              <p:nvSpPr>
                <p:cNvPr id="2201" name="Oval 131"/>
                <p:cNvSpPr>
                  <a:spLocks noChangeAspect="1" noChangeArrowheads="1"/>
                </p:cNvSpPr>
                <p:nvPr/>
              </p:nvSpPr>
              <p:spPr bwMode="auto">
                <a:xfrm>
                  <a:off x="3067" y="2149"/>
                  <a:ext cx="62" cy="62"/>
                </a:xfrm>
                <a:prstGeom prst="ellipse">
                  <a:avLst/>
                </a:prstGeom>
                <a:solidFill>
                  <a:srgbClr val="99CC00"/>
                </a:solidFill>
                <a:ln w="17526">
                  <a:solidFill>
                    <a:srgbClr val="808000"/>
                  </a:solidFill>
                  <a:round/>
                  <a:headEnd/>
                  <a:tailEnd/>
                </a:ln>
              </p:spPr>
              <p:txBody>
                <a:bodyPr/>
                <a:lstStyle/>
                <a:p>
                  <a:endParaRPr lang="cs-CZ"/>
                </a:p>
              </p:txBody>
            </p:sp>
            <p:sp>
              <p:nvSpPr>
                <p:cNvPr id="2202" name="Oval 132"/>
                <p:cNvSpPr>
                  <a:spLocks noChangeAspect="1" noChangeArrowheads="1"/>
                </p:cNvSpPr>
                <p:nvPr/>
              </p:nvSpPr>
              <p:spPr bwMode="auto">
                <a:xfrm>
                  <a:off x="3077" y="1666"/>
                  <a:ext cx="64" cy="62"/>
                </a:xfrm>
                <a:prstGeom prst="ellipse">
                  <a:avLst/>
                </a:prstGeom>
                <a:solidFill>
                  <a:srgbClr val="99CC00"/>
                </a:solidFill>
                <a:ln w="17526">
                  <a:solidFill>
                    <a:srgbClr val="808000"/>
                  </a:solidFill>
                  <a:round/>
                  <a:headEnd/>
                  <a:tailEnd/>
                </a:ln>
              </p:spPr>
              <p:txBody>
                <a:bodyPr/>
                <a:lstStyle/>
                <a:p>
                  <a:endParaRPr lang="cs-CZ"/>
                </a:p>
              </p:txBody>
            </p:sp>
            <p:sp>
              <p:nvSpPr>
                <p:cNvPr id="2203" name="Oval 133"/>
                <p:cNvSpPr>
                  <a:spLocks noChangeAspect="1" noChangeArrowheads="1"/>
                </p:cNvSpPr>
                <p:nvPr/>
              </p:nvSpPr>
              <p:spPr bwMode="auto">
                <a:xfrm>
                  <a:off x="3077" y="2117"/>
                  <a:ext cx="64" cy="64"/>
                </a:xfrm>
                <a:prstGeom prst="ellipse">
                  <a:avLst/>
                </a:prstGeom>
                <a:solidFill>
                  <a:srgbClr val="99CC00"/>
                </a:solidFill>
                <a:ln w="17526">
                  <a:solidFill>
                    <a:srgbClr val="808000"/>
                  </a:solidFill>
                  <a:round/>
                  <a:headEnd/>
                  <a:tailEnd/>
                </a:ln>
              </p:spPr>
              <p:txBody>
                <a:bodyPr/>
                <a:lstStyle/>
                <a:p>
                  <a:endParaRPr lang="cs-CZ"/>
                </a:p>
              </p:txBody>
            </p:sp>
            <p:sp>
              <p:nvSpPr>
                <p:cNvPr id="2204" name="Oval 134"/>
                <p:cNvSpPr>
                  <a:spLocks noChangeAspect="1" noChangeArrowheads="1"/>
                </p:cNvSpPr>
                <p:nvPr/>
              </p:nvSpPr>
              <p:spPr bwMode="auto">
                <a:xfrm>
                  <a:off x="3088" y="2800"/>
                  <a:ext cx="62" cy="62"/>
                </a:xfrm>
                <a:prstGeom prst="ellipse">
                  <a:avLst/>
                </a:prstGeom>
                <a:solidFill>
                  <a:srgbClr val="99CC00"/>
                </a:solidFill>
                <a:ln w="17526">
                  <a:solidFill>
                    <a:srgbClr val="808000"/>
                  </a:solidFill>
                  <a:round/>
                  <a:headEnd/>
                  <a:tailEnd/>
                </a:ln>
              </p:spPr>
              <p:txBody>
                <a:bodyPr/>
                <a:lstStyle/>
                <a:p>
                  <a:endParaRPr lang="cs-CZ"/>
                </a:p>
              </p:txBody>
            </p:sp>
            <p:sp>
              <p:nvSpPr>
                <p:cNvPr id="2205" name="Oval 135"/>
                <p:cNvSpPr>
                  <a:spLocks noChangeAspect="1" noChangeArrowheads="1"/>
                </p:cNvSpPr>
                <p:nvPr/>
              </p:nvSpPr>
              <p:spPr bwMode="auto">
                <a:xfrm>
                  <a:off x="3088" y="2726"/>
                  <a:ext cx="62" cy="64"/>
                </a:xfrm>
                <a:prstGeom prst="ellipse">
                  <a:avLst/>
                </a:prstGeom>
                <a:solidFill>
                  <a:srgbClr val="99CC00"/>
                </a:solidFill>
                <a:ln w="17526">
                  <a:solidFill>
                    <a:srgbClr val="808000"/>
                  </a:solidFill>
                  <a:round/>
                  <a:headEnd/>
                  <a:tailEnd/>
                </a:ln>
              </p:spPr>
              <p:txBody>
                <a:bodyPr/>
                <a:lstStyle/>
                <a:p>
                  <a:endParaRPr lang="cs-CZ"/>
                </a:p>
              </p:txBody>
            </p:sp>
            <p:sp>
              <p:nvSpPr>
                <p:cNvPr id="2206" name="Oval 136"/>
                <p:cNvSpPr>
                  <a:spLocks noChangeAspect="1" noChangeArrowheads="1"/>
                </p:cNvSpPr>
                <p:nvPr/>
              </p:nvSpPr>
              <p:spPr bwMode="auto">
                <a:xfrm>
                  <a:off x="3119" y="1477"/>
                  <a:ext cx="64" cy="62"/>
                </a:xfrm>
                <a:prstGeom prst="ellipse">
                  <a:avLst/>
                </a:prstGeom>
                <a:solidFill>
                  <a:srgbClr val="99CC00"/>
                </a:solidFill>
                <a:ln w="17526">
                  <a:solidFill>
                    <a:srgbClr val="808000"/>
                  </a:solidFill>
                  <a:round/>
                  <a:headEnd/>
                  <a:tailEnd/>
                </a:ln>
              </p:spPr>
              <p:txBody>
                <a:bodyPr/>
                <a:lstStyle/>
                <a:p>
                  <a:endParaRPr lang="cs-CZ"/>
                </a:p>
              </p:txBody>
            </p:sp>
            <p:sp>
              <p:nvSpPr>
                <p:cNvPr id="2207" name="Oval 137"/>
                <p:cNvSpPr>
                  <a:spLocks noChangeAspect="1" noChangeArrowheads="1"/>
                </p:cNvSpPr>
                <p:nvPr/>
              </p:nvSpPr>
              <p:spPr bwMode="auto">
                <a:xfrm>
                  <a:off x="3119" y="2117"/>
                  <a:ext cx="64" cy="64"/>
                </a:xfrm>
                <a:prstGeom prst="ellipse">
                  <a:avLst/>
                </a:prstGeom>
                <a:solidFill>
                  <a:srgbClr val="99CC00"/>
                </a:solidFill>
                <a:ln w="17526">
                  <a:solidFill>
                    <a:srgbClr val="808000"/>
                  </a:solidFill>
                  <a:round/>
                  <a:headEnd/>
                  <a:tailEnd/>
                </a:ln>
              </p:spPr>
              <p:txBody>
                <a:bodyPr/>
                <a:lstStyle/>
                <a:p>
                  <a:endParaRPr lang="cs-CZ"/>
                </a:p>
              </p:txBody>
            </p:sp>
            <p:sp>
              <p:nvSpPr>
                <p:cNvPr id="2208" name="Oval 138"/>
                <p:cNvSpPr>
                  <a:spLocks noChangeAspect="1" noChangeArrowheads="1"/>
                </p:cNvSpPr>
                <p:nvPr/>
              </p:nvSpPr>
              <p:spPr bwMode="auto">
                <a:xfrm>
                  <a:off x="3119" y="2705"/>
                  <a:ext cx="64" cy="64"/>
                </a:xfrm>
                <a:prstGeom prst="ellipse">
                  <a:avLst/>
                </a:prstGeom>
                <a:solidFill>
                  <a:srgbClr val="99CC00"/>
                </a:solidFill>
                <a:ln w="17526">
                  <a:solidFill>
                    <a:srgbClr val="808000"/>
                  </a:solidFill>
                  <a:round/>
                  <a:headEnd/>
                  <a:tailEnd/>
                </a:ln>
              </p:spPr>
              <p:txBody>
                <a:bodyPr/>
                <a:lstStyle/>
                <a:p>
                  <a:endParaRPr lang="cs-CZ"/>
                </a:p>
              </p:txBody>
            </p:sp>
            <p:sp>
              <p:nvSpPr>
                <p:cNvPr id="2209" name="Oval 139"/>
                <p:cNvSpPr>
                  <a:spLocks noChangeAspect="1" noChangeArrowheads="1"/>
                </p:cNvSpPr>
                <p:nvPr/>
              </p:nvSpPr>
              <p:spPr bwMode="auto">
                <a:xfrm>
                  <a:off x="3172" y="1718"/>
                  <a:ext cx="62" cy="64"/>
                </a:xfrm>
                <a:prstGeom prst="ellipse">
                  <a:avLst/>
                </a:prstGeom>
                <a:solidFill>
                  <a:srgbClr val="99CC00"/>
                </a:solidFill>
                <a:ln w="17526">
                  <a:solidFill>
                    <a:srgbClr val="808000"/>
                  </a:solidFill>
                  <a:round/>
                  <a:headEnd/>
                  <a:tailEnd/>
                </a:ln>
              </p:spPr>
              <p:txBody>
                <a:bodyPr/>
                <a:lstStyle/>
                <a:p>
                  <a:endParaRPr lang="cs-CZ"/>
                </a:p>
              </p:txBody>
            </p:sp>
            <p:sp>
              <p:nvSpPr>
                <p:cNvPr id="2210" name="Oval 140"/>
                <p:cNvSpPr>
                  <a:spLocks noChangeAspect="1" noChangeArrowheads="1"/>
                </p:cNvSpPr>
                <p:nvPr/>
              </p:nvSpPr>
              <p:spPr bwMode="auto">
                <a:xfrm>
                  <a:off x="3193" y="1613"/>
                  <a:ext cx="62" cy="64"/>
                </a:xfrm>
                <a:prstGeom prst="ellipse">
                  <a:avLst/>
                </a:prstGeom>
                <a:solidFill>
                  <a:srgbClr val="99CC00"/>
                </a:solidFill>
                <a:ln w="17526">
                  <a:solidFill>
                    <a:srgbClr val="808000"/>
                  </a:solidFill>
                  <a:round/>
                  <a:headEnd/>
                  <a:tailEnd/>
                </a:ln>
              </p:spPr>
              <p:txBody>
                <a:bodyPr/>
                <a:lstStyle/>
                <a:p>
                  <a:endParaRPr lang="cs-CZ"/>
                </a:p>
              </p:txBody>
            </p:sp>
            <p:sp>
              <p:nvSpPr>
                <p:cNvPr id="2211" name="Oval 141"/>
                <p:cNvSpPr>
                  <a:spLocks noChangeAspect="1" noChangeArrowheads="1"/>
                </p:cNvSpPr>
                <p:nvPr/>
              </p:nvSpPr>
              <p:spPr bwMode="auto">
                <a:xfrm>
                  <a:off x="3193" y="1004"/>
                  <a:ext cx="62" cy="64"/>
                </a:xfrm>
                <a:prstGeom prst="ellipse">
                  <a:avLst/>
                </a:prstGeom>
                <a:solidFill>
                  <a:srgbClr val="99CC00"/>
                </a:solidFill>
                <a:ln w="17526">
                  <a:solidFill>
                    <a:srgbClr val="808000"/>
                  </a:solidFill>
                  <a:round/>
                  <a:headEnd/>
                  <a:tailEnd/>
                </a:ln>
              </p:spPr>
              <p:txBody>
                <a:bodyPr/>
                <a:lstStyle/>
                <a:p>
                  <a:endParaRPr lang="cs-CZ"/>
                </a:p>
              </p:txBody>
            </p:sp>
            <p:sp>
              <p:nvSpPr>
                <p:cNvPr id="2212" name="Oval 142"/>
                <p:cNvSpPr>
                  <a:spLocks noChangeAspect="1" noChangeArrowheads="1"/>
                </p:cNvSpPr>
                <p:nvPr/>
              </p:nvSpPr>
              <p:spPr bwMode="auto">
                <a:xfrm>
                  <a:off x="3203" y="1204"/>
                  <a:ext cx="64" cy="62"/>
                </a:xfrm>
                <a:prstGeom prst="ellipse">
                  <a:avLst/>
                </a:prstGeom>
                <a:solidFill>
                  <a:srgbClr val="99CC00"/>
                </a:solidFill>
                <a:ln w="17526">
                  <a:solidFill>
                    <a:srgbClr val="808000"/>
                  </a:solidFill>
                  <a:round/>
                  <a:headEnd/>
                  <a:tailEnd/>
                </a:ln>
              </p:spPr>
              <p:txBody>
                <a:bodyPr/>
                <a:lstStyle/>
                <a:p>
                  <a:endParaRPr lang="cs-CZ"/>
                </a:p>
              </p:txBody>
            </p:sp>
            <p:sp>
              <p:nvSpPr>
                <p:cNvPr id="2213" name="Oval 143"/>
                <p:cNvSpPr>
                  <a:spLocks noChangeAspect="1" noChangeArrowheads="1"/>
                </p:cNvSpPr>
                <p:nvPr/>
              </p:nvSpPr>
              <p:spPr bwMode="auto">
                <a:xfrm>
                  <a:off x="3214" y="899"/>
                  <a:ext cx="62" cy="64"/>
                </a:xfrm>
                <a:prstGeom prst="ellipse">
                  <a:avLst/>
                </a:prstGeom>
                <a:solidFill>
                  <a:srgbClr val="99CC00"/>
                </a:solidFill>
                <a:ln w="17526">
                  <a:solidFill>
                    <a:srgbClr val="808000"/>
                  </a:solidFill>
                  <a:round/>
                  <a:headEnd/>
                  <a:tailEnd/>
                </a:ln>
              </p:spPr>
              <p:txBody>
                <a:bodyPr/>
                <a:lstStyle/>
                <a:p>
                  <a:endParaRPr lang="cs-CZ"/>
                </a:p>
              </p:txBody>
            </p:sp>
            <p:sp>
              <p:nvSpPr>
                <p:cNvPr id="2214" name="Oval 144"/>
                <p:cNvSpPr>
                  <a:spLocks noChangeAspect="1" noChangeArrowheads="1"/>
                </p:cNvSpPr>
                <p:nvPr/>
              </p:nvSpPr>
              <p:spPr bwMode="auto">
                <a:xfrm>
                  <a:off x="3214" y="1256"/>
                  <a:ext cx="62" cy="64"/>
                </a:xfrm>
                <a:prstGeom prst="ellipse">
                  <a:avLst/>
                </a:prstGeom>
                <a:solidFill>
                  <a:srgbClr val="99CC00"/>
                </a:solidFill>
                <a:ln w="17526">
                  <a:solidFill>
                    <a:srgbClr val="808000"/>
                  </a:solidFill>
                  <a:round/>
                  <a:headEnd/>
                  <a:tailEnd/>
                </a:ln>
              </p:spPr>
              <p:txBody>
                <a:bodyPr/>
                <a:lstStyle/>
                <a:p>
                  <a:endParaRPr lang="cs-CZ"/>
                </a:p>
              </p:txBody>
            </p:sp>
            <p:sp>
              <p:nvSpPr>
                <p:cNvPr id="2215" name="Oval 145"/>
                <p:cNvSpPr>
                  <a:spLocks noChangeAspect="1" noChangeArrowheads="1"/>
                </p:cNvSpPr>
                <p:nvPr/>
              </p:nvSpPr>
              <p:spPr bwMode="auto">
                <a:xfrm>
                  <a:off x="3224" y="1267"/>
                  <a:ext cx="64" cy="62"/>
                </a:xfrm>
                <a:prstGeom prst="ellipse">
                  <a:avLst/>
                </a:prstGeom>
                <a:solidFill>
                  <a:srgbClr val="99CC00"/>
                </a:solidFill>
                <a:ln w="17526">
                  <a:solidFill>
                    <a:srgbClr val="808000"/>
                  </a:solidFill>
                  <a:round/>
                  <a:headEnd/>
                  <a:tailEnd/>
                </a:ln>
              </p:spPr>
              <p:txBody>
                <a:bodyPr/>
                <a:lstStyle/>
                <a:p>
                  <a:endParaRPr lang="cs-CZ"/>
                </a:p>
              </p:txBody>
            </p:sp>
            <p:sp>
              <p:nvSpPr>
                <p:cNvPr id="2216" name="Oval 146"/>
                <p:cNvSpPr>
                  <a:spLocks noChangeAspect="1" noChangeArrowheads="1"/>
                </p:cNvSpPr>
                <p:nvPr/>
              </p:nvSpPr>
              <p:spPr bwMode="auto">
                <a:xfrm>
                  <a:off x="3224" y="1036"/>
                  <a:ext cx="64" cy="62"/>
                </a:xfrm>
                <a:prstGeom prst="ellipse">
                  <a:avLst/>
                </a:prstGeom>
                <a:solidFill>
                  <a:srgbClr val="99CC00"/>
                </a:solidFill>
                <a:ln w="17526">
                  <a:solidFill>
                    <a:srgbClr val="808000"/>
                  </a:solidFill>
                  <a:round/>
                  <a:headEnd/>
                  <a:tailEnd/>
                </a:ln>
              </p:spPr>
              <p:txBody>
                <a:bodyPr/>
                <a:lstStyle/>
                <a:p>
                  <a:endParaRPr lang="cs-CZ"/>
                </a:p>
              </p:txBody>
            </p:sp>
            <p:sp>
              <p:nvSpPr>
                <p:cNvPr id="2217" name="Oval 147"/>
                <p:cNvSpPr>
                  <a:spLocks noChangeAspect="1" noChangeArrowheads="1"/>
                </p:cNvSpPr>
                <p:nvPr/>
              </p:nvSpPr>
              <p:spPr bwMode="auto">
                <a:xfrm>
                  <a:off x="3224" y="1172"/>
                  <a:ext cx="64" cy="64"/>
                </a:xfrm>
                <a:prstGeom prst="ellipse">
                  <a:avLst/>
                </a:prstGeom>
                <a:solidFill>
                  <a:srgbClr val="99CC00"/>
                </a:solidFill>
                <a:ln w="17526">
                  <a:solidFill>
                    <a:srgbClr val="808000"/>
                  </a:solidFill>
                  <a:round/>
                  <a:headEnd/>
                  <a:tailEnd/>
                </a:ln>
              </p:spPr>
              <p:txBody>
                <a:bodyPr/>
                <a:lstStyle/>
                <a:p>
                  <a:endParaRPr lang="cs-CZ"/>
                </a:p>
              </p:txBody>
            </p:sp>
            <p:sp>
              <p:nvSpPr>
                <p:cNvPr id="2218" name="Oval 148"/>
                <p:cNvSpPr>
                  <a:spLocks noChangeAspect="1" noChangeArrowheads="1"/>
                </p:cNvSpPr>
                <p:nvPr/>
              </p:nvSpPr>
              <p:spPr bwMode="auto">
                <a:xfrm>
                  <a:off x="3235" y="1015"/>
                  <a:ext cx="62" cy="62"/>
                </a:xfrm>
                <a:prstGeom prst="ellipse">
                  <a:avLst/>
                </a:prstGeom>
                <a:solidFill>
                  <a:srgbClr val="99CC00"/>
                </a:solidFill>
                <a:ln w="17526">
                  <a:solidFill>
                    <a:srgbClr val="808000"/>
                  </a:solidFill>
                  <a:round/>
                  <a:headEnd/>
                  <a:tailEnd/>
                </a:ln>
              </p:spPr>
              <p:txBody>
                <a:bodyPr/>
                <a:lstStyle/>
                <a:p>
                  <a:endParaRPr lang="cs-CZ"/>
                </a:p>
              </p:txBody>
            </p:sp>
            <p:sp>
              <p:nvSpPr>
                <p:cNvPr id="2219" name="Oval 149"/>
                <p:cNvSpPr>
                  <a:spLocks noChangeAspect="1" noChangeArrowheads="1"/>
                </p:cNvSpPr>
                <p:nvPr/>
              </p:nvSpPr>
              <p:spPr bwMode="auto">
                <a:xfrm>
                  <a:off x="3235" y="1172"/>
                  <a:ext cx="62" cy="64"/>
                </a:xfrm>
                <a:prstGeom prst="ellipse">
                  <a:avLst/>
                </a:prstGeom>
                <a:solidFill>
                  <a:srgbClr val="99CC00"/>
                </a:solidFill>
                <a:ln w="17526">
                  <a:solidFill>
                    <a:srgbClr val="808000"/>
                  </a:solidFill>
                  <a:round/>
                  <a:headEnd/>
                  <a:tailEnd/>
                </a:ln>
              </p:spPr>
              <p:txBody>
                <a:bodyPr/>
                <a:lstStyle/>
                <a:p>
                  <a:endParaRPr lang="cs-CZ"/>
                </a:p>
              </p:txBody>
            </p:sp>
            <p:sp>
              <p:nvSpPr>
                <p:cNvPr id="2220" name="Oval 150"/>
                <p:cNvSpPr>
                  <a:spLocks noChangeAspect="1" noChangeArrowheads="1"/>
                </p:cNvSpPr>
                <p:nvPr/>
              </p:nvSpPr>
              <p:spPr bwMode="auto">
                <a:xfrm>
                  <a:off x="3245" y="1309"/>
                  <a:ext cx="64" cy="62"/>
                </a:xfrm>
                <a:prstGeom prst="ellipse">
                  <a:avLst/>
                </a:prstGeom>
                <a:solidFill>
                  <a:srgbClr val="99CC00"/>
                </a:solidFill>
                <a:ln w="17526">
                  <a:solidFill>
                    <a:srgbClr val="808000"/>
                  </a:solidFill>
                  <a:round/>
                  <a:headEnd/>
                  <a:tailEnd/>
                </a:ln>
              </p:spPr>
              <p:txBody>
                <a:bodyPr/>
                <a:lstStyle/>
                <a:p>
                  <a:endParaRPr lang="cs-CZ"/>
                </a:p>
              </p:txBody>
            </p:sp>
            <p:sp>
              <p:nvSpPr>
                <p:cNvPr id="2221" name="Oval 151"/>
                <p:cNvSpPr>
                  <a:spLocks noChangeAspect="1" noChangeArrowheads="1"/>
                </p:cNvSpPr>
                <p:nvPr/>
              </p:nvSpPr>
              <p:spPr bwMode="auto">
                <a:xfrm>
                  <a:off x="3245" y="1277"/>
                  <a:ext cx="64" cy="64"/>
                </a:xfrm>
                <a:prstGeom prst="ellipse">
                  <a:avLst/>
                </a:prstGeom>
                <a:solidFill>
                  <a:srgbClr val="99CC00"/>
                </a:solidFill>
                <a:ln w="17526">
                  <a:solidFill>
                    <a:srgbClr val="808000"/>
                  </a:solidFill>
                  <a:round/>
                  <a:headEnd/>
                  <a:tailEnd/>
                </a:ln>
              </p:spPr>
              <p:txBody>
                <a:bodyPr/>
                <a:lstStyle/>
                <a:p>
                  <a:endParaRPr lang="cs-CZ"/>
                </a:p>
              </p:txBody>
            </p:sp>
            <p:sp>
              <p:nvSpPr>
                <p:cNvPr id="2222" name="Oval 152"/>
                <p:cNvSpPr>
                  <a:spLocks noChangeAspect="1" noChangeArrowheads="1"/>
                </p:cNvSpPr>
                <p:nvPr/>
              </p:nvSpPr>
              <p:spPr bwMode="auto">
                <a:xfrm>
                  <a:off x="3245" y="983"/>
                  <a:ext cx="64" cy="64"/>
                </a:xfrm>
                <a:prstGeom prst="ellipse">
                  <a:avLst/>
                </a:prstGeom>
                <a:solidFill>
                  <a:srgbClr val="99CC00"/>
                </a:solidFill>
                <a:ln w="17526">
                  <a:solidFill>
                    <a:srgbClr val="808000"/>
                  </a:solidFill>
                  <a:round/>
                  <a:headEnd/>
                  <a:tailEnd/>
                </a:ln>
              </p:spPr>
              <p:txBody>
                <a:bodyPr/>
                <a:lstStyle/>
                <a:p>
                  <a:endParaRPr lang="cs-CZ"/>
                </a:p>
              </p:txBody>
            </p:sp>
            <p:sp>
              <p:nvSpPr>
                <p:cNvPr id="2223" name="Oval 153"/>
                <p:cNvSpPr>
                  <a:spLocks noChangeAspect="1" noChangeArrowheads="1"/>
                </p:cNvSpPr>
                <p:nvPr/>
              </p:nvSpPr>
              <p:spPr bwMode="auto">
                <a:xfrm>
                  <a:off x="3266" y="1004"/>
                  <a:ext cx="64" cy="64"/>
                </a:xfrm>
                <a:prstGeom prst="ellipse">
                  <a:avLst/>
                </a:prstGeom>
                <a:solidFill>
                  <a:srgbClr val="99CC00"/>
                </a:solidFill>
                <a:ln w="17526">
                  <a:solidFill>
                    <a:srgbClr val="808000"/>
                  </a:solidFill>
                  <a:round/>
                  <a:headEnd/>
                  <a:tailEnd/>
                </a:ln>
              </p:spPr>
              <p:txBody>
                <a:bodyPr/>
                <a:lstStyle/>
                <a:p>
                  <a:endParaRPr lang="cs-CZ"/>
                </a:p>
              </p:txBody>
            </p:sp>
            <p:sp>
              <p:nvSpPr>
                <p:cNvPr id="2224" name="Oval 154"/>
                <p:cNvSpPr>
                  <a:spLocks noChangeAspect="1" noChangeArrowheads="1"/>
                </p:cNvSpPr>
                <p:nvPr/>
              </p:nvSpPr>
              <p:spPr bwMode="auto">
                <a:xfrm>
                  <a:off x="3266" y="1109"/>
                  <a:ext cx="64" cy="64"/>
                </a:xfrm>
                <a:prstGeom prst="ellipse">
                  <a:avLst/>
                </a:prstGeom>
                <a:solidFill>
                  <a:srgbClr val="99CC00"/>
                </a:solidFill>
                <a:ln w="17526">
                  <a:solidFill>
                    <a:srgbClr val="808000"/>
                  </a:solidFill>
                  <a:round/>
                  <a:headEnd/>
                  <a:tailEnd/>
                </a:ln>
              </p:spPr>
              <p:txBody>
                <a:bodyPr/>
                <a:lstStyle/>
                <a:p>
                  <a:endParaRPr lang="cs-CZ"/>
                </a:p>
              </p:txBody>
            </p:sp>
            <p:sp>
              <p:nvSpPr>
                <p:cNvPr id="2225" name="Oval 155"/>
                <p:cNvSpPr>
                  <a:spLocks noChangeAspect="1" noChangeArrowheads="1"/>
                </p:cNvSpPr>
                <p:nvPr/>
              </p:nvSpPr>
              <p:spPr bwMode="auto">
                <a:xfrm>
                  <a:off x="3277" y="1718"/>
                  <a:ext cx="62" cy="64"/>
                </a:xfrm>
                <a:prstGeom prst="ellipse">
                  <a:avLst/>
                </a:prstGeom>
                <a:solidFill>
                  <a:srgbClr val="99CC00"/>
                </a:solidFill>
                <a:ln w="17526">
                  <a:solidFill>
                    <a:srgbClr val="808000"/>
                  </a:solidFill>
                  <a:round/>
                  <a:headEnd/>
                  <a:tailEnd/>
                </a:ln>
              </p:spPr>
              <p:txBody>
                <a:bodyPr/>
                <a:lstStyle/>
                <a:p>
                  <a:endParaRPr lang="cs-CZ"/>
                </a:p>
              </p:txBody>
            </p:sp>
            <p:sp>
              <p:nvSpPr>
                <p:cNvPr id="2226" name="Oval 156"/>
                <p:cNvSpPr>
                  <a:spLocks noChangeAspect="1" noChangeArrowheads="1"/>
                </p:cNvSpPr>
                <p:nvPr/>
              </p:nvSpPr>
              <p:spPr bwMode="auto">
                <a:xfrm>
                  <a:off x="3287" y="1109"/>
                  <a:ext cx="64" cy="64"/>
                </a:xfrm>
                <a:prstGeom prst="ellipse">
                  <a:avLst/>
                </a:prstGeom>
                <a:solidFill>
                  <a:srgbClr val="99CC00"/>
                </a:solidFill>
                <a:ln w="17526">
                  <a:solidFill>
                    <a:srgbClr val="808000"/>
                  </a:solidFill>
                  <a:round/>
                  <a:headEnd/>
                  <a:tailEnd/>
                </a:ln>
              </p:spPr>
              <p:txBody>
                <a:bodyPr/>
                <a:lstStyle/>
                <a:p>
                  <a:endParaRPr lang="cs-CZ"/>
                </a:p>
              </p:txBody>
            </p:sp>
            <p:sp>
              <p:nvSpPr>
                <p:cNvPr id="2227" name="Oval 157"/>
                <p:cNvSpPr>
                  <a:spLocks noChangeAspect="1" noChangeArrowheads="1"/>
                </p:cNvSpPr>
                <p:nvPr/>
              </p:nvSpPr>
              <p:spPr bwMode="auto">
                <a:xfrm>
                  <a:off x="3298" y="847"/>
                  <a:ext cx="62" cy="62"/>
                </a:xfrm>
                <a:prstGeom prst="ellipse">
                  <a:avLst/>
                </a:prstGeom>
                <a:solidFill>
                  <a:srgbClr val="99CC00"/>
                </a:solidFill>
                <a:ln w="17526">
                  <a:solidFill>
                    <a:srgbClr val="808000"/>
                  </a:solidFill>
                  <a:round/>
                  <a:headEnd/>
                  <a:tailEnd/>
                </a:ln>
              </p:spPr>
              <p:txBody>
                <a:bodyPr/>
                <a:lstStyle/>
                <a:p>
                  <a:endParaRPr lang="cs-CZ"/>
                </a:p>
              </p:txBody>
            </p:sp>
            <p:sp>
              <p:nvSpPr>
                <p:cNvPr id="2228" name="Oval 158"/>
                <p:cNvSpPr>
                  <a:spLocks noChangeAspect="1" noChangeArrowheads="1"/>
                </p:cNvSpPr>
                <p:nvPr/>
              </p:nvSpPr>
              <p:spPr bwMode="auto">
                <a:xfrm>
                  <a:off x="3298" y="710"/>
                  <a:ext cx="62" cy="64"/>
                </a:xfrm>
                <a:prstGeom prst="ellipse">
                  <a:avLst/>
                </a:prstGeom>
                <a:solidFill>
                  <a:srgbClr val="99CC00"/>
                </a:solidFill>
                <a:ln w="17526">
                  <a:solidFill>
                    <a:srgbClr val="808000"/>
                  </a:solidFill>
                  <a:round/>
                  <a:headEnd/>
                  <a:tailEnd/>
                </a:ln>
              </p:spPr>
              <p:txBody>
                <a:bodyPr/>
                <a:lstStyle/>
                <a:p>
                  <a:endParaRPr lang="cs-CZ"/>
                </a:p>
              </p:txBody>
            </p:sp>
            <p:sp>
              <p:nvSpPr>
                <p:cNvPr id="2229" name="Oval 159"/>
                <p:cNvSpPr>
                  <a:spLocks noChangeAspect="1" noChangeArrowheads="1"/>
                </p:cNvSpPr>
                <p:nvPr/>
              </p:nvSpPr>
              <p:spPr bwMode="auto">
                <a:xfrm>
                  <a:off x="3298" y="910"/>
                  <a:ext cx="62" cy="62"/>
                </a:xfrm>
                <a:prstGeom prst="ellipse">
                  <a:avLst/>
                </a:prstGeom>
                <a:solidFill>
                  <a:srgbClr val="99CC00"/>
                </a:solidFill>
                <a:ln w="17526">
                  <a:solidFill>
                    <a:srgbClr val="808000"/>
                  </a:solidFill>
                  <a:round/>
                  <a:headEnd/>
                  <a:tailEnd/>
                </a:ln>
              </p:spPr>
              <p:txBody>
                <a:bodyPr/>
                <a:lstStyle/>
                <a:p>
                  <a:endParaRPr lang="cs-CZ"/>
                </a:p>
              </p:txBody>
            </p:sp>
            <p:sp>
              <p:nvSpPr>
                <p:cNvPr id="2230" name="Oval 160"/>
                <p:cNvSpPr>
                  <a:spLocks noChangeAspect="1" noChangeArrowheads="1"/>
                </p:cNvSpPr>
                <p:nvPr/>
              </p:nvSpPr>
              <p:spPr bwMode="auto">
                <a:xfrm>
                  <a:off x="3382" y="1256"/>
                  <a:ext cx="62" cy="64"/>
                </a:xfrm>
                <a:prstGeom prst="ellipse">
                  <a:avLst/>
                </a:prstGeom>
                <a:solidFill>
                  <a:srgbClr val="99CC00"/>
                </a:solidFill>
                <a:ln w="17526">
                  <a:solidFill>
                    <a:srgbClr val="808000"/>
                  </a:solidFill>
                  <a:round/>
                  <a:headEnd/>
                  <a:tailEnd/>
                </a:ln>
              </p:spPr>
              <p:txBody>
                <a:bodyPr/>
                <a:lstStyle/>
                <a:p>
                  <a:endParaRPr lang="cs-CZ"/>
                </a:p>
              </p:txBody>
            </p:sp>
            <p:sp>
              <p:nvSpPr>
                <p:cNvPr id="2231" name="Oval 161"/>
                <p:cNvSpPr>
                  <a:spLocks noChangeAspect="1" noChangeArrowheads="1"/>
                </p:cNvSpPr>
                <p:nvPr/>
              </p:nvSpPr>
              <p:spPr bwMode="auto">
                <a:xfrm>
                  <a:off x="3392" y="1025"/>
                  <a:ext cx="64" cy="64"/>
                </a:xfrm>
                <a:prstGeom prst="ellipse">
                  <a:avLst/>
                </a:prstGeom>
                <a:solidFill>
                  <a:srgbClr val="99CC00"/>
                </a:solidFill>
                <a:ln w="17526">
                  <a:solidFill>
                    <a:srgbClr val="808000"/>
                  </a:solidFill>
                  <a:round/>
                  <a:headEnd/>
                  <a:tailEnd/>
                </a:ln>
              </p:spPr>
              <p:txBody>
                <a:bodyPr/>
                <a:lstStyle/>
                <a:p>
                  <a:endParaRPr lang="cs-CZ"/>
                </a:p>
              </p:txBody>
            </p:sp>
            <p:sp>
              <p:nvSpPr>
                <p:cNvPr id="2232" name="Oval 162"/>
                <p:cNvSpPr>
                  <a:spLocks noChangeAspect="1" noChangeArrowheads="1"/>
                </p:cNvSpPr>
                <p:nvPr/>
              </p:nvSpPr>
              <p:spPr bwMode="auto">
                <a:xfrm>
                  <a:off x="3392" y="1109"/>
                  <a:ext cx="64" cy="64"/>
                </a:xfrm>
                <a:prstGeom prst="ellipse">
                  <a:avLst/>
                </a:prstGeom>
                <a:solidFill>
                  <a:srgbClr val="99CC00"/>
                </a:solidFill>
                <a:ln w="17526">
                  <a:solidFill>
                    <a:srgbClr val="808000"/>
                  </a:solidFill>
                  <a:round/>
                  <a:headEnd/>
                  <a:tailEnd/>
                </a:ln>
              </p:spPr>
              <p:txBody>
                <a:bodyPr/>
                <a:lstStyle/>
                <a:p>
                  <a:endParaRPr lang="cs-CZ"/>
                </a:p>
              </p:txBody>
            </p:sp>
            <p:sp>
              <p:nvSpPr>
                <p:cNvPr id="2233" name="Oval 163"/>
                <p:cNvSpPr>
                  <a:spLocks noChangeAspect="1" noChangeArrowheads="1"/>
                </p:cNvSpPr>
                <p:nvPr/>
              </p:nvSpPr>
              <p:spPr bwMode="auto">
                <a:xfrm>
                  <a:off x="3413" y="1109"/>
                  <a:ext cx="64" cy="64"/>
                </a:xfrm>
                <a:prstGeom prst="ellipse">
                  <a:avLst/>
                </a:prstGeom>
                <a:solidFill>
                  <a:srgbClr val="99CC00"/>
                </a:solidFill>
                <a:ln w="17526">
                  <a:solidFill>
                    <a:srgbClr val="808000"/>
                  </a:solidFill>
                  <a:round/>
                  <a:headEnd/>
                  <a:tailEnd/>
                </a:ln>
              </p:spPr>
              <p:txBody>
                <a:bodyPr/>
                <a:lstStyle/>
                <a:p>
                  <a:endParaRPr lang="cs-CZ"/>
                </a:p>
              </p:txBody>
            </p:sp>
            <p:sp>
              <p:nvSpPr>
                <p:cNvPr id="2234" name="Oval 164"/>
                <p:cNvSpPr>
                  <a:spLocks noChangeAspect="1" noChangeArrowheads="1"/>
                </p:cNvSpPr>
                <p:nvPr/>
              </p:nvSpPr>
              <p:spPr bwMode="auto">
                <a:xfrm>
                  <a:off x="3434" y="1382"/>
                  <a:ext cx="64" cy="64"/>
                </a:xfrm>
                <a:prstGeom prst="ellipse">
                  <a:avLst/>
                </a:prstGeom>
                <a:solidFill>
                  <a:srgbClr val="99CC00"/>
                </a:solidFill>
                <a:ln w="17526">
                  <a:solidFill>
                    <a:srgbClr val="808000"/>
                  </a:solidFill>
                  <a:round/>
                  <a:headEnd/>
                  <a:tailEnd/>
                </a:ln>
              </p:spPr>
              <p:txBody>
                <a:bodyPr/>
                <a:lstStyle/>
                <a:p>
                  <a:endParaRPr lang="cs-CZ"/>
                </a:p>
              </p:txBody>
            </p:sp>
            <p:sp>
              <p:nvSpPr>
                <p:cNvPr id="2235" name="Oval 165"/>
                <p:cNvSpPr>
                  <a:spLocks noChangeAspect="1" noChangeArrowheads="1"/>
                </p:cNvSpPr>
                <p:nvPr/>
              </p:nvSpPr>
              <p:spPr bwMode="auto">
                <a:xfrm>
                  <a:off x="3445" y="1036"/>
                  <a:ext cx="62" cy="62"/>
                </a:xfrm>
                <a:prstGeom prst="ellipse">
                  <a:avLst/>
                </a:prstGeom>
                <a:solidFill>
                  <a:srgbClr val="99CC00"/>
                </a:solidFill>
                <a:ln w="17526">
                  <a:solidFill>
                    <a:srgbClr val="808000"/>
                  </a:solidFill>
                  <a:round/>
                  <a:headEnd/>
                  <a:tailEnd/>
                </a:ln>
              </p:spPr>
              <p:txBody>
                <a:bodyPr/>
                <a:lstStyle/>
                <a:p>
                  <a:endParaRPr lang="cs-CZ"/>
                </a:p>
              </p:txBody>
            </p:sp>
            <p:sp>
              <p:nvSpPr>
                <p:cNvPr id="2236" name="Oval 166"/>
                <p:cNvSpPr>
                  <a:spLocks noChangeAspect="1" noChangeArrowheads="1"/>
                </p:cNvSpPr>
                <p:nvPr/>
              </p:nvSpPr>
              <p:spPr bwMode="auto">
                <a:xfrm>
                  <a:off x="3445" y="784"/>
                  <a:ext cx="62" cy="62"/>
                </a:xfrm>
                <a:prstGeom prst="ellipse">
                  <a:avLst/>
                </a:prstGeom>
                <a:solidFill>
                  <a:srgbClr val="99CC00"/>
                </a:solidFill>
                <a:ln w="17526">
                  <a:solidFill>
                    <a:srgbClr val="808000"/>
                  </a:solidFill>
                  <a:round/>
                  <a:headEnd/>
                  <a:tailEnd/>
                </a:ln>
              </p:spPr>
              <p:txBody>
                <a:bodyPr/>
                <a:lstStyle/>
                <a:p>
                  <a:endParaRPr lang="cs-CZ"/>
                </a:p>
              </p:txBody>
            </p:sp>
            <p:sp>
              <p:nvSpPr>
                <p:cNvPr id="2237" name="Oval 167"/>
                <p:cNvSpPr>
                  <a:spLocks noChangeAspect="1" noChangeArrowheads="1"/>
                </p:cNvSpPr>
                <p:nvPr/>
              </p:nvSpPr>
              <p:spPr bwMode="auto">
                <a:xfrm>
                  <a:off x="3466" y="763"/>
                  <a:ext cx="62" cy="62"/>
                </a:xfrm>
                <a:prstGeom prst="ellipse">
                  <a:avLst/>
                </a:prstGeom>
                <a:solidFill>
                  <a:srgbClr val="99CC00"/>
                </a:solidFill>
                <a:ln w="17526">
                  <a:solidFill>
                    <a:srgbClr val="808000"/>
                  </a:solidFill>
                  <a:round/>
                  <a:headEnd/>
                  <a:tailEnd/>
                </a:ln>
              </p:spPr>
              <p:txBody>
                <a:bodyPr/>
                <a:lstStyle/>
                <a:p>
                  <a:endParaRPr lang="cs-CZ"/>
                </a:p>
              </p:txBody>
            </p:sp>
            <p:sp>
              <p:nvSpPr>
                <p:cNvPr id="2238" name="Oval 168"/>
                <p:cNvSpPr>
                  <a:spLocks noChangeAspect="1" noChangeArrowheads="1"/>
                </p:cNvSpPr>
                <p:nvPr/>
              </p:nvSpPr>
              <p:spPr bwMode="auto">
                <a:xfrm>
                  <a:off x="3539" y="710"/>
                  <a:ext cx="64" cy="64"/>
                </a:xfrm>
                <a:prstGeom prst="ellipse">
                  <a:avLst/>
                </a:prstGeom>
                <a:solidFill>
                  <a:srgbClr val="99CC00"/>
                </a:solidFill>
                <a:ln w="17526">
                  <a:solidFill>
                    <a:srgbClr val="808000"/>
                  </a:solidFill>
                  <a:round/>
                  <a:headEnd/>
                  <a:tailEnd/>
                </a:ln>
              </p:spPr>
              <p:txBody>
                <a:bodyPr/>
                <a:lstStyle/>
                <a:p>
                  <a:endParaRPr lang="cs-CZ"/>
                </a:p>
              </p:txBody>
            </p:sp>
            <p:sp>
              <p:nvSpPr>
                <p:cNvPr id="2239" name="Oval 169"/>
                <p:cNvSpPr>
                  <a:spLocks noChangeAspect="1" noChangeArrowheads="1"/>
                </p:cNvSpPr>
                <p:nvPr/>
              </p:nvSpPr>
              <p:spPr bwMode="auto">
                <a:xfrm>
                  <a:off x="3581" y="731"/>
                  <a:ext cx="64" cy="64"/>
                </a:xfrm>
                <a:prstGeom prst="ellipse">
                  <a:avLst/>
                </a:prstGeom>
                <a:solidFill>
                  <a:srgbClr val="99CC00"/>
                </a:solidFill>
                <a:ln w="17526">
                  <a:solidFill>
                    <a:srgbClr val="808000"/>
                  </a:solidFill>
                  <a:round/>
                  <a:headEnd/>
                  <a:tailEnd/>
                </a:ln>
              </p:spPr>
              <p:txBody>
                <a:bodyPr/>
                <a:lstStyle/>
                <a:p>
                  <a:endParaRPr lang="cs-CZ"/>
                </a:p>
              </p:txBody>
            </p:sp>
            <p:sp>
              <p:nvSpPr>
                <p:cNvPr id="2240" name="Oval 170"/>
                <p:cNvSpPr>
                  <a:spLocks noChangeAspect="1" noChangeArrowheads="1"/>
                </p:cNvSpPr>
                <p:nvPr/>
              </p:nvSpPr>
              <p:spPr bwMode="auto">
                <a:xfrm>
                  <a:off x="3644" y="1319"/>
                  <a:ext cx="64" cy="64"/>
                </a:xfrm>
                <a:prstGeom prst="ellipse">
                  <a:avLst/>
                </a:prstGeom>
                <a:solidFill>
                  <a:srgbClr val="99CC00"/>
                </a:solidFill>
                <a:ln w="17526">
                  <a:solidFill>
                    <a:srgbClr val="808000"/>
                  </a:solidFill>
                  <a:round/>
                  <a:headEnd/>
                  <a:tailEnd/>
                </a:ln>
              </p:spPr>
              <p:txBody>
                <a:bodyPr/>
                <a:lstStyle/>
                <a:p>
                  <a:endParaRPr lang="cs-CZ"/>
                </a:p>
              </p:txBody>
            </p:sp>
            <p:sp>
              <p:nvSpPr>
                <p:cNvPr id="2241" name="Oval 171"/>
                <p:cNvSpPr>
                  <a:spLocks noChangeAspect="1" noChangeArrowheads="1"/>
                </p:cNvSpPr>
                <p:nvPr/>
              </p:nvSpPr>
              <p:spPr bwMode="auto">
                <a:xfrm>
                  <a:off x="3676" y="815"/>
                  <a:ext cx="62" cy="64"/>
                </a:xfrm>
                <a:prstGeom prst="ellipse">
                  <a:avLst/>
                </a:prstGeom>
                <a:solidFill>
                  <a:srgbClr val="99CC00"/>
                </a:solidFill>
                <a:ln w="17526">
                  <a:solidFill>
                    <a:srgbClr val="808000"/>
                  </a:solidFill>
                  <a:round/>
                  <a:headEnd/>
                  <a:tailEnd/>
                </a:ln>
              </p:spPr>
              <p:txBody>
                <a:bodyPr/>
                <a:lstStyle/>
                <a:p>
                  <a:endParaRPr lang="cs-CZ"/>
                </a:p>
              </p:txBody>
            </p:sp>
            <p:sp>
              <p:nvSpPr>
                <p:cNvPr id="2242" name="Oval 172"/>
                <p:cNvSpPr>
                  <a:spLocks noChangeAspect="1" noChangeArrowheads="1"/>
                </p:cNvSpPr>
                <p:nvPr/>
              </p:nvSpPr>
              <p:spPr bwMode="auto">
                <a:xfrm>
                  <a:off x="3697" y="899"/>
                  <a:ext cx="62" cy="64"/>
                </a:xfrm>
                <a:prstGeom prst="ellipse">
                  <a:avLst/>
                </a:prstGeom>
                <a:solidFill>
                  <a:srgbClr val="99CC00"/>
                </a:solidFill>
                <a:ln w="17526">
                  <a:solidFill>
                    <a:srgbClr val="808000"/>
                  </a:solidFill>
                  <a:round/>
                  <a:headEnd/>
                  <a:tailEnd/>
                </a:ln>
              </p:spPr>
              <p:txBody>
                <a:bodyPr/>
                <a:lstStyle/>
                <a:p>
                  <a:endParaRPr lang="cs-CZ"/>
                </a:p>
              </p:txBody>
            </p:sp>
            <p:sp>
              <p:nvSpPr>
                <p:cNvPr id="2243" name="Oval 173"/>
                <p:cNvSpPr>
                  <a:spLocks noChangeAspect="1" noChangeArrowheads="1"/>
                </p:cNvSpPr>
                <p:nvPr/>
              </p:nvSpPr>
              <p:spPr bwMode="auto">
                <a:xfrm>
                  <a:off x="3697" y="710"/>
                  <a:ext cx="62" cy="64"/>
                </a:xfrm>
                <a:prstGeom prst="ellipse">
                  <a:avLst/>
                </a:prstGeom>
                <a:solidFill>
                  <a:srgbClr val="99CC00"/>
                </a:solidFill>
                <a:ln w="17526">
                  <a:solidFill>
                    <a:srgbClr val="808000"/>
                  </a:solidFill>
                  <a:round/>
                  <a:headEnd/>
                  <a:tailEnd/>
                </a:ln>
              </p:spPr>
              <p:txBody>
                <a:bodyPr/>
                <a:lstStyle/>
                <a:p>
                  <a:endParaRPr lang="cs-CZ"/>
                </a:p>
              </p:txBody>
            </p:sp>
            <p:sp>
              <p:nvSpPr>
                <p:cNvPr id="2244" name="Oval 174"/>
                <p:cNvSpPr>
                  <a:spLocks noChangeAspect="1" noChangeArrowheads="1"/>
                </p:cNvSpPr>
                <p:nvPr/>
              </p:nvSpPr>
              <p:spPr bwMode="auto">
                <a:xfrm>
                  <a:off x="3749" y="721"/>
                  <a:ext cx="64" cy="62"/>
                </a:xfrm>
                <a:prstGeom prst="ellipse">
                  <a:avLst/>
                </a:prstGeom>
                <a:solidFill>
                  <a:srgbClr val="99CC00"/>
                </a:solidFill>
                <a:ln w="17526">
                  <a:solidFill>
                    <a:srgbClr val="808000"/>
                  </a:solidFill>
                  <a:round/>
                  <a:headEnd/>
                  <a:tailEnd/>
                </a:ln>
              </p:spPr>
              <p:txBody>
                <a:bodyPr/>
                <a:lstStyle/>
                <a:p>
                  <a:endParaRPr lang="cs-CZ"/>
                </a:p>
              </p:txBody>
            </p:sp>
            <p:sp>
              <p:nvSpPr>
                <p:cNvPr id="2245" name="Oval 175"/>
                <p:cNvSpPr>
                  <a:spLocks noChangeAspect="1" noChangeArrowheads="1"/>
                </p:cNvSpPr>
                <p:nvPr/>
              </p:nvSpPr>
              <p:spPr bwMode="auto">
                <a:xfrm>
                  <a:off x="3770" y="742"/>
                  <a:ext cx="32" cy="31"/>
                </a:xfrm>
                <a:prstGeom prst="ellipse">
                  <a:avLst/>
                </a:prstGeom>
                <a:solidFill>
                  <a:srgbClr val="99CC00"/>
                </a:solidFill>
                <a:ln w="17463">
                  <a:solidFill>
                    <a:srgbClr val="808000"/>
                  </a:solidFill>
                  <a:round/>
                  <a:headEnd/>
                  <a:tailEnd/>
                </a:ln>
              </p:spPr>
              <p:txBody>
                <a:bodyPr/>
                <a:lstStyle/>
                <a:p>
                  <a:endParaRPr lang="cs-CZ"/>
                </a:p>
              </p:txBody>
            </p:sp>
            <p:sp>
              <p:nvSpPr>
                <p:cNvPr id="2246" name="Oval 176"/>
                <p:cNvSpPr>
                  <a:spLocks noChangeAspect="1" noChangeArrowheads="1"/>
                </p:cNvSpPr>
                <p:nvPr/>
              </p:nvSpPr>
              <p:spPr bwMode="auto">
                <a:xfrm>
                  <a:off x="3781" y="710"/>
                  <a:ext cx="62" cy="64"/>
                </a:xfrm>
                <a:prstGeom prst="ellipse">
                  <a:avLst/>
                </a:prstGeom>
                <a:solidFill>
                  <a:srgbClr val="99CC00"/>
                </a:solidFill>
                <a:ln w="17526">
                  <a:solidFill>
                    <a:srgbClr val="808000"/>
                  </a:solidFill>
                  <a:round/>
                  <a:headEnd/>
                  <a:tailEnd/>
                </a:ln>
              </p:spPr>
              <p:txBody>
                <a:bodyPr/>
                <a:lstStyle/>
                <a:p>
                  <a:endParaRPr lang="cs-CZ"/>
                </a:p>
              </p:txBody>
            </p:sp>
            <p:sp>
              <p:nvSpPr>
                <p:cNvPr id="2247" name="Oval 177"/>
                <p:cNvSpPr>
                  <a:spLocks noChangeAspect="1" noChangeArrowheads="1"/>
                </p:cNvSpPr>
                <p:nvPr/>
              </p:nvSpPr>
              <p:spPr bwMode="auto">
                <a:xfrm>
                  <a:off x="3781" y="742"/>
                  <a:ext cx="62" cy="62"/>
                </a:xfrm>
                <a:prstGeom prst="ellipse">
                  <a:avLst/>
                </a:prstGeom>
                <a:solidFill>
                  <a:srgbClr val="99CC00"/>
                </a:solidFill>
                <a:ln w="17526">
                  <a:solidFill>
                    <a:srgbClr val="808000"/>
                  </a:solidFill>
                  <a:round/>
                  <a:headEnd/>
                  <a:tailEnd/>
                </a:ln>
              </p:spPr>
              <p:txBody>
                <a:bodyPr/>
                <a:lstStyle/>
                <a:p>
                  <a:endParaRPr lang="cs-CZ"/>
                </a:p>
              </p:txBody>
            </p:sp>
            <p:sp>
              <p:nvSpPr>
                <p:cNvPr id="2248" name="Oval 178"/>
                <p:cNvSpPr>
                  <a:spLocks noChangeAspect="1" noChangeArrowheads="1"/>
                </p:cNvSpPr>
                <p:nvPr/>
              </p:nvSpPr>
              <p:spPr bwMode="auto">
                <a:xfrm>
                  <a:off x="3854" y="710"/>
                  <a:ext cx="64" cy="64"/>
                </a:xfrm>
                <a:prstGeom prst="ellipse">
                  <a:avLst/>
                </a:prstGeom>
                <a:solidFill>
                  <a:srgbClr val="99CC00"/>
                </a:solidFill>
                <a:ln w="17526">
                  <a:solidFill>
                    <a:srgbClr val="808000"/>
                  </a:solidFill>
                  <a:round/>
                  <a:headEnd/>
                  <a:tailEnd/>
                </a:ln>
              </p:spPr>
              <p:txBody>
                <a:bodyPr/>
                <a:lstStyle/>
                <a:p>
                  <a:endParaRPr lang="cs-CZ"/>
                </a:p>
              </p:txBody>
            </p:sp>
            <p:sp>
              <p:nvSpPr>
                <p:cNvPr id="2249" name="Oval 179"/>
                <p:cNvSpPr>
                  <a:spLocks noChangeAspect="1" noChangeArrowheads="1"/>
                </p:cNvSpPr>
                <p:nvPr/>
              </p:nvSpPr>
              <p:spPr bwMode="auto">
                <a:xfrm>
                  <a:off x="3970" y="878"/>
                  <a:ext cx="62" cy="64"/>
                </a:xfrm>
                <a:prstGeom prst="ellipse">
                  <a:avLst/>
                </a:prstGeom>
                <a:solidFill>
                  <a:srgbClr val="99CC00"/>
                </a:solidFill>
                <a:ln w="17526">
                  <a:solidFill>
                    <a:srgbClr val="808000"/>
                  </a:solidFill>
                  <a:round/>
                  <a:headEnd/>
                  <a:tailEnd/>
                </a:ln>
              </p:spPr>
              <p:txBody>
                <a:bodyPr/>
                <a:lstStyle/>
                <a:p>
                  <a:endParaRPr lang="cs-CZ"/>
                </a:p>
              </p:txBody>
            </p:sp>
            <p:sp>
              <p:nvSpPr>
                <p:cNvPr id="2250" name="Oval 180"/>
                <p:cNvSpPr>
                  <a:spLocks noChangeAspect="1" noChangeArrowheads="1"/>
                </p:cNvSpPr>
                <p:nvPr/>
              </p:nvSpPr>
              <p:spPr bwMode="auto">
                <a:xfrm>
                  <a:off x="4001" y="773"/>
                  <a:ext cx="64" cy="64"/>
                </a:xfrm>
                <a:prstGeom prst="ellipse">
                  <a:avLst/>
                </a:prstGeom>
                <a:solidFill>
                  <a:srgbClr val="99CC00"/>
                </a:solidFill>
                <a:ln w="17526">
                  <a:solidFill>
                    <a:srgbClr val="808000"/>
                  </a:solidFill>
                  <a:round/>
                  <a:headEnd/>
                  <a:tailEnd/>
                </a:ln>
              </p:spPr>
              <p:txBody>
                <a:bodyPr/>
                <a:lstStyle/>
                <a:p>
                  <a:endParaRPr lang="cs-CZ"/>
                </a:p>
              </p:txBody>
            </p:sp>
            <p:sp>
              <p:nvSpPr>
                <p:cNvPr id="2251" name="Oval 181"/>
                <p:cNvSpPr>
                  <a:spLocks noChangeAspect="1" noChangeArrowheads="1"/>
                </p:cNvSpPr>
                <p:nvPr/>
              </p:nvSpPr>
              <p:spPr bwMode="auto">
                <a:xfrm>
                  <a:off x="4022" y="710"/>
                  <a:ext cx="64" cy="64"/>
                </a:xfrm>
                <a:prstGeom prst="ellipse">
                  <a:avLst/>
                </a:prstGeom>
                <a:solidFill>
                  <a:srgbClr val="99CC00"/>
                </a:solidFill>
                <a:ln w="17526">
                  <a:solidFill>
                    <a:srgbClr val="808000"/>
                  </a:solidFill>
                  <a:round/>
                  <a:headEnd/>
                  <a:tailEnd/>
                </a:ln>
              </p:spPr>
              <p:txBody>
                <a:bodyPr/>
                <a:lstStyle/>
                <a:p>
                  <a:endParaRPr lang="cs-CZ"/>
                </a:p>
              </p:txBody>
            </p:sp>
            <p:sp>
              <p:nvSpPr>
                <p:cNvPr id="2252" name="Oval 182"/>
                <p:cNvSpPr>
                  <a:spLocks noChangeAspect="1" noChangeArrowheads="1"/>
                </p:cNvSpPr>
                <p:nvPr/>
              </p:nvSpPr>
              <p:spPr bwMode="auto">
                <a:xfrm>
                  <a:off x="4243" y="710"/>
                  <a:ext cx="62" cy="64"/>
                </a:xfrm>
                <a:prstGeom prst="ellipse">
                  <a:avLst/>
                </a:prstGeom>
                <a:solidFill>
                  <a:srgbClr val="99CC00"/>
                </a:solidFill>
                <a:ln w="17526">
                  <a:solidFill>
                    <a:srgbClr val="808000"/>
                  </a:solidFill>
                  <a:round/>
                  <a:headEnd/>
                  <a:tailEnd/>
                </a:ln>
              </p:spPr>
              <p:txBody>
                <a:bodyPr/>
                <a:lstStyle/>
                <a:p>
                  <a:endParaRPr lang="cs-CZ"/>
                </a:p>
              </p:txBody>
            </p:sp>
            <p:sp>
              <p:nvSpPr>
                <p:cNvPr id="2253" name="Oval 183"/>
                <p:cNvSpPr>
                  <a:spLocks noChangeAspect="1" noChangeArrowheads="1"/>
                </p:cNvSpPr>
                <p:nvPr/>
              </p:nvSpPr>
              <p:spPr bwMode="auto">
                <a:xfrm>
                  <a:off x="4274" y="710"/>
                  <a:ext cx="64" cy="64"/>
                </a:xfrm>
                <a:prstGeom prst="ellipse">
                  <a:avLst/>
                </a:prstGeom>
                <a:solidFill>
                  <a:srgbClr val="99CC00"/>
                </a:solidFill>
                <a:ln w="17526">
                  <a:solidFill>
                    <a:srgbClr val="808000"/>
                  </a:solidFill>
                  <a:round/>
                  <a:headEnd/>
                  <a:tailEnd/>
                </a:ln>
              </p:spPr>
              <p:txBody>
                <a:bodyPr/>
                <a:lstStyle/>
                <a:p>
                  <a:endParaRPr lang="cs-CZ"/>
                </a:p>
              </p:txBody>
            </p:sp>
            <p:sp>
              <p:nvSpPr>
                <p:cNvPr id="2254" name="Oval 184"/>
                <p:cNvSpPr>
                  <a:spLocks noChangeAspect="1" noChangeArrowheads="1"/>
                </p:cNvSpPr>
                <p:nvPr/>
              </p:nvSpPr>
              <p:spPr bwMode="auto">
                <a:xfrm>
                  <a:off x="4442" y="868"/>
                  <a:ext cx="64" cy="62"/>
                </a:xfrm>
                <a:prstGeom prst="ellipse">
                  <a:avLst/>
                </a:prstGeom>
                <a:solidFill>
                  <a:srgbClr val="99CC00"/>
                </a:solidFill>
                <a:ln w="17526">
                  <a:solidFill>
                    <a:srgbClr val="808000"/>
                  </a:solidFill>
                  <a:round/>
                  <a:headEnd/>
                  <a:tailEnd/>
                </a:ln>
              </p:spPr>
              <p:txBody>
                <a:bodyPr/>
                <a:lstStyle/>
                <a:p>
                  <a:endParaRPr lang="cs-CZ"/>
                </a:p>
              </p:txBody>
            </p:sp>
            <p:sp>
              <p:nvSpPr>
                <p:cNvPr id="2255" name="Oval 185"/>
                <p:cNvSpPr>
                  <a:spLocks noChangeAspect="1" noChangeArrowheads="1"/>
                </p:cNvSpPr>
                <p:nvPr/>
              </p:nvSpPr>
              <p:spPr bwMode="auto">
                <a:xfrm>
                  <a:off x="4442" y="815"/>
                  <a:ext cx="64" cy="64"/>
                </a:xfrm>
                <a:prstGeom prst="ellipse">
                  <a:avLst/>
                </a:prstGeom>
                <a:solidFill>
                  <a:srgbClr val="99CC00"/>
                </a:solidFill>
                <a:ln w="17526">
                  <a:solidFill>
                    <a:srgbClr val="808000"/>
                  </a:solidFill>
                  <a:round/>
                  <a:headEnd/>
                  <a:tailEnd/>
                </a:ln>
              </p:spPr>
              <p:txBody>
                <a:bodyPr/>
                <a:lstStyle/>
                <a:p>
                  <a:endParaRPr lang="cs-CZ"/>
                </a:p>
              </p:txBody>
            </p:sp>
            <p:sp>
              <p:nvSpPr>
                <p:cNvPr id="2256" name="Oval 186"/>
                <p:cNvSpPr>
                  <a:spLocks noChangeAspect="1" noChangeArrowheads="1"/>
                </p:cNvSpPr>
                <p:nvPr/>
              </p:nvSpPr>
              <p:spPr bwMode="auto">
                <a:xfrm>
                  <a:off x="4547" y="815"/>
                  <a:ext cx="64" cy="64"/>
                </a:xfrm>
                <a:prstGeom prst="ellipse">
                  <a:avLst/>
                </a:prstGeom>
                <a:solidFill>
                  <a:srgbClr val="99CC00"/>
                </a:solidFill>
                <a:ln w="17526">
                  <a:solidFill>
                    <a:srgbClr val="808000"/>
                  </a:solidFill>
                  <a:round/>
                  <a:headEnd/>
                  <a:tailEnd/>
                </a:ln>
              </p:spPr>
              <p:txBody>
                <a:bodyPr/>
                <a:lstStyle/>
                <a:p>
                  <a:endParaRPr lang="cs-CZ"/>
                </a:p>
              </p:txBody>
            </p:sp>
            <p:sp>
              <p:nvSpPr>
                <p:cNvPr id="2257" name="Oval 187"/>
                <p:cNvSpPr>
                  <a:spLocks noChangeAspect="1" noChangeArrowheads="1"/>
                </p:cNvSpPr>
                <p:nvPr/>
              </p:nvSpPr>
              <p:spPr bwMode="auto">
                <a:xfrm>
                  <a:off x="4632" y="710"/>
                  <a:ext cx="62" cy="64"/>
                </a:xfrm>
                <a:prstGeom prst="ellipse">
                  <a:avLst/>
                </a:prstGeom>
                <a:solidFill>
                  <a:srgbClr val="99CC00"/>
                </a:solidFill>
                <a:ln w="17526">
                  <a:solidFill>
                    <a:srgbClr val="808000"/>
                  </a:solidFill>
                  <a:round/>
                  <a:headEnd/>
                  <a:tailEnd/>
                </a:ln>
              </p:spPr>
              <p:txBody>
                <a:bodyPr/>
                <a:lstStyle/>
                <a:p>
                  <a:endParaRPr lang="cs-CZ"/>
                </a:p>
              </p:txBody>
            </p:sp>
            <p:sp>
              <p:nvSpPr>
                <p:cNvPr id="2258" name="Oval 188"/>
                <p:cNvSpPr>
                  <a:spLocks noChangeAspect="1" noChangeArrowheads="1"/>
                </p:cNvSpPr>
                <p:nvPr/>
              </p:nvSpPr>
              <p:spPr bwMode="auto">
                <a:xfrm>
                  <a:off x="4726" y="721"/>
                  <a:ext cx="64" cy="62"/>
                </a:xfrm>
                <a:prstGeom prst="ellipse">
                  <a:avLst/>
                </a:prstGeom>
                <a:solidFill>
                  <a:srgbClr val="99CC00"/>
                </a:solidFill>
                <a:ln w="17526">
                  <a:solidFill>
                    <a:srgbClr val="808000"/>
                  </a:solidFill>
                  <a:round/>
                  <a:headEnd/>
                  <a:tailEnd/>
                </a:ln>
              </p:spPr>
              <p:txBody>
                <a:bodyPr/>
                <a:lstStyle/>
                <a:p>
                  <a:endParaRPr lang="cs-CZ"/>
                </a:p>
              </p:txBody>
            </p:sp>
            <p:sp>
              <p:nvSpPr>
                <p:cNvPr id="2259" name="Rectangle 189"/>
                <p:cNvSpPr>
                  <a:spLocks noChangeAspect="1" noChangeArrowheads="1"/>
                </p:cNvSpPr>
                <p:nvPr/>
              </p:nvSpPr>
              <p:spPr bwMode="auto">
                <a:xfrm>
                  <a:off x="977" y="3063"/>
                  <a:ext cx="230" cy="208"/>
                </a:xfrm>
                <a:prstGeom prst="rect">
                  <a:avLst/>
                </a:prstGeom>
                <a:noFill/>
                <a:ln w="9525">
                  <a:noFill/>
                  <a:miter lim="800000"/>
                  <a:headEnd/>
                  <a:tailEnd/>
                </a:ln>
              </p:spPr>
              <p:txBody>
                <a:bodyPr wrap="none" lIns="0" tIns="0" rIns="0" bIns="0">
                  <a:spAutoFit/>
                </a:bodyPr>
                <a:lstStyle/>
                <a:p>
                  <a:r>
                    <a:rPr lang="cs-CZ" sz="1600">
                      <a:solidFill>
                        <a:srgbClr val="000000"/>
                      </a:solidFill>
                    </a:rPr>
                    <a:t>0.0</a:t>
                  </a:r>
                  <a:endParaRPr lang="cs-CZ"/>
                </a:p>
              </p:txBody>
            </p:sp>
            <p:sp>
              <p:nvSpPr>
                <p:cNvPr id="2260" name="Rectangle 190"/>
                <p:cNvSpPr>
                  <a:spLocks noChangeAspect="1" noChangeArrowheads="1"/>
                </p:cNvSpPr>
                <p:nvPr/>
              </p:nvSpPr>
              <p:spPr bwMode="auto">
                <a:xfrm>
                  <a:off x="977" y="2579"/>
                  <a:ext cx="228" cy="207"/>
                </a:xfrm>
                <a:prstGeom prst="rect">
                  <a:avLst/>
                </a:prstGeom>
                <a:noFill/>
                <a:ln w="9525">
                  <a:noFill/>
                  <a:miter lim="800000"/>
                  <a:headEnd/>
                  <a:tailEnd/>
                </a:ln>
              </p:spPr>
              <p:txBody>
                <a:bodyPr wrap="none" lIns="0" tIns="0" rIns="0" bIns="0">
                  <a:spAutoFit/>
                </a:bodyPr>
                <a:lstStyle/>
                <a:p>
                  <a:r>
                    <a:rPr lang="cs-CZ" sz="1600">
                      <a:solidFill>
                        <a:srgbClr val="000000"/>
                      </a:solidFill>
                    </a:rPr>
                    <a:t>0.2</a:t>
                  </a:r>
                  <a:endParaRPr lang="cs-CZ"/>
                </a:p>
              </p:txBody>
            </p:sp>
            <p:sp>
              <p:nvSpPr>
                <p:cNvPr id="2261" name="Rectangle 191"/>
                <p:cNvSpPr>
                  <a:spLocks noChangeAspect="1" noChangeArrowheads="1"/>
                </p:cNvSpPr>
                <p:nvPr/>
              </p:nvSpPr>
              <p:spPr bwMode="auto">
                <a:xfrm>
                  <a:off x="977" y="2096"/>
                  <a:ext cx="228" cy="207"/>
                </a:xfrm>
                <a:prstGeom prst="rect">
                  <a:avLst/>
                </a:prstGeom>
                <a:noFill/>
                <a:ln w="9525">
                  <a:noFill/>
                  <a:miter lim="800000"/>
                  <a:headEnd/>
                  <a:tailEnd/>
                </a:ln>
              </p:spPr>
              <p:txBody>
                <a:bodyPr wrap="none" lIns="0" tIns="0" rIns="0" bIns="0">
                  <a:spAutoFit/>
                </a:bodyPr>
                <a:lstStyle/>
                <a:p>
                  <a:r>
                    <a:rPr lang="cs-CZ" sz="1600">
                      <a:solidFill>
                        <a:srgbClr val="000000"/>
                      </a:solidFill>
                    </a:rPr>
                    <a:t>0.4</a:t>
                  </a:r>
                  <a:endParaRPr lang="cs-CZ"/>
                </a:p>
              </p:txBody>
            </p:sp>
            <p:sp>
              <p:nvSpPr>
                <p:cNvPr id="2262" name="Rectangle 192"/>
                <p:cNvSpPr>
                  <a:spLocks noChangeAspect="1" noChangeArrowheads="1"/>
                </p:cNvSpPr>
                <p:nvPr/>
              </p:nvSpPr>
              <p:spPr bwMode="auto">
                <a:xfrm>
                  <a:off x="977" y="1614"/>
                  <a:ext cx="230" cy="208"/>
                </a:xfrm>
                <a:prstGeom prst="rect">
                  <a:avLst/>
                </a:prstGeom>
                <a:noFill/>
                <a:ln w="9525">
                  <a:noFill/>
                  <a:miter lim="800000"/>
                  <a:headEnd/>
                  <a:tailEnd/>
                </a:ln>
              </p:spPr>
              <p:txBody>
                <a:bodyPr wrap="none" lIns="0" tIns="0" rIns="0" bIns="0">
                  <a:spAutoFit/>
                </a:bodyPr>
                <a:lstStyle/>
                <a:p>
                  <a:r>
                    <a:rPr lang="cs-CZ" sz="1600">
                      <a:solidFill>
                        <a:srgbClr val="000000"/>
                      </a:solidFill>
                    </a:rPr>
                    <a:t>0.6</a:t>
                  </a:r>
                  <a:endParaRPr lang="cs-CZ"/>
                </a:p>
              </p:txBody>
            </p:sp>
            <p:sp>
              <p:nvSpPr>
                <p:cNvPr id="2263" name="Rectangle 193"/>
                <p:cNvSpPr>
                  <a:spLocks noChangeAspect="1" noChangeArrowheads="1"/>
                </p:cNvSpPr>
                <p:nvPr/>
              </p:nvSpPr>
              <p:spPr bwMode="auto">
                <a:xfrm>
                  <a:off x="977" y="1130"/>
                  <a:ext cx="228" cy="207"/>
                </a:xfrm>
                <a:prstGeom prst="rect">
                  <a:avLst/>
                </a:prstGeom>
                <a:noFill/>
                <a:ln w="9525">
                  <a:noFill/>
                  <a:miter lim="800000"/>
                  <a:headEnd/>
                  <a:tailEnd/>
                </a:ln>
              </p:spPr>
              <p:txBody>
                <a:bodyPr wrap="none" lIns="0" tIns="0" rIns="0" bIns="0">
                  <a:spAutoFit/>
                </a:bodyPr>
                <a:lstStyle/>
                <a:p>
                  <a:r>
                    <a:rPr lang="cs-CZ" sz="1600">
                      <a:solidFill>
                        <a:srgbClr val="000000"/>
                      </a:solidFill>
                    </a:rPr>
                    <a:t>0.8</a:t>
                  </a:r>
                  <a:endParaRPr lang="cs-CZ"/>
                </a:p>
              </p:txBody>
            </p:sp>
            <p:sp>
              <p:nvSpPr>
                <p:cNvPr id="2264" name="Rectangle 194"/>
                <p:cNvSpPr>
                  <a:spLocks noChangeAspect="1" noChangeArrowheads="1"/>
                </p:cNvSpPr>
                <p:nvPr/>
              </p:nvSpPr>
              <p:spPr bwMode="auto">
                <a:xfrm>
                  <a:off x="977" y="647"/>
                  <a:ext cx="230" cy="208"/>
                </a:xfrm>
                <a:prstGeom prst="rect">
                  <a:avLst/>
                </a:prstGeom>
                <a:noFill/>
                <a:ln w="9525">
                  <a:noFill/>
                  <a:miter lim="800000"/>
                  <a:headEnd/>
                  <a:tailEnd/>
                </a:ln>
              </p:spPr>
              <p:txBody>
                <a:bodyPr wrap="none" lIns="0" tIns="0" rIns="0" bIns="0">
                  <a:spAutoFit/>
                </a:bodyPr>
                <a:lstStyle/>
                <a:p>
                  <a:r>
                    <a:rPr lang="cs-CZ" sz="1600" dirty="0">
                      <a:solidFill>
                        <a:srgbClr val="000000"/>
                      </a:solidFill>
                    </a:rPr>
                    <a:t>1.0</a:t>
                  </a:r>
                  <a:endParaRPr lang="cs-CZ" dirty="0"/>
                </a:p>
              </p:txBody>
            </p:sp>
            <p:sp>
              <p:nvSpPr>
                <p:cNvPr id="2273" name="Rectangle 203"/>
                <p:cNvSpPr>
                  <a:spLocks noChangeAspect="1" noChangeArrowheads="1"/>
                </p:cNvSpPr>
                <p:nvPr/>
              </p:nvSpPr>
              <p:spPr bwMode="auto">
                <a:xfrm>
                  <a:off x="2145" y="3418"/>
                  <a:ext cx="1944" cy="260"/>
                </a:xfrm>
                <a:prstGeom prst="rect">
                  <a:avLst/>
                </a:prstGeom>
                <a:noFill/>
                <a:ln w="9525">
                  <a:noFill/>
                  <a:miter lim="800000"/>
                  <a:headEnd/>
                  <a:tailEnd/>
                </a:ln>
              </p:spPr>
              <p:txBody>
                <a:bodyPr wrap="none" lIns="0" tIns="0" rIns="0" bIns="0">
                  <a:spAutoFit/>
                </a:bodyPr>
                <a:lstStyle/>
                <a:p>
                  <a:r>
                    <a:rPr lang="cs-CZ" dirty="0">
                      <a:solidFill>
                        <a:srgbClr val="000000"/>
                      </a:solidFill>
                    </a:rPr>
                    <a:t>Distance </a:t>
                  </a:r>
                  <a:r>
                    <a:rPr lang="cs-CZ" dirty="0" err="1">
                      <a:solidFill>
                        <a:srgbClr val="000000"/>
                      </a:solidFill>
                    </a:rPr>
                    <a:t>along</a:t>
                  </a:r>
                  <a:r>
                    <a:rPr lang="cs-CZ" dirty="0">
                      <a:solidFill>
                        <a:srgbClr val="000000"/>
                      </a:solidFill>
                    </a:rPr>
                    <a:t> </a:t>
                  </a:r>
                  <a:r>
                    <a:rPr lang="cs-CZ" dirty="0" err="1">
                      <a:solidFill>
                        <a:srgbClr val="000000"/>
                      </a:solidFill>
                    </a:rPr>
                    <a:t>transect</a:t>
                  </a:r>
                  <a:endParaRPr lang="cs-CZ" sz="2000" dirty="0"/>
                </a:p>
              </p:txBody>
            </p:sp>
            <p:sp>
              <p:nvSpPr>
                <p:cNvPr id="2274" name="Rectangle 204"/>
                <p:cNvSpPr>
                  <a:spLocks noChangeAspect="1" noChangeArrowheads="1"/>
                </p:cNvSpPr>
                <p:nvPr/>
              </p:nvSpPr>
              <p:spPr bwMode="auto">
                <a:xfrm rot="16200000">
                  <a:off x="342" y="1805"/>
                  <a:ext cx="922" cy="248"/>
                </a:xfrm>
                <a:prstGeom prst="rect">
                  <a:avLst/>
                </a:prstGeom>
                <a:noFill/>
                <a:ln w="9525">
                  <a:noFill/>
                  <a:miter lim="800000"/>
                  <a:headEnd/>
                  <a:tailEnd/>
                </a:ln>
              </p:spPr>
              <p:txBody>
                <a:bodyPr wrap="none" lIns="0" tIns="0" rIns="0" bIns="0">
                  <a:spAutoFit/>
                </a:bodyPr>
                <a:lstStyle/>
                <a:p>
                  <a:r>
                    <a:rPr lang="cs-CZ" dirty="0" err="1">
                      <a:solidFill>
                        <a:srgbClr val="000000"/>
                      </a:solidFill>
                    </a:rPr>
                    <a:t>Frequency</a:t>
                  </a:r>
                  <a:endParaRPr lang="cs-CZ" sz="2000" dirty="0"/>
                </a:p>
              </p:txBody>
            </p:sp>
            <p:sp>
              <p:nvSpPr>
                <p:cNvPr id="2275" name="Rectangle 205"/>
                <p:cNvSpPr>
                  <a:spLocks noChangeAspect="1" noChangeArrowheads="1"/>
                </p:cNvSpPr>
                <p:nvPr/>
              </p:nvSpPr>
              <p:spPr bwMode="auto">
                <a:xfrm>
                  <a:off x="610" y="511"/>
                  <a:ext cx="4599" cy="3297"/>
                </a:xfrm>
                <a:prstGeom prst="rect">
                  <a:avLst/>
                </a:prstGeom>
                <a:noFill/>
                <a:ln w="0">
                  <a:solidFill>
                    <a:srgbClr val="000000"/>
                  </a:solidFill>
                  <a:miter lim="800000"/>
                  <a:headEnd/>
                  <a:tailEnd/>
                </a:ln>
              </p:spPr>
              <p:txBody>
                <a:bodyPr/>
                <a:lstStyle/>
                <a:p>
                  <a:endParaRPr lang="cs-CZ"/>
                </a:p>
              </p:txBody>
            </p:sp>
          </p:grpSp>
          <p:sp>
            <p:nvSpPr>
              <p:cNvPr id="2072" name="Rectangle 425"/>
              <p:cNvSpPr>
                <a:spLocks noChangeAspect="1" noChangeArrowheads="1"/>
              </p:cNvSpPr>
              <p:nvPr/>
            </p:nvSpPr>
            <p:spPr bwMode="auto">
              <a:xfrm>
                <a:off x="3203" y="2285"/>
                <a:ext cx="133" cy="108"/>
              </a:xfrm>
              <a:prstGeom prst="rect">
                <a:avLst/>
              </a:prstGeom>
              <a:solidFill>
                <a:schemeClr val="bg1"/>
              </a:solidFill>
              <a:ln w="9525">
                <a:noFill/>
                <a:miter lim="800000"/>
                <a:headEnd/>
                <a:tailEnd/>
              </a:ln>
            </p:spPr>
            <p:txBody>
              <a:bodyPr wrap="none" anchor="ctr"/>
              <a:lstStyle/>
              <a:p>
                <a:endParaRPr lang="cs-CZ"/>
              </a:p>
            </p:txBody>
          </p:sp>
        </p:grpSp>
        <p:sp>
          <p:nvSpPr>
            <p:cNvPr id="2058" name="Freeform 206"/>
            <p:cNvSpPr>
              <a:spLocks noChangeAspect="1"/>
            </p:cNvSpPr>
            <p:nvPr/>
          </p:nvSpPr>
          <p:spPr bwMode="auto">
            <a:xfrm>
              <a:off x="1367" y="1025"/>
              <a:ext cx="3581" cy="2194"/>
            </a:xfrm>
            <a:custGeom>
              <a:avLst/>
              <a:gdLst>
                <a:gd name="T0" fmla="*/ 0 w 3730"/>
                <a:gd name="T1" fmla="*/ 1682 h 2397"/>
                <a:gd name="T2" fmla="*/ 408 w 3730"/>
                <a:gd name="T3" fmla="*/ 1680 h 2397"/>
                <a:gd name="T4" fmla="*/ 985 w 3730"/>
                <a:gd name="T5" fmla="*/ 1606 h 2397"/>
                <a:gd name="T6" fmla="*/ 1337 w 3730"/>
                <a:gd name="T7" fmla="*/ 1467 h 2397"/>
                <a:gd name="T8" fmla="*/ 1534 w 3730"/>
                <a:gd name="T9" fmla="*/ 1321 h 2397"/>
                <a:gd name="T10" fmla="*/ 1534 w 3730"/>
                <a:gd name="T11" fmla="*/ 1321 h 2397"/>
                <a:gd name="T12" fmla="*/ 1604 w 3730"/>
                <a:gd name="T13" fmla="*/ 789 h 2397"/>
                <a:gd name="T14" fmla="*/ 1670 w 3730"/>
                <a:gd name="T15" fmla="*/ 356 h 2397"/>
                <a:gd name="T16" fmla="*/ 2088 w 3730"/>
                <a:gd name="T17" fmla="*/ 104 h 2397"/>
                <a:gd name="T18" fmla="*/ 2663 w 3730"/>
                <a:gd name="T19" fmla="*/ 12 h 2397"/>
                <a:gd name="T20" fmla="*/ 3169 w 3730"/>
                <a:gd name="T21" fmla="*/ 0 h 23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30"/>
                <a:gd name="T34" fmla="*/ 0 h 2397"/>
                <a:gd name="T35" fmla="*/ 3730 w 3730"/>
                <a:gd name="T36" fmla="*/ 2397 h 23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30" h="2397">
                  <a:moveTo>
                    <a:pt x="0" y="2397"/>
                  </a:moveTo>
                  <a:cubicBezTo>
                    <a:pt x="80" y="2396"/>
                    <a:pt x="281" y="2397"/>
                    <a:pt x="480" y="2394"/>
                  </a:cubicBezTo>
                  <a:cubicBezTo>
                    <a:pt x="724" y="2384"/>
                    <a:pt x="934" y="2354"/>
                    <a:pt x="1160" y="2288"/>
                  </a:cubicBezTo>
                  <a:cubicBezTo>
                    <a:pt x="1386" y="2222"/>
                    <a:pt x="1473" y="2155"/>
                    <a:pt x="1574" y="2090"/>
                  </a:cubicBezTo>
                  <a:cubicBezTo>
                    <a:pt x="1675" y="2025"/>
                    <a:pt x="1767" y="1917"/>
                    <a:pt x="1806" y="1882"/>
                  </a:cubicBezTo>
                  <a:cubicBezTo>
                    <a:pt x="1820" y="1756"/>
                    <a:pt x="1842" y="1632"/>
                    <a:pt x="1888" y="1124"/>
                  </a:cubicBezTo>
                  <a:cubicBezTo>
                    <a:pt x="1934" y="616"/>
                    <a:pt x="1918" y="668"/>
                    <a:pt x="1964" y="507"/>
                  </a:cubicBezTo>
                  <a:cubicBezTo>
                    <a:pt x="2060" y="364"/>
                    <a:pt x="2258" y="234"/>
                    <a:pt x="2458" y="150"/>
                  </a:cubicBezTo>
                  <a:cubicBezTo>
                    <a:pt x="2653" y="68"/>
                    <a:pt x="2926" y="32"/>
                    <a:pt x="3134" y="16"/>
                  </a:cubicBezTo>
                  <a:cubicBezTo>
                    <a:pt x="3342" y="0"/>
                    <a:pt x="3606" y="3"/>
                    <a:pt x="3730" y="0"/>
                  </a:cubicBezTo>
                </a:path>
              </a:pathLst>
            </a:custGeom>
            <a:noFill/>
            <a:ln w="76200" cmpd="sng">
              <a:solidFill>
                <a:srgbClr val="FF0000"/>
              </a:solidFill>
              <a:prstDash val="solid"/>
              <a:round/>
              <a:headEnd/>
              <a:tailEnd/>
            </a:ln>
          </p:spPr>
          <p:txBody>
            <a:bodyPr/>
            <a:lstStyle/>
            <a:p>
              <a:endParaRPr lang="cs-CZ"/>
            </a:p>
          </p:txBody>
        </p:sp>
        <p:grpSp>
          <p:nvGrpSpPr>
            <p:cNvPr id="2059" name="Group 207"/>
            <p:cNvGrpSpPr>
              <a:grpSpLocks noChangeAspect="1"/>
            </p:cNvGrpSpPr>
            <p:nvPr/>
          </p:nvGrpSpPr>
          <p:grpSpPr bwMode="auto">
            <a:xfrm>
              <a:off x="3082" y="1492"/>
              <a:ext cx="938" cy="2008"/>
              <a:chOff x="3057" y="1252"/>
              <a:chExt cx="978" cy="2193"/>
            </a:xfrm>
          </p:grpSpPr>
          <p:sp>
            <p:nvSpPr>
              <p:cNvPr id="30928" name="Line 208"/>
              <p:cNvSpPr>
                <a:spLocks noChangeAspect="1" noChangeShapeType="1"/>
              </p:cNvSpPr>
              <p:nvPr/>
            </p:nvSpPr>
            <p:spPr bwMode="auto">
              <a:xfrm>
                <a:off x="3057" y="2613"/>
                <a:ext cx="623" cy="0"/>
              </a:xfrm>
              <a:prstGeom prst="line">
                <a:avLst/>
              </a:prstGeom>
              <a:noFill/>
              <a:ln w="19050">
                <a:solidFill>
                  <a:schemeClr val="tx1"/>
                </a:solidFill>
                <a:prstDash val="sysDot"/>
                <a:round/>
                <a:headEnd/>
                <a:tailEnd/>
              </a:ln>
              <a:effectLst>
                <a:outerShdw algn="ctr" rotWithShape="0">
                  <a:schemeClr val="bg2"/>
                </a:outerShdw>
              </a:effectLst>
            </p:spPr>
            <p:txBody>
              <a:bodyPr/>
              <a:lstStyle/>
              <a:p>
                <a:pPr>
                  <a:defRPr/>
                </a:pPr>
                <a:endParaRPr lang="cs-CZ">
                  <a:latin typeface="Arial" charset="0"/>
                  <a:cs typeface="Arial" charset="0"/>
                </a:endParaRPr>
              </a:p>
            </p:txBody>
          </p:sp>
          <p:sp>
            <p:nvSpPr>
              <p:cNvPr id="30929" name="Line 209"/>
              <p:cNvSpPr>
                <a:spLocks noChangeAspect="1" noChangeShapeType="1"/>
              </p:cNvSpPr>
              <p:nvPr/>
            </p:nvSpPr>
            <p:spPr bwMode="auto">
              <a:xfrm>
                <a:off x="3227" y="1252"/>
                <a:ext cx="450" cy="0"/>
              </a:xfrm>
              <a:prstGeom prst="line">
                <a:avLst/>
              </a:prstGeom>
              <a:noFill/>
              <a:ln w="19050">
                <a:solidFill>
                  <a:schemeClr val="tx1"/>
                </a:solidFill>
                <a:prstDash val="sysDot"/>
                <a:round/>
                <a:headEnd/>
                <a:tailEnd/>
              </a:ln>
              <a:effectLst>
                <a:outerShdw algn="ctr" rotWithShape="0">
                  <a:schemeClr val="bg2"/>
                </a:outerShdw>
              </a:effectLst>
            </p:spPr>
            <p:txBody>
              <a:bodyPr/>
              <a:lstStyle/>
              <a:p>
                <a:pPr>
                  <a:defRPr/>
                </a:pPr>
                <a:endParaRPr lang="cs-CZ">
                  <a:latin typeface="Arial" charset="0"/>
                  <a:cs typeface="Arial" charset="0"/>
                </a:endParaRPr>
              </a:p>
            </p:txBody>
          </p:sp>
          <p:sp>
            <p:nvSpPr>
              <p:cNvPr id="30930" name="Line 210"/>
              <p:cNvSpPr>
                <a:spLocks noChangeAspect="1" noChangeShapeType="1"/>
              </p:cNvSpPr>
              <p:nvPr/>
            </p:nvSpPr>
            <p:spPr bwMode="auto">
              <a:xfrm>
                <a:off x="3623" y="1252"/>
                <a:ext cx="0" cy="1361"/>
              </a:xfrm>
              <a:prstGeom prst="line">
                <a:avLst/>
              </a:prstGeom>
              <a:noFill/>
              <a:ln w="28575">
                <a:solidFill>
                  <a:schemeClr val="tx1"/>
                </a:solidFill>
                <a:round/>
                <a:headEnd type="triangle" w="med" len="med"/>
                <a:tailEnd type="triangle" w="med" len="med"/>
              </a:ln>
              <a:effectLst>
                <a:outerShdw algn="ctr" rotWithShape="0">
                  <a:schemeClr val="bg2"/>
                </a:outerShdw>
              </a:effectLst>
            </p:spPr>
            <p:txBody>
              <a:bodyPr/>
              <a:lstStyle/>
              <a:p>
                <a:pPr>
                  <a:defRPr/>
                </a:pPr>
                <a:endParaRPr lang="cs-CZ">
                  <a:latin typeface="Arial" charset="0"/>
                  <a:cs typeface="Arial" charset="0"/>
                </a:endParaRPr>
              </a:p>
            </p:txBody>
          </p:sp>
          <p:sp>
            <p:nvSpPr>
              <p:cNvPr id="30931" name="Line 211"/>
              <p:cNvSpPr>
                <a:spLocks noChangeAspect="1" noChangeShapeType="1"/>
              </p:cNvSpPr>
              <p:nvPr/>
            </p:nvSpPr>
            <p:spPr bwMode="auto">
              <a:xfrm>
                <a:off x="3142" y="1904"/>
                <a:ext cx="0" cy="1247"/>
              </a:xfrm>
              <a:prstGeom prst="line">
                <a:avLst/>
              </a:prstGeom>
              <a:noFill/>
              <a:ln w="19050">
                <a:solidFill>
                  <a:schemeClr val="tx1"/>
                </a:solidFill>
                <a:prstDash val="sysDot"/>
                <a:round/>
                <a:headEnd/>
                <a:tailEnd type="triangle" w="med" len="med"/>
              </a:ln>
              <a:effectLst>
                <a:outerShdw algn="ctr" rotWithShape="0">
                  <a:schemeClr val="bg2"/>
                </a:outerShdw>
              </a:effectLst>
            </p:spPr>
            <p:txBody>
              <a:bodyPr/>
              <a:lstStyle/>
              <a:p>
                <a:pPr>
                  <a:defRPr/>
                </a:pPr>
                <a:endParaRPr lang="cs-CZ">
                  <a:latin typeface="Arial" charset="0"/>
                  <a:cs typeface="Arial" charset="0"/>
                </a:endParaRPr>
              </a:p>
            </p:txBody>
          </p:sp>
          <p:sp>
            <p:nvSpPr>
              <p:cNvPr id="30932" name="Text Box 212"/>
              <p:cNvSpPr txBox="1">
                <a:spLocks noChangeAspect="1" noChangeArrowheads="1"/>
              </p:cNvSpPr>
              <p:nvPr/>
            </p:nvSpPr>
            <p:spPr bwMode="auto">
              <a:xfrm>
                <a:off x="3057" y="3110"/>
                <a:ext cx="240" cy="337"/>
              </a:xfrm>
              <a:prstGeom prst="rect">
                <a:avLst/>
              </a:prstGeom>
              <a:noFill/>
              <a:ln w="9525">
                <a:noFill/>
                <a:miter lim="800000"/>
                <a:headEnd/>
                <a:tailEnd/>
              </a:ln>
              <a:effectLst>
                <a:outerShdw algn="ctr" rotWithShape="0">
                  <a:schemeClr val="bg2"/>
                </a:outerShdw>
              </a:effectLst>
            </p:spPr>
            <p:txBody>
              <a:bodyPr wrap="none">
                <a:spAutoFit/>
              </a:bodyPr>
              <a:lstStyle/>
              <a:p>
                <a:pPr>
                  <a:defRPr/>
                </a:pPr>
                <a:r>
                  <a:rPr lang="en-US" sz="2000" b="1" i="1">
                    <a:latin typeface="Times New Roman" pitchFamily="18" charset="0"/>
                    <a:cs typeface="Arial" charset="0"/>
                  </a:rPr>
                  <a:t>c</a:t>
                </a:r>
                <a:endParaRPr lang="cs-CZ" sz="2000" b="1" i="1">
                  <a:latin typeface="Times New Roman" pitchFamily="18" charset="0"/>
                  <a:cs typeface="Arial" charset="0"/>
                </a:endParaRPr>
              </a:p>
            </p:txBody>
          </p:sp>
          <p:sp>
            <p:nvSpPr>
              <p:cNvPr id="2070" name="Text Box 213"/>
              <p:cNvSpPr txBox="1">
                <a:spLocks noChangeAspect="1" noChangeArrowheads="1"/>
              </p:cNvSpPr>
              <p:nvPr/>
            </p:nvSpPr>
            <p:spPr bwMode="auto">
              <a:xfrm>
                <a:off x="3659" y="1809"/>
                <a:ext cx="376" cy="336"/>
              </a:xfrm>
              <a:prstGeom prst="rect">
                <a:avLst/>
              </a:prstGeom>
              <a:noFill/>
              <a:ln w="9525">
                <a:noFill/>
                <a:miter lim="800000"/>
                <a:headEnd/>
                <a:tailEnd/>
              </a:ln>
            </p:spPr>
            <p:txBody>
              <a:bodyPr wrap="none">
                <a:spAutoFit/>
              </a:bodyPr>
              <a:lstStyle/>
              <a:p>
                <a:r>
                  <a:rPr lang="cs-CZ" sz="2000" b="1" i="1">
                    <a:latin typeface="Times New Roman" pitchFamily="18" charset="0"/>
                    <a:sym typeface="Symbol" pitchFamily="18" charset="2"/>
                  </a:rPr>
                  <a:t>p</a:t>
                </a:r>
              </a:p>
            </p:txBody>
          </p:sp>
        </p:grpSp>
        <p:grpSp>
          <p:nvGrpSpPr>
            <p:cNvPr id="2060" name="Group 214"/>
            <p:cNvGrpSpPr>
              <a:grpSpLocks noChangeAspect="1"/>
            </p:cNvGrpSpPr>
            <p:nvPr/>
          </p:nvGrpSpPr>
          <p:grpSpPr bwMode="auto">
            <a:xfrm>
              <a:off x="1570" y="1401"/>
              <a:ext cx="1606" cy="622"/>
              <a:chOff x="1469" y="1110"/>
              <a:chExt cx="1673" cy="680"/>
            </a:xfrm>
          </p:grpSpPr>
          <p:graphicFrame>
            <p:nvGraphicFramePr>
              <p:cNvPr id="2052" name="Object 215"/>
              <p:cNvGraphicFramePr>
                <a:graphicFrameLocks noChangeAspect="1"/>
              </p:cNvGraphicFramePr>
              <p:nvPr/>
            </p:nvGraphicFramePr>
            <p:xfrm>
              <a:off x="1469" y="1110"/>
              <a:ext cx="1428" cy="345"/>
            </p:xfrm>
            <a:graphic>
              <a:graphicData uri="http://schemas.openxmlformats.org/presentationml/2006/ole">
                <mc:AlternateContent xmlns:mc="http://schemas.openxmlformats.org/markup-compatibility/2006">
                  <mc:Choice xmlns:v="urn:schemas-microsoft-com:vml" Requires="v">
                    <p:oleObj name="Rovnice" r:id="rId3" imgW="1892300" imgH="457200" progId="Equation.3">
                      <p:embed/>
                    </p:oleObj>
                  </mc:Choice>
                  <mc:Fallback>
                    <p:oleObj name="Rovnice" r:id="rId3" imgW="1892300" imgH="457200" progId="Equation.3">
                      <p:embed/>
                      <p:pic>
                        <p:nvPicPr>
                          <p:cNvPr id="0" name="Object 2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9" y="1110"/>
                            <a:ext cx="1428" cy="345"/>
                          </a:xfrm>
                          <a:prstGeom prst="rect">
                            <a:avLst/>
                          </a:prstGeom>
                          <a:noFill/>
                          <a:effectLst>
                            <a:outerShdw algn="ctr" rotWithShape="0">
                              <a:srgbClr val="808080"/>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936" name="Line 216"/>
              <p:cNvSpPr>
                <a:spLocks noChangeAspect="1" noChangeShapeType="1"/>
              </p:cNvSpPr>
              <p:nvPr/>
            </p:nvSpPr>
            <p:spPr bwMode="auto">
              <a:xfrm>
                <a:off x="2688" y="1420"/>
                <a:ext cx="453" cy="368"/>
              </a:xfrm>
              <a:prstGeom prst="line">
                <a:avLst/>
              </a:prstGeom>
              <a:noFill/>
              <a:ln w="28575">
                <a:solidFill>
                  <a:schemeClr val="tx1"/>
                </a:solidFill>
                <a:round/>
                <a:headEnd/>
                <a:tailEnd type="triangle" w="med" len="med"/>
              </a:ln>
              <a:effectLst>
                <a:outerShdw algn="ctr" rotWithShape="0">
                  <a:schemeClr val="bg2"/>
                </a:outerShdw>
              </a:effectLst>
            </p:spPr>
            <p:txBody>
              <a:bodyPr/>
              <a:lstStyle/>
              <a:p>
                <a:pPr>
                  <a:defRPr/>
                </a:pPr>
                <a:endParaRPr lang="cs-CZ">
                  <a:latin typeface="Arial" charset="0"/>
                  <a:cs typeface="Arial" charset="0"/>
                </a:endParaRPr>
              </a:p>
            </p:txBody>
          </p:sp>
        </p:grpSp>
        <p:grpSp>
          <p:nvGrpSpPr>
            <p:cNvPr id="2061" name="Group 217"/>
            <p:cNvGrpSpPr>
              <a:grpSpLocks noChangeAspect="1"/>
            </p:cNvGrpSpPr>
            <p:nvPr/>
          </p:nvGrpSpPr>
          <p:grpSpPr bwMode="auto">
            <a:xfrm>
              <a:off x="1509" y="1146"/>
              <a:ext cx="3413" cy="2024"/>
              <a:chOff x="1408" y="855"/>
              <a:chExt cx="3555" cy="2211"/>
            </a:xfrm>
          </p:grpSpPr>
          <p:graphicFrame>
            <p:nvGraphicFramePr>
              <p:cNvPr id="2050" name="Object 218"/>
              <p:cNvGraphicFramePr>
                <a:graphicFrameLocks noChangeAspect="1"/>
              </p:cNvGraphicFramePr>
              <p:nvPr/>
            </p:nvGraphicFramePr>
            <p:xfrm>
              <a:off x="1408" y="2535"/>
              <a:ext cx="1124" cy="202"/>
            </p:xfrm>
            <a:graphic>
              <a:graphicData uri="http://schemas.openxmlformats.org/presentationml/2006/ole">
                <mc:AlternateContent xmlns:mc="http://schemas.openxmlformats.org/markup-compatibility/2006">
                  <mc:Choice xmlns:v="urn:schemas-microsoft-com:vml" Requires="v">
                    <p:oleObj name="Rovnice" r:id="rId5" imgW="1485255" imgH="266584" progId="Equation.3">
                      <p:embed/>
                    </p:oleObj>
                  </mc:Choice>
                  <mc:Fallback>
                    <p:oleObj name="Rovnice" r:id="rId5" imgW="1485255" imgH="266584" progId="Equation.3">
                      <p:embed/>
                      <p:pic>
                        <p:nvPicPr>
                          <p:cNvPr id="0" name="Object 2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8" y="2535"/>
                            <a:ext cx="1124" cy="202"/>
                          </a:xfrm>
                          <a:prstGeom prst="rect">
                            <a:avLst/>
                          </a:prstGeom>
                          <a:noFill/>
                          <a:effectLst>
                            <a:outerShdw algn="ctr" rotWithShape="0">
                              <a:srgbClr val="808080"/>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939" name="Line 219"/>
              <p:cNvSpPr>
                <a:spLocks noChangeAspect="1" noChangeShapeType="1"/>
              </p:cNvSpPr>
              <p:nvPr/>
            </p:nvSpPr>
            <p:spPr bwMode="auto">
              <a:xfrm>
                <a:off x="1921" y="2758"/>
                <a:ext cx="88" cy="308"/>
              </a:xfrm>
              <a:prstGeom prst="line">
                <a:avLst/>
              </a:prstGeom>
              <a:noFill/>
              <a:ln w="28575">
                <a:solidFill>
                  <a:schemeClr val="tx1"/>
                </a:solidFill>
                <a:round/>
                <a:headEnd/>
                <a:tailEnd type="triangle" w="med" len="med"/>
              </a:ln>
              <a:effectLst>
                <a:outerShdw algn="ctr" rotWithShape="0">
                  <a:schemeClr val="bg2"/>
                </a:outerShdw>
              </a:effectLst>
            </p:spPr>
            <p:txBody>
              <a:bodyPr/>
              <a:lstStyle/>
              <a:p>
                <a:pPr>
                  <a:defRPr/>
                </a:pPr>
                <a:endParaRPr lang="cs-CZ">
                  <a:latin typeface="Arial" charset="0"/>
                  <a:cs typeface="Arial" charset="0"/>
                </a:endParaRPr>
              </a:p>
            </p:txBody>
          </p:sp>
          <p:graphicFrame>
            <p:nvGraphicFramePr>
              <p:cNvPr id="2051" name="Object 220"/>
              <p:cNvGraphicFramePr>
                <a:graphicFrameLocks noChangeAspect="1"/>
              </p:cNvGraphicFramePr>
              <p:nvPr/>
            </p:nvGraphicFramePr>
            <p:xfrm>
              <a:off x="3752" y="1235"/>
              <a:ext cx="1211" cy="202"/>
            </p:xfrm>
            <a:graphic>
              <a:graphicData uri="http://schemas.openxmlformats.org/presentationml/2006/ole">
                <mc:AlternateContent xmlns:mc="http://schemas.openxmlformats.org/markup-compatibility/2006">
                  <mc:Choice xmlns:v="urn:schemas-microsoft-com:vml" Requires="v">
                    <p:oleObj name="Rovnice" r:id="rId7" imgW="1600200" imgH="266700" progId="Equation.3">
                      <p:embed/>
                    </p:oleObj>
                  </mc:Choice>
                  <mc:Fallback>
                    <p:oleObj name="Rovnice" r:id="rId7" imgW="1600200" imgH="266700" progId="Equation.3">
                      <p:embed/>
                      <p:pic>
                        <p:nvPicPr>
                          <p:cNvPr id="0" name="Object 2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52" y="1235"/>
                            <a:ext cx="1211" cy="202"/>
                          </a:xfrm>
                          <a:prstGeom prst="rect">
                            <a:avLst/>
                          </a:prstGeom>
                          <a:noFill/>
                          <a:effectLst>
                            <a:outerShdw algn="ctr" rotWithShape="0">
                              <a:srgbClr val="808080"/>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941" name="Line 221"/>
              <p:cNvSpPr>
                <a:spLocks noChangeAspect="1" noChangeShapeType="1"/>
              </p:cNvSpPr>
              <p:nvPr/>
            </p:nvSpPr>
            <p:spPr bwMode="auto">
              <a:xfrm flipH="1" flipV="1">
                <a:off x="3852" y="855"/>
                <a:ext cx="225" cy="368"/>
              </a:xfrm>
              <a:prstGeom prst="line">
                <a:avLst/>
              </a:prstGeom>
              <a:noFill/>
              <a:ln w="28575">
                <a:solidFill>
                  <a:schemeClr val="tx1"/>
                </a:solidFill>
                <a:round/>
                <a:headEnd/>
                <a:tailEnd type="triangle" w="med" len="med"/>
              </a:ln>
              <a:effectLst>
                <a:outerShdw algn="ctr" rotWithShape="0">
                  <a:schemeClr val="bg2"/>
                </a:outerShdw>
              </a:effectLst>
            </p:spPr>
            <p:txBody>
              <a:bodyPr/>
              <a:lstStyle/>
              <a:p>
                <a:pPr>
                  <a:defRPr/>
                </a:pPr>
                <a:endParaRPr lang="cs-CZ">
                  <a:latin typeface="Arial" charset="0"/>
                  <a:cs typeface="Arial" charset="0"/>
                </a:endParaRPr>
              </a:p>
            </p:txBody>
          </p:sp>
        </p:grpSp>
      </p:grpSp>
      <p:sp>
        <p:nvSpPr>
          <p:cNvPr id="2054" name="Text Box 423"/>
          <p:cNvSpPr txBox="1">
            <a:spLocks noChangeArrowheads="1"/>
          </p:cNvSpPr>
          <p:nvPr/>
        </p:nvSpPr>
        <p:spPr bwMode="auto">
          <a:xfrm>
            <a:off x="3712256" y="282575"/>
            <a:ext cx="2257349" cy="461665"/>
          </a:xfrm>
          <a:prstGeom prst="rect">
            <a:avLst/>
          </a:prstGeom>
          <a:noFill/>
          <a:ln w="9525">
            <a:noFill/>
            <a:miter lim="800000"/>
            <a:headEnd/>
            <a:tailEnd/>
          </a:ln>
        </p:spPr>
        <p:txBody>
          <a:bodyPr wrap="none">
            <a:spAutoFit/>
          </a:bodyPr>
          <a:lstStyle/>
          <a:p>
            <a:r>
              <a:rPr lang="en-GB" sz="2400" dirty="0">
                <a:solidFill>
                  <a:srgbClr val="E60000"/>
                </a:solidFill>
              </a:rPr>
              <a:t>Multiple</a:t>
            </a:r>
            <a:r>
              <a:rPr lang="cs-CZ" sz="2400" dirty="0">
                <a:solidFill>
                  <a:srgbClr val="E60000"/>
                </a:solidFill>
              </a:rPr>
              <a:t> gen</a:t>
            </a:r>
            <a:r>
              <a:rPr lang="en-GB" sz="2400" dirty="0">
                <a:solidFill>
                  <a:srgbClr val="E60000"/>
                </a:solidFill>
              </a:rPr>
              <a:t>es</a:t>
            </a:r>
            <a:r>
              <a:rPr lang="cs-CZ" sz="2400" dirty="0">
                <a:solidFill>
                  <a:srgbClr val="E60000"/>
                </a:solidFill>
              </a:rPr>
              <a:t>:</a:t>
            </a:r>
          </a:p>
        </p:txBody>
      </p:sp>
      <p:sp>
        <p:nvSpPr>
          <p:cNvPr id="2055" name="Text Box 424"/>
          <p:cNvSpPr txBox="1">
            <a:spLocks noChangeArrowheads="1"/>
          </p:cNvSpPr>
          <p:nvPr/>
        </p:nvSpPr>
        <p:spPr bwMode="auto">
          <a:xfrm>
            <a:off x="2047875" y="4822825"/>
            <a:ext cx="5081840" cy="400110"/>
          </a:xfrm>
          <a:prstGeom prst="rect">
            <a:avLst/>
          </a:prstGeom>
          <a:noFill/>
          <a:ln w="9525">
            <a:noFill/>
            <a:miter lim="800000"/>
            <a:headEnd/>
            <a:tailEnd/>
          </a:ln>
        </p:spPr>
        <p:txBody>
          <a:bodyPr wrap="none">
            <a:spAutoFit/>
          </a:bodyPr>
          <a:lstStyle/>
          <a:p>
            <a:r>
              <a:rPr lang="cs-CZ" sz="2000" dirty="0">
                <a:solidFill>
                  <a:srgbClr val="E60000"/>
                </a:solidFill>
              </a:rPr>
              <a:t>„</a:t>
            </a:r>
            <a:r>
              <a:rPr lang="cs-CZ" sz="2000" dirty="0" err="1">
                <a:solidFill>
                  <a:srgbClr val="E60000"/>
                </a:solidFill>
              </a:rPr>
              <a:t>stepped</a:t>
            </a:r>
            <a:r>
              <a:rPr lang="cs-CZ" sz="2000" dirty="0">
                <a:solidFill>
                  <a:srgbClr val="E60000"/>
                </a:solidFill>
              </a:rPr>
              <a:t>“ model (</a:t>
            </a:r>
            <a:r>
              <a:rPr lang="cs-CZ" sz="2000" dirty="0" err="1">
                <a:solidFill>
                  <a:srgbClr val="E60000"/>
                </a:solidFill>
              </a:rPr>
              <a:t>symetric</a:t>
            </a:r>
            <a:r>
              <a:rPr lang="en-GB" sz="2000" dirty="0">
                <a:solidFill>
                  <a:srgbClr val="E60000"/>
                </a:solidFill>
              </a:rPr>
              <a:t>al</a:t>
            </a:r>
            <a:r>
              <a:rPr lang="cs-CZ" sz="2000" dirty="0">
                <a:solidFill>
                  <a:srgbClr val="E60000"/>
                </a:solidFill>
              </a:rPr>
              <a:t>, </a:t>
            </a:r>
            <a:r>
              <a:rPr lang="cs-CZ" sz="2000" dirty="0" err="1">
                <a:solidFill>
                  <a:srgbClr val="E60000"/>
                </a:solidFill>
              </a:rPr>
              <a:t>asym</a:t>
            </a:r>
            <a:r>
              <a:rPr lang="en-GB" sz="2000" dirty="0">
                <a:solidFill>
                  <a:srgbClr val="E60000"/>
                </a:solidFill>
              </a:rPr>
              <a:t>m</a:t>
            </a:r>
            <a:r>
              <a:rPr lang="cs-CZ" sz="2000" dirty="0" err="1">
                <a:solidFill>
                  <a:srgbClr val="E60000"/>
                </a:solidFill>
              </a:rPr>
              <a:t>etric</a:t>
            </a:r>
            <a:r>
              <a:rPr lang="en-GB" sz="2000" dirty="0">
                <a:solidFill>
                  <a:srgbClr val="E60000"/>
                </a:solidFill>
              </a:rPr>
              <a:t>al</a:t>
            </a:r>
            <a:r>
              <a:rPr lang="cs-CZ" sz="2000" dirty="0">
                <a:solidFill>
                  <a:srgbClr val="E60000"/>
                </a:solidFill>
              </a:rPr>
              <a:t>)</a:t>
            </a:r>
          </a:p>
        </p:txBody>
      </p:sp>
      <p:sp>
        <p:nvSpPr>
          <p:cNvPr id="2056" name="Text Box 427"/>
          <p:cNvSpPr txBox="1">
            <a:spLocks noChangeArrowheads="1"/>
          </p:cNvSpPr>
          <p:nvPr/>
        </p:nvSpPr>
        <p:spPr bwMode="auto">
          <a:xfrm>
            <a:off x="529063" y="5378835"/>
            <a:ext cx="8327921" cy="1077218"/>
          </a:xfrm>
          <a:prstGeom prst="rect">
            <a:avLst/>
          </a:prstGeom>
          <a:noFill/>
          <a:ln w="9525">
            <a:noFill/>
            <a:miter lim="800000"/>
            <a:headEnd/>
            <a:tailEnd/>
          </a:ln>
        </p:spPr>
        <p:txBody>
          <a:bodyPr wrap="none">
            <a:spAutoFit/>
          </a:bodyPr>
          <a:lstStyle/>
          <a:p>
            <a:pPr>
              <a:spcAft>
                <a:spcPts val="600"/>
              </a:spcAft>
            </a:pPr>
            <a:r>
              <a:rPr lang="cs-CZ" dirty="0"/>
              <a:t> </a:t>
            </a:r>
            <a:r>
              <a:rPr lang="en-GB" dirty="0"/>
              <a:t>linkage disequilibrium resulting from influx of parental allele combinations</a:t>
            </a:r>
            <a:r>
              <a:rPr lang="cs-CZ" dirty="0"/>
              <a:t> </a:t>
            </a:r>
            <a:r>
              <a:rPr lang="cs-CZ" dirty="0">
                <a:sym typeface="Symbol" pitchFamily="18" charset="2"/>
              </a:rPr>
              <a:t> </a:t>
            </a:r>
            <a:endParaRPr lang="cs-CZ" dirty="0"/>
          </a:p>
          <a:p>
            <a:pPr>
              <a:spcAft>
                <a:spcPts val="600"/>
              </a:spcAft>
            </a:pPr>
            <a:r>
              <a:rPr lang="cs-CZ" dirty="0"/>
              <a:t> </a:t>
            </a:r>
            <a:r>
              <a:rPr lang="en-GB" dirty="0"/>
              <a:t>synergistic effect: </a:t>
            </a:r>
            <a:r>
              <a:rPr lang="en-GB" dirty="0" err="1"/>
              <a:t>strenghtening</a:t>
            </a:r>
            <a:r>
              <a:rPr lang="en-GB" dirty="0"/>
              <a:t> of</a:t>
            </a:r>
            <a:r>
              <a:rPr lang="cs-CZ" dirty="0"/>
              <a:t> </a:t>
            </a:r>
            <a:r>
              <a:rPr lang="cs-CZ" dirty="0" err="1"/>
              <a:t>selec</a:t>
            </a:r>
            <a:r>
              <a:rPr lang="en-GB" dirty="0" err="1"/>
              <a:t>tion</a:t>
            </a:r>
            <a:r>
              <a:rPr lang="cs-CZ" dirty="0"/>
              <a:t> </a:t>
            </a:r>
            <a:r>
              <a:rPr lang="en-GB" dirty="0"/>
              <a:t>in zone centre</a:t>
            </a:r>
            <a:r>
              <a:rPr lang="cs-CZ" dirty="0"/>
              <a:t> </a:t>
            </a:r>
            <a:r>
              <a:rPr lang="cs-CZ" dirty="0">
                <a:sym typeface="Symbol" pitchFamily="18" charset="2"/>
              </a:rPr>
              <a:t> centr</a:t>
            </a:r>
            <a:r>
              <a:rPr lang="en-GB" dirty="0">
                <a:sym typeface="Symbol" pitchFamily="18" charset="2"/>
              </a:rPr>
              <a:t>a</a:t>
            </a:r>
            <a:r>
              <a:rPr lang="cs-CZ" dirty="0">
                <a:sym typeface="Symbol" pitchFamily="18" charset="2"/>
              </a:rPr>
              <a:t>l s</a:t>
            </a:r>
            <a:r>
              <a:rPr lang="en-GB" dirty="0" err="1">
                <a:sym typeface="Symbol" pitchFamily="18" charset="2"/>
              </a:rPr>
              <a:t>tep</a:t>
            </a:r>
            <a:endParaRPr lang="cs-CZ" dirty="0">
              <a:sym typeface="Symbol" pitchFamily="18" charset="2"/>
            </a:endParaRPr>
          </a:p>
          <a:p>
            <a:pPr>
              <a:spcAft>
                <a:spcPts val="600"/>
              </a:spcAft>
            </a:pPr>
            <a:r>
              <a:rPr lang="cs-CZ" dirty="0"/>
              <a:t> </a:t>
            </a:r>
            <a:r>
              <a:rPr lang="cs-CZ" dirty="0">
                <a:sym typeface="Symbol" panose="05050102010706020507" pitchFamily="18" charset="2"/>
              </a:rPr>
              <a:t></a:t>
            </a:r>
            <a:r>
              <a:rPr lang="en-GB" dirty="0">
                <a:sym typeface="Symbol" panose="05050102010706020507" pitchFamily="18" charset="2"/>
              </a:rPr>
              <a:t> </a:t>
            </a:r>
            <a:r>
              <a:rPr lang="cs-CZ" dirty="0" err="1"/>
              <a:t>introgres</a:t>
            </a:r>
            <a:r>
              <a:rPr lang="en-GB" dirty="0" err="1"/>
              <a:t>sion</a:t>
            </a:r>
            <a:r>
              <a:rPr lang="en-GB" dirty="0"/>
              <a:t> tails</a:t>
            </a:r>
            <a:r>
              <a:rPr lang="cs-CZ" dirty="0"/>
              <a:t> </a:t>
            </a:r>
            <a:r>
              <a:rPr lang="en-GB" dirty="0"/>
              <a:t>reflect selection at individual loci</a:t>
            </a:r>
            <a:r>
              <a:rPr lang="cs-CZ" dirty="0"/>
              <a:t>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0" name="Rectangle 2"/>
          <p:cNvSpPr>
            <a:spLocks noChangeArrowheads="1"/>
          </p:cNvSpPr>
          <p:nvPr/>
        </p:nvSpPr>
        <p:spPr bwMode="auto">
          <a:xfrm>
            <a:off x="0" y="3200400"/>
            <a:ext cx="9144000" cy="0"/>
          </a:xfrm>
          <a:prstGeom prst="rect">
            <a:avLst/>
          </a:prstGeom>
          <a:noFill/>
          <a:ln w="9525">
            <a:noFill/>
            <a:miter lim="800000"/>
            <a:headEnd/>
            <a:tailEnd/>
          </a:ln>
        </p:spPr>
        <p:txBody>
          <a:bodyPr wrap="none" anchor="ctr">
            <a:spAutoFit/>
          </a:bodyPr>
          <a:lstStyle/>
          <a:p>
            <a:endParaRPr lang="cs-CZ"/>
          </a:p>
        </p:txBody>
      </p:sp>
      <p:graphicFrame>
        <p:nvGraphicFramePr>
          <p:cNvPr id="3074" name="Object 3"/>
          <p:cNvGraphicFramePr>
            <a:graphicFrameLocks noChangeAspect="1"/>
          </p:cNvGraphicFramePr>
          <p:nvPr/>
        </p:nvGraphicFramePr>
        <p:xfrm>
          <a:off x="2466975" y="1538288"/>
          <a:ext cx="1216025" cy="647700"/>
        </p:xfrm>
        <a:graphic>
          <a:graphicData uri="http://schemas.openxmlformats.org/presentationml/2006/ole">
            <mc:AlternateContent xmlns:mc="http://schemas.openxmlformats.org/markup-compatibility/2006">
              <mc:Choice xmlns:v="urn:schemas-microsoft-com:vml" Requires="v">
                <p:oleObj name="Rovnice" r:id="rId3" imgW="812520" imgH="431640" progId="Equation.3">
                  <p:embed/>
                </p:oleObj>
              </mc:Choice>
              <mc:Fallback>
                <p:oleObj name="Rovnice" r:id="rId3" imgW="812520" imgH="43164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6975" y="1538288"/>
                        <a:ext cx="1216025" cy="64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81" name="Rectangle 4"/>
          <p:cNvSpPr>
            <a:spLocks noChangeArrowheads="1"/>
          </p:cNvSpPr>
          <p:nvPr/>
        </p:nvSpPr>
        <p:spPr bwMode="auto">
          <a:xfrm>
            <a:off x="0" y="3195638"/>
            <a:ext cx="9144000" cy="0"/>
          </a:xfrm>
          <a:prstGeom prst="rect">
            <a:avLst/>
          </a:prstGeom>
          <a:noFill/>
          <a:ln w="9525">
            <a:noFill/>
            <a:miter lim="800000"/>
            <a:headEnd/>
            <a:tailEnd/>
          </a:ln>
        </p:spPr>
        <p:txBody>
          <a:bodyPr wrap="none" anchor="ctr">
            <a:spAutoFit/>
          </a:bodyPr>
          <a:lstStyle/>
          <a:p>
            <a:endParaRPr lang="cs-CZ"/>
          </a:p>
        </p:txBody>
      </p:sp>
      <p:graphicFrame>
        <p:nvGraphicFramePr>
          <p:cNvPr id="3075" name="Object 5"/>
          <p:cNvGraphicFramePr>
            <a:graphicFrameLocks noChangeAspect="1"/>
          </p:cNvGraphicFramePr>
          <p:nvPr/>
        </p:nvGraphicFramePr>
        <p:xfrm>
          <a:off x="3681413" y="2309813"/>
          <a:ext cx="1101725" cy="711200"/>
        </p:xfrm>
        <a:graphic>
          <a:graphicData uri="http://schemas.openxmlformats.org/presentationml/2006/ole">
            <mc:AlternateContent xmlns:mc="http://schemas.openxmlformats.org/markup-compatibility/2006">
              <mc:Choice xmlns:v="urn:schemas-microsoft-com:vml" Requires="v">
                <p:oleObj name="Rovnice" r:id="rId5" imgW="723586" imgH="469696" progId="Equation.3">
                  <p:embed/>
                </p:oleObj>
              </mc:Choice>
              <mc:Fallback>
                <p:oleObj name="Rovnice" r:id="rId5" imgW="723586" imgH="469696"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1413" y="2309813"/>
                        <a:ext cx="1101725" cy="711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6" name="Object 6"/>
          <p:cNvGraphicFramePr>
            <a:graphicFrameLocks noChangeAspect="1"/>
          </p:cNvGraphicFramePr>
          <p:nvPr/>
        </p:nvGraphicFramePr>
        <p:xfrm>
          <a:off x="4446588" y="3827463"/>
          <a:ext cx="1954212" cy="741362"/>
        </p:xfrm>
        <a:graphic>
          <a:graphicData uri="http://schemas.openxmlformats.org/presentationml/2006/ole">
            <mc:AlternateContent xmlns:mc="http://schemas.openxmlformats.org/markup-compatibility/2006">
              <mc:Choice xmlns:v="urn:schemas-microsoft-com:vml" Requires="v">
                <p:oleObj name="Rovnice" r:id="rId7" imgW="1307532" imgH="495085" progId="Equation.3">
                  <p:embed/>
                </p:oleObj>
              </mc:Choice>
              <mc:Fallback>
                <p:oleObj name="Rovnice" r:id="rId7" imgW="1307532" imgH="495085" progId="Equation.3">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46588" y="3827463"/>
                        <a:ext cx="1954212" cy="741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7" name="Object 7"/>
          <p:cNvGraphicFramePr>
            <a:graphicFrameLocks noChangeAspect="1"/>
          </p:cNvGraphicFramePr>
          <p:nvPr/>
        </p:nvGraphicFramePr>
        <p:xfrm>
          <a:off x="5111750" y="5337175"/>
          <a:ext cx="1443038" cy="985838"/>
        </p:xfrm>
        <a:graphic>
          <a:graphicData uri="http://schemas.openxmlformats.org/presentationml/2006/ole">
            <mc:AlternateContent xmlns:mc="http://schemas.openxmlformats.org/markup-compatibility/2006">
              <mc:Choice xmlns:v="urn:schemas-microsoft-com:vml" Requires="v">
                <p:oleObj name="Rovnice" r:id="rId9" imgW="965200" imgH="660400" progId="Equation.3">
                  <p:embed/>
                </p:oleObj>
              </mc:Choice>
              <mc:Fallback>
                <p:oleObj name="Rovnice" r:id="rId9" imgW="965200" imgH="660400" progId="Equation.3">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11750" y="5337175"/>
                        <a:ext cx="1443038" cy="985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8" name="Object 8"/>
          <p:cNvGraphicFramePr>
            <a:graphicFrameLocks noChangeAspect="1"/>
          </p:cNvGraphicFramePr>
          <p:nvPr/>
        </p:nvGraphicFramePr>
        <p:xfrm>
          <a:off x="3681413" y="4592638"/>
          <a:ext cx="1403350" cy="708025"/>
        </p:xfrm>
        <a:graphic>
          <a:graphicData uri="http://schemas.openxmlformats.org/presentationml/2006/ole">
            <mc:AlternateContent xmlns:mc="http://schemas.openxmlformats.org/markup-compatibility/2006">
              <mc:Choice xmlns:v="urn:schemas-microsoft-com:vml" Requires="v">
                <p:oleObj name="Rovnice" r:id="rId11" imgW="927100" imgH="469900" progId="Equation.3">
                  <p:embed/>
                </p:oleObj>
              </mc:Choice>
              <mc:Fallback>
                <p:oleObj name="Rovnice" r:id="rId11" imgW="927100" imgH="469900" progId="Equation.3">
                  <p:embed/>
                  <p:pic>
                    <p:nvPicPr>
                      <p:cNvPr id="0"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81413" y="4592638"/>
                        <a:ext cx="1403350" cy="708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82" name="Rectangle 9"/>
          <p:cNvSpPr>
            <a:spLocks noChangeArrowheads="1"/>
          </p:cNvSpPr>
          <p:nvPr/>
        </p:nvSpPr>
        <p:spPr bwMode="auto">
          <a:xfrm>
            <a:off x="0" y="3309938"/>
            <a:ext cx="9144000" cy="0"/>
          </a:xfrm>
          <a:prstGeom prst="rect">
            <a:avLst/>
          </a:prstGeom>
          <a:noFill/>
          <a:ln w="9525">
            <a:noFill/>
            <a:miter lim="800000"/>
            <a:headEnd/>
            <a:tailEnd/>
          </a:ln>
        </p:spPr>
        <p:txBody>
          <a:bodyPr wrap="none" anchor="ctr">
            <a:spAutoFit/>
          </a:bodyPr>
          <a:lstStyle/>
          <a:p>
            <a:endParaRPr lang="cs-CZ"/>
          </a:p>
        </p:txBody>
      </p:sp>
      <p:graphicFrame>
        <p:nvGraphicFramePr>
          <p:cNvPr id="3079" name="Object 10"/>
          <p:cNvGraphicFramePr>
            <a:graphicFrameLocks noChangeAspect="1"/>
          </p:cNvGraphicFramePr>
          <p:nvPr/>
        </p:nvGraphicFramePr>
        <p:xfrm>
          <a:off x="4356100" y="3236913"/>
          <a:ext cx="871538" cy="388937"/>
        </p:xfrm>
        <a:graphic>
          <a:graphicData uri="http://schemas.openxmlformats.org/presentationml/2006/ole">
            <mc:AlternateContent xmlns:mc="http://schemas.openxmlformats.org/markup-compatibility/2006">
              <mc:Choice xmlns:v="urn:schemas-microsoft-com:vml" Requires="v">
                <p:oleObj name="Rovnice" r:id="rId13" imgW="533169" imgH="241195" progId="Equation.3">
                  <p:embed/>
                </p:oleObj>
              </mc:Choice>
              <mc:Fallback>
                <p:oleObj name="Rovnice" r:id="rId13" imgW="533169" imgH="241195" progId="Equation.3">
                  <p:embed/>
                  <p:pic>
                    <p:nvPicPr>
                      <p:cNvPr id="0" name="Object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56100" y="3236913"/>
                        <a:ext cx="871538" cy="388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83" name="Text Box 11"/>
          <p:cNvSpPr txBox="1">
            <a:spLocks noChangeArrowheads="1"/>
          </p:cNvSpPr>
          <p:nvPr/>
        </p:nvSpPr>
        <p:spPr bwMode="auto">
          <a:xfrm>
            <a:off x="0" y="293688"/>
            <a:ext cx="9144000" cy="830997"/>
          </a:xfrm>
          <a:prstGeom prst="rect">
            <a:avLst/>
          </a:prstGeom>
          <a:noFill/>
          <a:ln w="9525">
            <a:noFill/>
            <a:miter lim="800000"/>
            <a:headEnd/>
            <a:tailEnd/>
          </a:ln>
        </p:spPr>
        <p:txBody>
          <a:bodyPr>
            <a:spAutoFit/>
          </a:bodyPr>
          <a:lstStyle/>
          <a:p>
            <a:pPr algn="ctr"/>
            <a:r>
              <a:rPr lang="cs-CZ" sz="2400" dirty="0" err="1"/>
              <a:t>We</a:t>
            </a:r>
            <a:r>
              <a:rPr lang="cs-CZ" sz="2400" dirty="0"/>
              <a:t> </a:t>
            </a:r>
            <a:r>
              <a:rPr lang="cs-CZ" sz="2400" dirty="0" err="1"/>
              <a:t>can</a:t>
            </a:r>
            <a:r>
              <a:rPr lang="cs-CZ" sz="2400" dirty="0"/>
              <a:t> </a:t>
            </a:r>
            <a:r>
              <a:rPr lang="cs-CZ" sz="2400" dirty="0" err="1"/>
              <a:t>estimate</a:t>
            </a:r>
            <a:r>
              <a:rPr lang="cs-CZ" sz="2400" dirty="0"/>
              <a:t> </a:t>
            </a:r>
            <a:r>
              <a:rPr lang="cs-CZ" sz="2400" dirty="0" err="1"/>
              <a:t>some</a:t>
            </a:r>
            <a:r>
              <a:rPr lang="cs-CZ" sz="2400" dirty="0"/>
              <a:t> </a:t>
            </a:r>
            <a:r>
              <a:rPr lang="cs-CZ" sz="2400" dirty="0" err="1"/>
              <a:t>other</a:t>
            </a:r>
            <a:r>
              <a:rPr lang="cs-CZ" sz="2400" dirty="0"/>
              <a:t> </a:t>
            </a:r>
            <a:r>
              <a:rPr lang="cs-CZ" sz="2400" dirty="0" err="1"/>
              <a:t>key</a:t>
            </a:r>
            <a:r>
              <a:rPr lang="cs-CZ" sz="2400" dirty="0"/>
              <a:t> </a:t>
            </a:r>
            <a:r>
              <a:rPr lang="cs-CZ" sz="2400" dirty="0" err="1"/>
              <a:t>evolutionary</a:t>
            </a:r>
            <a:r>
              <a:rPr lang="cs-CZ" sz="2400" dirty="0"/>
              <a:t> </a:t>
            </a:r>
            <a:r>
              <a:rPr lang="cs-CZ" sz="2400" dirty="0" err="1"/>
              <a:t>parametres</a:t>
            </a:r>
            <a:endParaRPr lang="cs-CZ" sz="2400" dirty="0"/>
          </a:p>
          <a:p>
            <a:pPr algn="ctr"/>
            <a:r>
              <a:rPr lang="cs-CZ" sz="2400" dirty="0" err="1"/>
              <a:t>from</a:t>
            </a:r>
            <a:r>
              <a:rPr lang="cs-CZ" sz="2400" dirty="0"/>
              <a:t> LD and </a:t>
            </a:r>
            <a:r>
              <a:rPr lang="cs-CZ" sz="2400" dirty="0" err="1"/>
              <a:t>cline</a:t>
            </a:r>
            <a:r>
              <a:rPr lang="cs-CZ" sz="2400" dirty="0"/>
              <a:t> </a:t>
            </a:r>
            <a:r>
              <a:rPr lang="cs-CZ" sz="2400" dirty="0" err="1"/>
              <a:t>parametres</a:t>
            </a:r>
            <a:r>
              <a:rPr lang="en-US" sz="2400" dirty="0"/>
              <a:t>:</a:t>
            </a:r>
            <a:endParaRPr lang="cs-CZ" sz="2400" dirty="0"/>
          </a:p>
        </p:txBody>
      </p:sp>
      <p:sp>
        <p:nvSpPr>
          <p:cNvPr id="3084" name="Text Box 12"/>
          <p:cNvSpPr txBox="1">
            <a:spLocks noChangeArrowheads="1"/>
          </p:cNvSpPr>
          <p:nvPr/>
        </p:nvSpPr>
        <p:spPr bwMode="auto">
          <a:xfrm>
            <a:off x="801688" y="1651000"/>
            <a:ext cx="1314450" cy="400050"/>
          </a:xfrm>
          <a:prstGeom prst="rect">
            <a:avLst/>
          </a:prstGeom>
          <a:noFill/>
          <a:ln w="9525">
            <a:noFill/>
            <a:miter lim="800000"/>
            <a:headEnd/>
            <a:tailEnd/>
          </a:ln>
        </p:spPr>
        <p:txBody>
          <a:bodyPr wrap="none">
            <a:spAutoFit/>
          </a:bodyPr>
          <a:lstStyle/>
          <a:p>
            <a:r>
              <a:rPr lang="en-US" sz="2000" b="1">
                <a:latin typeface="Times New Roman" pitchFamily="18" charset="0"/>
              </a:rPr>
              <a:t> dispersal:</a:t>
            </a:r>
            <a:endParaRPr lang="en-US" sz="2000" b="1" baseline="-25000">
              <a:latin typeface="Times New Roman" pitchFamily="18" charset="0"/>
              <a:sym typeface="Symbol" pitchFamily="18" charset="2"/>
            </a:endParaRPr>
          </a:p>
        </p:txBody>
      </p:sp>
      <p:sp>
        <p:nvSpPr>
          <p:cNvPr id="3085" name="Text Box 13"/>
          <p:cNvSpPr txBox="1">
            <a:spLocks noChangeArrowheads="1"/>
          </p:cNvSpPr>
          <p:nvPr/>
        </p:nvSpPr>
        <p:spPr bwMode="auto">
          <a:xfrm>
            <a:off x="801688" y="2441575"/>
            <a:ext cx="2312987" cy="396875"/>
          </a:xfrm>
          <a:prstGeom prst="rect">
            <a:avLst/>
          </a:prstGeom>
          <a:noFill/>
          <a:ln w="9525">
            <a:noFill/>
            <a:miter lim="800000"/>
            <a:headEnd/>
            <a:tailEnd/>
          </a:ln>
        </p:spPr>
        <p:txBody>
          <a:bodyPr wrap="none">
            <a:spAutoFit/>
          </a:bodyPr>
          <a:lstStyle/>
          <a:p>
            <a:r>
              <a:rPr lang="en-US" sz="2000" b="1">
                <a:latin typeface="Times New Roman" pitchFamily="18" charset="0"/>
              </a:rPr>
              <a:t> effective selection:</a:t>
            </a:r>
            <a:endParaRPr lang="en-US" sz="2000" b="1" baseline="-25000">
              <a:latin typeface="Times New Roman" pitchFamily="18" charset="0"/>
              <a:sym typeface="Symbol" pitchFamily="18" charset="2"/>
            </a:endParaRPr>
          </a:p>
        </p:txBody>
      </p:sp>
      <p:sp>
        <p:nvSpPr>
          <p:cNvPr id="3086" name="Text Box 14"/>
          <p:cNvSpPr txBox="1">
            <a:spLocks noChangeArrowheads="1"/>
          </p:cNvSpPr>
          <p:nvPr/>
        </p:nvSpPr>
        <p:spPr bwMode="auto">
          <a:xfrm>
            <a:off x="801688" y="3187700"/>
            <a:ext cx="3005137" cy="396875"/>
          </a:xfrm>
          <a:prstGeom prst="rect">
            <a:avLst/>
          </a:prstGeom>
          <a:noFill/>
          <a:ln w="9525">
            <a:noFill/>
            <a:miter lim="800000"/>
            <a:headEnd/>
            <a:tailEnd/>
          </a:ln>
        </p:spPr>
        <p:txBody>
          <a:bodyPr wrap="none">
            <a:spAutoFit/>
          </a:bodyPr>
          <a:lstStyle/>
          <a:p>
            <a:r>
              <a:rPr lang="en-US" sz="2000" b="1">
                <a:latin typeface="Times New Roman" pitchFamily="18" charset="0"/>
              </a:rPr>
              <a:t> selection on marker loci:</a:t>
            </a:r>
            <a:endParaRPr lang="en-US" sz="2000" b="1" baseline="-25000">
              <a:latin typeface="Times New Roman" pitchFamily="18" charset="0"/>
              <a:sym typeface="Symbol" pitchFamily="18" charset="2"/>
            </a:endParaRPr>
          </a:p>
        </p:txBody>
      </p:sp>
      <p:sp>
        <p:nvSpPr>
          <p:cNvPr id="3087" name="Text Box 15"/>
          <p:cNvSpPr txBox="1">
            <a:spLocks noChangeArrowheads="1"/>
          </p:cNvSpPr>
          <p:nvPr/>
        </p:nvSpPr>
        <p:spPr bwMode="auto">
          <a:xfrm>
            <a:off x="801688" y="3959225"/>
            <a:ext cx="3032125" cy="396875"/>
          </a:xfrm>
          <a:prstGeom prst="rect">
            <a:avLst/>
          </a:prstGeom>
          <a:noFill/>
          <a:ln w="9525">
            <a:noFill/>
            <a:miter lim="800000"/>
            <a:headEnd/>
            <a:tailEnd/>
          </a:ln>
        </p:spPr>
        <p:txBody>
          <a:bodyPr wrap="none">
            <a:spAutoFit/>
          </a:bodyPr>
          <a:lstStyle/>
          <a:p>
            <a:r>
              <a:rPr lang="en-US" sz="2000" b="1">
                <a:latin typeface="Times New Roman" pitchFamily="18" charset="0"/>
              </a:rPr>
              <a:t> selection on selected loci:</a:t>
            </a:r>
            <a:endParaRPr lang="en-US" sz="2000" b="1" baseline="-25000">
              <a:latin typeface="Times New Roman" pitchFamily="18" charset="0"/>
              <a:sym typeface="Symbol" pitchFamily="18" charset="2"/>
            </a:endParaRPr>
          </a:p>
        </p:txBody>
      </p:sp>
      <p:sp>
        <p:nvSpPr>
          <p:cNvPr id="3088" name="Text Box 16"/>
          <p:cNvSpPr txBox="1">
            <a:spLocks noChangeArrowheads="1"/>
          </p:cNvSpPr>
          <p:nvPr/>
        </p:nvSpPr>
        <p:spPr bwMode="auto">
          <a:xfrm>
            <a:off x="801688" y="5418138"/>
            <a:ext cx="3703637" cy="396875"/>
          </a:xfrm>
          <a:prstGeom prst="rect">
            <a:avLst/>
          </a:prstGeom>
          <a:noFill/>
          <a:ln w="9525">
            <a:noFill/>
            <a:miter lim="800000"/>
            <a:headEnd/>
            <a:tailEnd/>
          </a:ln>
        </p:spPr>
        <p:txBody>
          <a:bodyPr wrap="none">
            <a:spAutoFit/>
          </a:bodyPr>
          <a:lstStyle/>
          <a:p>
            <a:r>
              <a:rPr lang="en-US" sz="2000" b="1">
                <a:latin typeface="Times New Roman" pitchFamily="18" charset="0"/>
              </a:rPr>
              <a:t> number of loci under selection:</a:t>
            </a:r>
            <a:endParaRPr lang="en-US" sz="2000" b="1" baseline="-25000">
              <a:latin typeface="Times New Roman" pitchFamily="18" charset="0"/>
              <a:sym typeface="Symbol" pitchFamily="18" charset="2"/>
            </a:endParaRPr>
          </a:p>
        </p:txBody>
      </p:sp>
      <p:sp>
        <p:nvSpPr>
          <p:cNvPr id="3089" name="Text Box 17"/>
          <p:cNvSpPr txBox="1">
            <a:spLocks noChangeArrowheads="1"/>
          </p:cNvSpPr>
          <p:nvPr/>
        </p:nvSpPr>
        <p:spPr bwMode="auto">
          <a:xfrm>
            <a:off x="801688" y="4725988"/>
            <a:ext cx="2279650" cy="396875"/>
          </a:xfrm>
          <a:prstGeom prst="rect">
            <a:avLst/>
          </a:prstGeom>
          <a:noFill/>
          <a:ln w="9525">
            <a:noFill/>
            <a:miter lim="800000"/>
            <a:headEnd/>
            <a:tailEnd/>
          </a:ln>
        </p:spPr>
        <p:txBody>
          <a:bodyPr wrap="none">
            <a:spAutoFit/>
          </a:bodyPr>
          <a:lstStyle/>
          <a:p>
            <a:r>
              <a:rPr lang="en-US" sz="2000" b="1">
                <a:latin typeface="Times New Roman" pitchFamily="18" charset="0"/>
              </a:rPr>
              <a:t> fitness of hybrids:</a:t>
            </a:r>
            <a:endParaRPr lang="en-US" sz="2000" b="1" baseline="-25000">
              <a:latin typeface="Times New Roman" pitchFamily="18" charset="0"/>
              <a:sym typeface="Symbol" pitchFamily="18" charset="2"/>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1" descr="nový-1"/>
          <p:cNvPicPr>
            <a:picLocks noChangeAspect="1" noChangeArrowheads="1"/>
          </p:cNvPicPr>
          <p:nvPr/>
        </p:nvPicPr>
        <p:blipFill>
          <a:blip r:embed="rId3" cstate="print">
            <a:lum bright="-10000" contrast="30000"/>
          </a:blip>
          <a:srcRect l="8080" t="15019" r="12236" b="10782"/>
          <a:stretch>
            <a:fillRect/>
          </a:stretch>
        </p:blipFill>
        <p:spPr bwMode="auto">
          <a:xfrm>
            <a:off x="790229" y="2376061"/>
            <a:ext cx="7262813" cy="3779837"/>
          </a:xfrm>
          <a:prstGeom prst="rect">
            <a:avLst/>
          </a:prstGeom>
          <a:noFill/>
          <a:ln w="9525">
            <a:noFill/>
            <a:miter lim="800000"/>
            <a:headEnd/>
            <a:tailEnd/>
          </a:ln>
        </p:spPr>
      </p:pic>
      <p:sp>
        <p:nvSpPr>
          <p:cNvPr id="49155" name="Text Box 32"/>
          <p:cNvSpPr txBox="1">
            <a:spLocks noChangeArrowheads="1"/>
          </p:cNvSpPr>
          <p:nvPr/>
        </p:nvSpPr>
        <p:spPr bwMode="auto">
          <a:xfrm>
            <a:off x="509588" y="282575"/>
            <a:ext cx="8019118" cy="1477328"/>
          </a:xfrm>
          <a:prstGeom prst="rect">
            <a:avLst/>
          </a:prstGeom>
          <a:noFill/>
          <a:ln w="9525">
            <a:noFill/>
            <a:miter lim="800000"/>
            <a:headEnd/>
            <a:tailEnd/>
          </a:ln>
        </p:spPr>
        <p:txBody>
          <a:bodyPr wrap="none">
            <a:spAutoFit/>
          </a:bodyPr>
          <a:lstStyle/>
          <a:p>
            <a:pPr>
              <a:spcAft>
                <a:spcPts val="600"/>
              </a:spcAft>
            </a:pPr>
            <a:r>
              <a:rPr lang="en-GB" sz="2000" dirty="0"/>
              <a:t>model comparison</a:t>
            </a:r>
            <a:r>
              <a:rPr lang="cs-CZ" sz="2000" dirty="0"/>
              <a:t>: LRT (</a:t>
            </a:r>
            <a:r>
              <a:rPr lang="en-GB" sz="2000" dirty="0"/>
              <a:t>they are nested</a:t>
            </a:r>
            <a:r>
              <a:rPr lang="cs-CZ" sz="2000" dirty="0"/>
              <a:t>); </a:t>
            </a:r>
            <a:r>
              <a:rPr lang="cs-CZ" sz="2000" dirty="0" err="1"/>
              <a:t>d.f</a:t>
            </a:r>
            <a:r>
              <a:rPr lang="cs-CZ" sz="2000" dirty="0"/>
              <a:t>. = </a:t>
            </a:r>
            <a:r>
              <a:rPr lang="en-GB" sz="2000" dirty="0"/>
              <a:t>difference in number</a:t>
            </a:r>
          </a:p>
          <a:p>
            <a:pPr>
              <a:spcAft>
                <a:spcPts val="600"/>
              </a:spcAft>
            </a:pPr>
            <a:r>
              <a:rPr lang="en-GB" sz="2000" dirty="0"/>
              <a:t>of </a:t>
            </a:r>
            <a:r>
              <a:rPr lang="en-GB" sz="2000" dirty="0" err="1"/>
              <a:t>parametres</a:t>
            </a:r>
            <a:br>
              <a:rPr lang="en-GB" sz="2000" dirty="0"/>
            </a:br>
            <a:endParaRPr lang="cs-CZ" sz="2000" dirty="0"/>
          </a:p>
          <a:p>
            <a:pPr>
              <a:spcAft>
                <a:spcPts val="600"/>
              </a:spcAft>
            </a:pPr>
            <a:r>
              <a:rPr lang="cs-CZ" sz="2000" dirty="0" err="1"/>
              <a:t>likelihood</a:t>
            </a:r>
            <a:r>
              <a:rPr lang="cs-CZ" sz="2000" dirty="0"/>
              <a:t> </a:t>
            </a:r>
            <a:r>
              <a:rPr lang="cs-CZ" sz="2000" dirty="0" err="1"/>
              <a:t>profiles</a:t>
            </a:r>
            <a:r>
              <a:rPr lang="cs-CZ" sz="2000" dirty="0"/>
              <a: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line1"/>
          <p:cNvPicPr>
            <a:picLocks noChangeAspect="1" noChangeArrowheads="1"/>
          </p:cNvPicPr>
          <p:nvPr/>
        </p:nvPicPr>
        <p:blipFill>
          <a:blip r:embed="rId3" cstate="print"/>
          <a:srcRect/>
          <a:stretch>
            <a:fillRect/>
          </a:stretch>
        </p:blipFill>
        <p:spPr bwMode="auto">
          <a:xfrm>
            <a:off x="5638800" y="411163"/>
            <a:ext cx="2857500" cy="2138362"/>
          </a:xfrm>
          <a:prstGeom prst="rect">
            <a:avLst/>
          </a:prstGeom>
          <a:noFill/>
          <a:ln w="9525">
            <a:noFill/>
            <a:miter lim="800000"/>
            <a:headEnd/>
            <a:tailEnd/>
          </a:ln>
        </p:spPr>
      </p:pic>
      <p:sp>
        <p:nvSpPr>
          <p:cNvPr id="50179" name="Rectangle 3"/>
          <p:cNvSpPr>
            <a:spLocks noChangeArrowheads="1"/>
          </p:cNvSpPr>
          <p:nvPr/>
        </p:nvSpPr>
        <p:spPr bwMode="auto">
          <a:xfrm>
            <a:off x="2627313" y="698500"/>
            <a:ext cx="322262" cy="2044700"/>
          </a:xfrm>
          <a:prstGeom prst="rect">
            <a:avLst/>
          </a:prstGeom>
          <a:solidFill>
            <a:srgbClr val="996633"/>
          </a:solidFill>
          <a:ln w="9525">
            <a:solidFill>
              <a:schemeClr val="tx1"/>
            </a:solidFill>
            <a:miter lim="800000"/>
            <a:headEnd/>
            <a:tailEnd/>
          </a:ln>
        </p:spPr>
        <p:txBody>
          <a:bodyPr wrap="none" anchor="ctr"/>
          <a:lstStyle/>
          <a:p>
            <a:endParaRPr lang="cs-CZ"/>
          </a:p>
        </p:txBody>
      </p:sp>
      <p:sp>
        <p:nvSpPr>
          <p:cNvPr id="20484" name="AutoShape 4"/>
          <p:cNvSpPr>
            <a:spLocks noChangeArrowheads="1"/>
          </p:cNvSpPr>
          <p:nvPr/>
        </p:nvSpPr>
        <p:spPr bwMode="auto">
          <a:xfrm>
            <a:off x="1333500" y="1917700"/>
            <a:ext cx="1466850" cy="304800"/>
          </a:xfrm>
          <a:prstGeom prst="rightArrow">
            <a:avLst>
              <a:gd name="adj1" fmla="val 50000"/>
              <a:gd name="adj2" fmla="val 120313"/>
            </a:avLst>
          </a:prstGeom>
          <a:solidFill>
            <a:srgbClr val="00CC00"/>
          </a:solidFill>
          <a:ln w="9525">
            <a:solidFill>
              <a:schemeClr val="tx1"/>
            </a:solidFill>
            <a:miter lim="800000"/>
            <a:headEnd/>
            <a:tailEnd/>
          </a:ln>
        </p:spPr>
        <p:txBody>
          <a:bodyPr wrap="none" anchor="ctr"/>
          <a:lstStyle/>
          <a:p>
            <a:endParaRPr lang="cs-CZ"/>
          </a:p>
        </p:txBody>
      </p:sp>
      <p:sp>
        <p:nvSpPr>
          <p:cNvPr id="20485" name="AutoShape 5"/>
          <p:cNvSpPr>
            <a:spLocks noChangeArrowheads="1"/>
          </p:cNvSpPr>
          <p:nvPr/>
        </p:nvSpPr>
        <p:spPr bwMode="auto">
          <a:xfrm rot="10799992">
            <a:off x="1706563" y="1249363"/>
            <a:ext cx="2863850" cy="304800"/>
          </a:xfrm>
          <a:prstGeom prst="rightArrow">
            <a:avLst>
              <a:gd name="adj1" fmla="val 50000"/>
              <a:gd name="adj2" fmla="val 234896"/>
            </a:avLst>
          </a:prstGeom>
          <a:solidFill>
            <a:srgbClr val="FF0000"/>
          </a:solidFill>
          <a:ln w="9525">
            <a:solidFill>
              <a:schemeClr val="tx1"/>
            </a:solidFill>
            <a:miter lim="800000"/>
            <a:headEnd/>
            <a:tailEnd/>
          </a:ln>
        </p:spPr>
        <p:txBody>
          <a:bodyPr wrap="none" anchor="ctr"/>
          <a:lstStyle/>
          <a:p>
            <a:endParaRPr lang="cs-CZ"/>
          </a:p>
        </p:txBody>
      </p:sp>
      <p:sp>
        <p:nvSpPr>
          <p:cNvPr id="20486" name="AutoShape 6"/>
          <p:cNvSpPr>
            <a:spLocks noChangeArrowheads="1"/>
          </p:cNvSpPr>
          <p:nvPr/>
        </p:nvSpPr>
        <p:spPr bwMode="auto">
          <a:xfrm rot="10800000">
            <a:off x="2838450" y="2184400"/>
            <a:ext cx="1484313" cy="304800"/>
          </a:xfrm>
          <a:prstGeom prst="rightArrow">
            <a:avLst>
              <a:gd name="adj1" fmla="val 50000"/>
              <a:gd name="adj2" fmla="val 121745"/>
            </a:avLst>
          </a:prstGeom>
          <a:solidFill>
            <a:srgbClr val="FF0000"/>
          </a:solidFill>
          <a:ln w="9525">
            <a:solidFill>
              <a:schemeClr val="tx1"/>
            </a:solidFill>
            <a:miter lim="800000"/>
            <a:headEnd/>
            <a:tailEnd/>
          </a:ln>
        </p:spPr>
        <p:txBody>
          <a:bodyPr wrap="none" anchor="ctr"/>
          <a:lstStyle/>
          <a:p>
            <a:endParaRPr lang="cs-CZ"/>
          </a:p>
        </p:txBody>
      </p:sp>
      <p:sp>
        <p:nvSpPr>
          <p:cNvPr id="20487" name="AutoShape 7"/>
          <p:cNvSpPr>
            <a:spLocks noChangeArrowheads="1"/>
          </p:cNvSpPr>
          <p:nvPr/>
        </p:nvSpPr>
        <p:spPr bwMode="auto">
          <a:xfrm>
            <a:off x="877888" y="939800"/>
            <a:ext cx="3070225" cy="300038"/>
          </a:xfrm>
          <a:prstGeom prst="rightArrow">
            <a:avLst>
              <a:gd name="adj1" fmla="val 50000"/>
              <a:gd name="adj2" fmla="val 255820"/>
            </a:avLst>
          </a:prstGeom>
          <a:solidFill>
            <a:srgbClr val="00CC00"/>
          </a:solidFill>
          <a:ln w="9525">
            <a:solidFill>
              <a:schemeClr val="tx1"/>
            </a:solidFill>
            <a:miter lim="800000"/>
            <a:headEnd/>
            <a:tailEnd/>
          </a:ln>
        </p:spPr>
        <p:txBody>
          <a:bodyPr wrap="none" anchor="ctr"/>
          <a:lstStyle/>
          <a:p>
            <a:endParaRPr lang="cs-CZ"/>
          </a:p>
        </p:txBody>
      </p:sp>
      <p:sp>
        <p:nvSpPr>
          <p:cNvPr id="20488" name="AutoShape 8"/>
          <p:cNvSpPr>
            <a:spLocks noChangeAspect="1" noChangeArrowheads="1"/>
          </p:cNvSpPr>
          <p:nvPr/>
        </p:nvSpPr>
        <p:spPr bwMode="auto">
          <a:xfrm flipV="1">
            <a:off x="2201863" y="3440113"/>
            <a:ext cx="266700" cy="250825"/>
          </a:xfrm>
          <a:prstGeom prst="upArrow">
            <a:avLst>
              <a:gd name="adj1" fmla="val 50000"/>
              <a:gd name="adj2" fmla="val 25000"/>
            </a:avLst>
          </a:prstGeom>
          <a:solidFill>
            <a:srgbClr val="0066FF"/>
          </a:solidFill>
          <a:ln w="9525">
            <a:solidFill>
              <a:schemeClr val="tx1"/>
            </a:solidFill>
            <a:miter lim="800000"/>
            <a:headEnd/>
            <a:tailEnd/>
          </a:ln>
        </p:spPr>
        <p:txBody>
          <a:bodyPr wrap="none" anchor="ctr"/>
          <a:lstStyle/>
          <a:p>
            <a:endParaRPr lang="cs-CZ"/>
          </a:p>
        </p:txBody>
      </p:sp>
      <p:sp>
        <p:nvSpPr>
          <p:cNvPr id="20489" name="AutoShape 9"/>
          <p:cNvSpPr>
            <a:spLocks noChangeAspect="1" noChangeArrowheads="1"/>
          </p:cNvSpPr>
          <p:nvPr/>
        </p:nvSpPr>
        <p:spPr bwMode="auto">
          <a:xfrm flipV="1">
            <a:off x="3343275" y="3440113"/>
            <a:ext cx="268288" cy="250825"/>
          </a:xfrm>
          <a:prstGeom prst="upArrow">
            <a:avLst>
              <a:gd name="adj1" fmla="val 50000"/>
              <a:gd name="adj2" fmla="val 25000"/>
            </a:avLst>
          </a:prstGeom>
          <a:solidFill>
            <a:srgbClr val="0066FF"/>
          </a:solidFill>
          <a:ln w="9525">
            <a:solidFill>
              <a:schemeClr val="tx1"/>
            </a:solidFill>
            <a:miter lim="800000"/>
            <a:headEnd/>
            <a:tailEnd/>
          </a:ln>
        </p:spPr>
        <p:txBody>
          <a:bodyPr wrap="none" anchor="ctr"/>
          <a:lstStyle/>
          <a:p>
            <a:endParaRPr lang="cs-CZ"/>
          </a:p>
        </p:txBody>
      </p:sp>
      <p:grpSp>
        <p:nvGrpSpPr>
          <p:cNvPr id="2" name="Group 10"/>
          <p:cNvGrpSpPr>
            <a:grpSpLocks/>
          </p:cNvGrpSpPr>
          <p:nvPr/>
        </p:nvGrpSpPr>
        <p:grpSpPr bwMode="auto">
          <a:xfrm>
            <a:off x="887412" y="3617915"/>
            <a:ext cx="3549653" cy="1530351"/>
            <a:chOff x="559" y="2279"/>
            <a:chExt cx="2236" cy="964"/>
          </a:xfrm>
        </p:grpSpPr>
        <p:sp>
          <p:nvSpPr>
            <p:cNvPr id="50211" name="Freeform 11"/>
            <p:cNvSpPr>
              <a:spLocks noChangeAspect="1"/>
            </p:cNvSpPr>
            <p:nvPr/>
          </p:nvSpPr>
          <p:spPr bwMode="auto">
            <a:xfrm>
              <a:off x="831" y="2285"/>
              <a:ext cx="1964" cy="719"/>
            </a:xfrm>
            <a:custGeom>
              <a:avLst/>
              <a:gdLst>
                <a:gd name="T0" fmla="*/ 0 w 2761"/>
                <a:gd name="T1" fmla="*/ 0 h 1012"/>
                <a:gd name="T2" fmla="*/ 0 w 2761"/>
                <a:gd name="T3" fmla="*/ 258 h 1012"/>
                <a:gd name="T4" fmla="*/ 707 w 2761"/>
                <a:gd name="T5" fmla="*/ 258 h 1012"/>
                <a:gd name="T6" fmla="*/ 0 60000 65536"/>
                <a:gd name="T7" fmla="*/ 0 60000 65536"/>
                <a:gd name="T8" fmla="*/ 0 60000 65536"/>
                <a:gd name="T9" fmla="*/ 0 w 2761"/>
                <a:gd name="T10" fmla="*/ 0 h 1012"/>
                <a:gd name="T11" fmla="*/ 2761 w 2761"/>
                <a:gd name="T12" fmla="*/ 1012 h 1012"/>
              </a:gdLst>
              <a:ahLst/>
              <a:cxnLst>
                <a:cxn ang="T6">
                  <a:pos x="T0" y="T1"/>
                </a:cxn>
                <a:cxn ang="T7">
                  <a:pos x="T2" y="T3"/>
                </a:cxn>
                <a:cxn ang="T8">
                  <a:pos x="T4" y="T5"/>
                </a:cxn>
              </a:cxnLst>
              <a:rect l="T9" t="T10" r="T11" b="T12"/>
              <a:pathLst>
                <a:path w="2761" h="1012">
                  <a:moveTo>
                    <a:pt x="0" y="0"/>
                  </a:moveTo>
                  <a:lnTo>
                    <a:pt x="0" y="1012"/>
                  </a:lnTo>
                  <a:lnTo>
                    <a:pt x="2761" y="1012"/>
                  </a:lnTo>
                </a:path>
              </a:pathLst>
            </a:custGeom>
            <a:noFill/>
            <a:ln w="38100" cmpd="sng">
              <a:solidFill>
                <a:schemeClr val="accent2"/>
              </a:solidFill>
              <a:round/>
              <a:headEnd type="none" w="med" len="med"/>
              <a:tailEnd type="none" w="med" len="med"/>
            </a:ln>
          </p:spPr>
          <p:txBody>
            <a:bodyPr wrap="none" anchor="ctr"/>
            <a:lstStyle/>
            <a:p>
              <a:endParaRPr lang="cs-CZ"/>
            </a:p>
          </p:txBody>
        </p:sp>
        <p:sp>
          <p:nvSpPr>
            <p:cNvPr id="50212" name="Text Box 12"/>
            <p:cNvSpPr txBox="1">
              <a:spLocks noChangeAspect="1" noChangeArrowheads="1"/>
            </p:cNvSpPr>
            <p:nvPr/>
          </p:nvSpPr>
          <p:spPr bwMode="auto">
            <a:xfrm rot="16200000">
              <a:off x="307" y="2531"/>
              <a:ext cx="718" cy="213"/>
            </a:xfrm>
            <a:prstGeom prst="rect">
              <a:avLst/>
            </a:prstGeom>
            <a:noFill/>
            <a:ln w="9525">
              <a:noFill/>
              <a:miter lim="800000"/>
              <a:headEnd/>
              <a:tailEnd/>
            </a:ln>
          </p:spPr>
          <p:txBody>
            <a:bodyPr wrap="none">
              <a:spAutoFit/>
            </a:bodyPr>
            <a:lstStyle/>
            <a:p>
              <a:pPr eaLnBrk="0" hangingPunct="0"/>
              <a:r>
                <a:rPr lang="en-GB" sz="1600" dirty="0">
                  <a:solidFill>
                    <a:schemeClr val="accent2"/>
                  </a:solidFill>
                </a:rPr>
                <a:t>cline width</a:t>
              </a:r>
              <a:endParaRPr lang="cs-CZ" sz="1600" dirty="0">
                <a:solidFill>
                  <a:schemeClr val="accent2"/>
                </a:solidFill>
              </a:endParaRPr>
            </a:p>
          </p:txBody>
        </p:sp>
        <p:sp>
          <p:nvSpPr>
            <p:cNvPr id="50213" name="Freeform 13"/>
            <p:cNvSpPr>
              <a:spLocks noChangeAspect="1"/>
            </p:cNvSpPr>
            <p:nvPr/>
          </p:nvSpPr>
          <p:spPr bwMode="auto">
            <a:xfrm>
              <a:off x="951" y="2358"/>
              <a:ext cx="1599" cy="477"/>
            </a:xfrm>
            <a:custGeom>
              <a:avLst/>
              <a:gdLst>
                <a:gd name="T0" fmla="*/ 0 w 2671"/>
                <a:gd name="T1" fmla="*/ 3 h 797"/>
                <a:gd name="T2" fmla="*/ 46 w 2671"/>
                <a:gd name="T3" fmla="*/ 15 h 797"/>
                <a:gd name="T4" fmla="*/ 87 w 2671"/>
                <a:gd name="T5" fmla="*/ 10 h 797"/>
                <a:gd name="T6" fmla="*/ 108 w 2671"/>
                <a:gd name="T7" fmla="*/ 87 h 797"/>
                <a:gd name="T8" fmla="*/ 128 w 2671"/>
                <a:gd name="T9" fmla="*/ 62 h 797"/>
                <a:gd name="T10" fmla="*/ 142 w 2671"/>
                <a:gd name="T11" fmla="*/ 0 h 797"/>
                <a:gd name="T12" fmla="*/ 198 w 2671"/>
                <a:gd name="T13" fmla="*/ 30 h 797"/>
                <a:gd name="T14" fmla="*/ 224 w 2671"/>
                <a:gd name="T15" fmla="*/ 10 h 797"/>
                <a:gd name="T16" fmla="*/ 249 w 2671"/>
                <a:gd name="T17" fmla="*/ 75 h 797"/>
                <a:gd name="T18" fmla="*/ 266 w 2671"/>
                <a:gd name="T19" fmla="*/ 102 h 797"/>
                <a:gd name="T20" fmla="*/ 296 w 2671"/>
                <a:gd name="T21" fmla="*/ 16 h 797"/>
                <a:gd name="T22" fmla="*/ 343 w 2671"/>
                <a:gd name="T23" fmla="*/ 25 h 7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71"/>
                <a:gd name="T37" fmla="*/ 0 h 797"/>
                <a:gd name="T38" fmla="*/ 2671 w 2671"/>
                <a:gd name="T39" fmla="*/ 797 h 7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71" h="797">
                  <a:moveTo>
                    <a:pt x="0" y="21"/>
                  </a:moveTo>
                  <a:lnTo>
                    <a:pt x="356" y="115"/>
                  </a:lnTo>
                  <a:lnTo>
                    <a:pt x="681" y="74"/>
                  </a:lnTo>
                  <a:lnTo>
                    <a:pt x="838" y="682"/>
                  </a:lnTo>
                  <a:lnTo>
                    <a:pt x="996" y="482"/>
                  </a:lnTo>
                  <a:lnTo>
                    <a:pt x="1111" y="0"/>
                  </a:lnTo>
                  <a:lnTo>
                    <a:pt x="1540" y="232"/>
                  </a:lnTo>
                  <a:lnTo>
                    <a:pt x="1750" y="74"/>
                  </a:lnTo>
                  <a:lnTo>
                    <a:pt x="1939" y="587"/>
                  </a:lnTo>
                  <a:lnTo>
                    <a:pt x="2074" y="797"/>
                  </a:lnTo>
                  <a:lnTo>
                    <a:pt x="2304" y="126"/>
                  </a:lnTo>
                  <a:lnTo>
                    <a:pt x="2671" y="189"/>
                  </a:lnTo>
                </a:path>
              </a:pathLst>
            </a:custGeom>
            <a:noFill/>
            <a:ln w="57150" cmpd="sng">
              <a:solidFill>
                <a:srgbClr val="E60000"/>
              </a:solidFill>
              <a:round/>
              <a:headEnd type="none" w="med" len="med"/>
              <a:tailEnd type="none" w="med" len="med"/>
            </a:ln>
          </p:spPr>
          <p:txBody>
            <a:bodyPr wrap="none" anchor="ctr"/>
            <a:lstStyle/>
            <a:p>
              <a:endParaRPr lang="cs-CZ"/>
            </a:p>
          </p:txBody>
        </p:sp>
        <p:sp>
          <p:nvSpPr>
            <p:cNvPr id="50214" name="Text Box 14"/>
            <p:cNvSpPr txBox="1">
              <a:spLocks noChangeAspect="1" noChangeArrowheads="1"/>
            </p:cNvSpPr>
            <p:nvPr/>
          </p:nvSpPr>
          <p:spPr bwMode="auto">
            <a:xfrm>
              <a:off x="958" y="3030"/>
              <a:ext cx="1524" cy="213"/>
            </a:xfrm>
            <a:prstGeom prst="rect">
              <a:avLst/>
            </a:prstGeom>
            <a:noFill/>
            <a:ln w="9525">
              <a:noFill/>
              <a:miter lim="800000"/>
              <a:headEnd/>
              <a:tailEnd/>
            </a:ln>
          </p:spPr>
          <p:txBody>
            <a:bodyPr wrap="none">
              <a:spAutoFit/>
            </a:bodyPr>
            <a:lstStyle/>
            <a:p>
              <a:pPr eaLnBrk="0" hangingPunct="0"/>
              <a:r>
                <a:rPr lang="en-GB" sz="1600" dirty="0">
                  <a:solidFill>
                    <a:schemeClr val="accent2"/>
                  </a:solidFill>
                </a:rPr>
                <a:t>position on chromosome</a:t>
              </a:r>
              <a:endParaRPr lang="cs-CZ" sz="1600" dirty="0">
                <a:solidFill>
                  <a:schemeClr val="accent2"/>
                </a:solidFill>
              </a:endParaRPr>
            </a:p>
          </p:txBody>
        </p:sp>
      </p:grpSp>
      <p:sp>
        <p:nvSpPr>
          <p:cNvPr id="20495" name="Text Box 15"/>
          <p:cNvSpPr txBox="1">
            <a:spLocks noChangeAspect="1" noChangeArrowheads="1"/>
          </p:cNvSpPr>
          <p:nvPr/>
        </p:nvSpPr>
        <p:spPr bwMode="auto">
          <a:xfrm>
            <a:off x="2066925" y="3002718"/>
            <a:ext cx="1685077" cy="369332"/>
          </a:xfrm>
          <a:prstGeom prst="rect">
            <a:avLst/>
          </a:prstGeom>
          <a:noFill/>
          <a:ln w="9525">
            <a:noFill/>
            <a:miter lim="800000"/>
            <a:headEnd/>
            <a:tailEnd/>
          </a:ln>
        </p:spPr>
        <p:txBody>
          <a:bodyPr wrap="none">
            <a:spAutoFit/>
          </a:bodyPr>
          <a:lstStyle/>
          <a:p>
            <a:r>
              <a:rPr lang="en-GB" dirty="0">
                <a:solidFill>
                  <a:srgbClr val="0066FF"/>
                </a:solidFill>
              </a:rPr>
              <a:t>selected areas</a:t>
            </a:r>
            <a:endParaRPr lang="cs-CZ" dirty="0">
              <a:solidFill>
                <a:srgbClr val="0066FF"/>
              </a:solidFill>
            </a:endParaRPr>
          </a:p>
        </p:txBody>
      </p:sp>
      <p:pic>
        <p:nvPicPr>
          <p:cNvPr id="20496" name="Picture 16" descr="Cline2"/>
          <p:cNvPicPr>
            <a:picLocks noChangeAspect="1" noChangeArrowheads="1"/>
          </p:cNvPicPr>
          <p:nvPr/>
        </p:nvPicPr>
        <p:blipFill>
          <a:blip r:embed="rId4" cstate="print"/>
          <a:srcRect/>
          <a:stretch>
            <a:fillRect/>
          </a:stretch>
        </p:blipFill>
        <p:spPr bwMode="auto">
          <a:xfrm>
            <a:off x="5638800" y="3024188"/>
            <a:ext cx="2857500" cy="2138362"/>
          </a:xfrm>
          <a:prstGeom prst="rect">
            <a:avLst/>
          </a:prstGeom>
          <a:noFill/>
          <a:ln w="9525">
            <a:noFill/>
            <a:miter lim="800000"/>
            <a:headEnd/>
            <a:tailEnd/>
          </a:ln>
        </p:spPr>
      </p:pic>
      <p:grpSp>
        <p:nvGrpSpPr>
          <p:cNvPr id="3" name="Group 17"/>
          <p:cNvGrpSpPr>
            <a:grpSpLocks/>
          </p:cNvGrpSpPr>
          <p:nvPr/>
        </p:nvGrpSpPr>
        <p:grpSpPr bwMode="auto">
          <a:xfrm>
            <a:off x="661988" y="5759450"/>
            <a:ext cx="4960937" cy="661988"/>
            <a:chOff x="417" y="3628"/>
            <a:chExt cx="3125" cy="417"/>
          </a:xfrm>
        </p:grpSpPr>
        <p:grpSp>
          <p:nvGrpSpPr>
            <p:cNvPr id="50193" name="Group 18"/>
            <p:cNvGrpSpPr>
              <a:grpSpLocks noChangeAspect="1"/>
            </p:cNvGrpSpPr>
            <p:nvPr/>
          </p:nvGrpSpPr>
          <p:grpSpPr bwMode="auto">
            <a:xfrm>
              <a:off x="841" y="3649"/>
              <a:ext cx="2701" cy="144"/>
              <a:chOff x="1377" y="3662"/>
              <a:chExt cx="2911" cy="203"/>
            </a:xfrm>
          </p:grpSpPr>
          <p:sp>
            <p:nvSpPr>
              <p:cNvPr id="50209" name="Line 19"/>
              <p:cNvSpPr>
                <a:spLocks noChangeAspect="1" noChangeShapeType="1"/>
              </p:cNvSpPr>
              <p:nvPr/>
            </p:nvSpPr>
            <p:spPr bwMode="auto">
              <a:xfrm>
                <a:off x="1512" y="3758"/>
                <a:ext cx="2776" cy="0"/>
              </a:xfrm>
              <a:prstGeom prst="line">
                <a:avLst/>
              </a:prstGeom>
              <a:noFill/>
              <a:ln w="76200">
                <a:solidFill>
                  <a:srgbClr val="008000"/>
                </a:solidFill>
                <a:round/>
                <a:headEnd/>
                <a:tailEnd/>
              </a:ln>
            </p:spPr>
            <p:txBody>
              <a:bodyPr wrap="none" anchor="ctr"/>
              <a:lstStyle/>
              <a:p>
                <a:endParaRPr lang="cs-CZ"/>
              </a:p>
            </p:txBody>
          </p:sp>
          <p:sp>
            <p:nvSpPr>
              <p:cNvPr id="50210" name="Oval 20"/>
              <p:cNvSpPr>
                <a:spLocks noChangeAspect="1" noChangeArrowheads="1"/>
              </p:cNvSpPr>
              <p:nvPr/>
            </p:nvSpPr>
            <p:spPr bwMode="auto">
              <a:xfrm>
                <a:off x="1377" y="3662"/>
                <a:ext cx="256" cy="203"/>
              </a:xfrm>
              <a:prstGeom prst="ellipse">
                <a:avLst/>
              </a:prstGeom>
              <a:gradFill rotWithShape="0">
                <a:gsLst>
                  <a:gs pos="0">
                    <a:srgbClr val="99CCFF"/>
                  </a:gs>
                  <a:gs pos="100000">
                    <a:schemeClr val="accent2"/>
                  </a:gs>
                </a:gsLst>
                <a:path path="shape">
                  <a:fillToRect l="50000" t="50000" r="50000" b="50000"/>
                </a:path>
              </a:gradFill>
              <a:ln w="19050">
                <a:solidFill>
                  <a:schemeClr val="tx1"/>
                </a:solidFill>
                <a:round/>
                <a:headEnd/>
                <a:tailEnd/>
              </a:ln>
            </p:spPr>
            <p:txBody>
              <a:bodyPr wrap="none" anchor="ctr"/>
              <a:lstStyle/>
              <a:p>
                <a:endParaRPr lang="cs-CZ"/>
              </a:p>
            </p:txBody>
          </p:sp>
        </p:grpSp>
        <p:sp>
          <p:nvSpPr>
            <p:cNvPr id="50194" name="Text Box 21"/>
            <p:cNvSpPr txBox="1">
              <a:spLocks noChangeAspect="1" noChangeArrowheads="1"/>
            </p:cNvSpPr>
            <p:nvPr/>
          </p:nvSpPr>
          <p:spPr bwMode="auto">
            <a:xfrm>
              <a:off x="3326" y="3831"/>
              <a:ext cx="116" cy="212"/>
            </a:xfrm>
            <a:prstGeom prst="rect">
              <a:avLst/>
            </a:prstGeom>
            <a:noFill/>
            <a:ln w="9525">
              <a:noFill/>
              <a:miter lim="800000"/>
              <a:headEnd/>
              <a:tailEnd/>
            </a:ln>
          </p:spPr>
          <p:txBody>
            <a:bodyPr wrap="none">
              <a:spAutoFit/>
            </a:bodyPr>
            <a:lstStyle/>
            <a:p>
              <a:pPr eaLnBrk="0" hangingPunct="0"/>
              <a:endParaRPr lang="cs-CZ" sz="1600" b="1">
                <a:solidFill>
                  <a:srgbClr val="66FF33"/>
                </a:solidFill>
              </a:endParaRPr>
            </a:p>
          </p:txBody>
        </p:sp>
        <p:sp>
          <p:nvSpPr>
            <p:cNvPr id="50195" name="Text Box 22"/>
            <p:cNvSpPr txBox="1">
              <a:spLocks noChangeAspect="1" noChangeArrowheads="1"/>
            </p:cNvSpPr>
            <p:nvPr/>
          </p:nvSpPr>
          <p:spPr bwMode="auto">
            <a:xfrm>
              <a:off x="417" y="3851"/>
              <a:ext cx="686" cy="194"/>
            </a:xfrm>
            <a:prstGeom prst="rect">
              <a:avLst/>
            </a:prstGeom>
            <a:noFill/>
            <a:ln w="9525">
              <a:noFill/>
              <a:miter lim="800000"/>
              <a:headEnd/>
              <a:tailEnd/>
            </a:ln>
          </p:spPr>
          <p:txBody>
            <a:bodyPr wrap="none">
              <a:spAutoFit/>
            </a:bodyPr>
            <a:lstStyle/>
            <a:p>
              <a:pPr eaLnBrk="0" hangingPunct="0"/>
              <a:r>
                <a:rPr lang="cs-CZ" sz="1400" dirty="0">
                  <a:solidFill>
                    <a:schemeClr val="accent2"/>
                  </a:solidFill>
                </a:rPr>
                <a:t>centromer</a:t>
              </a:r>
              <a:r>
                <a:rPr lang="en-GB" sz="1400" dirty="0">
                  <a:solidFill>
                    <a:schemeClr val="accent2"/>
                  </a:solidFill>
                </a:rPr>
                <a:t>e</a:t>
              </a:r>
              <a:endParaRPr lang="cs-CZ" sz="1400" dirty="0">
                <a:solidFill>
                  <a:schemeClr val="accent2"/>
                </a:solidFill>
              </a:endParaRPr>
            </a:p>
          </p:txBody>
        </p:sp>
        <p:sp>
          <p:nvSpPr>
            <p:cNvPr id="50196" name="Text Box 23"/>
            <p:cNvSpPr txBox="1">
              <a:spLocks noChangeAspect="1" noChangeArrowheads="1"/>
            </p:cNvSpPr>
            <p:nvPr/>
          </p:nvSpPr>
          <p:spPr bwMode="auto">
            <a:xfrm>
              <a:off x="1588" y="3830"/>
              <a:ext cx="1180" cy="213"/>
            </a:xfrm>
            <a:prstGeom prst="rect">
              <a:avLst/>
            </a:prstGeom>
            <a:noFill/>
            <a:ln w="9525">
              <a:noFill/>
              <a:miter lim="800000"/>
              <a:headEnd/>
              <a:tailEnd/>
            </a:ln>
          </p:spPr>
          <p:txBody>
            <a:bodyPr wrap="none">
              <a:spAutoFit/>
            </a:bodyPr>
            <a:lstStyle/>
            <a:p>
              <a:pPr algn="r" eaLnBrk="0" hangingPunct="0"/>
              <a:r>
                <a:rPr lang="cs-CZ" sz="1600" dirty="0">
                  <a:solidFill>
                    <a:srgbClr val="E60000"/>
                  </a:solidFill>
                </a:rPr>
                <a:t>mole</a:t>
              </a:r>
              <a:r>
                <a:rPr lang="en-GB" sz="1600" dirty="0">
                  <a:solidFill>
                    <a:srgbClr val="E60000"/>
                  </a:solidFill>
                </a:rPr>
                <a:t>c</a:t>
              </a:r>
              <a:r>
                <a:rPr lang="cs-CZ" sz="1600" dirty="0">
                  <a:solidFill>
                    <a:srgbClr val="E60000"/>
                  </a:solidFill>
                </a:rPr>
                <a:t>ul</a:t>
              </a:r>
              <a:r>
                <a:rPr lang="en-GB" sz="1600" dirty="0" err="1">
                  <a:solidFill>
                    <a:srgbClr val="E60000"/>
                  </a:solidFill>
                </a:rPr>
                <a:t>ar</a:t>
              </a:r>
              <a:r>
                <a:rPr lang="en-GB" sz="1600" dirty="0">
                  <a:solidFill>
                    <a:srgbClr val="E60000"/>
                  </a:solidFill>
                </a:rPr>
                <a:t> markers</a:t>
              </a:r>
              <a:endParaRPr lang="cs-CZ" sz="1600" dirty="0">
                <a:solidFill>
                  <a:srgbClr val="E60000"/>
                </a:solidFill>
              </a:endParaRPr>
            </a:p>
          </p:txBody>
        </p:sp>
        <p:sp>
          <p:nvSpPr>
            <p:cNvPr id="50197" name="Line 24"/>
            <p:cNvSpPr>
              <a:spLocks noChangeAspect="1" noChangeShapeType="1"/>
            </p:cNvSpPr>
            <p:nvPr/>
          </p:nvSpPr>
          <p:spPr bwMode="auto">
            <a:xfrm>
              <a:off x="1124" y="3628"/>
              <a:ext cx="0" cy="186"/>
            </a:xfrm>
            <a:prstGeom prst="line">
              <a:avLst/>
            </a:prstGeom>
            <a:noFill/>
            <a:ln w="57150">
              <a:solidFill>
                <a:srgbClr val="FF0000"/>
              </a:solidFill>
              <a:round/>
              <a:headEnd/>
              <a:tailEnd/>
            </a:ln>
          </p:spPr>
          <p:txBody>
            <a:bodyPr/>
            <a:lstStyle/>
            <a:p>
              <a:endParaRPr lang="cs-CZ"/>
            </a:p>
          </p:txBody>
        </p:sp>
        <p:sp>
          <p:nvSpPr>
            <p:cNvPr id="50198" name="Line 25"/>
            <p:cNvSpPr>
              <a:spLocks noChangeAspect="1" noChangeShapeType="1"/>
            </p:cNvSpPr>
            <p:nvPr/>
          </p:nvSpPr>
          <p:spPr bwMode="auto">
            <a:xfrm>
              <a:off x="2740" y="3628"/>
              <a:ext cx="0" cy="186"/>
            </a:xfrm>
            <a:prstGeom prst="line">
              <a:avLst/>
            </a:prstGeom>
            <a:noFill/>
            <a:ln w="57150">
              <a:solidFill>
                <a:srgbClr val="FF0000"/>
              </a:solidFill>
              <a:round/>
              <a:headEnd/>
              <a:tailEnd/>
            </a:ln>
          </p:spPr>
          <p:txBody>
            <a:bodyPr/>
            <a:lstStyle/>
            <a:p>
              <a:endParaRPr lang="cs-CZ"/>
            </a:p>
          </p:txBody>
        </p:sp>
        <p:sp>
          <p:nvSpPr>
            <p:cNvPr id="50199" name="Line 26"/>
            <p:cNvSpPr>
              <a:spLocks noChangeAspect="1" noChangeShapeType="1"/>
            </p:cNvSpPr>
            <p:nvPr/>
          </p:nvSpPr>
          <p:spPr bwMode="auto">
            <a:xfrm>
              <a:off x="1412" y="3628"/>
              <a:ext cx="0" cy="186"/>
            </a:xfrm>
            <a:prstGeom prst="line">
              <a:avLst/>
            </a:prstGeom>
            <a:noFill/>
            <a:ln w="57150">
              <a:solidFill>
                <a:srgbClr val="FF0000"/>
              </a:solidFill>
              <a:round/>
              <a:headEnd/>
              <a:tailEnd/>
            </a:ln>
          </p:spPr>
          <p:txBody>
            <a:bodyPr/>
            <a:lstStyle/>
            <a:p>
              <a:endParaRPr lang="cs-CZ"/>
            </a:p>
          </p:txBody>
        </p:sp>
        <p:sp>
          <p:nvSpPr>
            <p:cNvPr id="50200" name="Line 27"/>
            <p:cNvSpPr>
              <a:spLocks noChangeAspect="1" noChangeShapeType="1"/>
            </p:cNvSpPr>
            <p:nvPr/>
          </p:nvSpPr>
          <p:spPr bwMode="auto">
            <a:xfrm>
              <a:off x="2917" y="3628"/>
              <a:ext cx="0" cy="186"/>
            </a:xfrm>
            <a:prstGeom prst="line">
              <a:avLst/>
            </a:prstGeom>
            <a:noFill/>
            <a:ln w="57150">
              <a:solidFill>
                <a:srgbClr val="FF0000"/>
              </a:solidFill>
              <a:round/>
              <a:headEnd/>
              <a:tailEnd/>
            </a:ln>
          </p:spPr>
          <p:txBody>
            <a:bodyPr/>
            <a:lstStyle/>
            <a:p>
              <a:endParaRPr lang="cs-CZ"/>
            </a:p>
          </p:txBody>
        </p:sp>
        <p:sp>
          <p:nvSpPr>
            <p:cNvPr id="50201" name="Line 28"/>
            <p:cNvSpPr>
              <a:spLocks noChangeAspect="1" noChangeShapeType="1"/>
            </p:cNvSpPr>
            <p:nvPr/>
          </p:nvSpPr>
          <p:spPr bwMode="auto">
            <a:xfrm>
              <a:off x="1656" y="3628"/>
              <a:ext cx="0" cy="186"/>
            </a:xfrm>
            <a:prstGeom prst="line">
              <a:avLst/>
            </a:prstGeom>
            <a:noFill/>
            <a:ln w="57150">
              <a:solidFill>
                <a:srgbClr val="FF0000"/>
              </a:solidFill>
              <a:round/>
              <a:headEnd/>
              <a:tailEnd/>
            </a:ln>
          </p:spPr>
          <p:txBody>
            <a:bodyPr/>
            <a:lstStyle/>
            <a:p>
              <a:endParaRPr lang="cs-CZ"/>
            </a:p>
          </p:txBody>
        </p:sp>
        <p:sp>
          <p:nvSpPr>
            <p:cNvPr id="50202" name="Line 29"/>
            <p:cNvSpPr>
              <a:spLocks noChangeAspect="1" noChangeShapeType="1"/>
            </p:cNvSpPr>
            <p:nvPr/>
          </p:nvSpPr>
          <p:spPr bwMode="auto">
            <a:xfrm>
              <a:off x="1788" y="3628"/>
              <a:ext cx="0" cy="186"/>
            </a:xfrm>
            <a:prstGeom prst="line">
              <a:avLst/>
            </a:prstGeom>
            <a:noFill/>
            <a:ln w="57150">
              <a:solidFill>
                <a:srgbClr val="FF0000"/>
              </a:solidFill>
              <a:round/>
              <a:headEnd/>
              <a:tailEnd/>
            </a:ln>
          </p:spPr>
          <p:txBody>
            <a:bodyPr/>
            <a:lstStyle/>
            <a:p>
              <a:endParaRPr lang="cs-CZ"/>
            </a:p>
          </p:txBody>
        </p:sp>
        <p:sp>
          <p:nvSpPr>
            <p:cNvPr id="50203" name="Line 30"/>
            <p:cNvSpPr>
              <a:spLocks noChangeAspect="1" noChangeShapeType="1"/>
            </p:cNvSpPr>
            <p:nvPr/>
          </p:nvSpPr>
          <p:spPr bwMode="auto">
            <a:xfrm>
              <a:off x="1899" y="3628"/>
              <a:ext cx="0" cy="186"/>
            </a:xfrm>
            <a:prstGeom prst="line">
              <a:avLst/>
            </a:prstGeom>
            <a:noFill/>
            <a:ln w="57150">
              <a:solidFill>
                <a:srgbClr val="FF0000"/>
              </a:solidFill>
              <a:round/>
              <a:headEnd/>
              <a:tailEnd/>
            </a:ln>
          </p:spPr>
          <p:txBody>
            <a:bodyPr/>
            <a:lstStyle/>
            <a:p>
              <a:endParaRPr lang="cs-CZ"/>
            </a:p>
          </p:txBody>
        </p:sp>
        <p:sp>
          <p:nvSpPr>
            <p:cNvPr id="50204" name="Line 31"/>
            <p:cNvSpPr>
              <a:spLocks noChangeAspect="1" noChangeShapeType="1"/>
            </p:cNvSpPr>
            <p:nvPr/>
          </p:nvSpPr>
          <p:spPr bwMode="auto">
            <a:xfrm>
              <a:off x="1987" y="3628"/>
              <a:ext cx="0" cy="186"/>
            </a:xfrm>
            <a:prstGeom prst="line">
              <a:avLst/>
            </a:prstGeom>
            <a:noFill/>
            <a:ln w="57150">
              <a:solidFill>
                <a:srgbClr val="FF0000"/>
              </a:solidFill>
              <a:round/>
              <a:headEnd/>
              <a:tailEnd/>
            </a:ln>
          </p:spPr>
          <p:txBody>
            <a:bodyPr/>
            <a:lstStyle/>
            <a:p>
              <a:endParaRPr lang="cs-CZ"/>
            </a:p>
          </p:txBody>
        </p:sp>
        <p:sp>
          <p:nvSpPr>
            <p:cNvPr id="50205" name="Line 32"/>
            <p:cNvSpPr>
              <a:spLocks noChangeAspect="1" noChangeShapeType="1"/>
            </p:cNvSpPr>
            <p:nvPr/>
          </p:nvSpPr>
          <p:spPr bwMode="auto">
            <a:xfrm>
              <a:off x="3206" y="3628"/>
              <a:ext cx="0" cy="186"/>
            </a:xfrm>
            <a:prstGeom prst="line">
              <a:avLst/>
            </a:prstGeom>
            <a:noFill/>
            <a:ln w="57150">
              <a:solidFill>
                <a:srgbClr val="FF0000"/>
              </a:solidFill>
              <a:round/>
              <a:headEnd/>
              <a:tailEnd/>
            </a:ln>
          </p:spPr>
          <p:txBody>
            <a:bodyPr/>
            <a:lstStyle/>
            <a:p>
              <a:endParaRPr lang="cs-CZ"/>
            </a:p>
          </p:txBody>
        </p:sp>
        <p:sp>
          <p:nvSpPr>
            <p:cNvPr id="50206" name="Line 33"/>
            <p:cNvSpPr>
              <a:spLocks noChangeAspect="1" noChangeShapeType="1"/>
            </p:cNvSpPr>
            <p:nvPr/>
          </p:nvSpPr>
          <p:spPr bwMode="auto">
            <a:xfrm>
              <a:off x="2319" y="3628"/>
              <a:ext cx="0" cy="186"/>
            </a:xfrm>
            <a:prstGeom prst="line">
              <a:avLst/>
            </a:prstGeom>
            <a:noFill/>
            <a:ln w="57150">
              <a:solidFill>
                <a:srgbClr val="FF0000"/>
              </a:solidFill>
              <a:round/>
              <a:headEnd/>
              <a:tailEnd/>
            </a:ln>
          </p:spPr>
          <p:txBody>
            <a:bodyPr/>
            <a:lstStyle/>
            <a:p>
              <a:endParaRPr lang="cs-CZ"/>
            </a:p>
          </p:txBody>
        </p:sp>
        <p:sp>
          <p:nvSpPr>
            <p:cNvPr id="50207" name="Line 34"/>
            <p:cNvSpPr>
              <a:spLocks noChangeAspect="1" noChangeShapeType="1"/>
            </p:cNvSpPr>
            <p:nvPr/>
          </p:nvSpPr>
          <p:spPr bwMode="auto">
            <a:xfrm>
              <a:off x="2497" y="3628"/>
              <a:ext cx="0" cy="186"/>
            </a:xfrm>
            <a:prstGeom prst="line">
              <a:avLst/>
            </a:prstGeom>
            <a:noFill/>
            <a:ln w="57150">
              <a:solidFill>
                <a:srgbClr val="FF0000"/>
              </a:solidFill>
              <a:round/>
              <a:headEnd/>
              <a:tailEnd/>
            </a:ln>
          </p:spPr>
          <p:txBody>
            <a:bodyPr/>
            <a:lstStyle/>
            <a:p>
              <a:endParaRPr lang="cs-CZ"/>
            </a:p>
          </p:txBody>
        </p:sp>
        <p:sp>
          <p:nvSpPr>
            <p:cNvPr id="50208" name="Line 35"/>
            <p:cNvSpPr>
              <a:spLocks noChangeAspect="1" noChangeShapeType="1"/>
            </p:cNvSpPr>
            <p:nvPr/>
          </p:nvSpPr>
          <p:spPr bwMode="auto">
            <a:xfrm>
              <a:off x="2629" y="3628"/>
              <a:ext cx="0" cy="186"/>
            </a:xfrm>
            <a:prstGeom prst="line">
              <a:avLst/>
            </a:prstGeom>
            <a:noFill/>
            <a:ln w="57150">
              <a:solidFill>
                <a:srgbClr val="FF0000"/>
              </a:solidFill>
              <a:round/>
              <a:headEnd/>
              <a:tailEnd/>
            </a:ln>
          </p:spPr>
          <p:txBody>
            <a:bodyPr/>
            <a:lstStyle/>
            <a:p>
              <a:endParaRPr lang="cs-CZ"/>
            </a:p>
          </p:txBody>
        </p:sp>
      </p:grpSp>
      <p:sp>
        <p:nvSpPr>
          <p:cNvPr id="50190" name="Text Box 36"/>
          <p:cNvSpPr txBox="1">
            <a:spLocks noChangeArrowheads="1"/>
          </p:cNvSpPr>
          <p:nvPr/>
        </p:nvSpPr>
        <p:spPr bwMode="auto">
          <a:xfrm>
            <a:off x="2132539" y="294650"/>
            <a:ext cx="1335622" cy="338554"/>
          </a:xfrm>
          <a:prstGeom prst="rect">
            <a:avLst/>
          </a:prstGeom>
          <a:noFill/>
          <a:ln w="9525">
            <a:noFill/>
            <a:miter lim="800000"/>
            <a:headEnd/>
            <a:tailEnd/>
          </a:ln>
        </p:spPr>
        <p:txBody>
          <a:bodyPr wrap="none">
            <a:spAutoFit/>
          </a:bodyPr>
          <a:lstStyle/>
          <a:p>
            <a:r>
              <a:rPr lang="cs-CZ" sz="1600" b="1" dirty="0"/>
              <a:t>hybrid z</a:t>
            </a:r>
            <a:r>
              <a:rPr lang="en-GB" sz="1600" b="1" dirty="0"/>
              <a:t>one</a:t>
            </a:r>
            <a:endParaRPr lang="cs-CZ" sz="1600" b="1" dirty="0"/>
          </a:p>
        </p:txBody>
      </p:sp>
      <p:sp>
        <p:nvSpPr>
          <p:cNvPr id="20517" name="Rectangle 37"/>
          <p:cNvSpPr>
            <a:spLocks noChangeArrowheads="1"/>
          </p:cNvSpPr>
          <p:nvPr/>
        </p:nvSpPr>
        <p:spPr bwMode="auto">
          <a:xfrm>
            <a:off x="6800850" y="709613"/>
            <a:ext cx="523875" cy="1566862"/>
          </a:xfrm>
          <a:prstGeom prst="rect">
            <a:avLst/>
          </a:prstGeom>
          <a:solidFill>
            <a:srgbClr val="C0C0C0">
              <a:alpha val="50195"/>
            </a:srgbClr>
          </a:solidFill>
          <a:ln w="9525">
            <a:noFill/>
            <a:miter lim="800000"/>
            <a:headEnd/>
            <a:tailEnd/>
          </a:ln>
        </p:spPr>
        <p:txBody>
          <a:bodyPr wrap="none" anchor="ctr"/>
          <a:lstStyle/>
          <a:p>
            <a:endParaRPr lang="cs-CZ"/>
          </a:p>
        </p:txBody>
      </p:sp>
      <p:sp>
        <p:nvSpPr>
          <p:cNvPr id="20518" name="Rectangle 38"/>
          <p:cNvSpPr>
            <a:spLocks noChangeArrowheads="1"/>
          </p:cNvSpPr>
          <p:nvPr/>
        </p:nvSpPr>
        <p:spPr bwMode="auto">
          <a:xfrm>
            <a:off x="6989763" y="3332163"/>
            <a:ext cx="142875" cy="1566862"/>
          </a:xfrm>
          <a:prstGeom prst="rect">
            <a:avLst/>
          </a:prstGeom>
          <a:solidFill>
            <a:srgbClr val="C0C0C0">
              <a:alpha val="50195"/>
            </a:srgbClr>
          </a:solidFill>
          <a:ln w="9525">
            <a:noFill/>
            <a:miter lim="800000"/>
            <a:headEnd/>
            <a:tailEnd/>
          </a:ln>
        </p:spPr>
        <p:txBody>
          <a:bodyPr wrap="none" anchor="ctr"/>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7"/>
                                        </p:tgtEl>
                                        <p:attrNameLst>
                                          <p:attrName>style.visibility</p:attrName>
                                        </p:attrNameLst>
                                      </p:cBhvr>
                                      <p:to>
                                        <p:strVal val="visible"/>
                                      </p:to>
                                    </p:set>
                                    <p:anim calcmode="lin" valueType="num">
                                      <p:cBhvr additive="base">
                                        <p:cTn id="7" dur="500" fill="hold"/>
                                        <p:tgtEl>
                                          <p:spTgt spid="20487"/>
                                        </p:tgtEl>
                                        <p:attrNameLst>
                                          <p:attrName>ppt_x</p:attrName>
                                        </p:attrNameLst>
                                      </p:cBhvr>
                                      <p:tavLst>
                                        <p:tav tm="0">
                                          <p:val>
                                            <p:strVal val="0-#ppt_w/2"/>
                                          </p:val>
                                        </p:tav>
                                        <p:tav tm="100000">
                                          <p:val>
                                            <p:strVal val="#ppt_x"/>
                                          </p:val>
                                        </p:tav>
                                      </p:tavLst>
                                    </p:anim>
                                    <p:anim calcmode="lin" valueType="num">
                                      <p:cBhvr additive="base">
                                        <p:cTn id="8" dur="500" fill="hold"/>
                                        <p:tgtEl>
                                          <p:spTgt spid="2048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0485"/>
                                        </p:tgtEl>
                                        <p:attrNameLst>
                                          <p:attrName>style.visibility</p:attrName>
                                        </p:attrNameLst>
                                      </p:cBhvr>
                                      <p:to>
                                        <p:strVal val="visible"/>
                                      </p:to>
                                    </p:set>
                                    <p:anim calcmode="lin" valueType="num">
                                      <p:cBhvr additive="base">
                                        <p:cTn id="12" dur="500" fill="hold"/>
                                        <p:tgtEl>
                                          <p:spTgt spid="20485"/>
                                        </p:tgtEl>
                                        <p:attrNameLst>
                                          <p:attrName>ppt_x</p:attrName>
                                        </p:attrNameLst>
                                      </p:cBhvr>
                                      <p:tavLst>
                                        <p:tav tm="0">
                                          <p:val>
                                            <p:strVal val="1+#ppt_w/2"/>
                                          </p:val>
                                        </p:tav>
                                        <p:tav tm="100000">
                                          <p:val>
                                            <p:strVal val="#ppt_x"/>
                                          </p:val>
                                        </p:tav>
                                      </p:tavLst>
                                    </p:anim>
                                    <p:anim calcmode="lin" valueType="num">
                                      <p:cBhvr additive="base">
                                        <p:cTn id="13" dur="500" fill="hold"/>
                                        <p:tgtEl>
                                          <p:spTgt spid="2048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 presetClass="entr" presetSubtype="32" fill="hold" nodeType="afterEffect">
                                  <p:stCondLst>
                                    <p:cond delay="0"/>
                                  </p:stCondLst>
                                  <p:childTnLst>
                                    <p:set>
                                      <p:cBhvr>
                                        <p:cTn id="16" dur="1" fill="hold">
                                          <p:stCondLst>
                                            <p:cond delay="0"/>
                                          </p:stCondLst>
                                        </p:cTn>
                                        <p:tgtEl>
                                          <p:spTgt spid="20482"/>
                                        </p:tgtEl>
                                        <p:attrNameLst>
                                          <p:attrName>style.visibility</p:attrName>
                                        </p:attrNameLst>
                                      </p:cBhvr>
                                      <p:to>
                                        <p:strVal val="visible"/>
                                      </p:to>
                                    </p:set>
                                    <p:animEffect transition="in" filter="box(out)">
                                      <p:cBhvr>
                                        <p:cTn id="17" dur="500"/>
                                        <p:tgtEl>
                                          <p:spTgt spid="2048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20484"/>
                                        </p:tgtEl>
                                        <p:attrNameLst>
                                          <p:attrName>style.visibility</p:attrName>
                                        </p:attrNameLst>
                                      </p:cBhvr>
                                      <p:to>
                                        <p:strVal val="visible"/>
                                      </p:to>
                                    </p:set>
                                    <p:anim calcmode="lin" valueType="num">
                                      <p:cBhvr additive="base">
                                        <p:cTn id="22" dur="500" fill="hold"/>
                                        <p:tgtEl>
                                          <p:spTgt spid="20484"/>
                                        </p:tgtEl>
                                        <p:attrNameLst>
                                          <p:attrName>ppt_x</p:attrName>
                                        </p:attrNameLst>
                                      </p:cBhvr>
                                      <p:tavLst>
                                        <p:tav tm="0">
                                          <p:val>
                                            <p:strVal val="0-#ppt_w/2"/>
                                          </p:val>
                                        </p:tav>
                                        <p:tav tm="100000">
                                          <p:val>
                                            <p:strVal val="#ppt_x"/>
                                          </p:val>
                                        </p:tav>
                                      </p:tavLst>
                                    </p:anim>
                                    <p:anim calcmode="lin" valueType="num">
                                      <p:cBhvr additive="base">
                                        <p:cTn id="23" dur="500" fill="hold"/>
                                        <p:tgtEl>
                                          <p:spTgt spid="20484"/>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 presetClass="entr" presetSubtype="2" fill="hold" grpId="0" nodeType="afterEffect">
                                  <p:stCondLst>
                                    <p:cond delay="0"/>
                                  </p:stCondLst>
                                  <p:childTnLst>
                                    <p:set>
                                      <p:cBhvr>
                                        <p:cTn id="26" dur="1" fill="hold">
                                          <p:stCondLst>
                                            <p:cond delay="0"/>
                                          </p:stCondLst>
                                        </p:cTn>
                                        <p:tgtEl>
                                          <p:spTgt spid="20486"/>
                                        </p:tgtEl>
                                        <p:attrNameLst>
                                          <p:attrName>style.visibility</p:attrName>
                                        </p:attrNameLst>
                                      </p:cBhvr>
                                      <p:to>
                                        <p:strVal val="visible"/>
                                      </p:to>
                                    </p:set>
                                    <p:anim calcmode="lin" valueType="num">
                                      <p:cBhvr additive="base">
                                        <p:cTn id="27" dur="500" fill="hold"/>
                                        <p:tgtEl>
                                          <p:spTgt spid="20486"/>
                                        </p:tgtEl>
                                        <p:attrNameLst>
                                          <p:attrName>ppt_x</p:attrName>
                                        </p:attrNameLst>
                                      </p:cBhvr>
                                      <p:tavLst>
                                        <p:tav tm="0">
                                          <p:val>
                                            <p:strVal val="1+#ppt_w/2"/>
                                          </p:val>
                                        </p:tav>
                                        <p:tav tm="100000">
                                          <p:val>
                                            <p:strVal val="#ppt_x"/>
                                          </p:val>
                                        </p:tav>
                                      </p:tavLst>
                                    </p:anim>
                                    <p:anim calcmode="lin" valueType="num">
                                      <p:cBhvr additive="base">
                                        <p:cTn id="28" dur="500" fill="hold"/>
                                        <p:tgtEl>
                                          <p:spTgt spid="20486"/>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4" presetClass="entr" presetSubtype="32" fill="hold" nodeType="afterEffect">
                                  <p:stCondLst>
                                    <p:cond delay="0"/>
                                  </p:stCondLst>
                                  <p:childTnLst>
                                    <p:set>
                                      <p:cBhvr>
                                        <p:cTn id="31" dur="1" fill="hold">
                                          <p:stCondLst>
                                            <p:cond delay="0"/>
                                          </p:stCondLst>
                                        </p:cTn>
                                        <p:tgtEl>
                                          <p:spTgt spid="20496"/>
                                        </p:tgtEl>
                                        <p:attrNameLst>
                                          <p:attrName>style.visibility</p:attrName>
                                        </p:attrNameLst>
                                      </p:cBhvr>
                                      <p:to>
                                        <p:strVal val="visible"/>
                                      </p:to>
                                    </p:set>
                                    <p:animEffect transition="in" filter="box(out)">
                                      <p:cBhvr>
                                        <p:cTn id="32" dur="500"/>
                                        <p:tgtEl>
                                          <p:spTgt spid="2049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517"/>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2051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childTnLst>
                                </p:cTn>
                              </p:par>
                            </p:childTnLst>
                          </p:cTn>
                        </p:par>
                        <p:par>
                          <p:cTn id="44" fill="hold">
                            <p:stCondLst>
                              <p:cond delay="0"/>
                            </p:stCondLst>
                            <p:childTnLst>
                              <p:par>
                                <p:cTn id="45" presetID="4" presetClass="entr" presetSubtype="32" fill="hold"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ox(out)">
                                      <p:cBhvr>
                                        <p:cTn id="47" dur="500"/>
                                        <p:tgtEl>
                                          <p:spTgt spid="2"/>
                                        </p:tgtEl>
                                      </p:cBhvr>
                                    </p:animEffect>
                                  </p:childTnLst>
                                </p:cTn>
                              </p:par>
                            </p:childTnLst>
                          </p:cTn>
                        </p:par>
                        <p:par>
                          <p:cTn id="48" fill="hold">
                            <p:stCondLst>
                              <p:cond delay="500"/>
                            </p:stCondLst>
                            <p:childTnLst>
                              <p:par>
                                <p:cTn id="49" presetID="2" presetClass="entr" presetSubtype="1" fill="hold" grpId="0" nodeType="afterEffect">
                                  <p:stCondLst>
                                    <p:cond delay="0"/>
                                  </p:stCondLst>
                                  <p:childTnLst>
                                    <p:set>
                                      <p:cBhvr>
                                        <p:cTn id="50" dur="1" fill="hold">
                                          <p:stCondLst>
                                            <p:cond delay="0"/>
                                          </p:stCondLst>
                                        </p:cTn>
                                        <p:tgtEl>
                                          <p:spTgt spid="20488"/>
                                        </p:tgtEl>
                                        <p:attrNameLst>
                                          <p:attrName>style.visibility</p:attrName>
                                        </p:attrNameLst>
                                      </p:cBhvr>
                                      <p:to>
                                        <p:strVal val="visible"/>
                                      </p:to>
                                    </p:set>
                                    <p:anim calcmode="lin" valueType="num">
                                      <p:cBhvr additive="base">
                                        <p:cTn id="51" dur="500" fill="hold"/>
                                        <p:tgtEl>
                                          <p:spTgt spid="20488"/>
                                        </p:tgtEl>
                                        <p:attrNameLst>
                                          <p:attrName>ppt_x</p:attrName>
                                        </p:attrNameLst>
                                      </p:cBhvr>
                                      <p:tavLst>
                                        <p:tav tm="0">
                                          <p:val>
                                            <p:strVal val="#ppt_x"/>
                                          </p:val>
                                        </p:tav>
                                        <p:tav tm="100000">
                                          <p:val>
                                            <p:strVal val="#ppt_x"/>
                                          </p:val>
                                        </p:tav>
                                      </p:tavLst>
                                    </p:anim>
                                    <p:anim calcmode="lin" valueType="num">
                                      <p:cBhvr additive="base">
                                        <p:cTn id="52" dur="500" fill="hold"/>
                                        <p:tgtEl>
                                          <p:spTgt spid="20488"/>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stCondLst>
                                    <p:cond delay="0"/>
                                  </p:stCondLst>
                                  <p:childTnLst>
                                    <p:set>
                                      <p:cBhvr>
                                        <p:cTn id="54" dur="1" fill="hold">
                                          <p:stCondLst>
                                            <p:cond delay="0"/>
                                          </p:stCondLst>
                                        </p:cTn>
                                        <p:tgtEl>
                                          <p:spTgt spid="20489"/>
                                        </p:tgtEl>
                                        <p:attrNameLst>
                                          <p:attrName>style.visibility</p:attrName>
                                        </p:attrNameLst>
                                      </p:cBhvr>
                                      <p:to>
                                        <p:strVal val="visible"/>
                                      </p:to>
                                    </p:set>
                                    <p:anim calcmode="lin" valueType="num">
                                      <p:cBhvr additive="base">
                                        <p:cTn id="55" dur="500" fill="hold"/>
                                        <p:tgtEl>
                                          <p:spTgt spid="20489"/>
                                        </p:tgtEl>
                                        <p:attrNameLst>
                                          <p:attrName>ppt_x</p:attrName>
                                        </p:attrNameLst>
                                      </p:cBhvr>
                                      <p:tavLst>
                                        <p:tav tm="0">
                                          <p:val>
                                            <p:strVal val="#ppt_x"/>
                                          </p:val>
                                        </p:tav>
                                        <p:tav tm="100000">
                                          <p:val>
                                            <p:strVal val="#ppt_x"/>
                                          </p:val>
                                        </p:tav>
                                      </p:tavLst>
                                    </p:anim>
                                    <p:anim calcmode="lin" valueType="num">
                                      <p:cBhvr additive="base">
                                        <p:cTn id="56" dur="500" fill="hold"/>
                                        <p:tgtEl>
                                          <p:spTgt spid="20489"/>
                                        </p:tgtEl>
                                        <p:attrNameLst>
                                          <p:attrName>ppt_y</p:attrName>
                                        </p:attrNameLst>
                                      </p:cBhvr>
                                      <p:tavLst>
                                        <p:tav tm="0">
                                          <p:val>
                                            <p:strVal val="0-#ppt_h/2"/>
                                          </p:val>
                                        </p:tav>
                                        <p:tav tm="100000">
                                          <p:val>
                                            <p:strVal val="#ppt_y"/>
                                          </p:val>
                                        </p:tav>
                                      </p:tavLst>
                                    </p:anim>
                                  </p:childTnLst>
                                </p:cTn>
                              </p:par>
                            </p:childTnLst>
                          </p:cTn>
                        </p:par>
                        <p:par>
                          <p:cTn id="57" fill="hold">
                            <p:stCondLst>
                              <p:cond delay="1000"/>
                            </p:stCondLst>
                            <p:childTnLst>
                              <p:par>
                                <p:cTn id="58" presetID="1" presetClass="entr" presetSubtype="0" fill="hold" grpId="0" nodeType="afterEffect">
                                  <p:stCondLst>
                                    <p:cond delay="0"/>
                                  </p:stCondLst>
                                  <p:childTnLst>
                                    <p:set>
                                      <p:cBhvr>
                                        <p:cTn id="59" dur="1" fill="hold">
                                          <p:stCondLst>
                                            <p:cond delay="0"/>
                                          </p:stCondLst>
                                        </p:cTn>
                                        <p:tgtEl>
                                          <p:spTgt spid="204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p:bldP spid="20485" grpId="0" animBg="1"/>
      <p:bldP spid="20486" grpId="0" animBg="1"/>
      <p:bldP spid="20487" grpId="0" animBg="1"/>
      <p:bldP spid="20488" grpId="0" animBg="1"/>
      <p:bldP spid="20489" grpId="0" animBg="1"/>
      <p:bldP spid="20495" grpId="0"/>
      <p:bldP spid="20517" grpId="0" animBg="1"/>
      <p:bldP spid="2051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2" descr="Y1"/>
          <p:cNvPicPr>
            <a:picLocks noChangeAspect="1" noChangeArrowheads="1"/>
          </p:cNvPicPr>
          <p:nvPr/>
        </p:nvPicPr>
        <p:blipFill>
          <a:blip r:embed="rId3" cstate="print"/>
          <a:srcRect/>
          <a:stretch>
            <a:fillRect/>
          </a:stretch>
        </p:blipFill>
        <p:spPr bwMode="auto">
          <a:xfrm>
            <a:off x="798513" y="4064000"/>
            <a:ext cx="7504112" cy="2579688"/>
          </a:xfrm>
          <a:prstGeom prst="rect">
            <a:avLst/>
          </a:prstGeom>
          <a:noFill/>
          <a:ln w="9525">
            <a:noFill/>
            <a:miter lim="800000"/>
            <a:headEnd/>
            <a:tailEnd/>
          </a:ln>
        </p:spPr>
      </p:pic>
      <p:pic>
        <p:nvPicPr>
          <p:cNvPr id="51203" name="Picture 53" descr="Btk"/>
          <p:cNvPicPr>
            <a:picLocks noChangeAspect="1" noChangeArrowheads="1"/>
          </p:cNvPicPr>
          <p:nvPr/>
        </p:nvPicPr>
        <p:blipFill>
          <a:blip r:embed="rId4" cstate="print"/>
          <a:srcRect/>
          <a:stretch>
            <a:fillRect/>
          </a:stretch>
        </p:blipFill>
        <p:spPr bwMode="auto">
          <a:xfrm>
            <a:off x="777875" y="1233488"/>
            <a:ext cx="7510463" cy="2584450"/>
          </a:xfrm>
          <a:prstGeom prst="rect">
            <a:avLst/>
          </a:prstGeom>
          <a:noFill/>
          <a:ln w="9525">
            <a:noFill/>
            <a:miter lim="800000"/>
            <a:headEnd/>
            <a:tailEnd/>
          </a:ln>
        </p:spPr>
      </p:pic>
      <p:sp>
        <p:nvSpPr>
          <p:cNvPr id="18486" name="Line 54"/>
          <p:cNvSpPr>
            <a:spLocks noChangeShapeType="1"/>
          </p:cNvSpPr>
          <p:nvPr/>
        </p:nvSpPr>
        <p:spPr bwMode="auto">
          <a:xfrm flipH="1" flipV="1">
            <a:off x="3654425" y="4673600"/>
            <a:ext cx="1109663" cy="633413"/>
          </a:xfrm>
          <a:prstGeom prst="line">
            <a:avLst/>
          </a:prstGeom>
          <a:noFill/>
          <a:ln w="57150">
            <a:solidFill>
              <a:srgbClr val="FF0000"/>
            </a:solidFill>
            <a:round/>
            <a:headEnd/>
            <a:tailEnd type="triangle" w="med" len="med"/>
          </a:ln>
        </p:spPr>
        <p:txBody>
          <a:bodyPr/>
          <a:lstStyle/>
          <a:p>
            <a:endParaRPr lang="cs-CZ"/>
          </a:p>
        </p:txBody>
      </p:sp>
      <p:sp>
        <p:nvSpPr>
          <p:cNvPr id="18487" name="Text Box 55"/>
          <p:cNvSpPr txBox="1">
            <a:spLocks noChangeArrowheads="1"/>
          </p:cNvSpPr>
          <p:nvPr/>
        </p:nvSpPr>
        <p:spPr bwMode="auto">
          <a:xfrm>
            <a:off x="3708400" y="4283075"/>
            <a:ext cx="965200" cy="366713"/>
          </a:xfrm>
          <a:prstGeom prst="rect">
            <a:avLst/>
          </a:prstGeom>
          <a:noFill/>
          <a:ln w="9525">
            <a:noFill/>
            <a:miter lim="800000"/>
            <a:headEnd/>
            <a:tailEnd/>
          </a:ln>
        </p:spPr>
        <p:txBody>
          <a:bodyPr wrap="none">
            <a:spAutoFit/>
          </a:bodyPr>
          <a:lstStyle/>
          <a:p>
            <a:r>
              <a:rPr lang="en-US">
                <a:solidFill>
                  <a:srgbClr val="FF0000"/>
                </a:solidFill>
              </a:rPr>
              <a:t>&gt;20 km</a:t>
            </a:r>
            <a:endParaRPr lang="cs-CZ">
              <a:solidFill>
                <a:srgbClr val="FF0000"/>
              </a:solidFill>
            </a:endParaRPr>
          </a:p>
        </p:txBody>
      </p:sp>
      <p:sp>
        <p:nvSpPr>
          <p:cNvPr id="18488" name="Oval 56"/>
          <p:cNvSpPr>
            <a:spLocks noChangeArrowheads="1"/>
          </p:cNvSpPr>
          <p:nvPr/>
        </p:nvSpPr>
        <p:spPr bwMode="auto">
          <a:xfrm rot="-1755842">
            <a:off x="3205163" y="5310188"/>
            <a:ext cx="1601787" cy="925512"/>
          </a:xfrm>
          <a:prstGeom prst="ellipse">
            <a:avLst/>
          </a:prstGeom>
          <a:solidFill>
            <a:srgbClr val="FFFF00">
              <a:alpha val="30196"/>
            </a:srgbClr>
          </a:solidFill>
          <a:ln w="38100">
            <a:solidFill>
              <a:srgbClr val="FFFF00"/>
            </a:solidFill>
            <a:round/>
            <a:headEnd/>
            <a:tailEnd/>
          </a:ln>
        </p:spPr>
        <p:txBody>
          <a:bodyPr wrap="none" anchor="ctr"/>
          <a:lstStyle/>
          <a:p>
            <a:endParaRPr lang="cs-CZ"/>
          </a:p>
        </p:txBody>
      </p:sp>
      <p:sp>
        <p:nvSpPr>
          <p:cNvPr id="51207" name="TextovéPole 8"/>
          <p:cNvSpPr txBox="1">
            <a:spLocks noChangeArrowheads="1"/>
          </p:cNvSpPr>
          <p:nvPr/>
        </p:nvSpPr>
        <p:spPr bwMode="auto">
          <a:xfrm>
            <a:off x="2525713" y="327025"/>
            <a:ext cx="3887667" cy="461665"/>
          </a:xfrm>
          <a:prstGeom prst="rect">
            <a:avLst/>
          </a:prstGeom>
          <a:noFill/>
          <a:ln w="9525">
            <a:noFill/>
            <a:miter lim="800000"/>
            <a:headEnd/>
            <a:tailEnd/>
          </a:ln>
        </p:spPr>
        <p:txBody>
          <a:bodyPr wrap="none">
            <a:spAutoFit/>
          </a:bodyPr>
          <a:lstStyle/>
          <a:p>
            <a:r>
              <a:rPr lang="cs-CZ" sz="2400" dirty="0" err="1"/>
              <a:t>Probl</a:t>
            </a:r>
            <a:r>
              <a:rPr lang="en-GB" sz="2400" dirty="0"/>
              <a:t>e</a:t>
            </a:r>
            <a:r>
              <a:rPr lang="cs-CZ" sz="2400" dirty="0"/>
              <a:t>m</a:t>
            </a:r>
            <a:r>
              <a:rPr lang="en-GB" sz="2400" dirty="0"/>
              <a:t>s</a:t>
            </a:r>
            <a:r>
              <a:rPr lang="cs-CZ" sz="2400" dirty="0"/>
              <a:t> – </a:t>
            </a:r>
            <a:r>
              <a:rPr lang="en-GB" sz="2400" dirty="0"/>
              <a:t>Y </a:t>
            </a:r>
            <a:r>
              <a:rPr lang="cs-CZ" sz="2400" dirty="0"/>
              <a:t>chromo</a:t>
            </a:r>
            <a:r>
              <a:rPr lang="en-GB" sz="2400" dirty="0"/>
              <a:t>s</a:t>
            </a:r>
            <a:r>
              <a:rPr lang="cs-CZ" sz="2400" dirty="0" err="1"/>
              <a:t>om</a:t>
            </a:r>
            <a:r>
              <a:rPr lang="en-GB" sz="2400" dirty="0"/>
              <a:t>e</a:t>
            </a:r>
            <a:endParaRPr lang="cs-CZ"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8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8487"/>
                                        </p:tgtEl>
                                        <p:attrNameLst>
                                          <p:attrName>style.visibility</p:attrName>
                                        </p:attrNameLst>
                                      </p:cBhvr>
                                      <p:to>
                                        <p:strVal val="visible"/>
                                      </p:to>
                                    </p:set>
                                  </p:childTnLst>
                                </p:cTn>
                              </p:par>
                            </p:childTnLst>
                          </p:cTn>
                        </p:par>
                        <p:par>
                          <p:cTn id="10" fill="hold">
                            <p:stCondLst>
                              <p:cond delay="0"/>
                            </p:stCondLst>
                            <p:childTnLst>
                              <p:par>
                                <p:cTn id="11" presetID="4" presetClass="entr" presetSubtype="32" fill="hold" grpId="0" nodeType="afterEffect">
                                  <p:stCondLst>
                                    <p:cond delay="0"/>
                                  </p:stCondLst>
                                  <p:childTnLst>
                                    <p:set>
                                      <p:cBhvr>
                                        <p:cTn id="12" dur="1" fill="hold">
                                          <p:stCondLst>
                                            <p:cond delay="0"/>
                                          </p:stCondLst>
                                        </p:cTn>
                                        <p:tgtEl>
                                          <p:spTgt spid="18488"/>
                                        </p:tgtEl>
                                        <p:attrNameLst>
                                          <p:attrName>style.visibility</p:attrName>
                                        </p:attrNameLst>
                                      </p:cBhvr>
                                      <p:to>
                                        <p:strVal val="visible"/>
                                      </p:to>
                                    </p:set>
                                    <p:animEffect transition="in" filter="box(out)">
                                      <p:cBhvr>
                                        <p:cTn id="13" dur="500"/>
                                        <p:tgtEl>
                                          <p:spTgt spid="18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86" grpId="0" animBg="1"/>
      <p:bldP spid="18487" grpId="0"/>
      <p:bldP spid="1848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cstate="print"/>
          <a:srcRect t="797"/>
          <a:stretch>
            <a:fillRect/>
          </a:stretch>
        </p:blipFill>
        <p:spPr bwMode="auto">
          <a:xfrm>
            <a:off x="544513" y="1431925"/>
            <a:ext cx="8093075" cy="4938713"/>
          </a:xfrm>
          <a:prstGeom prst="rect">
            <a:avLst/>
          </a:prstGeom>
          <a:noFill/>
          <a:ln w="9525">
            <a:noFill/>
            <a:miter lim="800000"/>
            <a:headEnd/>
            <a:tailEnd/>
          </a:ln>
        </p:spPr>
      </p:pic>
      <p:sp>
        <p:nvSpPr>
          <p:cNvPr id="54275" name="Text Box 3"/>
          <p:cNvSpPr txBox="1">
            <a:spLocks noChangeArrowheads="1"/>
          </p:cNvSpPr>
          <p:nvPr/>
        </p:nvSpPr>
        <p:spPr bwMode="auto">
          <a:xfrm>
            <a:off x="1715408" y="282575"/>
            <a:ext cx="5819222" cy="461665"/>
          </a:xfrm>
          <a:prstGeom prst="rect">
            <a:avLst/>
          </a:prstGeom>
          <a:noFill/>
          <a:ln w="9525">
            <a:noFill/>
            <a:miter lim="800000"/>
            <a:headEnd/>
            <a:tailEnd/>
          </a:ln>
        </p:spPr>
        <p:txBody>
          <a:bodyPr wrap="none">
            <a:spAutoFit/>
          </a:bodyPr>
          <a:lstStyle/>
          <a:p>
            <a:r>
              <a:rPr lang="en-US" sz="2400">
                <a:solidFill>
                  <a:srgbClr val="E60000"/>
                </a:solidFill>
              </a:rPr>
              <a:t>Monotonic clines – consensus orientation</a:t>
            </a:r>
            <a:endParaRPr lang="cs-CZ" sz="2400">
              <a:solidFill>
                <a:srgbClr val="E60000"/>
              </a:solidFill>
            </a:endParaRPr>
          </a:p>
        </p:txBody>
      </p:sp>
      <p:sp>
        <p:nvSpPr>
          <p:cNvPr id="65540" name="AutoShape 4"/>
          <p:cNvSpPr>
            <a:spLocks noChangeArrowheads="1"/>
          </p:cNvSpPr>
          <p:nvPr/>
        </p:nvSpPr>
        <p:spPr bwMode="auto">
          <a:xfrm>
            <a:off x="3146425" y="2798763"/>
            <a:ext cx="415925" cy="384175"/>
          </a:xfrm>
          <a:prstGeom prst="rightArrow">
            <a:avLst>
              <a:gd name="adj1" fmla="val 50000"/>
              <a:gd name="adj2" fmla="val 27066"/>
            </a:avLst>
          </a:prstGeom>
          <a:solidFill>
            <a:srgbClr val="0000CC"/>
          </a:solidFill>
          <a:ln w="9525">
            <a:solidFill>
              <a:schemeClr val="tx1"/>
            </a:solidFill>
            <a:miter lim="800000"/>
            <a:headEnd/>
            <a:tailEnd/>
          </a:ln>
        </p:spPr>
        <p:txBody>
          <a:bodyPr wrap="none" anchor="ctr"/>
          <a:lstStyle/>
          <a:p>
            <a:endParaRPr lang="cs-CZ"/>
          </a:p>
        </p:txBody>
      </p:sp>
      <p:sp>
        <p:nvSpPr>
          <p:cNvPr id="65541" name="Text Box 5"/>
          <p:cNvSpPr txBox="1">
            <a:spLocks noChangeArrowheads="1"/>
          </p:cNvSpPr>
          <p:nvPr/>
        </p:nvSpPr>
        <p:spPr bwMode="auto">
          <a:xfrm>
            <a:off x="2570163" y="2778125"/>
            <a:ext cx="420687" cy="457200"/>
          </a:xfrm>
          <a:prstGeom prst="rect">
            <a:avLst/>
          </a:prstGeom>
          <a:noFill/>
          <a:ln w="9525">
            <a:noFill/>
            <a:miter lim="800000"/>
            <a:headEnd/>
            <a:tailEnd/>
          </a:ln>
        </p:spPr>
        <p:txBody>
          <a:bodyPr wrap="none">
            <a:spAutoFit/>
          </a:bodyPr>
          <a:lstStyle/>
          <a:p>
            <a:r>
              <a:rPr lang="en-US" sz="2400">
                <a:solidFill>
                  <a:srgbClr val="0000CC"/>
                </a:solidFill>
                <a:latin typeface="Arial Black" pitchFamily="34" charset="0"/>
              </a:rPr>
              <a:t>Y</a:t>
            </a:r>
            <a:endParaRPr lang="cs-CZ" sz="2400">
              <a:solidFill>
                <a:srgbClr val="0000CC"/>
              </a:solidFill>
              <a:latin typeface="Arial Black" pitchFamily="34" charset="0"/>
            </a:endParaRPr>
          </a:p>
        </p:txBody>
      </p:sp>
      <p:sp>
        <p:nvSpPr>
          <p:cNvPr id="65542" name="Rectangle 6"/>
          <p:cNvSpPr>
            <a:spLocks noChangeArrowheads="1"/>
          </p:cNvSpPr>
          <p:nvPr/>
        </p:nvSpPr>
        <p:spPr bwMode="auto">
          <a:xfrm>
            <a:off x="4746625" y="1522413"/>
            <a:ext cx="150813" cy="4611687"/>
          </a:xfrm>
          <a:prstGeom prst="rect">
            <a:avLst/>
          </a:prstGeom>
          <a:solidFill>
            <a:srgbClr val="777777">
              <a:alpha val="50195"/>
            </a:srgbClr>
          </a:solidFill>
          <a:ln w="9525">
            <a:noFill/>
            <a:miter lim="800000"/>
            <a:headEnd/>
            <a:tailEnd/>
          </a:ln>
        </p:spPr>
        <p:txBody>
          <a:bodyPr wrap="none" anchor="ctr"/>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5538"/>
                                        </p:tgtEl>
                                        <p:attrNameLst>
                                          <p:attrName>style.visibility</p:attrName>
                                        </p:attrNameLst>
                                      </p:cBhvr>
                                      <p:to>
                                        <p:strVal val="visible"/>
                                      </p:to>
                                    </p:set>
                                    <p:animEffect transition="in" filter="dissolve">
                                      <p:cBhvr>
                                        <p:cTn id="7" dur="500"/>
                                        <p:tgtEl>
                                          <p:spTgt spid="6553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5542"/>
                                        </p:tgtEl>
                                        <p:attrNameLst>
                                          <p:attrName>style.visibility</p:attrName>
                                        </p:attrNameLst>
                                      </p:cBhvr>
                                      <p:to>
                                        <p:strVal val="visible"/>
                                      </p:to>
                                    </p:set>
                                    <p:animEffect transition="in" filter="dissolve">
                                      <p:cBhvr>
                                        <p:cTn id="12" dur="500"/>
                                        <p:tgtEl>
                                          <p:spTgt spid="6554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65540"/>
                                        </p:tgtEl>
                                        <p:attrNameLst>
                                          <p:attrName>style.visibility</p:attrName>
                                        </p:attrNameLst>
                                      </p:cBhvr>
                                      <p:to>
                                        <p:strVal val="visible"/>
                                      </p:to>
                                    </p:set>
                                    <p:anim calcmode="lin" valueType="num">
                                      <p:cBhvr additive="base">
                                        <p:cTn id="17" dur="500" fill="hold"/>
                                        <p:tgtEl>
                                          <p:spTgt spid="65540"/>
                                        </p:tgtEl>
                                        <p:attrNameLst>
                                          <p:attrName>ppt_x</p:attrName>
                                        </p:attrNameLst>
                                      </p:cBhvr>
                                      <p:tavLst>
                                        <p:tav tm="0">
                                          <p:val>
                                            <p:strVal val="0-#ppt_w/2"/>
                                          </p:val>
                                        </p:tav>
                                        <p:tav tm="100000">
                                          <p:val>
                                            <p:strVal val="#ppt_x"/>
                                          </p:val>
                                        </p:tav>
                                      </p:tavLst>
                                    </p:anim>
                                    <p:anim calcmode="lin" valueType="num">
                                      <p:cBhvr additive="base">
                                        <p:cTn id="18" dur="500" fill="hold"/>
                                        <p:tgtEl>
                                          <p:spTgt spid="65540"/>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655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nimBg="1"/>
      <p:bldP spid="65541" grpId="0"/>
      <p:bldP spid="655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509588" y="282575"/>
            <a:ext cx="3283271" cy="461665"/>
          </a:xfrm>
          <a:prstGeom prst="rect">
            <a:avLst/>
          </a:prstGeom>
          <a:noFill/>
        </p:spPr>
        <p:txBody>
          <a:bodyPr wrap="none" rtlCol="0">
            <a:spAutoFit/>
          </a:bodyPr>
          <a:lstStyle/>
          <a:p>
            <a:r>
              <a:rPr lang="cs-CZ" sz="2400" dirty="0">
                <a:solidFill>
                  <a:srgbClr val="E60000"/>
                </a:solidFill>
              </a:rPr>
              <a:t>Program </a:t>
            </a:r>
            <a:r>
              <a:rPr lang="cs-CZ" sz="2400" dirty="0" err="1">
                <a:solidFill>
                  <a:srgbClr val="E60000"/>
                </a:solidFill>
              </a:rPr>
              <a:t>NewHybrids</a:t>
            </a:r>
            <a:r>
              <a:rPr lang="cs-CZ" sz="2400" dirty="0">
                <a:solidFill>
                  <a:srgbClr val="E60000"/>
                </a:solidFill>
              </a:rPr>
              <a:t>:</a:t>
            </a:r>
          </a:p>
        </p:txBody>
      </p:sp>
      <p:pic>
        <p:nvPicPr>
          <p:cNvPr id="139267" name="Picture 3"/>
          <p:cNvPicPr>
            <a:picLocks noChangeAspect="1" noChangeArrowheads="1"/>
          </p:cNvPicPr>
          <p:nvPr/>
        </p:nvPicPr>
        <p:blipFill>
          <a:blip r:embed="rId2" cstate="print">
            <a:lum bright="-20000" contrast="40000"/>
          </a:blip>
          <a:srcRect/>
          <a:stretch>
            <a:fillRect/>
          </a:stretch>
        </p:blipFill>
        <p:spPr bwMode="auto">
          <a:xfrm>
            <a:off x="172131" y="879703"/>
            <a:ext cx="5695269" cy="3164038"/>
          </a:xfrm>
          <a:prstGeom prst="rect">
            <a:avLst/>
          </a:prstGeom>
          <a:noFill/>
          <a:ln w="9525">
            <a:noFill/>
            <a:miter lim="800000"/>
            <a:headEnd/>
            <a:tailEnd/>
          </a:ln>
        </p:spPr>
      </p:pic>
      <p:pic>
        <p:nvPicPr>
          <p:cNvPr id="139268" name="Picture 4"/>
          <p:cNvPicPr>
            <a:picLocks noChangeAspect="1" noChangeArrowheads="1"/>
          </p:cNvPicPr>
          <p:nvPr/>
        </p:nvPicPr>
        <p:blipFill>
          <a:blip r:embed="rId3" cstate="print">
            <a:lum bright="-20000" contrast="40000"/>
          </a:blip>
          <a:srcRect/>
          <a:stretch>
            <a:fillRect/>
          </a:stretch>
        </p:blipFill>
        <p:spPr bwMode="auto">
          <a:xfrm>
            <a:off x="5943600" y="282575"/>
            <a:ext cx="2982686" cy="3861670"/>
          </a:xfrm>
          <a:prstGeom prst="rect">
            <a:avLst/>
          </a:prstGeom>
          <a:noFill/>
          <a:ln w="9525">
            <a:noFill/>
            <a:miter lim="800000"/>
            <a:headEnd/>
            <a:tailEnd/>
          </a:ln>
        </p:spPr>
      </p:pic>
      <p:pic>
        <p:nvPicPr>
          <p:cNvPr id="139269" name="Picture 5"/>
          <p:cNvPicPr>
            <a:picLocks noChangeAspect="1" noChangeArrowheads="1"/>
          </p:cNvPicPr>
          <p:nvPr/>
        </p:nvPicPr>
        <p:blipFill>
          <a:blip r:embed="rId4" cstate="print">
            <a:lum bright="-20000" contrast="40000"/>
          </a:blip>
          <a:srcRect/>
          <a:stretch>
            <a:fillRect/>
          </a:stretch>
        </p:blipFill>
        <p:spPr bwMode="auto">
          <a:xfrm>
            <a:off x="509588" y="4378079"/>
            <a:ext cx="5204051" cy="2237035"/>
          </a:xfrm>
          <a:prstGeom prst="rect">
            <a:avLst/>
          </a:prstGeom>
          <a:noFill/>
          <a:ln w="9525">
            <a:noFill/>
            <a:miter lim="800000"/>
            <a:headEnd/>
            <a:tailEnd/>
          </a:ln>
        </p:spPr>
      </p:pic>
    </p:spTree>
    <p:extLst>
      <p:ext uri="{BB962C8B-B14F-4D97-AF65-F5344CB8AC3E}">
        <p14:creationId xmlns:p14="http://schemas.microsoft.com/office/powerpoint/2010/main" val="2088999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Y"/>
          <p:cNvPicPr>
            <a:picLocks noChangeAspect="1" noChangeArrowheads="1"/>
          </p:cNvPicPr>
          <p:nvPr/>
        </p:nvPicPr>
        <p:blipFill>
          <a:blip r:embed="rId3" cstate="print"/>
          <a:srcRect/>
          <a:stretch>
            <a:fillRect/>
          </a:stretch>
        </p:blipFill>
        <p:spPr bwMode="auto">
          <a:xfrm>
            <a:off x="244904" y="1852054"/>
            <a:ext cx="8777664" cy="3016507"/>
          </a:xfrm>
          <a:prstGeom prst="rect">
            <a:avLst/>
          </a:prstGeom>
          <a:noFill/>
          <a:ln w="9525">
            <a:noFill/>
            <a:miter lim="800000"/>
            <a:headEnd/>
            <a:tailEnd/>
          </a:ln>
        </p:spPr>
      </p:pic>
    </p:spTree>
    <p:extLst>
      <p:ext uri="{BB962C8B-B14F-4D97-AF65-F5344CB8AC3E}">
        <p14:creationId xmlns:p14="http://schemas.microsoft.com/office/powerpoint/2010/main" val="27190924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3"/>
          <p:cNvPicPr>
            <a:picLocks noChangeAspect="1" noChangeArrowheads="1"/>
          </p:cNvPicPr>
          <p:nvPr/>
        </p:nvPicPr>
        <p:blipFill>
          <a:blip r:embed="rId3" cstate="print"/>
          <a:srcRect/>
          <a:stretch>
            <a:fillRect/>
          </a:stretch>
        </p:blipFill>
        <p:spPr bwMode="auto">
          <a:xfrm>
            <a:off x="509588" y="1043895"/>
            <a:ext cx="8216900" cy="5003800"/>
          </a:xfrm>
          <a:prstGeom prst="rect">
            <a:avLst/>
          </a:prstGeom>
          <a:noFill/>
          <a:ln w="9525">
            <a:noFill/>
            <a:miter lim="800000"/>
            <a:headEnd/>
            <a:tailEnd/>
          </a:ln>
          <a:effectLst/>
        </p:spPr>
      </p:pic>
      <p:sp>
        <p:nvSpPr>
          <p:cNvPr id="55300" name="Line 4"/>
          <p:cNvSpPr>
            <a:spLocks noChangeShapeType="1"/>
          </p:cNvSpPr>
          <p:nvPr/>
        </p:nvSpPr>
        <p:spPr bwMode="auto">
          <a:xfrm>
            <a:off x="3427413" y="4717370"/>
            <a:ext cx="1074738" cy="735012"/>
          </a:xfrm>
          <a:prstGeom prst="line">
            <a:avLst/>
          </a:prstGeom>
          <a:noFill/>
          <a:ln w="76200">
            <a:solidFill>
              <a:srgbClr val="E60000"/>
            </a:solidFill>
            <a:round/>
            <a:headEnd/>
            <a:tailEnd type="triangle" w="med" len="med"/>
          </a:ln>
        </p:spPr>
        <p:txBody>
          <a:bodyPr/>
          <a:lstStyle/>
          <a:p>
            <a:endParaRPr lang="cs-CZ"/>
          </a:p>
        </p:txBody>
      </p:sp>
      <p:sp>
        <p:nvSpPr>
          <p:cNvPr id="55301" name="Text Box 5"/>
          <p:cNvSpPr txBox="1">
            <a:spLocks noChangeArrowheads="1"/>
          </p:cNvSpPr>
          <p:nvPr/>
        </p:nvSpPr>
        <p:spPr bwMode="auto">
          <a:xfrm>
            <a:off x="1789113" y="4223657"/>
            <a:ext cx="1231900" cy="457200"/>
          </a:xfrm>
          <a:prstGeom prst="rect">
            <a:avLst/>
          </a:prstGeom>
          <a:noFill/>
          <a:ln w="9525">
            <a:noFill/>
            <a:miter lim="800000"/>
            <a:headEnd/>
            <a:tailEnd/>
          </a:ln>
        </p:spPr>
        <p:txBody>
          <a:bodyPr wrap="none">
            <a:spAutoFit/>
          </a:bodyPr>
          <a:lstStyle/>
          <a:p>
            <a:r>
              <a:rPr lang="en-US" sz="2400" i="1">
                <a:solidFill>
                  <a:srgbClr val="E60000"/>
                </a:solidFill>
                <a:latin typeface="Arial Black" pitchFamily="34" charset="0"/>
              </a:rPr>
              <a:t>Btk</a:t>
            </a:r>
            <a:r>
              <a:rPr lang="en-US" sz="2400" b="1" baseline="-25000">
                <a:solidFill>
                  <a:srgbClr val="E60000"/>
                </a:solidFill>
              </a:rPr>
              <a:t>cons</a:t>
            </a:r>
            <a:endParaRPr lang="cs-CZ" sz="2400" baseline="-25000">
              <a:solidFill>
                <a:srgbClr val="E60000"/>
              </a:solidFill>
              <a:latin typeface="Arial Black" pitchFamily="34" charset="0"/>
            </a:endParaRPr>
          </a:p>
        </p:txBody>
      </p:sp>
      <p:sp>
        <p:nvSpPr>
          <p:cNvPr id="55302" name="Line 6"/>
          <p:cNvSpPr>
            <a:spLocks noChangeShapeType="1"/>
          </p:cNvSpPr>
          <p:nvPr/>
        </p:nvSpPr>
        <p:spPr bwMode="auto">
          <a:xfrm flipH="1" flipV="1">
            <a:off x="5345113" y="1561420"/>
            <a:ext cx="781050" cy="1147762"/>
          </a:xfrm>
          <a:prstGeom prst="line">
            <a:avLst/>
          </a:prstGeom>
          <a:noFill/>
          <a:ln w="76200">
            <a:solidFill>
              <a:srgbClr val="0000CC"/>
            </a:solidFill>
            <a:round/>
            <a:headEnd/>
            <a:tailEnd type="triangle" w="med" len="med"/>
          </a:ln>
        </p:spPr>
        <p:txBody>
          <a:bodyPr/>
          <a:lstStyle/>
          <a:p>
            <a:endParaRPr lang="cs-CZ"/>
          </a:p>
        </p:txBody>
      </p:sp>
      <p:sp>
        <p:nvSpPr>
          <p:cNvPr id="55303" name="Text Box 7"/>
          <p:cNvSpPr txBox="1">
            <a:spLocks noChangeArrowheads="1"/>
          </p:cNvSpPr>
          <p:nvPr/>
        </p:nvSpPr>
        <p:spPr bwMode="auto">
          <a:xfrm>
            <a:off x="6069013" y="2699657"/>
            <a:ext cx="555625" cy="457200"/>
          </a:xfrm>
          <a:prstGeom prst="rect">
            <a:avLst/>
          </a:prstGeom>
          <a:noFill/>
          <a:ln w="9525">
            <a:noFill/>
            <a:miter lim="800000"/>
            <a:headEnd/>
            <a:tailEnd/>
          </a:ln>
        </p:spPr>
        <p:txBody>
          <a:bodyPr wrap="none">
            <a:spAutoFit/>
          </a:bodyPr>
          <a:lstStyle/>
          <a:p>
            <a:r>
              <a:rPr lang="en-US" sz="2400">
                <a:solidFill>
                  <a:srgbClr val="0000CC"/>
                </a:solidFill>
                <a:latin typeface="Arial Black" pitchFamily="34" charset="0"/>
              </a:rPr>
              <a:t>Y</a:t>
            </a:r>
            <a:r>
              <a:rPr lang="en-US" sz="2400" b="1" baseline="-25000">
                <a:solidFill>
                  <a:srgbClr val="0000CC"/>
                </a:solidFill>
              </a:rPr>
              <a:t>Y</a:t>
            </a:r>
            <a:endParaRPr lang="cs-CZ" sz="2400" b="1" baseline="-25000">
              <a:solidFill>
                <a:srgbClr val="0000CC"/>
              </a:solidFill>
            </a:endParaRPr>
          </a:p>
        </p:txBody>
      </p:sp>
      <p:sp>
        <p:nvSpPr>
          <p:cNvPr id="67592" name="Line 8"/>
          <p:cNvSpPr>
            <a:spLocks noChangeShapeType="1"/>
          </p:cNvSpPr>
          <p:nvPr/>
        </p:nvSpPr>
        <p:spPr bwMode="auto">
          <a:xfrm flipH="1" flipV="1">
            <a:off x="5819776" y="1632857"/>
            <a:ext cx="996950" cy="296863"/>
          </a:xfrm>
          <a:prstGeom prst="line">
            <a:avLst/>
          </a:prstGeom>
          <a:noFill/>
          <a:ln w="76200">
            <a:solidFill>
              <a:srgbClr val="0000CC"/>
            </a:solidFill>
            <a:prstDash val="sysDot"/>
            <a:round/>
            <a:headEnd/>
            <a:tailEnd type="triangle" w="med" len="med"/>
          </a:ln>
        </p:spPr>
        <p:txBody>
          <a:bodyPr/>
          <a:lstStyle/>
          <a:p>
            <a:endParaRPr lang="cs-CZ"/>
          </a:p>
        </p:txBody>
      </p:sp>
      <p:sp>
        <p:nvSpPr>
          <p:cNvPr id="67593" name="Text Box 9"/>
          <p:cNvSpPr txBox="1">
            <a:spLocks noChangeArrowheads="1"/>
          </p:cNvSpPr>
          <p:nvPr/>
        </p:nvSpPr>
        <p:spPr bwMode="auto">
          <a:xfrm>
            <a:off x="6902451" y="1793195"/>
            <a:ext cx="893762" cy="457200"/>
          </a:xfrm>
          <a:prstGeom prst="rect">
            <a:avLst/>
          </a:prstGeom>
          <a:noFill/>
          <a:ln w="9525">
            <a:noFill/>
            <a:miter lim="800000"/>
            <a:headEnd/>
            <a:tailEnd/>
          </a:ln>
        </p:spPr>
        <p:txBody>
          <a:bodyPr wrap="none">
            <a:spAutoFit/>
          </a:bodyPr>
          <a:lstStyle/>
          <a:p>
            <a:r>
              <a:rPr lang="en-US" sz="2400">
                <a:solidFill>
                  <a:srgbClr val="0000CC"/>
                </a:solidFill>
                <a:latin typeface="Arial Black" pitchFamily="34" charset="0"/>
              </a:rPr>
              <a:t>Y</a:t>
            </a:r>
            <a:r>
              <a:rPr lang="en-US" sz="2400" b="1" baseline="-25000">
                <a:solidFill>
                  <a:srgbClr val="0000CC"/>
                </a:solidFill>
              </a:rPr>
              <a:t>cons</a:t>
            </a:r>
            <a:endParaRPr lang="cs-CZ" sz="2400" b="1" baseline="-25000">
              <a:solidFill>
                <a:srgbClr val="0000CC"/>
              </a:solidFill>
            </a:endParaRPr>
          </a:p>
        </p:txBody>
      </p:sp>
      <p:sp>
        <p:nvSpPr>
          <p:cNvPr id="67594" name="Rectangle 10"/>
          <p:cNvSpPr>
            <a:spLocks noChangeArrowheads="1"/>
          </p:cNvSpPr>
          <p:nvPr/>
        </p:nvSpPr>
        <p:spPr bwMode="auto">
          <a:xfrm>
            <a:off x="4856163" y="1212170"/>
            <a:ext cx="115888" cy="4606925"/>
          </a:xfrm>
          <a:prstGeom prst="rect">
            <a:avLst/>
          </a:prstGeom>
          <a:solidFill>
            <a:srgbClr val="B2B2B2">
              <a:alpha val="50195"/>
            </a:srgbClr>
          </a:solidFill>
          <a:ln w="9525">
            <a:noFill/>
            <a:miter lim="800000"/>
            <a:headEnd/>
            <a:tailEnd/>
          </a:ln>
        </p:spPr>
        <p:txBody>
          <a:bodyPr wrap="none" anchor="ctr"/>
          <a:lstStyle/>
          <a:p>
            <a:endParaRPr lang="cs-CZ"/>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Y"/>
          <p:cNvPicPr>
            <a:picLocks noChangeAspect="1" noChangeArrowheads="1"/>
          </p:cNvPicPr>
          <p:nvPr/>
        </p:nvPicPr>
        <p:blipFill>
          <a:blip r:embed="rId3" cstate="print"/>
          <a:srcRect/>
          <a:stretch>
            <a:fillRect/>
          </a:stretch>
        </p:blipFill>
        <p:spPr bwMode="auto">
          <a:xfrm>
            <a:off x="1365250" y="212725"/>
            <a:ext cx="6407150" cy="2201863"/>
          </a:xfrm>
          <a:prstGeom prst="rect">
            <a:avLst/>
          </a:prstGeom>
          <a:noFill/>
          <a:ln w="9525">
            <a:noFill/>
            <a:miter lim="800000"/>
            <a:headEnd/>
            <a:tailEnd/>
          </a:ln>
        </p:spPr>
      </p:pic>
      <p:pic>
        <p:nvPicPr>
          <p:cNvPr id="56323" name="Picture 3" descr="Y3"/>
          <p:cNvPicPr>
            <a:picLocks noChangeAspect="1" noChangeArrowheads="1"/>
          </p:cNvPicPr>
          <p:nvPr/>
        </p:nvPicPr>
        <p:blipFill>
          <a:blip r:embed="rId4" cstate="print"/>
          <a:srcRect/>
          <a:stretch>
            <a:fillRect/>
          </a:stretch>
        </p:blipFill>
        <p:spPr bwMode="auto">
          <a:xfrm>
            <a:off x="1508125" y="2576513"/>
            <a:ext cx="6121400" cy="3440112"/>
          </a:xfrm>
          <a:prstGeom prst="rect">
            <a:avLst/>
          </a:prstGeom>
          <a:noFill/>
          <a:ln w="19050">
            <a:solidFill>
              <a:schemeClr val="tx1"/>
            </a:solidFill>
            <a:miter lim="800000"/>
            <a:headEnd/>
            <a:tailEnd/>
          </a:ln>
        </p:spPr>
      </p:pic>
      <p:sp>
        <p:nvSpPr>
          <p:cNvPr id="56324" name="AutoShape 4"/>
          <p:cNvSpPr>
            <a:spLocks noChangeArrowheads="1"/>
          </p:cNvSpPr>
          <p:nvPr/>
        </p:nvSpPr>
        <p:spPr bwMode="auto">
          <a:xfrm rot="-3604323">
            <a:off x="3334545" y="3240881"/>
            <a:ext cx="2455862" cy="1787525"/>
          </a:xfrm>
          <a:prstGeom prst="rtTriangle">
            <a:avLst/>
          </a:prstGeom>
          <a:solidFill>
            <a:srgbClr val="FFFF00">
              <a:alpha val="50195"/>
            </a:srgbClr>
          </a:solidFill>
          <a:ln w="9525">
            <a:noFill/>
            <a:miter lim="800000"/>
            <a:headEnd/>
            <a:tailEnd/>
          </a:ln>
        </p:spPr>
        <p:txBody>
          <a:bodyPr wrap="none" anchor="ctr"/>
          <a:lstStyle/>
          <a:p>
            <a:endParaRPr lang="cs-CZ"/>
          </a:p>
        </p:txBody>
      </p:sp>
      <p:sp>
        <p:nvSpPr>
          <p:cNvPr id="56325" name="Text Box 5"/>
          <p:cNvSpPr txBox="1">
            <a:spLocks noChangeArrowheads="1"/>
          </p:cNvSpPr>
          <p:nvPr/>
        </p:nvSpPr>
        <p:spPr bwMode="auto">
          <a:xfrm>
            <a:off x="2024063" y="3046413"/>
            <a:ext cx="1560042" cy="523220"/>
          </a:xfrm>
          <a:prstGeom prst="rect">
            <a:avLst/>
          </a:prstGeom>
          <a:solidFill>
            <a:srgbClr val="FF0000">
              <a:alpha val="25098"/>
            </a:srgbClr>
          </a:solidFill>
          <a:ln w="19050">
            <a:noFill/>
            <a:miter lim="800000"/>
            <a:headEnd/>
            <a:tailEnd/>
          </a:ln>
        </p:spPr>
        <p:txBody>
          <a:bodyPr wrap="none">
            <a:spAutoFit/>
          </a:bodyPr>
          <a:lstStyle/>
          <a:p>
            <a:r>
              <a:rPr lang="en-US" sz="2800" b="1" dirty="0">
                <a:latin typeface="+mn-lt"/>
              </a:rPr>
              <a:t>D=44%</a:t>
            </a:r>
            <a:r>
              <a:rPr lang="en-US" sz="2800" b="1" baseline="30000" dirty="0">
                <a:latin typeface="+mn-lt"/>
              </a:rPr>
              <a:t>**</a:t>
            </a:r>
            <a:endParaRPr lang="cs-CZ" sz="2800" b="1" dirty="0">
              <a:latin typeface="+mn-lt"/>
            </a:endParaRPr>
          </a:p>
        </p:txBody>
      </p:sp>
      <p:sp>
        <p:nvSpPr>
          <p:cNvPr id="56326" name="Text Box 6"/>
          <p:cNvSpPr txBox="1">
            <a:spLocks noChangeArrowheads="1"/>
          </p:cNvSpPr>
          <p:nvPr/>
        </p:nvSpPr>
        <p:spPr bwMode="auto">
          <a:xfrm>
            <a:off x="2557463" y="5346700"/>
            <a:ext cx="1811714" cy="523220"/>
          </a:xfrm>
          <a:prstGeom prst="rect">
            <a:avLst/>
          </a:prstGeom>
          <a:solidFill>
            <a:srgbClr val="CC00CC">
              <a:alpha val="25098"/>
            </a:srgbClr>
          </a:solidFill>
          <a:ln w="19050">
            <a:noFill/>
            <a:miter lim="800000"/>
            <a:headEnd/>
            <a:tailEnd/>
          </a:ln>
        </p:spPr>
        <p:txBody>
          <a:bodyPr wrap="none">
            <a:spAutoFit/>
          </a:bodyPr>
          <a:lstStyle/>
          <a:p>
            <a:r>
              <a:rPr lang="en-US" sz="2800" b="1" dirty="0">
                <a:latin typeface="+mn-lt"/>
              </a:rPr>
              <a:t>DY</a:t>
            </a:r>
            <a:r>
              <a:rPr lang="en-US" sz="2800" b="1" baseline="-25000" dirty="0">
                <a:latin typeface="+mn-lt"/>
              </a:rPr>
              <a:t>M</a:t>
            </a:r>
            <a:r>
              <a:rPr lang="en-US" sz="2800" b="1" dirty="0">
                <a:latin typeface="+mn-lt"/>
              </a:rPr>
              <a:t>=51%</a:t>
            </a:r>
            <a:endParaRPr lang="cs-CZ" sz="2800" b="1" dirty="0">
              <a:latin typeface="+mn-lt"/>
            </a:endParaRPr>
          </a:p>
        </p:txBody>
      </p:sp>
      <p:sp>
        <p:nvSpPr>
          <p:cNvPr id="56327" name="Text Box 7"/>
          <p:cNvSpPr txBox="1">
            <a:spLocks noChangeArrowheads="1"/>
          </p:cNvSpPr>
          <p:nvPr/>
        </p:nvSpPr>
        <p:spPr bwMode="auto">
          <a:xfrm>
            <a:off x="6243638" y="5238750"/>
            <a:ext cx="1693092" cy="523220"/>
          </a:xfrm>
          <a:prstGeom prst="rect">
            <a:avLst/>
          </a:prstGeom>
          <a:solidFill>
            <a:srgbClr val="0000FF">
              <a:alpha val="25098"/>
            </a:srgbClr>
          </a:solidFill>
          <a:ln w="19050">
            <a:noFill/>
            <a:miter lim="800000"/>
            <a:headEnd/>
            <a:tailEnd/>
          </a:ln>
        </p:spPr>
        <p:txBody>
          <a:bodyPr wrap="none">
            <a:spAutoFit/>
          </a:bodyPr>
          <a:lstStyle/>
          <a:p>
            <a:r>
              <a:rPr lang="en-US" sz="2800" b="1">
                <a:latin typeface="+mn-lt"/>
              </a:rPr>
              <a:t>M=45%</a:t>
            </a:r>
            <a:r>
              <a:rPr lang="en-US" sz="2800" b="1" baseline="30000">
                <a:latin typeface="+mn-lt"/>
              </a:rPr>
              <a:t>***</a:t>
            </a:r>
            <a:endParaRPr lang="cs-CZ" sz="2800" b="1" baseline="30000">
              <a:latin typeface="+mn-lt"/>
            </a:endParaRPr>
          </a:p>
        </p:txBody>
      </p:sp>
      <p:sp>
        <p:nvSpPr>
          <p:cNvPr id="56328" name="Text Box 8"/>
          <p:cNvSpPr txBox="1">
            <a:spLocks noChangeArrowheads="1"/>
          </p:cNvSpPr>
          <p:nvPr/>
        </p:nvSpPr>
        <p:spPr bwMode="auto">
          <a:xfrm>
            <a:off x="209550" y="6132513"/>
            <a:ext cx="3584636" cy="400110"/>
          </a:xfrm>
          <a:prstGeom prst="rect">
            <a:avLst/>
          </a:prstGeom>
          <a:noFill/>
          <a:ln w="9525">
            <a:noFill/>
            <a:miter lim="800000"/>
            <a:headEnd/>
            <a:tailEnd/>
          </a:ln>
        </p:spPr>
        <p:txBody>
          <a:bodyPr wrap="none">
            <a:spAutoFit/>
          </a:bodyPr>
          <a:lstStyle/>
          <a:p>
            <a:r>
              <a:rPr lang="en-US" sz="2000">
                <a:solidFill>
                  <a:srgbClr val="FF0000"/>
                </a:solidFill>
                <a:sym typeface="Symbol" pitchFamily="18" charset="2"/>
              </a:rPr>
              <a:t>salient</a:t>
            </a:r>
            <a:r>
              <a:rPr lang="en-US" sz="2000">
                <a:sym typeface="Symbol" pitchFamily="18" charset="2"/>
              </a:rPr>
              <a:t>/</a:t>
            </a:r>
            <a:r>
              <a:rPr lang="en-US" sz="2000">
                <a:solidFill>
                  <a:srgbClr val="0000FF"/>
                </a:solidFill>
                <a:sym typeface="Symbol" pitchFamily="18" charset="2"/>
              </a:rPr>
              <a:t>invagination</a:t>
            </a:r>
            <a:r>
              <a:rPr lang="en-US" sz="2000">
                <a:sym typeface="Symbol" pitchFamily="18" charset="2"/>
              </a:rPr>
              <a:t> </a:t>
            </a:r>
            <a:r>
              <a:rPr lang="cs-CZ" sz="2000">
                <a:sym typeface="Symbol" pitchFamily="18" charset="2"/>
              </a:rPr>
              <a:t></a:t>
            </a:r>
            <a:r>
              <a:rPr lang="en-US" sz="2000">
                <a:sym typeface="Symbol" pitchFamily="18" charset="2"/>
              </a:rPr>
              <a:t> 330 km</a:t>
            </a:r>
            <a:r>
              <a:rPr lang="en-US" sz="2000" baseline="30000">
                <a:sym typeface="Symbol" pitchFamily="18" charset="2"/>
              </a:rPr>
              <a:t>2</a:t>
            </a:r>
            <a:endParaRPr lang="cs-CZ" sz="2000" baseline="30000">
              <a:sym typeface="Symbol" pitchFamily="18" charset="2"/>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ctrTitle"/>
          </p:nvPr>
        </p:nvSpPr>
        <p:spPr>
          <a:xfrm>
            <a:off x="795338" y="1600200"/>
            <a:ext cx="7596187" cy="2249488"/>
          </a:xfrm>
        </p:spPr>
        <p:txBody>
          <a:bodyPr>
            <a:normAutofit/>
          </a:bodyPr>
          <a:lstStyle/>
          <a:p>
            <a:pPr algn="l" eaLnBrk="1" hangingPunct="1">
              <a:defRPr/>
            </a:pPr>
            <a:r>
              <a:rPr lang="en-GB" sz="2400" dirty="0"/>
              <a:t>1. </a:t>
            </a:r>
            <a:r>
              <a:rPr lang="en-GB" sz="2400" i="1" dirty="0">
                <a:solidFill>
                  <a:srgbClr val="C80000"/>
                </a:solidFill>
              </a:rPr>
              <a:t>musculus</a:t>
            </a:r>
            <a:r>
              <a:rPr lang="en-GB" sz="2400" dirty="0"/>
              <a:t> Y </a:t>
            </a:r>
            <a:r>
              <a:rPr lang="en-GB" sz="2400" u="sng" dirty="0"/>
              <a:t>more successful</a:t>
            </a:r>
            <a:r>
              <a:rPr lang="cs-CZ" sz="2400" dirty="0"/>
              <a:t> </a:t>
            </a:r>
            <a:r>
              <a:rPr lang="en-GB" sz="2400" dirty="0"/>
              <a:t>than</a:t>
            </a:r>
            <a:r>
              <a:rPr lang="cs-CZ" sz="2400" dirty="0"/>
              <a:t> </a:t>
            </a:r>
            <a:r>
              <a:rPr lang="en-GB" sz="2400" i="1" dirty="0">
                <a:solidFill>
                  <a:srgbClr val="003399"/>
                </a:solidFill>
              </a:rPr>
              <a:t>domesticus</a:t>
            </a:r>
            <a:r>
              <a:rPr lang="en-GB" sz="2400" dirty="0"/>
              <a:t> Y </a:t>
            </a:r>
            <a:r>
              <a:rPr lang="en-GB" sz="2400" u="sng" dirty="0"/>
              <a:t>on its own</a:t>
            </a:r>
            <a:r>
              <a:rPr lang="cs-CZ" sz="2400" u="sng" dirty="0"/>
              <a:t> </a:t>
            </a:r>
            <a:r>
              <a:rPr lang="en-GB" sz="2400" u="sng" dirty="0"/>
              <a:t>genetic background</a:t>
            </a:r>
            <a:br>
              <a:rPr lang="cs-CZ" sz="2400" dirty="0"/>
            </a:br>
            <a:br>
              <a:rPr lang="en-GB" sz="2400" dirty="0"/>
            </a:br>
            <a:r>
              <a:rPr lang="en-GB" sz="2400" dirty="0"/>
              <a:t>2. </a:t>
            </a:r>
            <a:r>
              <a:rPr lang="en-GB" sz="2400" u="sng" dirty="0" err="1"/>
              <a:t>higer</a:t>
            </a:r>
            <a:r>
              <a:rPr lang="en-GB" sz="2400" u="sng" dirty="0"/>
              <a:t> proportion of males</a:t>
            </a:r>
            <a:r>
              <a:rPr lang="cs-CZ" sz="2400" dirty="0"/>
              <a:t> </a:t>
            </a:r>
            <a:r>
              <a:rPr lang="en-GB" sz="2400" dirty="0"/>
              <a:t>relative to other areas</a:t>
            </a:r>
          </a:p>
        </p:txBody>
      </p:sp>
      <p:sp>
        <p:nvSpPr>
          <p:cNvPr id="11" name="Rectangle 3"/>
          <p:cNvSpPr>
            <a:spLocks noChangeArrowheads="1"/>
          </p:cNvSpPr>
          <p:nvPr/>
        </p:nvSpPr>
        <p:spPr bwMode="auto">
          <a:xfrm>
            <a:off x="4232275" y="4943475"/>
            <a:ext cx="4140877" cy="523220"/>
          </a:xfrm>
          <a:prstGeom prst="rect">
            <a:avLst/>
          </a:prstGeom>
          <a:noFill/>
          <a:ln w="9525">
            <a:noFill/>
            <a:miter lim="800000"/>
            <a:headEnd/>
            <a:tailEnd/>
          </a:ln>
        </p:spPr>
        <p:txBody>
          <a:bodyPr wrap="none">
            <a:spAutoFit/>
          </a:bodyPr>
          <a:lstStyle/>
          <a:p>
            <a:pPr>
              <a:defRPr/>
            </a:pPr>
            <a:r>
              <a:rPr lang="en-GB" sz="2800" dirty="0">
                <a:solidFill>
                  <a:srgbClr val="DE0000"/>
                </a:solidFill>
                <a:effectLst>
                  <a:outerShdw blurRad="60007" dist="200025" dir="15000000" sy="30000" kx="-1800000" algn="bl" rotWithShape="0">
                    <a:prstClr val="black">
                      <a:alpha val="32000"/>
                    </a:prstClr>
                  </a:outerShdw>
                </a:effectLst>
              </a:rPr>
              <a:t>Either </a:t>
            </a:r>
            <a:r>
              <a:rPr lang="cs-CZ" sz="2800" dirty="0" err="1">
                <a:solidFill>
                  <a:srgbClr val="DE0000"/>
                </a:solidFill>
                <a:effectLst>
                  <a:outerShdw blurRad="60007" dist="200025" dir="15000000" sy="30000" kx="-1800000" algn="bl" rotWithShape="0">
                    <a:prstClr val="black">
                      <a:alpha val="32000"/>
                    </a:prstClr>
                  </a:outerShdw>
                </a:effectLst>
              </a:rPr>
              <a:t>coincidence</a:t>
            </a:r>
            <a:r>
              <a:rPr lang="cs-CZ" sz="2800" dirty="0">
                <a:solidFill>
                  <a:srgbClr val="DE0000"/>
                </a:solidFill>
                <a:effectLst>
                  <a:outerShdw blurRad="60007" dist="200025" dir="15000000" sy="30000" kx="-1800000" algn="bl" rotWithShape="0">
                    <a:prstClr val="black">
                      <a:alpha val="32000"/>
                    </a:prstClr>
                  </a:outerShdw>
                </a:effectLst>
              </a:rPr>
              <a:t>, </a:t>
            </a:r>
            <a:r>
              <a:rPr lang="cs-CZ" sz="2800" dirty="0" err="1">
                <a:solidFill>
                  <a:srgbClr val="DE0000"/>
                </a:solidFill>
                <a:effectLst>
                  <a:outerShdw blurRad="60007" dist="200025" dir="15000000" sy="30000" kx="-1800000" algn="bl" rotWithShape="0">
                    <a:prstClr val="black">
                      <a:alpha val="32000"/>
                    </a:prstClr>
                  </a:outerShdw>
                </a:effectLst>
              </a:rPr>
              <a:t>or</a:t>
            </a:r>
            <a:r>
              <a:rPr lang="cs-CZ" sz="2800" dirty="0">
                <a:solidFill>
                  <a:srgbClr val="DE0000"/>
                </a:solidFill>
                <a:effectLst>
                  <a:outerShdw blurRad="60007" dist="200025" dir="15000000" sy="30000" kx="-1800000" algn="bl" rotWithShape="0">
                    <a:prstClr val="black">
                      <a:alpha val="32000"/>
                    </a:prstClr>
                  </a:outerShdw>
                </a:effectLst>
              </a:rPr>
              <a:t> </a:t>
            </a:r>
            <a:r>
              <a:rPr lang="en-GB" sz="2800" dirty="0">
                <a:solidFill>
                  <a:srgbClr val="DE0000"/>
                </a:solidFill>
                <a:effectLst>
                  <a:outerShdw blurRad="60007" dist="200025" dir="15000000" sy="30000" kx="-1800000" algn="bl" rotWithShape="0">
                    <a:prstClr val="black">
                      <a:alpha val="32000"/>
                    </a:prstClr>
                  </a:outerShdw>
                </a:effectLst>
              </a:rPr>
              <a:t>... </a:t>
            </a:r>
          </a:p>
        </p:txBody>
      </p:sp>
      <p:sp>
        <p:nvSpPr>
          <p:cNvPr id="4" name="TextovéPole 3"/>
          <p:cNvSpPr txBox="1"/>
          <p:nvPr/>
        </p:nvSpPr>
        <p:spPr>
          <a:xfrm>
            <a:off x="552450" y="455613"/>
            <a:ext cx="7766165" cy="461665"/>
          </a:xfrm>
          <a:prstGeom prst="rect">
            <a:avLst/>
          </a:prstGeom>
          <a:noFill/>
        </p:spPr>
        <p:txBody>
          <a:bodyPr wrap="none">
            <a:spAutoFit/>
          </a:bodyPr>
          <a:lstStyle/>
          <a:p>
            <a:pPr>
              <a:defRPr/>
            </a:pPr>
            <a:r>
              <a:rPr lang="en-GB" sz="2400" dirty="0">
                <a:solidFill>
                  <a:srgbClr val="DE0000"/>
                </a:solidFill>
                <a:effectLst>
                  <a:outerShdw blurRad="60007" dist="200025" dir="15000000" sy="30000" kx="-1800000" algn="bl" rotWithShape="0">
                    <a:prstClr val="black">
                      <a:alpha val="32000"/>
                    </a:prstClr>
                  </a:outerShdw>
                </a:effectLst>
              </a:rPr>
              <a:t>Weird behaviour of the Y in the hybrid zone</a:t>
            </a:r>
            <a:r>
              <a:rPr lang="cs-CZ" sz="2400" dirty="0">
                <a:solidFill>
                  <a:srgbClr val="DE0000"/>
                </a:solidFill>
                <a:effectLst>
                  <a:outerShdw blurRad="60007" dist="200025" dir="15000000" sy="30000" kx="-1800000" algn="bl" rotWithShape="0">
                    <a:prstClr val="black">
                      <a:alpha val="32000"/>
                    </a:prstClr>
                  </a:outerShdw>
                </a:effectLst>
              </a:rPr>
              <a:t> – </a:t>
            </a:r>
            <a:r>
              <a:rPr lang="cs-CZ" sz="2400" dirty="0" err="1">
                <a:solidFill>
                  <a:srgbClr val="DE0000"/>
                </a:solidFill>
                <a:effectLst>
                  <a:outerShdw blurRad="60007" dist="200025" dir="15000000" sy="30000" kx="-1800000" algn="bl" rotWithShape="0">
                    <a:prstClr val="black">
                      <a:alpha val="32000"/>
                    </a:prstClr>
                  </a:outerShdw>
                </a:effectLst>
              </a:rPr>
              <a:t>su</a:t>
            </a:r>
            <a:r>
              <a:rPr lang="en-GB" sz="2400" dirty="0" err="1">
                <a:solidFill>
                  <a:srgbClr val="DE0000"/>
                </a:solidFill>
                <a:effectLst>
                  <a:outerShdw blurRad="60007" dist="200025" dir="15000000" sy="30000" kx="-1800000" algn="bl" rotWithShape="0">
                    <a:prstClr val="black">
                      <a:alpha val="32000"/>
                    </a:prstClr>
                  </a:outerShdw>
                </a:effectLst>
              </a:rPr>
              <a:t>mmary</a:t>
            </a:r>
            <a:r>
              <a:rPr lang="cs-CZ" sz="2400" dirty="0">
                <a:solidFill>
                  <a:srgbClr val="DE0000"/>
                </a:solidFill>
                <a:effectLst>
                  <a:outerShdw blurRad="60007" dist="200025" dir="15000000" sy="30000" kx="-1800000" algn="bl" rotWithShape="0">
                    <a:prstClr val="black">
                      <a:alpha val="32000"/>
                    </a:prstClr>
                  </a:outerShdw>
                </a:effectLst>
              </a:rPr>
              <a: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kill_bill"/>
          <p:cNvPicPr>
            <a:picLocks noChangeAspect="1" noChangeArrowheads="1"/>
          </p:cNvPicPr>
          <p:nvPr/>
        </p:nvPicPr>
        <p:blipFill>
          <a:blip r:embed="rId2" cstate="print"/>
          <a:srcRect/>
          <a:stretch>
            <a:fillRect/>
          </a:stretch>
        </p:blipFill>
        <p:spPr bwMode="auto">
          <a:xfrm>
            <a:off x="5545138" y="1319213"/>
            <a:ext cx="3348037" cy="5086350"/>
          </a:xfrm>
          <a:prstGeom prst="rect">
            <a:avLst/>
          </a:prstGeom>
          <a:noFill/>
          <a:ln w="9525">
            <a:noFill/>
            <a:miter lim="800000"/>
            <a:headEnd/>
            <a:tailEnd/>
          </a:ln>
        </p:spPr>
      </p:pic>
      <p:pic>
        <p:nvPicPr>
          <p:cNvPr id="58371" name="Picture 5"/>
          <p:cNvPicPr>
            <a:picLocks noChangeAspect="1" noChangeArrowheads="1"/>
          </p:cNvPicPr>
          <p:nvPr/>
        </p:nvPicPr>
        <p:blipFill>
          <a:blip r:embed="rId3" cstate="print"/>
          <a:srcRect/>
          <a:stretch>
            <a:fillRect/>
          </a:stretch>
        </p:blipFill>
        <p:spPr bwMode="auto">
          <a:xfrm>
            <a:off x="1030288" y="2571750"/>
            <a:ext cx="3867150" cy="3351213"/>
          </a:xfrm>
          <a:prstGeom prst="rect">
            <a:avLst/>
          </a:prstGeom>
          <a:noFill/>
          <a:ln w="9525">
            <a:noFill/>
            <a:miter lim="800000"/>
            <a:headEnd/>
            <a:tailEnd/>
          </a:ln>
        </p:spPr>
      </p:pic>
      <p:sp>
        <p:nvSpPr>
          <p:cNvPr id="6" name="Rectangle 3"/>
          <p:cNvSpPr>
            <a:spLocks noChangeArrowheads="1"/>
          </p:cNvSpPr>
          <p:nvPr/>
        </p:nvSpPr>
        <p:spPr bwMode="auto">
          <a:xfrm>
            <a:off x="552450" y="339725"/>
            <a:ext cx="5477846" cy="769441"/>
          </a:xfrm>
          <a:prstGeom prst="rect">
            <a:avLst/>
          </a:prstGeom>
          <a:noFill/>
          <a:ln w="9525">
            <a:noFill/>
            <a:miter lim="800000"/>
            <a:headEnd/>
            <a:tailEnd/>
          </a:ln>
        </p:spPr>
        <p:txBody>
          <a:bodyPr wrap="none">
            <a:spAutoFit/>
          </a:bodyPr>
          <a:lstStyle/>
          <a:p>
            <a:pPr>
              <a:defRPr/>
            </a:pPr>
            <a:r>
              <a:rPr lang="cs-CZ" sz="2400" dirty="0">
                <a:solidFill>
                  <a:srgbClr val="DE0000"/>
                </a:solidFill>
                <a:effectLst>
                  <a:outerShdw blurRad="60007" dist="200025" dir="13800000" sy="30000" kx="-1800000" algn="bl" rotWithShape="0">
                    <a:prstClr val="black">
                      <a:alpha val="32000"/>
                    </a:prstClr>
                  </a:outerShdw>
                </a:effectLst>
              </a:rPr>
              <a:t>… </a:t>
            </a:r>
            <a:r>
              <a:rPr lang="cs-CZ" sz="2400" dirty="0" err="1">
                <a:solidFill>
                  <a:srgbClr val="DE0000"/>
                </a:solidFill>
                <a:effectLst>
                  <a:outerShdw blurRad="60007" dist="200025" dir="13800000" sy="30000" kx="-1800000" algn="bl" rotWithShape="0">
                    <a:prstClr val="black">
                      <a:alpha val="32000"/>
                    </a:prstClr>
                  </a:outerShdw>
                </a:effectLst>
              </a:rPr>
              <a:t>or</a:t>
            </a:r>
            <a:r>
              <a:rPr lang="cs-CZ" sz="2400" dirty="0">
                <a:solidFill>
                  <a:srgbClr val="DE0000"/>
                </a:solidFill>
                <a:effectLst>
                  <a:outerShdw blurRad="60007" dist="200025" dir="13800000" sy="30000" kx="-1800000" algn="bl" rotWithShape="0">
                    <a:prstClr val="black">
                      <a:alpha val="32000"/>
                    </a:prstClr>
                  </a:outerShdw>
                </a:effectLst>
              </a:rPr>
              <a:t> </a:t>
            </a:r>
            <a:r>
              <a:rPr lang="cs-CZ" sz="2400" dirty="0" err="1">
                <a:solidFill>
                  <a:srgbClr val="DE0000"/>
                </a:solidFill>
                <a:effectLst>
                  <a:outerShdw blurRad="60007" dist="200025" dir="13800000" sy="30000" kx="-1800000" algn="bl" rotWithShape="0">
                    <a:prstClr val="black">
                      <a:alpha val="32000"/>
                    </a:prstClr>
                  </a:outerShdw>
                </a:effectLst>
              </a:rPr>
              <a:t>genetic</a:t>
            </a:r>
            <a:r>
              <a:rPr lang="cs-CZ" sz="2400" dirty="0">
                <a:solidFill>
                  <a:srgbClr val="DE0000"/>
                </a:solidFill>
                <a:effectLst>
                  <a:outerShdw blurRad="60007" dist="200025" dir="13800000" sy="30000" kx="-1800000" algn="bl" rotWithShape="0">
                    <a:prstClr val="black">
                      <a:alpha val="32000"/>
                    </a:prstClr>
                  </a:outerShdw>
                </a:effectLst>
              </a:rPr>
              <a:t> </a:t>
            </a:r>
            <a:r>
              <a:rPr lang="cs-CZ" sz="2400" dirty="0" err="1">
                <a:solidFill>
                  <a:srgbClr val="DE0000"/>
                </a:solidFill>
                <a:effectLst>
                  <a:outerShdw blurRad="60007" dist="200025" dir="13800000" sy="30000" kx="-1800000" algn="bl" rotWithShape="0">
                    <a:prstClr val="black">
                      <a:alpha val="32000"/>
                    </a:prstClr>
                  </a:outerShdw>
                </a:effectLst>
              </a:rPr>
              <a:t>conflict</a:t>
            </a:r>
            <a:r>
              <a:rPr lang="cs-CZ" sz="2400" dirty="0">
                <a:solidFill>
                  <a:srgbClr val="DE0000"/>
                </a:solidFill>
                <a:effectLst>
                  <a:outerShdw blurRad="60007" dist="200025" dir="13800000" sy="30000" kx="-1800000" algn="bl" rotWithShape="0">
                    <a:prstClr val="black">
                      <a:alpha val="32000"/>
                    </a:prstClr>
                  </a:outerShdw>
                </a:effectLst>
              </a:rPr>
              <a:t> </a:t>
            </a:r>
            <a:r>
              <a:rPr lang="cs-CZ" sz="2400" dirty="0" err="1">
                <a:solidFill>
                  <a:srgbClr val="DE0000"/>
                </a:solidFill>
                <a:effectLst>
                  <a:outerShdw blurRad="60007" dist="200025" dir="13800000" sy="30000" kx="-1800000" algn="bl" rotWithShape="0">
                    <a:prstClr val="black">
                      <a:alpha val="32000"/>
                    </a:prstClr>
                  </a:outerShdw>
                </a:effectLst>
              </a:rPr>
              <a:t>between</a:t>
            </a:r>
            <a:r>
              <a:rPr lang="cs-CZ" sz="2400" dirty="0">
                <a:solidFill>
                  <a:srgbClr val="DE0000"/>
                </a:solidFill>
                <a:effectLst>
                  <a:outerShdw blurRad="60007" dist="200025" dir="13800000" sy="30000" kx="-1800000" algn="bl" rotWithShape="0">
                    <a:prstClr val="black">
                      <a:alpha val="32000"/>
                    </a:prstClr>
                  </a:outerShdw>
                </a:effectLst>
              </a:rPr>
              <a:t> X and Y </a:t>
            </a:r>
          </a:p>
          <a:p>
            <a:pPr>
              <a:defRPr/>
            </a:pPr>
            <a:r>
              <a:rPr lang="cs-CZ" sz="2000" dirty="0">
                <a:solidFill>
                  <a:srgbClr val="DE0000"/>
                </a:solidFill>
                <a:effectLst>
                  <a:outerShdw blurRad="60007" dist="200025" dir="13800000" sy="30000" kx="-1800000" algn="bl" rotWithShape="0">
                    <a:prstClr val="black">
                      <a:alpha val="32000"/>
                    </a:prstClr>
                  </a:outerShdw>
                </a:effectLst>
              </a:rPr>
              <a:t>and </a:t>
            </a:r>
            <a:r>
              <a:rPr lang="cs-CZ" sz="2000" dirty="0" err="1">
                <a:solidFill>
                  <a:srgbClr val="DE0000"/>
                </a:solidFill>
                <a:effectLst>
                  <a:outerShdw blurRad="60007" dist="200025" dir="13800000" sy="30000" kx="-1800000" algn="bl" rotWithShape="0">
                    <a:prstClr val="black">
                      <a:alpha val="32000"/>
                    </a:prstClr>
                  </a:outerShdw>
                </a:effectLst>
              </a:rPr>
              <a:t>probably</a:t>
            </a:r>
            <a:r>
              <a:rPr lang="cs-CZ" sz="2000" dirty="0">
                <a:solidFill>
                  <a:srgbClr val="DE0000"/>
                </a:solidFill>
                <a:effectLst>
                  <a:outerShdw blurRad="60007" dist="200025" dir="13800000" sy="30000" kx="-1800000" algn="bl" rotWithShape="0">
                    <a:prstClr val="black">
                      <a:alpha val="32000"/>
                    </a:prstClr>
                  </a:outerShdw>
                </a:effectLst>
              </a:rPr>
              <a:t> </a:t>
            </a:r>
            <a:r>
              <a:rPr lang="cs-CZ" sz="2000" dirty="0" err="1">
                <a:solidFill>
                  <a:srgbClr val="DE0000"/>
                </a:solidFill>
                <a:effectLst>
                  <a:outerShdw blurRad="60007" dist="200025" dir="13800000" sy="30000" kx="-1800000" algn="bl" rotWithShape="0">
                    <a:prstClr val="black">
                      <a:alpha val="32000"/>
                    </a:prstClr>
                  </a:outerShdw>
                </a:effectLst>
              </a:rPr>
              <a:t>some</a:t>
            </a:r>
            <a:r>
              <a:rPr lang="cs-CZ" sz="2000" dirty="0">
                <a:solidFill>
                  <a:srgbClr val="DE0000"/>
                </a:solidFill>
                <a:effectLst>
                  <a:outerShdw blurRad="60007" dist="200025" dir="13800000" sy="30000" kx="-1800000" algn="bl" rotWithShape="0">
                    <a:prstClr val="black">
                      <a:alpha val="32000"/>
                    </a:prstClr>
                  </a:outerShdw>
                </a:effectLst>
              </a:rPr>
              <a:t> </a:t>
            </a:r>
            <a:r>
              <a:rPr lang="cs-CZ" sz="2000" dirty="0" err="1">
                <a:solidFill>
                  <a:srgbClr val="DE0000"/>
                </a:solidFill>
                <a:effectLst>
                  <a:outerShdw blurRad="60007" dist="200025" dir="13800000" sy="30000" kx="-1800000" algn="bl" rotWithShape="0">
                    <a:prstClr val="black">
                      <a:alpha val="32000"/>
                    </a:prstClr>
                  </a:outerShdw>
                </a:effectLst>
              </a:rPr>
              <a:t>autosomal</a:t>
            </a:r>
            <a:r>
              <a:rPr lang="cs-CZ" sz="2000" dirty="0">
                <a:solidFill>
                  <a:srgbClr val="DE0000"/>
                </a:solidFill>
                <a:effectLst>
                  <a:outerShdw blurRad="60007" dist="200025" dir="13800000" sy="30000" kx="-1800000" algn="bl" rotWithShape="0">
                    <a:prstClr val="black">
                      <a:alpha val="32000"/>
                    </a:prstClr>
                  </a:outerShdw>
                </a:effectLst>
              </a:rPr>
              <a:t> </a:t>
            </a:r>
            <a:r>
              <a:rPr lang="cs-CZ" sz="2000" dirty="0" err="1">
                <a:solidFill>
                  <a:srgbClr val="DE0000"/>
                </a:solidFill>
                <a:effectLst>
                  <a:outerShdw blurRad="60007" dist="200025" dir="13800000" sy="30000" kx="-1800000" algn="bl" rotWithShape="0">
                    <a:prstClr val="black">
                      <a:alpha val="32000"/>
                    </a:prstClr>
                  </a:outerShdw>
                </a:effectLst>
              </a:rPr>
              <a:t>genes</a:t>
            </a:r>
            <a:r>
              <a:rPr lang="cs-CZ" sz="2000" dirty="0">
                <a:solidFill>
                  <a:srgbClr val="DE0000"/>
                </a:solidFill>
                <a:effectLst>
                  <a:outerShdw blurRad="60007" dist="200025" dir="13800000" sy="30000" kx="-1800000" algn="bl" rotWithShape="0">
                    <a:prstClr val="black">
                      <a:alpha val="32000"/>
                    </a:prstClr>
                  </a:outerShdw>
                </a:effectLst>
              </a:rPr>
              <a:t> as </a:t>
            </a:r>
            <a:r>
              <a:rPr lang="cs-CZ" sz="2000" dirty="0" err="1">
                <a:solidFill>
                  <a:srgbClr val="DE0000"/>
                </a:solidFill>
                <a:effectLst>
                  <a:outerShdw blurRad="60007" dist="200025" dir="13800000" sy="30000" kx="-1800000" algn="bl" rotWithShape="0">
                    <a:prstClr val="black">
                      <a:alpha val="32000"/>
                    </a:prstClr>
                  </a:outerShdw>
                </a:effectLst>
              </a:rPr>
              <a:t>well</a:t>
            </a:r>
            <a:r>
              <a:rPr lang="en-GB" sz="2000" dirty="0">
                <a:solidFill>
                  <a:srgbClr val="DE0000"/>
                </a:solidFill>
                <a:effectLst>
                  <a:outerShdw blurRad="60007" dist="200025" dir="13800000" sy="30000" kx="-1800000" algn="bl" rotWithShape="0">
                    <a:prstClr val="black">
                      <a:alpha val="32000"/>
                    </a:prstClr>
                  </a:outerShdw>
                </a:effectLst>
              </a:rPr>
              <a:t> </a:t>
            </a:r>
          </a:p>
        </p:txBody>
      </p:sp>
      <p:sp>
        <p:nvSpPr>
          <p:cNvPr id="8" name="Obláček 7"/>
          <p:cNvSpPr/>
          <p:nvPr/>
        </p:nvSpPr>
        <p:spPr>
          <a:xfrm>
            <a:off x="552450" y="1946275"/>
            <a:ext cx="1276350" cy="828675"/>
          </a:xfrm>
          <a:prstGeom prst="cloudCallout">
            <a:avLst>
              <a:gd name="adj1" fmla="val 46667"/>
              <a:gd name="adj2" fmla="val 76602"/>
            </a:avLst>
          </a:prstGeom>
          <a:solidFill>
            <a:srgbClr val="FF99FF">
              <a:alpha val="69804"/>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2800" dirty="0">
                <a:solidFill>
                  <a:schemeClr val="tx1"/>
                </a:solidFill>
                <a:latin typeface="Arial Black" pitchFamily="34" charset="0"/>
              </a:rPr>
              <a:t>X</a:t>
            </a:r>
            <a:endParaRPr lang="cs-CZ" dirty="0">
              <a:solidFill>
                <a:schemeClr val="tx1"/>
              </a:solidFill>
              <a:latin typeface="Arial Black" pitchFamily="34" charset="0"/>
            </a:endParaRPr>
          </a:p>
        </p:txBody>
      </p:sp>
      <p:sp>
        <p:nvSpPr>
          <p:cNvPr id="9" name="Obláček 8"/>
          <p:cNvSpPr/>
          <p:nvPr/>
        </p:nvSpPr>
        <p:spPr>
          <a:xfrm>
            <a:off x="3575050" y="1524000"/>
            <a:ext cx="1276350" cy="828675"/>
          </a:xfrm>
          <a:prstGeom prst="cloudCallout">
            <a:avLst>
              <a:gd name="adj1" fmla="val -26666"/>
              <a:gd name="adj2" fmla="val 99679"/>
            </a:avLst>
          </a:prstGeom>
          <a:solidFill>
            <a:srgbClr val="CCFFFF">
              <a:alpha val="69804"/>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2800" dirty="0">
                <a:solidFill>
                  <a:schemeClr val="tx1"/>
                </a:solidFill>
                <a:latin typeface="Arial Black" pitchFamily="34" charset="0"/>
              </a:rPr>
              <a:t>Y</a:t>
            </a:r>
            <a:endParaRPr lang="cs-CZ" dirty="0">
              <a:solidFill>
                <a:schemeClr val="tx1"/>
              </a:solidFill>
              <a:latin typeface="Arial Black"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9"/>
          <p:cNvPicPr>
            <a:picLocks noChangeAspect="1" noChangeArrowheads="1"/>
          </p:cNvPicPr>
          <p:nvPr/>
        </p:nvPicPr>
        <p:blipFill>
          <a:blip r:embed="rId3" cstate="print"/>
          <a:srcRect/>
          <a:stretch>
            <a:fillRect/>
          </a:stretch>
        </p:blipFill>
        <p:spPr bwMode="auto">
          <a:xfrm>
            <a:off x="835025" y="1570038"/>
            <a:ext cx="1778000" cy="2147887"/>
          </a:xfrm>
          <a:prstGeom prst="rect">
            <a:avLst/>
          </a:prstGeom>
          <a:noFill/>
          <a:ln w="9525">
            <a:noFill/>
            <a:miter lim="800000"/>
            <a:headEnd/>
            <a:tailEnd/>
          </a:ln>
        </p:spPr>
      </p:pic>
      <p:grpSp>
        <p:nvGrpSpPr>
          <p:cNvPr id="59395" name="Group 22"/>
          <p:cNvGrpSpPr>
            <a:grpSpLocks/>
          </p:cNvGrpSpPr>
          <p:nvPr/>
        </p:nvGrpSpPr>
        <p:grpSpPr bwMode="auto">
          <a:xfrm>
            <a:off x="4513263" y="1839913"/>
            <a:ext cx="3832225" cy="3467100"/>
            <a:chOff x="2503" y="1548"/>
            <a:chExt cx="2414" cy="2184"/>
          </a:xfrm>
        </p:grpSpPr>
        <p:sp>
          <p:nvSpPr>
            <p:cNvPr id="59398" name="Text Box 11"/>
            <p:cNvSpPr txBox="1">
              <a:spLocks noChangeArrowheads="1"/>
            </p:cNvSpPr>
            <p:nvPr/>
          </p:nvSpPr>
          <p:spPr bwMode="auto">
            <a:xfrm>
              <a:off x="3485" y="1548"/>
              <a:ext cx="484" cy="404"/>
            </a:xfrm>
            <a:prstGeom prst="rect">
              <a:avLst/>
            </a:prstGeom>
            <a:noFill/>
            <a:ln w="9525">
              <a:noFill/>
              <a:miter lim="800000"/>
              <a:headEnd/>
              <a:tailEnd/>
            </a:ln>
          </p:spPr>
          <p:txBody>
            <a:bodyPr wrap="none">
              <a:spAutoFit/>
            </a:bodyPr>
            <a:lstStyle/>
            <a:p>
              <a:r>
                <a:rPr lang="cs-CZ" sz="3600" i="1"/>
                <a:t>Aa</a:t>
              </a:r>
            </a:p>
          </p:txBody>
        </p:sp>
        <p:sp>
          <p:nvSpPr>
            <p:cNvPr id="59399" name="Text Box 12"/>
            <p:cNvSpPr txBox="1">
              <a:spLocks noChangeArrowheads="1"/>
            </p:cNvSpPr>
            <p:nvPr/>
          </p:nvSpPr>
          <p:spPr bwMode="auto">
            <a:xfrm>
              <a:off x="2686" y="2727"/>
              <a:ext cx="310" cy="407"/>
            </a:xfrm>
            <a:prstGeom prst="rect">
              <a:avLst/>
            </a:prstGeom>
            <a:noFill/>
            <a:ln w="9525">
              <a:noFill/>
              <a:miter lim="800000"/>
              <a:headEnd/>
              <a:tailEnd/>
            </a:ln>
          </p:spPr>
          <p:txBody>
            <a:bodyPr wrap="none">
              <a:spAutoFit/>
            </a:bodyPr>
            <a:lstStyle/>
            <a:p>
              <a:r>
                <a:rPr lang="cs-CZ" sz="3600" i="1"/>
                <a:t>A</a:t>
              </a:r>
            </a:p>
          </p:txBody>
        </p:sp>
        <p:sp>
          <p:nvSpPr>
            <p:cNvPr id="59400" name="Text Box 13"/>
            <p:cNvSpPr txBox="1">
              <a:spLocks noChangeArrowheads="1"/>
            </p:cNvSpPr>
            <p:nvPr/>
          </p:nvSpPr>
          <p:spPr bwMode="auto">
            <a:xfrm>
              <a:off x="4448" y="2727"/>
              <a:ext cx="276" cy="404"/>
            </a:xfrm>
            <a:prstGeom prst="rect">
              <a:avLst/>
            </a:prstGeom>
            <a:noFill/>
            <a:ln w="9525">
              <a:noFill/>
              <a:miter lim="800000"/>
              <a:headEnd/>
              <a:tailEnd/>
            </a:ln>
          </p:spPr>
          <p:txBody>
            <a:bodyPr wrap="none">
              <a:spAutoFit/>
            </a:bodyPr>
            <a:lstStyle/>
            <a:p>
              <a:r>
                <a:rPr lang="cs-CZ" sz="3600" i="1"/>
                <a:t>a</a:t>
              </a:r>
            </a:p>
          </p:txBody>
        </p:sp>
        <p:sp>
          <p:nvSpPr>
            <p:cNvPr id="59401" name="Line 14"/>
            <p:cNvSpPr>
              <a:spLocks noChangeShapeType="1"/>
            </p:cNvSpPr>
            <p:nvPr/>
          </p:nvSpPr>
          <p:spPr bwMode="auto">
            <a:xfrm flipH="1">
              <a:off x="2928" y="1999"/>
              <a:ext cx="651" cy="725"/>
            </a:xfrm>
            <a:prstGeom prst="line">
              <a:avLst/>
            </a:prstGeom>
            <a:noFill/>
            <a:ln w="57150">
              <a:solidFill>
                <a:schemeClr val="tx1"/>
              </a:solidFill>
              <a:round/>
              <a:headEnd/>
              <a:tailEnd type="triangle" w="med" len="med"/>
            </a:ln>
          </p:spPr>
          <p:txBody>
            <a:bodyPr/>
            <a:lstStyle/>
            <a:p>
              <a:endParaRPr lang="cs-CZ"/>
            </a:p>
          </p:txBody>
        </p:sp>
        <p:sp>
          <p:nvSpPr>
            <p:cNvPr id="59402" name="Line 15"/>
            <p:cNvSpPr>
              <a:spLocks noChangeShapeType="1"/>
            </p:cNvSpPr>
            <p:nvPr/>
          </p:nvSpPr>
          <p:spPr bwMode="auto">
            <a:xfrm>
              <a:off x="3871" y="1999"/>
              <a:ext cx="651" cy="725"/>
            </a:xfrm>
            <a:prstGeom prst="line">
              <a:avLst/>
            </a:prstGeom>
            <a:noFill/>
            <a:ln w="57150">
              <a:solidFill>
                <a:schemeClr val="tx1"/>
              </a:solidFill>
              <a:round/>
              <a:headEnd/>
              <a:tailEnd type="triangle" w="med" len="med"/>
            </a:ln>
          </p:spPr>
          <p:txBody>
            <a:bodyPr/>
            <a:lstStyle/>
            <a:p>
              <a:endParaRPr lang="cs-CZ"/>
            </a:p>
          </p:txBody>
        </p:sp>
        <p:sp>
          <p:nvSpPr>
            <p:cNvPr id="59403" name="Text Box 17"/>
            <p:cNvSpPr txBox="1">
              <a:spLocks noChangeArrowheads="1"/>
            </p:cNvSpPr>
            <p:nvPr/>
          </p:nvSpPr>
          <p:spPr bwMode="auto">
            <a:xfrm>
              <a:off x="2503" y="3328"/>
              <a:ext cx="692" cy="404"/>
            </a:xfrm>
            <a:prstGeom prst="rect">
              <a:avLst/>
            </a:prstGeom>
            <a:noFill/>
            <a:ln w="9525">
              <a:noFill/>
              <a:miter lim="800000"/>
              <a:headEnd/>
              <a:tailEnd/>
            </a:ln>
          </p:spPr>
          <p:txBody>
            <a:bodyPr wrap="none">
              <a:spAutoFit/>
            </a:bodyPr>
            <a:lstStyle/>
            <a:p>
              <a:r>
                <a:rPr lang="cs-CZ" sz="3600"/>
                <a:t>50%</a:t>
              </a:r>
            </a:p>
          </p:txBody>
        </p:sp>
        <p:sp>
          <p:nvSpPr>
            <p:cNvPr id="59404" name="Text Box 18"/>
            <p:cNvSpPr txBox="1">
              <a:spLocks noChangeArrowheads="1"/>
            </p:cNvSpPr>
            <p:nvPr/>
          </p:nvSpPr>
          <p:spPr bwMode="auto">
            <a:xfrm>
              <a:off x="4225" y="3328"/>
              <a:ext cx="692" cy="404"/>
            </a:xfrm>
            <a:prstGeom prst="rect">
              <a:avLst/>
            </a:prstGeom>
            <a:noFill/>
            <a:ln w="9525">
              <a:noFill/>
              <a:miter lim="800000"/>
              <a:headEnd/>
              <a:tailEnd/>
            </a:ln>
          </p:spPr>
          <p:txBody>
            <a:bodyPr wrap="none">
              <a:spAutoFit/>
            </a:bodyPr>
            <a:lstStyle/>
            <a:p>
              <a:r>
                <a:rPr lang="cs-CZ" sz="3600"/>
                <a:t>50%</a:t>
              </a:r>
            </a:p>
          </p:txBody>
        </p:sp>
      </p:grpSp>
      <p:sp>
        <p:nvSpPr>
          <p:cNvPr id="59396" name="Text Box 19"/>
          <p:cNvSpPr txBox="1">
            <a:spLocks noChangeArrowheads="1"/>
          </p:cNvSpPr>
          <p:nvPr/>
        </p:nvSpPr>
        <p:spPr bwMode="auto">
          <a:xfrm>
            <a:off x="823913" y="3852863"/>
            <a:ext cx="1724025" cy="369887"/>
          </a:xfrm>
          <a:prstGeom prst="rect">
            <a:avLst/>
          </a:prstGeom>
          <a:noFill/>
          <a:ln w="9525">
            <a:noFill/>
            <a:miter lim="800000"/>
            <a:headEnd/>
            <a:tailEnd/>
          </a:ln>
        </p:spPr>
        <p:txBody>
          <a:bodyPr wrap="none">
            <a:spAutoFit/>
          </a:bodyPr>
          <a:lstStyle/>
          <a:p>
            <a:r>
              <a:rPr lang="cs-CZ">
                <a:solidFill>
                  <a:srgbClr val="0033CC"/>
                </a:solidFill>
              </a:rPr>
              <a:t>Gregor Mendel</a:t>
            </a:r>
          </a:p>
        </p:txBody>
      </p:sp>
      <p:sp>
        <p:nvSpPr>
          <p:cNvPr id="59397" name="AutoShape 21"/>
          <p:cNvSpPr>
            <a:spLocks noChangeArrowheads="1"/>
          </p:cNvSpPr>
          <p:nvPr/>
        </p:nvSpPr>
        <p:spPr bwMode="auto">
          <a:xfrm>
            <a:off x="2895600" y="1668463"/>
            <a:ext cx="1905000" cy="796925"/>
          </a:xfrm>
          <a:prstGeom prst="wedgeEllipseCallout">
            <a:avLst>
              <a:gd name="adj1" fmla="val -72417"/>
              <a:gd name="adj2" fmla="val 79880"/>
            </a:avLst>
          </a:prstGeom>
          <a:solidFill>
            <a:srgbClr val="99FF66"/>
          </a:solidFill>
          <a:ln w="9525">
            <a:solidFill>
              <a:schemeClr val="tx1"/>
            </a:solidFill>
            <a:miter lim="800000"/>
            <a:headEnd/>
            <a:tailEnd/>
          </a:ln>
        </p:spPr>
        <p:txBody>
          <a:bodyPr anchor="ctr"/>
          <a:lstStyle/>
          <a:p>
            <a:pPr algn="ctr"/>
            <a:r>
              <a:rPr lang="cs-CZ" sz="1600" dirty="0" err="1"/>
              <a:t>segregation</a:t>
            </a:r>
            <a:r>
              <a:rPr lang="cs-CZ" sz="1600" dirty="0"/>
              <a:t> </a:t>
            </a:r>
            <a:r>
              <a:rPr lang="cs-CZ" sz="1600" dirty="0" err="1"/>
              <a:t>law</a:t>
            </a:r>
            <a:endParaRPr lang="cs-CZ" sz="16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ChangeArrowheads="1"/>
          </p:cNvSpPr>
          <p:nvPr/>
        </p:nvSpPr>
        <p:spPr bwMode="auto">
          <a:xfrm>
            <a:off x="1348122" y="460375"/>
            <a:ext cx="6136616" cy="707886"/>
          </a:xfrm>
          <a:prstGeom prst="rect">
            <a:avLst/>
          </a:prstGeom>
          <a:noFill/>
          <a:ln w="9525">
            <a:noFill/>
            <a:miter lim="800000"/>
            <a:headEnd/>
            <a:tailEnd/>
          </a:ln>
        </p:spPr>
        <p:txBody>
          <a:bodyPr wrap="none">
            <a:spAutoFit/>
          </a:bodyPr>
          <a:lstStyle/>
          <a:p>
            <a:pPr algn="ctr"/>
            <a:r>
              <a:rPr lang="cs-CZ" sz="2000" dirty="0">
                <a:solidFill>
                  <a:srgbClr val="E60000"/>
                </a:solidFill>
              </a:rPr>
              <a:t> </a:t>
            </a:r>
            <a:r>
              <a:rPr lang="cs-CZ" sz="2000" dirty="0" err="1">
                <a:solidFill>
                  <a:srgbClr val="E60000"/>
                </a:solidFill>
              </a:rPr>
              <a:t>Intragenomic</a:t>
            </a:r>
            <a:r>
              <a:rPr lang="cs-CZ" sz="2000" dirty="0">
                <a:solidFill>
                  <a:srgbClr val="E60000"/>
                </a:solidFill>
              </a:rPr>
              <a:t> </a:t>
            </a:r>
            <a:r>
              <a:rPr lang="cs-CZ" sz="2000" dirty="0" err="1">
                <a:solidFill>
                  <a:srgbClr val="E60000"/>
                </a:solidFill>
              </a:rPr>
              <a:t>conflict</a:t>
            </a:r>
            <a:r>
              <a:rPr lang="cs-CZ" sz="2000" dirty="0">
                <a:solidFill>
                  <a:srgbClr val="E60000"/>
                </a:solidFill>
              </a:rPr>
              <a:t> </a:t>
            </a:r>
            <a:r>
              <a:rPr lang="cs-CZ" sz="2000" dirty="0" err="1">
                <a:solidFill>
                  <a:srgbClr val="E60000"/>
                </a:solidFill>
              </a:rPr>
              <a:t>results</a:t>
            </a:r>
            <a:r>
              <a:rPr lang="cs-CZ" sz="2000" dirty="0">
                <a:solidFill>
                  <a:srgbClr val="E60000"/>
                </a:solidFill>
              </a:rPr>
              <a:t> in </a:t>
            </a:r>
            <a:r>
              <a:rPr lang="cs-CZ" sz="2000" dirty="0" err="1">
                <a:solidFill>
                  <a:srgbClr val="E60000"/>
                </a:solidFill>
              </a:rPr>
              <a:t>higher</a:t>
            </a:r>
            <a:r>
              <a:rPr lang="cs-CZ" sz="2000" dirty="0">
                <a:solidFill>
                  <a:srgbClr val="E60000"/>
                </a:solidFill>
              </a:rPr>
              <a:t> </a:t>
            </a:r>
            <a:r>
              <a:rPr lang="cs-CZ" sz="2000" dirty="0" err="1">
                <a:solidFill>
                  <a:srgbClr val="E60000"/>
                </a:solidFill>
              </a:rPr>
              <a:t>proportion</a:t>
            </a:r>
            <a:r>
              <a:rPr lang="cs-CZ" sz="2000" dirty="0">
                <a:solidFill>
                  <a:srgbClr val="E60000"/>
                </a:solidFill>
              </a:rPr>
              <a:t> </a:t>
            </a:r>
            <a:r>
              <a:rPr lang="cs-CZ" sz="2000" dirty="0" err="1">
                <a:solidFill>
                  <a:srgbClr val="E60000"/>
                </a:solidFill>
              </a:rPr>
              <a:t>of</a:t>
            </a:r>
            <a:endParaRPr lang="cs-CZ" sz="2000" dirty="0">
              <a:solidFill>
                <a:srgbClr val="E60000"/>
              </a:solidFill>
            </a:endParaRPr>
          </a:p>
          <a:p>
            <a:pPr algn="ctr"/>
            <a:r>
              <a:rPr lang="cs-CZ" sz="2000" dirty="0">
                <a:solidFill>
                  <a:srgbClr val="E60000"/>
                </a:solidFill>
              </a:rPr>
              <a:t>a </a:t>
            </a:r>
            <a:r>
              <a:rPr lang="cs-CZ" sz="2000" dirty="0" err="1">
                <a:solidFill>
                  <a:srgbClr val="E60000"/>
                </a:solidFill>
              </a:rPr>
              <a:t>genomic</a:t>
            </a:r>
            <a:r>
              <a:rPr lang="cs-CZ" sz="2000" dirty="0">
                <a:solidFill>
                  <a:srgbClr val="E60000"/>
                </a:solidFill>
              </a:rPr>
              <a:t> element in </a:t>
            </a:r>
            <a:r>
              <a:rPr lang="cs-CZ" sz="2000" dirty="0" err="1">
                <a:solidFill>
                  <a:srgbClr val="E60000"/>
                </a:solidFill>
              </a:rPr>
              <a:t>the</a:t>
            </a:r>
            <a:r>
              <a:rPr lang="cs-CZ" sz="2000" dirty="0">
                <a:solidFill>
                  <a:srgbClr val="E60000"/>
                </a:solidFill>
              </a:rPr>
              <a:t> </a:t>
            </a:r>
            <a:r>
              <a:rPr lang="cs-CZ" sz="2000" dirty="0" err="1">
                <a:solidFill>
                  <a:srgbClr val="E60000"/>
                </a:solidFill>
              </a:rPr>
              <a:t>next</a:t>
            </a:r>
            <a:r>
              <a:rPr lang="cs-CZ" sz="2000" dirty="0">
                <a:solidFill>
                  <a:srgbClr val="E60000"/>
                </a:solidFill>
              </a:rPr>
              <a:t> </a:t>
            </a:r>
            <a:r>
              <a:rPr lang="cs-CZ" sz="2000" dirty="0" err="1">
                <a:solidFill>
                  <a:srgbClr val="E60000"/>
                </a:solidFill>
              </a:rPr>
              <a:t>generation</a:t>
            </a:r>
            <a:endParaRPr lang="cs-CZ" sz="2000" dirty="0">
              <a:solidFill>
                <a:srgbClr val="E60000"/>
              </a:solidFill>
              <a:sym typeface="Symbol" pitchFamily="18" charset="2"/>
            </a:endParaRPr>
          </a:p>
        </p:txBody>
      </p:sp>
      <p:grpSp>
        <p:nvGrpSpPr>
          <p:cNvPr id="60419" name="Group 13"/>
          <p:cNvGrpSpPr>
            <a:grpSpLocks/>
          </p:cNvGrpSpPr>
          <p:nvPr/>
        </p:nvGrpSpPr>
        <p:grpSpPr bwMode="auto">
          <a:xfrm>
            <a:off x="4513263" y="1839913"/>
            <a:ext cx="3805237" cy="3476625"/>
            <a:chOff x="2503" y="1548"/>
            <a:chExt cx="2397" cy="2190"/>
          </a:xfrm>
        </p:grpSpPr>
        <p:sp>
          <p:nvSpPr>
            <p:cNvPr id="60425" name="Text Box 4"/>
            <p:cNvSpPr txBox="1">
              <a:spLocks noChangeArrowheads="1"/>
            </p:cNvSpPr>
            <p:nvPr/>
          </p:nvSpPr>
          <p:spPr bwMode="auto">
            <a:xfrm>
              <a:off x="3485" y="1548"/>
              <a:ext cx="484" cy="404"/>
            </a:xfrm>
            <a:prstGeom prst="rect">
              <a:avLst/>
            </a:prstGeom>
            <a:noFill/>
            <a:ln w="9525">
              <a:noFill/>
              <a:miter lim="800000"/>
              <a:headEnd/>
              <a:tailEnd/>
            </a:ln>
          </p:spPr>
          <p:txBody>
            <a:bodyPr wrap="none">
              <a:spAutoFit/>
            </a:bodyPr>
            <a:lstStyle/>
            <a:p>
              <a:r>
                <a:rPr lang="cs-CZ" sz="3600" i="1"/>
                <a:t>Aa</a:t>
              </a:r>
            </a:p>
          </p:txBody>
        </p:sp>
        <p:sp>
          <p:nvSpPr>
            <p:cNvPr id="60426" name="Text Box 5"/>
            <p:cNvSpPr txBox="1">
              <a:spLocks noChangeArrowheads="1"/>
            </p:cNvSpPr>
            <p:nvPr/>
          </p:nvSpPr>
          <p:spPr bwMode="auto">
            <a:xfrm>
              <a:off x="2686" y="2727"/>
              <a:ext cx="310" cy="407"/>
            </a:xfrm>
            <a:prstGeom prst="rect">
              <a:avLst/>
            </a:prstGeom>
            <a:noFill/>
            <a:ln w="9525">
              <a:noFill/>
              <a:miter lim="800000"/>
              <a:headEnd/>
              <a:tailEnd/>
            </a:ln>
          </p:spPr>
          <p:txBody>
            <a:bodyPr wrap="none">
              <a:spAutoFit/>
            </a:bodyPr>
            <a:lstStyle/>
            <a:p>
              <a:r>
                <a:rPr lang="cs-CZ" sz="3600" i="1"/>
                <a:t>A</a:t>
              </a:r>
            </a:p>
          </p:txBody>
        </p:sp>
        <p:sp>
          <p:nvSpPr>
            <p:cNvPr id="60427" name="Text Box 6"/>
            <p:cNvSpPr txBox="1">
              <a:spLocks noChangeArrowheads="1"/>
            </p:cNvSpPr>
            <p:nvPr/>
          </p:nvSpPr>
          <p:spPr bwMode="auto">
            <a:xfrm>
              <a:off x="4448" y="2727"/>
              <a:ext cx="276" cy="404"/>
            </a:xfrm>
            <a:prstGeom prst="rect">
              <a:avLst/>
            </a:prstGeom>
            <a:noFill/>
            <a:ln w="9525">
              <a:noFill/>
              <a:miter lim="800000"/>
              <a:headEnd/>
              <a:tailEnd/>
            </a:ln>
          </p:spPr>
          <p:txBody>
            <a:bodyPr wrap="none">
              <a:spAutoFit/>
            </a:bodyPr>
            <a:lstStyle/>
            <a:p>
              <a:r>
                <a:rPr lang="cs-CZ" sz="3600" i="1"/>
                <a:t>a</a:t>
              </a:r>
            </a:p>
          </p:txBody>
        </p:sp>
        <p:sp>
          <p:nvSpPr>
            <p:cNvPr id="60428" name="Line 7"/>
            <p:cNvSpPr>
              <a:spLocks noChangeShapeType="1"/>
            </p:cNvSpPr>
            <p:nvPr/>
          </p:nvSpPr>
          <p:spPr bwMode="auto">
            <a:xfrm flipH="1">
              <a:off x="2928" y="1999"/>
              <a:ext cx="651" cy="725"/>
            </a:xfrm>
            <a:prstGeom prst="line">
              <a:avLst/>
            </a:prstGeom>
            <a:noFill/>
            <a:ln w="57150">
              <a:solidFill>
                <a:schemeClr val="tx1"/>
              </a:solidFill>
              <a:round/>
              <a:headEnd/>
              <a:tailEnd type="triangle" w="med" len="med"/>
            </a:ln>
          </p:spPr>
          <p:txBody>
            <a:bodyPr/>
            <a:lstStyle/>
            <a:p>
              <a:endParaRPr lang="cs-CZ"/>
            </a:p>
          </p:txBody>
        </p:sp>
        <p:sp>
          <p:nvSpPr>
            <p:cNvPr id="60429" name="Line 8"/>
            <p:cNvSpPr>
              <a:spLocks noChangeShapeType="1"/>
            </p:cNvSpPr>
            <p:nvPr/>
          </p:nvSpPr>
          <p:spPr bwMode="auto">
            <a:xfrm>
              <a:off x="3871" y="1999"/>
              <a:ext cx="651" cy="725"/>
            </a:xfrm>
            <a:prstGeom prst="line">
              <a:avLst/>
            </a:prstGeom>
            <a:noFill/>
            <a:ln w="57150">
              <a:solidFill>
                <a:schemeClr val="tx1"/>
              </a:solidFill>
              <a:round/>
              <a:headEnd/>
              <a:tailEnd type="triangle" w="med" len="med"/>
            </a:ln>
          </p:spPr>
          <p:txBody>
            <a:bodyPr/>
            <a:lstStyle/>
            <a:p>
              <a:endParaRPr lang="cs-CZ"/>
            </a:p>
          </p:txBody>
        </p:sp>
        <p:sp>
          <p:nvSpPr>
            <p:cNvPr id="60430" name="Text Box 9"/>
            <p:cNvSpPr txBox="1">
              <a:spLocks noChangeArrowheads="1"/>
            </p:cNvSpPr>
            <p:nvPr/>
          </p:nvSpPr>
          <p:spPr bwMode="auto">
            <a:xfrm>
              <a:off x="2503" y="3334"/>
              <a:ext cx="692" cy="404"/>
            </a:xfrm>
            <a:prstGeom prst="rect">
              <a:avLst/>
            </a:prstGeom>
            <a:noFill/>
            <a:ln w="9525">
              <a:noFill/>
              <a:miter lim="800000"/>
              <a:headEnd/>
              <a:tailEnd/>
            </a:ln>
          </p:spPr>
          <p:txBody>
            <a:bodyPr wrap="none">
              <a:spAutoFit/>
            </a:bodyPr>
            <a:lstStyle/>
            <a:p>
              <a:r>
                <a:rPr lang="cs-CZ" sz="3600"/>
                <a:t>95%</a:t>
              </a:r>
            </a:p>
          </p:txBody>
        </p:sp>
        <p:sp>
          <p:nvSpPr>
            <p:cNvPr id="60431" name="Text Box 10"/>
            <p:cNvSpPr txBox="1">
              <a:spLocks noChangeArrowheads="1"/>
            </p:cNvSpPr>
            <p:nvPr/>
          </p:nvSpPr>
          <p:spPr bwMode="auto">
            <a:xfrm>
              <a:off x="4368" y="3334"/>
              <a:ext cx="532" cy="404"/>
            </a:xfrm>
            <a:prstGeom prst="rect">
              <a:avLst/>
            </a:prstGeom>
            <a:noFill/>
            <a:ln w="9525">
              <a:noFill/>
              <a:miter lim="800000"/>
              <a:headEnd/>
              <a:tailEnd/>
            </a:ln>
          </p:spPr>
          <p:txBody>
            <a:bodyPr wrap="none">
              <a:spAutoFit/>
            </a:bodyPr>
            <a:lstStyle/>
            <a:p>
              <a:r>
                <a:rPr lang="cs-CZ" sz="3600"/>
                <a:t>5%</a:t>
              </a:r>
            </a:p>
          </p:txBody>
        </p:sp>
      </p:grpSp>
      <p:sp>
        <p:nvSpPr>
          <p:cNvPr id="60420" name="Text Box 14"/>
          <p:cNvSpPr txBox="1">
            <a:spLocks noChangeArrowheads="1"/>
          </p:cNvSpPr>
          <p:nvPr/>
        </p:nvSpPr>
        <p:spPr bwMode="auto">
          <a:xfrm>
            <a:off x="466725" y="5429250"/>
            <a:ext cx="5381625" cy="954088"/>
          </a:xfrm>
          <a:prstGeom prst="rect">
            <a:avLst/>
          </a:prstGeom>
          <a:noFill/>
          <a:ln w="9525">
            <a:noFill/>
            <a:miter lim="800000"/>
            <a:headEnd/>
            <a:tailEnd/>
          </a:ln>
        </p:spPr>
        <p:txBody>
          <a:bodyPr wrap="none">
            <a:spAutoFit/>
          </a:bodyPr>
          <a:lstStyle/>
          <a:p>
            <a:r>
              <a:rPr lang="cs-CZ" sz="2000">
                <a:solidFill>
                  <a:srgbClr val="E60000"/>
                </a:solidFill>
              </a:rPr>
              <a:t>vychýlení segregačího (transmisního) poměru</a:t>
            </a:r>
          </a:p>
          <a:p>
            <a:r>
              <a:rPr lang="cs-CZ"/>
              <a:t>= segregation distortion (SD)</a:t>
            </a:r>
          </a:p>
          <a:p>
            <a:r>
              <a:rPr lang="cs-CZ"/>
              <a:t>= transmission ratio distortion (TRD)</a:t>
            </a:r>
          </a:p>
        </p:txBody>
      </p:sp>
      <p:pic>
        <p:nvPicPr>
          <p:cNvPr id="60421" name="Picture 15"/>
          <p:cNvPicPr>
            <a:picLocks noChangeAspect="1" noChangeArrowheads="1"/>
          </p:cNvPicPr>
          <p:nvPr/>
        </p:nvPicPr>
        <p:blipFill>
          <a:blip r:embed="rId3" cstate="print"/>
          <a:srcRect/>
          <a:stretch>
            <a:fillRect/>
          </a:stretch>
        </p:blipFill>
        <p:spPr bwMode="auto">
          <a:xfrm>
            <a:off x="835025" y="1570038"/>
            <a:ext cx="1778000" cy="2147887"/>
          </a:xfrm>
          <a:prstGeom prst="rect">
            <a:avLst/>
          </a:prstGeom>
          <a:noFill/>
          <a:ln w="9525">
            <a:noFill/>
            <a:miter lim="800000"/>
            <a:headEnd/>
            <a:tailEnd/>
          </a:ln>
        </p:spPr>
      </p:pic>
      <p:sp>
        <p:nvSpPr>
          <p:cNvPr id="60422" name="Text Box 16"/>
          <p:cNvSpPr txBox="1">
            <a:spLocks noChangeArrowheads="1"/>
          </p:cNvSpPr>
          <p:nvPr/>
        </p:nvSpPr>
        <p:spPr bwMode="auto">
          <a:xfrm>
            <a:off x="823913" y="3852863"/>
            <a:ext cx="1724025" cy="369887"/>
          </a:xfrm>
          <a:prstGeom prst="rect">
            <a:avLst/>
          </a:prstGeom>
          <a:noFill/>
          <a:ln w="9525">
            <a:noFill/>
            <a:miter lim="800000"/>
            <a:headEnd/>
            <a:tailEnd/>
          </a:ln>
        </p:spPr>
        <p:txBody>
          <a:bodyPr wrap="none">
            <a:spAutoFit/>
          </a:bodyPr>
          <a:lstStyle/>
          <a:p>
            <a:r>
              <a:rPr lang="cs-CZ">
                <a:solidFill>
                  <a:srgbClr val="0033CC"/>
                </a:solidFill>
              </a:rPr>
              <a:t>Gregor Mendel</a:t>
            </a:r>
          </a:p>
        </p:txBody>
      </p:sp>
      <p:sp>
        <p:nvSpPr>
          <p:cNvPr id="60423" name="AutoShape 17"/>
          <p:cNvSpPr>
            <a:spLocks noChangeArrowheads="1"/>
          </p:cNvSpPr>
          <p:nvPr/>
        </p:nvSpPr>
        <p:spPr bwMode="auto">
          <a:xfrm>
            <a:off x="2895600" y="1668463"/>
            <a:ext cx="1905000" cy="796925"/>
          </a:xfrm>
          <a:prstGeom prst="wedgeEllipseCallout">
            <a:avLst>
              <a:gd name="adj1" fmla="val -72417"/>
              <a:gd name="adj2" fmla="val 79880"/>
            </a:avLst>
          </a:prstGeom>
          <a:solidFill>
            <a:srgbClr val="99FF66"/>
          </a:solidFill>
          <a:ln w="9525">
            <a:solidFill>
              <a:schemeClr val="tx1"/>
            </a:solidFill>
            <a:miter lim="800000"/>
            <a:headEnd/>
            <a:tailEnd/>
          </a:ln>
        </p:spPr>
        <p:txBody>
          <a:bodyPr anchor="ctr"/>
          <a:lstStyle/>
          <a:p>
            <a:pPr algn="ctr"/>
            <a:r>
              <a:rPr lang="cs-CZ" sz="3600">
                <a:latin typeface="Arial Black" pitchFamily="34" charset="0"/>
              </a:rPr>
              <a:t>?!</a:t>
            </a:r>
          </a:p>
        </p:txBody>
      </p:sp>
      <p:sp>
        <p:nvSpPr>
          <p:cNvPr id="17" name="Zaoblený obdélníkový popisek 16"/>
          <p:cNvSpPr/>
          <p:nvPr/>
        </p:nvSpPr>
        <p:spPr>
          <a:xfrm>
            <a:off x="2860675" y="4200525"/>
            <a:ext cx="1412875" cy="466725"/>
          </a:xfrm>
          <a:prstGeom prst="wedgeRoundRectCallout">
            <a:avLst>
              <a:gd name="adj1" fmla="val 81423"/>
              <a:gd name="adj2" fmla="val 64773"/>
              <a:gd name="adj3" fmla="val 16667"/>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dirty="0">
                <a:solidFill>
                  <a:schemeClr val="tx1"/>
                </a:solidFill>
              </a:rPr>
              <a:t>„drive“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Obrázek 1" descr="Fig4.JPG"/>
          <p:cNvPicPr>
            <a:picLocks noChangeAspect="1"/>
          </p:cNvPicPr>
          <p:nvPr/>
        </p:nvPicPr>
        <p:blipFill>
          <a:blip r:embed="rId3" cstate="print"/>
          <a:srcRect/>
          <a:stretch>
            <a:fillRect/>
          </a:stretch>
        </p:blipFill>
        <p:spPr bwMode="auto">
          <a:xfrm>
            <a:off x="1084263" y="0"/>
            <a:ext cx="5454650" cy="6858000"/>
          </a:xfrm>
          <a:prstGeom prst="rect">
            <a:avLst/>
          </a:prstGeom>
          <a:noFill/>
          <a:ln w="9525">
            <a:noFill/>
            <a:miter lim="800000"/>
            <a:headEnd/>
            <a:tailEnd/>
          </a:ln>
        </p:spPr>
      </p:pic>
      <p:sp>
        <p:nvSpPr>
          <p:cNvPr id="61443" name="TextovéPole 2"/>
          <p:cNvSpPr txBox="1">
            <a:spLocks noChangeArrowheads="1"/>
          </p:cNvSpPr>
          <p:nvPr/>
        </p:nvSpPr>
        <p:spPr bwMode="auto">
          <a:xfrm>
            <a:off x="5554578" y="5681448"/>
            <a:ext cx="2255746" cy="461665"/>
          </a:xfrm>
          <a:prstGeom prst="rect">
            <a:avLst/>
          </a:prstGeom>
          <a:noFill/>
          <a:ln w="9525">
            <a:noFill/>
            <a:miter lim="800000"/>
            <a:headEnd/>
            <a:tailEnd/>
          </a:ln>
        </p:spPr>
        <p:txBody>
          <a:bodyPr wrap="none">
            <a:spAutoFit/>
          </a:bodyPr>
          <a:lstStyle/>
          <a:p>
            <a:r>
              <a:rPr lang="cs-CZ" sz="2400" dirty="0">
                <a:solidFill>
                  <a:srgbClr val="C00000"/>
                </a:solidFill>
              </a:rPr>
              <a:t>X chromosome</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Obrázek 1" descr="Fig3a.JPG"/>
          <p:cNvPicPr>
            <a:picLocks noChangeAspect="1"/>
          </p:cNvPicPr>
          <p:nvPr/>
        </p:nvPicPr>
        <p:blipFill>
          <a:blip r:embed="rId3" cstate="print"/>
          <a:srcRect/>
          <a:stretch>
            <a:fillRect/>
          </a:stretch>
        </p:blipFill>
        <p:spPr bwMode="auto">
          <a:xfrm>
            <a:off x="2803525" y="141288"/>
            <a:ext cx="6051550" cy="6599237"/>
          </a:xfrm>
          <a:prstGeom prst="rect">
            <a:avLst/>
          </a:prstGeom>
          <a:noFill/>
          <a:ln w="9525">
            <a:noFill/>
            <a:miter lim="800000"/>
            <a:headEnd/>
            <a:tailEnd/>
          </a:ln>
        </p:spPr>
      </p:pic>
      <p:sp>
        <p:nvSpPr>
          <p:cNvPr id="62467" name="TextovéPole 2"/>
          <p:cNvSpPr txBox="1">
            <a:spLocks noChangeArrowheads="1"/>
          </p:cNvSpPr>
          <p:nvPr/>
        </p:nvSpPr>
        <p:spPr bwMode="auto">
          <a:xfrm>
            <a:off x="234950" y="471488"/>
            <a:ext cx="2449966" cy="707886"/>
          </a:xfrm>
          <a:prstGeom prst="rect">
            <a:avLst/>
          </a:prstGeom>
          <a:noFill/>
          <a:ln w="9525">
            <a:noFill/>
            <a:miter lim="800000"/>
            <a:headEnd/>
            <a:tailEnd/>
          </a:ln>
        </p:spPr>
        <p:txBody>
          <a:bodyPr wrap="none">
            <a:spAutoFit/>
          </a:bodyPr>
          <a:lstStyle/>
          <a:p>
            <a:r>
              <a:rPr lang="cs-CZ" sz="2000" dirty="0" err="1"/>
              <a:t>Chr</a:t>
            </a:r>
            <a:r>
              <a:rPr lang="cs-CZ" sz="2000" dirty="0"/>
              <a:t>. X - 2D </a:t>
            </a:r>
            <a:r>
              <a:rPr lang="cs-CZ" sz="2000" dirty="0" err="1"/>
              <a:t>analysis</a:t>
            </a:r>
            <a:endParaRPr lang="cs-CZ" sz="2000" dirty="0"/>
          </a:p>
          <a:p>
            <a:r>
              <a:rPr lang="cs-CZ" sz="2000" dirty="0" err="1"/>
              <a:t>Geneland</a:t>
            </a:r>
            <a:endParaRPr lang="cs-CZ" sz="20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cstate="print">
            <a:lum bright="-10000" contrast="40000"/>
          </a:blip>
          <a:srcRect r="32811" b="49840"/>
          <a:stretch>
            <a:fillRect/>
          </a:stretch>
        </p:blipFill>
        <p:spPr bwMode="auto">
          <a:xfrm>
            <a:off x="406400" y="1279525"/>
            <a:ext cx="3795713" cy="4206875"/>
          </a:xfrm>
          <a:prstGeom prst="rect">
            <a:avLst/>
          </a:prstGeom>
          <a:noFill/>
          <a:ln w="9525">
            <a:noFill/>
            <a:miter lim="800000"/>
            <a:headEnd/>
            <a:tailEnd/>
          </a:ln>
          <a:effectLst>
            <a:softEdge rad="63500"/>
          </a:effectLst>
        </p:spPr>
      </p:pic>
      <p:pic>
        <p:nvPicPr>
          <p:cNvPr id="63491" name="Picture 2"/>
          <p:cNvPicPr>
            <a:picLocks noChangeAspect="1" noChangeArrowheads="1"/>
          </p:cNvPicPr>
          <p:nvPr/>
        </p:nvPicPr>
        <p:blipFill>
          <a:blip r:embed="rId3" cstate="print">
            <a:lum bright="-10000" contrast="40000"/>
          </a:blip>
          <a:srcRect t="49664" r="32811"/>
          <a:stretch>
            <a:fillRect/>
          </a:stretch>
        </p:blipFill>
        <p:spPr bwMode="auto">
          <a:xfrm>
            <a:off x="4641850" y="1233488"/>
            <a:ext cx="3795713" cy="4221162"/>
          </a:xfrm>
          <a:prstGeom prst="rect">
            <a:avLst/>
          </a:prstGeom>
          <a:noFill/>
          <a:ln w="9525">
            <a:noFill/>
            <a:miter lim="800000"/>
            <a:headEnd/>
            <a:tailEnd/>
          </a:ln>
          <a:effectLst>
            <a:softEdge rad="63500"/>
          </a:effectLst>
        </p:spPr>
      </p:pic>
      <p:sp>
        <p:nvSpPr>
          <p:cNvPr id="63492" name="TextovéPole 6"/>
          <p:cNvSpPr txBox="1">
            <a:spLocks noChangeArrowheads="1"/>
          </p:cNvSpPr>
          <p:nvPr/>
        </p:nvSpPr>
        <p:spPr bwMode="auto">
          <a:xfrm>
            <a:off x="3461420" y="483631"/>
            <a:ext cx="2045753" cy="400110"/>
          </a:xfrm>
          <a:prstGeom prst="rect">
            <a:avLst/>
          </a:prstGeom>
          <a:noFill/>
          <a:ln w="9525">
            <a:noFill/>
            <a:miter lim="800000"/>
            <a:headEnd/>
            <a:tailEnd/>
          </a:ln>
        </p:spPr>
        <p:txBody>
          <a:bodyPr wrap="none">
            <a:spAutoFit/>
          </a:bodyPr>
          <a:lstStyle/>
          <a:p>
            <a:r>
              <a:rPr lang="en-GB" sz="2000" dirty="0">
                <a:solidFill>
                  <a:srgbClr val="C00000"/>
                </a:solidFill>
              </a:rPr>
              <a:t>‘</a:t>
            </a:r>
            <a:r>
              <a:rPr lang="cs-CZ" sz="2000" dirty="0" err="1">
                <a:solidFill>
                  <a:srgbClr val="C00000"/>
                </a:solidFill>
              </a:rPr>
              <a:t>Genomic</a:t>
            </a:r>
            <a:r>
              <a:rPr lang="cs-CZ" sz="2000" dirty="0">
                <a:solidFill>
                  <a:srgbClr val="C00000"/>
                </a:solidFill>
              </a:rPr>
              <a:t> </a:t>
            </a:r>
            <a:r>
              <a:rPr lang="cs-CZ" sz="2000" dirty="0" err="1">
                <a:solidFill>
                  <a:srgbClr val="C00000"/>
                </a:solidFill>
              </a:rPr>
              <a:t>clines</a:t>
            </a:r>
            <a:r>
              <a:rPr lang="en-GB" sz="2000" dirty="0">
                <a:solidFill>
                  <a:srgbClr val="C00000"/>
                </a:solidFill>
              </a:rPr>
              <a:t>’</a:t>
            </a:r>
            <a:endParaRPr lang="cs-CZ" sz="2000" dirty="0">
              <a:solidFill>
                <a:srgbClr val="C00000"/>
              </a:solidFill>
            </a:endParaRPr>
          </a:p>
        </p:txBody>
      </p:sp>
      <p:sp>
        <p:nvSpPr>
          <p:cNvPr id="63493" name="TextovéPole 4"/>
          <p:cNvSpPr txBox="1">
            <a:spLocks noChangeArrowheads="1"/>
          </p:cNvSpPr>
          <p:nvPr/>
        </p:nvSpPr>
        <p:spPr bwMode="auto">
          <a:xfrm>
            <a:off x="5268913" y="5932488"/>
            <a:ext cx="2684462" cy="369887"/>
          </a:xfrm>
          <a:prstGeom prst="rect">
            <a:avLst/>
          </a:prstGeom>
          <a:noFill/>
          <a:ln w="9525">
            <a:noFill/>
            <a:miter lim="800000"/>
            <a:headEnd/>
            <a:tailEnd/>
          </a:ln>
        </p:spPr>
        <p:txBody>
          <a:bodyPr wrap="none">
            <a:spAutoFit/>
          </a:bodyPr>
          <a:lstStyle/>
          <a:p>
            <a:r>
              <a:rPr lang="cs-CZ"/>
              <a:t>Z. Gompert </a:t>
            </a:r>
            <a:r>
              <a:rPr lang="en-US"/>
              <a:t>&amp;</a:t>
            </a:r>
            <a:r>
              <a:rPr lang="cs-CZ"/>
              <a:t> A. Buerkle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Výsledek obrázku pro structure k=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9726" y="3560032"/>
            <a:ext cx="6838950" cy="319087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Výsledek obrázku pro structure k=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79958"/>
            <a:ext cx="5640802" cy="3380074"/>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5861469" y="2380734"/>
            <a:ext cx="1608133" cy="646331"/>
          </a:xfrm>
          <a:prstGeom prst="rect">
            <a:avLst/>
          </a:prstGeom>
          <a:noFill/>
        </p:spPr>
        <p:txBody>
          <a:bodyPr wrap="none" rtlCol="0">
            <a:spAutoFit/>
          </a:bodyPr>
          <a:lstStyle/>
          <a:p>
            <a:r>
              <a:rPr lang="cs-CZ" dirty="0"/>
              <a:t>STRUCTURE</a:t>
            </a:r>
          </a:p>
          <a:p>
            <a:r>
              <a:rPr lang="cs-CZ" dirty="0"/>
              <a:t>ADMIXTURE</a:t>
            </a:r>
          </a:p>
        </p:txBody>
      </p:sp>
    </p:spTree>
    <p:extLst>
      <p:ext uri="{BB962C8B-B14F-4D97-AF65-F5344CB8AC3E}">
        <p14:creationId xmlns:p14="http://schemas.microsoft.com/office/powerpoint/2010/main" val="8159070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Obrázek 3" descr="Fig5.JPG"/>
          <p:cNvPicPr>
            <a:picLocks noChangeAspect="1"/>
          </p:cNvPicPr>
          <p:nvPr/>
        </p:nvPicPr>
        <p:blipFill>
          <a:blip r:embed="rId3" cstate="print">
            <a:lum bright="-10000" contrast="30000"/>
          </a:blip>
          <a:srcRect/>
          <a:stretch>
            <a:fillRect/>
          </a:stretch>
        </p:blipFill>
        <p:spPr bwMode="auto">
          <a:xfrm>
            <a:off x="0" y="590550"/>
            <a:ext cx="3879850" cy="5880100"/>
          </a:xfrm>
          <a:prstGeom prst="rect">
            <a:avLst/>
          </a:prstGeom>
          <a:noFill/>
          <a:ln w="9525">
            <a:noFill/>
            <a:miter lim="800000"/>
            <a:headEnd/>
            <a:tailEnd/>
          </a:ln>
        </p:spPr>
      </p:pic>
      <p:pic>
        <p:nvPicPr>
          <p:cNvPr id="64515" name="Obrázek 4" descr="Fig6A.jpg"/>
          <p:cNvPicPr>
            <a:picLocks noChangeAspect="1"/>
          </p:cNvPicPr>
          <p:nvPr/>
        </p:nvPicPr>
        <p:blipFill>
          <a:blip r:embed="rId4" cstate="print"/>
          <a:srcRect/>
          <a:stretch>
            <a:fillRect/>
          </a:stretch>
        </p:blipFill>
        <p:spPr bwMode="auto">
          <a:xfrm>
            <a:off x="3927475" y="360363"/>
            <a:ext cx="5148263" cy="6151562"/>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3"/>
          <p:cNvSpPr txBox="1">
            <a:spLocks noChangeArrowheads="1"/>
          </p:cNvSpPr>
          <p:nvPr/>
        </p:nvSpPr>
        <p:spPr bwMode="auto">
          <a:xfrm>
            <a:off x="194542" y="282575"/>
            <a:ext cx="1851789" cy="707886"/>
          </a:xfrm>
          <a:prstGeom prst="rect">
            <a:avLst/>
          </a:prstGeom>
          <a:noFill/>
          <a:ln w="9525">
            <a:noFill/>
            <a:miter lim="800000"/>
            <a:headEnd/>
            <a:tailEnd/>
          </a:ln>
        </p:spPr>
        <p:txBody>
          <a:bodyPr wrap="none">
            <a:spAutoFit/>
          </a:bodyPr>
          <a:lstStyle/>
          <a:p>
            <a:pPr algn="ctr"/>
            <a:r>
              <a:rPr lang="en-GB" sz="2000" dirty="0">
                <a:solidFill>
                  <a:srgbClr val="E60000"/>
                </a:solidFill>
              </a:rPr>
              <a:t>C</a:t>
            </a:r>
            <a:r>
              <a:rPr lang="en-US" sz="2000" dirty="0" err="1">
                <a:solidFill>
                  <a:srgbClr val="E60000"/>
                </a:solidFill>
              </a:rPr>
              <a:t>oncordance</a:t>
            </a:r>
            <a:r>
              <a:rPr lang="cs-CZ" sz="2000" dirty="0">
                <a:solidFill>
                  <a:srgbClr val="E60000"/>
                </a:solidFill>
              </a:rPr>
              <a:t> </a:t>
            </a:r>
            <a:br>
              <a:rPr lang="cs-CZ" sz="2000" dirty="0">
                <a:solidFill>
                  <a:srgbClr val="E60000"/>
                </a:solidFill>
              </a:rPr>
            </a:br>
            <a:r>
              <a:rPr lang="cs-CZ" sz="2000" dirty="0" err="1">
                <a:solidFill>
                  <a:srgbClr val="E60000"/>
                </a:solidFill>
              </a:rPr>
              <a:t>anal</a:t>
            </a:r>
            <a:r>
              <a:rPr lang="en-GB" sz="2000" dirty="0" err="1">
                <a:solidFill>
                  <a:srgbClr val="E60000"/>
                </a:solidFill>
              </a:rPr>
              <a:t>ysis</a:t>
            </a:r>
            <a:r>
              <a:rPr lang="cs-CZ" sz="2000" dirty="0">
                <a:solidFill>
                  <a:srgbClr val="E60000"/>
                </a:solidFill>
              </a:rPr>
              <a:t>:</a:t>
            </a:r>
          </a:p>
        </p:txBody>
      </p:sp>
      <p:pic>
        <p:nvPicPr>
          <p:cNvPr id="66563" name="Picture 2"/>
          <p:cNvPicPr>
            <a:picLocks noChangeAspect="1" noChangeArrowheads="1"/>
          </p:cNvPicPr>
          <p:nvPr/>
        </p:nvPicPr>
        <p:blipFill>
          <a:blip r:embed="rId3" cstate="print"/>
          <a:srcRect l="198" t="305" b="24921"/>
          <a:stretch>
            <a:fillRect/>
          </a:stretch>
        </p:blipFill>
        <p:spPr bwMode="auto">
          <a:xfrm>
            <a:off x="2141538" y="84138"/>
            <a:ext cx="6721475" cy="6773862"/>
          </a:xfrm>
          <a:prstGeom prst="rect">
            <a:avLst/>
          </a:prstGeom>
          <a:noFill/>
          <a:ln w="9525">
            <a:noFill/>
            <a:miter lim="800000"/>
            <a:headEnd/>
            <a:tailEnd/>
          </a:ln>
        </p:spPr>
      </p:pic>
      <p:sp>
        <p:nvSpPr>
          <p:cNvPr id="66564" name="TextovéPole 3"/>
          <p:cNvSpPr txBox="1">
            <a:spLocks noChangeArrowheads="1"/>
          </p:cNvSpPr>
          <p:nvPr/>
        </p:nvSpPr>
        <p:spPr bwMode="auto">
          <a:xfrm>
            <a:off x="533400" y="5791200"/>
            <a:ext cx="1403350" cy="369888"/>
          </a:xfrm>
          <a:prstGeom prst="rect">
            <a:avLst/>
          </a:prstGeom>
          <a:noFill/>
          <a:ln w="9525">
            <a:noFill/>
            <a:miter lim="800000"/>
            <a:headEnd/>
            <a:tailEnd/>
          </a:ln>
        </p:spPr>
        <p:txBody>
          <a:bodyPr wrap="none">
            <a:spAutoFit/>
          </a:bodyPr>
          <a:lstStyle/>
          <a:p>
            <a:r>
              <a:rPr lang="cs-CZ"/>
              <a:t>S.J.E. Baird</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2"/>
          <p:cNvPicPr>
            <a:picLocks noChangeAspect="1" noChangeArrowheads="1"/>
          </p:cNvPicPr>
          <p:nvPr/>
        </p:nvPicPr>
        <p:blipFill>
          <a:blip r:embed="rId3" cstate="print"/>
          <a:srcRect l="198" t="305" b="24921"/>
          <a:stretch>
            <a:fillRect/>
          </a:stretch>
        </p:blipFill>
        <p:spPr bwMode="auto">
          <a:xfrm>
            <a:off x="2141538" y="84138"/>
            <a:ext cx="6721475" cy="6773862"/>
          </a:xfrm>
          <a:prstGeom prst="rect">
            <a:avLst/>
          </a:prstGeom>
          <a:noFill/>
          <a:ln w="9525">
            <a:noFill/>
            <a:miter lim="800000"/>
            <a:headEnd/>
            <a:tailEnd/>
          </a:ln>
        </p:spPr>
      </p:pic>
      <p:sp>
        <p:nvSpPr>
          <p:cNvPr id="66564" name="TextovéPole 3"/>
          <p:cNvSpPr txBox="1">
            <a:spLocks noChangeArrowheads="1"/>
          </p:cNvSpPr>
          <p:nvPr/>
        </p:nvSpPr>
        <p:spPr bwMode="auto">
          <a:xfrm>
            <a:off x="533400" y="5791200"/>
            <a:ext cx="1403350" cy="369888"/>
          </a:xfrm>
          <a:prstGeom prst="rect">
            <a:avLst/>
          </a:prstGeom>
          <a:noFill/>
          <a:ln w="9525">
            <a:noFill/>
            <a:miter lim="800000"/>
            <a:headEnd/>
            <a:tailEnd/>
          </a:ln>
        </p:spPr>
        <p:txBody>
          <a:bodyPr wrap="none">
            <a:spAutoFit/>
          </a:bodyPr>
          <a:lstStyle/>
          <a:p>
            <a:r>
              <a:rPr lang="cs-CZ"/>
              <a:t>S.J.E. Baird</a:t>
            </a:r>
          </a:p>
        </p:txBody>
      </p:sp>
      <p:sp>
        <p:nvSpPr>
          <p:cNvPr id="5" name="Volný tvar 4"/>
          <p:cNvSpPr/>
          <p:nvPr/>
        </p:nvSpPr>
        <p:spPr>
          <a:xfrm>
            <a:off x="4637088" y="4826000"/>
            <a:ext cx="1797050" cy="1836738"/>
          </a:xfrm>
          <a:custGeom>
            <a:avLst/>
            <a:gdLst>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836058 h 1836058"/>
              <a:gd name="connsiteX1" fmla="*/ 979715 w 1796143"/>
              <a:gd name="connsiteY1" fmla="*/ 878115 h 1836058"/>
              <a:gd name="connsiteX2" fmla="*/ 1796143 w 1796143"/>
              <a:gd name="connsiteY2" fmla="*/ 50801 h 1836058"/>
              <a:gd name="connsiteX0" fmla="*/ 0 w 1796143"/>
              <a:gd name="connsiteY0" fmla="*/ 1836058 h 1836058"/>
              <a:gd name="connsiteX1" fmla="*/ 859972 w 1796143"/>
              <a:gd name="connsiteY1" fmla="*/ 1008743 h 1836058"/>
              <a:gd name="connsiteX2" fmla="*/ 1796143 w 1796143"/>
              <a:gd name="connsiteY2" fmla="*/ 50801 h 1836058"/>
              <a:gd name="connsiteX0" fmla="*/ 0 w 1796143"/>
              <a:gd name="connsiteY0" fmla="*/ 1836058 h 1836058"/>
              <a:gd name="connsiteX1" fmla="*/ 925287 w 1796143"/>
              <a:gd name="connsiteY1" fmla="*/ 878114 h 1836058"/>
              <a:gd name="connsiteX2" fmla="*/ 1796143 w 1796143"/>
              <a:gd name="connsiteY2" fmla="*/ 50801 h 1836058"/>
              <a:gd name="connsiteX0" fmla="*/ 0 w 1796143"/>
              <a:gd name="connsiteY0" fmla="*/ 1836058 h 1836058"/>
              <a:gd name="connsiteX1" fmla="*/ 925287 w 1796143"/>
              <a:gd name="connsiteY1" fmla="*/ 878114 h 1836058"/>
              <a:gd name="connsiteX2" fmla="*/ 1796143 w 1796143"/>
              <a:gd name="connsiteY2" fmla="*/ 50801 h 1836058"/>
            </a:gdLst>
            <a:ahLst/>
            <a:cxnLst>
              <a:cxn ang="0">
                <a:pos x="connsiteX0" y="connsiteY0"/>
              </a:cxn>
              <a:cxn ang="0">
                <a:pos x="connsiteX1" y="connsiteY1"/>
              </a:cxn>
              <a:cxn ang="0">
                <a:pos x="connsiteX2" y="connsiteY2"/>
              </a:cxn>
            </a:cxnLst>
            <a:rect l="l" t="t" r="r" b="b"/>
            <a:pathLst>
              <a:path w="1796143" h="1836058">
                <a:moveTo>
                  <a:pt x="0" y="1836058"/>
                </a:moveTo>
                <a:cubicBezTo>
                  <a:pt x="751115" y="1832429"/>
                  <a:pt x="881744" y="1480456"/>
                  <a:pt x="925287" y="878114"/>
                </a:cubicBezTo>
                <a:cubicBezTo>
                  <a:pt x="974273" y="221342"/>
                  <a:pt x="1113064" y="0"/>
                  <a:pt x="1796143" y="50801"/>
                </a:cubicBezTo>
              </a:path>
            </a:pathLst>
          </a:custGeom>
          <a:ln w="57150">
            <a:solidFill>
              <a:srgbClr val="E6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11" name="Obdélník 10"/>
          <p:cNvSpPr/>
          <p:nvPr/>
        </p:nvSpPr>
        <p:spPr>
          <a:xfrm>
            <a:off x="4354286" y="4593771"/>
            <a:ext cx="2449285" cy="226422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p:cNvSpPr/>
          <p:nvPr/>
        </p:nvSpPr>
        <p:spPr>
          <a:xfrm>
            <a:off x="2046514" y="2231571"/>
            <a:ext cx="2449285" cy="226422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ový popisek 8"/>
          <p:cNvSpPr/>
          <p:nvPr/>
        </p:nvSpPr>
        <p:spPr>
          <a:xfrm>
            <a:off x="5244874" y="3995058"/>
            <a:ext cx="1395412" cy="653143"/>
          </a:xfrm>
          <a:prstGeom prst="wedgeRectCallout">
            <a:avLst>
              <a:gd name="adj1" fmla="val 16141"/>
              <a:gd name="adj2" fmla="val 75834"/>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dirty="0">
                <a:solidFill>
                  <a:schemeClr val="tx1"/>
                </a:solidFill>
              </a:rPr>
              <a:t>ve</a:t>
            </a:r>
            <a:r>
              <a:rPr lang="en-GB" sz="1600" dirty="0" err="1">
                <a:solidFill>
                  <a:schemeClr val="tx1"/>
                </a:solidFill>
              </a:rPr>
              <a:t>ry</a:t>
            </a:r>
            <a:r>
              <a:rPr lang="en-GB" sz="1600" dirty="0">
                <a:solidFill>
                  <a:schemeClr val="tx1"/>
                </a:solidFill>
              </a:rPr>
              <a:t> steep cline</a:t>
            </a:r>
            <a:endParaRPr lang="cs-CZ" dirty="0">
              <a:solidFill>
                <a:schemeClr val="tx1"/>
              </a:solidFill>
            </a:endParaRPr>
          </a:p>
        </p:txBody>
      </p:sp>
      <p:sp>
        <p:nvSpPr>
          <p:cNvPr id="10" name="Volný tvar 9"/>
          <p:cNvSpPr/>
          <p:nvPr/>
        </p:nvSpPr>
        <p:spPr>
          <a:xfrm rot="16200000" flipV="1">
            <a:off x="6952459" y="4860813"/>
            <a:ext cx="1795463" cy="1836738"/>
          </a:xfrm>
          <a:custGeom>
            <a:avLst/>
            <a:gdLst>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836058 h 1836058"/>
              <a:gd name="connsiteX1" fmla="*/ 979715 w 1796143"/>
              <a:gd name="connsiteY1" fmla="*/ 878115 h 1836058"/>
              <a:gd name="connsiteX2" fmla="*/ 1796143 w 1796143"/>
              <a:gd name="connsiteY2" fmla="*/ 50801 h 1836058"/>
              <a:gd name="connsiteX0" fmla="*/ 0 w 1796143"/>
              <a:gd name="connsiteY0" fmla="*/ 1836058 h 1836058"/>
              <a:gd name="connsiteX1" fmla="*/ 859972 w 1796143"/>
              <a:gd name="connsiteY1" fmla="*/ 1008743 h 1836058"/>
              <a:gd name="connsiteX2" fmla="*/ 1796143 w 1796143"/>
              <a:gd name="connsiteY2" fmla="*/ 50801 h 1836058"/>
              <a:gd name="connsiteX0" fmla="*/ 0 w 1796143"/>
              <a:gd name="connsiteY0" fmla="*/ 1836058 h 1836058"/>
              <a:gd name="connsiteX1" fmla="*/ 925287 w 1796143"/>
              <a:gd name="connsiteY1" fmla="*/ 878114 h 1836058"/>
              <a:gd name="connsiteX2" fmla="*/ 1796143 w 1796143"/>
              <a:gd name="connsiteY2" fmla="*/ 50801 h 1836058"/>
              <a:gd name="connsiteX0" fmla="*/ 0 w 1796143"/>
              <a:gd name="connsiteY0" fmla="*/ 1836058 h 1836058"/>
              <a:gd name="connsiteX1" fmla="*/ 925287 w 1796143"/>
              <a:gd name="connsiteY1" fmla="*/ 878114 h 1836058"/>
              <a:gd name="connsiteX2" fmla="*/ 1796143 w 1796143"/>
              <a:gd name="connsiteY2" fmla="*/ 50801 h 1836058"/>
            </a:gdLst>
            <a:ahLst/>
            <a:cxnLst>
              <a:cxn ang="0">
                <a:pos x="connsiteX0" y="connsiteY0"/>
              </a:cxn>
              <a:cxn ang="0">
                <a:pos x="connsiteX1" y="connsiteY1"/>
              </a:cxn>
              <a:cxn ang="0">
                <a:pos x="connsiteX2" y="connsiteY2"/>
              </a:cxn>
            </a:cxnLst>
            <a:rect l="l" t="t" r="r" b="b"/>
            <a:pathLst>
              <a:path w="1796143" h="1836058">
                <a:moveTo>
                  <a:pt x="0" y="1836058"/>
                </a:moveTo>
                <a:cubicBezTo>
                  <a:pt x="751115" y="1832429"/>
                  <a:pt x="881744" y="1480456"/>
                  <a:pt x="925287" y="878114"/>
                </a:cubicBezTo>
                <a:cubicBezTo>
                  <a:pt x="974273" y="221342"/>
                  <a:pt x="1113064" y="0"/>
                  <a:pt x="1796143" y="50801"/>
                </a:cubicBezTo>
              </a:path>
            </a:pathLst>
          </a:custGeom>
          <a:ln w="57150">
            <a:solidFill>
              <a:srgbClr val="E6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13" name="Obdélníkový popisek 12"/>
          <p:cNvSpPr/>
          <p:nvPr/>
        </p:nvSpPr>
        <p:spPr>
          <a:xfrm>
            <a:off x="7301369" y="3934250"/>
            <a:ext cx="1656668" cy="947200"/>
          </a:xfrm>
          <a:prstGeom prst="wedgeRectCallout">
            <a:avLst>
              <a:gd name="adj1" fmla="val -21547"/>
              <a:gd name="adj2" fmla="val 118192"/>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dirty="0">
                <a:solidFill>
                  <a:schemeClr val="tx1"/>
                </a:solidFill>
              </a:rPr>
              <a:t>s</a:t>
            </a:r>
            <a:r>
              <a:rPr lang="en-GB" sz="1600" dirty="0" err="1">
                <a:solidFill>
                  <a:schemeClr val="tx1"/>
                </a:solidFill>
              </a:rPr>
              <a:t>trong</a:t>
            </a:r>
            <a:r>
              <a:rPr lang="cs-CZ" sz="1600" dirty="0">
                <a:solidFill>
                  <a:schemeClr val="tx1"/>
                </a:solidFill>
              </a:rPr>
              <a:t> </a:t>
            </a:r>
            <a:r>
              <a:rPr lang="cs-CZ" sz="1600" dirty="0" err="1">
                <a:solidFill>
                  <a:schemeClr val="tx1"/>
                </a:solidFill>
              </a:rPr>
              <a:t>introgres</a:t>
            </a:r>
            <a:r>
              <a:rPr lang="en-GB" sz="1600" dirty="0" err="1">
                <a:solidFill>
                  <a:schemeClr val="tx1"/>
                </a:solidFill>
              </a:rPr>
              <a:t>sion</a:t>
            </a:r>
            <a:r>
              <a:rPr lang="cs-CZ" sz="1600" dirty="0">
                <a:solidFill>
                  <a:schemeClr val="tx1"/>
                </a:solidFill>
              </a:rPr>
              <a:t> </a:t>
            </a:r>
            <a:r>
              <a:rPr lang="en-GB" sz="1600" dirty="0">
                <a:solidFill>
                  <a:schemeClr val="tx1"/>
                </a:solidFill>
              </a:rPr>
              <a:t>in both directions</a:t>
            </a:r>
            <a:endParaRPr lang="cs-CZ"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22" presetClass="entr" presetSubtype="4"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2"/>
          <p:cNvPicPr>
            <a:picLocks noChangeAspect="1" noChangeArrowheads="1"/>
          </p:cNvPicPr>
          <p:nvPr/>
        </p:nvPicPr>
        <p:blipFill>
          <a:blip r:embed="rId3" cstate="print"/>
          <a:srcRect l="198" t="305" b="24921"/>
          <a:stretch>
            <a:fillRect/>
          </a:stretch>
        </p:blipFill>
        <p:spPr bwMode="auto">
          <a:xfrm>
            <a:off x="2141538" y="84138"/>
            <a:ext cx="6721475" cy="6773862"/>
          </a:xfrm>
          <a:prstGeom prst="rect">
            <a:avLst/>
          </a:prstGeom>
          <a:noFill/>
          <a:ln w="9525">
            <a:noFill/>
            <a:miter lim="800000"/>
            <a:headEnd/>
            <a:tailEnd/>
          </a:ln>
        </p:spPr>
      </p:pic>
      <p:sp>
        <p:nvSpPr>
          <p:cNvPr id="66564" name="TextovéPole 3"/>
          <p:cNvSpPr txBox="1">
            <a:spLocks noChangeArrowheads="1"/>
          </p:cNvSpPr>
          <p:nvPr/>
        </p:nvSpPr>
        <p:spPr bwMode="auto">
          <a:xfrm>
            <a:off x="533400" y="5791200"/>
            <a:ext cx="1403350" cy="369888"/>
          </a:xfrm>
          <a:prstGeom prst="rect">
            <a:avLst/>
          </a:prstGeom>
          <a:noFill/>
          <a:ln w="9525">
            <a:noFill/>
            <a:miter lim="800000"/>
            <a:headEnd/>
            <a:tailEnd/>
          </a:ln>
        </p:spPr>
        <p:txBody>
          <a:bodyPr wrap="none">
            <a:spAutoFit/>
          </a:bodyPr>
          <a:lstStyle/>
          <a:p>
            <a:r>
              <a:rPr lang="cs-CZ"/>
              <a:t>S.J.E. Baird</a:t>
            </a:r>
          </a:p>
        </p:txBody>
      </p:sp>
      <p:sp>
        <p:nvSpPr>
          <p:cNvPr id="11" name="Obdélník 10"/>
          <p:cNvSpPr/>
          <p:nvPr/>
        </p:nvSpPr>
        <p:spPr>
          <a:xfrm>
            <a:off x="2057400" y="0"/>
            <a:ext cx="2449285" cy="226422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ový popisek 6"/>
          <p:cNvSpPr/>
          <p:nvPr/>
        </p:nvSpPr>
        <p:spPr>
          <a:xfrm>
            <a:off x="533400" y="1099458"/>
            <a:ext cx="1489303" cy="653143"/>
          </a:xfrm>
          <a:prstGeom prst="wedgeRectCallout">
            <a:avLst>
              <a:gd name="adj1" fmla="val 88691"/>
              <a:gd name="adj2" fmla="val -30833"/>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introgression to the left</a:t>
            </a:r>
            <a:endParaRPr lang="cs-CZ" dirty="0">
              <a:solidFill>
                <a:schemeClr val="tx1"/>
              </a:solidFill>
            </a:endParaRPr>
          </a:p>
        </p:txBody>
      </p:sp>
      <p:sp>
        <p:nvSpPr>
          <p:cNvPr id="12" name="Obdélník 11"/>
          <p:cNvSpPr/>
          <p:nvPr/>
        </p:nvSpPr>
        <p:spPr>
          <a:xfrm>
            <a:off x="4582886" y="0"/>
            <a:ext cx="2449285" cy="226422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Text Box 3">
            <a:extLst>
              <a:ext uri="{FF2B5EF4-FFF2-40B4-BE49-F238E27FC236}">
                <a16:creationId xmlns:a16="http://schemas.microsoft.com/office/drawing/2014/main" id="{77ECE27F-9866-49D7-A6F0-76B9BE60AAC3}"/>
              </a:ext>
            </a:extLst>
          </p:cNvPr>
          <p:cNvSpPr txBox="1">
            <a:spLocks noChangeArrowheads="1"/>
          </p:cNvSpPr>
          <p:nvPr/>
        </p:nvSpPr>
        <p:spPr bwMode="auto">
          <a:xfrm>
            <a:off x="194542" y="282575"/>
            <a:ext cx="1851789" cy="707886"/>
          </a:xfrm>
          <a:prstGeom prst="rect">
            <a:avLst/>
          </a:prstGeom>
          <a:noFill/>
          <a:ln w="9525">
            <a:noFill/>
            <a:miter lim="800000"/>
            <a:headEnd/>
            <a:tailEnd/>
          </a:ln>
        </p:spPr>
        <p:txBody>
          <a:bodyPr wrap="none">
            <a:spAutoFit/>
          </a:bodyPr>
          <a:lstStyle/>
          <a:p>
            <a:pPr algn="ctr"/>
            <a:r>
              <a:rPr lang="en-GB" sz="2000" dirty="0">
                <a:solidFill>
                  <a:srgbClr val="E60000"/>
                </a:solidFill>
              </a:rPr>
              <a:t>C</a:t>
            </a:r>
            <a:r>
              <a:rPr lang="en-US" sz="2000" dirty="0" err="1">
                <a:solidFill>
                  <a:srgbClr val="E60000"/>
                </a:solidFill>
              </a:rPr>
              <a:t>oncordance</a:t>
            </a:r>
            <a:r>
              <a:rPr lang="cs-CZ" sz="2000" dirty="0">
                <a:solidFill>
                  <a:srgbClr val="E60000"/>
                </a:solidFill>
              </a:rPr>
              <a:t> </a:t>
            </a:r>
            <a:br>
              <a:rPr lang="cs-CZ" sz="2000" dirty="0">
                <a:solidFill>
                  <a:srgbClr val="E60000"/>
                </a:solidFill>
              </a:rPr>
            </a:br>
            <a:r>
              <a:rPr lang="cs-CZ" sz="2000" dirty="0" err="1">
                <a:solidFill>
                  <a:srgbClr val="E60000"/>
                </a:solidFill>
              </a:rPr>
              <a:t>anal</a:t>
            </a:r>
            <a:r>
              <a:rPr lang="en-GB" sz="2000" dirty="0" err="1">
                <a:solidFill>
                  <a:srgbClr val="E60000"/>
                </a:solidFill>
              </a:rPr>
              <a:t>ysis</a:t>
            </a:r>
            <a:r>
              <a:rPr lang="cs-CZ" sz="2000" dirty="0">
                <a:solidFill>
                  <a:srgbClr val="E6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2"/>
          <p:cNvPicPr>
            <a:picLocks noChangeAspect="1" noChangeArrowheads="1"/>
          </p:cNvPicPr>
          <p:nvPr/>
        </p:nvPicPr>
        <p:blipFill>
          <a:blip r:embed="rId3" cstate="print"/>
          <a:srcRect l="198" t="305" b="24921"/>
          <a:stretch>
            <a:fillRect/>
          </a:stretch>
        </p:blipFill>
        <p:spPr bwMode="auto">
          <a:xfrm>
            <a:off x="2141538" y="84138"/>
            <a:ext cx="6721475" cy="6773862"/>
          </a:xfrm>
          <a:prstGeom prst="rect">
            <a:avLst/>
          </a:prstGeom>
          <a:noFill/>
          <a:ln w="9525">
            <a:noFill/>
            <a:miter lim="800000"/>
            <a:headEnd/>
            <a:tailEnd/>
          </a:ln>
        </p:spPr>
      </p:pic>
      <p:sp>
        <p:nvSpPr>
          <p:cNvPr id="66564" name="TextovéPole 3"/>
          <p:cNvSpPr txBox="1">
            <a:spLocks noChangeArrowheads="1"/>
          </p:cNvSpPr>
          <p:nvPr/>
        </p:nvSpPr>
        <p:spPr bwMode="auto">
          <a:xfrm>
            <a:off x="533400" y="5791200"/>
            <a:ext cx="1403350" cy="369888"/>
          </a:xfrm>
          <a:prstGeom prst="rect">
            <a:avLst/>
          </a:prstGeom>
          <a:noFill/>
          <a:ln w="9525">
            <a:noFill/>
            <a:miter lim="800000"/>
            <a:headEnd/>
            <a:tailEnd/>
          </a:ln>
        </p:spPr>
        <p:txBody>
          <a:bodyPr wrap="none">
            <a:spAutoFit/>
          </a:bodyPr>
          <a:lstStyle/>
          <a:p>
            <a:r>
              <a:rPr lang="cs-CZ"/>
              <a:t>S.J.E. Baird</a:t>
            </a:r>
          </a:p>
        </p:txBody>
      </p:sp>
      <p:sp>
        <p:nvSpPr>
          <p:cNvPr id="11" name="Obdélník 10"/>
          <p:cNvSpPr/>
          <p:nvPr/>
        </p:nvSpPr>
        <p:spPr>
          <a:xfrm>
            <a:off x="6694715" y="0"/>
            <a:ext cx="2449285" cy="226422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p:cNvSpPr/>
          <p:nvPr/>
        </p:nvSpPr>
        <p:spPr>
          <a:xfrm>
            <a:off x="6694715" y="2329543"/>
            <a:ext cx="2449285" cy="226422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p:cNvSpPr/>
          <p:nvPr/>
        </p:nvSpPr>
        <p:spPr>
          <a:xfrm>
            <a:off x="2057401" y="4593771"/>
            <a:ext cx="2449285" cy="226422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ový popisek 7"/>
          <p:cNvSpPr/>
          <p:nvPr/>
        </p:nvSpPr>
        <p:spPr>
          <a:xfrm>
            <a:off x="7150521" y="1981201"/>
            <a:ext cx="1436267" cy="653143"/>
          </a:xfrm>
          <a:prstGeom prst="wedgeRectCallout">
            <a:avLst>
              <a:gd name="adj1" fmla="val 40120"/>
              <a:gd name="adj2" fmla="val 69167"/>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introgression to the right</a:t>
            </a:r>
            <a:endParaRPr lang="cs-CZ" dirty="0">
              <a:solidFill>
                <a:schemeClr val="tx1"/>
              </a:solidFill>
            </a:endParaRPr>
          </a:p>
        </p:txBody>
      </p:sp>
      <p:sp>
        <p:nvSpPr>
          <p:cNvPr id="9" name="Text Box 3">
            <a:extLst>
              <a:ext uri="{FF2B5EF4-FFF2-40B4-BE49-F238E27FC236}">
                <a16:creationId xmlns:a16="http://schemas.microsoft.com/office/drawing/2014/main" id="{21C653E6-985D-42DC-9BEB-8414085F92F9}"/>
              </a:ext>
            </a:extLst>
          </p:cNvPr>
          <p:cNvSpPr txBox="1">
            <a:spLocks noChangeArrowheads="1"/>
          </p:cNvSpPr>
          <p:nvPr/>
        </p:nvSpPr>
        <p:spPr bwMode="auto">
          <a:xfrm>
            <a:off x="194542" y="282575"/>
            <a:ext cx="1851789" cy="707886"/>
          </a:xfrm>
          <a:prstGeom prst="rect">
            <a:avLst/>
          </a:prstGeom>
          <a:noFill/>
          <a:ln w="9525">
            <a:noFill/>
            <a:miter lim="800000"/>
            <a:headEnd/>
            <a:tailEnd/>
          </a:ln>
        </p:spPr>
        <p:txBody>
          <a:bodyPr wrap="none">
            <a:spAutoFit/>
          </a:bodyPr>
          <a:lstStyle/>
          <a:p>
            <a:pPr algn="ctr"/>
            <a:r>
              <a:rPr lang="en-GB" sz="2000" dirty="0">
                <a:solidFill>
                  <a:srgbClr val="E60000"/>
                </a:solidFill>
              </a:rPr>
              <a:t>C</a:t>
            </a:r>
            <a:r>
              <a:rPr lang="en-US" sz="2000" dirty="0" err="1">
                <a:solidFill>
                  <a:srgbClr val="E60000"/>
                </a:solidFill>
              </a:rPr>
              <a:t>oncordance</a:t>
            </a:r>
            <a:r>
              <a:rPr lang="cs-CZ" sz="2000" dirty="0">
                <a:solidFill>
                  <a:srgbClr val="E60000"/>
                </a:solidFill>
              </a:rPr>
              <a:t> </a:t>
            </a:r>
            <a:br>
              <a:rPr lang="cs-CZ" sz="2000" dirty="0">
                <a:solidFill>
                  <a:srgbClr val="E60000"/>
                </a:solidFill>
              </a:rPr>
            </a:br>
            <a:r>
              <a:rPr lang="cs-CZ" sz="2000" dirty="0" err="1">
                <a:solidFill>
                  <a:srgbClr val="E60000"/>
                </a:solidFill>
              </a:rPr>
              <a:t>anal</a:t>
            </a:r>
            <a:r>
              <a:rPr lang="en-GB" sz="2000" dirty="0" err="1">
                <a:solidFill>
                  <a:srgbClr val="E60000"/>
                </a:solidFill>
              </a:rPr>
              <a:t>ysis</a:t>
            </a:r>
            <a:r>
              <a:rPr lang="cs-CZ" sz="2000" dirty="0">
                <a:solidFill>
                  <a:srgbClr val="E6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Obrázek 3" descr="Fig7.jpg"/>
          <p:cNvPicPr>
            <a:picLocks noChangeAspect="1"/>
          </p:cNvPicPr>
          <p:nvPr/>
        </p:nvPicPr>
        <p:blipFill>
          <a:blip r:embed="rId3" cstate="print"/>
          <a:srcRect/>
          <a:stretch>
            <a:fillRect/>
          </a:stretch>
        </p:blipFill>
        <p:spPr bwMode="auto">
          <a:xfrm>
            <a:off x="-15875" y="1062038"/>
            <a:ext cx="9150350" cy="4748212"/>
          </a:xfrm>
          <a:prstGeom prst="rect">
            <a:avLst/>
          </a:prstGeom>
          <a:noFill/>
          <a:ln w="9525">
            <a:noFill/>
            <a:miter lim="800000"/>
            <a:headEnd/>
            <a:tailEnd/>
          </a:ln>
        </p:spPr>
      </p:pic>
      <p:sp>
        <p:nvSpPr>
          <p:cNvPr id="67587" name="TextovéPole 4"/>
          <p:cNvSpPr txBox="1">
            <a:spLocks noChangeArrowheads="1"/>
          </p:cNvSpPr>
          <p:nvPr/>
        </p:nvSpPr>
        <p:spPr bwMode="auto">
          <a:xfrm>
            <a:off x="509588" y="282575"/>
            <a:ext cx="3658374" cy="461665"/>
          </a:xfrm>
          <a:prstGeom prst="rect">
            <a:avLst/>
          </a:prstGeom>
          <a:noFill/>
          <a:ln w="9525">
            <a:noFill/>
            <a:miter lim="800000"/>
            <a:headEnd/>
            <a:tailEnd/>
          </a:ln>
        </p:spPr>
        <p:txBody>
          <a:bodyPr wrap="none">
            <a:spAutoFit/>
          </a:bodyPr>
          <a:lstStyle/>
          <a:p>
            <a:r>
              <a:rPr lang="cs-CZ" sz="2400" dirty="0"/>
              <a:t>Proxim</a:t>
            </a:r>
            <a:r>
              <a:rPr lang="en-GB" sz="2400" dirty="0"/>
              <a:t>a</a:t>
            </a:r>
            <a:r>
              <a:rPr lang="cs-CZ" sz="2400" dirty="0"/>
              <a:t>l marker </a:t>
            </a:r>
            <a:r>
              <a:rPr lang="en-GB" sz="2400" dirty="0"/>
              <a:t>on the X</a:t>
            </a:r>
            <a:endParaRPr lang="cs-CZ" sz="2400" dirty="0"/>
          </a:p>
        </p:txBody>
      </p:sp>
      <p:sp>
        <p:nvSpPr>
          <p:cNvPr id="67588" name="TextovéPole 5"/>
          <p:cNvSpPr txBox="1">
            <a:spLocks noChangeArrowheads="1"/>
          </p:cNvSpPr>
          <p:nvPr/>
        </p:nvSpPr>
        <p:spPr bwMode="auto">
          <a:xfrm>
            <a:off x="769938" y="941388"/>
            <a:ext cx="3061736" cy="369332"/>
          </a:xfrm>
          <a:prstGeom prst="rect">
            <a:avLst/>
          </a:prstGeom>
          <a:noFill/>
          <a:ln w="9525">
            <a:noFill/>
            <a:miter lim="800000"/>
            <a:headEnd/>
            <a:tailEnd/>
          </a:ln>
        </p:spPr>
        <p:txBody>
          <a:bodyPr wrap="none">
            <a:spAutoFit/>
          </a:bodyPr>
          <a:lstStyle/>
          <a:p>
            <a:r>
              <a:rPr lang="en-GB" dirty="0"/>
              <a:t>centre of the Y introgression</a:t>
            </a:r>
            <a:endParaRPr lang="cs-CZ" dirty="0"/>
          </a:p>
        </p:txBody>
      </p:sp>
      <p:sp>
        <p:nvSpPr>
          <p:cNvPr id="67589" name="TextovéPole 6"/>
          <p:cNvSpPr txBox="1">
            <a:spLocks noChangeArrowheads="1"/>
          </p:cNvSpPr>
          <p:nvPr/>
        </p:nvSpPr>
        <p:spPr bwMode="auto">
          <a:xfrm>
            <a:off x="6870700" y="4324350"/>
            <a:ext cx="1338828" cy="646331"/>
          </a:xfrm>
          <a:prstGeom prst="rect">
            <a:avLst/>
          </a:prstGeom>
          <a:noFill/>
          <a:ln w="9525">
            <a:noFill/>
            <a:miter lim="800000"/>
            <a:headEnd/>
            <a:tailEnd/>
          </a:ln>
        </p:spPr>
        <p:txBody>
          <a:bodyPr wrap="none">
            <a:spAutoFit/>
          </a:bodyPr>
          <a:lstStyle/>
          <a:p>
            <a:pPr algn="ctr"/>
            <a:r>
              <a:rPr lang="en-GB" dirty="0"/>
              <a:t>c</a:t>
            </a:r>
            <a:r>
              <a:rPr lang="cs-CZ" dirty="0" err="1"/>
              <a:t>onsensu</a:t>
            </a:r>
            <a:r>
              <a:rPr lang="en-GB" dirty="0"/>
              <a:t>s</a:t>
            </a:r>
            <a:endParaRPr lang="cs-CZ" dirty="0"/>
          </a:p>
          <a:p>
            <a:pPr algn="ctr"/>
            <a:r>
              <a:rPr lang="en-GB" dirty="0"/>
              <a:t>barrier</a:t>
            </a:r>
            <a:endParaRPr lang="cs-CZ" dirty="0"/>
          </a:p>
        </p:txBody>
      </p:sp>
      <p:sp>
        <p:nvSpPr>
          <p:cNvPr id="67590" name="TextovéPole 7"/>
          <p:cNvSpPr txBox="1">
            <a:spLocks noChangeArrowheads="1"/>
          </p:cNvSpPr>
          <p:nvPr/>
        </p:nvSpPr>
        <p:spPr bwMode="auto">
          <a:xfrm>
            <a:off x="4678363" y="585788"/>
            <a:ext cx="3339376" cy="369332"/>
          </a:xfrm>
          <a:prstGeom prst="rect">
            <a:avLst/>
          </a:prstGeom>
          <a:noFill/>
          <a:ln w="9525">
            <a:noFill/>
            <a:miter lim="800000"/>
            <a:headEnd/>
            <a:tailEnd/>
          </a:ln>
        </p:spPr>
        <p:txBody>
          <a:bodyPr wrap="none">
            <a:spAutoFit/>
          </a:bodyPr>
          <a:lstStyle/>
          <a:p>
            <a:r>
              <a:rPr lang="cs-CZ" dirty="0" err="1"/>
              <a:t>blo</a:t>
            </a:r>
            <a:r>
              <a:rPr lang="en-GB" dirty="0" err="1"/>
              <a:t>cks</a:t>
            </a:r>
            <a:r>
              <a:rPr lang="cs-CZ" dirty="0"/>
              <a:t> </a:t>
            </a:r>
            <a:r>
              <a:rPr lang="en-GB" dirty="0"/>
              <a:t>around proximal marker</a:t>
            </a:r>
            <a:endParaRPr lang="cs-CZ" dirty="0"/>
          </a:p>
        </p:txBody>
      </p:sp>
      <p:sp>
        <p:nvSpPr>
          <p:cNvPr id="67591" name="TextovéPole 8"/>
          <p:cNvSpPr txBox="1">
            <a:spLocks noChangeArrowheads="1"/>
          </p:cNvSpPr>
          <p:nvPr/>
        </p:nvSpPr>
        <p:spPr bwMode="auto">
          <a:xfrm>
            <a:off x="6354763" y="2722563"/>
            <a:ext cx="1158875" cy="368300"/>
          </a:xfrm>
          <a:prstGeom prst="rect">
            <a:avLst/>
          </a:prstGeom>
          <a:noFill/>
          <a:ln w="9525">
            <a:noFill/>
            <a:miter lim="800000"/>
            <a:headEnd/>
            <a:tailEnd/>
          </a:ln>
        </p:spPr>
        <p:txBody>
          <a:bodyPr wrap="none">
            <a:spAutoFit/>
          </a:bodyPr>
          <a:lstStyle/>
          <a:p>
            <a:r>
              <a:rPr lang="cs-CZ" i="1"/>
              <a:t>musculus</a:t>
            </a:r>
          </a:p>
        </p:txBody>
      </p:sp>
      <p:sp>
        <p:nvSpPr>
          <p:cNvPr id="67592" name="TextovéPole 9"/>
          <p:cNvSpPr txBox="1">
            <a:spLocks noChangeArrowheads="1"/>
          </p:cNvSpPr>
          <p:nvPr/>
        </p:nvSpPr>
        <p:spPr bwMode="auto">
          <a:xfrm>
            <a:off x="830263" y="2911475"/>
            <a:ext cx="1350962" cy="368300"/>
          </a:xfrm>
          <a:prstGeom prst="rect">
            <a:avLst/>
          </a:prstGeom>
          <a:noFill/>
          <a:ln w="9525">
            <a:noFill/>
            <a:miter lim="800000"/>
            <a:headEnd/>
            <a:tailEnd/>
          </a:ln>
        </p:spPr>
        <p:txBody>
          <a:bodyPr wrap="none">
            <a:spAutoFit/>
          </a:bodyPr>
          <a:lstStyle/>
          <a:p>
            <a:r>
              <a:rPr lang="cs-CZ" i="1"/>
              <a:t>domesticus</a:t>
            </a:r>
          </a:p>
        </p:txBody>
      </p:sp>
      <p:sp>
        <p:nvSpPr>
          <p:cNvPr id="67593" name="TextovéPole 10"/>
          <p:cNvSpPr txBox="1">
            <a:spLocks noChangeArrowheads="1"/>
          </p:cNvSpPr>
          <p:nvPr/>
        </p:nvSpPr>
        <p:spPr bwMode="auto">
          <a:xfrm>
            <a:off x="541338" y="5691188"/>
            <a:ext cx="2852063" cy="369332"/>
          </a:xfrm>
          <a:prstGeom prst="rect">
            <a:avLst/>
          </a:prstGeom>
          <a:noFill/>
          <a:ln w="9525">
            <a:noFill/>
            <a:miter lim="800000"/>
            <a:headEnd/>
            <a:tailEnd/>
          </a:ln>
        </p:spPr>
        <p:txBody>
          <a:bodyPr wrap="none">
            <a:spAutoFit/>
          </a:bodyPr>
          <a:lstStyle/>
          <a:p>
            <a:r>
              <a:rPr lang="en-GB" dirty="0"/>
              <a:t>non-</a:t>
            </a:r>
            <a:r>
              <a:rPr lang="en-GB" dirty="0" err="1"/>
              <a:t>introgressed</a:t>
            </a:r>
            <a:r>
              <a:rPr lang="en-GB" dirty="0"/>
              <a:t> </a:t>
            </a:r>
            <a:r>
              <a:rPr lang="cs-CZ" dirty="0" err="1"/>
              <a:t>lo</a:t>
            </a:r>
            <a:r>
              <a:rPr lang="en-GB" dirty="0"/>
              <a:t>c</a:t>
            </a:r>
            <a:r>
              <a:rPr lang="cs-CZ" dirty="0" err="1"/>
              <a:t>alit</a:t>
            </a:r>
            <a:r>
              <a:rPr lang="en-GB" dirty="0" err="1"/>
              <a:t>ies</a:t>
            </a:r>
            <a:endParaRPr lang="cs-CZ" dirty="0"/>
          </a:p>
        </p:txBody>
      </p:sp>
      <p:cxnSp>
        <p:nvCxnSpPr>
          <p:cNvPr id="13" name="Přímá spojovací čára 12"/>
          <p:cNvCxnSpPr/>
          <p:nvPr/>
        </p:nvCxnSpPr>
        <p:spPr>
          <a:xfrm rot="5400000">
            <a:off x="484188" y="4730750"/>
            <a:ext cx="1547812" cy="3254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Přímá spojovací čára 14"/>
          <p:cNvCxnSpPr/>
          <p:nvPr/>
        </p:nvCxnSpPr>
        <p:spPr>
          <a:xfrm>
            <a:off x="1919288" y="1330325"/>
            <a:ext cx="1927225" cy="12938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Přímá spojovací čára 16"/>
          <p:cNvCxnSpPr/>
          <p:nvPr/>
        </p:nvCxnSpPr>
        <p:spPr>
          <a:xfrm>
            <a:off x="4725988" y="4246563"/>
            <a:ext cx="2036762" cy="3714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Přímá spojovací čára 20"/>
          <p:cNvCxnSpPr/>
          <p:nvPr/>
        </p:nvCxnSpPr>
        <p:spPr>
          <a:xfrm rot="5400000" flipH="1" flipV="1">
            <a:off x="4064793" y="1421607"/>
            <a:ext cx="1757363" cy="9588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7598" name="TextovéPole 23"/>
          <p:cNvSpPr txBox="1">
            <a:spLocks noChangeArrowheads="1"/>
          </p:cNvSpPr>
          <p:nvPr/>
        </p:nvSpPr>
        <p:spPr bwMode="auto">
          <a:xfrm>
            <a:off x="4085478" y="5810250"/>
            <a:ext cx="4737194" cy="646331"/>
          </a:xfrm>
          <a:prstGeom prst="rect">
            <a:avLst/>
          </a:prstGeom>
          <a:noFill/>
          <a:ln w="9525">
            <a:noFill/>
            <a:miter lim="800000"/>
            <a:headEnd/>
            <a:tailEnd/>
          </a:ln>
        </p:spPr>
        <p:txBody>
          <a:bodyPr wrap="none">
            <a:spAutoFit/>
          </a:bodyPr>
          <a:lstStyle/>
          <a:p>
            <a:pPr algn="ctr"/>
            <a:r>
              <a:rPr lang="cs-CZ" dirty="0"/>
              <a:t>Re</a:t>
            </a:r>
            <a:r>
              <a:rPr lang="en-GB" dirty="0"/>
              <a:t>c</a:t>
            </a:r>
            <a:r>
              <a:rPr lang="cs-CZ" dirty="0" err="1"/>
              <a:t>ombina</a:t>
            </a:r>
            <a:r>
              <a:rPr lang="en-GB" dirty="0" err="1"/>
              <a:t>tion</a:t>
            </a:r>
            <a:r>
              <a:rPr lang="en-GB" dirty="0"/>
              <a:t> reduces size of</a:t>
            </a:r>
            <a:r>
              <a:rPr lang="cs-CZ" dirty="0"/>
              <a:t> </a:t>
            </a:r>
            <a:r>
              <a:rPr lang="cs-CZ" dirty="0" err="1"/>
              <a:t>introgres</a:t>
            </a:r>
            <a:r>
              <a:rPr lang="en-GB" dirty="0" err="1"/>
              <a:t>sed</a:t>
            </a:r>
            <a:r>
              <a:rPr lang="en-GB" dirty="0"/>
              <a:t> </a:t>
            </a:r>
          </a:p>
          <a:p>
            <a:pPr algn="ctr"/>
            <a:r>
              <a:rPr lang="en-GB" dirty="0"/>
              <a:t>block far of the zone centre</a:t>
            </a:r>
            <a:endParaRPr lang="cs-CZ"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2"/>
          <p:cNvSpPr txBox="1">
            <a:spLocks noChangeArrowheads="1"/>
          </p:cNvSpPr>
          <p:nvPr/>
        </p:nvSpPr>
        <p:spPr bwMode="auto">
          <a:xfrm>
            <a:off x="1831321" y="282575"/>
            <a:ext cx="5569152" cy="707886"/>
          </a:xfrm>
          <a:prstGeom prst="rect">
            <a:avLst/>
          </a:prstGeom>
          <a:noFill/>
          <a:ln w="9525">
            <a:noFill/>
            <a:miter lim="800000"/>
            <a:headEnd/>
            <a:tailEnd/>
          </a:ln>
        </p:spPr>
        <p:txBody>
          <a:bodyPr wrap="none">
            <a:spAutoFit/>
          </a:bodyPr>
          <a:lstStyle/>
          <a:p>
            <a:pPr algn="ctr"/>
            <a:r>
              <a:rPr lang="en-GB" sz="2000" dirty="0"/>
              <a:t>Using cline model for analysis of reinforcement </a:t>
            </a:r>
          </a:p>
          <a:p>
            <a:pPr algn="ctr"/>
            <a:r>
              <a:rPr lang="en-GB" sz="2000" dirty="0"/>
              <a:t>– odour preference in the mouse hybrid zone</a:t>
            </a:r>
            <a:endParaRPr lang="cs-CZ" sz="2000" i="1" baseline="-25000" dirty="0"/>
          </a:p>
        </p:txBody>
      </p:sp>
      <p:pic>
        <p:nvPicPr>
          <p:cNvPr id="5124" name="Picture 2" descr="MaleABP.jpg"/>
          <p:cNvPicPr>
            <a:picLocks noChangeAspect="1" noChangeArrowheads="1"/>
          </p:cNvPicPr>
          <p:nvPr/>
        </p:nvPicPr>
        <p:blipFill>
          <a:blip r:embed="rId3" cstate="print"/>
          <a:srcRect/>
          <a:stretch>
            <a:fillRect/>
          </a:stretch>
        </p:blipFill>
        <p:spPr bwMode="auto">
          <a:xfrm>
            <a:off x="1935723" y="1403910"/>
            <a:ext cx="4637087" cy="2997200"/>
          </a:xfrm>
          <a:prstGeom prst="rect">
            <a:avLst/>
          </a:prstGeom>
          <a:noFill/>
          <a:ln w="9525">
            <a:noFill/>
            <a:miter lim="800000"/>
            <a:headEnd/>
            <a:tailEnd/>
          </a:ln>
        </p:spPr>
      </p:pic>
      <p:graphicFrame>
        <p:nvGraphicFramePr>
          <p:cNvPr id="5122" name="Object 2"/>
          <p:cNvGraphicFramePr>
            <a:graphicFrameLocks noChangeAspect="1"/>
          </p:cNvGraphicFramePr>
          <p:nvPr/>
        </p:nvGraphicFramePr>
        <p:xfrm>
          <a:off x="1617663" y="4937125"/>
          <a:ext cx="5119687" cy="1404938"/>
        </p:xfrm>
        <a:graphic>
          <a:graphicData uri="http://schemas.openxmlformats.org/presentationml/2006/ole">
            <mc:AlternateContent xmlns:mc="http://schemas.openxmlformats.org/markup-compatibility/2006">
              <mc:Choice xmlns:v="urn:schemas-microsoft-com:vml" Requires="v">
                <p:oleObj name="Rovnice" r:id="rId4" imgW="3505200" imgH="965200" progId="Equation.3">
                  <p:embed/>
                </p:oleObj>
              </mc:Choice>
              <mc:Fallback>
                <p:oleObj name="Rovnice" r:id="rId4" imgW="3505200" imgH="9652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7663" y="4937125"/>
                        <a:ext cx="5119687" cy="1404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5" name="TextovéPole 4"/>
          <p:cNvSpPr txBox="1">
            <a:spLocks noChangeArrowheads="1"/>
          </p:cNvSpPr>
          <p:nvPr/>
        </p:nvSpPr>
        <p:spPr bwMode="auto">
          <a:xfrm>
            <a:off x="6051271" y="1709480"/>
            <a:ext cx="1593850" cy="369888"/>
          </a:xfrm>
          <a:prstGeom prst="rect">
            <a:avLst/>
          </a:prstGeom>
          <a:noFill/>
          <a:ln w="9525">
            <a:noFill/>
            <a:miter lim="800000"/>
            <a:headEnd/>
            <a:tailEnd/>
          </a:ln>
        </p:spPr>
        <p:txBody>
          <a:bodyPr wrap="none">
            <a:spAutoFit/>
          </a:bodyPr>
          <a:lstStyle/>
          <a:p>
            <a:r>
              <a:rPr lang="cs-CZ"/>
              <a:t>reinforcement</a:t>
            </a:r>
          </a:p>
        </p:txBody>
      </p:sp>
      <p:cxnSp>
        <p:nvCxnSpPr>
          <p:cNvPr id="7" name="Přímá spojovací čára 6"/>
          <p:cNvCxnSpPr/>
          <p:nvPr/>
        </p:nvCxnSpPr>
        <p:spPr>
          <a:xfrm rot="10800000" flipV="1">
            <a:off x="4538383" y="1940719"/>
            <a:ext cx="1512888" cy="6524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92A94D4-DC16-4535-B517-7D2928AEFD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7717" y="1188701"/>
            <a:ext cx="4575943" cy="5445181"/>
          </a:xfrm>
          <a:prstGeom prst="rect">
            <a:avLst/>
          </a:prstGeom>
        </p:spPr>
      </p:pic>
      <p:sp>
        <p:nvSpPr>
          <p:cNvPr id="6" name="Text Box 2">
            <a:extLst>
              <a:ext uri="{FF2B5EF4-FFF2-40B4-BE49-F238E27FC236}">
                <a16:creationId xmlns:a16="http://schemas.microsoft.com/office/drawing/2014/main" id="{D367F69D-1840-4622-A41E-3C6AE3CB96CF}"/>
              </a:ext>
            </a:extLst>
          </p:cNvPr>
          <p:cNvSpPr txBox="1">
            <a:spLocks noChangeArrowheads="1"/>
          </p:cNvSpPr>
          <p:nvPr/>
        </p:nvSpPr>
        <p:spPr bwMode="auto">
          <a:xfrm>
            <a:off x="1632550" y="282575"/>
            <a:ext cx="5966698" cy="707886"/>
          </a:xfrm>
          <a:prstGeom prst="rect">
            <a:avLst/>
          </a:prstGeom>
          <a:noFill/>
          <a:ln w="9525">
            <a:noFill/>
            <a:miter lim="800000"/>
            <a:headEnd/>
            <a:tailEnd/>
          </a:ln>
        </p:spPr>
        <p:txBody>
          <a:bodyPr wrap="none">
            <a:spAutoFit/>
          </a:bodyPr>
          <a:lstStyle/>
          <a:p>
            <a:pPr algn="ctr"/>
            <a:r>
              <a:rPr lang="en-GB" sz="2000" dirty="0"/>
              <a:t>Using cline model for analysis of gene expression </a:t>
            </a:r>
          </a:p>
          <a:p>
            <a:pPr algn="ctr"/>
            <a:r>
              <a:rPr lang="en-GB" sz="2000" dirty="0"/>
              <a:t> in the mouse hybrid zone – asymmetric model</a:t>
            </a:r>
            <a:endParaRPr lang="cs-CZ" sz="2000" i="1" baseline="-25000" dirty="0"/>
          </a:p>
        </p:txBody>
      </p:sp>
    </p:spTree>
    <p:extLst>
      <p:ext uri="{BB962C8B-B14F-4D97-AF65-F5344CB8AC3E}">
        <p14:creationId xmlns:p14="http://schemas.microsoft.com/office/powerpoint/2010/main" val="30185108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van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850" y="638050"/>
            <a:ext cx="5905500" cy="4000500"/>
          </a:xfrm>
          <a:prstGeom prst="rect">
            <a:avLst/>
          </a:prstGeom>
          <a:effectLst>
            <a:softEdge rad="63500"/>
          </a:effectLst>
        </p:spPr>
      </p:pic>
      <p:sp>
        <p:nvSpPr>
          <p:cNvPr id="7" name="Rectangle 6"/>
          <p:cNvSpPr/>
          <p:nvPr/>
        </p:nvSpPr>
        <p:spPr>
          <a:xfrm>
            <a:off x="4125425" y="999598"/>
            <a:ext cx="4744942" cy="5208637"/>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4298367" y="1167770"/>
            <a:ext cx="4572000" cy="5078314"/>
          </a:xfrm>
          <a:prstGeom prst="rect">
            <a:avLst/>
          </a:prstGeom>
        </p:spPr>
        <p:txBody>
          <a:bodyPr>
            <a:spAutoFit/>
          </a:bodyPr>
          <a:lstStyle/>
          <a:p>
            <a:r>
              <a:rPr lang="en-US" b="1" dirty="0"/>
              <a:t>Blocks</a:t>
            </a:r>
            <a:r>
              <a:rPr lang="en-US" dirty="0"/>
              <a:t> of Neanderthal DNA found in modern humans can act like a biological clock, because they are fragmented more and more with each generation since interbreeding happened. The </a:t>
            </a:r>
            <a:r>
              <a:rPr lang="en-US" b="1" dirty="0"/>
              <a:t>blocks</a:t>
            </a:r>
            <a:r>
              <a:rPr lang="en-US" dirty="0"/>
              <a:t> of Neanderthal DNA in the Siberian man were on average three times longer than those seen in people alive today. Working backwards, the scientists calculate that Neanderthals contributed to the man’s genetic ancestry somewhere between 7,000 and 13,000 years before he lived.</a:t>
            </a:r>
          </a:p>
          <a:p>
            <a:endParaRPr lang="en-US" dirty="0"/>
          </a:p>
          <a:p>
            <a:r>
              <a:rPr lang="en-US" dirty="0"/>
              <a:t>The findings, published in the journal Nature, suggest that humans and Neanderthals had reproductive sex around 50,000 to 60,000 years ago… </a:t>
            </a:r>
          </a:p>
          <a:p>
            <a:r>
              <a:rPr lang="en-US" dirty="0"/>
              <a:t>                 </a:t>
            </a:r>
          </a:p>
        </p:txBody>
      </p:sp>
      <p:sp>
        <p:nvSpPr>
          <p:cNvPr id="3" name="TextovéPole 2">
            <a:extLst>
              <a:ext uri="{FF2B5EF4-FFF2-40B4-BE49-F238E27FC236}">
                <a16:creationId xmlns:a16="http://schemas.microsoft.com/office/drawing/2014/main" id="{A5EED8DA-1484-4D1C-8CB6-559EA669282D}"/>
              </a:ext>
            </a:extLst>
          </p:cNvPr>
          <p:cNvSpPr txBox="1"/>
          <p:nvPr/>
        </p:nvSpPr>
        <p:spPr>
          <a:xfrm>
            <a:off x="290355" y="6338245"/>
            <a:ext cx="4656083" cy="369332"/>
          </a:xfrm>
          <a:prstGeom prst="rect">
            <a:avLst/>
          </a:prstGeom>
          <a:noFill/>
        </p:spPr>
        <p:txBody>
          <a:bodyPr wrap="none" rtlCol="0">
            <a:spAutoFit/>
          </a:bodyPr>
          <a:lstStyle/>
          <a:p>
            <a:r>
              <a:rPr lang="en-US" dirty="0"/>
              <a:t>The Guardian Wednesday 22 October 2014</a:t>
            </a:r>
          </a:p>
        </p:txBody>
      </p:sp>
    </p:spTree>
    <p:extLst>
      <p:ext uri="{BB962C8B-B14F-4D97-AF65-F5344CB8AC3E}">
        <p14:creationId xmlns:p14="http://schemas.microsoft.com/office/powerpoint/2010/main" val="41654849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811466" y="227013"/>
            <a:ext cx="1820562" cy="267257"/>
          </a:xfrm>
          <a:prstGeom prst="rect">
            <a:avLst/>
          </a:prstGeom>
          <a:solidFill>
            <a:srgbClr val="0066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p:cNvSpPr/>
          <p:nvPr/>
        </p:nvSpPr>
        <p:spPr>
          <a:xfrm>
            <a:off x="1811466" y="601834"/>
            <a:ext cx="1820562" cy="267257"/>
          </a:xfrm>
          <a:prstGeom prst="rect">
            <a:avLst/>
          </a:prstGeom>
          <a:solidFill>
            <a:srgbClr val="0066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5399045" y="227013"/>
            <a:ext cx="1820562" cy="267257"/>
          </a:xfrm>
          <a:prstGeom prst="rect">
            <a:avLst/>
          </a:prstGeom>
          <a:solidFill>
            <a:srgbClr val="E1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5399045" y="601834"/>
            <a:ext cx="1820562" cy="267257"/>
          </a:xfrm>
          <a:prstGeom prst="rect">
            <a:avLst/>
          </a:prstGeom>
          <a:solidFill>
            <a:srgbClr val="E1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TextovéPole 7"/>
          <p:cNvSpPr txBox="1"/>
          <p:nvPr/>
        </p:nvSpPr>
        <p:spPr>
          <a:xfrm>
            <a:off x="4285553" y="227013"/>
            <a:ext cx="439544" cy="646331"/>
          </a:xfrm>
          <a:prstGeom prst="rect">
            <a:avLst/>
          </a:prstGeom>
          <a:noFill/>
        </p:spPr>
        <p:txBody>
          <a:bodyPr wrap="none" rtlCol="0">
            <a:spAutoFit/>
          </a:bodyPr>
          <a:lstStyle/>
          <a:p>
            <a:r>
              <a:rPr lang="cs-CZ" sz="3600" b="1" dirty="0"/>
              <a:t>X</a:t>
            </a:r>
          </a:p>
        </p:txBody>
      </p:sp>
      <p:sp>
        <p:nvSpPr>
          <p:cNvPr id="9" name="TextovéPole 8"/>
          <p:cNvSpPr txBox="1"/>
          <p:nvPr/>
        </p:nvSpPr>
        <p:spPr>
          <a:xfrm>
            <a:off x="577850" y="227013"/>
            <a:ext cx="389850" cy="461665"/>
          </a:xfrm>
          <a:prstGeom prst="rect">
            <a:avLst/>
          </a:prstGeom>
          <a:noFill/>
        </p:spPr>
        <p:txBody>
          <a:bodyPr wrap="none" rtlCol="0">
            <a:spAutoFit/>
          </a:bodyPr>
          <a:lstStyle/>
          <a:p>
            <a:r>
              <a:rPr lang="cs-CZ" sz="2400" b="1" dirty="0">
                <a:latin typeface="Arial" pitchFamily="34" charset="0"/>
                <a:cs typeface="Arial" pitchFamily="34" charset="0"/>
              </a:rPr>
              <a:t>P</a:t>
            </a:r>
          </a:p>
        </p:txBody>
      </p:sp>
      <p:grpSp>
        <p:nvGrpSpPr>
          <p:cNvPr id="24" name="Skupina 23"/>
          <p:cNvGrpSpPr/>
          <p:nvPr/>
        </p:nvGrpSpPr>
        <p:grpSpPr>
          <a:xfrm>
            <a:off x="3595044" y="4685551"/>
            <a:ext cx="1830474" cy="644331"/>
            <a:chOff x="3595044" y="4685551"/>
            <a:chExt cx="1830474" cy="644331"/>
          </a:xfrm>
        </p:grpSpPr>
        <p:sp>
          <p:nvSpPr>
            <p:cNvPr id="16" name="Obdélník 15"/>
            <p:cNvSpPr/>
            <p:nvPr/>
          </p:nvSpPr>
          <p:spPr>
            <a:xfrm>
              <a:off x="3595044" y="4687802"/>
              <a:ext cx="1820562" cy="267257"/>
            </a:xfrm>
            <a:prstGeom prst="rect">
              <a:avLst/>
            </a:prstGeom>
            <a:solidFill>
              <a:srgbClr val="0066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Obdélník 16"/>
            <p:cNvSpPr/>
            <p:nvPr/>
          </p:nvSpPr>
          <p:spPr>
            <a:xfrm>
              <a:off x="3595044" y="5062623"/>
              <a:ext cx="1820562" cy="267257"/>
            </a:xfrm>
            <a:prstGeom prst="rect">
              <a:avLst/>
            </a:prstGeom>
            <a:solidFill>
              <a:srgbClr val="E1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Obdélník 19"/>
            <p:cNvSpPr/>
            <p:nvPr/>
          </p:nvSpPr>
          <p:spPr>
            <a:xfrm>
              <a:off x="3600450" y="4688766"/>
              <a:ext cx="601662" cy="267257"/>
            </a:xfrm>
            <a:prstGeom prst="rect">
              <a:avLst/>
            </a:prstGeom>
            <a:solidFill>
              <a:srgbClr val="E1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Obdélník 20"/>
            <p:cNvSpPr/>
            <p:nvPr/>
          </p:nvSpPr>
          <p:spPr>
            <a:xfrm>
              <a:off x="3600450" y="5061659"/>
              <a:ext cx="601662" cy="267257"/>
            </a:xfrm>
            <a:prstGeom prst="rect">
              <a:avLst/>
            </a:prstGeom>
            <a:solidFill>
              <a:srgbClr val="0066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Obdélník 21"/>
            <p:cNvSpPr/>
            <p:nvPr/>
          </p:nvSpPr>
          <p:spPr>
            <a:xfrm>
              <a:off x="4995863" y="5062625"/>
              <a:ext cx="429655" cy="267257"/>
            </a:xfrm>
            <a:prstGeom prst="rect">
              <a:avLst/>
            </a:prstGeom>
            <a:solidFill>
              <a:srgbClr val="0066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Obdélník 22"/>
            <p:cNvSpPr/>
            <p:nvPr/>
          </p:nvSpPr>
          <p:spPr>
            <a:xfrm>
              <a:off x="4995863" y="4685551"/>
              <a:ext cx="429655" cy="267257"/>
            </a:xfrm>
            <a:prstGeom prst="rect">
              <a:avLst/>
            </a:prstGeom>
            <a:solidFill>
              <a:srgbClr val="E1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31" name="Skupina 30"/>
          <p:cNvGrpSpPr/>
          <p:nvPr/>
        </p:nvGrpSpPr>
        <p:grpSpPr>
          <a:xfrm>
            <a:off x="577850" y="1087395"/>
            <a:ext cx="4837756" cy="1285101"/>
            <a:chOff x="577850" y="1087395"/>
            <a:chExt cx="4837756" cy="1285101"/>
          </a:xfrm>
        </p:grpSpPr>
        <p:sp>
          <p:nvSpPr>
            <p:cNvPr id="10" name="TextovéPole 9"/>
            <p:cNvSpPr txBox="1"/>
            <p:nvPr/>
          </p:nvSpPr>
          <p:spPr>
            <a:xfrm>
              <a:off x="577850" y="1779845"/>
              <a:ext cx="543739" cy="461665"/>
            </a:xfrm>
            <a:prstGeom prst="rect">
              <a:avLst/>
            </a:prstGeom>
            <a:noFill/>
          </p:spPr>
          <p:txBody>
            <a:bodyPr wrap="none" rtlCol="0">
              <a:spAutoFit/>
            </a:bodyPr>
            <a:lstStyle/>
            <a:p>
              <a:r>
                <a:rPr lang="cs-CZ" sz="2400" b="1" dirty="0">
                  <a:latin typeface="Arial" pitchFamily="34" charset="0"/>
                  <a:cs typeface="Arial" pitchFamily="34" charset="0"/>
                </a:rPr>
                <a:t>F1</a:t>
              </a:r>
            </a:p>
          </p:txBody>
        </p:sp>
        <p:grpSp>
          <p:nvGrpSpPr>
            <p:cNvPr id="13" name="Skupina 12"/>
            <p:cNvGrpSpPr/>
            <p:nvPr/>
          </p:nvGrpSpPr>
          <p:grpSpPr>
            <a:xfrm>
              <a:off x="3595044" y="1730418"/>
              <a:ext cx="1820562" cy="642078"/>
              <a:chOff x="3594958" y="1730418"/>
              <a:chExt cx="1820562" cy="642078"/>
            </a:xfrm>
          </p:grpSpPr>
          <p:sp>
            <p:nvSpPr>
              <p:cNvPr id="11" name="Obdélník 10"/>
              <p:cNvSpPr/>
              <p:nvPr/>
            </p:nvSpPr>
            <p:spPr>
              <a:xfrm>
                <a:off x="3594958" y="1730418"/>
                <a:ext cx="1820562" cy="267257"/>
              </a:xfrm>
              <a:prstGeom prst="rect">
                <a:avLst/>
              </a:prstGeom>
              <a:solidFill>
                <a:srgbClr val="0066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p:cNvSpPr/>
              <p:nvPr/>
            </p:nvSpPr>
            <p:spPr>
              <a:xfrm>
                <a:off x="3594958" y="2105239"/>
                <a:ext cx="1820562" cy="267257"/>
              </a:xfrm>
              <a:prstGeom prst="rect">
                <a:avLst/>
              </a:prstGeom>
              <a:solidFill>
                <a:srgbClr val="E1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25" name="Šipka dolů 24"/>
            <p:cNvSpPr/>
            <p:nvPr/>
          </p:nvSpPr>
          <p:spPr>
            <a:xfrm>
              <a:off x="4249888" y="1087395"/>
              <a:ext cx="514050" cy="428368"/>
            </a:xfrm>
            <a:prstGeom prst="downArrow">
              <a:avLst/>
            </a:prstGeom>
            <a:solidFill>
              <a:srgbClr val="33CC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27" name="Šipka dolů 26"/>
          <p:cNvSpPr/>
          <p:nvPr/>
        </p:nvSpPr>
        <p:spPr>
          <a:xfrm>
            <a:off x="4249888" y="4028303"/>
            <a:ext cx="514050" cy="428368"/>
          </a:xfrm>
          <a:prstGeom prst="downArrow">
            <a:avLst/>
          </a:prstGeom>
          <a:solidFill>
            <a:srgbClr val="33CC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8" name="Šipka dolů 27"/>
          <p:cNvSpPr/>
          <p:nvPr/>
        </p:nvSpPr>
        <p:spPr>
          <a:xfrm>
            <a:off x="4249888" y="5556422"/>
            <a:ext cx="514050" cy="428368"/>
          </a:xfrm>
          <a:prstGeom prst="downArrow">
            <a:avLst/>
          </a:prstGeom>
          <a:solidFill>
            <a:srgbClr val="33CC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32" name="Skupina 31"/>
          <p:cNvGrpSpPr/>
          <p:nvPr/>
        </p:nvGrpSpPr>
        <p:grpSpPr>
          <a:xfrm>
            <a:off x="577850" y="2541373"/>
            <a:ext cx="4837756" cy="1264507"/>
            <a:chOff x="577850" y="2541373"/>
            <a:chExt cx="4837756" cy="1264507"/>
          </a:xfrm>
        </p:grpSpPr>
        <p:sp>
          <p:nvSpPr>
            <p:cNvPr id="14" name="Obdélník 13"/>
            <p:cNvSpPr/>
            <p:nvPr/>
          </p:nvSpPr>
          <p:spPr>
            <a:xfrm>
              <a:off x="3595044" y="3163802"/>
              <a:ext cx="1820562" cy="267257"/>
            </a:xfrm>
            <a:prstGeom prst="rect">
              <a:avLst/>
            </a:prstGeom>
            <a:solidFill>
              <a:srgbClr val="0066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Obdélník 14"/>
            <p:cNvSpPr/>
            <p:nvPr/>
          </p:nvSpPr>
          <p:spPr>
            <a:xfrm>
              <a:off x="3595044" y="3538623"/>
              <a:ext cx="1820562" cy="267257"/>
            </a:xfrm>
            <a:prstGeom prst="rect">
              <a:avLst/>
            </a:prstGeom>
            <a:solidFill>
              <a:srgbClr val="E1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Obdélník 17"/>
            <p:cNvSpPr/>
            <p:nvPr/>
          </p:nvSpPr>
          <p:spPr>
            <a:xfrm>
              <a:off x="3598863" y="3537659"/>
              <a:ext cx="601662" cy="267257"/>
            </a:xfrm>
            <a:prstGeom prst="rect">
              <a:avLst/>
            </a:prstGeom>
            <a:solidFill>
              <a:srgbClr val="0066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p:cNvSpPr/>
            <p:nvPr/>
          </p:nvSpPr>
          <p:spPr>
            <a:xfrm>
              <a:off x="3598863" y="3164766"/>
              <a:ext cx="601662" cy="267257"/>
            </a:xfrm>
            <a:prstGeom prst="rect">
              <a:avLst/>
            </a:prstGeom>
            <a:solidFill>
              <a:srgbClr val="E1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 name="Šipka dolů 25"/>
            <p:cNvSpPr/>
            <p:nvPr/>
          </p:nvSpPr>
          <p:spPr>
            <a:xfrm>
              <a:off x="4249888" y="2541373"/>
              <a:ext cx="514050" cy="428368"/>
            </a:xfrm>
            <a:prstGeom prst="downArrow">
              <a:avLst/>
            </a:prstGeom>
            <a:solidFill>
              <a:srgbClr val="33CC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TextovéPole 28"/>
            <p:cNvSpPr txBox="1"/>
            <p:nvPr/>
          </p:nvSpPr>
          <p:spPr>
            <a:xfrm>
              <a:off x="577850" y="3266775"/>
              <a:ext cx="543739" cy="461665"/>
            </a:xfrm>
            <a:prstGeom prst="rect">
              <a:avLst/>
            </a:prstGeom>
            <a:noFill/>
          </p:spPr>
          <p:txBody>
            <a:bodyPr wrap="none" rtlCol="0">
              <a:spAutoFit/>
            </a:bodyPr>
            <a:lstStyle/>
            <a:p>
              <a:r>
                <a:rPr lang="cs-CZ" sz="2400" b="1" dirty="0">
                  <a:latin typeface="Arial" pitchFamily="34" charset="0"/>
                  <a:cs typeface="Arial" pitchFamily="34" charset="0"/>
                </a:rPr>
                <a:t>F2</a:t>
              </a:r>
            </a:p>
          </p:txBody>
        </p:sp>
      </p:grpSp>
      <p:sp>
        <p:nvSpPr>
          <p:cNvPr id="30" name="TextovéPole 29"/>
          <p:cNvSpPr txBox="1"/>
          <p:nvPr/>
        </p:nvSpPr>
        <p:spPr>
          <a:xfrm>
            <a:off x="577850" y="4745466"/>
            <a:ext cx="543739" cy="461665"/>
          </a:xfrm>
          <a:prstGeom prst="rect">
            <a:avLst/>
          </a:prstGeom>
          <a:noFill/>
        </p:spPr>
        <p:txBody>
          <a:bodyPr wrap="none" rtlCol="0">
            <a:spAutoFit/>
          </a:bodyPr>
          <a:lstStyle/>
          <a:p>
            <a:r>
              <a:rPr lang="cs-CZ" sz="2400" b="1" dirty="0">
                <a:latin typeface="Arial" pitchFamily="34" charset="0"/>
                <a:cs typeface="Arial" pitchFamily="34" charset="0"/>
              </a:rPr>
              <a:t>F3</a:t>
            </a:r>
          </a:p>
        </p:txBody>
      </p:sp>
      <p:sp>
        <p:nvSpPr>
          <p:cNvPr id="33" name="TextovéPole 32"/>
          <p:cNvSpPr txBox="1"/>
          <p:nvPr/>
        </p:nvSpPr>
        <p:spPr>
          <a:xfrm rot="5400000">
            <a:off x="4316628" y="6054811"/>
            <a:ext cx="620683" cy="584775"/>
          </a:xfrm>
          <a:prstGeom prst="rect">
            <a:avLst/>
          </a:prstGeom>
          <a:noFill/>
        </p:spPr>
        <p:txBody>
          <a:bodyPr wrap="none" rtlCol="0">
            <a:spAutoFit/>
          </a:bodyPr>
          <a:lstStyle/>
          <a:p>
            <a:r>
              <a:rPr lang="cs-CZ" sz="3200" b="1"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par>
                          <p:cTn id="21" fill="hold">
                            <p:stCondLst>
                              <p:cond delay="0"/>
                            </p:stCondLst>
                            <p:childTnLst>
                              <p:par>
                                <p:cTn id="22" presetID="22" presetClass="entr" presetSubtype="1"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up)">
                                      <p:cBhvr>
                                        <p:cTn id="2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0"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509588" y="2903311"/>
            <a:ext cx="6280887" cy="2631490"/>
          </a:xfrm>
          <a:prstGeom prst="rect">
            <a:avLst/>
          </a:prstGeom>
          <a:noFill/>
          <a:ln w="9525">
            <a:noFill/>
            <a:miter lim="800000"/>
            <a:headEnd/>
            <a:tailEnd/>
          </a:ln>
        </p:spPr>
        <p:txBody>
          <a:bodyPr wrap="none">
            <a:spAutoFit/>
          </a:bodyPr>
          <a:lstStyle/>
          <a:p>
            <a:pPr>
              <a:spcAft>
                <a:spcPts val="600"/>
              </a:spcAft>
            </a:pPr>
            <a:r>
              <a:rPr lang="cs-CZ" sz="2000" dirty="0"/>
              <a:t>prim</a:t>
            </a:r>
            <a:r>
              <a:rPr lang="en-GB" sz="2000" dirty="0"/>
              <a:t>a</a:t>
            </a:r>
            <a:r>
              <a:rPr lang="cs-CZ" sz="2000" dirty="0"/>
              <a:t>r</a:t>
            </a:r>
            <a:r>
              <a:rPr lang="en-GB" sz="2000" dirty="0"/>
              <a:t>y</a:t>
            </a:r>
            <a:endParaRPr lang="cs-CZ" sz="2000" dirty="0"/>
          </a:p>
          <a:p>
            <a:pPr>
              <a:spcAft>
                <a:spcPts val="600"/>
              </a:spcAft>
            </a:pPr>
            <a:r>
              <a:rPr lang="cs-CZ" sz="2000" dirty="0"/>
              <a:t>se</a:t>
            </a:r>
            <a:r>
              <a:rPr lang="en-GB" sz="2000" dirty="0" err="1"/>
              <a:t>condary</a:t>
            </a:r>
            <a:endParaRPr lang="cs-CZ" sz="2000" dirty="0"/>
          </a:p>
          <a:p>
            <a:pPr>
              <a:spcAft>
                <a:spcPts val="600"/>
              </a:spcAft>
            </a:pPr>
            <a:endParaRPr lang="cs-CZ" sz="2000" dirty="0"/>
          </a:p>
          <a:p>
            <a:pPr>
              <a:spcAft>
                <a:spcPts val="600"/>
              </a:spcAft>
            </a:pPr>
            <a:r>
              <a:rPr lang="cs-CZ" sz="2000" dirty="0" err="1"/>
              <a:t>tension</a:t>
            </a:r>
            <a:r>
              <a:rPr lang="cs-CZ" sz="2000" dirty="0"/>
              <a:t>, </a:t>
            </a:r>
            <a:r>
              <a:rPr lang="cs-CZ" sz="2000" dirty="0" err="1"/>
              <a:t>mosaic</a:t>
            </a:r>
            <a:r>
              <a:rPr lang="cs-CZ" sz="2000" dirty="0"/>
              <a:t>, </a:t>
            </a:r>
            <a:r>
              <a:rPr lang="cs-CZ" sz="2000" dirty="0" err="1"/>
              <a:t>staggered</a:t>
            </a:r>
            <a:r>
              <a:rPr lang="cs-CZ" sz="2000" dirty="0"/>
              <a:t>, „</a:t>
            </a:r>
            <a:r>
              <a:rPr lang="cs-CZ" sz="2000" dirty="0" err="1"/>
              <a:t>mottled</a:t>
            </a:r>
            <a:r>
              <a:rPr lang="cs-CZ" sz="2000" dirty="0"/>
              <a:t>“ ...</a:t>
            </a:r>
            <a:br>
              <a:rPr lang="cs-CZ" sz="2000" dirty="0"/>
            </a:br>
            <a:endParaRPr lang="cs-CZ" sz="2000" dirty="0"/>
          </a:p>
          <a:p>
            <a:pPr>
              <a:spcAft>
                <a:spcPts val="600"/>
              </a:spcAft>
            </a:pPr>
            <a:r>
              <a:rPr lang="cs-CZ" sz="2000" dirty="0" err="1"/>
              <a:t>extrinsic</a:t>
            </a:r>
            <a:r>
              <a:rPr lang="cs-CZ" sz="2000" dirty="0"/>
              <a:t> </a:t>
            </a:r>
            <a:r>
              <a:rPr lang="cs-CZ" sz="2000" dirty="0" err="1"/>
              <a:t>selection</a:t>
            </a:r>
            <a:r>
              <a:rPr lang="cs-CZ" sz="2000" dirty="0"/>
              <a:t> (</a:t>
            </a:r>
            <a:r>
              <a:rPr lang="en-GB" sz="2000" dirty="0"/>
              <a:t>external environment</a:t>
            </a:r>
            <a:r>
              <a:rPr lang="cs-CZ" sz="2000" dirty="0"/>
              <a:t>)</a:t>
            </a:r>
          </a:p>
          <a:p>
            <a:pPr>
              <a:spcAft>
                <a:spcPts val="600"/>
              </a:spcAft>
            </a:pPr>
            <a:r>
              <a:rPr lang="cs-CZ" sz="2000" dirty="0" err="1"/>
              <a:t>intrinsic</a:t>
            </a:r>
            <a:r>
              <a:rPr lang="cs-CZ" sz="2000" dirty="0"/>
              <a:t> </a:t>
            </a:r>
            <a:r>
              <a:rPr lang="cs-CZ" sz="2000" dirty="0" err="1"/>
              <a:t>selection</a:t>
            </a:r>
            <a:r>
              <a:rPr lang="cs-CZ" sz="2000" dirty="0"/>
              <a:t> (</a:t>
            </a:r>
            <a:r>
              <a:rPr lang="cs-CZ" sz="2000" dirty="0" err="1"/>
              <a:t>prezygotic</a:t>
            </a:r>
            <a:r>
              <a:rPr lang="en-GB" sz="2000" dirty="0"/>
              <a:t> </a:t>
            </a:r>
            <a:r>
              <a:rPr lang="cs-CZ" sz="2000" dirty="0"/>
              <a:t>o</a:t>
            </a:r>
            <a:r>
              <a:rPr lang="en-GB" sz="2000" dirty="0"/>
              <a:t>r</a:t>
            </a:r>
            <a:r>
              <a:rPr lang="cs-CZ" sz="2000" dirty="0"/>
              <a:t> </a:t>
            </a:r>
            <a:r>
              <a:rPr lang="cs-CZ" sz="2000" dirty="0" err="1"/>
              <a:t>postzygotic</a:t>
            </a:r>
            <a:r>
              <a:rPr lang="en-GB" sz="2000" dirty="0"/>
              <a:t> </a:t>
            </a:r>
            <a:r>
              <a:rPr lang="cs-CZ" sz="2000" dirty="0"/>
              <a:t>bar</a:t>
            </a:r>
            <a:r>
              <a:rPr lang="en-GB" sz="2000" dirty="0"/>
              <a:t>r</a:t>
            </a:r>
            <a:r>
              <a:rPr lang="cs-CZ" sz="2000" dirty="0"/>
              <a:t>i</a:t>
            </a:r>
            <a:r>
              <a:rPr lang="en-GB" sz="2000" dirty="0"/>
              <a:t>e</a:t>
            </a:r>
            <a:r>
              <a:rPr lang="cs-CZ" sz="2000" dirty="0"/>
              <a:t>r</a:t>
            </a:r>
            <a:r>
              <a:rPr lang="en-GB" sz="2000" dirty="0"/>
              <a:t>s</a:t>
            </a:r>
            <a:r>
              <a:rPr lang="cs-CZ" sz="2000" dirty="0"/>
              <a:t>)</a:t>
            </a:r>
          </a:p>
        </p:txBody>
      </p:sp>
      <p:sp>
        <p:nvSpPr>
          <p:cNvPr id="11267" name="Text Box 3"/>
          <p:cNvSpPr txBox="1">
            <a:spLocks noChangeArrowheads="1"/>
          </p:cNvSpPr>
          <p:nvPr/>
        </p:nvSpPr>
        <p:spPr bwMode="auto">
          <a:xfrm>
            <a:off x="509588" y="1941286"/>
            <a:ext cx="4273927" cy="400110"/>
          </a:xfrm>
          <a:prstGeom prst="rect">
            <a:avLst/>
          </a:prstGeom>
          <a:noFill/>
          <a:ln w="9525">
            <a:noFill/>
            <a:miter lim="800000"/>
            <a:headEnd/>
            <a:tailEnd/>
          </a:ln>
        </p:spPr>
        <p:txBody>
          <a:bodyPr wrap="none">
            <a:spAutoFit/>
          </a:bodyPr>
          <a:lstStyle/>
          <a:p>
            <a:r>
              <a:rPr lang="cs-CZ" sz="2000" dirty="0">
                <a:solidFill>
                  <a:srgbClr val="E60000"/>
                </a:solidFill>
              </a:rPr>
              <a:t>Hybrid z</a:t>
            </a:r>
            <a:r>
              <a:rPr lang="en-GB" sz="2000" dirty="0">
                <a:solidFill>
                  <a:srgbClr val="E60000"/>
                </a:solidFill>
              </a:rPr>
              <a:t>ones may be classified as</a:t>
            </a:r>
            <a:r>
              <a:rPr lang="cs-CZ" sz="2000" dirty="0">
                <a:solidFill>
                  <a:srgbClr val="E60000"/>
                </a:solidFill>
              </a:rPr>
              <a:t>:</a:t>
            </a:r>
          </a:p>
        </p:txBody>
      </p:sp>
      <p:sp>
        <p:nvSpPr>
          <p:cNvPr id="11268" name="Text Box 4"/>
          <p:cNvSpPr txBox="1">
            <a:spLocks noChangeArrowheads="1"/>
          </p:cNvSpPr>
          <p:nvPr/>
        </p:nvSpPr>
        <p:spPr bwMode="auto">
          <a:xfrm>
            <a:off x="509588" y="273050"/>
            <a:ext cx="8360174" cy="1143903"/>
          </a:xfrm>
          <a:prstGeom prst="rect">
            <a:avLst/>
          </a:prstGeom>
          <a:noFill/>
          <a:ln w="9525">
            <a:noFill/>
            <a:miter lim="800000"/>
            <a:headEnd/>
            <a:tailEnd/>
          </a:ln>
        </p:spPr>
        <p:txBody>
          <a:bodyPr wrap="none">
            <a:spAutoFit/>
          </a:bodyPr>
          <a:lstStyle/>
          <a:p>
            <a:pPr defTabSz="360000">
              <a:spcAft>
                <a:spcPts val="1000"/>
              </a:spcAft>
            </a:pPr>
            <a:r>
              <a:rPr lang="cs-CZ" sz="2000" dirty="0">
                <a:solidFill>
                  <a:srgbClr val="E60000"/>
                </a:solidFill>
              </a:rPr>
              <a:t>Hybrid</a:t>
            </a:r>
            <a:r>
              <a:rPr lang="en-GB" sz="2000" dirty="0">
                <a:solidFill>
                  <a:srgbClr val="E60000"/>
                </a:solidFill>
              </a:rPr>
              <a:t> zone</a:t>
            </a:r>
            <a:r>
              <a:rPr lang="cs-CZ" sz="2000" dirty="0">
                <a:solidFill>
                  <a:srgbClr val="E60000"/>
                </a:solidFill>
              </a:rPr>
              <a:t> </a:t>
            </a:r>
            <a:r>
              <a:rPr lang="cs-CZ" sz="2000" dirty="0"/>
              <a:t>(</a:t>
            </a:r>
            <a:r>
              <a:rPr lang="cs-CZ" sz="2000" dirty="0" err="1"/>
              <a:t>Barton</a:t>
            </a:r>
            <a:r>
              <a:rPr lang="cs-CZ" sz="2000" dirty="0"/>
              <a:t> a </a:t>
            </a:r>
            <a:r>
              <a:rPr lang="cs-CZ" sz="2000" dirty="0" err="1"/>
              <a:t>Hewitt</a:t>
            </a:r>
            <a:r>
              <a:rPr lang="cs-CZ" sz="2000" dirty="0"/>
              <a:t> 1985)</a:t>
            </a:r>
          </a:p>
          <a:p>
            <a:pPr defTabSz="360000">
              <a:spcAft>
                <a:spcPts val="1000"/>
              </a:spcAft>
            </a:pPr>
            <a:r>
              <a:rPr lang="cs-CZ" sz="2000" dirty="0"/>
              <a:t>= </a:t>
            </a:r>
            <a:r>
              <a:rPr lang="en-GB" sz="2000" dirty="0"/>
              <a:t>area</a:t>
            </a:r>
            <a:r>
              <a:rPr lang="cs-CZ" sz="2000" dirty="0"/>
              <a:t>, </a:t>
            </a:r>
            <a:r>
              <a:rPr lang="en-GB" sz="2000" dirty="0"/>
              <a:t>where genetically different populations meet</a:t>
            </a:r>
            <a:r>
              <a:rPr lang="cs-CZ" sz="2000" dirty="0"/>
              <a:t>, </a:t>
            </a:r>
            <a:r>
              <a:rPr lang="en-GB" sz="2000" dirty="0"/>
              <a:t>mate and give rise</a:t>
            </a:r>
            <a:r>
              <a:rPr lang="cs-CZ" sz="2000" dirty="0"/>
              <a:t> </a:t>
            </a:r>
            <a:br>
              <a:rPr lang="cs-CZ" sz="2000" dirty="0"/>
            </a:br>
            <a:r>
              <a:rPr lang="cs-CZ" sz="2000" dirty="0"/>
              <a:t>	a</a:t>
            </a:r>
            <a:r>
              <a:rPr lang="en-GB" sz="2000" dirty="0"/>
              <a:t>t least some </a:t>
            </a:r>
            <a:r>
              <a:rPr lang="cs-CZ" sz="2000" dirty="0"/>
              <a:t>hybrid</a:t>
            </a:r>
            <a:r>
              <a:rPr lang="en-GB" sz="2000" dirty="0"/>
              <a:t> offspring</a:t>
            </a:r>
            <a:endParaRPr lang="cs-CZ" sz="20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000250" y="5010151"/>
            <a:ext cx="5101167" cy="296333"/>
          </a:xfrm>
          <a:prstGeom prst="rect">
            <a:avLst/>
          </a:prstGeom>
          <a:solidFill>
            <a:srgbClr val="E1000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390368" y="449127"/>
            <a:ext cx="5876429" cy="461665"/>
          </a:xfrm>
          <a:prstGeom prst="rect">
            <a:avLst/>
          </a:prstGeom>
        </p:spPr>
        <p:txBody>
          <a:bodyPr wrap="square">
            <a:spAutoFit/>
          </a:bodyPr>
          <a:lstStyle/>
          <a:p>
            <a:r>
              <a:rPr lang="cs-CZ" sz="2400" dirty="0" err="1"/>
              <a:t>Hybridization</a:t>
            </a:r>
            <a:r>
              <a:rPr lang="cs-CZ" sz="2400" dirty="0"/>
              <a:t> </a:t>
            </a:r>
            <a:r>
              <a:rPr lang="cs-CZ" sz="2400" dirty="0" err="1"/>
              <a:t>makes</a:t>
            </a:r>
            <a:r>
              <a:rPr lang="cs-CZ" sz="2400" dirty="0"/>
              <a:t> a </a:t>
            </a:r>
            <a:r>
              <a:rPr lang="cs-CZ" sz="2400" dirty="0" err="1"/>
              <a:t>cascade</a:t>
            </a:r>
            <a:r>
              <a:rPr lang="cs-CZ" sz="2400" dirty="0"/>
              <a:t> </a:t>
            </a:r>
            <a:r>
              <a:rPr lang="cs-CZ" sz="2400" dirty="0" err="1"/>
              <a:t>of</a:t>
            </a:r>
            <a:r>
              <a:rPr lang="cs-CZ" sz="2400" dirty="0"/>
              <a:t> </a:t>
            </a:r>
            <a:r>
              <a:rPr lang="cs-CZ" sz="2400" dirty="0" err="1"/>
              <a:t>blocks</a:t>
            </a:r>
            <a:endParaRPr lang="en-US" dirty="0"/>
          </a:p>
        </p:txBody>
      </p:sp>
      <p:sp>
        <p:nvSpPr>
          <p:cNvPr id="7" name="Rectangle 6"/>
          <p:cNvSpPr/>
          <p:nvPr/>
        </p:nvSpPr>
        <p:spPr>
          <a:xfrm>
            <a:off x="2000250" y="1576917"/>
            <a:ext cx="5101167" cy="296333"/>
          </a:xfrm>
          <a:prstGeom prst="rect">
            <a:avLst/>
          </a:prstGeom>
          <a:solidFill>
            <a:srgbClr val="0066CC"/>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000250" y="2131484"/>
            <a:ext cx="5101167" cy="296333"/>
          </a:xfrm>
          <a:prstGeom prst="rect">
            <a:avLst/>
          </a:prstGeom>
          <a:solidFill>
            <a:srgbClr val="0066CC"/>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000250" y="2692401"/>
            <a:ext cx="5101167" cy="296333"/>
          </a:xfrm>
          <a:prstGeom prst="rect">
            <a:avLst/>
          </a:prstGeom>
          <a:solidFill>
            <a:srgbClr val="0066CC"/>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2000250" y="3327400"/>
            <a:ext cx="5101167" cy="296333"/>
          </a:xfrm>
          <a:prstGeom prst="rect">
            <a:avLst/>
          </a:prstGeom>
          <a:solidFill>
            <a:srgbClr val="0066CC"/>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000250" y="3881967"/>
            <a:ext cx="5101167" cy="296333"/>
          </a:xfrm>
          <a:prstGeom prst="rect">
            <a:avLst/>
          </a:prstGeom>
          <a:solidFill>
            <a:srgbClr val="0066CC"/>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000250" y="4442884"/>
            <a:ext cx="5101167" cy="296333"/>
          </a:xfrm>
          <a:prstGeom prst="rect">
            <a:avLst/>
          </a:prstGeom>
          <a:solidFill>
            <a:srgbClr val="0066CC"/>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2470151" y="4442884"/>
            <a:ext cx="3149600" cy="296333"/>
          </a:xfrm>
          <a:prstGeom prst="rect">
            <a:avLst/>
          </a:prstGeom>
          <a:solidFill>
            <a:srgbClr val="E1000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470151" y="3881967"/>
            <a:ext cx="2821516" cy="296333"/>
          </a:xfrm>
          <a:prstGeom prst="rect">
            <a:avLst/>
          </a:prstGeom>
          <a:solidFill>
            <a:srgbClr val="E1000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577167" y="3327400"/>
            <a:ext cx="1714500" cy="296333"/>
          </a:xfrm>
          <a:prstGeom prst="rect">
            <a:avLst/>
          </a:prstGeom>
          <a:solidFill>
            <a:srgbClr val="E1000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577167" y="2692401"/>
            <a:ext cx="1238250" cy="296333"/>
          </a:xfrm>
          <a:prstGeom prst="rect">
            <a:avLst/>
          </a:prstGeom>
          <a:solidFill>
            <a:srgbClr val="E1000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577167" y="2135718"/>
            <a:ext cx="751416" cy="296333"/>
          </a:xfrm>
          <a:prstGeom prst="rect">
            <a:avLst/>
          </a:prstGeom>
          <a:solidFill>
            <a:srgbClr val="E1000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782483" y="1576917"/>
            <a:ext cx="546100" cy="296333"/>
          </a:xfrm>
          <a:prstGeom prst="rect">
            <a:avLst/>
          </a:prstGeom>
          <a:solidFill>
            <a:srgbClr val="E1000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flipH="1" flipV="1">
            <a:off x="4093029" y="1186543"/>
            <a:ext cx="23888" cy="4263874"/>
          </a:xfrm>
          <a:prstGeom prst="straightConnector1">
            <a:avLst/>
          </a:prstGeom>
          <a:ln w="57150">
            <a:solidFill>
              <a:srgbClr val="99FF33"/>
            </a:solidFill>
            <a:tailEnd type="arrow"/>
          </a:ln>
        </p:spPr>
        <p:style>
          <a:lnRef idx="2">
            <a:schemeClr val="accent1"/>
          </a:lnRef>
          <a:fillRef idx="0">
            <a:schemeClr val="accent1"/>
          </a:fillRef>
          <a:effectRef idx="1">
            <a:schemeClr val="accent1"/>
          </a:effectRef>
          <a:fontRef idx="minor">
            <a:schemeClr val="tx1"/>
          </a:fontRef>
        </p:style>
      </p:cxnSp>
      <p:sp>
        <p:nvSpPr>
          <p:cNvPr id="23" name="Rectangle 5"/>
          <p:cNvSpPr/>
          <p:nvPr/>
        </p:nvSpPr>
        <p:spPr>
          <a:xfrm>
            <a:off x="1468373" y="5765480"/>
            <a:ext cx="6056638" cy="461665"/>
          </a:xfrm>
          <a:prstGeom prst="rect">
            <a:avLst/>
          </a:prstGeom>
        </p:spPr>
        <p:txBody>
          <a:bodyPr wrap="square">
            <a:spAutoFit/>
          </a:bodyPr>
          <a:lstStyle/>
          <a:p>
            <a:r>
              <a:rPr lang="cs-CZ" sz="2400" dirty="0" err="1"/>
              <a:t>advancing</a:t>
            </a:r>
            <a:r>
              <a:rPr lang="cs-CZ" sz="2400" dirty="0"/>
              <a:t> introgression </a:t>
            </a:r>
            <a:r>
              <a:rPr lang="cs-CZ" sz="2400" dirty="0" err="1"/>
              <a:t>into</a:t>
            </a:r>
            <a:r>
              <a:rPr lang="cs-CZ" sz="2400" dirty="0"/>
              <a:t> </a:t>
            </a:r>
            <a:r>
              <a:rPr lang="en-GB" sz="2400" dirty="0"/>
              <a:t>‘blue’ genome</a:t>
            </a:r>
            <a:endParaRPr lang="en-US" dirty="0"/>
          </a:p>
        </p:txBody>
      </p:sp>
    </p:spTree>
    <p:extLst>
      <p:ext uri="{BB962C8B-B14F-4D97-AF65-F5344CB8AC3E}">
        <p14:creationId xmlns:p14="http://schemas.microsoft.com/office/powerpoint/2010/main" val="10395751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junctions.jpg"/>
          <p:cNvPicPr>
            <a:picLocks noChangeAspect="1"/>
          </p:cNvPicPr>
          <p:nvPr/>
        </p:nvPicPr>
        <p:blipFill>
          <a:blip r:embed="rId2" cstate="print"/>
          <a:stretch>
            <a:fillRect/>
          </a:stretch>
        </p:blipFill>
        <p:spPr>
          <a:xfrm>
            <a:off x="4542609" y="858665"/>
            <a:ext cx="4282440" cy="5358384"/>
          </a:xfrm>
          <a:prstGeom prst="rect">
            <a:avLst/>
          </a:prstGeom>
        </p:spPr>
      </p:pic>
      <p:sp>
        <p:nvSpPr>
          <p:cNvPr id="4" name="TextovéPole 3"/>
          <p:cNvSpPr txBox="1"/>
          <p:nvPr/>
        </p:nvSpPr>
        <p:spPr>
          <a:xfrm>
            <a:off x="4677098" y="418095"/>
            <a:ext cx="1390189" cy="369332"/>
          </a:xfrm>
          <a:prstGeom prst="rect">
            <a:avLst/>
          </a:prstGeom>
          <a:noFill/>
        </p:spPr>
        <p:txBody>
          <a:bodyPr wrap="none" rtlCol="0">
            <a:spAutoFit/>
          </a:bodyPr>
          <a:lstStyle/>
          <a:p>
            <a:r>
              <a:rPr lang="cs-CZ" dirty="0" err="1">
                <a:latin typeface="Arial" pitchFamily="34" charset="0"/>
                <a:cs typeface="Arial" pitchFamily="34" charset="0"/>
              </a:rPr>
              <a:t>haplotype</a:t>
            </a:r>
            <a:r>
              <a:rPr lang="cs-CZ" dirty="0">
                <a:latin typeface="Arial" pitchFamily="34" charset="0"/>
                <a:cs typeface="Arial" pitchFamily="34" charset="0"/>
              </a:rPr>
              <a:t> A</a:t>
            </a:r>
          </a:p>
        </p:txBody>
      </p:sp>
      <p:sp>
        <p:nvSpPr>
          <p:cNvPr id="5" name="TextovéPole 4"/>
          <p:cNvSpPr txBox="1"/>
          <p:nvPr/>
        </p:nvSpPr>
        <p:spPr>
          <a:xfrm>
            <a:off x="4677098" y="2050952"/>
            <a:ext cx="1402948" cy="369332"/>
          </a:xfrm>
          <a:prstGeom prst="rect">
            <a:avLst/>
          </a:prstGeom>
          <a:noFill/>
        </p:spPr>
        <p:txBody>
          <a:bodyPr wrap="none" rtlCol="0">
            <a:spAutoFit/>
          </a:bodyPr>
          <a:lstStyle/>
          <a:p>
            <a:r>
              <a:rPr lang="cs-CZ" dirty="0" err="1">
                <a:latin typeface="Arial" pitchFamily="34" charset="0"/>
                <a:cs typeface="Arial" pitchFamily="34" charset="0"/>
              </a:rPr>
              <a:t>haplotype</a:t>
            </a:r>
            <a:r>
              <a:rPr lang="cs-CZ" dirty="0">
                <a:latin typeface="Arial" pitchFamily="34" charset="0"/>
                <a:cs typeface="Arial" pitchFamily="34" charset="0"/>
              </a:rPr>
              <a:t> B</a:t>
            </a:r>
          </a:p>
        </p:txBody>
      </p:sp>
      <p:sp>
        <p:nvSpPr>
          <p:cNvPr id="6" name="TextovéPole 5"/>
          <p:cNvSpPr txBox="1"/>
          <p:nvPr/>
        </p:nvSpPr>
        <p:spPr>
          <a:xfrm>
            <a:off x="4677098" y="3542295"/>
            <a:ext cx="1454244" cy="369332"/>
          </a:xfrm>
          <a:prstGeom prst="rect">
            <a:avLst/>
          </a:prstGeom>
          <a:noFill/>
        </p:spPr>
        <p:txBody>
          <a:bodyPr wrap="none" rtlCol="0">
            <a:spAutoFit/>
          </a:bodyPr>
          <a:lstStyle/>
          <a:p>
            <a:r>
              <a:rPr lang="cs-CZ" dirty="0" err="1">
                <a:latin typeface="Arial" pitchFamily="34" charset="0"/>
                <a:cs typeface="Arial" pitchFamily="34" charset="0"/>
              </a:rPr>
              <a:t>recombinant</a:t>
            </a:r>
            <a:endParaRPr lang="cs-CZ" dirty="0">
              <a:latin typeface="Arial" pitchFamily="34" charset="0"/>
              <a:cs typeface="Arial" pitchFamily="34" charset="0"/>
            </a:endParaRPr>
          </a:p>
        </p:txBody>
      </p:sp>
      <p:grpSp>
        <p:nvGrpSpPr>
          <p:cNvPr id="12" name="Skupina 11"/>
          <p:cNvGrpSpPr/>
          <p:nvPr/>
        </p:nvGrpSpPr>
        <p:grpSpPr>
          <a:xfrm>
            <a:off x="493031" y="227013"/>
            <a:ext cx="1923597" cy="2275920"/>
            <a:chOff x="242660" y="41956"/>
            <a:chExt cx="1923597" cy="2275920"/>
          </a:xfrm>
        </p:grpSpPr>
        <p:pic>
          <p:nvPicPr>
            <p:cNvPr id="3074" name="Picture 2" descr="http://www.economics.soton.ac.uk/staff/aldrich/fisherguide/Doc1_files/image001.gif"/>
            <p:cNvPicPr>
              <a:picLocks noChangeAspect="1" noChangeArrowheads="1"/>
            </p:cNvPicPr>
            <p:nvPr/>
          </p:nvPicPr>
          <p:blipFill>
            <a:blip r:embed="rId3" cstate="print"/>
            <a:srcRect/>
            <a:stretch>
              <a:fillRect/>
            </a:stretch>
          </p:blipFill>
          <p:spPr bwMode="auto">
            <a:xfrm>
              <a:off x="242660" y="41956"/>
              <a:ext cx="1923597" cy="1973858"/>
            </a:xfrm>
            <a:prstGeom prst="rect">
              <a:avLst/>
            </a:prstGeom>
            <a:noFill/>
            <a:effectLst>
              <a:softEdge rad="127000"/>
            </a:effectLst>
          </p:spPr>
        </p:pic>
        <p:sp>
          <p:nvSpPr>
            <p:cNvPr id="8" name="TextovéPole 7"/>
            <p:cNvSpPr txBox="1"/>
            <p:nvPr/>
          </p:nvSpPr>
          <p:spPr>
            <a:xfrm>
              <a:off x="479199" y="1948544"/>
              <a:ext cx="1390189" cy="369332"/>
            </a:xfrm>
            <a:prstGeom prst="rect">
              <a:avLst/>
            </a:prstGeom>
            <a:noFill/>
          </p:spPr>
          <p:txBody>
            <a:bodyPr wrap="none" rtlCol="0">
              <a:spAutoFit/>
            </a:bodyPr>
            <a:lstStyle/>
            <a:p>
              <a:r>
                <a:rPr lang="cs-CZ" dirty="0">
                  <a:solidFill>
                    <a:srgbClr val="0070C0"/>
                  </a:solidFill>
                  <a:latin typeface="Arial" pitchFamily="34" charset="0"/>
                  <a:cs typeface="Arial" pitchFamily="34" charset="0"/>
                </a:rPr>
                <a:t>R. A. </a:t>
              </a:r>
              <a:r>
                <a:rPr lang="cs-CZ" dirty="0" err="1">
                  <a:solidFill>
                    <a:srgbClr val="0070C0"/>
                  </a:solidFill>
                  <a:latin typeface="Arial" pitchFamily="34" charset="0"/>
                  <a:cs typeface="Arial" pitchFamily="34" charset="0"/>
                </a:rPr>
                <a:t>Fisher</a:t>
              </a:r>
              <a:endParaRPr lang="cs-CZ" dirty="0">
                <a:solidFill>
                  <a:srgbClr val="0070C0"/>
                </a:solidFill>
                <a:latin typeface="Arial" pitchFamily="34" charset="0"/>
                <a:cs typeface="Arial" pitchFamily="34" charset="0"/>
              </a:endParaRPr>
            </a:p>
          </p:txBody>
        </p:sp>
      </p:grpSp>
      <p:sp>
        <p:nvSpPr>
          <p:cNvPr id="9" name="TextovéPole 8"/>
          <p:cNvSpPr txBox="1"/>
          <p:nvPr/>
        </p:nvSpPr>
        <p:spPr>
          <a:xfrm>
            <a:off x="509588" y="3165999"/>
            <a:ext cx="4011483" cy="1759456"/>
          </a:xfrm>
          <a:prstGeom prst="rect">
            <a:avLst/>
          </a:prstGeom>
          <a:noFill/>
        </p:spPr>
        <p:txBody>
          <a:bodyPr wrap="none" rtlCol="0">
            <a:spAutoFit/>
          </a:bodyPr>
          <a:lstStyle/>
          <a:p>
            <a:pPr defTabSz="360000">
              <a:spcAft>
                <a:spcPts val="1000"/>
              </a:spcAft>
            </a:pPr>
            <a:r>
              <a:rPr lang="cs-CZ" sz="2000" dirty="0" err="1">
                <a:latin typeface="Arial" pitchFamily="34" charset="0"/>
                <a:cs typeface="Arial" pitchFamily="34" charset="0"/>
              </a:rPr>
              <a:t>Recombination</a:t>
            </a:r>
            <a:r>
              <a:rPr lang="cs-CZ" sz="2000" dirty="0">
                <a:latin typeface="Arial" pitchFamily="34" charset="0"/>
                <a:cs typeface="Arial" pitchFamily="34" charset="0"/>
              </a:rPr>
              <a:t> </a:t>
            </a:r>
            <a:r>
              <a:rPr lang="cs-CZ" sz="2000" dirty="0" err="1"/>
              <a:t>brings</a:t>
            </a:r>
            <a:r>
              <a:rPr lang="cs-CZ" sz="2000" dirty="0"/>
              <a:t> </a:t>
            </a:r>
            <a:r>
              <a:rPr lang="cs-CZ" sz="2000" dirty="0" err="1"/>
              <a:t>together</a:t>
            </a:r>
            <a:r>
              <a:rPr lang="cs-CZ" sz="2000" dirty="0"/>
              <a:t> </a:t>
            </a:r>
            <a:br>
              <a:rPr lang="cs-CZ" sz="2000" dirty="0"/>
            </a:br>
            <a:r>
              <a:rPr lang="cs-CZ" sz="2000" dirty="0">
                <a:latin typeface="Arial" pitchFamily="34" charset="0"/>
                <a:cs typeface="Arial" pitchFamily="34" charset="0"/>
              </a:rPr>
              <a:t>DNA </a:t>
            </a:r>
            <a:r>
              <a:rPr lang="cs-CZ" sz="2000" dirty="0" err="1">
                <a:latin typeface="Arial" pitchFamily="34" charset="0"/>
                <a:cs typeface="Arial" pitchFamily="34" charset="0"/>
              </a:rPr>
              <a:t>of</a:t>
            </a:r>
            <a:r>
              <a:rPr lang="cs-CZ" sz="2000" dirty="0">
                <a:latin typeface="Arial" pitchFamily="34" charset="0"/>
                <a:cs typeface="Arial" pitchFamily="34" charset="0"/>
              </a:rPr>
              <a:t> </a:t>
            </a:r>
            <a:r>
              <a:rPr lang="cs-CZ" sz="2000" dirty="0" err="1">
                <a:latin typeface="Arial" pitchFamily="34" charset="0"/>
                <a:cs typeface="Arial" pitchFamily="34" charset="0"/>
              </a:rPr>
              <a:t>different</a:t>
            </a:r>
            <a:r>
              <a:rPr lang="cs-CZ" sz="2000" dirty="0">
                <a:latin typeface="Arial" pitchFamily="34" charset="0"/>
                <a:cs typeface="Arial" pitchFamily="34" charset="0"/>
              </a:rPr>
              <a:t> </a:t>
            </a:r>
            <a:r>
              <a:rPr lang="cs-CZ" sz="2000" dirty="0" err="1">
                <a:latin typeface="Arial" pitchFamily="34" charset="0"/>
                <a:cs typeface="Arial" pitchFamily="34" charset="0"/>
              </a:rPr>
              <a:t>origin</a:t>
            </a:r>
            <a:r>
              <a:rPr lang="cs-CZ" sz="2000" dirty="0">
                <a:latin typeface="Arial" pitchFamily="34" charset="0"/>
                <a:cs typeface="Arial" pitchFamily="34" charset="0"/>
              </a:rPr>
              <a:t> and </a:t>
            </a:r>
            <a:r>
              <a:rPr lang="cs-CZ" sz="2000" dirty="0" err="1">
                <a:latin typeface="Arial" pitchFamily="34" charset="0"/>
                <a:cs typeface="Arial" pitchFamily="34" charset="0"/>
              </a:rPr>
              <a:t>makes</a:t>
            </a:r>
            <a:br>
              <a:rPr lang="cs-CZ" sz="2000" dirty="0">
                <a:latin typeface="Arial" pitchFamily="34" charset="0"/>
                <a:cs typeface="Arial" pitchFamily="34" charset="0"/>
              </a:rPr>
            </a:br>
            <a:r>
              <a:rPr lang="cs-CZ" sz="2000" i="1" dirty="0" err="1">
                <a:solidFill>
                  <a:srgbClr val="E10000"/>
                </a:solidFill>
                <a:latin typeface="Arial" pitchFamily="34" charset="0"/>
                <a:cs typeface="Arial" pitchFamily="34" charset="0"/>
              </a:rPr>
              <a:t>junctions</a:t>
            </a:r>
            <a:r>
              <a:rPr lang="cs-CZ" sz="2000" i="1" dirty="0">
                <a:solidFill>
                  <a:srgbClr val="E10000"/>
                </a:solidFill>
                <a:latin typeface="Arial" pitchFamily="34" charset="0"/>
                <a:cs typeface="Arial" pitchFamily="34" charset="0"/>
              </a:rPr>
              <a:t> </a:t>
            </a:r>
            <a:r>
              <a:rPr lang="cs-CZ" sz="2000" dirty="0">
                <a:latin typeface="Arial" pitchFamily="34" charset="0"/>
                <a:cs typeface="Arial" pitchFamily="34" charset="0"/>
              </a:rPr>
              <a:t>(</a:t>
            </a:r>
            <a:r>
              <a:rPr lang="cs-CZ" sz="2000" i="1" dirty="0" err="1">
                <a:latin typeface="Arial" pitchFamily="34" charset="0"/>
                <a:cs typeface="Arial" pitchFamily="34" charset="0"/>
              </a:rPr>
              <a:t>breakpoints</a:t>
            </a:r>
            <a:r>
              <a:rPr lang="cs-CZ" sz="2000" dirty="0">
                <a:latin typeface="Arial" pitchFamily="34" charset="0"/>
                <a:cs typeface="Arial" pitchFamily="34" charset="0"/>
              </a:rPr>
              <a:t>)</a:t>
            </a:r>
          </a:p>
          <a:p>
            <a:pPr defTabSz="360000">
              <a:spcAft>
                <a:spcPts val="1000"/>
              </a:spcAft>
            </a:pPr>
            <a:r>
              <a:rPr lang="cs-CZ" sz="2000" dirty="0" err="1">
                <a:latin typeface="Arial" pitchFamily="34" charset="0"/>
                <a:cs typeface="Arial" pitchFamily="34" charset="0"/>
              </a:rPr>
              <a:t>they</a:t>
            </a:r>
            <a:r>
              <a:rPr lang="cs-CZ" sz="2000" dirty="0">
                <a:latin typeface="Arial" pitchFamily="34" charset="0"/>
                <a:cs typeface="Arial" pitchFamily="34" charset="0"/>
              </a:rPr>
              <a:t> </a:t>
            </a:r>
            <a:r>
              <a:rPr lang="cs-CZ" sz="2000" dirty="0" err="1">
                <a:latin typeface="Arial" pitchFamily="34" charset="0"/>
                <a:cs typeface="Arial" pitchFamily="34" charset="0"/>
              </a:rPr>
              <a:t>divide</a:t>
            </a:r>
            <a:r>
              <a:rPr lang="cs-CZ" sz="2000" dirty="0">
                <a:latin typeface="Arial" pitchFamily="34" charset="0"/>
                <a:cs typeface="Arial" pitchFamily="34" charset="0"/>
              </a:rPr>
              <a:t> genome </a:t>
            </a:r>
            <a:r>
              <a:rPr lang="cs-CZ" sz="2000" dirty="0" err="1">
                <a:latin typeface="Arial" pitchFamily="34" charset="0"/>
                <a:cs typeface="Arial" pitchFamily="34" charset="0"/>
              </a:rPr>
              <a:t>into</a:t>
            </a:r>
            <a:r>
              <a:rPr lang="cs-CZ" sz="2000" dirty="0">
                <a:latin typeface="Arial" pitchFamily="34" charset="0"/>
                <a:cs typeface="Arial" pitchFamily="34" charset="0"/>
              </a:rPr>
              <a:t> </a:t>
            </a:r>
            <a:r>
              <a:rPr lang="cs-CZ" sz="2000" i="1" dirty="0" err="1">
                <a:solidFill>
                  <a:srgbClr val="E10000"/>
                </a:solidFill>
                <a:latin typeface="Arial" pitchFamily="34" charset="0"/>
                <a:cs typeface="Arial" pitchFamily="34" charset="0"/>
              </a:rPr>
              <a:t>blocks</a:t>
            </a:r>
            <a:r>
              <a:rPr lang="cs-CZ" sz="2000" i="1" dirty="0">
                <a:latin typeface="Arial" pitchFamily="34" charset="0"/>
                <a:cs typeface="Arial" pitchFamily="34" charset="0"/>
              </a:rPr>
              <a:t> </a:t>
            </a:r>
            <a:br>
              <a:rPr lang="cs-CZ" sz="2000" i="1" dirty="0">
                <a:latin typeface="Arial" pitchFamily="34" charset="0"/>
                <a:cs typeface="Arial" pitchFamily="34" charset="0"/>
              </a:rPr>
            </a:br>
            <a:r>
              <a:rPr lang="cs-CZ" sz="2000" dirty="0">
                <a:latin typeface="Arial" pitchFamily="34" charset="0"/>
                <a:cs typeface="Arial" pitchFamily="34" charset="0"/>
              </a:rPr>
              <a:t>(</a:t>
            </a:r>
            <a:r>
              <a:rPr lang="cs-CZ" sz="2000" i="1" dirty="0" err="1">
                <a:latin typeface="Arial" pitchFamily="34" charset="0"/>
                <a:cs typeface="Arial" pitchFamily="34" charset="0"/>
              </a:rPr>
              <a:t>chunks</a:t>
            </a:r>
            <a:r>
              <a:rPr lang="cs-CZ" sz="2000" dirty="0">
                <a:latin typeface="Arial" pitchFamily="34" charset="0"/>
                <a:cs typeface="Arial" pitchFamily="34" charset="0"/>
              </a:rPr>
              <a:t>, </a:t>
            </a:r>
            <a:r>
              <a:rPr lang="cs-CZ" sz="2000" i="1" dirty="0" err="1">
                <a:latin typeface="Arial" pitchFamily="34" charset="0"/>
                <a:cs typeface="Arial" pitchFamily="34" charset="0"/>
              </a:rPr>
              <a:t>tracts</a:t>
            </a:r>
            <a:r>
              <a:rPr lang="cs-CZ" sz="2000" dirty="0">
                <a:latin typeface="Arial" pitchFamily="34" charset="0"/>
                <a:cs typeface="Arial" pitchFamily="34" charset="0"/>
              </a:rPr>
              <a:t>, </a:t>
            </a:r>
            <a:r>
              <a:rPr lang="cs-CZ" sz="2000" i="1" dirty="0" err="1">
                <a:latin typeface="Arial" pitchFamily="34" charset="0"/>
                <a:cs typeface="Arial" pitchFamily="34" charset="0"/>
              </a:rPr>
              <a:t>segments</a:t>
            </a:r>
            <a:r>
              <a:rPr lang="cs-CZ" sz="2000" dirty="0">
                <a:latin typeface="Arial" pitchFamily="34" charset="0"/>
                <a:cs typeface="Arial" pitchFamily="34" charset="0"/>
              </a:rPr>
              <a:t>)</a:t>
            </a:r>
          </a:p>
        </p:txBody>
      </p:sp>
      <p:sp>
        <p:nvSpPr>
          <p:cNvPr id="10" name="TextovéPole 9"/>
          <p:cNvSpPr txBox="1"/>
          <p:nvPr/>
        </p:nvSpPr>
        <p:spPr>
          <a:xfrm>
            <a:off x="4688437" y="5142495"/>
            <a:ext cx="889987" cy="369332"/>
          </a:xfrm>
          <a:prstGeom prst="rect">
            <a:avLst/>
          </a:prstGeom>
          <a:noFill/>
        </p:spPr>
        <p:txBody>
          <a:bodyPr wrap="none" rtlCol="0">
            <a:spAutoFit/>
          </a:bodyPr>
          <a:lstStyle/>
          <a:p>
            <a:r>
              <a:rPr lang="cs-CZ" i="1" dirty="0">
                <a:latin typeface="Arial" pitchFamily="34" charset="0"/>
                <a:cs typeface="Arial" pitchFamily="34" charset="0"/>
              </a:rPr>
              <a:t>N</a:t>
            </a:r>
            <a:r>
              <a:rPr lang="cs-CZ" dirty="0">
                <a:latin typeface="Arial" pitchFamily="34" charset="0"/>
                <a:cs typeface="Arial" pitchFamily="34" charset="0"/>
              </a:rPr>
              <a:t> SNP</a:t>
            </a:r>
          </a:p>
        </p:txBody>
      </p:sp>
      <p:sp>
        <p:nvSpPr>
          <p:cNvPr id="11" name="TextovéPole 10"/>
          <p:cNvSpPr txBox="1"/>
          <p:nvPr/>
        </p:nvSpPr>
        <p:spPr>
          <a:xfrm>
            <a:off x="6602853" y="4506711"/>
            <a:ext cx="1287532" cy="369332"/>
          </a:xfrm>
          <a:prstGeom prst="rect">
            <a:avLst/>
          </a:prstGeom>
          <a:noFill/>
        </p:spPr>
        <p:txBody>
          <a:bodyPr wrap="none" rtlCol="0">
            <a:spAutoFit/>
          </a:bodyPr>
          <a:lstStyle/>
          <a:p>
            <a:r>
              <a:rPr lang="cs-CZ" dirty="0">
                <a:latin typeface="Arial" pitchFamily="34" charset="0"/>
                <a:cs typeface="Arial" pitchFamily="34" charset="0"/>
              </a:rPr>
              <a:t>3 </a:t>
            </a:r>
            <a:r>
              <a:rPr lang="cs-CZ" dirty="0" err="1">
                <a:latin typeface="Arial" pitchFamily="34" charset="0"/>
                <a:cs typeface="Arial" pitchFamily="34" charset="0"/>
              </a:rPr>
              <a:t>junctions</a:t>
            </a:r>
            <a:endParaRPr lang="cs-CZ" dirty="0">
              <a:latin typeface="Arial" pitchFamily="34" charset="0"/>
              <a:cs typeface="Arial" pitchFamily="34" charset="0"/>
            </a:endParaRPr>
          </a:p>
        </p:txBody>
      </p:sp>
      <p:sp>
        <p:nvSpPr>
          <p:cNvPr id="13" name="TextovéPole 12">
            <a:extLst>
              <a:ext uri="{FF2B5EF4-FFF2-40B4-BE49-F238E27FC236}">
                <a16:creationId xmlns:a16="http://schemas.microsoft.com/office/drawing/2014/main" id="{5B74BFC0-7EE0-41FC-BF3C-162B082B8B07}"/>
              </a:ext>
            </a:extLst>
          </p:cNvPr>
          <p:cNvSpPr txBox="1"/>
          <p:nvPr/>
        </p:nvSpPr>
        <p:spPr>
          <a:xfrm>
            <a:off x="7262899" y="3511517"/>
            <a:ext cx="1322798" cy="400110"/>
          </a:xfrm>
          <a:prstGeom prst="rect">
            <a:avLst/>
          </a:prstGeom>
          <a:noFill/>
        </p:spPr>
        <p:txBody>
          <a:bodyPr wrap="none" rtlCol="0">
            <a:spAutoFit/>
          </a:bodyPr>
          <a:lstStyle/>
          <a:p>
            <a:pPr defTabSz="360000">
              <a:spcAft>
                <a:spcPts val="1000"/>
              </a:spcAft>
            </a:pPr>
            <a:r>
              <a:rPr lang="cs-CZ" sz="2000" dirty="0">
                <a:latin typeface="Arial" pitchFamily="34" charset="0"/>
                <a:cs typeface="Arial" pitchFamily="34" charset="0"/>
              </a:rPr>
              <a:t>4 </a:t>
            </a:r>
            <a:r>
              <a:rPr lang="cs-CZ" sz="2000" dirty="0" err="1">
                <a:latin typeface="Arial" pitchFamily="34" charset="0"/>
                <a:cs typeface="Arial" pitchFamily="34" charset="0"/>
              </a:rPr>
              <a:t>markers</a:t>
            </a:r>
            <a:endParaRPr lang="cs-CZ" sz="2000" dirty="0">
              <a:latin typeface="Arial" pitchFamily="34" charset="0"/>
              <a:cs typeface="Arial" pitchFamily="34" charset="0"/>
            </a:endParaRPr>
          </a:p>
        </p:txBody>
      </p:sp>
      <p:sp>
        <p:nvSpPr>
          <p:cNvPr id="14" name="TextovéPole 13">
            <a:extLst>
              <a:ext uri="{FF2B5EF4-FFF2-40B4-BE49-F238E27FC236}">
                <a16:creationId xmlns:a16="http://schemas.microsoft.com/office/drawing/2014/main" id="{049E9251-0F86-4C1A-9073-2B993051A225}"/>
              </a:ext>
            </a:extLst>
          </p:cNvPr>
          <p:cNvSpPr txBox="1"/>
          <p:nvPr/>
        </p:nvSpPr>
        <p:spPr>
          <a:xfrm>
            <a:off x="7287721" y="5111717"/>
            <a:ext cx="1366080" cy="400110"/>
          </a:xfrm>
          <a:prstGeom prst="rect">
            <a:avLst/>
          </a:prstGeom>
          <a:noFill/>
        </p:spPr>
        <p:txBody>
          <a:bodyPr wrap="none" rtlCol="0">
            <a:spAutoFit/>
          </a:bodyPr>
          <a:lstStyle/>
          <a:p>
            <a:pPr defTabSz="360000">
              <a:spcAft>
                <a:spcPts val="1000"/>
              </a:spcAft>
            </a:pPr>
            <a:r>
              <a:rPr lang="cs-CZ" sz="2000" i="1" dirty="0">
                <a:latin typeface="Arial" pitchFamily="34" charset="0"/>
                <a:cs typeface="Arial" pitchFamily="34" charset="0"/>
              </a:rPr>
              <a:t>N</a:t>
            </a:r>
            <a:r>
              <a:rPr lang="cs-CZ" sz="2000" dirty="0">
                <a:latin typeface="Arial" pitchFamily="34" charset="0"/>
                <a:cs typeface="Arial" pitchFamily="34" charset="0"/>
              </a:rPr>
              <a:t> </a:t>
            </a:r>
            <a:r>
              <a:rPr lang="cs-CZ" sz="2000" dirty="0" err="1">
                <a:latin typeface="Arial" pitchFamily="34" charset="0"/>
                <a:cs typeface="Arial" pitchFamily="34" charset="0"/>
              </a:rPr>
              <a:t>markers</a:t>
            </a:r>
            <a:endParaRPr lang="cs-CZ" sz="2000" dirty="0">
              <a:latin typeface="Arial" pitchFamily="34" charset="0"/>
              <a:cs typeface="Arial"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Skupina 5">
            <a:extLst>
              <a:ext uri="{FF2B5EF4-FFF2-40B4-BE49-F238E27FC236}">
                <a16:creationId xmlns:a16="http://schemas.microsoft.com/office/drawing/2014/main" id="{78FF9721-45A2-4186-9FCD-924B790ECA7A}"/>
              </a:ext>
            </a:extLst>
          </p:cNvPr>
          <p:cNvGrpSpPr/>
          <p:nvPr/>
        </p:nvGrpSpPr>
        <p:grpSpPr>
          <a:xfrm>
            <a:off x="2661934" y="2137719"/>
            <a:ext cx="6337300" cy="2582562"/>
            <a:chOff x="2713692" y="2677594"/>
            <a:chExt cx="6337300" cy="2582562"/>
          </a:xfrm>
        </p:grpSpPr>
        <p:pic>
          <p:nvPicPr>
            <p:cNvPr id="3" name="Obrázek 2"/>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400000"/>
                      </a14:imgEffect>
                    </a14:imgLayer>
                  </a14:imgProps>
                </a:ext>
              </a:extLst>
            </a:blip>
            <a:srcRect l="56399" t="53324" r="11519" b="25757"/>
            <a:stretch/>
          </p:blipFill>
          <p:spPr>
            <a:xfrm>
              <a:off x="2713692" y="2677594"/>
              <a:ext cx="6337300" cy="2582562"/>
            </a:xfrm>
            <a:prstGeom prst="rect">
              <a:avLst/>
            </a:prstGeom>
          </p:spPr>
        </p:pic>
        <p:sp>
          <p:nvSpPr>
            <p:cNvPr id="4" name="Obdélník 3"/>
            <p:cNvSpPr/>
            <p:nvPr/>
          </p:nvSpPr>
          <p:spPr>
            <a:xfrm>
              <a:off x="2782854" y="2712287"/>
              <a:ext cx="2505648" cy="1922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8" name="Obdélník 27"/>
            <p:cNvSpPr/>
            <p:nvPr/>
          </p:nvSpPr>
          <p:spPr>
            <a:xfrm>
              <a:off x="2792136" y="3341556"/>
              <a:ext cx="3563166" cy="1922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Obdélník 28"/>
            <p:cNvSpPr/>
            <p:nvPr/>
          </p:nvSpPr>
          <p:spPr>
            <a:xfrm>
              <a:off x="2792136" y="3820352"/>
              <a:ext cx="6258856" cy="352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Obdélník 29"/>
            <p:cNvSpPr/>
            <p:nvPr/>
          </p:nvSpPr>
          <p:spPr>
            <a:xfrm>
              <a:off x="2775724" y="4649369"/>
              <a:ext cx="4379677" cy="1922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24" name="AutoShape 42">
            <a:extLst>
              <a:ext uri="{FF2B5EF4-FFF2-40B4-BE49-F238E27FC236}">
                <a16:creationId xmlns:a16="http://schemas.microsoft.com/office/drawing/2014/main" id="{B58F23D7-E0FA-41E2-B401-71AB21897CC4}"/>
              </a:ext>
            </a:extLst>
          </p:cNvPr>
          <p:cNvSpPr>
            <a:spLocks noChangeArrowheads="1"/>
          </p:cNvSpPr>
          <p:nvPr/>
        </p:nvSpPr>
        <p:spPr bwMode="auto">
          <a:xfrm>
            <a:off x="5761422" y="1261941"/>
            <a:ext cx="1917407" cy="781585"/>
          </a:xfrm>
          <a:prstGeom prst="wedgeRectCallout">
            <a:avLst>
              <a:gd name="adj1" fmla="val 19175"/>
              <a:gd name="adj2" fmla="val 105263"/>
            </a:avLst>
          </a:prstGeom>
          <a:solidFill>
            <a:srgbClr val="EAEAEA"/>
          </a:solidFill>
          <a:ln w="6350">
            <a:solidFill>
              <a:schemeClr val="tx1"/>
            </a:solidFill>
            <a:miter lim="800000"/>
            <a:headEnd/>
            <a:tailEnd/>
          </a:ln>
        </p:spPr>
        <p:txBody>
          <a:bodyPr anchor="ctr"/>
          <a:lstStyle/>
          <a:p>
            <a:pPr algn="ctr"/>
            <a:r>
              <a:rPr lang="cs-CZ" sz="1800" b="0" dirty="0">
                <a:latin typeface="Arial" panose="020B0604020202020204" pitchFamily="34" charset="0"/>
                <a:cs typeface="Arial" panose="020B0604020202020204" pitchFamily="34" charset="0"/>
              </a:rPr>
              <a:t>chromo</a:t>
            </a:r>
            <a:r>
              <a:rPr lang="en-GB" sz="1800" b="0" dirty="0">
                <a:latin typeface="Arial" panose="020B0604020202020204" pitchFamily="34" charset="0"/>
                <a:cs typeface="Arial" panose="020B0604020202020204" pitchFamily="34" charset="0"/>
              </a:rPr>
              <a:t>s</a:t>
            </a:r>
            <a:r>
              <a:rPr lang="cs-CZ" sz="1800" b="0" dirty="0" err="1">
                <a:latin typeface="Arial" panose="020B0604020202020204" pitchFamily="34" charset="0"/>
                <a:cs typeface="Arial" panose="020B0604020202020204" pitchFamily="34" charset="0"/>
              </a:rPr>
              <a:t>om</a:t>
            </a:r>
            <a:r>
              <a:rPr lang="en-GB" sz="1800" b="0" dirty="0">
                <a:latin typeface="Arial" panose="020B0604020202020204" pitchFamily="34" charset="0"/>
                <a:cs typeface="Arial" panose="020B0604020202020204" pitchFamily="34" charset="0"/>
              </a:rPr>
              <a:t>e</a:t>
            </a:r>
            <a:r>
              <a:rPr lang="cs-CZ" sz="1800" b="0" dirty="0">
                <a:latin typeface="Arial" panose="020B0604020202020204" pitchFamily="34" charset="0"/>
                <a:cs typeface="Arial" panose="020B0604020202020204" pitchFamily="34" charset="0"/>
              </a:rPr>
              <a:t> 12 </a:t>
            </a:r>
            <a:r>
              <a:rPr lang="en-GB" sz="1800" b="0" dirty="0">
                <a:latin typeface="Arial" panose="020B0604020202020204" pitchFamily="34" charset="0"/>
                <a:cs typeface="Arial" panose="020B0604020202020204" pitchFamily="34" charset="0"/>
              </a:rPr>
              <a:t>of N</a:t>
            </a:r>
            <a:r>
              <a:rPr lang="cs-CZ" sz="1800" b="0" dirty="0" err="1">
                <a:latin typeface="Arial" panose="020B0604020202020204" pitchFamily="34" charset="0"/>
                <a:cs typeface="Arial" panose="020B0604020202020204" pitchFamily="34" charset="0"/>
              </a:rPr>
              <a:t>eandert</a:t>
            </a:r>
            <a:r>
              <a:rPr lang="en-GB" sz="1800" b="0" dirty="0">
                <a:latin typeface="Arial" panose="020B0604020202020204" pitchFamily="34" charset="0"/>
                <a:cs typeface="Arial" panose="020B0604020202020204" pitchFamily="34" charset="0"/>
              </a:rPr>
              <a:t>ha</a:t>
            </a:r>
            <a:r>
              <a:rPr lang="cs-CZ" sz="1800" b="0" dirty="0">
                <a:latin typeface="Arial" panose="020B0604020202020204" pitchFamily="34" charset="0"/>
                <a:cs typeface="Arial" panose="020B0604020202020204" pitchFamily="34" charset="0"/>
              </a:rPr>
              <a:t>l</a:t>
            </a:r>
          </a:p>
        </p:txBody>
      </p:sp>
      <p:sp>
        <p:nvSpPr>
          <p:cNvPr id="25" name="AutoShape 42">
            <a:extLst>
              <a:ext uri="{FF2B5EF4-FFF2-40B4-BE49-F238E27FC236}">
                <a16:creationId xmlns:a16="http://schemas.microsoft.com/office/drawing/2014/main" id="{B58F23D7-E0FA-41E2-B401-71AB21897CC4}"/>
              </a:ext>
            </a:extLst>
          </p:cNvPr>
          <p:cNvSpPr>
            <a:spLocks noChangeArrowheads="1"/>
          </p:cNvSpPr>
          <p:nvPr/>
        </p:nvSpPr>
        <p:spPr bwMode="auto">
          <a:xfrm>
            <a:off x="394833" y="1628963"/>
            <a:ext cx="2166354" cy="995633"/>
          </a:xfrm>
          <a:prstGeom prst="wedgeRectCallout">
            <a:avLst>
              <a:gd name="adj1" fmla="val 61997"/>
              <a:gd name="adj2" fmla="val 83919"/>
            </a:avLst>
          </a:prstGeom>
          <a:solidFill>
            <a:srgbClr val="EAEAEA"/>
          </a:solidFill>
          <a:ln w="6350">
            <a:solidFill>
              <a:schemeClr val="tx1"/>
            </a:solidFill>
            <a:miter lim="800000"/>
            <a:headEnd/>
            <a:tailEnd/>
          </a:ln>
        </p:spPr>
        <p:txBody>
          <a:bodyPr anchor="ctr"/>
          <a:lstStyle/>
          <a:p>
            <a:pPr algn="ctr"/>
            <a:r>
              <a:rPr lang="cs-CZ" sz="1800" b="0" dirty="0">
                <a:latin typeface="Arial" panose="020B0604020202020204" pitchFamily="34" charset="0"/>
                <a:cs typeface="Arial" panose="020B0604020202020204" pitchFamily="34" charset="0"/>
              </a:rPr>
              <a:t> R</a:t>
            </a:r>
            <a:r>
              <a:rPr lang="en-GB" sz="1800" b="0" dirty="0">
                <a:latin typeface="Arial" panose="020B0604020202020204" pitchFamily="34" charset="0"/>
                <a:cs typeface="Arial" panose="020B0604020202020204" pitchFamily="34" charset="0"/>
              </a:rPr>
              <a:t>o</a:t>
            </a:r>
            <a:r>
              <a:rPr lang="cs-CZ" sz="1800" b="0" dirty="0">
                <a:latin typeface="Arial" panose="020B0604020202020204" pitchFamily="34" charset="0"/>
                <a:cs typeface="Arial" panose="020B0604020202020204" pitchFamily="34" charset="0"/>
              </a:rPr>
              <a:t>m</a:t>
            </a:r>
            <a:r>
              <a:rPr lang="en-GB" sz="1800" b="0" dirty="0">
                <a:latin typeface="Arial" panose="020B0604020202020204" pitchFamily="34" charset="0"/>
                <a:cs typeface="Arial" panose="020B0604020202020204" pitchFamily="34" charset="0"/>
              </a:rPr>
              <a:t>a</a:t>
            </a:r>
            <a:r>
              <a:rPr lang="cs-CZ" sz="1800" b="0" dirty="0">
                <a:latin typeface="Arial" panose="020B0604020202020204" pitchFamily="34" charset="0"/>
                <a:cs typeface="Arial" panose="020B0604020202020204" pitchFamily="34" charset="0"/>
              </a:rPr>
              <a:t>n</a:t>
            </a:r>
            <a:r>
              <a:rPr lang="en-GB" sz="1800" b="0" dirty="0" err="1">
                <a:latin typeface="Arial" panose="020B0604020202020204" pitchFamily="34" charset="0"/>
                <a:cs typeface="Arial" panose="020B0604020202020204" pitchFamily="34" charset="0"/>
              </a:rPr>
              <a:t>ia</a:t>
            </a:r>
            <a:r>
              <a:rPr lang="cs-CZ" sz="1800" b="0" dirty="0">
                <a:latin typeface="Arial" panose="020B0604020202020204" pitchFamily="34" charset="0"/>
                <a:cs typeface="Arial" panose="020B0604020202020204" pitchFamily="34" charset="0"/>
              </a:rPr>
              <a:t>, </a:t>
            </a:r>
            <a:r>
              <a:rPr lang="cs-CZ" sz="1800" b="0" dirty="0">
                <a:latin typeface="Arial" panose="020B0604020202020204" pitchFamily="34" charset="0"/>
                <a:cs typeface="Arial" panose="020B0604020202020204" pitchFamily="34" charset="0"/>
                <a:sym typeface="Symbol" panose="05050102010706020507" pitchFamily="18" charset="2"/>
              </a:rPr>
              <a:t>40 </a:t>
            </a:r>
            <a:r>
              <a:rPr lang="en-GB" sz="1800" b="0" dirty="0" err="1">
                <a:latin typeface="Arial" panose="020B0604020202020204" pitchFamily="34" charset="0"/>
                <a:cs typeface="Arial" panose="020B0604020202020204" pitchFamily="34" charset="0"/>
                <a:sym typeface="Symbol" panose="05050102010706020507" pitchFamily="18" charset="2"/>
              </a:rPr>
              <a:t>kya</a:t>
            </a:r>
            <a:r>
              <a:rPr lang="cs-CZ" sz="1800" b="0" dirty="0">
                <a:latin typeface="Arial" panose="020B0604020202020204" pitchFamily="34" charset="0"/>
                <a:cs typeface="Arial" panose="020B0604020202020204" pitchFamily="34" charset="0"/>
                <a:sym typeface="Symbol" panose="05050102010706020507" pitchFamily="18" charset="2"/>
              </a:rPr>
              <a:t>, </a:t>
            </a:r>
            <a:r>
              <a:rPr lang="en-GB" dirty="0">
                <a:sym typeface="Symbol" panose="05050102010706020507" pitchFamily="18" charset="2"/>
              </a:rPr>
              <a:t>mating before</a:t>
            </a:r>
            <a:r>
              <a:rPr lang="cs-CZ" sz="1800" b="0" dirty="0">
                <a:latin typeface="Arial" panose="020B0604020202020204" pitchFamily="34" charset="0"/>
                <a:cs typeface="Arial" panose="020B0604020202020204" pitchFamily="34" charset="0"/>
              </a:rPr>
              <a:t> </a:t>
            </a:r>
            <a:br>
              <a:rPr lang="en-GB" sz="1800" b="0" dirty="0">
                <a:latin typeface="Arial" panose="020B0604020202020204" pitchFamily="34" charset="0"/>
                <a:cs typeface="Arial" panose="020B0604020202020204" pitchFamily="34" charset="0"/>
              </a:rPr>
            </a:br>
            <a:r>
              <a:rPr lang="cs-CZ" sz="1800" b="0" dirty="0">
                <a:latin typeface="Arial" panose="020B0604020202020204" pitchFamily="34" charset="0"/>
                <a:cs typeface="Arial" panose="020B0604020202020204" pitchFamily="34" charset="0"/>
              </a:rPr>
              <a:t>200–100 </a:t>
            </a:r>
            <a:r>
              <a:rPr lang="en-GB" dirty="0"/>
              <a:t>years</a:t>
            </a:r>
            <a:endParaRPr lang="cs-CZ" sz="1800" b="0" dirty="0">
              <a:latin typeface="Arial" panose="020B0604020202020204" pitchFamily="34" charset="0"/>
              <a:cs typeface="Arial" panose="020B0604020202020204" pitchFamily="34" charset="0"/>
            </a:endParaRPr>
          </a:p>
        </p:txBody>
      </p:sp>
      <p:sp>
        <p:nvSpPr>
          <p:cNvPr id="26" name="AutoShape 42">
            <a:extLst>
              <a:ext uri="{FF2B5EF4-FFF2-40B4-BE49-F238E27FC236}">
                <a16:creationId xmlns:a16="http://schemas.microsoft.com/office/drawing/2014/main" id="{B58F23D7-E0FA-41E2-B401-71AB21897CC4}"/>
              </a:ext>
            </a:extLst>
          </p:cNvPr>
          <p:cNvSpPr>
            <a:spLocks noChangeArrowheads="1"/>
          </p:cNvSpPr>
          <p:nvPr/>
        </p:nvSpPr>
        <p:spPr bwMode="auto">
          <a:xfrm>
            <a:off x="387349" y="3205431"/>
            <a:ext cx="2205421" cy="995633"/>
          </a:xfrm>
          <a:prstGeom prst="wedgeRectCallout">
            <a:avLst>
              <a:gd name="adj1" fmla="val 56325"/>
              <a:gd name="adj2" fmla="val 11252"/>
            </a:avLst>
          </a:prstGeom>
          <a:solidFill>
            <a:srgbClr val="EAEAEA"/>
          </a:solidFill>
          <a:ln w="6350">
            <a:solidFill>
              <a:schemeClr val="tx1"/>
            </a:solidFill>
            <a:miter lim="800000"/>
            <a:headEnd/>
            <a:tailEnd/>
          </a:ln>
        </p:spPr>
        <p:txBody>
          <a:bodyPr anchor="ctr"/>
          <a:lstStyle/>
          <a:p>
            <a:pPr algn="ctr"/>
            <a:r>
              <a:rPr lang="cs-CZ" sz="1800" b="0" dirty="0">
                <a:latin typeface="Arial" panose="020B0604020202020204" pitchFamily="34" charset="0"/>
                <a:cs typeface="Arial" panose="020B0604020202020204" pitchFamily="34" charset="0"/>
              </a:rPr>
              <a:t> </a:t>
            </a:r>
            <a:r>
              <a:rPr lang="cs-CZ" sz="1800" b="0" dirty="0" err="1">
                <a:latin typeface="Arial" panose="020B0604020202020204" pitchFamily="34" charset="0"/>
                <a:cs typeface="Arial" panose="020B0604020202020204" pitchFamily="34" charset="0"/>
              </a:rPr>
              <a:t>Sib</a:t>
            </a:r>
            <a:r>
              <a:rPr lang="en-GB" sz="1800" b="0" dirty="0" err="1">
                <a:latin typeface="Arial" panose="020B0604020202020204" pitchFamily="34" charset="0"/>
                <a:cs typeface="Arial" panose="020B0604020202020204" pitchFamily="34" charset="0"/>
              </a:rPr>
              <a:t>eria</a:t>
            </a:r>
            <a:r>
              <a:rPr lang="cs-CZ" sz="1800" b="0" dirty="0">
                <a:latin typeface="Arial" panose="020B0604020202020204" pitchFamily="34" charset="0"/>
                <a:cs typeface="Arial" panose="020B0604020202020204" pitchFamily="34" charset="0"/>
              </a:rPr>
              <a:t>, </a:t>
            </a:r>
            <a:r>
              <a:rPr lang="cs-CZ" sz="1800" b="0" dirty="0">
                <a:latin typeface="Arial" panose="020B0604020202020204" pitchFamily="34" charset="0"/>
                <a:cs typeface="Arial" panose="020B0604020202020204" pitchFamily="34" charset="0"/>
                <a:sym typeface="Symbol" panose="05050102010706020507" pitchFamily="18" charset="2"/>
              </a:rPr>
              <a:t>45 </a:t>
            </a:r>
            <a:r>
              <a:rPr lang="en-GB" sz="1800" b="0" dirty="0" err="1">
                <a:latin typeface="Arial" panose="020B0604020202020204" pitchFamily="34" charset="0"/>
                <a:cs typeface="Arial" panose="020B0604020202020204" pitchFamily="34" charset="0"/>
                <a:sym typeface="Symbol" panose="05050102010706020507" pitchFamily="18" charset="2"/>
              </a:rPr>
              <a:t>kya</a:t>
            </a:r>
            <a:r>
              <a:rPr lang="cs-CZ" sz="1800" b="0" dirty="0">
                <a:latin typeface="Arial" panose="020B0604020202020204" pitchFamily="34" charset="0"/>
                <a:cs typeface="Arial" panose="020B0604020202020204" pitchFamily="34" charset="0"/>
                <a:sym typeface="Symbol" panose="05050102010706020507" pitchFamily="18" charset="2"/>
              </a:rPr>
              <a:t>, </a:t>
            </a:r>
          </a:p>
          <a:p>
            <a:pPr algn="ctr"/>
            <a:r>
              <a:rPr lang="en-GB" dirty="0">
                <a:sym typeface="Symbol" panose="05050102010706020507" pitchFamily="18" charset="2"/>
              </a:rPr>
              <a:t>mating before</a:t>
            </a:r>
            <a:r>
              <a:rPr lang="cs-CZ" sz="1800" b="0" dirty="0">
                <a:latin typeface="Arial" panose="020B0604020202020204" pitchFamily="34" charset="0"/>
                <a:cs typeface="Arial" panose="020B0604020202020204" pitchFamily="34" charset="0"/>
                <a:sym typeface="Symbol" panose="05050102010706020507" pitchFamily="18" charset="2"/>
              </a:rPr>
              <a:t> </a:t>
            </a:r>
            <a:r>
              <a:rPr lang="cs-CZ" sz="1800" b="0" dirty="0">
                <a:latin typeface="Arial" panose="020B0604020202020204" pitchFamily="34" charset="0"/>
                <a:cs typeface="Arial" panose="020B0604020202020204" pitchFamily="34" charset="0"/>
              </a:rPr>
              <a:t>8000–5000</a:t>
            </a:r>
          </a:p>
        </p:txBody>
      </p:sp>
      <p:sp>
        <p:nvSpPr>
          <p:cNvPr id="27" name="AutoShape 42">
            <a:extLst>
              <a:ext uri="{FF2B5EF4-FFF2-40B4-BE49-F238E27FC236}">
                <a16:creationId xmlns:a16="http://schemas.microsoft.com/office/drawing/2014/main" id="{B58F23D7-E0FA-41E2-B401-71AB21897CC4}"/>
              </a:ext>
            </a:extLst>
          </p:cNvPr>
          <p:cNvSpPr>
            <a:spLocks noChangeArrowheads="1"/>
          </p:cNvSpPr>
          <p:nvPr/>
        </p:nvSpPr>
        <p:spPr bwMode="auto">
          <a:xfrm>
            <a:off x="1463615" y="5078750"/>
            <a:ext cx="2396637" cy="784289"/>
          </a:xfrm>
          <a:prstGeom prst="wedgeRectCallout">
            <a:avLst>
              <a:gd name="adj1" fmla="val 33457"/>
              <a:gd name="adj2" fmla="val -112370"/>
            </a:avLst>
          </a:prstGeom>
          <a:solidFill>
            <a:srgbClr val="EAEAEA"/>
          </a:solidFill>
          <a:ln w="6350">
            <a:solidFill>
              <a:schemeClr val="tx1"/>
            </a:solidFill>
            <a:miter lim="800000"/>
            <a:headEnd/>
            <a:tailEnd/>
          </a:ln>
        </p:spPr>
        <p:txBody>
          <a:bodyPr anchor="ctr"/>
          <a:lstStyle/>
          <a:p>
            <a:pPr algn="ctr"/>
            <a:r>
              <a:rPr lang="cs-CZ" sz="1800" b="0" dirty="0">
                <a:latin typeface="Arial" panose="020B0604020202020204" pitchFamily="34" charset="0"/>
                <a:cs typeface="Arial" panose="020B0604020202020204" pitchFamily="34" charset="0"/>
              </a:rPr>
              <a:t> </a:t>
            </a:r>
            <a:r>
              <a:rPr lang="en-GB" sz="1800" b="0" dirty="0">
                <a:latin typeface="Arial" panose="020B0604020202020204" pitchFamily="34" charset="0"/>
                <a:cs typeface="Arial" panose="020B0604020202020204" pitchFamily="34" charset="0"/>
              </a:rPr>
              <a:t>contemporary China</a:t>
            </a:r>
            <a:r>
              <a:rPr lang="cs-CZ" sz="1800" b="0" dirty="0">
                <a:latin typeface="Arial" panose="020B0604020202020204" pitchFamily="34" charset="0"/>
                <a:cs typeface="Arial" panose="020B0604020202020204" pitchFamily="34" charset="0"/>
              </a:rPr>
              <a:t>, </a:t>
            </a:r>
          </a:p>
          <a:p>
            <a:pPr algn="ctr"/>
            <a:r>
              <a:rPr lang="cs-CZ" sz="1800" b="0" dirty="0">
                <a:latin typeface="Arial" panose="020B0604020202020204" pitchFamily="34" charset="0"/>
                <a:cs typeface="Arial" panose="020B0604020202020204" pitchFamily="34" charset="0"/>
              </a:rPr>
              <a:t>54–49 </a:t>
            </a:r>
            <a:r>
              <a:rPr lang="en-GB" dirty="0" err="1"/>
              <a:t>kya</a:t>
            </a:r>
            <a:endParaRPr lang="cs-CZ" sz="18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576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righ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right)">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right)">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84668" y="721535"/>
            <a:ext cx="9059332" cy="6136465"/>
          </a:xfrm>
          <a:prstGeom prst="rect">
            <a:avLst/>
          </a:prstGeom>
        </p:spPr>
      </p:pic>
      <p:sp>
        <p:nvSpPr>
          <p:cNvPr id="6" name="TextovéPole 5"/>
          <p:cNvSpPr txBox="1"/>
          <p:nvPr/>
        </p:nvSpPr>
        <p:spPr>
          <a:xfrm>
            <a:off x="3429000" y="227013"/>
            <a:ext cx="2194832" cy="400110"/>
          </a:xfrm>
          <a:prstGeom prst="rect">
            <a:avLst/>
          </a:prstGeom>
          <a:noFill/>
        </p:spPr>
        <p:txBody>
          <a:bodyPr wrap="none" rtlCol="0">
            <a:spAutoFit/>
          </a:bodyPr>
          <a:lstStyle/>
          <a:p>
            <a:r>
              <a:rPr lang="cs-CZ" sz="2000" b="1" dirty="0">
                <a:latin typeface="Arial" pitchFamily="34" charset="0"/>
                <a:cs typeface="Arial" pitchFamily="34" charset="0"/>
              </a:rPr>
              <a:t>Chromo</a:t>
            </a:r>
            <a:r>
              <a:rPr lang="en-GB" sz="2000" b="1" dirty="0">
                <a:latin typeface="Arial" pitchFamily="34" charset="0"/>
                <a:cs typeface="Arial" pitchFamily="34" charset="0"/>
              </a:rPr>
              <a:t>s</a:t>
            </a:r>
            <a:r>
              <a:rPr lang="cs-CZ" sz="2000" b="1" dirty="0" err="1">
                <a:latin typeface="Arial" pitchFamily="34" charset="0"/>
                <a:cs typeface="Arial" pitchFamily="34" charset="0"/>
              </a:rPr>
              <a:t>om</a:t>
            </a:r>
            <a:r>
              <a:rPr lang="en-GB" sz="2000" b="1" dirty="0">
                <a:latin typeface="Arial" pitchFamily="34" charset="0"/>
                <a:cs typeface="Arial" pitchFamily="34" charset="0"/>
              </a:rPr>
              <a:t>e</a:t>
            </a:r>
            <a:r>
              <a:rPr lang="cs-CZ" sz="2000" b="1" dirty="0">
                <a:latin typeface="Arial" pitchFamily="34" charset="0"/>
                <a:cs typeface="Arial" pitchFamily="34" charset="0"/>
              </a:rPr>
              <a:t> 17</a:t>
            </a:r>
          </a:p>
        </p:txBody>
      </p:sp>
      <p:sp>
        <p:nvSpPr>
          <p:cNvPr id="4" name="AutoShape 42">
            <a:extLst>
              <a:ext uri="{FF2B5EF4-FFF2-40B4-BE49-F238E27FC236}">
                <a16:creationId xmlns:a16="http://schemas.microsoft.com/office/drawing/2014/main" id="{F356AAE2-6938-47E9-B866-3FF5A598FED6}"/>
              </a:ext>
            </a:extLst>
          </p:cNvPr>
          <p:cNvSpPr>
            <a:spLocks noChangeArrowheads="1"/>
          </p:cNvSpPr>
          <p:nvPr/>
        </p:nvSpPr>
        <p:spPr bwMode="auto">
          <a:xfrm>
            <a:off x="1876941" y="793059"/>
            <a:ext cx="1147946" cy="700456"/>
          </a:xfrm>
          <a:prstGeom prst="wedgeRectCallout">
            <a:avLst>
              <a:gd name="adj1" fmla="val 61997"/>
              <a:gd name="adj2" fmla="val 83919"/>
            </a:avLst>
          </a:prstGeom>
          <a:solidFill>
            <a:srgbClr val="EAEAEA"/>
          </a:solidFill>
          <a:ln w="6350">
            <a:solidFill>
              <a:schemeClr val="tx1"/>
            </a:solidFill>
            <a:miter lim="800000"/>
            <a:headEnd/>
            <a:tailEnd/>
          </a:ln>
        </p:spPr>
        <p:txBody>
          <a:bodyPr anchor="ctr"/>
          <a:lstStyle/>
          <a:p>
            <a:pPr algn="ctr"/>
            <a:r>
              <a:rPr lang="cs-CZ" sz="2000" b="0" dirty="0">
                <a:latin typeface="Arial" panose="020B0604020202020204" pitchFamily="34" charset="0"/>
                <a:cs typeface="Arial" panose="020B0604020202020204" pitchFamily="34" charset="0"/>
              </a:rPr>
              <a:t> </a:t>
            </a:r>
            <a:r>
              <a:rPr lang="en-GB" sz="2400" b="0" dirty="0">
                <a:latin typeface="Arial" panose="020B0604020202020204" pitchFamily="34" charset="0"/>
                <a:cs typeface="Arial" panose="020B0604020202020204" pitchFamily="34" charset="0"/>
              </a:rPr>
              <a:t>MHC!</a:t>
            </a:r>
            <a:endParaRPr lang="cs-CZ" sz="2000" b="0" dirty="0">
              <a:latin typeface="Arial" panose="020B0604020202020204" pitchFamily="34" charset="0"/>
              <a:cs typeface="Arial" panose="020B0604020202020204" pitchFamily="34" charset="0"/>
            </a:endParaRPr>
          </a:p>
        </p:txBody>
      </p:sp>
      <p:sp>
        <p:nvSpPr>
          <p:cNvPr id="5" name="TextovéPole 4">
            <a:extLst>
              <a:ext uri="{FF2B5EF4-FFF2-40B4-BE49-F238E27FC236}">
                <a16:creationId xmlns:a16="http://schemas.microsoft.com/office/drawing/2014/main" id="{A42F26D2-FF9E-4A67-B152-8434E067C120}"/>
              </a:ext>
            </a:extLst>
          </p:cNvPr>
          <p:cNvSpPr txBox="1"/>
          <p:nvPr/>
        </p:nvSpPr>
        <p:spPr>
          <a:xfrm>
            <a:off x="6465805" y="1573115"/>
            <a:ext cx="2350323" cy="461665"/>
          </a:xfrm>
          <a:prstGeom prst="rect">
            <a:avLst/>
          </a:prstGeom>
          <a:solidFill>
            <a:schemeClr val="bg1"/>
          </a:solidFill>
        </p:spPr>
        <p:txBody>
          <a:bodyPr wrap="none" rtlCol="0">
            <a:spAutoFit/>
          </a:bodyPr>
          <a:lstStyle/>
          <a:p>
            <a:r>
              <a:rPr lang="en-GB" sz="2400" dirty="0"/>
              <a:t>&gt;600 000 SNPs</a:t>
            </a:r>
            <a:endParaRPr lang="cs-CZ" sz="2400" dirty="0"/>
          </a:p>
        </p:txBody>
      </p:sp>
    </p:spTree>
    <p:extLst>
      <p:ext uri="{BB962C8B-B14F-4D97-AF65-F5344CB8AC3E}">
        <p14:creationId xmlns:p14="http://schemas.microsoft.com/office/powerpoint/2010/main" val="123813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Skupina 6"/>
          <p:cNvGrpSpPr/>
          <p:nvPr/>
        </p:nvGrpSpPr>
        <p:grpSpPr>
          <a:xfrm>
            <a:off x="0" y="457200"/>
            <a:ext cx="9144000" cy="6066722"/>
            <a:chOff x="0" y="457200"/>
            <a:chExt cx="9144000" cy="6066722"/>
          </a:xfrm>
        </p:grpSpPr>
        <p:pic>
          <p:nvPicPr>
            <p:cNvPr id="3" name="Picture 2" descr="Xfals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8118"/>
              <a:ext cx="9144000" cy="6045804"/>
            </a:xfrm>
            <a:prstGeom prst="rect">
              <a:avLst/>
            </a:prstGeom>
          </p:spPr>
        </p:pic>
        <p:sp>
          <p:nvSpPr>
            <p:cNvPr id="6" name="Obdélník 5"/>
            <p:cNvSpPr/>
            <p:nvPr/>
          </p:nvSpPr>
          <p:spPr>
            <a:xfrm>
              <a:off x="4332514" y="457200"/>
              <a:ext cx="468086"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8" name="TextovéPole 7"/>
          <p:cNvSpPr txBox="1"/>
          <p:nvPr/>
        </p:nvSpPr>
        <p:spPr>
          <a:xfrm>
            <a:off x="3429000" y="227013"/>
            <a:ext cx="1923925" cy="400110"/>
          </a:xfrm>
          <a:prstGeom prst="rect">
            <a:avLst/>
          </a:prstGeom>
          <a:noFill/>
        </p:spPr>
        <p:txBody>
          <a:bodyPr wrap="none" rtlCol="0">
            <a:spAutoFit/>
          </a:bodyPr>
          <a:lstStyle/>
          <a:p>
            <a:r>
              <a:rPr lang="cs-CZ" sz="2000" b="1" dirty="0">
                <a:latin typeface="Arial" pitchFamily="34" charset="0"/>
                <a:cs typeface="Arial" pitchFamily="34" charset="0"/>
              </a:rPr>
              <a:t>Chromozom X</a:t>
            </a:r>
          </a:p>
        </p:txBody>
      </p:sp>
    </p:spTree>
    <p:extLst>
      <p:ext uri="{BB962C8B-B14F-4D97-AF65-F5344CB8AC3E}">
        <p14:creationId xmlns:p14="http://schemas.microsoft.com/office/powerpoint/2010/main" val="5891966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a:extLst>
              <a:ext uri="{FF2B5EF4-FFF2-40B4-BE49-F238E27FC236}">
                <a16:creationId xmlns:a16="http://schemas.microsoft.com/office/drawing/2014/main" id="{A52C662A-E68F-4430-8F0D-455312862587}"/>
              </a:ext>
            </a:extLst>
          </p:cNvPr>
          <p:cNvPicPr>
            <a:picLocks noChangeAspect="1" noChangeArrowheads="1"/>
          </p:cNvPicPr>
          <p:nvPr/>
        </p:nvPicPr>
        <p:blipFill rotWithShape="1">
          <a:blip r:embed="rId2" cstate="print"/>
          <a:srcRect b="14088"/>
          <a:stretch/>
        </p:blipFill>
        <p:spPr bwMode="auto">
          <a:xfrm>
            <a:off x="207069" y="3331493"/>
            <a:ext cx="4830762" cy="3082308"/>
          </a:xfrm>
          <a:prstGeom prst="rect">
            <a:avLst/>
          </a:prstGeom>
          <a:noFill/>
          <a:ln w="9525">
            <a:noFill/>
            <a:miter lim="800000"/>
            <a:headEnd/>
            <a:tailEnd/>
          </a:ln>
        </p:spPr>
      </p:pic>
      <p:sp>
        <p:nvSpPr>
          <p:cNvPr id="68611" name="Text Box 10"/>
          <p:cNvSpPr txBox="1">
            <a:spLocks noChangeArrowheads="1"/>
          </p:cNvSpPr>
          <p:nvPr/>
        </p:nvSpPr>
        <p:spPr bwMode="auto">
          <a:xfrm>
            <a:off x="575553" y="282575"/>
            <a:ext cx="7992894" cy="461665"/>
          </a:xfrm>
          <a:prstGeom prst="rect">
            <a:avLst/>
          </a:prstGeom>
          <a:solidFill>
            <a:srgbClr val="FFFF66"/>
          </a:solidFill>
          <a:ln w="9525">
            <a:noFill/>
            <a:miter lim="800000"/>
            <a:headEnd/>
            <a:tailEnd/>
          </a:ln>
        </p:spPr>
        <p:txBody>
          <a:bodyPr wrap="none">
            <a:spAutoFit/>
          </a:bodyPr>
          <a:lstStyle/>
          <a:p>
            <a:r>
              <a:rPr lang="en-GB" sz="2400" dirty="0">
                <a:solidFill>
                  <a:srgbClr val="E60000"/>
                </a:solidFill>
              </a:rPr>
              <a:t>Why </a:t>
            </a:r>
            <a:r>
              <a:rPr lang="cs-CZ" sz="2400" dirty="0">
                <a:solidFill>
                  <a:srgbClr val="E60000"/>
                </a:solidFill>
              </a:rPr>
              <a:t>hybrid z</a:t>
            </a:r>
            <a:r>
              <a:rPr lang="en-GB" sz="2400" dirty="0">
                <a:solidFill>
                  <a:srgbClr val="E60000"/>
                </a:solidFill>
              </a:rPr>
              <a:t>ones</a:t>
            </a:r>
            <a:r>
              <a:rPr lang="cs-CZ" sz="2400" dirty="0">
                <a:solidFill>
                  <a:srgbClr val="E60000"/>
                </a:solidFill>
              </a:rPr>
              <a:t>? </a:t>
            </a:r>
            <a:r>
              <a:rPr lang="en-GB" sz="2400" dirty="0">
                <a:solidFill>
                  <a:srgbClr val="E60000"/>
                </a:solidFill>
              </a:rPr>
              <a:t>Reproductive barriers and </a:t>
            </a:r>
            <a:r>
              <a:rPr lang="cs-CZ" sz="2400" dirty="0" err="1">
                <a:solidFill>
                  <a:srgbClr val="E60000"/>
                </a:solidFill>
              </a:rPr>
              <a:t>specia</a:t>
            </a:r>
            <a:r>
              <a:rPr lang="en-GB" sz="2400" dirty="0" err="1">
                <a:solidFill>
                  <a:srgbClr val="E60000"/>
                </a:solidFill>
              </a:rPr>
              <a:t>tion</a:t>
            </a:r>
            <a:r>
              <a:rPr lang="en-GB" sz="2400" dirty="0">
                <a:solidFill>
                  <a:srgbClr val="E60000"/>
                </a:solidFill>
              </a:rPr>
              <a:t>!</a:t>
            </a:r>
            <a:endParaRPr lang="cs-CZ" sz="2400" dirty="0">
              <a:solidFill>
                <a:srgbClr val="E60000"/>
              </a:solidFill>
            </a:endParaRPr>
          </a:p>
        </p:txBody>
      </p:sp>
      <p:sp>
        <p:nvSpPr>
          <p:cNvPr id="68612" name="Text Box 15"/>
          <p:cNvSpPr txBox="1">
            <a:spLocks noChangeArrowheads="1"/>
          </p:cNvSpPr>
          <p:nvPr/>
        </p:nvSpPr>
        <p:spPr bwMode="auto">
          <a:xfrm>
            <a:off x="515938" y="1174750"/>
            <a:ext cx="3150221" cy="400110"/>
          </a:xfrm>
          <a:prstGeom prst="rect">
            <a:avLst/>
          </a:prstGeom>
          <a:noFill/>
          <a:ln w="9525">
            <a:noFill/>
            <a:miter lim="800000"/>
            <a:headEnd/>
            <a:tailEnd/>
          </a:ln>
        </p:spPr>
        <p:txBody>
          <a:bodyPr wrap="none">
            <a:spAutoFit/>
          </a:bodyPr>
          <a:lstStyle/>
          <a:p>
            <a:r>
              <a:rPr lang="cs-CZ" sz="2000" dirty="0" err="1"/>
              <a:t>Dobzhansk</a:t>
            </a:r>
            <a:r>
              <a:rPr lang="en-GB" sz="2000" dirty="0"/>
              <a:t>y</a:t>
            </a:r>
            <a:r>
              <a:rPr lang="cs-CZ" sz="2000" dirty="0"/>
              <a:t>-Muller model</a:t>
            </a:r>
          </a:p>
        </p:txBody>
      </p:sp>
      <p:grpSp>
        <p:nvGrpSpPr>
          <p:cNvPr id="68613" name="Group 19"/>
          <p:cNvGrpSpPr>
            <a:grpSpLocks/>
          </p:cNvGrpSpPr>
          <p:nvPr/>
        </p:nvGrpSpPr>
        <p:grpSpPr bwMode="auto">
          <a:xfrm>
            <a:off x="4032250" y="1679575"/>
            <a:ext cx="4813300" cy="2543175"/>
            <a:chOff x="262" y="1382"/>
            <a:chExt cx="3215" cy="1710"/>
          </a:xfrm>
        </p:grpSpPr>
        <p:pic>
          <p:nvPicPr>
            <p:cNvPr id="68614" name="Picture 11" descr="muller"/>
            <p:cNvPicPr>
              <a:picLocks noChangeAspect="1" noChangeArrowheads="1"/>
            </p:cNvPicPr>
            <p:nvPr/>
          </p:nvPicPr>
          <p:blipFill>
            <a:blip r:embed="rId3" cstate="print"/>
            <a:srcRect/>
            <a:stretch>
              <a:fillRect/>
            </a:stretch>
          </p:blipFill>
          <p:spPr bwMode="auto">
            <a:xfrm>
              <a:off x="2482" y="1390"/>
              <a:ext cx="995" cy="1394"/>
            </a:xfrm>
            <a:prstGeom prst="rect">
              <a:avLst/>
            </a:prstGeom>
            <a:noFill/>
            <a:ln w="9525">
              <a:noFill/>
              <a:miter lim="800000"/>
              <a:headEnd/>
              <a:tailEnd/>
            </a:ln>
            <a:effectLst>
              <a:softEdge rad="127000"/>
            </a:effectLst>
          </p:spPr>
        </p:pic>
        <p:pic>
          <p:nvPicPr>
            <p:cNvPr id="68615" name="Picture 12" descr="fund0236"/>
            <p:cNvPicPr>
              <a:picLocks noChangeAspect="1" noChangeArrowheads="1"/>
            </p:cNvPicPr>
            <p:nvPr/>
          </p:nvPicPr>
          <p:blipFill>
            <a:blip r:embed="rId4" cstate="print"/>
            <a:srcRect l="9558" r="19118"/>
            <a:stretch>
              <a:fillRect/>
            </a:stretch>
          </p:blipFill>
          <p:spPr bwMode="auto">
            <a:xfrm>
              <a:off x="1302" y="1395"/>
              <a:ext cx="1151" cy="1406"/>
            </a:xfrm>
            <a:prstGeom prst="rect">
              <a:avLst/>
            </a:prstGeom>
            <a:noFill/>
            <a:ln w="9525">
              <a:noFill/>
              <a:miter lim="800000"/>
              <a:headEnd/>
              <a:tailEnd/>
            </a:ln>
            <a:effectLst>
              <a:softEdge rad="127000"/>
            </a:effectLst>
          </p:spPr>
        </p:pic>
        <p:pic>
          <p:nvPicPr>
            <p:cNvPr id="68616" name="Picture 13" descr="2084_Bateson-William"/>
            <p:cNvPicPr>
              <a:picLocks noChangeAspect="1" noChangeArrowheads="1"/>
            </p:cNvPicPr>
            <p:nvPr/>
          </p:nvPicPr>
          <p:blipFill>
            <a:blip r:embed="rId5" cstate="print"/>
            <a:srcRect/>
            <a:stretch>
              <a:fillRect/>
            </a:stretch>
          </p:blipFill>
          <p:spPr bwMode="auto">
            <a:xfrm>
              <a:off x="262" y="1382"/>
              <a:ext cx="1033" cy="1421"/>
            </a:xfrm>
            <a:prstGeom prst="rect">
              <a:avLst/>
            </a:prstGeom>
            <a:noFill/>
            <a:ln w="9525">
              <a:noFill/>
              <a:miter lim="800000"/>
              <a:headEnd/>
              <a:tailEnd/>
            </a:ln>
            <a:effectLst>
              <a:softEdge rad="127000"/>
            </a:effectLst>
          </p:spPr>
        </p:pic>
        <p:sp>
          <p:nvSpPr>
            <p:cNvPr id="68617" name="Text Box 16"/>
            <p:cNvSpPr txBox="1">
              <a:spLocks noChangeArrowheads="1"/>
            </p:cNvSpPr>
            <p:nvPr/>
          </p:nvSpPr>
          <p:spPr bwMode="auto">
            <a:xfrm>
              <a:off x="391" y="2866"/>
              <a:ext cx="825" cy="226"/>
            </a:xfrm>
            <a:prstGeom prst="rect">
              <a:avLst/>
            </a:prstGeom>
            <a:noFill/>
            <a:ln w="9525">
              <a:noFill/>
              <a:miter lim="800000"/>
              <a:headEnd/>
              <a:tailEnd/>
            </a:ln>
          </p:spPr>
          <p:txBody>
            <a:bodyPr wrap="none">
              <a:spAutoFit/>
            </a:bodyPr>
            <a:lstStyle/>
            <a:p>
              <a:r>
                <a:rPr lang="cs-CZ" sz="1600">
                  <a:solidFill>
                    <a:schemeClr val="accent2"/>
                  </a:solidFill>
                </a:rPr>
                <a:t>W. Bateson</a:t>
              </a:r>
            </a:p>
          </p:txBody>
        </p:sp>
        <p:sp>
          <p:nvSpPr>
            <p:cNvPr id="68618" name="Text Box 17"/>
            <p:cNvSpPr txBox="1">
              <a:spLocks noChangeArrowheads="1"/>
            </p:cNvSpPr>
            <p:nvPr/>
          </p:nvSpPr>
          <p:spPr bwMode="auto">
            <a:xfrm>
              <a:off x="1400" y="2866"/>
              <a:ext cx="1027" cy="226"/>
            </a:xfrm>
            <a:prstGeom prst="rect">
              <a:avLst/>
            </a:prstGeom>
            <a:noFill/>
            <a:ln w="9525">
              <a:noFill/>
              <a:miter lim="800000"/>
              <a:headEnd/>
              <a:tailEnd/>
            </a:ln>
          </p:spPr>
          <p:txBody>
            <a:bodyPr wrap="none">
              <a:spAutoFit/>
            </a:bodyPr>
            <a:lstStyle/>
            <a:p>
              <a:r>
                <a:rPr lang="cs-CZ" sz="1600">
                  <a:solidFill>
                    <a:schemeClr val="accent2"/>
                  </a:solidFill>
                </a:rPr>
                <a:t>T. Dobzhansky</a:t>
              </a:r>
            </a:p>
          </p:txBody>
        </p:sp>
        <p:sp>
          <p:nvSpPr>
            <p:cNvPr id="68619" name="Text Box 18"/>
            <p:cNvSpPr txBox="1">
              <a:spLocks noChangeArrowheads="1"/>
            </p:cNvSpPr>
            <p:nvPr/>
          </p:nvSpPr>
          <p:spPr bwMode="auto">
            <a:xfrm>
              <a:off x="2667" y="2866"/>
              <a:ext cx="666" cy="226"/>
            </a:xfrm>
            <a:prstGeom prst="rect">
              <a:avLst/>
            </a:prstGeom>
            <a:noFill/>
            <a:ln w="9525">
              <a:noFill/>
              <a:miter lim="800000"/>
              <a:headEnd/>
              <a:tailEnd/>
            </a:ln>
          </p:spPr>
          <p:txBody>
            <a:bodyPr wrap="none">
              <a:spAutoFit/>
            </a:bodyPr>
            <a:lstStyle/>
            <a:p>
              <a:r>
                <a:rPr lang="cs-CZ" sz="1600">
                  <a:solidFill>
                    <a:schemeClr val="accent2"/>
                  </a:solidFill>
                </a:rPr>
                <a:t>H. Muller</a:t>
              </a:r>
            </a:p>
          </p:txBody>
        </p:sp>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Obrázek 2" descr="armsraces1.jpg"/>
          <p:cNvPicPr>
            <a:picLocks noChangeAspect="1"/>
          </p:cNvPicPr>
          <p:nvPr/>
        </p:nvPicPr>
        <p:blipFill>
          <a:blip r:embed="rId3" cstate="print"/>
          <a:srcRect/>
          <a:stretch>
            <a:fillRect/>
          </a:stretch>
        </p:blipFill>
        <p:spPr bwMode="auto">
          <a:xfrm>
            <a:off x="481013" y="882650"/>
            <a:ext cx="2962275" cy="3810000"/>
          </a:xfrm>
          <a:prstGeom prst="rect">
            <a:avLst/>
          </a:prstGeom>
          <a:noFill/>
          <a:ln w="9525">
            <a:noFill/>
            <a:miter lim="800000"/>
            <a:headEnd/>
            <a:tailEnd/>
          </a:ln>
          <a:effectLst>
            <a:softEdge rad="127000"/>
          </a:effectLst>
        </p:spPr>
      </p:pic>
      <p:pic>
        <p:nvPicPr>
          <p:cNvPr id="69636" name="Picture 6"/>
          <p:cNvPicPr>
            <a:picLocks noChangeAspect="1" noChangeArrowheads="1"/>
          </p:cNvPicPr>
          <p:nvPr/>
        </p:nvPicPr>
        <p:blipFill>
          <a:blip r:embed="rId4" cstate="print"/>
          <a:srcRect b="28159"/>
          <a:stretch>
            <a:fillRect/>
          </a:stretch>
        </p:blipFill>
        <p:spPr bwMode="auto">
          <a:xfrm>
            <a:off x="4306888" y="831850"/>
            <a:ext cx="4267200" cy="2211388"/>
          </a:xfrm>
          <a:prstGeom prst="rect">
            <a:avLst/>
          </a:prstGeom>
          <a:noFill/>
          <a:ln w="9525">
            <a:noFill/>
            <a:miter lim="800000"/>
            <a:headEnd/>
            <a:tailEnd/>
          </a:ln>
          <a:effectLst>
            <a:softEdge rad="127000"/>
          </a:effectLst>
        </p:spPr>
      </p:pic>
      <p:pic>
        <p:nvPicPr>
          <p:cNvPr id="69637" name="Picture 2"/>
          <p:cNvPicPr>
            <a:picLocks noChangeAspect="1" noChangeArrowheads="1"/>
          </p:cNvPicPr>
          <p:nvPr/>
        </p:nvPicPr>
        <p:blipFill>
          <a:blip r:embed="rId5" cstate="print"/>
          <a:srcRect/>
          <a:stretch>
            <a:fillRect/>
          </a:stretch>
        </p:blipFill>
        <p:spPr bwMode="auto">
          <a:xfrm>
            <a:off x="257175" y="4778375"/>
            <a:ext cx="3976688" cy="1514475"/>
          </a:xfrm>
          <a:prstGeom prst="rect">
            <a:avLst/>
          </a:prstGeom>
          <a:noFill/>
          <a:ln w="9525">
            <a:noFill/>
            <a:miter lim="800000"/>
            <a:headEnd/>
            <a:tailEnd/>
          </a:ln>
          <a:effectLst>
            <a:softEdge rad="127000"/>
          </a:effectLst>
        </p:spPr>
      </p:pic>
      <p:pic>
        <p:nvPicPr>
          <p:cNvPr id="69638" name="Picture 10"/>
          <p:cNvPicPr>
            <a:picLocks noChangeAspect="1" noChangeArrowheads="1"/>
          </p:cNvPicPr>
          <p:nvPr/>
        </p:nvPicPr>
        <p:blipFill>
          <a:blip r:embed="rId6" cstate="print"/>
          <a:srcRect/>
          <a:stretch>
            <a:fillRect/>
          </a:stretch>
        </p:blipFill>
        <p:spPr bwMode="auto">
          <a:xfrm>
            <a:off x="5170488" y="3232150"/>
            <a:ext cx="3810000" cy="3048000"/>
          </a:xfrm>
          <a:prstGeom prst="rect">
            <a:avLst/>
          </a:prstGeom>
          <a:noFill/>
          <a:ln w="9525">
            <a:noFill/>
            <a:miter lim="800000"/>
            <a:headEnd/>
            <a:tailEnd/>
          </a:ln>
          <a:effectLst>
            <a:softEdge rad="127000"/>
          </a:effectLst>
        </p:spPr>
      </p:pic>
      <p:pic>
        <p:nvPicPr>
          <p:cNvPr id="69639" name="Picture 9"/>
          <p:cNvPicPr>
            <a:picLocks noChangeAspect="1" noChangeArrowheads="1"/>
          </p:cNvPicPr>
          <p:nvPr/>
        </p:nvPicPr>
        <p:blipFill>
          <a:blip r:embed="rId7" cstate="print"/>
          <a:srcRect/>
          <a:stretch>
            <a:fillRect/>
          </a:stretch>
        </p:blipFill>
        <p:spPr bwMode="auto">
          <a:xfrm>
            <a:off x="3089275" y="2736850"/>
            <a:ext cx="2857500" cy="2428875"/>
          </a:xfrm>
          <a:prstGeom prst="rect">
            <a:avLst/>
          </a:prstGeom>
          <a:noFill/>
          <a:ln w="9525">
            <a:noFill/>
            <a:miter lim="800000"/>
            <a:headEnd/>
            <a:tailEnd/>
          </a:ln>
          <a:effectLst>
            <a:softEdge rad="127000"/>
          </a:effectLst>
        </p:spPr>
      </p:pic>
      <p:sp>
        <p:nvSpPr>
          <p:cNvPr id="9" name="Obdélník 8"/>
          <p:cNvSpPr/>
          <p:nvPr/>
        </p:nvSpPr>
        <p:spPr>
          <a:xfrm>
            <a:off x="1962150" y="275729"/>
            <a:ext cx="5129930" cy="461665"/>
          </a:xfrm>
          <a:prstGeom prst="rect">
            <a:avLst/>
          </a:prstGeom>
        </p:spPr>
        <p:txBody>
          <a:bodyPr wrap="none">
            <a:spAutoFit/>
          </a:bodyPr>
          <a:lstStyle/>
          <a:p>
            <a:r>
              <a:rPr lang="cs-CZ" sz="2400" dirty="0">
                <a:solidFill>
                  <a:srgbClr val="C80000"/>
                </a:solidFill>
              </a:rPr>
              <a:t>„</a:t>
            </a:r>
            <a:r>
              <a:rPr lang="en-GB" sz="2400" dirty="0">
                <a:solidFill>
                  <a:srgbClr val="C80000"/>
                </a:solidFill>
              </a:rPr>
              <a:t>Arms races</a:t>
            </a:r>
            <a:r>
              <a:rPr lang="cs-CZ" sz="2400" dirty="0">
                <a:solidFill>
                  <a:srgbClr val="C80000"/>
                </a:solidFill>
              </a:rPr>
              <a:t>“ a</a:t>
            </a:r>
            <a:r>
              <a:rPr lang="en-GB" sz="2400" dirty="0" err="1">
                <a:solidFill>
                  <a:srgbClr val="C80000"/>
                </a:solidFill>
              </a:rPr>
              <a:t>nd</a:t>
            </a:r>
            <a:r>
              <a:rPr lang="cs-CZ" sz="2400" dirty="0">
                <a:solidFill>
                  <a:srgbClr val="C80000"/>
                </a:solidFill>
              </a:rPr>
              <a:t> se</a:t>
            </a:r>
            <a:r>
              <a:rPr lang="en-GB" sz="2400" dirty="0" err="1">
                <a:solidFill>
                  <a:srgbClr val="C80000"/>
                </a:solidFill>
              </a:rPr>
              <a:t>condary</a:t>
            </a:r>
            <a:r>
              <a:rPr lang="en-GB" sz="2400" dirty="0">
                <a:solidFill>
                  <a:srgbClr val="C80000"/>
                </a:solidFill>
              </a:rPr>
              <a:t> contact</a:t>
            </a:r>
            <a:endParaRPr lang="cs-CZ" sz="240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Obrázek 19">
            <a:extLst>
              <a:ext uri="{FF2B5EF4-FFF2-40B4-BE49-F238E27FC236}">
                <a16:creationId xmlns:a16="http://schemas.microsoft.com/office/drawing/2014/main" id="{3922F0C6-29CA-4E35-91D9-38D9D304C9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1982" y="1453679"/>
            <a:ext cx="3198895" cy="1883274"/>
          </a:xfrm>
          <a:prstGeom prst="rect">
            <a:avLst/>
          </a:prstGeom>
          <a:effectLst>
            <a:softEdge rad="127000"/>
          </a:effectLst>
        </p:spPr>
      </p:pic>
      <p:sp>
        <p:nvSpPr>
          <p:cNvPr id="70659" name="TextovéPole 22"/>
          <p:cNvSpPr txBox="1">
            <a:spLocks noChangeArrowheads="1"/>
          </p:cNvSpPr>
          <p:nvPr/>
        </p:nvSpPr>
        <p:spPr bwMode="auto">
          <a:xfrm>
            <a:off x="705139" y="3200697"/>
            <a:ext cx="1495922" cy="1015663"/>
          </a:xfrm>
          <a:prstGeom prst="rect">
            <a:avLst/>
          </a:prstGeom>
          <a:noFill/>
          <a:ln w="9525">
            <a:noFill/>
            <a:miter lim="800000"/>
            <a:headEnd/>
            <a:tailEnd/>
          </a:ln>
        </p:spPr>
        <p:txBody>
          <a:bodyPr wrap="none">
            <a:spAutoFit/>
          </a:bodyPr>
          <a:lstStyle/>
          <a:p>
            <a:pPr algn="ctr"/>
            <a:r>
              <a:rPr lang="cs-CZ" sz="2000" dirty="0" err="1"/>
              <a:t>arms</a:t>
            </a:r>
            <a:r>
              <a:rPr lang="cs-CZ" sz="2000" dirty="0"/>
              <a:t> </a:t>
            </a:r>
            <a:r>
              <a:rPr lang="cs-CZ" sz="2000" dirty="0" err="1"/>
              <a:t>race</a:t>
            </a:r>
            <a:endParaRPr lang="cs-CZ" sz="2000" dirty="0"/>
          </a:p>
          <a:p>
            <a:pPr algn="ctr"/>
            <a:r>
              <a:rPr lang="en-US" sz="2000" dirty="0"/>
              <a:t>in ancestral</a:t>
            </a:r>
          </a:p>
          <a:p>
            <a:pPr algn="ctr"/>
            <a:r>
              <a:rPr lang="en-US" sz="2000" dirty="0"/>
              <a:t>pop</a:t>
            </a:r>
            <a:r>
              <a:rPr lang="cs-CZ" sz="2000" dirty="0" err="1"/>
              <a:t>ula</a:t>
            </a:r>
            <a:r>
              <a:rPr lang="en-GB" sz="2000" dirty="0" err="1"/>
              <a:t>tion</a:t>
            </a:r>
            <a:endParaRPr lang="en-US" sz="2000" dirty="0"/>
          </a:p>
        </p:txBody>
      </p:sp>
      <p:grpSp>
        <p:nvGrpSpPr>
          <p:cNvPr id="70660" name="Skupina 23"/>
          <p:cNvGrpSpPr>
            <a:grpSpLocks/>
          </p:cNvGrpSpPr>
          <p:nvPr/>
        </p:nvGrpSpPr>
        <p:grpSpPr bwMode="auto">
          <a:xfrm>
            <a:off x="2207359" y="2395316"/>
            <a:ext cx="2721949" cy="2501979"/>
            <a:chOff x="1534452" y="3380297"/>
            <a:chExt cx="2722047" cy="2501778"/>
          </a:xfrm>
        </p:grpSpPr>
        <p:sp>
          <p:nvSpPr>
            <p:cNvPr id="70668" name="Freeform 5"/>
            <p:cNvSpPr>
              <a:spLocks/>
            </p:cNvSpPr>
            <p:nvPr/>
          </p:nvSpPr>
          <p:spPr bwMode="auto">
            <a:xfrm rot="16200000" flipH="1">
              <a:off x="1186940" y="4049863"/>
              <a:ext cx="1998168" cy="1303144"/>
            </a:xfrm>
            <a:custGeom>
              <a:avLst/>
              <a:gdLst>
                <a:gd name="T0" fmla="*/ 0 w 1918"/>
                <a:gd name="T1" fmla="*/ 2147483647 h 901"/>
                <a:gd name="T2" fmla="*/ 2147483647 w 1918"/>
                <a:gd name="T3" fmla="*/ 0 h 901"/>
                <a:gd name="T4" fmla="*/ 2147483647 w 1918"/>
                <a:gd name="T5" fmla="*/ 2147483647 h 901"/>
                <a:gd name="T6" fmla="*/ 0 60000 65536"/>
                <a:gd name="T7" fmla="*/ 0 60000 65536"/>
                <a:gd name="T8" fmla="*/ 0 60000 65536"/>
                <a:gd name="T9" fmla="*/ 0 w 1918"/>
                <a:gd name="T10" fmla="*/ 0 h 901"/>
                <a:gd name="T11" fmla="*/ 1918 w 1918"/>
                <a:gd name="T12" fmla="*/ 901 h 901"/>
              </a:gdLst>
              <a:ahLst/>
              <a:cxnLst>
                <a:cxn ang="T6">
                  <a:pos x="T0" y="T1"/>
                </a:cxn>
                <a:cxn ang="T7">
                  <a:pos x="T2" y="T3"/>
                </a:cxn>
                <a:cxn ang="T8">
                  <a:pos x="T4" y="T5"/>
                </a:cxn>
              </a:cxnLst>
              <a:rect l="T9" t="T10" r="T11" b="T12"/>
              <a:pathLst>
                <a:path w="1918" h="901">
                  <a:moveTo>
                    <a:pt x="0" y="901"/>
                  </a:moveTo>
                  <a:lnTo>
                    <a:pt x="935" y="0"/>
                  </a:lnTo>
                  <a:lnTo>
                    <a:pt x="1918" y="901"/>
                  </a:lnTo>
                </a:path>
              </a:pathLst>
            </a:custGeom>
            <a:noFill/>
            <a:ln w="28575" cmpd="sng">
              <a:solidFill>
                <a:schemeClr val="tx1"/>
              </a:solidFill>
              <a:round/>
              <a:headEnd type="triangle" w="lg" len="lg"/>
              <a:tailEnd type="triangle" w="lg" len="lg"/>
            </a:ln>
          </p:spPr>
          <p:txBody>
            <a:bodyPr/>
            <a:lstStyle/>
            <a:p>
              <a:endParaRPr lang="cs-CZ"/>
            </a:p>
          </p:txBody>
        </p:sp>
        <p:sp>
          <p:nvSpPr>
            <p:cNvPr id="70669" name="TextovéPole 25"/>
            <p:cNvSpPr txBox="1">
              <a:spLocks noChangeArrowheads="1"/>
            </p:cNvSpPr>
            <p:nvPr/>
          </p:nvSpPr>
          <p:spPr bwMode="auto">
            <a:xfrm>
              <a:off x="2937898" y="3380297"/>
              <a:ext cx="1309974" cy="400110"/>
            </a:xfrm>
            <a:prstGeom prst="rect">
              <a:avLst/>
            </a:prstGeom>
            <a:noFill/>
            <a:ln w="9525">
              <a:noFill/>
              <a:miter lim="800000"/>
              <a:headEnd/>
              <a:tailEnd/>
            </a:ln>
          </p:spPr>
          <p:txBody>
            <a:bodyPr wrap="none">
              <a:spAutoFit/>
            </a:bodyPr>
            <a:lstStyle/>
            <a:p>
              <a:r>
                <a:rPr lang="en-US" sz="2000"/>
                <a:t>subpop. 1</a:t>
              </a:r>
              <a:endParaRPr lang="cs-CZ" sz="2000"/>
            </a:p>
          </p:txBody>
        </p:sp>
        <p:sp>
          <p:nvSpPr>
            <p:cNvPr id="70670" name="TextovéPole 26"/>
            <p:cNvSpPr txBox="1">
              <a:spLocks noChangeArrowheads="1"/>
            </p:cNvSpPr>
            <p:nvPr/>
          </p:nvSpPr>
          <p:spPr bwMode="auto">
            <a:xfrm>
              <a:off x="2946525" y="5481965"/>
              <a:ext cx="1309974" cy="400110"/>
            </a:xfrm>
            <a:prstGeom prst="rect">
              <a:avLst/>
            </a:prstGeom>
            <a:noFill/>
            <a:ln w="9525">
              <a:noFill/>
              <a:miter lim="800000"/>
              <a:headEnd/>
              <a:tailEnd/>
            </a:ln>
          </p:spPr>
          <p:txBody>
            <a:bodyPr wrap="none">
              <a:spAutoFit/>
            </a:bodyPr>
            <a:lstStyle/>
            <a:p>
              <a:r>
                <a:rPr lang="en-US" sz="2000"/>
                <a:t>subpop. 2</a:t>
              </a:r>
              <a:endParaRPr lang="cs-CZ" sz="2000"/>
            </a:p>
          </p:txBody>
        </p:sp>
      </p:grpSp>
      <p:grpSp>
        <p:nvGrpSpPr>
          <p:cNvPr id="70661" name="Skupina 35"/>
          <p:cNvGrpSpPr>
            <a:grpSpLocks/>
          </p:cNvGrpSpPr>
          <p:nvPr/>
        </p:nvGrpSpPr>
        <p:grpSpPr bwMode="auto">
          <a:xfrm>
            <a:off x="5102233" y="2892283"/>
            <a:ext cx="3057734" cy="1616075"/>
            <a:chOff x="6063158" y="3877224"/>
            <a:chExt cx="3057844" cy="1615945"/>
          </a:xfrm>
        </p:grpSpPr>
        <p:cxnSp>
          <p:nvCxnSpPr>
            <p:cNvPr id="37" name="Přímá spojovací čára 36"/>
            <p:cNvCxnSpPr/>
            <p:nvPr/>
          </p:nvCxnSpPr>
          <p:spPr>
            <a:xfrm>
              <a:off x="6063158" y="3877224"/>
              <a:ext cx="682650" cy="473037"/>
            </a:xfrm>
            <a:prstGeom prst="line">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8" name="Přímá spojovací čára 37"/>
            <p:cNvCxnSpPr/>
            <p:nvPr/>
          </p:nvCxnSpPr>
          <p:spPr>
            <a:xfrm flipV="1">
              <a:off x="6063158" y="5020132"/>
              <a:ext cx="682650" cy="473037"/>
            </a:xfrm>
            <a:prstGeom prst="line">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70667" name="TextovéPole 38"/>
            <p:cNvSpPr txBox="1">
              <a:spLocks noChangeArrowheads="1"/>
            </p:cNvSpPr>
            <p:nvPr/>
          </p:nvSpPr>
          <p:spPr bwMode="auto">
            <a:xfrm>
              <a:off x="6857159" y="4431040"/>
              <a:ext cx="2263843" cy="400078"/>
            </a:xfrm>
            <a:prstGeom prst="rect">
              <a:avLst/>
            </a:prstGeom>
            <a:noFill/>
            <a:ln w="9525">
              <a:noFill/>
              <a:miter lim="800000"/>
              <a:headEnd/>
              <a:tailEnd/>
            </a:ln>
          </p:spPr>
          <p:txBody>
            <a:bodyPr wrap="none">
              <a:spAutoFit/>
            </a:bodyPr>
            <a:lstStyle/>
            <a:p>
              <a:r>
                <a:rPr lang="en-US" sz="2000" dirty="0"/>
                <a:t>se</a:t>
              </a:r>
              <a:r>
                <a:rPr lang="en-GB" sz="2000" dirty="0"/>
                <a:t>co</a:t>
              </a:r>
              <a:r>
                <a:rPr lang="en-US" sz="2000" dirty="0" err="1"/>
                <a:t>ndary</a:t>
              </a:r>
              <a:r>
                <a:rPr lang="en-US" sz="2000" dirty="0"/>
                <a:t> </a:t>
              </a:r>
              <a:r>
                <a:rPr lang="en-GB" sz="2000" dirty="0"/>
                <a:t>c</a:t>
              </a:r>
              <a:r>
                <a:rPr lang="en-US" sz="2000" dirty="0" err="1"/>
                <a:t>onta</a:t>
              </a:r>
              <a:r>
                <a:rPr lang="en-GB" sz="2000" dirty="0"/>
                <a:t>c</a:t>
              </a:r>
              <a:r>
                <a:rPr lang="en-US" sz="2000" dirty="0"/>
                <a:t>t</a:t>
              </a:r>
              <a:endParaRPr lang="cs-CZ" sz="2000" dirty="0"/>
            </a:p>
          </p:txBody>
        </p:sp>
      </p:grpSp>
      <p:sp>
        <p:nvSpPr>
          <p:cNvPr id="43" name="Zaoblený obdélníkový popisek 42"/>
          <p:cNvSpPr/>
          <p:nvPr/>
        </p:nvSpPr>
        <p:spPr bwMode="auto">
          <a:xfrm>
            <a:off x="6775448" y="666015"/>
            <a:ext cx="1751013" cy="519113"/>
          </a:xfrm>
          <a:prstGeom prst="wedgeRoundRectCallout">
            <a:avLst>
              <a:gd name="adj1" fmla="val -33523"/>
              <a:gd name="adj2" fmla="val 138108"/>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F00000"/>
                </a:solidFill>
              </a:rPr>
              <a:t>in</a:t>
            </a:r>
            <a:r>
              <a:rPr lang="en-GB" dirty="0">
                <a:solidFill>
                  <a:srgbClr val="F00000"/>
                </a:solidFill>
              </a:rPr>
              <a:t>c</a:t>
            </a:r>
            <a:r>
              <a:rPr lang="cs-CZ" dirty="0" err="1">
                <a:solidFill>
                  <a:srgbClr val="F00000"/>
                </a:solidFill>
              </a:rPr>
              <a:t>ompatibl</a:t>
            </a:r>
            <a:r>
              <a:rPr lang="en-GB" dirty="0">
                <a:solidFill>
                  <a:srgbClr val="F00000"/>
                </a:solidFill>
              </a:rPr>
              <a:t>e</a:t>
            </a:r>
            <a:r>
              <a:rPr lang="en-US" dirty="0">
                <a:solidFill>
                  <a:srgbClr val="F00000"/>
                </a:solidFill>
              </a:rPr>
              <a:t>!</a:t>
            </a:r>
            <a:endParaRPr lang="cs-CZ" dirty="0">
              <a:solidFill>
                <a:srgbClr val="F00000"/>
              </a:solidFill>
            </a:endParaRPr>
          </a:p>
        </p:txBody>
      </p:sp>
      <p:sp>
        <p:nvSpPr>
          <p:cNvPr id="70663" name="TextovéPole 44"/>
          <p:cNvSpPr txBox="1">
            <a:spLocks noChangeArrowheads="1"/>
          </p:cNvSpPr>
          <p:nvPr/>
        </p:nvSpPr>
        <p:spPr bwMode="auto">
          <a:xfrm>
            <a:off x="509588" y="333803"/>
            <a:ext cx="5097870" cy="461665"/>
          </a:xfrm>
          <a:prstGeom prst="rect">
            <a:avLst/>
          </a:prstGeom>
          <a:noFill/>
          <a:ln w="9525">
            <a:noFill/>
            <a:miter lim="800000"/>
            <a:headEnd/>
            <a:tailEnd/>
          </a:ln>
        </p:spPr>
        <p:txBody>
          <a:bodyPr wrap="none">
            <a:spAutoFit/>
          </a:bodyPr>
          <a:lstStyle/>
          <a:p>
            <a:r>
              <a:rPr lang="en-US" sz="2400" dirty="0">
                <a:solidFill>
                  <a:srgbClr val="0033CC"/>
                </a:solidFill>
              </a:rPr>
              <a:t> genetic </a:t>
            </a:r>
            <a:r>
              <a:rPr lang="en-GB" sz="2400" dirty="0">
                <a:solidFill>
                  <a:srgbClr val="0033CC"/>
                </a:solidFill>
              </a:rPr>
              <a:t>c</a:t>
            </a:r>
            <a:r>
              <a:rPr lang="en-US" sz="2400" dirty="0" err="1">
                <a:solidFill>
                  <a:srgbClr val="0033CC"/>
                </a:solidFill>
              </a:rPr>
              <a:t>onfli</a:t>
            </a:r>
            <a:r>
              <a:rPr lang="en-GB" sz="2400" dirty="0">
                <a:solidFill>
                  <a:srgbClr val="0033CC"/>
                </a:solidFill>
              </a:rPr>
              <a:t>c</a:t>
            </a:r>
            <a:r>
              <a:rPr lang="en-US" sz="2400" dirty="0">
                <a:solidFill>
                  <a:srgbClr val="0033CC"/>
                </a:solidFill>
              </a:rPr>
              <a:t>t: “</a:t>
            </a:r>
            <a:r>
              <a:rPr lang="en-GB" sz="2400" dirty="0">
                <a:solidFill>
                  <a:srgbClr val="0033CC"/>
                </a:solidFill>
              </a:rPr>
              <a:t>c</a:t>
            </a:r>
            <a:r>
              <a:rPr lang="en-US" sz="2400" dirty="0" err="1">
                <a:solidFill>
                  <a:srgbClr val="0033CC"/>
                </a:solidFill>
              </a:rPr>
              <a:t>lassical</a:t>
            </a:r>
            <a:r>
              <a:rPr lang="en-US" sz="2400" dirty="0">
                <a:solidFill>
                  <a:srgbClr val="0033CC"/>
                </a:solidFill>
              </a:rPr>
              <a:t>” </a:t>
            </a:r>
            <a:r>
              <a:rPr lang="cs-CZ" sz="2400" dirty="0" err="1">
                <a:solidFill>
                  <a:srgbClr val="0033CC"/>
                </a:solidFill>
              </a:rPr>
              <a:t>sc</a:t>
            </a:r>
            <a:r>
              <a:rPr lang="en-GB" sz="2400" dirty="0" err="1">
                <a:solidFill>
                  <a:srgbClr val="0033CC"/>
                </a:solidFill>
              </a:rPr>
              <a:t>enario</a:t>
            </a:r>
            <a:endParaRPr lang="cs-CZ" sz="2400" dirty="0">
              <a:solidFill>
                <a:srgbClr val="0033CC"/>
              </a:solidFill>
            </a:endParaRPr>
          </a:p>
        </p:txBody>
      </p:sp>
      <p:sp>
        <p:nvSpPr>
          <p:cNvPr id="70664" name="TextovéPole 45"/>
          <p:cNvSpPr txBox="1">
            <a:spLocks noChangeArrowheads="1"/>
          </p:cNvSpPr>
          <p:nvPr/>
        </p:nvSpPr>
        <p:spPr bwMode="auto">
          <a:xfrm>
            <a:off x="3561443" y="3377495"/>
            <a:ext cx="1354858" cy="707886"/>
          </a:xfrm>
          <a:prstGeom prst="rect">
            <a:avLst/>
          </a:prstGeom>
          <a:noFill/>
          <a:ln w="9525">
            <a:noFill/>
            <a:miter lim="800000"/>
            <a:headEnd/>
            <a:tailEnd/>
          </a:ln>
        </p:spPr>
        <p:txBody>
          <a:bodyPr wrap="none">
            <a:spAutoFit/>
          </a:bodyPr>
          <a:lstStyle/>
          <a:p>
            <a:pPr algn="ctr"/>
            <a:r>
              <a:rPr lang="en-GB" sz="2000" dirty="0"/>
              <a:t>continuing</a:t>
            </a:r>
            <a:endParaRPr lang="cs-CZ" sz="2000" dirty="0"/>
          </a:p>
          <a:p>
            <a:pPr algn="ctr"/>
            <a:r>
              <a:rPr lang="cs-CZ" sz="2000" dirty="0" err="1"/>
              <a:t>arms</a:t>
            </a:r>
            <a:r>
              <a:rPr lang="cs-CZ" sz="2000" dirty="0"/>
              <a:t> </a:t>
            </a:r>
            <a:r>
              <a:rPr lang="cs-CZ" sz="2000" dirty="0" err="1"/>
              <a:t>race</a:t>
            </a:r>
            <a:endParaRPr lang="cs-CZ" sz="2000" dirty="0"/>
          </a:p>
        </p:txBody>
      </p:sp>
      <p:pic>
        <p:nvPicPr>
          <p:cNvPr id="15" name="Picture 2" descr="http://www.independent.co.uk/incoming/article9097117.ece/binary/original/neanderthalAP.jpg">
            <a:extLst>
              <a:ext uri="{FF2B5EF4-FFF2-40B4-BE49-F238E27FC236}">
                <a16:creationId xmlns:a16="http://schemas.microsoft.com/office/drawing/2014/main" id="{A211B3BC-F3EF-4096-AF31-70CBA4AF69B3}"/>
              </a:ext>
            </a:extLst>
          </p:cNvPr>
          <p:cNvPicPr>
            <a:picLocks noChangeAspect="1" noChangeArrowheads="1"/>
          </p:cNvPicPr>
          <p:nvPr/>
        </p:nvPicPr>
        <p:blipFill>
          <a:blip r:embed="rId4" cstate="print"/>
          <a:srcRect/>
          <a:stretch>
            <a:fillRect/>
          </a:stretch>
        </p:blipFill>
        <p:spPr bwMode="auto">
          <a:xfrm>
            <a:off x="408030" y="1613336"/>
            <a:ext cx="2085280" cy="1563960"/>
          </a:xfrm>
          <a:prstGeom prst="rect">
            <a:avLst/>
          </a:prstGeom>
          <a:noFill/>
          <a:effectLst>
            <a:softEdge rad="127000"/>
          </a:effectLst>
        </p:spPr>
      </p:pic>
      <p:pic>
        <p:nvPicPr>
          <p:cNvPr id="17" name="Picture 6" descr="http://www.chlive.org/ljacobs/medievaltimes/5TournamentsandJoust/joust%201.jpg">
            <a:extLst>
              <a:ext uri="{FF2B5EF4-FFF2-40B4-BE49-F238E27FC236}">
                <a16:creationId xmlns:a16="http://schemas.microsoft.com/office/drawing/2014/main" id="{3A49EF65-C630-40B9-9376-96621260EC33}"/>
              </a:ext>
            </a:extLst>
          </p:cNvPr>
          <p:cNvPicPr>
            <a:picLocks noChangeAspect="1" noChangeArrowheads="1"/>
          </p:cNvPicPr>
          <p:nvPr/>
        </p:nvPicPr>
        <p:blipFill>
          <a:blip r:embed="rId5" cstate="print"/>
          <a:srcRect/>
          <a:stretch>
            <a:fillRect/>
          </a:stretch>
        </p:blipFill>
        <p:spPr bwMode="auto">
          <a:xfrm>
            <a:off x="2949082" y="888257"/>
            <a:ext cx="2357128" cy="1374991"/>
          </a:xfrm>
          <a:prstGeom prst="rect">
            <a:avLst/>
          </a:prstGeom>
          <a:noFill/>
        </p:spPr>
      </p:pic>
      <p:pic>
        <p:nvPicPr>
          <p:cNvPr id="18" name="Picture 8" descr="http://www.greendragonsociety.com/images/Mongol_Archer%2083.jpg">
            <a:extLst>
              <a:ext uri="{FF2B5EF4-FFF2-40B4-BE49-F238E27FC236}">
                <a16:creationId xmlns:a16="http://schemas.microsoft.com/office/drawing/2014/main" id="{B53B9A0A-2843-4F17-B290-9A3C9CD05AD1}"/>
              </a:ext>
            </a:extLst>
          </p:cNvPr>
          <p:cNvPicPr>
            <a:picLocks noChangeAspect="1" noChangeArrowheads="1"/>
          </p:cNvPicPr>
          <p:nvPr/>
        </p:nvPicPr>
        <p:blipFill>
          <a:blip r:embed="rId6" cstate="print"/>
          <a:srcRect/>
          <a:stretch>
            <a:fillRect/>
          </a:stretch>
        </p:blipFill>
        <p:spPr bwMode="auto">
          <a:xfrm>
            <a:off x="1952566" y="4831834"/>
            <a:ext cx="1993032" cy="1767156"/>
          </a:xfrm>
          <a:prstGeom prst="rect">
            <a:avLst/>
          </a:prstGeom>
          <a:noFill/>
        </p:spPr>
      </p:pic>
      <p:sp>
        <p:nvSpPr>
          <p:cNvPr id="19" name="Zaoblený obdélníkový popisek 19">
            <a:extLst>
              <a:ext uri="{FF2B5EF4-FFF2-40B4-BE49-F238E27FC236}">
                <a16:creationId xmlns:a16="http://schemas.microsoft.com/office/drawing/2014/main" id="{EDE9AE1B-900D-4DF5-A382-E66689F831E6}"/>
              </a:ext>
            </a:extLst>
          </p:cNvPr>
          <p:cNvSpPr/>
          <p:nvPr/>
        </p:nvSpPr>
        <p:spPr bwMode="auto">
          <a:xfrm>
            <a:off x="5970790" y="4393168"/>
            <a:ext cx="2663597" cy="867001"/>
          </a:xfrm>
          <a:prstGeom prst="wedgeRoundRectCallout">
            <a:avLst>
              <a:gd name="adj1" fmla="val -19260"/>
              <a:gd name="adj2" fmla="val -95429"/>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cs-CZ" sz="2000" dirty="0">
                <a:solidFill>
                  <a:srgbClr val="0070C0"/>
                </a:solidFill>
                <a:latin typeface="Arial" pitchFamily="34" charset="0"/>
                <a:cs typeface="Arial" pitchFamily="34" charset="0"/>
              </a:rPr>
              <a:t>MAD = </a:t>
            </a:r>
            <a:r>
              <a:rPr lang="cs-CZ" sz="2000" i="1" dirty="0" err="1">
                <a:solidFill>
                  <a:srgbClr val="0070C0"/>
                </a:solidFill>
                <a:latin typeface="Arial" pitchFamily="34" charset="0"/>
                <a:cs typeface="Arial" pitchFamily="34" charset="0"/>
              </a:rPr>
              <a:t>mutually</a:t>
            </a:r>
            <a:r>
              <a:rPr lang="cs-CZ" sz="2000" i="1" dirty="0">
                <a:solidFill>
                  <a:srgbClr val="0070C0"/>
                </a:solidFill>
                <a:latin typeface="Arial" pitchFamily="34" charset="0"/>
                <a:cs typeface="Arial" pitchFamily="34" charset="0"/>
              </a:rPr>
              <a:t> </a:t>
            </a:r>
          </a:p>
          <a:p>
            <a:pPr algn="ctr"/>
            <a:r>
              <a:rPr lang="cs-CZ" sz="2000" i="1" dirty="0" err="1">
                <a:solidFill>
                  <a:srgbClr val="0070C0"/>
                </a:solidFill>
                <a:latin typeface="Arial" pitchFamily="34" charset="0"/>
                <a:cs typeface="Arial" pitchFamily="34" charset="0"/>
              </a:rPr>
              <a:t>assured</a:t>
            </a:r>
            <a:r>
              <a:rPr lang="cs-CZ" sz="2000" i="1" dirty="0">
                <a:solidFill>
                  <a:srgbClr val="0070C0"/>
                </a:solidFill>
                <a:latin typeface="Arial" pitchFamily="34" charset="0"/>
                <a:cs typeface="Arial" pitchFamily="34" charset="0"/>
              </a:rPr>
              <a:t> </a:t>
            </a:r>
            <a:r>
              <a:rPr lang="cs-CZ" sz="2000" i="1" dirty="0" err="1">
                <a:solidFill>
                  <a:srgbClr val="0070C0"/>
                </a:solidFill>
                <a:latin typeface="Arial" pitchFamily="34" charset="0"/>
                <a:cs typeface="Arial" pitchFamily="34" charset="0"/>
              </a:rPr>
              <a:t>destruction</a:t>
            </a:r>
            <a:endParaRPr lang="cs-CZ" sz="2000" i="1" dirty="0">
              <a:solidFill>
                <a:srgbClr val="0070C0"/>
              </a:solidFill>
              <a:latin typeface="Arial" pitchFamily="34" charset="0"/>
              <a:cs typeface="Arial" pitchFamily="34" charset="0"/>
            </a:endParaRPr>
          </a:p>
        </p:txBody>
      </p:sp>
      <p:sp>
        <p:nvSpPr>
          <p:cNvPr id="21" name="TextovéPole 27">
            <a:extLst>
              <a:ext uri="{FF2B5EF4-FFF2-40B4-BE49-F238E27FC236}">
                <a16:creationId xmlns:a16="http://schemas.microsoft.com/office/drawing/2014/main" id="{EF286C60-D9A9-4E7E-B440-117F7699AF50}"/>
              </a:ext>
            </a:extLst>
          </p:cNvPr>
          <p:cNvSpPr txBox="1">
            <a:spLocks noChangeArrowheads="1"/>
          </p:cNvSpPr>
          <p:nvPr/>
        </p:nvSpPr>
        <p:spPr bwMode="auto">
          <a:xfrm>
            <a:off x="5622269" y="5715412"/>
            <a:ext cx="3198895" cy="523220"/>
          </a:xfrm>
          <a:prstGeom prst="rect">
            <a:avLst/>
          </a:prstGeom>
          <a:noFill/>
          <a:ln w="9525">
            <a:noFill/>
            <a:miter lim="800000"/>
            <a:headEnd/>
            <a:tailEnd/>
          </a:ln>
        </p:spPr>
        <p:txBody>
          <a:bodyPr wrap="square">
            <a:spAutoFit/>
          </a:bodyPr>
          <a:lstStyle/>
          <a:p>
            <a:pPr algn="ctr"/>
            <a:r>
              <a:rPr lang="en-US" sz="2800" dirty="0">
                <a:solidFill>
                  <a:srgbClr val="E60000"/>
                </a:solidFill>
                <a:sym typeface="Symbol" pitchFamily="18" charset="2"/>
              </a:rPr>
              <a:t>“speciation</a:t>
            </a:r>
            <a:r>
              <a:rPr lang="cs-CZ" sz="2800" dirty="0">
                <a:solidFill>
                  <a:srgbClr val="E60000"/>
                </a:solidFill>
                <a:sym typeface="Symbol" pitchFamily="18" charset="2"/>
              </a:rPr>
              <a:t> </a:t>
            </a:r>
            <a:r>
              <a:rPr lang="en-US" sz="2800" dirty="0">
                <a:solidFill>
                  <a:srgbClr val="E60000"/>
                </a:solidFill>
                <a:sym typeface="Symbol" pitchFamily="18" charset="2"/>
              </a:rPr>
              <a:t>genes”</a:t>
            </a:r>
            <a:endParaRPr lang="cs-CZ" sz="2800" dirty="0">
              <a:solidFill>
                <a:srgbClr val="E60000"/>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TextovéPole 22"/>
          <p:cNvSpPr txBox="1">
            <a:spLocks noChangeArrowheads="1"/>
          </p:cNvSpPr>
          <p:nvPr/>
        </p:nvSpPr>
        <p:spPr bwMode="auto">
          <a:xfrm>
            <a:off x="705139" y="3200697"/>
            <a:ext cx="1495922" cy="1015664"/>
          </a:xfrm>
          <a:prstGeom prst="rect">
            <a:avLst/>
          </a:prstGeom>
          <a:noFill/>
          <a:ln w="9525">
            <a:noFill/>
            <a:miter lim="800000"/>
            <a:headEnd/>
            <a:tailEnd/>
          </a:ln>
        </p:spPr>
        <p:txBody>
          <a:bodyPr wrap="none">
            <a:spAutoFit/>
          </a:bodyPr>
          <a:lstStyle/>
          <a:p>
            <a:pPr algn="ctr"/>
            <a:r>
              <a:rPr lang="cs-CZ" sz="2000" dirty="0" err="1"/>
              <a:t>arms</a:t>
            </a:r>
            <a:r>
              <a:rPr lang="cs-CZ" sz="2000" dirty="0"/>
              <a:t> </a:t>
            </a:r>
            <a:r>
              <a:rPr lang="cs-CZ" sz="2000" dirty="0" err="1"/>
              <a:t>race</a:t>
            </a:r>
            <a:endParaRPr lang="cs-CZ" sz="2000" dirty="0"/>
          </a:p>
          <a:p>
            <a:pPr algn="ctr"/>
            <a:r>
              <a:rPr lang="en-US" sz="2000" dirty="0"/>
              <a:t>in ancestral</a:t>
            </a:r>
          </a:p>
          <a:p>
            <a:pPr algn="ctr"/>
            <a:r>
              <a:rPr lang="en-US" sz="2000" dirty="0"/>
              <a:t>pop</a:t>
            </a:r>
            <a:r>
              <a:rPr lang="cs-CZ" sz="2000" dirty="0" err="1"/>
              <a:t>ula</a:t>
            </a:r>
            <a:r>
              <a:rPr lang="en-GB" sz="2000" dirty="0" err="1"/>
              <a:t>tion</a:t>
            </a:r>
            <a:endParaRPr lang="en-US" sz="2000" dirty="0"/>
          </a:p>
        </p:txBody>
      </p:sp>
      <p:grpSp>
        <p:nvGrpSpPr>
          <p:cNvPr id="70660" name="Skupina 23"/>
          <p:cNvGrpSpPr>
            <a:grpSpLocks/>
          </p:cNvGrpSpPr>
          <p:nvPr/>
        </p:nvGrpSpPr>
        <p:grpSpPr bwMode="auto">
          <a:xfrm>
            <a:off x="2207359" y="2395316"/>
            <a:ext cx="2721948" cy="2501979"/>
            <a:chOff x="1534452" y="3380297"/>
            <a:chExt cx="2722047" cy="2501778"/>
          </a:xfrm>
        </p:grpSpPr>
        <p:sp>
          <p:nvSpPr>
            <p:cNvPr id="70668" name="Freeform 5"/>
            <p:cNvSpPr>
              <a:spLocks/>
            </p:cNvSpPr>
            <p:nvPr/>
          </p:nvSpPr>
          <p:spPr bwMode="auto">
            <a:xfrm rot="16200000" flipH="1">
              <a:off x="1186940" y="4049863"/>
              <a:ext cx="1998168" cy="1303144"/>
            </a:xfrm>
            <a:custGeom>
              <a:avLst/>
              <a:gdLst>
                <a:gd name="T0" fmla="*/ 0 w 1918"/>
                <a:gd name="T1" fmla="*/ 2147483647 h 901"/>
                <a:gd name="T2" fmla="*/ 2147483647 w 1918"/>
                <a:gd name="T3" fmla="*/ 0 h 901"/>
                <a:gd name="T4" fmla="*/ 2147483647 w 1918"/>
                <a:gd name="T5" fmla="*/ 2147483647 h 901"/>
                <a:gd name="T6" fmla="*/ 0 60000 65536"/>
                <a:gd name="T7" fmla="*/ 0 60000 65536"/>
                <a:gd name="T8" fmla="*/ 0 60000 65536"/>
                <a:gd name="T9" fmla="*/ 0 w 1918"/>
                <a:gd name="T10" fmla="*/ 0 h 901"/>
                <a:gd name="T11" fmla="*/ 1918 w 1918"/>
                <a:gd name="T12" fmla="*/ 901 h 901"/>
              </a:gdLst>
              <a:ahLst/>
              <a:cxnLst>
                <a:cxn ang="T6">
                  <a:pos x="T0" y="T1"/>
                </a:cxn>
                <a:cxn ang="T7">
                  <a:pos x="T2" y="T3"/>
                </a:cxn>
                <a:cxn ang="T8">
                  <a:pos x="T4" y="T5"/>
                </a:cxn>
              </a:cxnLst>
              <a:rect l="T9" t="T10" r="T11" b="T12"/>
              <a:pathLst>
                <a:path w="1918" h="901">
                  <a:moveTo>
                    <a:pt x="0" y="901"/>
                  </a:moveTo>
                  <a:lnTo>
                    <a:pt x="935" y="0"/>
                  </a:lnTo>
                  <a:lnTo>
                    <a:pt x="1918" y="901"/>
                  </a:lnTo>
                </a:path>
              </a:pathLst>
            </a:custGeom>
            <a:noFill/>
            <a:ln w="28575" cmpd="sng">
              <a:solidFill>
                <a:schemeClr val="tx1"/>
              </a:solidFill>
              <a:round/>
              <a:headEnd type="triangle" w="lg" len="lg"/>
              <a:tailEnd type="triangle" w="lg" len="lg"/>
            </a:ln>
          </p:spPr>
          <p:txBody>
            <a:bodyPr/>
            <a:lstStyle/>
            <a:p>
              <a:endParaRPr lang="cs-CZ"/>
            </a:p>
          </p:txBody>
        </p:sp>
        <p:sp>
          <p:nvSpPr>
            <p:cNvPr id="70669" name="TextovéPole 25"/>
            <p:cNvSpPr txBox="1">
              <a:spLocks noChangeArrowheads="1"/>
            </p:cNvSpPr>
            <p:nvPr/>
          </p:nvSpPr>
          <p:spPr bwMode="auto">
            <a:xfrm>
              <a:off x="2937898" y="3380297"/>
              <a:ext cx="1309974" cy="400110"/>
            </a:xfrm>
            <a:prstGeom prst="rect">
              <a:avLst/>
            </a:prstGeom>
            <a:noFill/>
            <a:ln w="9525">
              <a:noFill/>
              <a:miter lim="800000"/>
              <a:headEnd/>
              <a:tailEnd/>
            </a:ln>
          </p:spPr>
          <p:txBody>
            <a:bodyPr wrap="none">
              <a:spAutoFit/>
            </a:bodyPr>
            <a:lstStyle/>
            <a:p>
              <a:r>
                <a:rPr lang="en-US" sz="2000"/>
                <a:t>subpop. 1</a:t>
              </a:r>
              <a:endParaRPr lang="cs-CZ" sz="2000"/>
            </a:p>
          </p:txBody>
        </p:sp>
        <p:sp>
          <p:nvSpPr>
            <p:cNvPr id="70670" name="TextovéPole 26"/>
            <p:cNvSpPr txBox="1">
              <a:spLocks noChangeArrowheads="1"/>
            </p:cNvSpPr>
            <p:nvPr/>
          </p:nvSpPr>
          <p:spPr bwMode="auto">
            <a:xfrm>
              <a:off x="2946525" y="5481965"/>
              <a:ext cx="1309974" cy="400110"/>
            </a:xfrm>
            <a:prstGeom prst="rect">
              <a:avLst/>
            </a:prstGeom>
            <a:noFill/>
            <a:ln w="9525">
              <a:noFill/>
              <a:miter lim="800000"/>
              <a:headEnd/>
              <a:tailEnd/>
            </a:ln>
          </p:spPr>
          <p:txBody>
            <a:bodyPr wrap="none">
              <a:spAutoFit/>
            </a:bodyPr>
            <a:lstStyle/>
            <a:p>
              <a:r>
                <a:rPr lang="en-US" sz="2000"/>
                <a:t>subpop. 2</a:t>
              </a:r>
              <a:endParaRPr lang="cs-CZ" sz="2000"/>
            </a:p>
          </p:txBody>
        </p:sp>
      </p:grpSp>
      <p:grpSp>
        <p:nvGrpSpPr>
          <p:cNvPr id="70661" name="Skupina 35"/>
          <p:cNvGrpSpPr>
            <a:grpSpLocks/>
          </p:cNvGrpSpPr>
          <p:nvPr/>
        </p:nvGrpSpPr>
        <p:grpSpPr bwMode="auto">
          <a:xfrm>
            <a:off x="5102232" y="2892283"/>
            <a:ext cx="3057733" cy="1616075"/>
            <a:chOff x="6063158" y="3877224"/>
            <a:chExt cx="3057844" cy="1615945"/>
          </a:xfrm>
        </p:grpSpPr>
        <p:cxnSp>
          <p:nvCxnSpPr>
            <p:cNvPr id="37" name="Přímá spojovací čára 36"/>
            <p:cNvCxnSpPr/>
            <p:nvPr/>
          </p:nvCxnSpPr>
          <p:spPr>
            <a:xfrm>
              <a:off x="6063158" y="3877224"/>
              <a:ext cx="682650" cy="473037"/>
            </a:xfrm>
            <a:prstGeom prst="line">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8" name="Přímá spojovací čára 37"/>
            <p:cNvCxnSpPr/>
            <p:nvPr/>
          </p:nvCxnSpPr>
          <p:spPr>
            <a:xfrm flipV="1">
              <a:off x="6063158" y="5020132"/>
              <a:ext cx="682650" cy="473037"/>
            </a:xfrm>
            <a:prstGeom prst="line">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70667" name="TextovéPole 38"/>
            <p:cNvSpPr txBox="1">
              <a:spLocks noChangeArrowheads="1"/>
            </p:cNvSpPr>
            <p:nvPr/>
          </p:nvSpPr>
          <p:spPr bwMode="auto">
            <a:xfrm>
              <a:off x="6857159" y="4431040"/>
              <a:ext cx="2263843" cy="400078"/>
            </a:xfrm>
            <a:prstGeom prst="rect">
              <a:avLst/>
            </a:prstGeom>
            <a:noFill/>
            <a:ln w="9525">
              <a:noFill/>
              <a:miter lim="800000"/>
              <a:headEnd/>
              <a:tailEnd/>
            </a:ln>
          </p:spPr>
          <p:txBody>
            <a:bodyPr wrap="none">
              <a:spAutoFit/>
            </a:bodyPr>
            <a:lstStyle/>
            <a:p>
              <a:r>
                <a:rPr lang="en-US" sz="2000" dirty="0"/>
                <a:t>se</a:t>
              </a:r>
              <a:r>
                <a:rPr lang="en-GB" sz="2000" dirty="0"/>
                <a:t>co</a:t>
              </a:r>
              <a:r>
                <a:rPr lang="en-US" sz="2000" dirty="0" err="1"/>
                <a:t>ndary</a:t>
              </a:r>
              <a:r>
                <a:rPr lang="en-US" sz="2000" dirty="0"/>
                <a:t> </a:t>
              </a:r>
              <a:r>
                <a:rPr lang="en-GB" sz="2000" dirty="0"/>
                <a:t>c</a:t>
              </a:r>
              <a:r>
                <a:rPr lang="en-US" sz="2000" dirty="0" err="1"/>
                <a:t>onta</a:t>
              </a:r>
              <a:r>
                <a:rPr lang="en-GB" sz="2000" dirty="0"/>
                <a:t>c</a:t>
              </a:r>
              <a:r>
                <a:rPr lang="en-US" sz="2000" dirty="0"/>
                <a:t>t</a:t>
              </a:r>
              <a:endParaRPr lang="cs-CZ" sz="2000" dirty="0"/>
            </a:p>
          </p:txBody>
        </p:sp>
      </p:grpSp>
      <p:sp>
        <p:nvSpPr>
          <p:cNvPr id="70663" name="TextovéPole 44"/>
          <p:cNvSpPr txBox="1">
            <a:spLocks noChangeArrowheads="1"/>
          </p:cNvSpPr>
          <p:nvPr/>
        </p:nvSpPr>
        <p:spPr bwMode="auto">
          <a:xfrm>
            <a:off x="517590" y="333375"/>
            <a:ext cx="5149167" cy="461665"/>
          </a:xfrm>
          <a:prstGeom prst="rect">
            <a:avLst/>
          </a:prstGeom>
          <a:noFill/>
          <a:ln w="9525">
            <a:noFill/>
            <a:miter lim="800000"/>
            <a:headEnd/>
            <a:tailEnd/>
          </a:ln>
        </p:spPr>
        <p:txBody>
          <a:bodyPr wrap="none">
            <a:spAutoFit/>
          </a:bodyPr>
          <a:lstStyle/>
          <a:p>
            <a:r>
              <a:rPr lang="en-US" sz="2400" dirty="0">
                <a:solidFill>
                  <a:srgbClr val="0033CC"/>
                </a:solidFill>
              </a:rPr>
              <a:t> genetic </a:t>
            </a:r>
            <a:r>
              <a:rPr lang="en-GB" sz="2400" dirty="0">
                <a:solidFill>
                  <a:srgbClr val="0033CC"/>
                </a:solidFill>
              </a:rPr>
              <a:t>c</a:t>
            </a:r>
            <a:r>
              <a:rPr lang="en-US" sz="2400" dirty="0" err="1">
                <a:solidFill>
                  <a:srgbClr val="0033CC"/>
                </a:solidFill>
              </a:rPr>
              <a:t>onfli</a:t>
            </a:r>
            <a:r>
              <a:rPr lang="en-GB" sz="2400" dirty="0">
                <a:solidFill>
                  <a:srgbClr val="0033CC"/>
                </a:solidFill>
              </a:rPr>
              <a:t>c</a:t>
            </a:r>
            <a:r>
              <a:rPr lang="en-US" sz="2400" dirty="0">
                <a:solidFill>
                  <a:srgbClr val="0033CC"/>
                </a:solidFill>
              </a:rPr>
              <a:t>t: alternative </a:t>
            </a:r>
            <a:r>
              <a:rPr lang="cs-CZ" sz="2400" dirty="0" err="1">
                <a:solidFill>
                  <a:srgbClr val="0033CC"/>
                </a:solidFill>
              </a:rPr>
              <a:t>sc</a:t>
            </a:r>
            <a:r>
              <a:rPr lang="en-GB" sz="2400" dirty="0" err="1">
                <a:solidFill>
                  <a:srgbClr val="0033CC"/>
                </a:solidFill>
              </a:rPr>
              <a:t>enario</a:t>
            </a:r>
            <a:endParaRPr lang="cs-CZ" sz="2400" dirty="0">
              <a:solidFill>
                <a:srgbClr val="0033CC"/>
              </a:solidFill>
            </a:endParaRPr>
          </a:p>
        </p:txBody>
      </p:sp>
      <p:sp>
        <p:nvSpPr>
          <p:cNvPr id="70664" name="TextovéPole 45"/>
          <p:cNvSpPr txBox="1">
            <a:spLocks noChangeArrowheads="1"/>
          </p:cNvSpPr>
          <p:nvPr/>
        </p:nvSpPr>
        <p:spPr bwMode="auto">
          <a:xfrm>
            <a:off x="3561443" y="3377495"/>
            <a:ext cx="1354858" cy="707886"/>
          </a:xfrm>
          <a:prstGeom prst="rect">
            <a:avLst/>
          </a:prstGeom>
          <a:noFill/>
          <a:ln w="9525">
            <a:noFill/>
            <a:miter lim="800000"/>
            <a:headEnd/>
            <a:tailEnd/>
          </a:ln>
        </p:spPr>
        <p:txBody>
          <a:bodyPr wrap="none">
            <a:spAutoFit/>
          </a:bodyPr>
          <a:lstStyle/>
          <a:p>
            <a:pPr algn="ctr"/>
            <a:r>
              <a:rPr lang="en-GB" sz="2000" dirty="0"/>
              <a:t>continuing</a:t>
            </a:r>
            <a:endParaRPr lang="cs-CZ" sz="2000" dirty="0"/>
          </a:p>
          <a:p>
            <a:pPr algn="ctr"/>
            <a:r>
              <a:rPr lang="cs-CZ" sz="2000" dirty="0" err="1"/>
              <a:t>arms</a:t>
            </a:r>
            <a:r>
              <a:rPr lang="cs-CZ" sz="2000" dirty="0"/>
              <a:t> </a:t>
            </a:r>
            <a:r>
              <a:rPr lang="cs-CZ" sz="2000" dirty="0" err="1"/>
              <a:t>race</a:t>
            </a:r>
            <a:endParaRPr lang="cs-CZ" sz="2000" dirty="0"/>
          </a:p>
        </p:txBody>
      </p:sp>
      <p:sp>
        <p:nvSpPr>
          <p:cNvPr id="15" name="Zaoblený obdélníkový popisek 55">
            <a:extLst>
              <a:ext uri="{FF2B5EF4-FFF2-40B4-BE49-F238E27FC236}">
                <a16:creationId xmlns:a16="http://schemas.microsoft.com/office/drawing/2014/main" id="{A903C4AA-07B1-44A8-B6A3-D2AEE7FBA496}"/>
              </a:ext>
            </a:extLst>
          </p:cNvPr>
          <p:cNvSpPr/>
          <p:nvPr/>
        </p:nvSpPr>
        <p:spPr bwMode="auto">
          <a:xfrm>
            <a:off x="6078507" y="4035283"/>
            <a:ext cx="2897187" cy="1111250"/>
          </a:xfrm>
          <a:prstGeom prst="wedgeRoundRectCallout">
            <a:avLst>
              <a:gd name="adj1" fmla="val -25244"/>
              <a:gd name="adj2" fmla="val -66810"/>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0033CC"/>
                </a:solidFill>
              </a:rPr>
              <a:t>the winner thrives on</a:t>
            </a:r>
            <a:r>
              <a:rPr lang="en-US" dirty="0">
                <a:solidFill>
                  <a:srgbClr val="0033CC"/>
                </a:solidFill>
              </a:rPr>
              <a:t> “naive” genetic</a:t>
            </a:r>
            <a:r>
              <a:rPr lang="cs-CZ" dirty="0">
                <a:solidFill>
                  <a:srgbClr val="0033CC"/>
                </a:solidFill>
              </a:rPr>
              <a:t> </a:t>
            </a:r>
            <a:r>
              <a:rPr lang="en-GB" dirty="0">
                <a:solidFill>
                  <a:srgbClr val="0033CC"/>
                </a:solidFill>
              </a:rPr>
              <a:t>background</a:t>
            </a:r>
            <a:endParaRPr lang="cs-CZ" dirty="0">
              <a:solidFill>
                <a:srgbClr val="0033CC"/>
              </a:solidFill>
            </a:endParaRPr>
          </a:p>
        </p:txBody>
      </p:sp>
      <p:sp>
        <p:nvSpPr>
          <p:cNvPr id="16" name="TextovéPole 27">
            <a:extLst>
              <a:ext uri="{FF2B5EF4-FFF2-40B4-BE49-F238E27FC236}">
                <a16:creationId xmlns:a16="http://schemas.microsoft.com/office/drawing/2014/main" id="{94765BE4-8E97-4260-9BFE-A693047484B8}"/>
              </a:ext>
            </a:extLst>
          </p:cNvPr>
          <p:cNvSpPr txBox="1">
            <a:spLocks noChangeArrowheads="1"/>
          </p:cNvSpPr>
          <p:nvPr/>
        </p:nvSpPr>
        <p:spPr bwMode="auto">
          <a:xfrm>
            <a:off x="6161273" y="5449382"/>
            <a:ext cx="2605200" cy="954107"/>
          </a:xfrm>
          <a:prstGeom prst="rect">
            <a:avLst/>
          </a:prstGeom>
          <a:noFill/>
          <a:ln w="9525">
            <a:noFill/>
            <a:miter lim="800000"/>
            <a:headEnd/>
            <a:tailEnd/>
          </a:ln>
        </p:spPr>
        <p:txBody>
          <a:bodyPr wrap="none">
            <a:spAutoFit/>
          </a:bodyPr>
          <a:lstStyle/>
          <a:p>
            <a:pPr algn="ctr"/>
            <a:r>
              <a:rPr lang="en-US" sz="2800" dirty="0">
                <a:solidFill>
                  <a:srgbClr val="E60000"/>
                </a:solidFill>
                <a:sym typeface="Symbol" pitchFamily="18" charset="2"/>
              </a:rPr>
              <a:t>“</a:t>
            </a:r>
            <a:r>
              <a:rPr lang="en-US" sz="2800" dirty="0" err="1">
                <a:solidFill>
                  <a:srgbClr val="E60000"/>
                </a:solidFill>
                <a:sym typeface="Symbol" pitchFamily="18" charset="2"/>
              </a:rPr>
              <a:t>antispeciation</a:t>
            </a:r>
            <a:r>
              <a:rPr lang="en-US" sz="2800" dirty="0">
                <a:solidFill>
                  <a:srgbClr val="E60000"/>
                </a:solidFill>
                <a:sym typeface="Symbol" pitchFamily="18" charset="2"/>
              </a:rPr>
              <a:t> </a:t>
            </a:r>
            <a:endParaRPr lang="cs-CZ" sz="2800" dirty="0">
              <a:solidFill>
                <a:srgbClr val="E60000"/>
              </a:solidFill>
              <a:sym typeface="Symbol" pitchFamily="18" charset="2"/>
            </a:endParaRPr>
          </a:p>
          <a:p>
            <a:pPr algn="ctr"/>
            <a:r>
              <a:rPr lang="en-US" sz="2800" dirty="0">
                <a:solidFill>
                  <a:srgbClr val="E60000"/>
                </a:solidFill>
                <a:sym typeface="Symbol" pitchFamily="18" charset="2"/>
              </a:rPr>
              <a:t>genes”</a:t>
            </a:r>
            <a:endParaRPr lang="cs-CZ" sz="2800" dirty="0">
              <a:solidFill>
                <a:srgbClr val="E60000"/>
              </a:solidFill>
            </a:endParaRPr>
          </a:p>
        </p:txBody>
      </p:sp>
      <p:pic>
        <p:nvPicPr>
          <p:cNvPr id="18" name="Picture 12" descr="http://upload.wikimedia.org/wikipedia/commons/7/70/Testing_bulletproof_vest_1923.jpg">
            <a:extLst>
              <a:ext uri="{FF2B5EF4-FFF2-40B4-BE49-F238E27FC236}">
                <a16:creationId xmlns:a16="http://schemas.microsoft.com/office/drawing/2014/main" id="{DF1DC6A6-42AE-42D9-8355-50FFAE104E5C}"/>
              </a:ext>
            </a:extLst>
          </p:cNvPr>
          <p:cNvPicPr>
            <a:picLocks noChangeAspect="1" noChangeArrowheads="1"/>
          </p:cNvPicPr>
          <p:nvPr/>
        </p:nvPicPr>
        <p:blipFill>
          <a:blip r:embed="rId3" cstate="print"/>
          <a:srcRect/>
          <a:stretch>
            <a:fillRect/>
          </a:stretch>
        </p:blipFill>
        <p:spPr bwMode="auto">
          <a:xfrm>
            <a:off x="3092174" y="4914446"/>
            <a:ext cx="2256386" cy="1838955"/>
          </a:xfrm>
          <a:prstGeom prst="rect">
            <a:avLst/>
          </a:prstGeom>
          <a:noFill/>
          <a:effectLst>
            <a:softEdge rad="127000"/>
          </a:effectLst>
        </p:spPr>
      </p:pic>
      <p:pic>
        <p:nvPicPr>
          <p:cNvPr id="19" name="Picture 14" descr="http://sportbilly.co.za/wp-content/uploads/2011/12/Gun-Vs-Knife-2-BW.jpg">
            <a:extLst>
              <a:ext uri="{FF2B5EF4-FFF2-40B4-BE49-F238E27FC236}">
                <a16:creationId xmlns:a16="http://schemas.microsoft.com/office/drawing/2014/main" id="{8C8F39E6-AD09-4EEB-8F8A-2E7C65B63B52}"/>
              </a:ext>
            </a:extLst>
          </p:cNvPr>
          <p:cNvPicPr>
            <a:picLocks noChangeAspect="1" noChangeArrowheads="1"/>
          </p:cNvPicPr>
          <p:nvPr/>
        </p:nvPicPr>
        <p:blipFill>
          <a:blip r:embed="rId4" cstate="print"/>
          <a:srcRect/>
          <a:stretch>
            <a:fillRect/>
          </a:stretch>
        </p:blipFill>
        <p:spPr bwMode="auto">
          <a:xfrm>
            <a:off x="6439160" y="1220351"/>
            <a:ext cx="1683027" cy="2157144"/>
          </a:xfrm>
          <a:prstGeom prst="rect">
            <a:avLst/>
          </a:prstGeom>
          <a:noFill/>
          <a:effectLst>
            <a:softEdge rad="127000"/>
          </a:effectLst>
        </p:spPr>
      </p:pic>
      <p:pic>
        <p:nvPicPr>
          <p:cNvPr id="20" name="Picture 2" descr="http://www.aceros-de-hispania.com/image/rapier-sword/fencing-rapier-sword.jpg">
            <a:extLst>
              <a:ext uri="{FF2B5EF4-FFF2-40B4-BE49-F238E27FC236}">
                <a16:creationId xmlns:a16="http://schemas.microsoft.com/office/drawing/2014/main" id="{9A693132-0431-42BA-9B85-EE0EFCE9A9FC}"/>
              </a:ext>
            </a:extLst>
          </p:cNvPr>
          <p:cNvPicPr>
            <a:picLocks noChangeAspect="1" noChangeArrowheads="1"/>
          </p:cNvPicPr>
          <p:nvPr/>
        </p:nvPicPr>
        <p:blipFill>
          <a:blip r:embed="rId5" cstate="print"/>
          <a:srcRect/>
          <a:stretch>
            <a:fillRect/>
          </a:stretch>
        </p:blipFill>
        <p:spPr bwMode="auto">
          <a:xfrm>
            <a:off x="2982276" y="873765"/>
            <a:ext cx="2489653" cy="1481344"/>
          </a:xfrm>
          <a:prstGeom prst="rect">
            <a:avLst/>
          </a:prstGeom>
          <a:noFill/>
          <a:effectLst>
            <a:softEdge rad="127000"/>
          </a:effectLst>
        </p:spPr>
      </p:pic>
      <p:sp>
        <p:nvSpPr>
          <p:cNvPr id="17" name="Zaoblený obdélníkový popisek 55">
            <a:extLst>
              <a:ext uri="{FF2B5EF4-FFF2-40B4-BE49-F238E27FC236}">
                <a16:creationId xmlns:a16="http://schemas.microsoft.com/office/drawing/2014/main" id="{AEDF0E37-119B-4E1A-AA2F-7E0B93B45F5B}"/>
              </a:ext>
            </a:extLst>
          </p:cNvPr>
          <p:cNvSpPr/>
          <p:nvPr/>
        </p:nvSpPr>
        <p:spPr bwMode="auto">
          <a:xfrm>
            <a:off x="6293882" y="156153"/>
            <a:ext cx="2599509" cy="991507"/>
          </a:xfrm>
          <a:prstGeom prst="wedgeRoundRectCallout">
            <a:avLst>
              <a:gd name="adj1" fmla="val -21063"/>
              <a:gd name="adj2" fmla="val 82549"/>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2000" i="1" dirty="0">
                <a:solidFill>
                  <a:schemeClr val="tx1"/>
                </a:solidFill>
                <a:latin typeface="Arial" pitchFamily="34" charset="0"/>
                <a:cs typeface="Arial" pitchFamily="34" charset="0"/>
              </a:rPr>
              <a:t>Never bring a knife </a:t>
            </a:r>
            <a:endParaRPr lang="en-US" sz="2000" i="1" dirty="0">
              <a:solidFill>
                <a:schemeClr val="tx1"/>
              </a:solidFill>
              <a:latin typeface="Arial" pitchFamily="34" charset="0"/>
              <a:cs typeface="Arial" pitchFamily="34" charset="0"/>
            </a:endParaRPr>
          </a:p>
          <a:p>
            <a:pPr algn="ctr">
              <a:defRPr/>
            </a:pPr>
            <a:r>
              <a:rPr lang="cs-CZ" sz="2000" i="1" dirty="0">
                <a:solidFill>
                  <a:schemeClr val="tx1"/>
                </a:solidFill>
                <a:latin typeface="Arial" pitchFamily="34" charset="0"/>
                <a:cs typeface="Arial" pitchFamily="34" charset="0"/>
              </a:rPr>
              <a:t>to a gunfight!</a:t>
            </a:r>
          </a:p>
        </p:txBody>
      </p:sp>
      <p:pic>
        <p:nvPicPr>
          <p:cNvPr id="22" name="Picture 2" descr="http://www.independent.co.uk/incoming/article9097117.ece/binary/original/neanderthalAP.jpg">
            <a:extLst>
              <a:ext uri="{FF2B5EF4-FFF2-40B4-BE49-F238E27FC236}">
                <a16:creationId xmlns:a16="http://schemas.microsoft.com/office/drawing/2014/main" id="{36B50690-A40A-485E-85EE-BEC74B79E418}"/>
              </a:ext>
            </a:extLst>
          </p:cNvPr>
          <p:cNvPicPr>
            <a:picLocks noChangeAspect="1" noChangeArrowheads="1"/>
          </p:cNvPicPr>
          <p:nvPr/>
        </p:nvPicPr>
        <p:blipFill>
          <a:blip r:embed="rId6" cstate="print"/>
          <a:srcRect/>
          <a:stretch>
            <a:fillRect/>
          </a:stretch>
        </p:blipFill>
        <p:spPr bwMode="auto">
          <a:xfrm>
            <a:off x="408030" y="1613336"/>
            <a:ext cx="2085280" cy="1563960"/>
          </a:xfrm>
          <a:prstGeom prst="rect">
            <a:avLst/>
          </a:prstGeom>
          <a:noFill/>
          <a:effectLst>
            <a:softEdge rad="127000"/>
          </a:effectLst>
        </p:spPr>
      </p:pic>
    </p:spTree>
    <p:extLst>
      <p:ext uri="{BB962C8B-B14F-4D97-AF65-F5344CB8AC3E}">
        <p14:creationId xmlns:p14="http://schemas.microsoft.com/office/powerpoint/2010/main" val="27236079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cstate="print"/>
          <a:srcRect l="25822" t="24409" r="27765" b="9995"/>
          <a:stretch>
            <a:fillRect/>
          </a:stretch>
        </p:blipFill>
        <p:spPr bwMode="auto">
          <a:xfrm>
            <a:off x="2540000" y="1163638"/>
            <a:ext cx="4473575" cy="3892550"/>
          </a:xfrm>
          <a:prstGeom prst="rect">
            <a:avLst/>
          </a:prstGeom>
          <a:noFill/>
          <a:ln w="9525">
            <a:noFill/>
            <a:miter lim="800000"/>
            <a:headEnd/>
            <a:tailEnd/>
          </a:ln>
        </p:spPr>
      </p:pic>
      <p:sp>
        <p:nvSpPr>
          <p:cNvPr id="16" name="Zaoblený obdélníkový popisek 15"/>
          <p:cNvSpPr/>
          <p:nvPr/>
        </p:nvSpPr>
        <p:spPr>
          <a:xfrm>
            <a:off x="871538" y="1063625"/>
            <a:ext cx="2330450" cy="541338"/>
          </a:xfrm>
          <a:prstGeom prst="wedgeRoundRectCallout">
            <a:avLst>
              <a:gd name="adj1" fmla="val 76557"/>
              <a:gd name="adj2" fmla="val 168150"/>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incompatibility</a:t>
            </a:r>
            <a:r>
              <a:rPr lang="en-US" sz="2000" dirty="0">
                <a:solidFill>
                  <a:schemeClr val="tx1"/>
                </a:solidFill>
              </a:rPr>
              <a:t> loci</a:t>
            </a:r>
            <a:endParaRPr lang="cs-CZ" sz="2000" dirty="0">
              <a:solidFill>
                <a:schemeClr val="tx1"/>
              </a:solidFill>
            </a:endParaRPr>
          </a:p>
        </p:txBody>
      </p:sp>
      <p:sp>
        <p:nvSpPr>
          <p:cNvPr id="17" name="Zaoblený obdélníkový popisek 16"/>
          <p:cNvSpPr/>
          <p:nvPr/>
        </p:nvSpPr>
        <p:spPr>
          <a:xfrm>
            <a:off x="1157288" y="4197350"/>
            <a:ext cx="1789112" cy="533400"/>
          </a:xfrm>
          <a:prstGeom prst="wedgeRoundRectCallout">
            <a:avLst>
              <a:gd name="adj1" fmla="val 84579"/>
              <a:gd name="adj2" fmla="val -215677"/>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arms victors</a:t>
            </a:r>
            <a:endParaRPr lang="cs-CZ" dirty="0">
              <a:solidFill>
                <a:schemeClr val="tx1"/>
              </a:solidFill>
            </a:endParaRPr>
          </a:p>
        </p:txBody>
      </p:sp>
      <p:sp>
        <p:nvSpPr>
          <p:cNvPr id="18" name="Zaoblený obdélníkový popisek 17"/>
          <p:cNvSpPr/>
          <p:nvPr/>
        </p:nvSpPr>
        <p:spPr>
          <a:xfrm>
            <a:off x="6411913" y="3903663"/>
            <a:ext cx="1487487" cy="444500"/>
          </a:xfrm>
          <a:prstGeom prst="wedgeRoundRectCallout">
            <a:avLst>
              <a:gd name="adj1" fmla="val -84813"/>
              <a:gd name="adj2" fmla="val -144344"/>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hitchhikers</a:t>
            </a:r>
            <a:endParaRPr lang="cs-CZ" dirty="0">
              <a:solidFill>
                <a:schemeClr val="tx1"/>
              </a:solidFill>
            </a:endParaRPr>
          </a:p>
        </p:txBody>
      </p:sp>
      <p:sp>
        <p:nvSpPr>
          <p:cNvPr id="19" name="Zaoblený obdélníkový popisek 18"/>
          <p:cNvSpPr/>
          <p:nvPr/>
        </p:nvSpPr>
        <p:spPr>
          <a:xfrm>
            <a:off x="6480175" y="2435225"/>
            <a:ext cx="1536700" cy="498475"/>
          </a:xfrm>
          <a:prstGeom prst="wedgeRoundRectCallout">
            <a:avLst>
              <a:gd name="adj1" fmla="val -97066"/>
              <a:gd name="adj2" fmla="val 25559"/>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neutral loci</a:t>
            </a:r>
            <a:endParaRPr lang="cs-CZ" dirty="0">
              <a:solidFill>
                <a:schemeClr val="tx1"/>
              </a:solidFill>
            </a:endParaRPr>
          </a:p>
        </p:txBody>
      </p:sp>
      <p:grpSp>
        <p:nvGrpSpPr>
          <p:cNvPr id="2" name="Skupina 21"/>
          <p:cNvGrpSpPr>
            <a:grpSpLocks/>
          </p:cNvGrpSpPr>
          <p:nvPr/>
        </p:nvGrpSpPr>
        <p:grpSpPr bwMode="auto">
          <a:xfrm>
            <a:off x="3570288" y="4870450"/>
            <a:ext cx="4827587" cy="1725613"/>
            <a:chOff x="3570838" y="4869712"/>
            <a:chExt cx="4826401" cy="1725778"/>
          </a:xfrm>
        </p:grpSpPr>
        <p:sp>
          <p:nvSpPr>
            <p:cNvPr id="72713" name="TextovéPole 19"/>
            <p:cNvSpPr txBox="1">
              <a:spLocks noChangeArrowheads="1"/>
            </p:cNvSpPr>
            <p:nvPr/>
          </p:nvSpPr>
          <p:spPr bwMode="auto">
            <a:xfrm>
              <a:off x="3570838" y="5762421"/>
              <a:ext cx="2253012" cy="369367"/>
            </a:xfrm>
            <a:prstGeom prst="rect">
              <a:avLst/>
            </a:prstGeom>
            <a:noFill/>
            <a:ln w="9525">
              <a:noFill/>
              <a:miter lim="800000"/>
              <a:headEnd/>
              <a:tailEnd/>
            </a:ln>
          </p:spPr>
          <p:txBody>
            <a:bodyPr wrap="none">
              <a:spAutoFit/>
            </a:bodyPr>
            <a:lstStyle/>
            <a:p>
              <a:r>
                <a:rPr lang="en-GB" dirty="0"/>
                <a:t>Ticking time-</a:t>
              </a:r>
              <a:r>
                <a:rPr lang="en-US" dirty="0"/>
                <a:t>bomb...</a:t>
              </a:r>
              <a:endParaRPr lang="cs-CZ" dirty="0"/>
            </a:p>
          </p:txBody>
        </p:sp>
        <p:pic>
          <p:nvPicPr>
            <p:cNvPr id="72714" name="Picture 2"/>
            <p:cNvPicPr>
              <a:picLocks noChangeAspect="1" noChangeArrowheads="1"/>
            </p:cNvPicPr>
            <p:nvPr/>
          </p:nvPicPr>
          <p:blipFill>
            <a:blip r:embed="rId4" cstate="print"/>
            <a:srcRect/>
            <a:stretch>
              <a:fillRect/>
            </a:stretch>
          </p:blipFill>
          <p:spPr bwMode="auto">
            <a:xfrm>
              <a:off x="6002802" y="4869712"/>
              <a:ext cx="2394437" cy="1725778"/>
            </a:xfrm>
            <a:prstGeom prst="rect">
              <a:avLst/>
            </a:prstGeom>
            <a:noFill/>
            <a:ln w="9525">
              <a:noFill/>
              <a:miter lim="800000"/>
              <a:headEnd/>
              <a:tailEnd/>
            </a:ln>
          </p:spPr>
        </p:pic>
      </p:grpSp>
      <p:sp>
        <p:nvSpPr>
          <p:cNvPr id="11" name="TextovéPole 10"/>
          <p:cNvSpPr txBox="1"/>
          <p:nvPr/>
        </p:nvSpPr>
        <p:spPr>
          <a:xfrm>
            <a:off x="2331318" y="321121"/>
            <a:ext cx="4976042" cy="461665"/>
          </a:xfrm>
          <a:prstGeom prst="rect">
            <a:avLst/>
          </a:prstGeom>
          <a:noFill/>
        </p:spPr>
        <p:txBody>
          <a:bodyPr wrap="none">
            <a:spAutoFit/>
          </a:bodyPr>
          <a:lstStyle/>
          <a:p>
            <a:pPr>
              <a:defRPr/>
            </a:pPr>
            <a:r>
              <a:rPr lang="en-GB" sz="2400" dirty="0">
                <a:solidFill>
                  <a:srgbClr val="C80000"/>
                </a:solidFill>
              </a:rPr>
              <a:t>Why we don’t see this more often</a:t>
            </a:r>
            <a:r>
              <a:rPr lang="cs-CZ" sz="2400" dirty="0">
                <a:solidFill>
                  <a:srgbClr val="C8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19"/>
          <p:cNvSpPr txBox="1">
            <a:spLocks noChangeArrowheads="1"/>
          </p:cNvSpPr>
          <p:nvPr/>
        </p:nvSpPr>
        <p:spPr bwMode="auto">
          <a:xfrm>
            <a:off x="509588" y="273050"/>
            <a:ext cx="5842946" cy="4170372"/>
          </a:xfrm>
          <a:prstGeom prst="rect">
            <a:avLst/>
          </a:prstGeom>
          <a:noFill/>
          <a:ln w="9525">
            <a:noFill/>
            <a:miter lim="800000"/>
            <a:headEnd/>
            <a:tailEnd/>
          </a:ln>
        </p:spPr>
        <p:txBody>
          <a:bodyPr wrap="none">
            <a:spAutoFit/>
          </a:bodyPr>
          <a:lstStyle/>
          <a:p>
            <a:pPr defTabSz="360000">
              <a:spcAft>
                <a:spcPts val="1000"/>
              </a:spcAft>
            </a:pPr>
            <a:r>
              <a:rPr lang="cs-CZ" sz="2000" dirty="0" err="1">
                <a:solidFill>
                  <a:srgbClr val="E60000"/>
                </a:solidFill>
              </a:rPr>
              <a:t>Mo</a:t>
            </a:r>
            <a:r>
              <a:rPr lang="en-GB" sz="2000" dirty="0">
                <a:solidFill>
                  <a:srgbClr val="E60000"/>
                </a:solidFill>
              </a:rPr>
              <a:t>s</a:t>
            </a:r>
            <a:r>
              <a:rPr lang="cs-CZ" sz="2000" dirty="0" err="1">
                <a:solidFill>
                  <a:srgbClr val="E60000"/>
                </a:solidFill>
              </a:rPr>
              <a:t>ai</a:t>
            </a:r>
            <a:r>
              <a:rPr lang="en-GB" sz="2000" dirty="0">
                <a:solidFill>
                  <a:srgbClr val="E60000"/>
                </a:solidFill>
              </a:rPr>
              <a:t>c</a:t>
            </a:r>
            <a:r>
              <a:rPr lang="cs-CZ" sz="2000" dirty="0">
                <a:solidFill>
                  <a:srgbClr val="E60000"/>
                </a:solidFill>
              </a:rPr>
              <a:t> hybrid z</a:t>
            </a:r>
            <a:r>
              <a:rPr lang="en-GB" sz="2000" dirty="0">
                <a:solidFill>
                  <a:srgbClr val="E60000"/>
                </a:solidFill>
              </a:rPr>
              <a:t>o</a:t>
            </a:r>
            <a:r>
              <a:rPr lang="cs-CZ" sz="2000" dirty="0">
                <a:solidFill>
                  <a:srgbClr val="E60000"/>
                </a:solidFill>
              </a:rPr>
              <a:t>n</a:t>
            </a:r>
            <a:r>
              <a:rPr lang="en-GB" sz="2000" dirty="0">
                <a:solidFill>
                  <a:srgbClr val="E60000"/>
                </a:solidFill>
              </a:rPr>
              <a:t>e</a:t>
            </a:r>
            <a:r>
              <a:rPr lang="cs-CZ" sz="2000" dirty="0">
                <a:solidFill>
                  <a:srgbClr val="E60000"/>
                </a:solidFill>
              </a:rPr>
              <a:t>:</a:t>
            </a:r>
            <a:br>
              <a:rPr lang="cs-CZ" sz="2000" dirty="0">
                <a:solidFill>
                  <a:srgbClr val="E60000"/>
                </a:solidFill>
              </a:rPr>
            </a:br>
            <a:br>
              <a:rPr lang="cs-CZ" sz="2000" dirty="0">
                <a:solidFill>
                  <a:srgbClr val="E60000"/>
                </a:solidFill>
              </a:rPr>
            </a:br>
            <a:r>
              <a:rPr lang="en-GB" sz="2000" dirty="0"/>
              <a:t>influence of environment</a:t>
            </a:r>
            <a:endParaRPr lang="cs-CZ" sz="2000" dirty="0"/>
          </a:p>
          <a:p>
            <a:pPr defTabSz="360000">
              <a:spcAft>
                <a:spcPts val="1000"/>
              </a:spcAft>
            </a:pPr>
            <a:r>
              <a:rPr lang="en-GB" sz="2000" dirty="0"/>
              <a:t>in fact a set of several</a:t>
            </a:r>
            <a:r>
              <a:rPr lang="cs-CZ" sz="2000" dirty="0"/>
              <a:t> hybrid z</a:t>
            </a:r>
            <a:r>
              <a:rPr lang="en-GB" sz="2000" dirty="0"/>
              <a:t>ones</a:t>
            </a:r>
            <a:endParaRPr lang="cs-CZ" sz="2000" dirty="0"/>
          </a:p>
          <a:p>
            <a:pPr defTabSz="360000">
              <a:spcAft>
                <a:spcPts val="1000"/>
              </a:spcAft>
            </a:pPr>
            <a:r>
              <a:rPr lang="en-GB" sz="2000" dirty="0" err="1"/>
              <a:t>eg</a:t>
            </a:r>
            <a:r>
              <a:rPr lang="cs-CZ" sz="2000" dirty="0"/>
              <a:t>.: </a:t>
            </a:r>
            <a:r>
              <a:rPr lang="en-GB" sz="2000" i="1" dirty="0" err="1"/>
              <a:t>Gryllus</a:t>
            </a:r>
            <a:r>
              <a:rPr lang="en-GB" sz="2000" i="1" dirty="0"/>
              <a:t> </a:t>
            </a:r>
            <a:r>
              <a:rPr lang="en-GB" sz="2000" i="1" dirty="0" err="1"/>
              <a:t>firmus</a:t>
            </a:r>
            <a:r>
              <a:rPr lang="en-GB" sz="2000" dirty="0"/>
              <a:t> </a:t>
            </a:r>
            <a:r>
              <a:rPr lang="cs-CZ" sz="2000" dirty="0"/>
              <a:t>x </a:t>
            </a:r>
            <a:r>
              <a:rPr lang="en-GB" sz="2000" i="1" dirty="0"/>
              <a:t>G. </a:t>
            </a:r>
            <a:r>
              <a:rPr lang="cs-CZ" sz="2000" i="1" dirty="0"/>
              <a:t>p</a:t>
            </a:r>
            <a:r>
              <a:rPr lang="en-GB" sz="2000" i="1" dirty="0" err="1"/>
              <a:t>ennsylvanicus</a:t>
            </a:r>
            <a:r>
              <a:rPr lang="cs-CZ" sz="2000" dirty="0"/>
              <a:t> (</a:t>
            </a:r>
            <a:r>
              <a:rPr lang="en-GB" sz="2000" dirty="0"/>
              <a:t>NE</a:t>
            </a:r>
            <a:r>
              <a:rPr lang="cs-CZ" sz="2000" dirty="0"/>
              <a:t> USA)</a:t>
            </a:r>
            <a:br>
              <a:rPr lang="cs-CZ" sz="2000" dirty="0"/>
            </a:br>
            <a:r>
              <a:rPr lang="cs-CZ" sz="2000" dirty="0"/>
              <a:t>	</a:t>
            </a:r>
            <a:r>
              <a:rPr lang="en-GB" sz="2000" dirty="0"/>
              <a:t>sandy</a:t>
            </a:r>
            <a:r>
              <a:rPr lang="cs-CZ" sz="2000" dirty="0"/>
              <a:t> x </a:t>
            </a:r>
            <a:r>
              <a:rPr lang="cs-CZ" sz="2000" dirty="0" err="1"/>
              <a:t>clayish</a:t>
            </a:r>
            <a:r>
              <a:rPr lang="cs-CZ" sz="2000" dirty="0"/>
              <a:t> </a:t>
            </a:r>
            <a:r>
              <a:rPr lang="cs-CZ" sz="2000" dirty="0" err="1"/>
              <a:t>soils</a:t>
            </a:r>
            <a:br>
              <a:rPr lang="en-US" sz="2000" dirty="0"/>
            </a:br>
            <a:br>
              <a:rPr lang="en-US" sz="2000" dirty="0"/>
            </a:br>
            <a:br>
              <a:rPr lang="en-US" sz="2000" dirty="0"/>
            </a:br>
            <a:br>
              <a:rPr lang="en-US" sz="2000" dirty="0"/>
            </a:br>
            <a:endParaRPr lang="cs-CZ" sz="2000" dirty="0"/>
          </a:p>
          <a:p>
            <a:pPr defTabSz="360000">
              <a:spcAft>
                <a:spcPts val="1000"/>
              </a:spcAft>
            </a:pPr>
            <a:r>
              <a:rPr lang="en-GB" sz="2000" i="1" dirty="0"/>
              <a:t>Iris </a:t>
            </a:r>
            <a:r>
              <a:rPr lang="en-GB" sz="2000" i="1" dirty="0" err="1"/>
              <a:t>fulva</a:t>
            </a:r>
            <a:r>
              <a:rPr lang="en-GB" sz="2000" dirty="0"/>
              <a:t> </a:t>
            </a:r>
            <a:r>
              <a:rPr lang="cs-CZ" sz="2000" dirty="0"/>
              <a:t>x </a:t>
            </a:r>
            <a:r>
              <a:rPr lang="en-GB" sz="2000" i="1" dirty="0"/>
              <a:t>I. </a:t>
            </a:r>
            <a:r>
              <a:rPr lang="cs-CZ" sz="2000" i="1" dirty="0"/>
              <a:t>b</a:t>
            </a:r>
            <a:r>
              <a:rPr lang="en-GB" sz="2000" i="1" dirty="0" err="1"/>
              <a:t>revicaulis</a:t>
            </a:r>
            <a:r>
              <a:rPr lang="cs-CZ" sz="2000" dirty="0"/>
              <a:t>:</a:t>
            </a:r>
            <a:r>
              <a:rPr lang="en-GB" sz="2000" dirty="0"/>
              <a:t> </a:t>
            </a:r>
            <a:br>
              <a:rPr lang="cs-CZ" sz="2000" dirty="0"/>
            </a:br>
            <a:r>
              <a:rPr lang="cs-CZ" sz="2000" dirty="0"/>
              <a:t>	</a:t>
            </a:r>
            <a:r>
              <a:rPr lang="en-GB" sz="2000" i="1" dirty="0"/>
              <a:t>I. </a:t>
            </a:r>
            <a:r>
              <a:rPr lang="cs-CZ" sz="2000" i="1" dirty="0"/>
              <a:t>f</a:t>
            </a:r>
            <a:r>
              <a:rPr lang="en-GB" sz="2000" i="1" dirty="0" err="1"/>
              <a:t>ulva</a:t>
            </a:r>
            <a:r>
              <a:rPr lang="en-GB" sz="2000" dirty="0"/>
              <a:t> </a:t>
            </a:r>
            <a:r>
              <a:rPr lang="en-GB" sz="2000" dirty="0" err="1"/>
              <a:t>i</a:t>
            </a:r>
            <a:r>
              <a:rPr lang="cs-CZ" sz="2000" dirty="0"/>
              <a:t>s</a:t>
            </a:r>
            <a:r>
              <a:rPr lang="en-GB" sz="2000" dirty="0"/>
              <a:t> limited to more forested sites</a:t>
            </a:r>
            <a:endParaRPr lang="cs-CZ" sz="2000" dirty="0"/>
          </a:p>
        </p:txBody>
      </p:sp>
      <p:pic>
        <p:nvPicPr>
          <p:cNvPr id="12291" name="Obrázek 12" descr="Hybridization_Fig.2.jpg"/>
          <p:cNvPicPr>
            <a:picLocks noChangeAspect="1"/>
          </p:cNvPicPr>
          <p:nvPr/>
        </p:nvPicPr>
        <p:blipFill>
          <a:blip r:embed="rId3" cstate="print"/>
          <a:srcRect l="51787"/>
          <a:stretch>
            <a:fillRect/>
          </a:stretch>
        </p:blipFill>
        <p:spPr bwMode="auto">
          <a:xfrm>
            <a:off x="6169569" y="612725"/>
            <a:ext cx="2903538" cy="5889625"/>
          </a:xfrm>
          <a:prstGeom prst="rect">
            <a:avLst/>
          </a:prstGeom>
          <a:noFill/>
          <a:ln w="9525">
            <a:noFill/>
            <a:miter lim="800000"/>
            <a:headEnd/>
            <a:tailEnd/>
          </a:ln>
        </p:spPr>
      </p:pic>
      <p:pic>
        <p:nvPicPr>
          <p:cNvPr id="12292" name="Picture 4"/>
          <p:cNvPicPr>
            <a:picLocks noChangeAspect="1" noChangeArrowheads="1"/>
          </p:cNvPicPr>
          <p:nvPr/>
        </p:nvPicPr>
        <p:blipFill>
          <a:blip r:embed="rId4" cstate="print"/>
          <a:srcRect/>
          <a:stretch>
            <a:fillRect/>
          </a:stretch>
        </p:blipFill>
        <p:spPr bwMode="auto">
          <a:xfrm>
            <a:off x="4206195" y="2437267"/>
            <a:ext cx="1752600" cy="1276350"/>
          </a:xfrm>
          <a:prstGeom prst="rect">
            <a:avLst/>
          </a:prstGeom>
          <a:noFill/>
          <a:ln w="9525">
            <a:noFill/>
            <a:miter lim="800000"/>
            <a:headEnd/>
            <a:tailEnd/>
          </a:ln>
          <a:effectLst>
            <a:softEdge rad="127000"/>
          </a:effectLst>
        </p:spPr>
      </p:pic>
      <p:pic>
        <p:nvPicPr>
          <p:cNvPr id="12293" name="Picture 5"/>
          <p:cNvPicPr>
            <a:picLocks noChangeAspect="1" noChangeArrowheads="1"/>
          </p:cNvPicPr>
          <p:nvPr/>
        </p:nvPicPr>
        <p:blipFill>
          <a:blip r:embed="rId5" cstate="print"/>
          <a:srcRect/>
          <a:stretch>
            <a:fillRect/>
          </a:stretch>
        </p:blipFill>
        <p:spPr bwMode="auto">
          <a:xfrm>
            <a:off x="2582182" y="2524579"/>
            <a:ext cx="1582738" cy="1185863"/>
          </a:xfrm>
          <a:prstGeom prst="rect">
            <a:avLst/>
          </a:prstGeom>
          <a:noFill/>
          <a:ln w="9525">
            <a:noFill/>
            <a:miter lim="800000"/>
            <a:headEnd/>
            <a:tailEnd/>
          </a:ln>
          <a:effectLst>
            <a:softEdge rad="127000"/>
          </a:effectLst>
        </p:spPr>
      </p:pic>
      <p:pic>
        <p:nvPicPr>
          <p:cNvPr id="12294" name="Picture 6"/>
          <p:cNvPicPr>
            <a:picLocks noChangeAspect="1" noChangeArrowheads="1"/>
          </p:cNvPicPr>
          <p:nvPr/>
        </p:nvPicPr>
        <p:blipFill>
          <a:blip r:embed="rId6" cstate="print"/>
          <a:srcRect/>
          <a:stretch>
            <a:fillRect/>
          </a:stretch>
        </p:blipFill>
        <p:spPr bwMode="auto">
          <a:xfrm>
            <a:off x="772432" y="4584086"/>
            <a:ext cx="2027785" cy="1980000"/>
          </a:xfrm>
          <a:prstGeom prst="rect">
            <a:avLst/>
          </a:prstGeom>
          <a:noFill/>
          <a:ln w="9525">
            <a:noFill/>
            <a:miter lim="800000"/>
            <a:headEnd/>
            <a:tailEnd/>
          </a:ln>
          <a:effectLst>
            <a:softEdge rad="127000"/>
          </a:effectLst>
        </p:spPr>
      </p:pic>
      <p:pic>
        <p:nvPicPr>
          <p:cNvPr id="12295" name="Picture 17" descr="Iris-brevicaulis-14"/>
          <p:cNvPicPr>
            <a:picLocks noChangeAspect="1" noChangeArrowheads="1"/>
          </p:cNvPicPr>
          <p:nvPr/>
        </p:nvPicPr>
        <p:blipFill>
          <a:blip r:embed="rId7" cstate="print"/>
          <a:srcRect/>
          <a:stretch>
            <a:fillRect/>
          </a:stretch>
        </p:blipFill>
        <p:spPr bwMode="auto">
          <a:xfrm>
            <a:off x="3602258" y="4584086"/>
            <a:ext cx="2006875" cy="1980000"/>
          </a:xfrm>
          <a:prstGeom prst="rect">
            <a:avLst/>
          </a:prstGeom>
          <a:noFill/>
          <a:ln w="9525">
            <a:noFill/>
            <a:miter lim="800000"/>
            <a:headEnd/>
            <a:tailEnd/>
          </a:ln>
          <a:effectLst>
            <a:softEdge rad="127000"/>
          </a:effec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066" name="Group 2"/>
          <p:cNvGraphicFramePr>
            <a:graphicFrameLocks noGrp="1"/>
          </p:cNvGraphicFramePr>
          <p:nvPr>
            <p:extLst>
              <p:ext uri="{D42A27DB-BD31-4B8C-83A1-F6EECF244321}">
                <p14:modId xmlns:p14="http://schemas.microsoft.com/office/powerpoint/2010/main" val="3692156078"/>
              </p:ext>
            </p:extLst>
          </p:nvPr>
        </p:nvGraphicFramePr>
        <p:xfrm>
          <a:off x="1712913" y="2801938"/>
          <a:ext cx="4918075" cy="2160588"/>
        </p:xfrm>
        <a:graphic>
          <a:graphicData uri="http://schemas.openxmlformats.org/drawingml/2006/table">
            <a:tbl>
              <a:tblPr/>
              <a:tblGrid>
                <a:gridCol w="1184275">
                  <a:extLst>
                    <a:ext uri="{9D8B030D-6E8A-4147-A177-3AD203B41FA5}">
                      <a16:colId xmlns:a16="http://schemas.microsoft.com/office/drawing/2014/main" val="20000"/>
                    </a:ext>
                  </a:extLst>
                </a:gridCol>
                <a:gridCol w="973137">
                  <a:extLst>
                    <a:ext uri="{9D8B030D-6E8A-4147-A177-3AD203B41FA5}">
                      <a16:colId xmlns:a16="http://schemas.microsoft.com/office/drawing/2014/main" val="20001"/>
                    </a:ext>
                  </a:extLst>
                </a:gridCol>
                <a:gridCol w="930275">
                  <a:extLst>
                    <a:ext uri="{9D8B030D-6E8A-4147-A177-3AD203B41FA5}">
                      <a16:colId xmlns:a16="http://schemas.microsoft.com/office/drawing/2014/main" val="20002"/>
                    </a:ext>
                  </a:extLst>
                </a:gridCol>
                <a:gridCol w="657225">
                  <a:extLst>
                    <a:ext uri="{9D8B030D-6E8A-4147-A177-3AD203B41FA5}">
                      <a16:colId xmlns:a16="http://schemas.microsoft.com/office/drawing/2014/main" val="20003"/>
                    </a:ext>
                  </a:extLst>
                </a:gridCol>
                <a:gridCol w="1173163">
                  <a:extLst>
                    <a:ext uri="{9D8B030D-6E8A-4147-A177-3AD203B41FA5}">
                      <a16:colId xmlns:a16="http://schemas.microsoft.com/office/drawing/2014/main" val="20004"/>
                    </a:ext>
                  </a:extLst>
                </a:gridCol>
              </a:tblGrid>
              <a:tr h="511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1800" b="0" i="0" u="none" strike="noStrike" cap="none" normalizeH="0" baseline="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Arial" charset="0"/>
                          <a:cs typeface="Arial" charset="0"/>
                        </a:rPr>
                        <a:t>nuclear</a:t>
                      </a:r>
                      <a:r>
                        <a:rPr kumimoji="0" lang="cs-CZ" sz="1800" b="1" i="0" u="none" strike="noStrike" cap="none" normalizeH="0" baseline="0" dirty="0">
                          <a:ln>
                            <a:noFill/>
                          </a:ln>
                          <a:solidFill>
                            <a:schemeClr val="tx1"/>
                          </a:solidFill>
                          <a:effectLst/>
                          <a:latin typeface="Arial" charset="0"/>
                          <a:cs typeface="Arial" charset="0"/>
                        </a:rPr>
                        <a:t> genotyp</a:t>
                      </a:r>
                      <a:r>
                        <a:rPr kumimoji="0" lang="en-GB" sz="1800" b="1" i="0" u="none" strike="noStrike" cap="none" normalizeH="0" baseline="0" dirty="0">
                          <a:ln>
                            <a:noFill/>
                          </a:ln>
                          <a:solidFill>
                            <a:schemeClr val="tx1"/>
                          </a:solidFill>
                          <a:effectLst/>
                          <a:latin typeface="Arial" charset="0"/>
                          <a:cs typeface="Arial" charset="0"/>
                        </a:rPr>
                        <a:t>e</a:t>
                      </a:r>
                      <a:r>
                        <a:rPr kumimoji="0" lang="cs-CZ" sz="1800" b="1" i="0" u="none" strike="noStrike" cap="none" normalizeH="0" baseline="0" dirty="0">
                          <a:ln>
                            <a:noFill/>
                          </a:ln>
                          <a:solidFill>
                            <a:schemeClr val="tx1"/>
                          </a:solidFill>
                          <a:effectLst/>
                          <a:latin typeface="Arial" charset="0"/>
                          <a:cs typeface="Arial" charset="0"/>
                        </a:rPr>
                        <a:t>:</a:t>
                      </a:r>
                    </a:p>
                  </a:txBody>
                  <a:tcPr anchor="b" horzOverflow="overflow">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hMerge="1">
                  <a:txBody>
                    <a:bodyPr/>
                    <a:lstStyle/>
                    <a:p>
                      <a:endParaRPr lang="cs-CZ"/>
                    </a:p>
                  </a:txBody>
                  <a:tcPr/>
                </a:tc>
                <a:tc hMerge="1">
                  <a:txBody>
                    <a:bodyPr/>
                    <a:lstStyle/>
                    <a:p>
                      <a:endParaRPr lang="cs-CZ"/>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1800" b="0" i="0" u="none" strike="noStrike" cap="none" normalizeH="0" baseline="0">
                        <a:ln>
                          <a:noFill/>
                        </a:ln>
                        <a:solidFill>
                          <a:schemeClr val="tx1"/>
                        </a:solidFill>
                        <a:effectLst/>
                        <a:latin typeface="Arial" charset="0"/>
                        <a:cs typeface="Arial" charset="0"/>
                      </a:endParaRP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41275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1" i="0" u="none" strike="noStrike" cap="none" normalizeH="0" baseline="0">
                          <a:ln>
                            <a:noFill/>
                          </a:ln>
                          <a:solidFill>
                            <a:schemeClr val="tx1"/>
                          </a:solidFill>
                          <a:effectLst/>
                          <a:latin typeface="Arial" charset="0"/>
                          <a:cs typeface="Arial" charset="0"/>
                        </a:rPr>
                        <a:t>mtDNA:</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Arial" charset="0"/>
                          <a:cs typeface="Arial" charset="0"/>
                        </a:rPr>
                        <a:t>total</a:t>
                      </a:r>
                      <a:endParaRPr kumimoji="0" lang="cs-CZ" sz="1800" b="1" i="0" u="none" strike="noStrike" cap="none" normalizeH="0" baseline="0" dirty="0">
                        <a:ln>
                          <a:noFill/>
                        </a:ln>
                        <a:solidFill>
                          <a:schemeClr val="tx1"/>
                        </a:solidFill>
                        <a:effectLst/>
                        <a:latin typeface="Arial" charset="0"/>
                        <a:cs typeface="Arial" charset="0"/>
                      </a:endParaRPr>
                    </a:p>
                  </a:txBody>
                  <a:tcPr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116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a:ln>
                            <a:noFill/>
                          </a:ln>
                          <a:solidFill>
                            <a:schemeClr val="tx1"/>
                          </a:solidFill>
                          <a:effectLst/>
                          <a:latin typeface="Arial" charset="0"/>
                          <a:cs typeface="Arial" charset="0"/>
                        </a:rPr>
                        <a:t>u</a:t>
                      </a:r>
                      <a:r>
                        <a:rPr kumimoji="0" lang="cs-CZ" sz="1800" b="0" i="1" u="none" strike="noStrike" cap="none" normalizeH="0" baseline="-30000">
                          <a:ln>
                            <a:noFill/>
                          </a:ln>
                          <a:solidFill>
                            <a:schemeClr val="tx1"/>
                          </a:solidFill>
                          <a:effectLst/>
                          <a:latin typeface="Arial" charset="0"/>
                          <a:cs typeface="Arial" charset="0"/>
                        </a:rPr>
                        <a:t>1</a:t>
                      </a:r>
                      <a:endParaRPr kumimoji="0" lang="cs-CZ" sz="1800" b="0" i="1" u="none" strike="noStrike" cap="none" normalizeH="0" baseline="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a:ln>
                            <a:noFill/>
                          </a:ln>
                          <a:solidFill>
                            <a:schemeClr val="tx1"/>
                          </a:solidFill>
                          <a:effectLst/>
                          <a:latin typeface="Arial" charset="0"/>
                          <a:cs typeface="Arial" charset="0"/>
                        </a:rPr>
                        <a:t>v</a:t>
                      </a:r>
                      <a:r>
                        <a:rPr kumimoji="0" lang="cs-CZ" sz="1800" b="0" i="1" u="none" strike="noStrike" cap="none" normalizeH="0" baseline="-30000">
                          <a:ln>
                            <a:noFill/>
                          </a:ln>
                          <a:solidFill>
                            <a:schemeClr val="tx1"/>
                          </a:solidFill>
                          <a:effectLst/>
                          <a:latin typeface="Arial" charset="0"/>
                          <a:cs typeface="Arial" charset="0"/>
                        </a:rPr>
                        <a:t>1</a:t>
                      </a:r>
                      <a:endParaRPr kumimoji="0" lang="cs-CZ" sz="1800" b="0" i="1" u="none" strike="noStrike" cap="none" normalizeH="0" baseline="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a:ln>
                            <a:noFill/>
                          </a:ln>
                          <a:solidFill>
                            <a:schemeClr val="tx1"/>
                          </a:solidFill>
                          <a:effectLst/>
                          <a:latin typeface="Arial" charset="0"/>
                          <a:cs typeface="Arial" charset="0"/>
                        </a:rPr>
                        <a:t>w</a:t>
                      </a:r>
                      <a:r>
                        <a:rPr kumimoji="0" lang="cs-CZ" sz="1800" b="0" i="1" u="none" strike="noStrike" cap="none" normalizeH="0" baseline="-30000">
                          <a:ln>
                            <a:noFill/>
                          </a:ln>
                          <a:solidFill>
                            <a:schemeClr val="tx1"/>
                          </a:solidFill>
                          <a:effectLst/>
                          <a:latin typeface="Arial" charset="0"/>
                          <a:cs typeface="Arial" charset="0"/>
                        </a:rPr>
                        <a:t>1</a:t>
                      </a:r>
                      <a:endParaRPr kumimoji="0" lang="cs-CZ" sz="1800" b="0" i="1" u="none" strike="noStrike" cap="none" normalizeH="0" baseline="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1" i="1" u="none" strike="noStrike" cap="none" normalizeH="0" baseline="0">
                          <a:ln>
                            <a:noFill/>
                          </a:ln>
                          <a:solidFill>
                            <a:schemeClr val="tx1"/>
                          </a:solidFill>
                          <a:effectLst/>
                          <a:latin typeface="Arial" charset="0"/>
                          <a:cs typeface="Arial" charset="0"/>
                        </a:rPr>
                        <a:t>x</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2"/>
                  </a:ext>
                </a:extLst>
              </a:tr>
              <a:tr h="41275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a:ln>
                            <a:noFill/>
                          </a:ln>
                          <a:solidFill>
                            <a:schemeClr val="tx1"/>
                          </a:solidFill>
                          <a:effectLst/>
                          <a:latin typeface="Arial" charset="0"/>
                          <a:cs typeface="Arial" charset="0"/>
                        </a:rPr>
                        <a:t>u</a:t>
                      </a:r>
                      <a:r>
                        <a:rPr kumimoji="0" lang="cs-CZ" sz="1800" b="0" i="1" u="none" strike="noStrike" cap="none" normalizeH="0" baseline="-30000">
                          <a:ln>
                            <a:noFill/>
                          </a:ln>
                          <a:solidFill>
                            <a:schemeClr val="tx1"/>
                          </a:solidFill>
                          <a:effectLst/>
                          <a:latin typeface="Arial" charset="0"/>
                          <a:cs typeface="Arial" charset="0"/>
                        </a:rPr>
                        <a:t>2</a:t>
                      </a:r>
                      <a:endParaRPr kumimoji="0" lang="cs-CZ" sz="1800" b="0" i="1" u="none" strike="noStrike" cap="none" normalizeH="0" baseline="0">
                        <a:ln>
                          <a:noFill/>
                        </a:ln>
                        <a:solidFill>
                          <a:schemeClr val="tx1"/>
                        </a:solidFill>
                        <a:effectLst/>
                        <a:latin typeface="Arial" charset="0"/>
                        <a:cs typeface="Arial"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a:ln>
                            <a:noFill/>
                          </a:ln>
                          <a:solidFill>
                            <a:schemeClr val="tx1"/>
                          </a:solidFill>
                          <a:effectLst/>
                          <a:latin typeface="Arial" charset="0"/>
                          <a:cs typeface="Arial" charset="0"/>
                        </a:rPr>
                        <a:t>v</a:t>
                      </a:r>
                      <a:r>
                        <a:rPr kumimoji="0" lang="cs-CZ" sz="1800" b="0" i="1" u="none" strike="noStrike" cap="none" normalizeH="0" baseline="-30000">
                          <a:ln>
                            <a:noFill/>
                          </a:ln>
                          <a:solidFill>
                            <a:schemeClr val="tx1"/>
                          </a:solidFill>
                          <a:effectLst/>
                          <a:latin typeface="Arial" charset="0"/>
                          <a:cs typeface="Arial" charset="0"/>
                        </a:rPr>
                        <a:t>2</a:t>
                      </a:r>
                      <a:endParaRPr kumimoji="0" lang="cs-CZ" sz="1800" b="0" i="1" u="none" strike="noStrike" cap="none" normalizeH="0" baseline="0">
                        <a:ln>
                          <a:noFill/>
                        </a:ln>
                        <a:solidFill>
                          <a:schemeClr val="tx1"/>
                        </a:solidFill>
                        <a:effectLst/>
                        <a:latin typeface="Arial" charset="0"/>
                        <a:cs typeface="Arial"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a:ln>
                            <a:noFill/>
                          </a:ln>
                          <a:solidFill>
                            <a:schemeClr val="tx1"/>
                          </a:solidFill>
                          <a:effectLst/>
                          <a:latin typeface="Arial" charset="0"/>
                          <a:cs typeface="Arial" charset="0"/>
                        </a:rPr>
                        <a:t>w</a:t>
                      </a:r>
                      <a:r>
                        <a:rPr kumimoji="0" lang="cs-CZ" sz="1800" b="0" i="1" u="none" strike="noStrike" cap="none" normalizeH="0" baseline="-30000">
                          <a:ln>
                            <a:noFill/>
                          </a:ln>
                          <a:solidFill>
                            <a:schemeClr val="tx1"/>
                          </a:solidFill>
                          <a:effectLst/>
                          <a:latin typeface="Arial" charset="0"/>
                          <a:cs typeface="Arial" charset="0"/>
                        </a:rPr>
                        <a:t>2</a:t>
                      </a:r>
                      <a:endParaRPr kumimoji="0" lang="cs-CZ" sz="1800" b="0" i="1" u="none" strike="noStrike" cap="none" normalizeH="0" baseline="0">
                        <a:ln>
                          <a:noFill/>
                        </a:ln>
                        <a:solidFill>
                          <a:schemeClr val="tx1"/>
                        </a:solidFill>
                        <a:effectLst/>
                        <a:latin typeface="Arial" charset="0"/>
                        <a:cs typeface="Arial"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1" i="1" u="none" strike="noStrike" cap="none" normalizeH="0" baseline="0">
                          <a:ln>
                            <a:noFill/>
                          </a:ln>
                          <a:solidFill>
                            <a:schemeClr val="tx1"/>
                          </a:solidFill>
                          <a:effectLst/>
                          <a:latin typeface="Arial" charset="0"/>
                          <a:cs typeface="Arial" charset="0"/>
                        </a:rPr>
                        <a:t>y</a:t>
                      </a:r>
                    </a:p>
                  </a:txBody>
                  <a:tcPr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275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Arial" charset="0"/>
                          <a:cs typeface="Arial" charset="0"/>
                        </a:rPr>
                        <a:t>total</a:t>
                      </a:r>
                      <a:endParaRPr kumimoji="0" lang="cs-CZ" sz="1800" b="1" i="0" u="none" strike="noStrike" cap="none" normalizeH="0" baseline="0" dirty="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1" i="1" u="none" strike="noStrike" cap="none" normalizeH="0" baseline="0">
                          <a:ln>
                            <a:noFill/>
                          </a:ln>
                          <a:solidFill>
                            <a:schemeClr val="tx1"/>
                          </a:solidFill>
                          <a:effectLst/>
                          <a:latin typeface="Arial" charset="0"/>
                          <a:cs typeface="Arial" charset="0"/>
                        </a:rPr>
                        <a:t>u</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1" i="1" u="none" strike="noStrike" cap="none" normalizeH="0" baseline="0" dirty="0">
                          <a:ln>
                            <a:noFill/>
                          </a:ln>
                          <a:solidFill>
                            <a:schemeClr val="tx1"/>
                          </a:solidFill>
                          <a:effectLst/>
                          <a:latin typeface="Arial" charset="0"/>
                          <a:cs typeface="Arial" charset="0"/>
                        </a:rPr>
                        <a:t>v</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1" i="1" u="none" strike="noStrike" cap="none" normalizeH="0" baseline="0">
                          <a:ln>
                            <a:noFill/>
                          </a:ln>
                          <a:solidFill>
                            <a:schemeClr val="tx1"/>
                          </a:solidFill>
                          <a:effectLst/>
                          <a:latin typeface="Arial" charset="0"/>
                          <a:cs typeface="Arial" charset="0"/>
                        </a:rPr>
                        <a:t>w</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1" i="0" u="none" strike="noStrike" cap="none" normalizeH="0" baseline="0" dirty="0">
                          <a:ln>
                            <a:noFill/>
                          </a:ln>
                          <a:solidFill>
                            <a:schemeClr val="tx1"/>
                          </a:solidFill>
                          <a:effectLst/>
                          <a:latin typeface="Arial" charset="0"/>
                          <a:cs typeface="Arial" charset="0"/>
                        </a:rPr>
                        <a:t>1</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73761" name="Text Box 33"/>
          <p:cNvSpPr txBox="1">
            <a:spLocks noChangeArrowheads="1"/>
          </p:cNvSpPr>
          <p:nvPr/>
        </p:nvSpPr>
        <p:spPr bwMode="auto">
          <a:xfrm>
            <a:off x="2554060" y="282575"/>
            <a:ext cx="3858749" cy="461665"/>
          </a:xfrm>
          <a:prstGeom prst="rect">
            <a:avLst/>
          </a:prstGeom>
          <a:solidFill>
            <a:srgbClr val="FFFF66"/>
          </a:solidFill>
          <a:ln w="9525">
            <a:noFill/>
            <a:miter lim="800000"/>
            <a:headEnd/>
            <a:tailEnd/>
          </a:ln>
        </p:spPr>
        <p:txBody>
          <a:bodyPr wrap="none">
            <a:spAutoFit/>
          </a:bodyPr>
          <a:lstStyle/>
          <a:p>
            <a:r>
              <a:rPr lang="cs-CZ" sz="2400" b="1" dirty="0" err="1">
                <a:solidFill>
                  <a:srgbClr val="E60000"/>
                </a:solidFill>
                <a:effectLst>
                  <a:outerShdw blurRad="50800" dist="38100" dir="2700000" algn="tl" rotWithShape="0">
                    <a:prstClr val="black">
                      <a:alpha val="40000"/>
                    </a:prstClr>
                  </a:outerShdw>
                </a:effectLst>
              </a:rPr>
              <a:t>Cytonu</a:t>
            </a:r>
            <a:r>
              <a:rPr lang="en-GB" sz="2400" b="1" dirty="0">
                <a:solidFill>
                  <a:srgbClr val="E60000"/>
                </a:solidFill>
                <a:effectLst>
                  <a:outerShdw blurRad="50800" dist="38100" dir="2700000" algn="tl" rotWithShape="0">
                    <a:prstClr val="black">
                      <a:alpha val="40000"/>
                    </a:prstClr>
                  </a:outerShdw>
                </a:effectLst>
              </a:rPr>
              <a:t>c</a:t>
            </a:r>
            <a:r>
              <a:rPr lang="cs-CZ" sz="2400" b="1" dirty="0" err="1">
                <a:solidFill>
                  <a:srgbClr val="E60000"/>
                </a:solidFill>
                <a:effectLst>
                  <a:outerShdw blurRad="50800" dist="38100" dir="2700000" algn="tl" rotWithShape="0">
                    <a:prstClr val="black">
                      <a:alpha val="40000"/>
                    </a:prstClr>
                  </a:outerShdw>
                </a:effectLst>
              </a:rPr>
              <a:t>le</a:t>
            </a:r>
            <a:r>
              <a:rPr lang="en-GB" sz="2400" b="1" dirty="0">
                <a:solidFill>
                  <a:srgbClr val="E60000"/>
                </a:solidFill>
                <a:effectLst>
                  <a:outerShdw blurRad="50800" dist="38100" dir="2700000" algn="tl" rotWithShape="0">
                    <a:prstClr val="black">
                      <a:alpha val="40000"/>
                    </a:prstClr>
                  </a:outerShdw>
                </a:effectLst>
              </a:rPr>
              <a:t>a</a:t>
            </a:r>
            <a:r>
              <a:rPr lang="cs-CZ" sz="2400" b="1" dirty="0">
                <a:solidFill>
                  <a:srgbClr val="E60000"/>
                </a:solidFill>
                <a:effectLst>
                  <a:outerShdw blurRad="50800" dist="38100" dir="2700000" algn="tl" rotWithShape="0">
                    <a:prstClr val="black">
                      <a:alpha val="40000"/>
                    </a:prstClr>
                  </a:outerShdw>
                </a:effectLst>
              </a:rPr>
              <a:t>r </a:t>
            </a:r>
            <a:r>
              <a:rPr lang="en-GB" sz="2400" b="1" dirty="0">
                <a:solidFill>
                  <a:srgbClr val="E60000"/>
                </a:solidFill>
                <a:effectLst>
                  <a:outerShdw blurRad="50800" dist="38100" dir="2700000" algn="tl" rotWithShape="0">
                    <a:prstClr val="black">
                      <a:alpha val="40000"/>
                    </a:prstClr>
                  </a:outerShdw>
                </a:effectLst>
              </a:rPr>
              <a:t>disequilibria</a:t>
            </a:r>
            <a:endParaRPr lang="cs-CZ" sz="2400" b="1" dirty="0">
              <a:solidFill>
                <a:srgbClr val="E60000"/>
              </a:solidFill>
              <a:effectLst>
                <a:outerShdw blurRad="50800" dist="38100" dir="2700000" algn="tl" rotWithShape="0">
                  <a:prstClr val="black">
                    <a:alpha val="40000"/>
                  </a:prstClr>
                </a:outerShdw>
              </a:effectLst>
            </a:endParaRPr>
          </a:p>
        </p:txBody>
      </p:sp>
      <p:sp>
        <p:nvSpPr>
          <p:cNvPr id="73762" name="Text Box 34"/>
          <p:cNvSpPr txBox="1">
            <a:spLocks noChangeArrowheads="1"/>
          </p:cNvSpPr>
          <p:nvPr/>
        </p:nvSpPr>
        <p:spPr bwMode="auto">
          <a:xfrm>
            <a:off x="520700" y="1116013"/>
            <a:ext cx="6732933" cy="1015663"/>
          </a:xfrm>
          <a:prstGeom prst="rect">
            <a:avLst/>
          </a:prstGeom>
          <a:noFill/>
          <a:ln w="9525">
            <a:noFill/>
            <a:miter lim="800000"/>
            <a:headEnd/>
            <a:tailEnd/>
          </a:ln>
        </p:spPr>
        <p:txBody>
          <a:bodyPr wrap="none">
            <a:spAutoFit/>
          </a:bodyPr>
          <a:lstStyle/>
          <a:p>
            <a:pPr>
              <a:buFontTx/>
              <a:buChar char="•"/>
            </a:pPr>
            <a:r>
              <a:rPr lang="cs-CZ" sz="2000" dirty="0"/>
              <a:t> = </a:t>
            </a:r>
            <a:r>
              <a:rPr lang="en-GB" sz="2000" dirty="0"/>
              <a:t>non/random associations of nuclear and cytoplasmic</a:t>
            </a:r>
            <a:r>
              <a:rPr lang="cs-CZ" sz="2000" dirty="0"/>
              <a:t> </a:t>
            </a:r>
            <a:br>
              <a:rPr lang="cs-CZ" sz="2000" dirty="0"/>
            </a:br>
            <a:r>
              <a:rPr lang="cs-CZ" sz="2000" dirty="0"/>
              <a:t>     (</a:t>
            </a:r>
            <a:r>
              <a:rPr lang="cs-CZ" sz="2000" dirty="0" err="1"/>
              <a:t>mitochondri</a:t>
            </a:r>
            <a:r>
              <a:rPr lang="en-GB" sz="2000" dirty="0"/>
              <a:t>a</a:t>
            </a:r>
            <a:r>
              <a:rPr lang="cs-CZ" sz="2000" dirty="0"/>
              <a:t>l) al</a:t>
            </a:r>
            <a:r>
              <a:rPr lang="en-GB" sz="2000" dirty="0"/>
              <a:t>l</a:t>
            </a:r>
            <a:r>
              <a:rPr lang="cs-CZ" sz="2000" dirty="0"/>
              <a:t>el</a:t>
            </a:r>
            <a:r>
              <a:rPr lang="en-GB" sz="2000" dirty="0"/>
              <a:t>es</a:t>
            </a:r>
            <a:endParaRPr lang="cs-CZ" sz="2000" dirty="0"/>
          </a:p>
          <a:p>
            <a:pPr>
              <a:buFontTx/>
              <a:buChar char="•"/>
            </a:pPr>
            <a:r>
              <a:rPr lang="cs-CZ" sz="2000" dirty="0"/>
              <a:t> 3 </a:t>
            </a:r>
            <a:r>
              <a:rPr lang="cs-CZ" sz="2000" dirty="0">
                <a:sym typeface="Symbol" pitchFamily="18" charset="2"/>
              </a:rPr>
              <a:t> 2 </a:t>
            </a:r>
            <a:r>
              <a:rPr lang="cs-CZ" sz="2000" dirty="0" err="1">
                <a:sym typeface="Symbol" pitchFamily="18" charset="2"/>
              </a:rPr>
              <a:t>tabl</a:t>
            </a:r>
            <a:r>
              <a:rPr lang="en-GB" sz="2000" dirty="0">
                <a:sym typeface="Symbol" pitchFamily="18" charset="2"/>
              </a:rPr>
              <a:t>e</a:t>
            </a:r>
            <a:endParaRPr lang="cs-CZ" sz="2000" dirty="0">
              <a:sym typeface="Symbol" pitchFamily="18" charset="2"/>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14" name="Group 2"/>
          <p:cNvGraphicFramePr>
            <a:graphicFrameLocks noGrp="1"/>
          </p:cNvGraphicFramePr>
          <p:nvPr>
            <p:extLst>
              <p:ext uri="{D42A27DB-BD31-4B8C-83A1-F6EECF244321}">
                <p14:modId xmlns:p14="http://schemas.microsoft.com/office/powerpoint/2010/main" val="2173238522"/>
              </p:ext>
            </p:extLst>
          </p:nvPr>
        </p:nvGraphicFramePr>
        <p:xfrm>
          <a:off x="514350" y="1185863"/>
          <a:ext cx="3570288" cy="1418590"/>
        </p:xfrm>
        <a:graphic>
          <a:graphicData uri="http://schemas.openxmlformats.org/drawingml/2006/table">
            <a:tbl>
              <a:tblPr/>
              <a:tblGrid>
                <a:gridCol w="860425">
                  <a:extLst>
                    <a:ext uri="{9D8B030D-6E8A-4147-A177-3AD203B41FA5}">
                      <a16:colId xmlns:a16="http://schemas.microsoft.com/office/drawing/2014/main" val="20000"/>
                    </a:ext>
                  </a:extLst>
                </a:gridCol>
                <a:gridCol w="903288">
                  <a:extLst>
                    <a:ext uri="{9D8B030D-6E8A-4147-A177-3AD203B41FA5}">
                      <a16:colId xmlns:a16="http://schemas.microsoft.com/office/drawing/2014/main" val="20001"/>
                    </a:ext>
                  </a:extLst>
                </a:gridCol>
                <a:gridCol w="903287">
                  <a:extLst>
                    <a:ext uri="{9D8B030D-6E8A-4147-A177-3AD203B41FA5}">
                      <a16:colId xmlns:a16="http://schemas.microsoft.com/office/drawing/2014/main" val="20002"/>
                    </a:ext>
                  </a:extLst>
                </a:gridCol>
                <a:gridCol w="903288">
                  <a:extLst>
                    <a:ext uri="{9D8B030D-6E8A-4147-A177-3AD203B41FA5}">
                      <a16:colId xmlns:a16="http://schemas.microsoft.com/office/drawing/2014/main" val="20003"/>
                    </a:ext>
                  </a:extLst>
                </a:gridCol>
              </a:tblGrid>
              <a:tr h="412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1400" b="0" i="0" u="none" strike="noStrike" cap="none" normalizeH="0" baseline="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Arial" charset="0"/>
                          <a:cs typeface="Arial" charset="0"/>
                        </a:rPr>
                        <a:t>nuclear</a:t>
                      </a:r>
                      <a:r>
                        <a:rPr kumimoji="0" lang="cs-CZ" sz="1400" b="1" i="0" u="none" strike="noStrike" cap="none" normalizeH="0" baseline="0" dirty="0">
                          <a:ln>
                            <a:noFill/>
                          </a:ln>
                          <a:solidFill>
                            <a:schemeClr val="tx1"/>
                          </a:solidFill>
                          <a:effectLst/>
                          <a:latin typeface="Arial" charset="0"/>
                          <a:cs typeface="Arial" charset="0"/>
                        </a:rPr>
                        <a:t> genotyp</a:t>
                      </a:r>
                      <a:r>
                        <a:rPr kumimoji="0" lang="en-GB" sz="1400" b="1" i="0" u="none" strike="noStrike" cap="none" normalizeH="0" baseline="0" dirty="0">
                          <a:ln>
                            <a:noFill/>
                          </a:ln>
                          <a:solidFill>
                            <a:schemeClr val="tx1"/>
                          </a:solidFill>
                          <a:effectLst/>
                          <a:latin typeface="Arial" charset="0"/>
                          <a:cs typeface="Arial" charset="0"/>
                        </a:rPr>
                        <a:t>e</a:t>
                      </a:r>
                      <a:r>
                        <a:rPr kumimoji="0" lang="cs-CZ" sz="1400" b="1" i="0" u="none" strike="noStrike" cap="none" normalizeH="0" baseline="0" dirty="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a:ln>
                            <a:noFill/>
                          </a:ln>
                          <a:solidFill>
                            <a:schemeClr val="tx1"/>
                          </a:solidFill>
                          <a:effectLst/>
                          <a:latin typeface="Arial" charset="0"/>
                          <a:cs typeface="Arial" charset="0"/>
                        </a:rPr>
                        <a:t>mtDNA:</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aa</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01"/>
                  </a:ext>
                </a:extLst>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0</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0</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extLst>
                  <a:ext uri="{0D108BD9-81ED-4DB2-BD59-A6C34878D82A}">
                    <a16:rowId xmlns:a16="http://schemas.microsoft.com/office/drawing/2014/main" val="10002"/>
                  </a:ext>
                </a:extLst>
              </a:tr>
              <a:tr h="29210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0</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0</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dirty="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graphicFrame>
        <p:nvGraphicFramePr>
          <p:cNvPr id="90135" name="Group 23"/>
          <p:cNvGraphicFramePr>
            <a:graphicFrameLocks noGrp="1"/>
          </p:cNvGraphicFramePr>
          <p:nvPr>
            <p:extLst>
              <p:ext uri="{D42A27DB-BD31-4B8C-83A1-F6EECF244321}">
                <p14:modId xmlns:p14="http://schemas.microsoft.com/office/powerpoint/2010/main" val="996617172"/>
              </p:ext>
            </p:extLst>
          </p:nvPr>
        </p:nvGraphicFramePr>
        <p:xfrm>
          <a:off x="514350" y="4348163"/>
          <a:ext cx="3570288" cy="1451610"/>
        </p:xfrm>
        <a:graphic>
          <a:graphicData uri="http://schemas.openxmlformats.org/drawingml/2006/table">
            <a:tbl>
              <a:tblPr/>
              <a:tblGrid>
                <a:gridCol w="860425">
                  <a:extLst>
                    <a:ext uri="{9D8B030D-6E8A-4147-A177-3AD203B41FA5}">
                      <a16:colId xmlns:a16="http://schemas.microsoft.com/office/drawing/2014/main" val="20000"/>
                    </a:ext>
                  </a:extLst>
                </a:gridCol>
                <a:gridCol w="903288">
                  <a:extLst>
                    <a:ext uri="{9D8B030D-6E8A-4147-A177-3AD203B41FA5}">
                      <a16:colId xmlns:a16="http://schemas.microsoft.com/office/drawing/2014/main" val="20001"/>
                    </a:ext>
                  </a:extLst>
                </a:gridCol>
                <a:gridCol w="903287">
                  <a:extLst>
                    <a:ext uri="{9D8B030D-6E8A-4147-A177-3AD203B41FA5}">
                      <a16:colId xmlns:a16="http://schemas.microsoft.com/office/drawing/2014/main" val="20002"/>
                    </a:ext>
                  </a:extLst>
                </a:gridCol>
                <a:gridCol w="903288">
                  <a:extLst>
                    <a:ext uri="{9D8B030D-6E8A-4147-A177-3AD203B41FA5}">
                      <a16:colId xmlns:a16="http://schemas.microsoft.com/office/drawing/2014/main" val="20003"/>
                    </a:ext>
                  </a:extLst>
                </a:gridCol>
              </a:tblGrid>
              <a:tr h="415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1400" b="0" i="0" u="none" strike="noStrike" cap="none" normalizeH="0" baseline="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Arial" charset="0"/>
                          <a:cs typeface="Arial" charset="0"/>
                        </a:rPr>
                        <a:t>nuclear</a:t>
                      </a:r>
                      <a:r>
                        <a:rPr kumimoji="0" lang="cs-CZ" sz="1400" b="1" i="0" u="none" strike="noStrike" cap="none" normalizeH="0" baseline="0" dirty="0">
                          <a:ln>
                            <a:noFill/>
                          </a:ln>
                          <a:solidFill>
                            <a:schemeClr val="tx1"/>
                          </a:solidFill>
                          <a:effectLst/>
                          <a:latin typeface="Arial" charset="0"/>
                          <a:cs typeface="Arial" charset="0"/>
                        </a:rPr>
                        <a:t> genotyp</a:t>
                      </a:r>
                      <a:r>
                        <a:rPr kumimoji="0" lang="en-GB" sz="1400" b="1" i="0" u="none" strike="noStrike" cap="none" normalizeH="0" baseline="0" dirty="0">
                          <a:ln>
                            <a:noFill/>
                          </a:ln>
                          <a:solidFill>
                            <a:schemeClr val="tx1"/>
                          </a:solidFill>
                          <a:effectLst/>
                          <a:latin typeface="Arial" charset="0"/>
                          <a:cs typeface="Arial" charset="0"/>
                        </a:rPr>
                        <a:t>e</a:t>
                      </a:r>
                      <a:r>
                        <a:rPr kumimoji="0" lang="cs-CZ" sz="1400" b="1" i="0" u="none" strike="noStrike" cap="none" normalizeH="0" baseline="0" dirty="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a:ln>
                            <a:noFill/>
                          </a:ln>
                          <a:solidFill>
                            <a:schemeClr val="tx1"/>
                          </a:solidFill>
                          <a:effectLst/>
                          <a:latin typeface="Arial" charset="0"/>
                          <a:cs typeface="Arial" charset="0"/>
                        </a:rPr>
                        <a:t>mtDNA:</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aa</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01"/>
                  </a:ext>
                </a:extLst>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a:ln>
                            <a:noFill/>
                          </a:ln>
                          <a:solidFill>
                            <a:schemeClr val="tx1"/>
                          </a:solidFill>
                          <a:effectLst/>
                          <a:latin typeface="Arial" charset="0"/>
                          <a:cs typeface="Arial" charset="0"/>
                        </a:rPr>
                        <a:t>obs=exp</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0</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extLst>
                  <a:ext uri="{0D108BD9-81ED-4DB2-BD59-A6C34878D82A}">
                    <a16:rowId xmlns:a16="http://schemas.microsoft.com/office/drawing/2014/main" val="10002"/>
                  </a:ext>
                </a:extLst>
              </a:tr>
              <a:tr h="36512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0</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a:ln>
                            <a:noFill/>
                          </a:ln>
                          <a:solidFill>
                            <a:schemeClr val="tx1"/>
                          </a:solidFill>
                          <a:effectLst/>
                          <a:latin typeface="Arial" charset="0"/>
                          <a:cs typeface="Arial" charset="0"/>
                        </a:rPr>
                        <a:t>obs=exp</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dirty="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74796" name="Text Box 44"/>
          <p:cNvSpPr txBox="1">
            <a:spLocks noChangeArrowheads="1"/>
          </p:cNvSpPr>
          <p:nvPr/>
        </p:nvSpPr>
        <p:spPr bwMode="auto">
          <a:xfrm>
            <a:off x="1485247" y="657225"/>
            <a:ext cx="1903085" cy="369332"/>
          </a:xfrm>
          <a:prstGeom prst="rect">
            <a:avLst/>
          </a:prstGeom>
          <a:noFill/>
          <a:ln w="9525">
            <a:noFill/>
            <a:miter lim="800000"/>
            <a:headEnd/>
            <a:tailEnd/>
          </a:ln>
        </p:spPr>
        <p:txBody>
          <a:bodyPr wrap="none">
            <a:spAutoFit/>
          </a:bodyPr>
          <a:lstStyle/>
          <a:p>
            <a:r>
              <a:rPr lang="en-GB" dirty="0"/>
              <a:t>No </a:t>
            </a:r>
            <a:r>
              <a:rPr lang="cs-CZ" dirty="0" err="1"/>
              <a:t>hybridiza</a:t>
            </a:r>
            <a:r>
              <a:rPr lang="en-GB" dirty="0" err="1"/>
              <a:t>tion</a:t>
            </a:r>
            <a:endParaRPr lang="cs-CZ" dirty="0"/>
          </a:p>
        </p:txBody>
      </p:sp>
      <p:sp>
        <p:nvSpPr>
          <p:cNvPr id="74797" name="Text Box 45"/>
          <p:cNvSpPr txBox="1">
            <a:spLocks noChangeArrowheads="1"/>
          </p:cNvSpPr>
          <p:nvPr/>
        </p:nvSpPr>
        <p:spPr bwMode="auto">
          <a:xfrm>
            <a:off x="5167313" y="657225"/>
            <a:ext cx="3313728" cy="369332"/>
          </a:xfrm>
          <a:prstGeom prst="rect">
            <a:avLst/>
          </a:prstGeom>
          <a:noFill/>
          <a:ln w="9525">
            <a:noFill/>
            <a:miter lim="800000"/>
            <a:headEnd/>
            <a:tailEnd/>
          </a:ln>
        </p:spPr>
        <p:txBody>
          <a:bodyPr wrap="none">
            <a:spAutoFit/>
          </a:bodyPr>
          <a:lstStyle/>
          <a:p>
            <a:r>
              <a:rPr lang="en-GB" dirty="0"/>
              <a:t>Random mating</a:t>
            </a:r>
            <a:r>
              <a:rPr lang="cs-CZ" dirty="0"/>
              <a:t>, hybrid</a:t>
            </a:r>
            <a:r>
              <a:rPr lang="en-GB" dirty="0"/>
              <a:t> swarm</a:t>
            </a:r>
            <a:endParaRPr lang="cs-CZ" dirty="0"/>
          </a:p>
        </p:txBody>
      </p:sp>
      <p:graphicFrame>
        <p:nvGraphicFramePr>
          <p:cNvPr id="90158" name="Group 46"/>
          <p:cNvGraphicFramePr>
            <a:graphicFrameLocks noGrp="1"/>
          </p:cNvGraphicFramePr>
          <p:nvPr>
            <p:extLst>
              <p:ext uri="{D42A27DB-BD31-4B8C-83A1-F6EECF244321}">
                <p14:modId xmlns:p14="http://schemas.microsoft.com/office/powerpoint/2010/main" val="4266682855"/>
              </p:ext>
            </p:extLst>
          </p:nvPr>
        </p:nvGraphicFramePr>
        <p:xfrm>
          <a:off x="4892675" y="1185863"/>
          <a:ext cx="3562350" cy="1418590"/>
        </p:xfrm>
        <a:graphic>
          <a:graphicData uri="http://schemas.openxmlformats.org/drawingml/2006/table">
            <a:tbl>
              <a:tblPr/>
              <a:tblGrid>
                <a:gridCol w="862013">
                  <a:extLst>
                    <a:ext uri="{9D8B030D-6E8A-4147-A177-3AD203B41FA5}">
                      <a16:colId xmlns:a16="http://schemas.microsoft.com/office/drawing/2014/main" val="20000"/>
                    </a:ext>
                  </a:extLst>
                </a:gridCol>
                <a:gridCol w="900112">
                  <a:extLst>
                    <a:ext uri="{9D8B030D-6E8A-4147-A177-3AD203B41FA5}">
                      <a16:colId xmlns:a16="http://schemas.microsoft.com/office/drawing/2014/main" val="20001"/>
                    </a:ext>
                  </a:extLst>
                </a:gridCol>
                <a:gridCol w="900113">
                  <a:extLst>
                    <a:ext uri="{9D8B030D-6E8A-4147-A177-3AD203B41FA5}">
                      <a16:colId xmlns:a16="http://schemas.microsoft.com/office/drawing/2014/main" val="20002"/>
                    </a:ext>
                  </a:extLst>
                </a:gridCol>
                <a:gridCol w="900112">
                  <a:extLst>
                    <a:ext uri="{9D8B030D-6E8A-4147-A177-3AD203B41FA5}">
                      <a16:colId xmlns:a16="http://schemas.microsoft.com/office/drawing/2014/main" val="20003"/>
                    </a:ext>
                  </a:extLst>
                </a:gridCol>
              </a:tblGrid>
              <a:tr h="412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1400" b="0" i="0" u="none" strike="noStrike" cap="none" normalizeH="0" baseline="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Arial" charset="0"/>
                          <a:cs typeface="Arial" charset="0"/>
                        </a:rPr>
                        <a:t>nuclear</a:t>
                      </a:r>
                      <a:r>
                        <a:rPr kumimoji="0" lang="cs-CZ" sz="1400" b="1" i="0" u="none" strike="noStrike" cap="none" normalizeH="0" baseline="0" dirty="0">
                          <a:ln>
                            <a:noFill/>
                          </a:ln>
                          <a:solidFill>
                            <a:schemeClr val="tx1"/>
                          </a:solidFill>
                          <a:effectLst/>
                          <a:latin typeface="Arial" charset="0"/>
                          <a:cs typeface="Arial" charset="0"/>
                        </a:rPr>
                        <a:t> genotyp</a:t>
                      </a:r>
                      <a:r>
                        <a:rPr kumimoji="0" lang="en-GB" sz="1400" b="1" i="0" u="none" strike="noStrike" cap="none" normalizeH="0" baseline="0" dirty="0">
                          <a:ln>
                            <a:noFill/>
                          </a:ln>
                          <a:solidFill>
                            <a:schemeClr val="tx1"/>
                          </a:solidFill>
                          <a:effectLst/>
                          <a:latin typeface="Arial" charset="0"/>
                          <a:cs typeface="Arial" charset="0"/>
                        </a:rPr>
                        <a:t>e</a:t>
                      </a:r>
                      <a:r>
                        <a:rPr kumimoji="0" lang="cs-CZ" sz="1400" b="1" i="0" u="none" strike="noStrike" cap="none" normalizeH="0" baseline="0" dirty="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a:ln>
                            <a:noFill/>
                          </a:ln>
                          <a:solidFill>
                            <a:schemeClr val="tx1"/>
                          </a:solidFill>
                          <a:effectLst/>
                          <a:latin typeface="Arial" charset="0"/>
                          <a:cs typeface="Arial" charset="0"/>
                        </a:rPr>
                        <a:t>mtDNA:</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aa</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01"/>
                  </a:ext>
                </a:extLst>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CCFF"/>
                    </a:solidFill>
                  </a:tcPr>
                </a:tc>
                <a:tc>
                  <a: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a:ln>
                            <a:noFill/>
                          </a:ln>
                          <a:solidFill>
                            <a:schemeClr val="tx1"/>
                          </a:solidFill>
                          <a:effectLst/>
                          <a:latin typeface="Arial" charset="0"/>
                          <a:cs typeface="Arial" charset="0"/>
                        </a:rPr>
                        <a:t>obs=exp</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a:ln>
                            <a:noFill/>
                          </a:ln>
                          <a:solidFill>
                            <a:schemeClr val="tx1"/>
                          </a:solidFill>
                          <a:effectLst/>
                          <a:latin typeface="Arial" charset="0"/>
                          <a:cs typeface="Arial" charset="0"/>
                        </a:rPr>
                        <a:t>obs=exp</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a:ln>
                            <a:noFill/>
                          </a:ln>
                          <a:solidFill>
                            <a:schemeClr val="tx1"/>
                          </a:solidFill>
                          <a:effectLst/>
                          <a:latin typeface="Arial" charset="0"/>
                          <a:cs typeface="Arial" charset="0"/>
                        </a:rPr>
                        <a:t>obs=exp</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extLst>
                  <a:ext uri="{0D108BD9-81ED-4DB2-BD59-A6C34878D82A}">
                    <a16:rowId xmlns:a16="http://schemas.microsoft.com/office/drawing/2014/main" val="10002"/>
                  </a:ext>
                </a:extLst>
              </a:tr>
              <a:tr h="33496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a:ln>
                            <a:noFill/>
                          </a:ln>
                          <a:solidFill>
                            <a:schemeClr val="tx1"/>
                          </a:solidFill>
                          <a:effectLst/>
                          <a:latin typeface="Arial" charset="0"/>
                          <a:cs typeface="Arial" charset="0"/>
                        </a:rPr>
                        <a:t>obs=exp</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a:ln>
                            <a:noFill/>
                          </a:ln>
                          <a:solidFill>
                            <a:schemeClr val="tx1"/>
                          </a:solidFill>
                          <a:effectLst/>
                          <a:latin typeface="Arial" charset="0"/>
                          <a:cs typeface="Arial" charset="0"/>
                        </a:rPr>
                        <a:t>obs=exp</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dirty="0" err="1">
                          <a:ln>
                            <a:noFill/>
                          </a:ln>
                          <a:solidFill>
                            <a:schemeClr val="tx1"/>
                          </a:solidFill>
                          <a:effectLst/>
                          <a:latin typeface="Arial" charset="0"/>
                          <a:cs typeface="Arial" charset="0"/>
                        </a:rPr>
                        <a:t>obs</a:t>
                      </a:r>
                      <a:r>
                        <a:rPr kumimoji="0" lang="cs-CZ" sz="1400" b="0" i="0" u="none" strike="noStrike" cap="none" normalizeH="0" baseline="0" dirty="0">
                          <a:ln>
                            <a:noFill/>
                          </a:ln>
                          <a:solidFill>
                            <a:schemeClr val="tx1"/>
                          </a:solidFill>
                          <a:effectLst/>
                          <a:latin typeface="Arial" charset="0"/>
                          <a:cs typeface="Arial" charset="0"/>
                        </a:rPr>
                        <a:t>=</a:t>
                      </a:r>
                      <a:r>
                        <a:rPr kumimoji="0" lang="cs-CZ" sz="1400" b="0" i="0" u="none" strike="noStrike" cap="none" normalizeH="0" baseline="0" dirty="0" err="1">
                          <a:ln>
                            <a:noFill/>
                          </a:ln>
                          <a:solidFill>
                            <a:schemeClr val="tx1"/>
                          </a:solidFill>
                          <a:effectLst/>
                          <a:latin typeface="Arial" charset="0"/>
                          <a:cs typeface="Arial" charset="0"/>
                        </a:rPr>
                        <a:t>exp</a:t>
                      </a:r>
                      <a:endParaRPr kumimoji="0" lang="cs-CZ" sz="1400" b="0" i="0" u="none" strike="noStrike" cap="none" normalizeH="0" baseline="0" dirty="0">
                        <a:ln>
                          <a:noFill/>
                        </a:ln>
                        <a:solidFill>
                          <a:schemeClr val="tx1"/>
                        </a:solidFill>
                        <a:effectLst/>
                        <a:latin typeface="Arial" charset="0"/>
                        <a:cs typeface="Arial" charset="0"/>
                      </a:endParaRPr>
                    </a:p>
                  </a:txBody>
                  <a:tcPr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74819" name="Text Box 67"/>
          <p:cNvSpPr txBox="1">
            <a:spLocks noChangeArrowheads="1"/>
          </p:cNvSpPr>
          <p:nvPr/>
        </p:nvSpPr>
        <p:spPr bwMode="auto">
          <a:xfrm>
            <a:off x="118547" y="3509963"/>
            <a:ext cx="4506362" cy="646331"/>
          </a:xfrm>
          <a:prstGeom prst="rect">
            <a:avLst/>
          </a:prstGeom>
          <a:noFill/>
          <a:ln w="9525">
            <a:noFill/>
            <a:miter lim="800000"/>
            <a:headEnd/>
            <a:tailEnd/>
          </a:ln>
        </p:spPr>
        <p:txBody>
          <a:bodyPr wrap="none">
            <a:spAutoFit/>
          </a:bodyPr>
          <a:lstStyle/>
          <a:p>
            <a:pPr algn="ctr"/>
            <a:r>
              <a:rPr lang="cs-CZ" dirty="0" err="1"/>
              <a:t>Hybridiza</a:t>
            </a:r>
            <a:r>
              <a:rPr lang="en-GB" dirty="0" err="1"/>
              <a:t>tion</a:t>
            </a:r>
            <a:r>
              <a:rPr lang="en-GB" dirty="0"/>
              <a:t> without apparent</a:t>
            </a:r>
          </a:p>
          <a:p>
            <a:pPr algn="ctr"/>
            <a:r>
              <a:rPr lang="cs-CZ" dirty="0" err="1"/>
              <a:t>introgres</a:t>
            </a:r>
            <a:r>
              <a:rPr lang="en-GB" dirty="0" err="1"/>
              <a:t>sion</a:t>
            </a:r>
            <a:r>
              <a:rPr lang="cs-CZ" dirty="0"/>
              <a:t>,</a:t>
            </a:r>
            <a:r>
              <a:rPr lang="en-GB" dirty="0"/>
              <a:t> crossing independent of sex</a:t>
            </a:r>
            <a:endParaRPr lang="cs-CZ" dirty="0"/>
          </a:p>
        </p:txBody>
      </p:sp>
      <p:graphicFrame>
        <p:nvGraphicFramePr>
          <p:cNvPr id="90180" name="Group 68"/>
          <p:cNvGraphicFramePr>
            <a:graphicFrameLocks noGrp="1"/>
          </p:cNvGraphicFramePr>
          <p:nvPr>
            <p:extLst>
              <p:ext uri="{D42A27DB-BD31-4B8C-83A1-F6EECF244321}">
                <p14:modId xmlns:p14="http://schemas.microsoft.com/office/powerpoint/2010/main" val="2442115458"/>
              </p:ext>
            </p:extLst>
          </p:nvPr>
        </p:nvGraphicFramePr>
        <p:xfrm>
          <a:off x="4892675" y="4348163"/>
          <a:ext cx="3570288" cy="1451610"/>
        </p:xfrm>
        <a:graphic>
          <a:graphicData uri="http://schemas.openxmlformats.org/drawingml/2006/table">
            <a:tbl>
              <a:tblPr/>
              <a:tblGrid>
                <a:gridCol w="860425">
                  <a:extLst>
                    <a:ext uri="{9D8B030D-6E8A-4147-A177-3AD203B41FA5}">
                      <a16:colId xmlns:a16="http://schemas.microsoft.com/office/drawing/2014/main" val="20000"/>
                    </a:ext>
                  </a:extLst>
                </a:gridCol>
                <a:gridCol w="903288">
                  <a:extLst>
                    <a:ext uri="{9D8B030D-6E8A-4147-A177-3AD203B41FA5}">
                      <a16:colId xmlns:a16="http://schemas.microsoft.com/office/drawing/2014/main" val="20001"/>
                    </a:ext>
                  </a:extLst>
                </a:gridCol>
                <a:gridCol w="903287">
                  <a:extLst>
                    <a:ext uri="{9D8B030D-6E8A-4147-A177-3AD203B41FA5}">
                      <a16:colId xmlns:a16="http://schemas.microsoft.com/office/drawing/2014/main" val="20002"/>
                    </a:ext>
                  </a:extLst>
                </a:gridCol>
                <a:gridCol w="903288">
                  <a:extLst>
                    <a:ext uri="{9D8B030D-6E8A-4147-A177-3AD203B41FA5}">
                      <a16:colId xmlns:a16="http://schemas.microsoft.com/office/drawing/2014/main" val="20003"/>
                    </a:ext>
                  </a:extLst>
                </a:gridCol>
              </a:tblGrid>
              <a:tr h="415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1400" b="0" i="0" u="none" strike="noStrike" cap="none" normalizeH="0" baseline="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Arial" charset="0"/>
                          <a:cs typeface="Arial" charset="0"/>
                        </a:rPr>
                        <a:t>nuclear</a:t>
                      </a:r>
                      <a:r>
                        <a:rPr kumimoji="0" lang="cs-CZ" sz="1400" b="1" i="0" u="none" strike="noStrike" cap="none" normalizeH="0" baseline="0" dirty="0">
                          <a:ln>
                            <a:noFill/>
                          </a:ln>
                          <a:solidFill>
                            <a:schemeClr val="tx1"/>
                          </a:solidFill>
                          <a:effectLst/>
                          <a:latin typeface="Arial" charset="0"/>
                          <a:cs typeface="Arial" charset="0"/>
                        </a:rPr>
                        <a:t> genotyp</a:t>
                      </a:r>
                      <a:r>
                        <a:rPr kumimoji="0" lang="en-GB" sz="1400" b="1" i="0" u="none" strike="noStrike" cap="none" normalizeH="0" baseline="0" dirty="0">
                          <a:ln>
                            <a:noFill/>
                          </a:ln>
                          <a:solidFill>
                            <a:schemeClr val="tx1"/>
                          </a:solidFill>
                          <a:effectLst/>
                          <a:latin typeface="Arial" charset="0"/>
                          <a:cs typeface="Arial" charset="0"/>
                        </a:rPr>
                        <a:t>e</a:t>
                      </a:r>
                      <a:r>
                        <a:rPr kumimoji="0" lang="cs-CZ" sz="1400" b="1" i="0" u="none" strike="noStrike" cap="none" normalizeH="0" baseline="0" dirty="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a:ln>
                            <a:noFill/>
                          </a:ln>
                          <a:solidFill>
                            <a:schemeClr val="tx1"/>
                          </a:solidFill>
                          <a:effectLst/>
                          <a:latin typeface="Arial" charset="0"/>
                          <a:cs typeface="Arial" charset="0"/>
                        </a:rPr>
                        <a:t>mtDNA:</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aa</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01"/>
                  </a:ext>
                </a:extLst>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0</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extLst>
                  <a:ext uri="{0D108BD9-81ED-4DB2-BD59-A6C34878D82A}">
                    <a16:rowId xmlns:a16="http://schemas.microsoft.com/office/drawing/2014/main" val="10002"/>
                  </a:ext>
                </a:extLst>
              </a:tr>
              <a:tr h="36512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0</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dirty="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74841" name="Text Box 89"/>
          <p:cNvSpPr txBox="1">
            <a:spLocks noChangeArrowheads="1"/>
          </p:cNvSpPr>
          <p:nvPr/>
        </p:nvSpPr>
        <p:spPr bwMode="auto">
          <a:xfrm>
            <a:off x="4658763" y="3509963"/>
            <a:ext cx="4185761" cy="646331"/>
          </a:xfrm>
          <a:prstGeom prst="rect">
            <a:avLst/>
          </a:prstGeom>
          <a:noFill/>
          <a:ln w="9525">
            <a:noFill/>
            <a:miter lim="800000"/>
            <a:headEnd/>
            <a:tailEnd/>
          </a:ln>
        </p:spPr>
        <p:txBody>
          <a:bodyPr wrap="none">
            <a:spAutoFit/>
          </a:bodyPr>
          <a:lstStyle/>
          <a:p>
            <a:pPr algn="ctr"/>
            <a:r>
              <a:rPr lang="cs-CZ" dirty="0" err="1"/>
              <a:t>Hybridiza</a:t>
            </a:r>
            <a:r>
              <a:rPr lang="en-GB" dirty="0" err="1"/>
              <a:t>tion</a:t>
            </a:r>
            <a:r>
              <a:rPr lang="en-GB" dirty="0"/>
              <a:t> without apparent</a:t>
            </a:r>
            <a:r>
              <a:rPr lang="cs-CZ" dirty="0"/>
              <a:t> </a:t>
            </a:r>
            <a:endParaRPr lang="en-GB" dirty="0"/>
          </a:p>
          <a:p>
            <a:pPr algn="ctr"/>
            <a:r>
              <a:rPr lang="cs-CZ" dirty="0" err="1"/>
              <a:t>introgres</a:t>
            </a:r>
            <a:r>
              <a:rPr lang="en-GB" dirty="0" err="1"/>
              <a:t>sion</a:t>
            </a:r>
            <a:r>
              <a:rPr lang="cs-CZ" dirty="0"/>
              <a:t>,</a:t>
            </a:r>
            <a:r>
              <a:rPr lang="en-GB" dirty="0"/>
              <a:t> crossing depends on sex</a:t>
            </a:r>
            <a:endParaRPr lang="cs-CZ"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62" name="Group 2"/>
          <p:cNvGraphicFramePr>
            <a:graphicFrameLocks noGrp="1"/>
          </p:cNvGraphicFramePr>
          <p:nvPr>
            <p:extLst>
              <p:ext uri="{D42A27DB-BD31-4B8C-83A1-F6EECF244321}">
                <p14:modId xmlns:p14="http://schemas.microsoft.com/office/powerpoint/2010/main" val="2258955443"/>
              </p:ext>
            </p:extLst>
          </p:nvPr>
        </p:nvGraphicFramePr>
        <p:xfrm>
          <a:off x="514350" y="1185863"/>
          <a:ext cx="3570288" cy="1418590"/>
        </p:xfrm>
        <a:graphic>
          <a:graphicData uri="http://schemas.openxmlformats.org/drawingml/2006/table">
            <a:tbl>
              <a:tblPr/>
              <a:tblGrid>
                <a:gridCol w="860425">
                  <a:extLst>
                    <a:ext uri="{9D8B030D-6E8A-4147-A177-3AD203B41FA5}">
                      <a16:colId xmlns:a16="http://schemas.microsoft.com/office/drawing/2014/main" val="20000"/>
                    </a:ext>
                  </a:extLst>
                </a:gridCol>
                <a:gridCol w="903288">
                  <a:extLst>
                    <a:ext uri="{9D8B030D-6E8A-4147-A177-3AD203B41FA5}">
                      <a16:colId xmlns:a16="http://schemas.microsoft.com/office/drawing/2014/main" val="20001"/>
                    </a:ext>
                  </a:extLst>
                </a:gridCol>
                <a:gridCol w="903287">
                  <a:extLst>
                    <a:ext uri="{9D8B030D-6E8A-4147-A177-3AD203B41FA5}">
                      <a16:colId xmlns:a16="http://schemas.microsoft.com/office/drawing/2014/main" val="20002"/>
                    </a:ext>
                  </a:extLst>
                </a:gridCol>
                <a:gridCol w="903288">
                  <a:extLst>
                    <a:ext uri="{9D8B030D-6E8A-4147-A177-3AD203B41FA5}">
                      <a16:colId xmlns:a16="http://schemas.microsoft.com/office/drawing/2014/main" val="20003"/>
                    </a:ext>
                  </a:extLst>
                </a:gridCol>
              </a:tblGrid>
              <a:tr h="412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1400" b="0" i="0" u="none" strike="noStrike" cap="none" normalizeH="0" baseline="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Arial" charset="0"/>
                          <a:cs typeface="Arial" charset="0"/>
                        </a:rPr>
                        <a:t>nuclear</a:t>
                      </a:r>
                      <a:r>
                        <a:rPr kumimoji="0" lang="cs-CZ" sz="1400" b="1" i="0" u="none" strike="noStrike" cap="none" normalizeH="0" baseline="0" dirty="0">
                          <a:ln>
                            <a:noFill/>
                          </a:ln>
                          <a:solidFill>
                            <a:schemeClr val="tx1"/>
                          </a:solidFill>
                          <a:effectLst/>
                          <a:latin typeface="Arial" charset="0"/>
                          <a:cs typeface="Arial" charset="0"/>
                        </a:rPr>
                        <a:t> genotyp</a:t>
                      </a:r>
                      <a:r>
                        <a:rPr kumimoji="0" lang="en-GB" sz="1400" b="1" i="0" u="none" strike="noStrike" cap="none" normalizeH="0" baseline="0" dirty="0">
                          <a:ln>
                            <a:noFill/>
                          </a:ln>
                          <a:solidFill>
                            <a:schemeClr val="tx1"/>
                          </a:solidFill>
                          <a:effectLst/>
                          <a:latin typeface="Arial" charset="0"/>
                          <a:cs typeface="Arial" charset="0"/>
                        </a:rPr>
                        <a:t>e</a:t>
                      </a:r>
                      <a:r>
                        <a:rPr kumimoji="0" lang="cs-CZ" sz="1400" b="1" i="0" u="none" strike="noStrike" cap="none" normalizeH="0" baseline="0" dirty="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a:ln>
                            <a:noFill/>
                          </a:ln>
                          <a:solidFill>
                            <a:schemeClr val="tx1"/>
                          </a:solidFill>
                          <a:effectLst/>
                          <a:latin typeface="Arial" charset="0"/>
                          <a:cs typeface="Arial" charset="0"/>
                        </a:rPr>
                        <a:t>mtDNA:</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aa</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01"/>
                  </a:ext>
                </a:extLst>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CCFF"/>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a:ln>
                            <a:noFill/>
                          </a:ln>
                          <a:solidFill>
                            <a:schemeClr val="tx1"/>
                          </a:solidFill>
                          <a:effectLst/>
                          <a:latin typeface="Arial" charset="0"/>
                          <a:cs typeface="Arial" charset="0"/>
                        </a:rPr>
                        <a:t>obs=exp</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extLst>
                  <a:ext uri="{0D108BD9-81ED-4DB2-BD59-A6C34878D82A}">
                    <a16:rowId xmlns:a16="http://schemas.microsoft.com/office/drawing/2014/main" val="10002"/>
                  </a:ext>
                </a:extLst>
              </a:tr>
              <a:tr h="29210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a:ln>
                            <a:noFill/>
                          </a:ln>
                          <a:solidFill>
                            <a:schemeClr val="tx1"/>
                          </a:solidFill>
                          <a:effectLst/>
                          <a:latin typeface="Arial" charset="0"/>
                          <a:cs typeface="Arial" charset="0"/>
                        </a:rPr>
                        <a:t>obs=exp</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dirty="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graphicFrame>
        <p:nvGraphicFramePr>
          <p:cNvPr id="92183" name="Group 23"/>
          <p:cNvGraphicFramePr>
            <a:graphicFrameLocks noGrp="1"/>
          </p:cNvGraphicFramePr>
          <p:nvPr>
            <p:extLst>
              <p:ext uri="{D42A27DB-BD31-4B8C-83A1-F6EECF244321}">
                <p14:modId xmlns:p14="http://schemas.microsoft.com/office/powerpoint/2010/main" val="19386940"/>
              </p:ext>
            </p:extLst>
          </p:nvPr>
        </p:nvGraphicFramePr>
        <p:xfrm>
          <a:off x="514350" y="4348163"/>
          <a:ext cx="3570288" cy="1451610"/>
        </p:xfrm>
        <a:graphic>
          <a:graphicData uri="http://schemas.openxmlformats.org/drawingml/2006/table">
            <a:tbl>
              <a:tblPr/>
              <a:tblGrid>
                <a:gridCol w="860425">
                  <a:extLst>
                    <a:ext uri="{9D8B030D-6E8A-4147-A177-3AD203B41FA5}">
                      <a16:colId xmlns:a16="http://schemas.microsoft.com/office/drawing/2014/main" val="20000"/>
                    </a:ext>
                  </a:extLst>
                </a:gridCol>
                <a:gridCol w="903288">
                  <a:extLst>
                    <a:ext uri="{9D8B030D-6E8A-4147-A177-3AD203B41FA5}">
                      <a16:colId xmlns:a16="http://schemas.microsoft.com/office/drawing/2014/main" val="20001"/>
                    </a:ext>
                  </a:extLst>
                </a:gridCol>
                <a:gridCol w="903287">
                  <a:extLst>
                    <a:ext uri="{9D8B030D-6E8A-4147-A177-3AD203B41FA5}">
                      <a16:colId xmlns:a16="http://schemas.microsoft.com/office/drawing/2014/main" val="20002"/>
                    </a:ext>
                  </a:extLst>
                </a:gridCol>
                <a:gridCol w="903288">
                  <a:extLst>
                    <a:ext uri="{9D8B030D-6E8A-4147-A177-3AD203B41FA5}">
                      <a16:colId xmlns:a16="http://schemas.microsoft.com/office/drawing/2014/main" val="20003"/>
                    </a:ext>
                  </a:extLst>
                </a:gridCol>
              </a:tblGrid>
              <a:tr h="415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1400" b="0" i="0" u="none" strike="noStrike" cap="none" normalizeH="0" baseline="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Arial" charset="0"/>
                          <a:cs typeface="Arial" charset="0"/>
                        </a:rPr>
                        <a:t>nuclear</a:t>
                      </a:r>
                      <a:r>
                        <a:rPr kumimoji="0" lang="cs-CZ" sz="1400" b="1" i="0" u="none" strike="noStrike" cap="none" normalizeH="0" baseline="0" dirty="0">
                          <a:ln>
                            <a:noFill/>
                          </a:ln>
                          <a:solidFill>
                            <a:schemeClr val="tx1"/>
                          </a:solidFill>
                          <a:effectLst/>
                          <a:latin typeface="Arial" charset="0"/>
                          <a:cs typeface="Arial" charset="0"/>
                        </a:rPr>
                        <a:t> genotyp</a:t>
                      </a:r>
                      <a:r>
                        <a:rPr kumimoji="0" lang="en-GB" sz="1400" b="1" i="0" u="none" strike="noStrike" cap="none" normalizeH="0" baseline="0" dirty="0">
                          <a:ln>
                            <a:noFill/>
                          </a:ln>
                          <a:solidFill>
                            <a:schemeClr val="tx1"/>
                          </a:solidFill>
                          <a:effectLst/>
                          <a:latin typeface="Arial" charset="0"/>
                          <a:cs typeface="Arial" charset="0"/>
                        </a:rPr>
                        <a:t>e</a:t>
                      </a:r>
                      <a:r>
                        <a:rPr kumimoji="0" lang="cs-CZ" sz="1400" b="1" i="0" u="none" strike="noStrike" cap="none" normalizeH="0" baseline="0" dirty="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a:ln>
                            <a:noFill/>
                          </a:ln>
                          <a:solidFill>
                            <a:schemeClr val="tx1"/>
                          </a:solidFill>
                          <a:effectLst/>
                          <a:latin typeface="Arial" charset="0"/>
                          <a:cs typeface="Arial" charset="0"/>
                        </a:rPr>
                        <a:t>mtDNA:</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aa</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01"/>
                  </a:ext>
                </a:extLst>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extLst>
                  <a:ext uri="{0D108BD9-81ED-4DB2-BD59-A6C34878D82A}">
                    <a16:rowId xmlns:a16="http://schemas.microsoft.com/office/drawing/2014/main" val="10002"/>
                  </a:ext>
                </a:extLst>
              </a:tr>
              <a:tr h="36512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0</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0</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dirty="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75820" name="Text Box 44"/>
          <p:cNvSpPr txBox="1">
            <a:spLocks noChangeArrowheads="1"/>
          </p:cNvSpPr>
          <p:nvPr/>
        </p:nvSpPr>
        <p:spPr bwMode="auto">
          <a:xfrm>
            <a:off x="689779" y="455613"/>
            <a:ext cx="3249608" cy="646331"/>
          </a:xfrm>
          <a:prstGeom prst="rect">
            <a:avLst/>
          </a:prstGeom>
          <a:noFill/>
          <a:ln w="9525">
            <a:noFill/>
            <a:miter lim="800000"/>
            <a:headEnd/>
            <a:tailEnd/>
          </a:ln>
        </p:spPr>
        <p:txBody>
          <a:bodyPr wrap="none">
            <a:spAutoFit/>
          </a:bodyPr>
          <a:lstStyle/>
          <a:p>
            <a:pPr algn="ctr"/>
            <a:r>
              <a:rPr lang="cs-CZ" dirty="0"/>
              <a:t>Hybrid</a:t>
            </a:r>
            <a:r>
              <a:rPr lang="en-GB" dirty="0"/>
              <a:t>s mate more often with </a:t>
            </a:r>
          </a:p>
          <a:p>
            <a:pPr algn="ctr"/>
            <a:r>
              <a:rPr lang="en-GB" dirty="0"/>
              <a:t>less discriminating species</a:t>
            </a:r>
            <a:endParaRPr lang="cs-CZ" dirty="0"/>
          </a:p>
        </p:txBody>
      </p:sp>
      <p:sp>
        <p:nvSpPr>
          <p:cNvPr id="75821" name="Text Box 45"/>
          <p:cNvSpPr txBox="1">
            <a:spLocks noChangeArrowheads="1"/>
          </p:cNvSpPr>
          <p:nvPr/>
        </p:nvSpPr>
        <p:spPr bwMode="auto">
          <a:xfrm>
            <a:off x="5357418" y="594112"/>
            <a:ext cx="2839239" cy="369332"/>
          </a:xfrm>
          <a:prstGeom prst="rect">
            <a:avLst/>
          </a:prstGeom>
          <a:noFill/>
          <a:ln w="9525">
            <a:noFill/>
            <a:miter lim="800000"/>
            <a:headEnd/>
            <a:tailEnd/>
          </a:ln>
        </p:spPr>
        <p:txBody>
          <a:bodyPr wrap="none">
            <a:spAutoFit/>
          </a:bodyPr>
          <a:lstStyle/>
          <a:p>
            <a:pPr algn="ctr"/>
            <a:r>
              <a:rPr lang="cs-CZ" dirty="0" err="1"/>
              <a:t>Sym</a:t>
            </a:r>
            <a:r>
              <a:rPr lang="en-GB" dirty="0"/>
              <a:t>m</a:t>
            </a:r>
            <a:r>
              <a:rPr lang="cs-CZ" dirty="0" err="1"/>
              <a:t>etric</a:t>
            </a:r>
            <a:r>
              <a:rPr lang="en-GB" dirty="0"/>
              <a:t>al</a:t>
            </a:r>
            <a:r>
              <a:rPr lang="cs-CZ" dirty="0"/>
              <a:t> </a:t>
            </a:r>
            <a:r>
              <a:rPr lang="cs-CZ" dirty="0" err="1"/>
              <a:t>introgres</a:t>
            </a:r>
            <a:r>
              <a:rPr lang="en-GB" dirty="0" err="1"/>
              <a:t>sion</a:t>
            </a:r>
            <a:endParaRPr lang="cs-CZ" dirty="0"/>
          </a:p>
        </p:txBody>
      </p:sp>
      <p:graphicFrame>
        <p:nvGraphicFramePr>
          <p:cNvPr id="92206" name="Group 46"/>
          <p:cNvGraphicFramePr>
            <a:graphicFrameLocks noGrp="1"/>
          </p:cNvGraphicFramePr>
          <p:nvPr>
            <p:extLst>
              <p:ext uri="{D42A27DB-BD31-4B8C-83A1-F6EECF244321}">
                <p14:modId xmlns:p14="http://schemas.microsoft.com/office/powerpoint/2010/main" val="2733580196"/>
              </p:ext>
            </p:extLst>
          </p:nvPr>
        </p:nvGraphicFramePr>
        <p:xfrm>
          <a:off x="4892675" y="1185863"/>
          <a:ext cx="3562350" cy="1418590"/>
        </p:xfrm>
        <a:graphic>
          <a:graphicData uri="http://schemas.openxmlformats.org/drawingml/2006/table">
            <a:tbl>
              <a:tblPr/>
              <a:tblGrid>
                <a:gridCol w="862013">
                  <a:extLst>
                    <a:ext uri="{9D8B030D-6E8A-4147-A177-3AD203B41FA5}">
                      <a16:colId xmlns:a16="http://schemas.microsoft.com/office/drawing/2014/main" val="20000"/>
                    </a:ext>
                  </a:extLst>
                </a:gridCol>
                <a:gridCol w="900112">
                  <a:extLst>
                    <a:ext uri="{9D8B030D-6E8A-4147-A177-3AD203B41FA5}">
                      <a16:colId xmlns:a16="http://schemas.microsoft.com/office/drawing/2014/main" val="20001"/>
                    </a:ext>
                  </a:extLst>
                </a:gridCol>
                <a:gridCol w="900113">
                  <a:extLst>
                    <a:ext uri="{9D8B030D-6E8A-4147-A177-3AD203B41FA5}">
                      <a16:colId xmlns:a16="http://schemas.microsoft.com/office/drawing/2014/main" val="20002"/>
                    </a:ext>
                  </a:extLst>
                </a:gridCol>
                <a:gridCol w="900112">
                  <a:extLst>
                    <a:ext uri="{9D8B030D-6E8A-4147-A177-3AD203B41FA5}">
                      <a16:colId xmlns:a16="http://schemas.microsoft.com/office/drawing/2014/main" val="20003"/>
                    </a:ext>
                  </a:extLst>
                </a:gridCol>
              </a:tblGrid>
              <a:tr h="412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1400" b="0" i="0" u="none" strike="noStrike" cap="none" normalizeH="0" baseline="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Arial" charset="0"/>
                          <a:cs typeface="Arial" charset="0"/>
                        </a:rPr>
                        <a:t>nuclear</a:t>
                      </a:r>
                      <a:r>
                        <a:rPr kumimoji="0" lang="cs-CZ" sz="1400" b="1" i="0" u="none" strike="noStrike" cap="none" normalizeH="0" baseline="0" dirty="0">
                          <a:ln>
                            <a:noFill/>
                          </a:ln>
                          <a:solidFill>
                            <a:schemeClr val="tx1"/>
                          </a:solidFill>
                          <a:effectLst/>
                          <a:latin typeface="Arial" charset="0"/>
                          <a:cs typeface="Arial" charset="0"/>
                        </a:rPr>
                        <a:t> genotyp</a:t>
                      </a:r>
                      <a:r>
                        <a:rPr kumimoji="0" lang="en-GB" sz="1400" b="1" i="0" u="none" strike="noStrike" cap="none" normalizeH="0" baseline="0" dirty="0">
                          <a:ln>
                            <a:noFill/>
                          </a:ln>
                          <a:solidFill>
                            <a:schemeClr val="tx1"/>
                          </a:solidFill>
                          <a:effectLst/>
                          <a:latin typeface="Arial" charset="0"/>
                          <a:cs typeface="Arial" charset="0"/>
                        </a:rPr>
                        <a:t>e</a:t>
                      </a:r>
                      <a:r>
                        <a:rPr kumimoji="0" lang="cs-CZ" sz="1400" b="1" i="0" u="none" strike="noStrike" cap="none" normalizeH="0" baseline="0" dirty="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a:ln>
                            <a:noFill/>
                          </a:ln>
                          <a:solidFill>
                            <a:schemeClr val="tx1"/>
                          </a:solidFill>
                          <a:effectLst/>
                          <a:latin typeface="Arial" charset="0"/>
                          <a:cs typeface="Arial" charset="0"/>
                        </a:rPr>
                        <a:t>mtDNA:</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aa</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01"/>
                  </a:ext>
                </a:extLst>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CCFF"/>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a:ln>
                            <a:noFill/>
                          </a:ln>
                          <a:solidFill>
                            <a:schemeClr val="tx1"/>
                          </a:solidFill>
                          <a:effectLst/>
                          <a:latin typeface="Arial" charset="0"/>
                          <a:cs typeface="Arial" charset="0"/>
                        </a:rPr>
                        <a:t>obs=exp</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extLst>
                  <a:ext uri="{0D108BD9-81ED-4DB2-BD59-A6C34878D82A}">
                    <a16:rowId xmlns:a16="http://schemas.microsoft.com/office/drawing/2014/main" val="10002"/>
                  </a:ext>
                </a:extLst>
              </a:tr>
              <a:tr h="33496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a:ln>
                            <a:noFill/>
                          </a:ln>
                          <a:solidFill>
                            <a:schemeClr val="tx1"/>
                          </a:solidFill>
                          <a:effectLst/>
                          <a:latin typeface="Arial" charset="0"/>
                          <a:cs typeface="Arial" charset="0"/>
                        </a:rPr>
                        <a:t>obs=exp</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75843" name="Text Box 67"/>
          <p:cNvSpPr txBox="1">
            <a:spLocks noChangeArrowheads="1"/>
          </p:cNvSpPr>
          <p:nvPr/>
        </p:nvSpPr>
        <p:spPr bwMode="auto">
          <a:xfrm>
            <a:off x="900813" y="3509963"/>
            <a:ext cx="2941831" cy="646331"/>
          </a:xfrm>
          <a:prstGeom prst="rect">
            <a:avLst/>
          </a:prstGeom>
          <a:noFill/>
          <a:ln w="9525">
            <a:noFill/>
            <a:miter lim="800000"/>
            <a:headEnd/>
            <a:tailEnd/>
          </a:ln>
        </p:spPr>
        <p:txBody>
          <a:bodyPr wrap="none">
            <a:spAutoFit/>
          </a:bodyPr>
          <a:lstStyle/>
          <a:p>
            <a:pPr algn="ctr"/>
            <a:r>
              <a:rPr lang="en-GB" dirty="0"/>
              <a:t>Potential</a:t>
            </a:r>
            <a:r>
              <a:rPr lang="cs-CZ" dirty="0"/>
              <a:t> </a:t>
            </a:r>
            <a:r>
              <a:rPr lang="cs-CZ" dirty="0" err="1"/>
              <a:t>introgres</a:t>
            </a:r>
            <a:r>
              <a:rPr lang="en-GB" dirty="0" err="1"/>
              <a:t>sion</a:t>
            </a:r>
            <a:r>
              <a:rPr lang="cs-CZ" dirty="0"/>
              <a:t>,</a:t>
            </a:r>
            <a:br>
              <a:rPr lang="cs-CZ" dirty="0"/>
            </a:br>
            <a:r>
              <a:rPr lang="en-GB" dirty="0"/>
              <a:t>crossing dependent on sex</a:t>
            </a:r>
            <a:endParaRPr lang="cs-CZ"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p:cNvPicPr>
            <a:picLocks noGrp="1" noChangeAspect="1" noChangeArrowheads="1"/>
          </p:cNvPicPr>
          <p:nvPr>
            <p:ph sz="quarter" idx="4"/>
          </p:nvPr>
        </p:nvPicPr>
        <p:blipFill>
          <a:blip r:embed="rId2" cstate="print"/>
          <a:srcRect/>
          <a:stretch>
            <a:fillRect/>
          </a:stretch>
        </p:blipFill>
        <p:spPr>
          <a:xfrm>
            <a:off x="2790669" y="1921426"/>
            <a:ext cx="3987800" cy="4392612"/>
          </a:xfrm>
          <a:noFill/>
        </p:spPr>
      </p:pic>
      <p:sp>
        <p:nvSpPr>
          <p:cNvPr id="13315" name="Text Box 6"/>
          <p:cNvSpPr txBox="1">
            <a:spLocks noChangeArrowheads="1"/>
          </p:cNvSpPr>
          <p:nvPr/>
        </p:nvSpPr>
        <p:spPr bwMode="auto">
          <a:xfrm>
            <a:off x="509588" y="3505200"/>
            <a:ext cx="2376622" cy="2923877"/>
          </a:xfrm>
          <a:prstGeom prst="rect">
            <a:avLst/>
          </a:prstGeom>
          <a:noFill/>
          <a:ln w="9525">
            <a:noFill/>
            <a:miter lim="800000"/>
            <a:headEnd/>
            <a:tailEnd/>
          </a:ln>
        </p:spPr>
        <p:txBody>
          <a:bodyPr wrap="square">
            <a:spAutoFit/>
          </a:bodyPr>
          <a:lstStyle/>
          <a:p>
            <a:r>
              <a:rPr lang="en-GB" sz="2000" dirty="0">
                <a:solidFill>
                  <a:srgbClr val="E60000"/>
                </a:solidFill>
              </a:rPr>
              <a:t>fire-bellied toad</a:t>
            </a:r>
            <a:br>
              <a:rPr lang="cs-CZ" sz="2000" i="1" dirty="0">
                <a:solidFill>
                  <a:srgbClr val="E60000"/>
                </a:solidFill>
              </a:rPr>
            </a:br>
            <a:r>
              <a:rPr lang="cs-CZ" sz="2000" i="1" dirty="0">
                <a:solidFill>
                  <a:srgbClr val="E60000"/>
                </a:solidFill>
              </a:rPr>
              <a:t>B. </a:t>
            </a:r>
            <a:r>
              <a:rPr lang="cs-CZ" sz="2000" i="1" dirty="0" err="1">
                <a:solidFill>
                  <a:srgbClr val="E60000"/>
                </a:solidFill>
              </a:rPr>
              <a:t>bombina</a:t>
            </a:r>
            <a:r>
              <a:rPr lang="cs-CZ" sz="2000" dirty="0">
                <a:solidFill>
                  <a:srgbClr val="E60000"/>
                </a:solidFill>
              </a:rPr>
              <a:t>:</a:t>
            </a:r>
            <a:br>
              <a:rPr lang="cs-CZ" i="1" dirty="0"/>
            </a:br>
            <a:br>
              <a:rPr lang="cs-CZ" i="1" dirty="0"/>
            </a:br>
            <a:r>
              <a:rPr lang="en-GB" dirty="0"/>
              <a:t>lowlands</a:t>
            </a:r>
            <a:br>
              <a:rPr lang="cs-CZ" dirty="0"/>
            </a:br>
            <a:r>
              <a:rPr lang="en-GB" dirty="0"/>
              <a:t>mostly in water</a:t>
            </a:r>
            <a:br>
              <a:rPr lang="cs-CZ" dirty="0"/>
            </a:br>
            <a:r>
              <a:rPr lang="en-GB" dirty="0"/>
              <a:t>larger water surfaces</a:t>
            </a:r>
            <a:endParaRPr lang="cs-CZ" dirty="0"/>
          </a:p>
          <a:p>
            <a:r>
              <a:rPr lang="cs-CZ" dirty="0"/>
              <a:t>t</a:t>
            </a:r>
            <a:r>
              <a:rPr lang="en-GB" dirty="0" err="1"/>
              <a:t>hiner</a:t>
            </a:r>
            <a:r>
              <a:rPr lang="en-GB" dirty="0"/>
              <a:t> skin</a:t>
            </a:r>
            <a:br>
              <a:rPr lang="cs-CZ" dirty="0"/>
            </a:br>
            <a:r>
              <a:rPr lang="cs-CZ" dirty="0" err="1"/>
              <a:t>ter</a:t>
            </a:r>
            <a:r>
              <a:rPr lang="en-GB" dirty="0"/>
              <a:t>r</a:t>
            </a:r>
            <a:r>
              <a:rPr lang="cs-CZ" dirty="0" err="1"/>
              <a:t>itori</a:t>
            </a:r>
            <a:r>
              <a:rPr lang="en-GB" dirty="0"/>
              <a:t>a</a:t>
            </a:r>
            <a:r>
              <a:rPr lang="cs-CZ" dirty="0"/>
              <a:t>l</a:t>
            </a:r>
            <a:br>
              <a:rPr lang="cs-CZ" dirty="0"/>
            </a:br>
            <a:r>
              <a:rPr lang="cs-CZ" dirty="0"/>
              <a:t>530 Hz</a:t>
            </a:r>
            <a:br>
              <a:rPr lang="cs-CZ" dirty="0"/>
            </a:br>
            <a:r>
              <a:rPr lang="en-GB" dirty="0"/>
              <a:t>longer development</a:t>
            </a:r>
            <a:endParaRPr lang="cs-CZ" dirty="0"/>
          </a:p>
        </p:txBody>
      </p:sp>
      <p:sp>
        <p:nvSpPr>
          <p:cNvPr id="13316" name="Text Box 7"/>
          <p:cNvSpPr txBox="1">
            <a:spLocks noChangeArrowheads="1"/>
          </p:cNvSpPr>
          <p:nvPr/>
        </p:nvSpPr>
        <p:spPr bwMode="auto">
          <a:xfrm>
            <a:off x="6778469" y="3505200"/>
            <a:ext cx="2339102" cy="2923877"/>
          </a:xfrm>
          <a:prstGeom prst="rect">
            <a:avLst/>
          </a:prstGeom>
          <a:noFill/>
          <a:ln w="9525">
            <a:noFill/>
            <a:miter lim="800000"/>
            <a:headEnd/>
            <a:tailEnd/>
          </a:ln>
        </p:spPr>
        <p:txBody>
          <a:bodyPr wrap="none">
            <a:spAutoFit/>
          </a:bodyPr>
          <a:lstStyle/>
          <a:p>
            <a:r>
              <a:rPr lang="en-GB" sz="2000" dirty="0">
                <a:solidFill>
                  <a:srgbClr val="E60000"/>
                </a:solidFill>
              </a:rPr>
              <a:t>yellow-bellied toad</a:t>
            </a:r>
            <a:br>
              <a:rPr lang="cs-CZ" sz="2000" i="1" dirty="0">
                <a:solidFill>
                  <a:srgbClr val="E60000"/>
                </a:solidFill>
              </a:rPr>
            </a:br>
            <a:r>
              <a:rPr lang="cs-CZ" sz="2000" i="1" dirty="0">
                <a:solidFill>
                  <a:srgbClr val="E60000"/>
                </a:solidFill>
              </a:rPr>
              <a:t>B. </a:t>
            </a:r>
            <a:r>
              <a:rPr lang="cs-CZ" sz="2000" i="1" dirty="0" err="1">
                <a:solidFill>
                  <a:srgbClr val="E60000"/>
                </a:solidFill>
              </a:rPr>
              <a:t>variegata</a:t>
            </a:r>
            <a:r>
              <a:rPr lang="cs-CZ" sz="2000" dirty="0">
                <a:solidFill>
                  <a:srgbClr val="E60000"/>
                </a:solidFill>
              </a:rPr>
              <a:t>:</a:t>
            </a:r>
            <a:br>
              <a:rPr lang="cs-CZ" i="1" dirty="0"/>
            </a:br>
            <a:br>
              <a:rPr lang="cs-CZ" i="1" dirty="0"/>
            </a:br>
            <a:r>
              <a:rPr lang="en-GB" dirty="0"/>
              <a:t>hills</a:t>
            </a:r>
            <a:r>
              <a:rPr lang="cs-CZ" dirty="0"/>
              <a:t>, </a:t>
            </a:r>
            <a:r>
              <a:rPr lang="en-GB" dirty="0"/>
              <a:t>highlands</a:t>
            </a:r>
            <a:br>
              <a:rPr lang="cs-CZ" dirty="0"/>
            </a:br>
            <a:r>
              <a:rPr lang="cs-CZ" dirty="0" err="1"/>
              <a:t>te</a:t>
            </a:r>
            <a:r>
              <a:rPr lang="en-GB" dirty="0"/>
              <a:t>r</a:t>
            </a:r>
            <a:r>
              <a:rPr lang="cs-CZ" dirty="0" err="1"/>
              <a:t>restrial</a:t>
            </a:r>
            <a:br>
              <a:rPr lang="cs-CZ" dirty="0"/>
            </a:br>
            <a:r>
              <a:rPr lang="en-GB" dirty="0"/>
              <a:t>mating in </a:t>
            </a:r>
            <a:r>
              <a:rPr lang="cs-CZ" dirty="0" err="1"/>
              <a:t>puddles</a:t>
            </a:r>
            <a:br>
              <a:rPr lang="cs-CZ" dirty="0"/>
            </a:br>
            <a:r>
              <a:rPr lang="cs-CZ" dirty="0" err="1"/>
              <a:t>thick</a:t>
            </a:r>
            <a:r>
              <a:rPr lang="cs-CZ" dirty="0"/>
              <a:t> skin</a:t>
            </a:r>
          </a:p>
          <a:p>
            <a:r>
              <a:rPr lang="cs-CZ" dirty="0" err="1"/>
              <a:t>nonterritorial</a:t>
            </a:r>
            <a:br>
              <a:rPr lang="cs-CZ" dirty="0"/>
            </a:br>
            <a:r>
              <a:rPr lang="cs-CZ" dirty="0"/>
              <a:t>580 Hz</a:t>
            </a:r>
            <a:br>
              <a:rPr lang="cs-CZ" dirty="0"/>
            </a:br>
            <a:r>
              <a:rPr lang="cs-CZ" dirty="0" err="1"/>
              <a:t>shorter</a:t>
            </a:r>
            <a:r>
              <a:rPr lang="cs-CZ" dirty="0"/>
              <a:t> development</a:t>
            </a:r>
          </a:p>
        </p:txBody>
      </p:sp>
      <p:sp>
        <p:nvSpPr>
          <p:cNvPr id="13317" name="Text Box 11"/>
          <p:cNvSpPr txBox="1">
            <a:spLocks noChangeArrowheads="1"/>
          </p:cNvSpPr>
          <p:nvPr/>
        </p:nvSpPr>
        <p:spPr bwMode="auto">
          <a:xfrm>
            <a:off x="3879623" y="273050"/>
            <a:ext cx="1486304" cy="461665"/>
          </a:xfrm>
          <a:prstGeom prst="rect">
            <a:avLst/>
          </a:prstGeom>
          <a:noFill/>
          <a:ln w="9525">
            <a:noFill/>
            <a:miter lim="800000"/>
            <a:headEnd/>
            <a:tailEnd/>
          </a:ln>
        </p:spPr>
        <p:txBody>
          <a:bodyPr wrap="none">
            <a:spAutoFit/>
          </a:bodyPr>
          <a:lstStyle/>
          <a:p>
            <a:r>
              <a:rPr lang="cs-CZ" sz="2400" i="1" dirty="0" err="1">
                <a:solidFill>
                  <a:srgbClr val="E60000"/>
                </a:solidFill>
              </a:rPr>
              <a:t>Bombina</a:t>
            </a:r>
            <a:r>
              <a:rPr lang="cs-CZ" sz="2400" dirty="0">
                <a:solidFill>
                  <a:srgbClr val="E60000"/>
                </a:solidFill>
              </a:rPr>
              <a:t>:</a:t>
            </a:r>
            <a:endParaRPr lang="cs-CZ" sz="2400" i="1" dirty="0">
              <a:solidFill>
                <a:srgbClr val="E60000"/>
              </a:solidFill>
            </a:endParaRPr>
          </a:p>
        </p:txBody>
      </p:sp>
      <p:pic>
        <p:nvPicPr>
          <p:cNvPr id="13318" name="Picture 13"/>
          <p:cNvPicPr>
            <a:picLocks noChangeAspect="1" noChangeArrowheads="1"/>
          </p:cNvPicPr>
          <p:nvPr/>
        </p:nvPicPr>
        <p:blipFill>
          <a:blip r:embed="rId3" cstate="print"/>
          <a:srcRect/>
          <a:stretch>
            <a:fillRect/>
          </a:stretch>
        </p:blipFill>
        <p:spPr bwMode="auto">
          <a:xfrm>
            <a:off x="342900" y="596900"/>
            <a:ext cx="2066925" cy="2498725"/>
          </a:xfrm>
          <a:prstGeom prst="rect">
            <a:avLst/>
          </a:prstGeom>
          <a:noFill/>
          <a:ln w="9525">
            <a:noFill/>
            <a:miter lim="800000"/>
            <a:headEnd/>
            <a:tailEnd/>
          </a:ln>
          <a:effectLst>
            <a:softEdge rad="127000"/>
          </a:effectLst>
        </p:spPr>
      </p:pic>
      <p:pic>
        <p:nvPicPr>
          <p:cNvPr id="13319" name="Picture 16" descr="IMG_1756_2"/>
          <p:cNvPicPr>
            <a:picLocks noChangeAspect="1" noChangeArrowheads="1"/>
          </p:cNvPicPr>
          <p:nvPr/>
        </p:nvPicPr>
        <p:blipFill>
          <a:blip r:embed="rId4" cstate="print"/>
          <a:srcRect l="15471" t="14444" r="15471" b="9499"/>
          <a:stretch>
            <a:fillRect/>
          </a:stretch>
        </p:blipFill>
        <p:spPr bwMode="auto">
          <a:xfrm>
            <a:off x="6943725" y="900113"/>
            <a:ext cx="1966913" cy="1625600"/>
          </a:xfrm>
          <a:prstGeom prst="rect">
            <a:avLst/>
          </a:prstGeom>
          <a:noFill/>
          <a:ln w="9525">
            <a:noFill/>
            <a:miter lim="800000"/>
            <a:headEnd/>
            <a:tailEnd/>
          </a:ln>
          <a:effectLst>
            <a:softEdge rad="127000"/>
          </a:effectLst>
        </p:spPr>
      </p:pic>
      <p:sp>
        <p:nvSpPr>
          <p:cNvPr id="13320" name="AutoShape 18"/>
          <p:cNvSpPr>
            <a:spLocks noChangeArrowheads="1"/>
          </p:cNvSpPr>
          <p:nvPr/>
        </p:nvSpPr>
        <p:spPr bwMode="auto">
          <a:xfrm>
            <a:off x="3922647" y="1021976"/>
            <a:ext cx="2478153" cy="831850"/>
          </a:xfrm>
          <a:prstGeom prst="wedgeRectCallout">
            <a:avLst>
              <a:gd name="adj1" fmla="val -24571"/>
              <a:gd name="adj2" fmla="val 102391"/>
            </a:avLst>
          </a:prstGeom>
          <a:solidFill>
            <a:schemeClr val="bg1">
              <a:lumMod val="95000"/>
            </a:schemeClr>
          </a:solidFill>
          <a:ln w="9525">
            <a:solidFill>
              <a:schemeClr val="tx1"/>
            </a:solidFill>
            <a:miter lim="800000"/>
            <a:headEnd/>
            <a:tailEnd/>
          </a:ln>
        </p:spPr>
        <p:txBody>
          <a:bodyPr anchor="ctr"/>
          <a:lstStyle/>
          <a:p>
            <a:pPr algn="ctr"/>
            <a:r>
              <a:rPr lang="en-GB" dirty="0"/>
              <a:t>mosaic HZ in Croatia</a:t>
            </a:r>
            <a:r>
              <a:rPr lang="cs-CZ" dirty="0"/>
              <a:t>,  </a:t>
            </a:r>
            <a:r>
              <a:rPr lang="en-GB" dirty="0"/>
              <a:t>not in Poland</a:t>
            </a:r>
            <a:endParaRPr lang="cs-CZ" dirty="0"/>
          </a:p>
        </p:txBody>
      </p:sp>
    </p:spTree>
  </p:cSld>
  <p:clrMapOvr>
    <a:masterClrMapping/>
  </p:clrMapOvr>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Arial"/>
      </a:majorFont>
      <a:minorFont>
        <a:latin typeface="Arial"/>
        <a:ea typeface=""/>
        <a:cs typeface="Arial"/>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1892</TotalTime>
  <Words>2772</Words>
  <Application>Microsoft Office PowerPoint</Application>
  <PresentationFormat>Předvádění na obrazovce (4:3)</PresentationFormat>
  <Paragraphs>535</Paragraphs>
  <Slides>82</Slides>
  <Notes>63</Notes>
  <HiddenSlides>0</HiddenSlides>
  <MMClips>0</MMClips>
  <ScaleCrop>false</ScaleCrop>
  <HeadingPairs>
    <vt:vector size="8" baseType="variant">
      <vt:variant>
        <vt:lpstr>Použitá písma</vt:lpstr>
      </vt:variant>
      <vt:variant>
        <vt:i4>3</vt:i4>
      </vt:variant>
      <vt:variant>
        <vt:lpstr>Motiv</vt:lpstr>
      </vt:variant>
      <vt:variant>
        <vt:i4>1</vt:i4>
      </vt:variant>
      <vt:variant>
        <vt:lpstr>Vložené servery OLE</vt:lpstr>
      </vt:variant>
      <vt:variant>
        <vt:i4>2</vt:i4>
      </vt:variant>
      <vt:variant>
        <vt:lpstr>Nadpisy snímků</vt:lpstr>
      </vt:variant>
      <vt:variant>
        <vt:i4>82</vt:i4>
      </vt:variant>
    </vt:vector>
  </HeadingPairs>
  <TitlesOfParts>
    <vt:vector size="88" baseType="lpstr">
      <vt:lpstr>Arial</vt:lpstr>
      <vt:lpstr>Arial Black</vt:lpstr>
      <vt:lpstr>Times New Roman</vt:lpstr>
      <vt:lpstr>Výchozí návrh</vt:lpstr>
      <vt:lpstr>CorelDRAW</vt:lpstr>
      <vt:lpstr>Rovnice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1. musculus Y more successful than domesticus Y on its own genetic background  2. higer proportion of males relative to other areas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UZFG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Milos Macholan</dc:creator>
  <cp:lastModifiedBy>Miloš Macholán</cp:lastModifiedBy>
  <cp:revision>103</cp:revision>
  <dcterms:created xsi:type="dcterms:W3CDTF">2009-04-20T19:59:36Z</dcterms:created>
  <dcterms:modified xsi:type="dcterms:W3CDTF">2022-12-01T08:40:31Z</dcterms:modified>
</cp:coreProperties>
</file>