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345" r:id="rId2"/>
    <p:sldId id="262" r:id="rId3"/>
    <p:sldId id="357" r:id="rId4"/>
    <p:sldId id="346" r:id="rId5"/>
    <p:sldId id="361" r:id="rId6"/>
    <p:sldId id="258" r:id="rId7"/>
    <p:sldId id="362" r:id="rId8"/>
    <p:sldId id="259" r:id="rId9"/>
    <p:sldId id="263" r:id="rId10"/>
    <p:sldId id="267" r:id="rId11"/>
    <p:sldId id="260" r:id="rId12"/>
    <p:sldId id="356" r:id="rId13"/>
    <p:sldId id="265" r:id="rId14"/>
    <p:sldId id="355" r:id="rId15"/>
    <p:sldId id="307" r:id="rId16"/>
    <p:sldId id="308" r:id="rId17"/>
    <p:sldId id="278" r:id="rId18"/>
    <p:sldId id="274" r:id="rId19"/>
    <p:sldId id="279" r:id="rId20"/>
    <p:sldId id="382" r:id="rId21"/>
    <p:sldId id="383" r:id="rId22"/>
    <p:sldId id="268" r:id="rId23"/>
    <p:sldId id="373" r:id="rId24"/>
    <p:sldId id="374" r:id="rId25"/>
    <p:sldId id="375" r:id="rId26"/>
    <p:sldId id="257" r:id="rId27"/>
    <p:sldId id="376" r:id="rId28"/>
    <p:sldId id="377" r:id="rId29"/>
    <p:sldId id="366" r:id="rId30"/>
    <p:sldId id="269" r:id="rId31"/>
    <p:sldId id="277" r:id="rId32"/>
    <p:sldId id="379" r:id="rId33"/>
    <p:sldId id="380" r:id="rId34"/>
    <p:sldId id="309" r:id="rId35"/>
    <p:sldId id="381" r:id="rId36"/>
    <p:sldId id="372" r:id="rId37"/>
    <p:sldId id="347" r:id="rId38"/>
    <p:sldId id="270" r:id="rId39"/>
    <p:sldId id="271" r:id="rId40"/>
    <p:sldId id="351" r:id="rId41"/>
    <p:sldId id="352" r:id="rId42"/>
    <p:sldId id="354" r:id="rId43"/>
    <p:sldId id="280" r:id="rId44"/>
    <p:sldId id="281" r:id="rId45"/>
    <p:sldId id="358" r:id="rId46"/>
    <p:sldId id="282" r:id="rId47"/>
    <p:sldId id="348" r:id="rId48"/>
    <p:sldId id="343" r:id="rId49"/>
    <p:sldId id="283" r:id="rId50"/>
    <p:sldId id="367" r:id="rId51"/>
    <p:sldId id="368" r:id="rId52"/>
    <p:sldId id="369" r:id="rId53"/>
    <p:sldId id="370" r:id="rId54"/>
    <p:sldId id="371" r:id="rId55"/>
    <p:sldId id="286" r:id="rId56"/>
    <p:sldId id="310" r:id="rId57"/>
    <p:sldId id="312" r:id="rId58"/>
    <p:sldId id="287" r:id="rId59"/>
    <p:sldId id="289" r:id="rId60"/>
    <p:sldId id="288" r:id="rId61"/>
    <p:sldId id="313" r:id="rId62"/>
    <p:sldId id="315" r:id="rId63"/>
    <p:sldId id="314" r:id="rId64"/>
    <p:sldId id="295" r:id="rId65"/>
    <p:sldId id="316" r:id="rId66"/>
    <p:sldId id="296" r:id="rId67"/>
    <p:sldId id="342" r:id="rId68"/>
    <p:sldId id="297" r:id="rId69"/>
    <p:sldId id="359" r:id="rId70"/>
    <p:sldId id="298" r:id="rId71"/>
    <p:sldId id="344" r:id="rId72"/>
    <p:sldId id="300" r:id="rId73"/>
    <p:sldId id="360" r:id="rId74"/>
    <p:sldId id="365" r:id="rId75"/>
    <p:sldId id="363" r:id="rId76"/>
    <p:sldId id="364" r:id="rId77"/>
    <p:sldId id="301" r:id="rId7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5">
          <p15:clr>
            <a:srgbClr val="A4A3A4"/>
          </p15:clr>
        </p15:guide>
        <p15:guide id="2" pos="2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0"/>
    <a:srgbClr val="FFFF99"/>
    <a:srgbClr val="F00000"/>
    <a:srgbClr val="EAEAEA"/>
    <a:srgbClr val="DDDDDD"/>
    <a:srgbClr val="FDEE7B"/>
    <a:srgbClr val="FF000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7" autoAdjust="0"/>
    <p:restoredTop sz="94718" autoAdjust="0"/>
  </p:normalViewPr>
  <p:slideViewPr>
    <p:cSldViewPr snapToGrid="0" showGuides="1">
      <p:cViewPr varScale="1">
        <p:scale>
          <a:sx n="88" d="100"/>
          <a:sy n="88" d="100"/>
        </p:scale>
        <p:origin x="1298" y="31"/>
      </p:cViewPr>
      <p:guideLst>
        <p:guide orient="horz" pos="195"/>
        <p:guide pos="29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42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815836F5-C8AC-4683-B0E2-7718310CFA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F853DB-D6FB-43ED-8F8C-63AEB3CDF2EE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70D463-EDE0-4922-9122-1EC8E9CDA00A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FE037E-3C4A-44AF-B6EC-0594D75485B9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9D6B93-0BBF-4C3A-A7CF-25791DC9B379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6EFA30-430C-49DE-B3AB-0BDFE102C907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9DB745-E51C-4E9C-9A7F-0E8B25A13AD0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2E89A7-CCDA-4F86-9CC4-692C1FE645E8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A7A477-74DE-4A26-9F94-EB7EA80AF4C0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F88E17-8D6A-482B-AF22-46DA91F7B589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F7B5A4-B7B4-49FE-B742-DFA6FD1E007B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F7B5A4-B7B4-49FE-B742-DFA6FD1E007B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F853DB-D6FB-43ED-8F8C-63AEB3CDF2EE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0773C0-64B2-4BD0-B99B-28AB227A2BBF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ED101F-33FC-42F4-A3F8-C75DE1BD6800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061FDF-2188-4FD3-9612-273DCF7D1D34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B65482-9332-4A45-A62F-DE7E592A4616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84E123-E865-4512-B18F-93ABCFFC7ED3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6D7494-3F7D-4377-8FA0-0A164F75A38F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5D5CB5-4B4D-46A8-B00C-BE3FB76D8D90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00D304-F76C-4478-A9D1-C55F4FD96758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D54296-FF45-4E34-8BF9-EAD81FB720FD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2AAD76-AF3A-4A68-BC54-D816F9BFA045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7BA0BE-054B-440D-B139-40EB50E45BE2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45A65C-5A54-444F-A746-891C504CCCE1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E58380-2D47-4D2F-8528-F5D1E78EA48E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A12317-E49E-4C8D-B613-6D073298F037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FF8C31-22A0-487B-91BA-DE6389EC1613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CB3734-1839-4A7F-8DAA-E9856AAB364A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CB3734-1839-4A7F-8DAA-E9856AAB364A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3B9130-BBC8-49C5-8D14-C50758059BBD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136BBD-BF50-4ABC-9E5F-E7CCF09236DE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F39CE1-ADB7-4883-A023-D27142E0FAE1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458A11-F432-4471-ABE7-18CAAEA881E3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6C246E-5306-4AEF-9632-6DEF207D06F4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C5AA51-1398-40A3-B7D4-8178C46DB6D2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FA1FD3-2C5F-4F78-BE2F-36B0749BD126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54D792-4017-4B6E-A488-B11E0A0B135B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3B0433-AE12-4693-8930-DE719B31797E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A0704E-5FA4-49F8-B98F-20908B41DE7B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5FD4CC-719F-4F44-857D-ED4D3F9D373C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75EFCF-C2F5-4ED7-8F07-1A25A64F3608}" type="slidenum">
              <a:rPr lang="cs-CZ" smtClean="0"/>
              <a:pPr/>
              <a:t>62</a:t>
            </a:fld>
            <a:endParaRPr lang="cs-CZ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76E4C0-71E9-43FB-A4F6-56D024C0C53B}" type="slidenum">
              <a:rPr lang="cs-CZ" smtClean="0"/>
              <a:pPr/>
              <a:t>63</a:t>
            </a:fld>
            <a:endParaRPr lang="cs-CZ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5EB2A2-73EC-49D1-B803-C7611950CD7D}" type="slidenum">
              <a:rPr lang="cs-CZ" smtClean="0"/>
              <a:pPr/>
              <a:t>64</a:t>
            </a:fld>
            <a:endParaRPr lang="cs-CZ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0E125C-ECF5-4E07-9DE2-4CAEA4B1CD25}" type="slidenum">
              <a:rPr lang="cs-CZ" smtClean="0"/>
              <a:pPr/>
              <a:t>65</a:t>
            </a:fld>
            <a:endParaRPr lang="cs-CZ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6C246E-5306-4AEF-9632-6DEF207D06F4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681A5B-AD13-4CAC-BAAC-F6B3805F9B8A}" type="slidenum">
              <a:rPr lang="cs-CZ" smtClean="0"/>
              <a:pPr/>
              <a:t>66</a:t>
            </a:fld>
            <a:endParaRPr lang="cs-CZ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4EC345-ED90-4529-9A32-A3CF7D6D927E}" type="slidenum">
              <a:rPr lang="cs-CZ" smtClean="0"/>
              <a:pPr/>
              <a:t>67</a:t>
            </a:fld>
            <a:endParaRPr lang="cs-CZ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DC4180-9CE5-4035-86D0-94C20BC73B09}" type="slidenum">
              <a:rPr lang="cs-CZ" smtClean="0"/>
              <a:pPr/>
              <a:t>68</a:t>
            </a:fld>
            <a:endParaRPr lang="cs-CZ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DC4180-9CE5-4035-86D0-94C20BC73B09}" type="slidenum">
              <a:rPr lang="cs-CZ" smtClean="0"/>
              <a:pPr/>
              <a:t>69</a:t>
            </a:fld>
            <a:endParaRPr lang="cs-CZ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527D85-1773-4346-BBE5-309A9E58C3A3}" type="slidenum">
              <a:rPr lang="cs-CZ" smtClean="0"/>
              <a:pPr/>
              <a:t>70</a:t>
            </a:fld>
            <a:endParaRPr lang="cs-CZ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FADB82-D14E-48F9-90D9-CDC507CB3294}" type="slidenum">
              <a:rPr lang="cs-CZ" smtClean="0"/>
              <a:pPr/>
              <a:t>71</a:t>
            </a:fld>
            <a:endParaRPr lang="cs-CZ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704B87-2891-487A-AA3E-56D6E5C7CA77}" type="slidenum">
              <a:rPr lang="cs-CZ" smtClean="0"/>
              <a:pPr/>
              <a:t>72</a:t>
            </a:fld>
            <a:endParaRPr lang="cs-CZ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704B87-2891-487A-AA3E-56D6E5C7CA77}" type="slidenum">
              <a:rPr lang="cs-CZ" smtClean="0"/>
              <a:pPr/>
              <a:t>73</a:t>
            </a:fld>
            <a:endParaRPr lang="cs-CZ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704B87-2891-487A-AA3E-56D6E5C7CA77}" type="slidenum">
              <a:rPr lang="cs-CZ" smtClean="0"/>
              <a:pPr/>
              <a:t>74</a:t>
            </a:fld>
            <a:endParaRPr lang="cs-CZ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704B87-2891-487A-AA3E-56D6E5C7CA77}" type="slidenum">
              <a:rPr lang="cs-CZ" smtClean="0"/>
              <a:pPr/>
              <a:t>75</a:t>
            </a:fld>
            <a:endParaRPr lang="cs-CZ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F4E55A-518F-4913-B9F3-4C5FBBC01717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704B87-2891-487A-AA3E-56D6E5C7CA77}" type="slidenum">
              <a:rPr lang="cs-CZ" smtClean="0"/>
              <a:pPr/>
              <a:t>76</a:t>
            </a:fld>
            <a:endParaRPr lang="cs-CZ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47874F-E7B7-41D5-BB0E-55746CE45AE0}" type="slidenum">
              <a:rPr lang="cs-CZ" smtClean="0"/>
              <a:pPr/>
              <a:t>77</a:t>
            </a:fld>
            <a:endParaRPr lang="cs-CZ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18389-15EE-4BA1-8506-58ECBE5CA46E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EBE8A-20DB-4D64-A056-3B0214AA8E32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B28C-A9B0-49D7-A2C4-00E864EF55ED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8C2F2-9FD3-4C6D-A343-6DA736786C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73655-1D70-4304-B694-C4A25D1A63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14802-72EB-4C63-80AF-927066F5F8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AB464-D3A5-4739-B21C-A797A4DB96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E5958-A8A0-4ADD-AF3E-09780D4A03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00E86-E357-4869-AE12-97178A0B36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94A87-4D27-42D9-80D5-3FF97F4931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5FE52-F84F-4413-9722-5A8279D9B0E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5DDEF-8596-4BC0-AABE-94E9EA68BA1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51375-B479-489D-AE84-44B6F18568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DA713-A1A9-4FED-9D9C-7BC3B11E95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6ECAAD2C-678F-4BBC-9D8C-D96B3D5364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i.ac.uk/embl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ncbi.nlm.nih.gov/Genbank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-nbrf.georgetown.edu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prf.or.jp/en/os.htm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FASTA_format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8.emf"/><Relationship Id="rId4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8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6.emf"/><Relationship Id="rId4" Type="http://schemas.openxmlformats.org/officeDocument/2006/relationships/oleObject" Target="../embeddings/oleObject10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5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674688" y="760413"/>
            <a:ext cx="8053387" cy="591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sz="1400" b="0">
                <a:solidFill>
                  <a:srgbClr val="B2B2B2"/>
                </a:solidFill>
                <a:latin typeface="Courier New" pitchFamily="49" charset="0"/>
                <a:cs typeface="Courier New" pitchFamily="49" charset="0"/>
              </a:rPr>
              <a:t>&gt;gi|5835135|ref|NC_001644.1| Pan paniscus mitochondrion, complete genome GTTTATGTAGCTTACCCCCTTAAAGCAATACACTGAAAATGTTTCGACGGGTTTATATCACCCCATAAAC AAACAGGTTTGGTCCTAGCCTTTCTATTAGCTCTTAGTAAGATTACACATGCAAGCATCCGTCCCGTGAG TCACCCTCTAAATCACCATGATCAAAAGGAACAAGTATCAAGCACACAGCAATGCAGCTCAAGACGCTTA GCCTAGCCACACCCCCACGGGAGACAGCAGTGATAAACCTTTAGCAATAAACGAAAGTTTAACTAAGCCA TACTAACCTCAGGGTTGGTCAATTTCGTGCTAGCCACCGCGGTCACACGATTAACCCAAGTCAATAGAAA CCGGCGTAAAGAGTGTTTTAGATCACCCCCCCCCCAATAAAGCTAAAATTCACCTGAGTTGTAAAAAACT CCAGCTGATACAAAATAAACTACGAAAGTGGCTTTAACACATCTGAACACACAATAGCTAAGACCCAAAC TGGGATTAGATACCCCACTATGCTTAGCCCTAAACTTCAACAGTTAAATTAACAAAACTGCTCGCCAGAA CACTACGAGCCACAGCTTAAAACTCAAAGGACCTGGCGGTGCTTCATATCCCTCTAGAGGAGCCTGTTCT GTAATCGATAAACCCCGATCAACCTCACCGCCTCTTGCTCAGCCTATATACCGCCATCTTCAGCAAACCC TGATGAAGGTTACAAAGTAAGCGCAAGTACCCACGTAAAGACGTTAGGTCAAGGTGTAGCCTATGAGGCG GCAAGAAATGGGCTACATTTTCTACCCCAGAAAATTACGATAACCCTTATGAAACCTAAGGGTCGAAGGT GGATTTAGCAGTAAACTAAGAGTAGAGTGCTTAGTTGAACAGGGCCCTGAAGCGCGTACACACCGCCCGT CACCCTCCTCAAGTATACTTCAAAGGATATTTAACTTAAACCCCTACGCATTTATATAGAGGAGATAAGT CGTAACATGGTAAGTGTACTGGAAAGTGCACTTGGACGAACCAGAGTGTAGCTTAACATAAAGCACCCAA CTTACACTTAGGAGATTTCAACTCAACTTGACCACTCTGAGCCAAACCTAGCCCCAAACCCCCTCCACCC TACTACCAAACAACCTTAACCAAACCATTTACCCAAATAAAGTATAGGCGATAGAAATTGTAAATCGGCG CAATAGATATAGTACCGCAAGGGAAAGATGAAAAATTACACCCAAGCATAATACAGCAAGGACTAACCCC TGTACCTTTTGCATAATGAATTAACTAGAAATAACTTTGCAAAGAGAACTAAAGCCAAGATCCCCGAAAC CAGACGAGCTACCTAAGAACAGCTAAAAGAGCACACCCGTCTATGTAGCAAAATAGTGGGAAGATTTATA GGTAGAGGCGACAAACCTACCGAGCCTGGTGATAGCTGGTTGTCCAAGATAGAATCTTAGTTCAACTTTA AATTTACCTACAGAACCCTCTAAATCCCCCTGTAAATTTAACTGTTAGTCCAAAGAGGAACAGCTCTTTA GACACTAGGAAAAAACCTTATGAAGAGAGTAAAAAATTTAATGCCCATAGTAGGCCTAAAAGCAGCCACC AATTAAGAAAGCGTTCAAGCTCAACACCCACAACCTCAAAAAATCCCAAGCATACAAGCGAACTCCTTAC GCTCAATTGGACCAATCTATTACCCCATAGAAGAGCTAATGTTAGTATAAGTAACATGAAAACATTCTCC TCCGCATAAGCCTACTACAGACCAAAATATTAAACTGACAATTAACAGCCCAATATCTACAATCAACCAA </a:t>
            </a:r>
            <a:endParaRPr lang="cs-CZ" sz="3200" b="0">
              <a:solidFill>
                <a:srgbClr val="B2B2B2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0" y="468313"/>
            <a:ext cx="9144000" cy="1258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258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</p:txBody>
      </p:sp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1716088" y="257175"/>
            <a:ext cx="58928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cs-CZ" sz="1400">
                <a:solidFill>
                  <a:srgbClr val="006600"/>
                </a:solidFill>
                <a:ea typeface="SimSun" pitchFamily="2" charset="-122"/>
              </a:rPr>
              <a:t>MODULARIZACE VÝUKY EVOLUČNÍ A EKOLOGICKÉ BIOLOGIE</a:t>
            </a: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cs-CZ" sz="1400">
                <a:solidFill>
                  <a:srgbClr val="000000"/>
                </a:solidFill>
                <a:ea typeface="SimSun" pitchFamily="2" charset="-122"/>
              </a:rPr>
              <a:t>CZ.1.07/2.2.00/15.0204</a:t>
            </a:r>
          </a:p>
        </p:txBody>
      </p:sp>
      <p:pic>
        <p:nvPicPr>
          <p:cNvPr id="6150" name="Picture 11" descr="PF_72_100_grey_t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8" y="133350"/>
            <a:ext cx="101123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2" descr="ubz_cz_black_trans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2738" y="130175"/>
            <a:ext cx="100806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Text Box 5"/>
          <p:cNvSpPr txBox="1">
            <a:spLocks noChangeArrowheads="1"/>
          </p:cNvSpPr>
          <p:nvPr/>
        </p:nvSpPr>
        <p:spPr bwMode="auto">
          <a:xfrm>
            <a:off x="0" y="5554663"/>
            <a:ext cx="9144000" cy="1308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1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1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100">
                <a:solidFill>
                  <a:schemeClr val="bg1"/>
                </a:solidFill>
                <a:ea typeface="SimSun" pitchFamily="2" charset="-122"/>
              </a:rPr>
              <a:t> </a:t>
            </a:r>
          </a:p>
        </p:txBody>
      </p:sp>
      <p:pic>
        <p:nvPicPr>
          <p:cNvPr id="615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9075" y="5672138"/>
            <a:ext cx="6281738" cy="1057275"/>
          </a:xfrm>
          <a:prstGeom prst="rect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</p:pic>
      <p:sp>
        <p:nvSpPr>
          <p:cNvPr id="6154" name="Text Box 4"/>
          <p:cNvSpPr txBox="1">
            <a:spLocks noChangeArrowheads="1"/>
          </p:cNvSpPr>
          <p:nvPr/>
        </p:nvSpPr>
        <p:spPr bwMode="auto">
          <a:xfrm>
            <a:off x="1168400" y="996950"/>
            <a:ext cx="6838950" cy="584775"/>
          </a:xfrm>
          <a:prstGeom prst="rect">
            <a:avLst/>
          </a:prstGeom>
          <a:solidFill>
            <a:srgbClr val="FFFF66"/>
          </a:solidFill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dirty="0">
                <a:ln w="3175">
                  <a:solidFill>
                    <a:sysClr val="windowText" lastClr="000000"/>
                  </a:solidFill>
                </a:ln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PHYLOGENETIC ANALYSIS I.</a:t>
            </a:r>
          </a:p>
        </p:txBody>
      </p:sp>
      <p:pic>
        <p:nvPicPr>
          <p:cNvPr id="6155" name="Picture 4"/>
          <p:cNvPicPr>
            <a:picLocks noChangeAspect="1" noChangeArrowheads="1"/>
          </p:cNvPicPr>
          <p:nvPr/>
        </p:nvPicPr>
        <p:blipFill>
          <a:blip r:embed="rId5" cstate="print"/>
          <a:srcRect r="39175"/>
          <a:stretch>
            <a:fillRect/>
          </a:stretch>
        </p:blipFill>
        <p:spPr bwMode="auto">
          <a:xfrm>
            <a:off x="6634163" y="3524250"/>
            <a:ext cx="2314575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2650" y="1838325"/>
            <a:ext cx="2640013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32113" y="3341688"/>
            <a:ext cx="2794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3075" y="1882775"/>
            <a:ext cx="286067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8475" y="3790950"/>
            <a:ext cx="1800225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879475" y="2486025"/>
            <a:ext cx="673293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800" b="0" dirty="0">
              <a:solidFill>
                <a:srgbClr val="E60000"/>
              </a:solidFill>
            </a:endParaRPr>
          </a:p>
          <a:p>
            <a:r>
              <a:rPr lang="cs-CZ" sz="2800" b="0" dirty="0">
                <a:solidFill>
                  <a:srgbClr val="E60000"/>
                </a:solidFill>
              </a:rPr>
              <a:t>r</a:t>
            </a:r>
            <a:r>
              <a:rPr lang="en-US" sz="2800" b="0" dirty="0" err="1">
                <a:solidFill>
                  <a:srgbClr val="E60000"/>
                </a:solidFill>
              </a:rPr>
              <a:t>etroelement</a:t>
            </a:r>
            <a:r>
              <a:rPr lang="cs-CZ" sz="2800" b="0" dirty="0">
                <a:solidFill>
                  <a:srgbClr val="E60000"/>
                </a:solidFill>
              </a:rPr>
              <a:t>s</a:t>
            </a:r>
            <a:r>
              <a:rPr lang="en-US" sz="2800" b="0" dirty="0">
                <a:solidFill>
                  <a:srgbClr val="E60000"/>
                </a:solidFill>
              </a:rPr>
              <a:t>: SINE (</a:t>
            </a:r>
            <a:r>
              <a:rPr lang="en-US" sz="2800" b="0" i="1" dirty="0">
                <a:solidFill>
                  <a:srgbClr val="E60000"/>
                </a:solidFill>
              </a:rPr>
              <a:t>Alu</a:t>
            </a:r>
            <a:r>
              <a:rPr lang="en-US" sz="2800" b="0" dirty="0">
                <a:solidFill>
                  <a:srgbClr val="E60000"/>
                </a:solidFill>
              </a:rPr>
              <a:t>, B1, B2), LINE</a:t>
            </a:r>
            <a:endParaRPr lang="cs-CZ" sz="2800" b="0" dirty="0">
              <a:solidFill>
                <a:srgbClr val="E60000"/>
              </a:solidFill>
            </a:endParaRPr>
          </a:p>
          <a:p>
            <a:endParaRPr lang="cs-CZ" sz="2800" b="0" dirty="0">
              <a:solidFill>
                <a:srgbClr val="E60000"/>
              </a:solidFill>
            </a:endParaRPr>
          </a:p>
          <a:p>
            <a:r>
              <a:rPr lang="cs-CZ" sz="2800" b="0" dirty="0" err="1">
                <a:solidFill>
                  <a:srgbClr val="E60000"/>
                </a:solidFill>
              </a:rPr>
              <a:t>microsatellites</a:t>
            </a:r>
            <a:r>
              <a:rPr lang="cs-CZ" sz="2800" b="0" dirty="0">
                <a:solidFill>
                  <a:srgbClr val="E60000"/>
                </a:solidFill>
              </a:rPr>
              <a:t>, SNP</a:t>
            </a:r>
            <a:endParaRPr lang="en-US" sz="2800" b="0" dirty="0">
              <a:solidFill>
                <a:srgbClr val="E60000"/>
              </a:solidFill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B9DE4029-3718-4623-8CC0-55E4EF80B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624" y="309563"/>
            <a:ext cx="2792752" cy="5847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Typ</a:t>
            </a:r>
            <a:r>
              <a:rPr lang="cs-CZ" sz="32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 </a:t>
            </a:r>
            <a:r>
              <a:rPr lang="cs-CZ" sz="32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</a:t>
            </a:r>
            <a:r>
              <a:rPr lang="en-US" sz="32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</a:t>
            </a:r>
            <a:r>
              <a:rPr lang="cs-CZ" sz="32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Grafik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050" y="1828800"/>
            <a:ext cx="8685213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1490066" y="309563"/>
            <a:ext cx="61638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 err="1">
                <a:solidFill>
                  <a:srgbClr val="E60000"/>
                </a:solidFill>
              </a:rPr>
              <a:t>Problem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with</a:t>
            </a:r>
            <a:r>
              <a:rPr lang="cs-CZ" sz="2800" b="0" dirty="0">
                <a:solidFill>
                  <a:srgbClr val="E60000"/>
                </a:solidFill>
              </a:rPr>
              <a:t> h</a:t>
            </a:r>
            <a:r>
              <a:rPr lang="en-US" sz="2800" b="0" dirty="0" err="1">
                <a:solidFill>
                  <a:srgbClr val="E60000"/>
                </a:solidFill>
              </a:rPr>
              <a:t>omolog</a:t>
            </a:r>
            <a:r>
              <a:rPr lang="cs-CZ" sz="2800" b="0" dirty="0">
                <a:solidFill>
                  <a:srgbClr val="E60000"/>
                </a:solidFill>
              </a:rPr>
              <a:t>y </a:t>
            </a:r>
            <a:r>
              <a:rPr lang="cs-CZ" sz="2800" b="0" dirty="0" err="1">
                <a:solidFill>
                  <a:srgbClr val="E60000"/>
                </a:solidFill>
              </a:rPr>
              <a:t>of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sequences</a:t>
            </a:r>
            <a:endParaRPr lang="cs-CZ" sz="28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Obrázek 4" descr="1.3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2388" y="1025992"/>
            <a:ext cx="6227762" cy="418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5">
            <a:extLst>
              <a:ext uri="{FF2B5EF4-FFF2-40B4-BE49-F238E27FC236}">
                <a16:creationId xmlns:a16="http://schemas.microsoft.com/office/drawing/2014/main" id="{4B0EA87C-275D-47D8-AA72-CE3B6A330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30" y="5601175"/>
            <a:ext cx="8849538" cy="461665"/>
          </a:xfrm>
          <a:prstGeom prst="rect">
            <a:avLst/>
          </a:prstGeom>
          <a:solidFill>
            <a:srgbClr val="FDEE7B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0" dirty="0" err="1"/>
              <a:t>Individual</a:t>
            </a:r>
            <a:r>
              <a:rPr lang="cs-CZ" sz="2400" b="0" dirty="0"/>
              <a:t> </a:t>
            </a:r>
            <a:r>
              <a:rPr lang="cs-CZ" sz="2400" b="0" dirty="0" err="1"/>
              <a:t>sites</a:t>
            </a:r>
            <a:r>
              <a:rPr lang="cs-CZ" sz="2400" b="0" dirty="0"/>
              <a:t> in DNA </a:t>
            </a:r>
            <a:r>
              <a:rPr lang="cs-CZ" sz="2400" b="0" dirty="0" err="1"/>
              <a:t>sequences</a:t>
            </a:r>
            <a:r>
              <a:rPr lang="cs-CZ" sz="2400" b="0" dirty="0"/>
              <a:t> </a:t>
            </a:r>
            <a:r>
              <a:rPr lang="cs-CZ" sz="2400" b="0" dirty="0" err="1"/>
              <a:t>may</a:t>
            </a:r>
            <a:r>
              <a:rPr lang="cs-CZ" sz="2400" b="0" dirty="0"/>
              <a:t> not </a:t>
            </a:r>
            <a:r>
              <a:rPr lang="cs-CZ" sz="2400" b="0" dirty="0" err="1"/>
              <a:t>be</a:t>
            </a:r>
            <a:r>
              <a:rPr lang="cs-CZ" sz="2400" b="0" dirty="0"/>
              <a:t> </a:t>
            </a:r>
            <a:r>
              <a:rPr lang="cs-CZ" sz="2400" b="0" dirty="0" err="1"/>
              <a:t>fully</a:t>
            </a:r>
            <a:r>
              <a:rPr lang="cs-CZ" sz="2400" b="0" dirty="0"/>
              <a:t> independent!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4CCA57D6-F386-41D6-9EEB-FC72849BF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066" y="309563"/>
            <a:ext cx="61638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 err="1">
                <a:solidFill>
                  <a:srgbClr val="E60000"/>
                </a:solidFill>
              </a:rPr>
              <a:t>Problem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with</a:t>
            </a:r>
            <a:r>
              <a:rPr lang="cs-CZ" sz="2800" b="0" dirty="0">
                <a:solidFill>
                  <a:srgbClr val="E60000"/>
                </a:solidFill>
              </a:rPr>
              <a:t> h</a:t>
            </a:r>
            <a:r>
              <a:rPr lang="en-US" sz="2800" b="0" dirty="0" err="1">
                <a:solidFill>
                  <a:srgbClr val="E60000"/>
                </a:solidFill>
              </a:rPr>
              <a:t>omolog</a:t>
            </a:r>
            <a:r>
              <a:rPr lang="cs-CZ" sz="2800" b="0" dirty="0">
                <a:solidFill>
                  <a:srgbClr val="E60000"/>
                </a:solidFill>
              </a:rPr>
              <a:t>y </a:t>
            </a:r>
            <a:r>
              <a:rPr lang="cs-CZ" sz="2800" b="0" dirty="0" err="1">
                <a:solidFill>
                  <a:srgbClr val="E60000"/>
                </a:solidFill>
              </a:rPr>
              <a:t>of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sequences</a:t>
            </a:r>
            <a:endParaRPr lang="cs-CZ" sz="28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76238" y="993775"/>
            <a:ext cx="8975725" cy="416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 dirty="0">
                <a:solidFill>
                  <a:srgbClr val="E60000"/>
                </a:solidFill>
              </a:rPr>
              <a:t>DNA </a:t>
            </a:r>
            <a:r>
              <a:rPr lang="en-US" sz="2400" b="0" dirty="0" err="1">
                <a:solidFill>
                  <a:srgbClr val="E60000"/>
                </a:solidFill>
              </a:rPr>
              <a:t>datab</a:t>
            </a:r>
            <a:r>
              <a:rPr lang="cs-CZ" sz="2400" b="0" dirty="0" err="1">
                <a:solidFill>
                  <a:srgbClr val="E60000"/>
                </a:solidFill>
              </a:rPr>
              <a:t>ases</a:t>
            </a:r>
            <a:r>
              <a:rPr lang="en-US" sz="2400" b="0" dirty="0">
                <a:solidFill>
                  <a:srgbClr val="E60000"/>
                </a:solidFill>
              </a:rPr>
              <a:t>:</a:t>
            </a:r>
          </a:p>
          <a:p>
            <a:endParaRPr lang="en-US" dirty="0">
              <a:solidFill>
                <a:srgbClr val="E60000"/>
              </a:solidFill>
            </a:endParaRPr>
          </a:p>
          <a:p>
            <a:r>
              <a:rPr lang="en-US" b="0" dirty="0">
                <a:solidFill>
                  <a:schemeClr val="accent2"/>
                </a:solidFill>
              </a:rPr>
              <a:t>EMBL</a:t>
            </a:r>
            <a:r>
              <a:rPr lang="en-US" b="0" dirty="0"/>
              <a:t> </a:t>
            </a:r>
            <a:r>
              <a:rPr lang="en-US" sz="1600" b="0" dirty="0">
                <a:solidFill>
                  <a:schemeClr val="accent2"/>
                </a:solidFill>
              </a:rPr>
              <a:t>(European Molecular Biology Laboratory)</a:t>
            </a:r>
            <a:r>
              <a:rPr lang="en-US" sz="1600" b="0" dirty="0"/>
              <a:t> –</a:t>
            </a:r>
            <a:r>
              <a:rPr lang="cs-CZ" sz="1600" b="0" dirty="0"/>
              <a:t> </a:t>
            </a:r>
            <a:r>
              <a:rPr lang="en-US" sz="1600" b="0" dirty="0"/>
              <a:t>European Bioinformatics Institute, </a:t>
            </a:r>
            <a:br>
              <a:rPr lang="cs-CZ" sz="1600" b="0" dirty="0"/>
            </a:br>
            <a:r>
              <a:rPr lang="cs-CZ" sz="1600" b="0" dirty="0"/>
              <a:t>               </a:t>
            </a:r>
            <a:r>
              <a:rPr lang="en-US" sz="1600" b="0" dirty="0" err="1"/>
              <a:t>Hinxton</a:t>
            </a:r>
            <a:r>
              <a:rPr lang="en-US" sz="1600" b="0" dirty="0"/>
              <a:t>, UK: </a:t>
            </a:r>
            <a:r>
              <a:rPr lang="cs-CZ" sz="1600" b="0" i="1" u="sng" dirty="0">
                <a:hlinkClick r:id="rId3"/>
              </a:rPr>
              <a:t>http://www.</a:t>
            </a:r>
            <a:r>
              <a:rPr lang="cs-CZ" sz="1600" b="0" i="1" u="sng" dirty="0" err="1">
                <a:hlinkClick r:id="rId3"/>
              </a:rPr>
              <a:t>ebi.ac.uk</a:t>
            </a:r>
            <a:r>
              <a:rPr lang="cs-CZ" sz="1600" b="0" i="1" u="sng" dirty="0">
                <a:hlinkClick r:id="rId3"/>
              </a:rPr>
              <a:t>/</a:t>
            </a:r>
            <a:r>
              <a:rPr lang="cs-CZ" sz="1600" b="0" i="1" u="sng" dirty="0" err="1">
                <a:hlinkClick r:id="rId3"/>
              </a:rPr>
              <a:t>embl</a:t>
            </a:r>
            <a:r>
              <a:rPr lang="cs-CZ" sz="1600" b="0" i="1" u="sng" dirty="0">
                <a:hlinkClick r:id="rId3"/>
              </a:rPr>
              <a:t>/</a:t>
            </a:r>
            <a:r>
              <a:rPr lang="cs-CZ" sz="1600" b="0" u="sng" dirty="0"/>
              <a:t> </a:t>
            </a:r>
            <a:endParaRPr lang="en-US" sz="1600" b="0" u="sng" dirty="0"/>
          </a:p>
          <a:p>
            <a:endParaRPr lang="en-US" b="0" dirty="0">
              <a:solidFill>
                <a:schemeClr val="accent2"/>
              </a:solidFill>
            </a:endParaRPr>
          </a:p>
          <a:p>
            <a:r>
              <a:rPr lang="en-US" b="0" dirty="0" err="1">
                <a:solidFill>
                  <a:schemeClr val="accent2"/>
                </a:solidFill>
              </a:rPr>
              <a:t>GenBank</a:t>
            </a:r>
            <a:r>
              <a:rPr lang="en-US" b="0" dirty="0"/>
              <a:t> </a:t>
            </a:r>
            <a:r>
              <a:rPr lang="en-US" sz="1600" b="0" dirty="0"/>
              <a:t>– NCBI (National Center for Biotechnology Information), Bethesda,</a:t>
            </a:r>
            <a:br>
              <a:rPr lang="en-US" sz="1600" b="0" dirty="0"/>
            </a:br>
            <a:r>
              <a:rPr lang="en-US" sz="1600" b="0" dirty="0"/>
              <a:t>  </a:t>
            </a:r>
            <a:r>
              <a:rPr lang="cs-CZ" sz="1600" b="0" dirty="0"/>
              <a:t>             </a:t>
            </a:r>
            <a:r>
              <a:rPr lang="en-US" sz="1600" b="0" dirty="0"/>
              <a:t>Maryland, USA: </a:t>
            </a:r>
            <a:r>
              <a:rPr lang="cs-CZ" sz="1600" b="0" i="1" dirty="0">
                <a:hlinkClick r:id="rId4"/>
              </a:rPr>
              <a:t>http://www.</a:t>
            </a:r>
            <a:r>
              <a:rPr lang="cs-CZ" sz="1600" b="0" i="1" dirty="0" err="1">
                <a:hlinkClick r:id="rId4"/>
              </a:rPr>
              <a:t>ncbi.nlm.nih.gov</a:t>
            </a:r>
            <a:r>
              <a:rPr lang="cs-CZ" sz="1600" b="0" i="1" dirty="0">
                <a:hlinkClick r:id="rId4"/>
              </a:rPr>
              <a:t>/</a:t>
            </a:r>
            <a:r>
              <a:rPr lang="cs-CZ" sz="1600" b="0" i="1" dirty="0" err="1">
                <a:hlinkClick r:id="rId4"/>
              </a:rPr>
              <a:t>Genbank</a:t>
            </a:r>
            <a:r>
              <a:rPr lang="cs-CZ" sz="1600" b="0" i="1" dirty="0"/>
              <a:t>/</a:t>
            </a:r>
            <a:r>
              <a:rPr lang="cs-CZ" sz="1600" b="0" dirty="0"/>
              <a:t> </a:t>
            </a:r>
            <a:endParaRPr lang="en-US" sz="1600" b="0" dirty="0"/>
          </a:p>
          <a:p>
            <a:endParaRPr lang="en-US" b="0" dirty="0">
              <a:solidFill>
                <a:schemeClr val="accent2"/>
              </a:solidFill>
            </a:endParaRPr>
          </a:p>
          <a:p>
            <a:r>
              <a:rPr lang="en-US" b="0" dirty="0">
                <a:solidFill>
                  <a:schemeClr val="accent2"/>
                </a:solidFill>
              </a:rPr>
              <a:t>DDBJ</a:t>
            </a:r>
            <a:r>
              <a:rPr lang="en-US" b="0" dirty="0"/>
              <a:t> </a:t>
            </a:r>
            <a:r>
              <a:rPr lang="en-US" sz="1600" b="0" dirty="0">
                <a:solidFill>
                  <a:schemeClr val="accent2"/>
                </a:solidFill>
              </a:rPr>
              <a:t>(DNA Data Bank of Japan)</a:t>
            </a:r>
            <a:r>
              <a:rPr lang="en-US" sz="1600" b="0" dirty="0"/>
              <a:t> – National Institute of Genetics, </a:t>
            </a:r>
            <a:r>
              <a:rPr lang="en-US" sz="1600" b="0" dirty="0" err="1"/>
              <a:t>Mishima</a:t>
            </a:r>
            <a:r>
              <a:rPr lang="en-US" sz="1600" b="0" dirty="0"/>
              <a:t>,</a:t>
            </a:r>
            <a:r>
              <a:rPr lang="cs-CZ" sz="1600" b="0" dirty="0"/>
              <a:t> </a:t>
            </a:r>
            <a:r>
              <a:rPr lang="en-US" sz="1600" b="0" dirty="0"/>
              <a:t>Japan: </a:t>
            </a:r>
            <a:br>
              <a:rPr lang="cs-CZ" sz="1600" b="0" dirty="0"/>
            </a:br>
            <a:r>
              <a:rPr lang="cs-CZ" sz="1600" b="0" dirty="0"/>
              <a:t>               </a:t>
            </a:r>
            <a:r>
              <a:rPr lang="cs-CZ" sz="1600" b="0" i="1" u="sng" dirty="0"/>
              <a:t>http://www.ddbj.nig.ac.jp/</a:t>
            </a:r>
            <a:br>
              <a:rPr lang="cs-CZ" sz="1600" b="0" i="1" u="sng" dirty="0"/>
            </a:br>
            <a:br>
              <a:rPr lang="cs-CZ" sz="1600" b="0" i="1" u="sng" dirty="0"/>
            </a:br>
            <a:endParaRPr lang="cs-CZ" sz="2000" b="0" i="1" u="sng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Database managment: </a:t>
            </a:r>
            <a:r>
              <a:rPr lang="cs-CZ" sz="2000" b="0" dirty="0" err="1"/>
              <a:t>usually</a:t>
            </a:r>
            <a:r>
              <a:rPr lang="cs-CZ" sz="2000" b="0" dirty="0"/>
              <a:t> </a:t>
            </a:r>
            <a:r>
              <a:rPr lang="cs-CZ" sz="2000" b="0" dirty="0" err="1"/>
              <a:t>packages</a:t>
            </a:r>
            <a:r>
              <a:rPr lang="cs-CZ" sz="2000" b="0" dirty="0"/>
              <a:t> </a:t>
            </a:r>
            <a:r>
              <a:rPr lang="cs-CZ" sz="2000" b="0" dirty="0" err="1"/>
              <a:t>Sybase</a:t>
            </a:r>
            <a:r>
              <a:rPr lang="cs-CZ" sz="2000" b="0" dirty="0"/>
              <a:t> </a:t>
            </a:r>
            <a:r>
              <a:rPr lang="cs-CZ" sz="2000" b="0" dirty="0" err="1"/>
              <a:t>or</a:t>
            </a:r>
            <a:r>
              <a:rPr lang="cs-CZ" sz="2000" b="0" dirty="0"/>
              <a:t> ORACLE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err="1"/>
              <a:t>outputs</a:t>
            </a:r>
            <a:r>
              <a:rPr lang="cs-CZ" sz="2000" b="0" dirty="0"/>
              <a:t>: ASCII (</a:t>
            </a:r>
            <a:r>
              <a:rPr lang="cs-CZ" sz="2000" b="0" i="1" dirty="0" err="1"/>
              <a:t>American</a:t>
            </a:r>
            <a:r>
              <a:rPr lang="cs-CZ" sz="2000" b="0" i="1" dirty="0"/>
              <a:t> Standard </a:t>
            </a:r>
            <a:r>
              <a:rPr lang="cs-CZ" sz="2000" b="0" i="1" dirty="0" err="1"/>
              <a:t>Code</a:t>
            </a:r>
            <a:r>
              <a:rPr lang="cs-CZ" sz="2000" b="0" i="1" dirty="0"/>
              <a:t> </a:t>
            </a:r>
            <a:r>
              <a:rPr lang="cs-CZ" sz="2000" b="0" i="1" dirty="0" err="1"/>
              <a:t>for</a:t>
            </a:r>
            <a:r>
              <a:rPr lang="cs-CZ" sz="2000" b="0" i="1" dirty="0"/>
              <a:t> </a:t>
            </a:r>
            <a:r>
              <a:rPr lang="cs-CZ" sz="2000" b="0" i="1" dirty="0" err="1"/>
              <a:t>Information</a:t>
            </a:r>
            <a:r>
              <a:rPr lang="cs-CZ" sz="2000" b="0" i="1" dirty="0"/>
              <a:t> </a:t>
            </a:r>
            <a:r>
              <a:rPr lang="cs-CZ" sz="2000" b="0" i="1" dirty="0" err="1"/>
              <a:t>Interchange</a:t>
            </a:r>
            <a:r>
              <a:rPr lang="cs-CZ" sz="2000" b="0" dirty="0"/>
              <a:t>)</a:t>
            </a:r>
            <a:endParaRPr lang="cs-CZ" sz="1600" b="0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359604" y="309563"/>
            <a:ext cx="2084225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Sequences</a:t>
            </a:r>
            <a:endParaRPr lang="cs-CZ" sz="2800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76238" y="1011238"/>
            <a:ext cx="8975725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 dirty="0">
                <a:solidFill>
                  <a:srgbClr val="E60000"/>
                </a:solidFill>
              </a:rPr>
              <a:t>Protein </a:t>
            </a:r>
            <a:r>
              <a:rPr lang="en-US" sz="2400" b="0" dirty="0" err="1">
                <a:solidFill>
                  <a:srgbClr val="E60000"/>
                </a:solidFill>
              </a:rPr>
              <a:t>datab</a:t>
            </a:r>
            <a:r>
              <a:rPr lang="cs-CZ" sz="2400" b="0" dirty="0" err="1">
                <a:solidFill>
                  <a:srgbClr val="E60000"/>
                </a:solidFill>
              </a:rPr>
              <a:t>ases</a:t>
            </a:r>
            <a:r>
              <a:rPr lang="en-US" sz="2400" b="0" dirty="0">
                <a:solidFill>
                  <a:srgbClr val="E60000"/>
                </a:solidFill>
              </a:rPr>
              <a:t>:</a:t>
            </a:r>
          </a:p>
          <a:p>
            <a:endParaRPr lang="en-US" sz="2000" dirty="0">
              <a:solidFill>
                <a:srgbClr val="E60000"/>
              </a:solidFill>
            </a:endParaRPr>
          </a:p>
          <a:p>
            <a:r>
              <a:rPr lang="en-US" b="0" dirty="0">
                <a:solidFill>
                  <a:schemeClr val="accent2"/>
                </a:solidFill>
              </a:rPr>
              <a:t>SWISS-PROT</a:t>
            </a:r>
            <a:r>
              <a:rPr lang="en-US" b="0" dirty="0"/>
              <a:t> </a:t>
            </a:r>
            <a:r>
              <a:rPr lang="en-US" sz="1600" b="0" dirty="0"/>
              <a:t>– University of </a:t>
            </a:r>
            <a:r>
              <a:rPr lang="en-US" sz="1600" b="0" dirty="0" err="1"/>
              <a:t>Geneve</a:t>
            </a:r>
            <a:r>
              <a:rPr lang="en-US" sz="1600" b="0" dirty="0"/>
              <a:t> &amp; </a:t>
            </a:r>
            <a:r>
              <a:rPr lang="en-US" sz="1600" b="0" dirty="0" err="1"/>
              <a:t>Swis</a:t>
            </a:r>
            <a:r>
              <a:rPr lang="en-US" sz="1600" b="0" dirty="0"/>
              <a:t> Institute of Bioinformatics:</a:t>
            </a:r>
            <a:br>
              <a:rPr lang="en-US" sz="1600" b="0" dirty="0"/>
            </a:br>
            <a:r>
              <a:rPr lang="en-US" sz="1600" b="0" dirty="0"/>
              <a:t>  </a:t>
            </a:r>
            <a:r>
              <a:rPr lang="cs-CZ" sz="1600" b="0" dirty="0"/>
              <a:t>        </a:t>
            </a:r>
            <a:r>
              <a:rPr lang="cs-CZ" sz="1600" b="0" i="1" u="sng" dirty="0"/>
              <a:t>http://www.</a:t>
            </a:r>
            <a:r>
              <a:rPr lang="cs-CZ" sz="1600" b="0" i="1" u="sng" dirty="0" err="1"/>
              <a:t>expasy.ch</a:t>
            </a:r>
            <a:r>
              <a:rPr lang="cs-CZ" sz="1600" b="0" i="1" u="sng" dirty="0"/>
              <a:t>/</a:t>
            </a:r>
            <a:r>
              <a:rPr lang="cs-CZ" sz="1600" b="0" i="1" u="sng" dirty="0" err="1"/>
              <a:t>sprot</a:t>
            </a:r>
            <a:r>
              <a:rPr lang="cs-CZ" sz="1600" b="0" i="1" u="sng" dirty="0"/>
              <a:t>/</a:t>
            </a:r>
            <a:r>
              <a:rPr lang="cs-CZ" sz="1600" b="0" u="sng" dirty="0"/>
              <a:t> a </a:t>
            </a:r>
            <a:r>
              <a:rPr lang="cs-CZ" sz="1600" b="0" i="1" u="sng" dirty="0"/>
              <a:t>http://www.</a:t>
            </a:r>
            <a:r>
              <a:rPr lang="cs-CZ" sz="1600" b="0" i="1" u="sng" dirty="0" err="1"/>
              <a:t>ebi.ac.uk</a:t>
            </a:r>
            <a:r>
              <a:rPr lang="cs-CZ" sz="1600" b="0" i="1" u="sng" dirty="0"/>
              <a:t>/</a:t>
            </a:r>
            <a:r>
              <a:rPr lang="cs-CZ" sz="1600" b="0" i="1" u="sng" dirty="0" err="1"/>
              <a:t>swissprot</a:t>
            </a:r>
            <a:r>
              <a:rPr lang="cs-CZ" sz="1600" b="0" i="1" u="sng" dirty="0"/>
              <a:t>/</a:t>
            </a:r>
            <a:r>
              <a:rPr lang="cs-CZ" sz="1600" b="0" u="sng" dirty="0"/>
              <a:t> </a:t>
            </a:r>
            <a:endParaRPr lang="en-US" sz="1600" b="0" u="sng" dirty="0"/>
          </a:p>
          <a:p>
            <a:endParaRPr lang="en-US" b="0" dirty="0">
              <a:solidFill>
                <a:schemeClr val="accent2"/>
              </a:solidFill>
            </a:endParaRPr>
          </a:p>
          <a:p>
            <a:r>
              <a:rPr lang="cs-CZ" b="0" dirty="0">
                <a:solidFill>
                  <a:schemeClr val="accent2"/>
                </a:solidFill>
              </a:rPr>
              <a:t>PIR</a:t>
            </a:r>
            <a:r>
              <a:rPr lang="cs-CZ" b="0" dirty="0"/>
              <a:t> </a:t>
            </a:r>
            <a:r>
              <a:rPr lang="cs-CZ" sz="1600" b="0" dirty="0">
                <a:solidFill>
                  <a:schemeClr val="accent2"/>
                </a:solidFill>
              </a:rPr>
              <a:t>(Protein </a:t>
            </a:r>
            <a:r>
              <a:rPr lang="cs-CZ" sz="1600" b="0" dirty="0" err="1">
                <a:solidFill>
                  <a:schemeClr val="accent2"/>
                </a:solidFill>
              </a:rPr>
              <a:t>Information</a:t>
            </a:r>
            <a:r>
              <a:rPr lang="cs-CZ" sz="1600" b="0" dirty="0">
                <a:solidFill>
                  <a:schemeClr val="accent2"/>
                </a:solidFill>
              </a:rPr>
              <a:t> </a:t>
            </a:r>
            <a:r>
              <a:rPr lang="cs-CZ" sz="1600" b="0" dirty="0" err="1">
                <a:solidFill>
                  <a:schemeClr val="accent2"/>
                </a:solidFill>
              </a:rPr>
              <a:t>Resource</a:t>
            </a:r>
            <a:r>
              <a:rPr lang="cs-CZ" sz="1600" b="0" dirty="0">
                <a:solidFill>
                  <a:schemeClr val="accent2"/>
                </a:solidFill>
              </a:rPr>
              <a:t>)</a:t>
            </a:r>
            <a:r>
              <a:rPr lang="cs-CZ" sz="1600" b="0" dirty="0"/>
              <a:t> </a:t>
            </a:r>
            <a:r>
              <a:rPr lang="en-US" sz="1600" b="0" dirty="0"/>
              <a:t>– </a:t>
            </a:r>
            <a:r>
              <a:rPr lang="cs-CZ" sz="1600" b="0" dirty="0"/>
              <a:t>NBRF (</a:t>
            </a:r>
            <a:r>
              <a:rPr lang="cs-CZ" sz="1600" b="0" dirty="0" err="1"/>
              <a:t>National</a:t>
            </a:r>
            <a:r>
              <a:rPr lang="cs-CZ" sz="1600" b="0" dirty="0"/>
              <a:t> </a:t>
            </a:r>
            <a:r>
              <a:rPr lang="cs-CZ" sz="1600" b="0" dirty="0" err="1"/>
              <a:t>Biomedical</a:t>
            </a:r>
            <a:r>
              <a:rPr lang="cs-CZ" sz="1600" b="0" dirty="0"/>
              <a:t> </a:t>
            </a:r>
            <a:r>
              <a:rPr lang="cs-CZ" sz="1600" b="0" dirty="0" err="1"/>
              <a:t>Research</a:t>
            </a:r>
            <a:r>
              <a:rPr lang="cs-CZ" sz="1600" b="0" dirty="0"/>
              <a:t> </a:t>
            </a:r>
            <a:r>
              <a:rPr lang="cs-CZ" sz="1600" b="0" dirty="0" err="1"/>
              <a:t>Foundation</a:t>
            </a:r>
            <a:r>
              <a:rPr lang="cs-CZ" sz="1600" b="0" dirty="0"/>
              <a:t>, </a:t>
            </a:r>
            <a:br>
              <a:rPr lang="cs-CZ" sz="1600" b="0" dirty="0"/>
            </a:br>
            <a:r>
              <a:rPr lang="cs-CZ" sz="1600" b="0" dirty="0"/>
              <a:t>          Washington, D.C., USA) </a:t>
            </a:r>
            <a:r>
              <a:rPr lang="en-US" sz="1600" b="0" dirty="0"/>
              <a:t>&amp; Tokyo</a:t>
            </a:r>
            <a:r>
              <a:rPr lang="cs-CZ" sz="1600" b="0" dirty="0"/>
              <a:t> </a:t>
            </a:r>
            <a:r>
              <a:rPr lang="cs-CZ" sz="1600" b="0" dirty="0" err="1"/>
              <a:t>Univer</a:t>
            </a:r>
            <a:r>
              <a:rPr lang="en-US" sz="1600" b="0" dirty="0"/>
              <a:t>s</a:t>
            </a:r>
            <a:r>
              <a:rPr lang="cs-CZ" sz="1600" b="0" dirty="0" err="1"/>
              <a:t>it</a:t>
            </a:r>
            <a:r>
              <a:rPr lang="en-US" sz="1600" b="0" dirty="0"/>
              <a:t>y &amp;</a:t>
            </a:r>
            <a:r>
              <a:rPr lang="cs-CZ" sz="1600" b="0" dirty="0"/>
              <a:t> JIPID (</a:t>
            </a:r>
            <a:r>
              <a:rPr lang="cs-CZ" sz="1600" b="0" dirty="0" err="1"/>
              <a:t>Japanese</a:t>
            </a:r>
            <a:r>
              <a:rPr lang="en-US" sz="1600" b="0" dirty="0"/>
              <a:t> </a:t>
            </a:r>
            <a:r>
              <a:rPr lang="cs-CZ" sz="1600" b="0" dirty="0" err="1"/>
              <a:t>International</a:t>
            </a:r>
            <a:r>
              <a:rPr lang="cs-CZ" sz="1600" b="0" dirty="0"/>
              <a:t> Protein</a:t>
            </a:r>
            <a:br>
              <a:rPr lang="cs-CZ" sz="1600" b="0" dirty="0"/>
            </a:br>
            <a:r>
              <a:rPr lang="cs-CZ" sz="1600" b="0" dirty="0"/>
              <a:t>          </a:t>
            </a:r>
            <a:r>
              <a:rPr lang="cs-CZ" sz="1600" b="0" dirty="0" err="1"/>
              <a:t>Information</a:t>
            </a:r>
            <a:r>
              <a:rPr lang="cs-CZ" sz="1600" b="0" dirty="0"/>
              <a:t> </a:t>
            </a:r>
            <a:r>
              <a:rPr lang="cs-CZ" sz="1600" b="0" dirty="0" err="1"/>
              <a:t>Database</a:t>
            </a:r>
            <a:r>
              <a:rPr lang="cs-CZ" sz="1600" b="0" dirty="0"/>
              <a:t>, </a:t>
            </a:r>
            <a:r>
              <a:rPr lang="cs-CZ" sz="1600" b="0" dirty="0" err="1"/>
              <a:t>Tokyo</a:t>
            </a:r>
            <a:r>
              <a:rPr lang="cs-CZ" sz="1600" b="0" dirty="0"/>
              <a:t>) </a:t>
            </a:r>
            <a:r>
              <a:rPr lang="en-US" sz="1600" b="0" dirty="0"/>
              <a:t>&amp; </a:t>
            </a:r>
            <a:r>
              <a:rPr lang="cs-CZ" sz="1600" b="0" dirty="0"/>
              <a:t>MIPS (</a:t>
            </a:r>
            <a:r>
              <a:rPr lang="cs-CZ" sz="1600" b="0" dirty="0" err="1"/>
              <a:t>Martinsried</a:t>
            </a:r>
            <a:r>
              <a:rPr lang="en-US" sz="1600" b="0" dirty="0"/>
              <a:t> </a:t>
            </a:r>
            <a:r>
              <a:rPr lang="cs-CZ" sz="1600" b="0" dirty="0"/>
              <a:t>Institute </a:t>
            </a:r>
            <a:r>
              <a:rPr lang="cs-CZ" sz="1600" b="0" dirty="0" err="1"/>
              <a:t>for</a:t>
            </a:r>
            <a:r>
              <a:rPr lang="en-US" sz="1600" b="0" dirty="0"/>
              <a:t> </a:t>
            </a:r>
            <a:r>
              <a:rPr lang="cs-CZ" sz="1600" b="0" dirty="0"/>
              <a:t>Protein </a:t>
            </a:r>
            <a:r>
              <a:rPr lang="cs-CZ" sz="1600" b="0" dirty="0" err="1"/>
              <a:t>Sequences</a:t>
            </a:r>
            <a:r>
              <a:rPr lang="cs-CZ" sz="1600" b="0" dirty="0"/>
              <a:t>,</a:t>
            </a:r>
            <a:br>
              <a:rPr lang="cs-CZ" sz="1600" b="0" dirty="0"/>
            </a:br>
            <a:r>
              <a:rPr lang="cs-CZ" sz="1600" b="0" dirty="0"/>
              <a:t>          </a:t>
            </a:r>
            <a:r>
              <a:rPr lang="cs-CZ" sz="1600" b="0" dirty="0" err="1"/>
              <a:t>Martinsried</a:t>
            </a:r>
            <a:r>
              <a:rPr lang="cs-CZ" sz="1600" b="0" dirty="0"/>
              <a:t>,</a:t>
            </a:r>
            <a:r>
              <a:rPr lang="en-US" sz="1600" b="0" dirty="0"/>
              <a:t> Germany</a:t>
            </a:r>
            <a:r>
              <a:rPr lang="cs-CZ" sz="1600" b="0" dirty="0"/>
              <a:t>)</a:t>
            </a:r>
            <a:r>
              <a:rPr lang="en-US" sz="1600" b="0" dirty="0"/>
              <a:t>: </a:t>
            </a:r>
            <a:r>
              <a:rPr lang="cs-CZ" sz="1600" b="0" i="1" dirty="0">
                <a:hlinkClick r:id="rId3"/>
              </a:rPr>
              <a:t>http://www-</a:t>
            </a:r>
            <a:r>
              <a:rPr lang="cs-CZ" sz="1600" b="0" i="1" dirty="0" err="1">
                <a:hlinkClick r:id="rId3"/>
              </a:rPr>
              <a:t>nbrf.georgetown.edu</a:t>
            </a:r>
            <a:r>
              <a:rPr lang="cs-CZ" sz="1600" b="0" i="1" dirty="0">
                <a:hlinkClick r:id="rId3"/>
              </a:rPr>
              <a:t>/</a:t>
            </a:r>
            <a:endParaRPr lang="en-US" sz="1600" b="0" dirty="0"/>
          </a:p>
          <a:p>
            <a:endParaRPr lang="en-US" b="0" dirty="0">
              <a:solidFill>
                <a:schemeClr val="accent2"/>
              </a:solidFill>
            </a:endParaRPr>
          </a:p>
          <a:p>
            <a:r>
              <a:rPr lang="cs-CZ" b="0" dirty="0">
                <a:solidFill>
                  <a:schemeClr val="accent2"/>
                </a:solidFill>
              </a:rPr>
              <a:t>PRF/SEQDB</a:t>
            </a:r>
            <a:r>
              <a:rPr lang="cs-CZ" b="0" dirty="0"/>
              <a:t> </a:t>
            </a:r>
            <a:r>
              <a:rPr lang="cs-CZ" sz="1600" b="0" dirty="0">
                <a:solidFill>
                  <a:schemeClr val="accent2"/>
                </a:solidFill>
              </a:rPr>
              <a:t>(Protein </a:t>
            </a:r>
            <a:r>
              <a:rPr lang="cs-CZ" sz="1600" b="0" dirty="0" err="1">
                <a:solidFill>
                  <a:schemeClr val="accent2"/>
                </a:solidFill>
              </a:rPr>
              <a:t>Resource</a:t>
            </a:r>
            <a:r>
              <a:rPr lang="cs-CZ" sz="1600" b="0" dirty="0">
                <a:solidFill>
                  <a:schemeClr val="accent2"/>
                </a:solidFill>
              </a:rPr>
              <a:t> </a:t>
            </a:r>
            <a:r>
              <a:rPr lang="cs-CZ" sz="1600" b="0" dirty="0" err="1">
                <a:solidFill>
                  <a:schemeClr val="accent2"/>
                </a:solidFill>
              </a:rPr>
              <a:t>Foundation</a:t>
            </a:r>
            <a:r>
              <a:rPr lang="cs-CZ" sz="1600" b="0" dirty="0">
                <a:solidFill>
                  <a:schemeClr val="accent2"/>
                </a:solidFill>
              </a:rPr>
              <a:t>)</a:t>
            </a:r>
            <a:r>
              <a:rPr lang="en-US" sz="1600" b="0" dirty="0"/>
              <a:t> –</a:t>
            </a:r>
            <a:r>
              <a:rPr lang="cs-CZ" sz="1600" b="0" dirty="0"/>
              <a:t> </a:t>
            </a:r>
            <a:r>
              <a:rPr lang="cs-CZ" sz="1600" b="0" dirty="0" err="1"/>
              <a:t>Ósa</a:t>
            </a:r>
            <a:r>
              <a:rPr lang="en-US" sz="1600" b="0" dirty="0"/>
              <a:t>ka, Japan:</a:t>
            </a:r>
            <a:r>
              <a:rPr lang="cs-CZ" sz="1600" b="0" dirty="0"/>
              <a:t>  </a:t>
            </a:r>
            <a:br>
              <a:rPr lang="cs-CZ" sz="1600" b="0" dirty="0"/>
            </a:br>
            <a:r>
              <a:rPr lang="cs-CZ" sz="1600" b="0" dirty="0"/>
              <a:t>          </a:t>
            </a:r>
            <a:r>
              <a:rPr lang="cs-CZ" sz="1600" b="0" i="1" u="sng" dirty="0">
                <a:hlinkClick r:id="rId4"/>
              </a:rPr>
              <a:t>http://www.</a:t>
            </a:r>
            <a:r>
              <a:rPr lang="cs-CZ" sz="1600" b="0" i="1" u="sng" dirty="0" err="1">
                <a:hlinkClick r:id="rId4"/>
              </a:rPr>
              <a:t>prf.or.jp</a:t>
            </a:r>
            <a:r>
              <a:rPr lang="cs-CZ" sz="1600" b="0" i="1" u="sng" dirty="0">
                <a:hlinkClick r:id="rId4"/>
              </a:rPr>
              <a:t>/</a:t>
            </a:r>
            <a:r>
              <a:rPr lang="cs-CZ" sz="1600" b="0" i="1" u="sng" dirty="0" err="1">
                <a:hlinkClick r:id="rId4"/>
              </a:rPr>
              <a:t>en</a:t>
            </a:r>
            <a:r>
              <a:rPr lang="cs-CZ" sz="1600" b="0" i="1" u="sng" dirty="0">
                <a:hlinkClick r:id="rId4"/>
              </a:rPr>
              <a:t>/os.</a:t>
            </a:r>
            <a:r>
              <a:rPr lang="cs-CZ" sz="1600" b="0" i="1" u="sng" dirty="0" err="1">
                <a:hlinkClick r:id="rId4"/>
              </a:rPr>
              <a:t>htm</a:t>
            </a:r>
            <a:endParaRPr lang="en-US" sz="1600" b="0" i="1" u="sng" dirty="0"/>
          </a:p>
          <a:p>
            <a:endParaRPr lang="en-US" b="0" dirty="0">
              <a:solidFill>
                <a:schemeClr val="accent2"/>
              </a:solidFill>
            </a:endParaRPr>
          </a:p>
          <a:p>
            <a:r>
              <a:rPr lang="cs-CZ" b="0" dirty="0">
                <a:solidFill>
                  <a:schemeClr val="accent2"/>
                </a:solidFill>
              </a:rPr>
              <a:t>PDB</a:t>
            </a:r>
            <a:r>
              <a:rPr lang="cs-CZ" b="0" dirty="0"/>
              <a:t> </a:t>
            </a:r>
            <a:r>
              <a:rPr lang="cs-CZ" sz="1600" b="0" dirty="0">
                <a:solidFill>
                  <a:schemeClr val="accent2"/>
                </a:solidFill>
              </a:rPr>
              <a:t>(Protein Data Bank)</a:t>
            </a:r>
            <a:r>
              <a:rPr lang="en-US" sz="1600" b="0" dirty="0"/>
              <a:t> –</a:t>
            </a:r>
            <a:r>
              <a:rPr lang="cs-CZ" sz="1600" b="0" dirty="0"/>
              <a:t> University </a:t>
            </a:r>
            <a:r>
              <a:rPr lang="cs-CZ" sz="1600" b="0" dirty="0" err="1"/>
              <a:t>of</a:t>
            </a:r>
            <a:r>
              <a:rPr lang="cs-CZ" sz="1600" b="0" dirty="0"/>
              <a:t> New </a:t>
            </a:r>
            <a:r>
              <a:rPr lang="cs-CZ" sz="1600" b="0" dirty="0" err="1"/>
              <a:t>Jersey</a:t>
            </a:r>
            <a:r>
              <a:rPr lang="cs-CZ" sz="1600" b="0" dirty="0"/>
              <a:t>, San </a:t>
            </a:r>
            <a:r>
              <a:rPr lang="cs-CZ" sz="1600" b="0" dirty="0" err="1"/>
              <a:t>Diego</a:t>
            </a:r>
            <a:r>
              <a:rPr lang="cs-CZ" sz="1600" b="0" dirty="0"/>
              <a:t> </a:t>
            </a:r>
            <a:r>
              <a:rPr lang="en-US" sz="1600" b="0" dirty="0"/>
              <a:t>&amp; </a:t>
            </a:r>
            <a:r>
              <a:rPr lang="cs-CZ" sz="1600" b="0" dirty="0"/>
              <a:t>Super</a:t>
            </a:r>
            <a:r>
              <a:rPr lang="en-US" sz="1600" b="0" dirty="0"/>
              <a:t>-</a:t>
            </a:r>
            <a:r>
              <a:rPr lang="cs-CZ" sz="1600" b="0" dirty="0" err="1"/>
              <a:t>computer</a:t>
            </a:r>
            <a:br>
              <a:rPr lang="cs-CZ" sz="1600" b="0" dirty="0"/>
            </a:br>
            <a:r>
              <a:rPr lang="cs-CZ" sz="1600" b="0" dirty="0"/>
              <a:t>          Center</a:t>
            </a:r>
            <a:r>
              <a:rPr lang="en-US" sz="1600" b="0" dirty="0"/>
              <a:t>,</a:t>
            </a:r>
            <a:r>
              <a:rPr lang="cs-CZ" sz="1600" b="0" dirty="0"/>
              <a:t> University </a:t>
            </a:r>
            <a:r>
              <a:rPr lang="cs-CZ" sz="1600" b="0" dirty="0" err="1"/>
              <a:t>of</a:t>
            </a:r>
            <a:r>
              <a:rPr lang="cs-CZ" sz="1600" b="0" dirty="0"/>
              <a:t> </a:t>
            </a:r>
            <a:r>
              <a:rPr lang="cs-CZ" sz="1600" b="0" dirty="0" err="1"/>
              <a:t>California</a:t>
            </a:r>
            <a:r>
              <a:rPr lang="cs-CZ" sz="1600" b="0" dirty="0"/>
              <a:t> </a:t>
            </a:r>
            <a:r>
              <a:rPr lang="en-US" sz="1600" b="0" dirty="0"/>
              <a:t>&amp;</a:t>
            </a:r>
            <a:r>
              <a:rPr lang="cs-CZ" sz="1600" b="0" dirty="0"/>
              <a:t> </a:t>
            </a:r>
            <a:r>
              <a:rPr lang="cs-CZ" sz="1600" b="0" dirty="0" err="1"/>
              <a:t>National</a:t>
            </a:r>
            <a:r>
              <a:rPr lang="cs-CZ" sz="1600" b="0" dirty="0"/>
              <a:t> Institute </a:t>
            </a:r>
            <a:r>
              <a:rPr lang="cs-CZ" sz="1600" b="0" dirty="0" err="1"/>
              <a:t>of</a:t>
            </a:r>
            <a:r>
              <a:rPr lang="cs-CZ" sz="1600" b="0" dirty="0"/>
              <a:t> </a:t>
            </a:r>
            <a:r>
              <a:rPr lang="cs-CZ" sz="1600" b="0" dirty="0" err="1"/>
              <a:t>Standards</a:t>
            </a:r>
            <a:r>
              <a:rPr lang="en-US" sz="1600" b="0" dirty="0"/>
              <a:t> </a:t>
            </a:r>
            <a:r>
              <a:rPr lang="cs-CZ" sz="1600" b="0" dirty="0" err="1"/>
              <a:t>and</a:t>
            </a:r>
            <a:r>
              <a:rPr lang="en-US" sz="1600" b="0" dirty="0"/>
              <a:t> </a:t>
            </a:r>
            <a:r>
              <a:rPr lang="cs-CZ" sz="1600" b="0" dirty="0"/>
              <a:t>Technology</a:t>
            </a:r>
            <a:r>
              <a:rPr lang="en-US" sz="1600" b="0" dirty="0"/>
              <a:t>:</a:t>
            </a:r>
            <a:br>
              <a:rPr lang="cs-CZ" sz="1600" b="0" dirty="0"/>
            </a:br>
            <a:r>
              <a:rPr lang="cs-CZ" sz="1600" b="0" dirty="0"/>
              <a:t>          </a:t>
            </a:r>
            <a:r>
              <a:rPr lang="cs-CZ" sz="1600" b="0" i="1" u="sng" dirty="0"/>
              <a:t>http://www.</a:t>
            </a:r>
            <a:r>
              <a:rPr lang="cs-CZ" sz="1600" b="0" i="1" u="sng" dirty="0" err="1"/>
              <a:t>rcsb.org</a:t>
            </a:r>
            <a:r>
              <a:rPr lang="cs-CZ" sz="1600" b="0" i="1" u="sng" dirty="0"/>
              <a:t>/</a:t>
            </a:r>
            <a:r>
              <a:rPr lang="cs-CZ" sz="1600" b="0" i="1" u="sng" dirty="0" err="1"/>
              <a:t>pdb</a:t>
            </a:r>
            <a:r>
              <a:rPr lang="cs-CZ" sz="1600" b="0" i="1" u="sng" dirty="0"/>
              <a:t>/</a:t>
            </a:r>
            <a:endParaRPr lang="cs-CZ" sz="1600" b="0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DAB3BC13-F93D-4C47-9BA9-C0C1E1287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604" y="309563"/>
            <a:ext cx="2084225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Sequences</a:t>
            </a:r>
            <a:endParaRPr lang="cs-CZ" sz="2800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592138" y="1166813"/>
            <a:ext cx="130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FASTA:</a:t>
            </a:r>
            <a:endParaRPr lang="cs-CZ" sz="2400" dirty="0">
              <a:solidFill>
                <a:srgbClr val="0070C0"/>
              </a:solidFill>
            </a:endParaRP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708025" y="1757363"/>
            <a:ext cx="7629525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Courier New" pitchFamily="49" charset="0"/>
              </a:rPr>
              <a:t>&gt;H_sapiens</a:t>
            </a:r>
          </a:p>
          <a:p>
            <a:r>
              <a:rPr lang="cs-CZ" sz="1400">
                <a:latin typeface="Courier New" pitchFamily="49" charset="0"/>
              </a:rPr>
              <a:t>ATGACCCCAATACGCAAAATTAACCCCCTAATAAAATTAATTAACCACTCATTCATCGACCTCCCCACCC</a:t>
            </a:r>
          </a:p>
          <a:p>
            <a:r>
              <a:rPr lang="cs-CZ" sz="1400">
                <a:latin typeface="Courier New" pitchFamily="49" charset="0"/>
              </a:rPr>
              <a:t>CATCCAACATCTCCGCATGATGAAACTTCGGCTCACTCCTTGGCGCCTGCCTGATCCTCCAAATCACCAC</a:t>
            </a:r>
          </a:p>
          <a:p>
            <a:r>
              <a:rPr lang="cs-CZ" sz="1400">
                <a:latin typeface="Courier New" pitchFamily="49" charset="0"/>
              </a:rPr>
              <a:t>AGGACTATTCCTAGCCATACACTACTCACCAGACGCCTCAACCGCCTTTTCATCAATCGCCCACATCACT</a:t>
            </a:r>
          </a:p>
          <a:p>
            <a:r>
              <a:rPr lang="cs-CZ" sz="1400">
                <a:latin typeface="Courier New" pitchFamily="49" charset="0"/>
              </a:rPr>
              <a:t>CGAGACGTAAATTATGGCTGAATCATCCGCTACCTTCACGCCAATGGCGCCTCAATATTCTTTATCTGCC</a:t>
            </a:r>
          </a:p>
          <a:p>
            <a:r>
              <a:rPr lang="cs-CZ" sz="1400">
                <a:latin typeface="Courier New" pitchFamily="49" charset="0"/>
              </a:rPr>
              <a:t>TCTTCCTACACATCGGGCGAGGCCTATATTACGGATCATTTCTCTACTCAGAAACCTGAAACATCGGCAT</a:t>
            </a:r>
          </a:p>
          <a:p>
            <a:r>
              <a:rPr lang="cs-CZ" sz="1400">
                <a:latin typeface="Courier New" pitchFamily="49" charset="0"/>
              </a:rPr>
              <a:t>...</a:t>
            </a:r>
          </a:p>
          <a:p>
            <a:r>
              <a:rPr lang="cs-CZ" sz="1400">
                <a:latin typeface="Courier New" pitchFamily="49" charset="0"/>
              </a:rPr>
              <a:t>&gt;P_troglod</a:t>
            </a:r>
          </a:p>
          <a:p>
            <a:r>
              <a:rPr lang="cs-CZ" sz="1400">
                <a:latin typeface="Courier New" pitchFamily="49" charset="0"/>
              </a:rPr>
              <a:t>ATGACCCCGACACGCAAAATTAACCCACTAATAAAATTAATTAATCACTCATTTATCGACCTCCCCACCC</a:t>
            </a:r>
          </a:p>
          <a:p>
            <a:r>
              <a:rPr lang="cs-CZ" sz="1400">
                <a:latin typeface="Courier New" pitchFamily="49" charset="0"/>
              </a:rPr>
              <a:t>CATCCAACATTTCCGCATGATGGAACTTCGGCTCACTTCTCGGCGCCTGCCTAATCCTTCAAATTACCAC</a:t>
            </a:r>
          </a:p>
          <a:p>
            <a:r>
              <a:rPr lang="cs-CZ" sz="1400">
                <a:latin typeface="Courier New" pitchFamily="49" charset="0"/>
              </a:rPr>
              <a:t>AGGATTATTCCTAGCTATACACTACTCACCAGACGCCTCAACCGCCTTCTCGTCGATCGCCCACATCACC</a:t>
            </a:r>
          </a:p>
          <a:p>
            <a:r>
              <a:rPr lang="cs-CZ" sz="1400">
                <a:latin typeface="Courier New" pitchFamily="49" charset="0"/>
              </a:rPr>
              <a:t>CGAGACGTAAACTATGGTTGGATCATCCGCTACCTCCACGCTAACGGCGCCTCAATATTTTTTATCTGCC</a:t>
            </a:r>
          </a:p>
          <a:p>
            <a:r>
              <a:rPr lang="cs-CZ" sz="1400">
                <a:latin typeface="Courier New" pitchFamily="49" charset="0"/>
              </a:rPr>
              <a:t>TCTTCCTACACATCGGCCGAGGTCTATATTACGGCTCATTTCTCTACCTAGAAACCTGAAACATTGGCAT</a:t>
            </a:r>
          </a:p>
          <a:p>
            <a:r>
              <a:rPr lang="cs-CZ" sz="1400">
                <a:latin typeface="Courier New" pitchFamily="49" charset="0"/>
              </a:rPr>
              <a:t>...</a:t>
            </a:r>
          </a:p>
          <a:p>
            <a:r>
              <a:rPr lang="cs-CZ" sz="1400">
                <a:latin typeface="Courier New" pitchFamily="49" charset="0"/>
              </a:rPr>
              <a:t>&gt;P_paniscus</a:t>
            </a:r>
          </a:p>
          <a:p>
            <a:r>
              <a:rPr lang="cs-CZ" sz="1400">
                <a:latin typeface="Courier New" pitchFamily="49" charset="0"/>
              </a:rPr>
              <a:t>ATGACCCCAACACGCAAAATCAACCCACTAATAAAATTAATTAATCACTCATTTATCGACCTCCCCACCC</a:t>
            </a:r>
          </a:p>
          <a:p>
            <a:r>
              <a:rPr lang="cs-CZ" sz="1400">
                <a:latin typeface="Courier New" pitchFamily="49" charset="0"/>
              </a:rPr>
              <a:t>CATCCAATATTTCCACATGATGAAACTTCGGCTCACTTCTCGGCGCCTGCCTAATCCTTCAAATCACCAC</a:t>
            </a:r>
          </a:p>
          <a:p>
            <a:r>
              <a:rPr lang="cs-CZ" sz="1400">
                <a:latin typeface="Courier New" pitchFamily="49" charset="0"/>
              </a:rPr>
              <a:t>AGGACTATTCCTAGCTATACACTACTCACCAGACGCCTCAACCGCCTTCTCATCGATCGCCCACATTACC</a:t>
            </a:r>
          </a:p>
          <a:p>
            <a:r>
              <a:rPr lang="cs-CZ" sz="1400">
                <a:latin typeface="Courier New" pitchFamily="49" charset="0"/>
              </a:rPr>
              <a:t>CGAGACGTAAACTATGGTTGAATCATCCGCTACCTTCACGCTAACGGCGCCTCAATACTTTTCATCTGCC</a:t>
            </a:r>
          </a:p>
          <a:p>
            <a:r>
              <a:rPr lang="cs-CZ" sz="1400">
                <a:latin typeface="Courier New" pitchFamily="49" charset="0"/>
              </a:rPr>
              <a:t>TCTTCCTACACGTCGGTCGAGGCCTATATTACGGCTCATTTCTCTACCTAGAAACCTGAAACATTGGCAT</a:t>
            </a:r>
          </a:p>
          <a:p>
            <a:r>
              <a:rPr lang="cs-CZ" sz="1400">
                <a:latin typeface="Courier New" pitchFamily="49" charset="0"/>
              </a:rPr>
              <a:t>...</a:t>
            </a: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3441401" y="309563"/>
            <a:ext cx="21627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 err="1">
                <a:solidFill>
                  <a:srgbClr val="E60000"/>
                </a:solidFill>
              </a:rPr>
              <a:t>File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formats</a:t>
            </a:r>
            <a:r>
              <a:rPr lang="cs-CZ" sz="28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19125" y="1087438"/>
            <a:ext cx="162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0070C0"/>
                </a:solidFill>
              </a:rPr>
              <a:t>GenBank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  <a:endParaRPr lang="cs-CZ" sz="2400" dirty="0">
              <a:solidFill>
                <a:srgbClr val="0070C0"/>
              </a:solidFill>
            </a:endParaRPr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244475" y="1744663"/>
            <a:ext cx="8899525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>
                <a:latin typeface="Courier New" pitchFamily="49" charset="0"/>
              </a:rPr>
              <a:t>ORIGIN      </a:t>
            </a:r>
          </a:p>
          <a:p>
            <a:r>
              <a:rPr lang="cs-CZ" sz="1400">
                <a:latin typeface="Courier New" pitchFamily="49" charset="0"/>
              </a:rPr>
              <a:t>        1 tgaaatgaag atattctctt ctcaagacat caagaagaag gaactactcc ccaccaccag</a:t>
            </a:r>
          </a:p>
          <a:p>
            <a:r>
              <a:rPr lang="cs-CZ" sz="1400">
                <a:latin typeface="Courier New" pitchFamily="49" charset="0"/>
              </a:rPr>
              <a:t>       61 cacccaaagc tggcattcta attaaactac ttcttgtgta cataaattta catagtacaa</a:t>
            </a:r>
          </a:p>
          <a:p>
            <a:r>
              <a:rPr lang="cs-CZ" sz="1400">
                <a:latin typeface="Courier New" pitchFamily="49" charset="0"/>
              </a:rPr>
              <a:t>      121 tagtacattt atgtatatcg tacattaaac tattttcccc aagcatataa gcaagtacat</a:t>
            </a:r>
          </a:p>
          <a:p>
            <a:r>
              <a:rPr lang="cs-CZ" sz="1400">
                <a:latin typeface="Courier New" pitchFamily="49" charset="0"/>
              </a:rPr>
              <a:t>      181 ttaatcaatg atataggcca taaaacaatt atcaacataa actgatacaa accatgaata</a:t>
            </a:r>
          </a:p>
          <a:p>
            <a:r>
              <a:rPr lang="cs-CZ" sz="1400">
                <a:latin typeface="Courier New" pitchFamily="49" charset="0"/>
              </a:rPr>
              <a:t>      241 ttatactaat acatcaaatt aatgctttaa agacatatct gtgttatctg acatacacca</a:t>
            </a:r>
          </a:p>
          <a:p>
            <a:r>
              <a:rPr lang="cs-CZ" sz="1400">
                <a:latin typeface="Courier New" pitchFamily="49" charset="0"/>
              </a:rPr>
              <a:t>      301 tacagtcata aactcttctc ttccatatga ctatcccctt ccccatttgg tctattaatc</a:t>
            </a:r>
          </a:p>
          <a:p>
            <a:r>
              <a:rPr lang="cs-CZ" sz="1400">
                <a:latin typeface="Courier New" pitchFamily="49" charset="0"/>
              </a:rPr>
              <a:t>      361 taccatcctc cgtgaaacca acaacccgcc caccaatgcc cctcttctcg ctccgggccc</a:t>
            </a:r>
          </a:p>
          <a:p>
            <a:r>
              <a:rPr lang="cs-CZ" sz="1400">
                <a:latin typeface="Courier New" pitchFamily="49" charset="0"/>
              </a:rPr>
              <a:t>      421 attaaacttg ggggtagcta aactgaaact ttatcagaca tctggttctt acttcagggc</a:t>
            </a:r>
          </a:p>
          <a:p>
            <a:r>
              <a:rPr lang="cs-CZ" sz="1400">
                <a:latin typeface="Courier New" pitchFamily="49" charset="0"/>
              </a:rPr>
              <a:t>      481 catcaaatgc gttatcgccc atacgttccc cttaaataag acatctcgat ggtatcgggt</a:t>
            </a:r>
          </a:p>
          <a:p>
            <a:r>
              <a:rPr lang="cs-CZ" sz="1400">
                <a:latin typeface="Courier New" pitchFamily="49" charset="0"/>
              </a:rPr>
              <a:t>      541 ctaatcagcc catgaccaac ataactgtgg tgtcatgcat ttggtatttt tttattttgg</a:t>
            </a:r>
          </a:p>
          <a:p>
            <a:r>
              <a:rPr lang="cs-CZ" sz="1400">
                <a:latin typeface="Courier New" pitchFamily="49" charset="0"/>
              </a:rPr>
              <a:t>      601 cctactttca tcaacatagc cgtcaaggca tgaaaggaca gcacacagtc tagacgcacc</a:t>
            </a:r>
          </a:p>
          <a:p>
            <a:r>
              <a:rPr lang="cs-CZ" sz="1400">
                <a:latin typeface="Courier New" pitchFamily="49" charset="0"/>
              </a:rPr>
              <a:t>      661 tacggtgaag aatcattagt ccgcaaaacc caatcaccta aggctaatta ttcatgcttg</a:t>
            </a:r>
          </a:p>
          <a:p>
            <a:r>
              <a:rPr lang="cs-CZ" sz="1400">
                <a:latin typeface="Courier New" pitchFamily="49" charset="0"/>
              </a:rPr>
              <a:t>      721 ttagacataa atgctactca ataccaaatt ttaactctcc aaacccccca accccctcct</a:t>
            </a:r>
          </a:p>
          <a:p>
            <a:r>
              <a:rPr lang="cs-CZ" sz="1400">
                <a:latin typeface="Courier New" pitchFamily="49" charset="0"/>
              </a:rPr>
              <a:t>      781 cttaatgcca aaccccaaaa acactaagaa cttgaaagac atatattatt aactatcaaa</a:t>
            </a:r>
          </a:p>
          <a:p>
            <a:r>
              <a:rPr lang="cs-CZ" sz="1400">
                <a:latin typeface="Courier New" pitchFamily="49" charset="0"/>
              </a:rPr>
              <a:t>      841 ccctatgtcc tgatcgattc tagtagttcc caaaatatga ctcatatttt agtacttgta</a:t>
            </a:r>
          </a:p>
          <a:p>
            <a:r>
              <a:rPr lang="cs-CZ" sz="1400">
                <a:latin typeface="Courier New" pitchFamily="49" charset="0"/>
              </a:rPr>
              <a:t>      901 aaaattttac aaaatcatgc tccgtgaacc aaaactctaa tcacactcta ttacgcaata</a:t>
            </a:r>
          </a:p>
          <a:p>
            <a:r>
              <a:rPr lang="cs-CZ" sz="1400">
                <a:latin typeface="Courier New" pitchFamily="49" charset="0"/>
              </a:rPr>
              <a:t>      961 aatattaaca agttaatgta gcttaataac aaagcaaagc actgaaaatg cttagatgga</a:t>
            </a:r>
          </a:p>
          <a:p>
            <a:r>
              <a:rPr lang="cs-CZ" sz="1400">
                <a:latin typeface="Courier New" pitchFamily="49" charset="0"/>
              </a:rPr>
              <a:t>     1021 taattttatc cca</a:t>
            </a:r>
          </a:p>
          <a:p>
            <a:r>
              <a:rPr lang="cs-CZ" sz="1400">
                <a:latin typeface="Courier New" pitchFamily="49" charset="0"/>
              </a:rPr>
              <a:t>//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2FBD699-2547-4DC5-B780-E046A352B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401" y="309563"/>
            <a:ext cx="21627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 err="1">
                <a:solidFill>
                  <a:srgbClr val="E60000"/>
                </a:solidFill>
              </a:rPr>
              <a:t>File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formats</a:t>
            </a:r>
            <a:r>
              <a:rPr lang="cs-CZ" sz="28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592138" y="1166813"/>
            <a:ext cx="4621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PHYLIP (“interleaved”</a:t>
            </a: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 err="1">
                <a:solidFill>
                  <a:srgbClr val="0070C0"/>
                </a:solidFill>
              </a:rPr>
              <a:t>format</a:t>
            </a:r>
            <a:r>
              <a:rPr lang="en-US" sz="2400" dirty="0">
                <a:solidFill>
                  <a:srgbClr val="0070C0"/>
                </a:solidFill>
              </a:rPr>
              <a:t>):</a:t>
            </a:r>
            <a:endParaRPr lang="cs-CZ" sz="2400" dirty="0">
              <a:solidFill>
                <a:srgbClr val="0070C0"/>
              </a:solidFill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708025" y="1989138"/>
            <a:ext cx="7881938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dirty="0">
                <a:latin typeface="Courier New" pitchFamily="49" charset="0"/>
              </a:rPr>
              <a:t>6 1120</a:t>
            </a:r>
          </a:p>
          <a:p>
            <a:r>
              <a:rPr lang="cs-CZ" sz="1400" dirty="0">
                <a:latin typeface="Courier New" pitchFamily="49" charset="0"/>
              </a:rPr>
              <a:t>H_sapiens    ATGACCCCAA TACGCAAAAT TAACCCCCTA ATAAAATTAA TTAACCACTC</a:t>
            </a:r>
          </a:p>
          <a:p>
            <a:r>
              <a:rPr lang="cs-CZ" sz="1400" dirty="0">
                <a:latin typeface="Courier New" pitchFamily="49" charset="0"/>
              </a:rPr>
              <a:t>P_</a:t>
            </a:r>
            <a:r>
              <a:rPr lang="cs-CZ" sz="1400" dirty="0" err="1">
                <a:latin typeface="Courier New" pitchFamily="49" charset="0"/>
              </a:rPr>
              <a:t>troglod</a:t>
            </a:r>
            <a:r>
              <a:rPr lang="cs-CZ" sz="1400" dirty="0">
                <a:latin typeface="Courier New" pitchFamily="49" charset="0"/>
              </a:rPr>
              <a:t>    ATGACCCCGA CACGCAAAAT TAACCCACTA ATAAAATTAA TTAATCACTC</a:t>
            </a:r>
          </a:p>
          <a:p>
            <a:r>
              <a:rPr lang="cs-CZ" sz="1400" dirty="0">
                <a:latin typeface="Courier New" pitchFamily="49" charset="0"/>
              </a:rPr>
              <a:t>P_</a:t>
            </a:r>
            <a:r>
              <a:rPr lang="cs-CZ" sz="1400" dirty="0" err="1">
                <a:latin typeface="Courier New" pitchFamily="49" charset="0"/>
              </a:rPr>
              <a:t>paniscus</a:t>
            </a:r>
            <a:r>
              <a:rPr lang="cs-CZ" sz="1400" dirty="0">
                <a:latin typeface="Courier New" pitchFamily="49" charset="0"/>
              </a:rPr>
              <a:t>   ATGACCCCAA CACGCAAAAT CAACCCACTA ATAAAATTAA TTAATCACTC</a:t>
            </a:r>
          </a:p>
          <a:p>
            <a:r>
              <a:rPr lang="cs-CZ" sz="1400" dirty="0">
                <a:latin typeface="Courier New" pitchFamily="49" charset="0"/>
              </a:rPr>
              <a:t>G_</a:t>
            </a:r>
            <a:r>
              <a:rPr lang="cs-CZ" sz="1400" dirty="0" err="1">
                <a:latin typeface="Courier New" pitchFamily="49" charset="0"/>
              </a:rPr>
              <a:t>gorilla</a:t>
            </a:r>
            <a:r>
              <a:rPr lang="cs-CZ" sz="1400" dirty="0">
                <a:latin typeface="Courier New" pitchFamily="49" charset="0"/>
              </a:rPr>
              <a:t>    ATGACCCCTA TACGCAAAAC TAACCCACTA GCAAAACTAA TTAACCACTC</a:t>
            </a:r>
          </a:p>
          <a:p>
            <a:r>
              <a:rPr lang="cs-CZ" sz="1400" dirty="0">
                <a:latin typeface="Courier New" pitchFamily="49" charset="0"/>
              </a:rPr>
              <a:t>P_</a:t>
            </a:r>
            <a:r>
              <a:rPr lang="cs-CZ" sz="1400" dirty="0" err="1">
                <a:latin typeface="Courier New" pitchFamily="49" charset="0"/>
              </a:rPr>
              <a:t>pygmaeus</a:t>
            </a:r>
            <a:r>
              <a:rPr lang="cs-CZ" sz="1400" dirty="0">
                <a:latin typeface="Courier New" pitchFamily="49" charset="0"/>
              </a:rPr>
              <a:t>   ATGACCCCAA TACGCAAAAC CAACCCACTA ATAAAATTAA TTAACCACTC</a:t>
            </a:r>
          </a:p>
          <a:p>
            <a:r>
              <a:rPr lang="cs-CZ" sz="1400" dirty="0">
                <a:latin typeface="Courier New" pitchFamily="49" charset="0"/>
              </a:rPr>
              <a:t>H_</a:t>
            </a:r>
            <a:r>
              <a:rPr lang="cs-CZ" sz="1400" dirty="0" err="1">
                <a:latin typeface="Courier New" pitchFamily="49" charset="0"/>
              </a:rPr>
              <a:t>lar</a:t>
            </a:r>
            <a:r>
              <a:rPr lang="cs-CZ" sz="1400" dirty="0">
                <a:latin typeface="Courier New" pitchFamily="49" charset="0"/>
              </a:rPr>
              <a:t>        ATGACCCCCC TGCGCAAAAC TAACCCACTA ATAAAACTAA TCAACCACTC</a:t>
            </a:r>
            <a:endParaRPr lang="en-US" sz="1400" dirty="0">
              <a:latin typeface="Courier New" pitchFamily="49" charset="0"/>
            </a:endParaRPr>
          </a:p>
          <a:p>
            <a:endParaRPr lang="cs-CZ" sz="1400" dirty="0">
              <a:latin typeface="Courier New" pitchFamily="49" charset="0"/>
            </a:endParaRPr>
          </a:p>
          <a:p>
            <a:r>
              <a:rPr lang="cs-CZ" sz="1400" dirty="0">
                <a:latin typeface="Courier New" pitchFamily="49" charset="0"/>
              </a:rPr>
              <a:t>             ATTCATCGAC CTCCCCACCC CATCCAACAT CTCCGCATGA TGAAACTTCG</a:t>
            </a:r>
          </a:p>
          <a:p>
            <a:r>
              <a:rPr lang="cs-CZ" sz="1400" dirty="0">
                <a:latin typeface="Courier New" pitchFamily="49" charset="0"/>
              </a:rPr>
              <a:t>             ATTTATCGAC CTCCCCACCC CATCCAACAT TTCCGCATGA TGGAACTTCG</a:t>
            </a:r>
          </a:p>
          <a:p>
            <a:r>
              <a:rPr lang="cs-CZ" sz="1400" dirty="0">
                <a:latin typeface="Courier New" pitchFamily="49" charset="0"/>
              </a:rPr>
              <a:t>             ATTTATCGAC CTCCCCACCC CATCCAATAT TTCCACATGA TGAAACTTCG</a:t>
            </a:r>
          </a:p>
          <a:p>
            <a:r>
              <a:rPr lang="cs-CZ" sz="1400" dirty="0">
                <a:latin typeface="Courier New" pitchFamily="49" charset="0"/>
              </a:rPr>
              <a:t>             ATTCATTGAC CTCCCTACCC CGTCCAACAT CTCCACATGA TGAAACTTCG</a:t>
            </a:r>
          </a:p>
          <a:p>
            <a:r>
              <a:rPr lang="cs-CZ" sz="1400" dirty="0">
                <a:latin typeface="Courier New" pitchFamily="49" charset="0"/>
              </a:rPr>
              <a:t>             ACTCATCGAC CTCCCCACCC CATCAAACAT CTCTGCATGA TGGAACTTCG</a:t>
            </a:r>
          </a:p>
          <a:p>
            <a:r>
              <a:rPr lang="cs-CZ" sz="1400" dirty="0">
                <a:latin typeface="Courier New" pitchFamily="49" charset="0"/>
              </a:rPr>
              <a:t>             ACTTATCGAC CTTCCAGCCC CATCCAACAT TTCTATATGA TGAAACTTTG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7120BD40-AF1C-45BD-AD1D-CF4A2C825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401" y="309563"/>
            <a:ext cx="21627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 err="1">
                <a:solidFill>
                  <a:srgbClr val="E60000"/>
                </a:solidFill>
              </a:rPr>
              <a:t>File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formats</a:t>
            </a:r>
            <a:r>
              <a:rPr lang="cs-CZ" sz="28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592138" y="1166813"/>
            <a:ext cx="467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NEXUS (PAUP</a:t>
            </a:r>
            <a:r>
              <a:rPr lang="cs-CZ" sz="2400" dirty="0">
                <a:solidFill>
                  <a:srgbClr val="0070C0"/>
                </a:solidFill>
              </a:rPr>
              <a:t>*</a:t>
            </a:r>
            <a:r>
              <a:rPr lang="en-US" sz="2400" dirty="0">
                <a:solidFill>
                  <a:srgbClr val="0070C0"/>
                </a:solidFill>
              </a:rPr>
              <a:t>, “interleaved”):</a:t>
            </a:r>
            <a:endParaRPr lang="cs-CZ" sz="2400" dirty="0">
              <a:solidFill>
                <a:srgbClr val="0070C0"/>
              </a:solidFill>
            </a:endParaRP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708025" y="1757363"/>
            <a:ext cx="6778625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>
                <a:latin typeface="Courier New" pitchFamily="49" charset="0"/>
              </a:rPr>
              <a:t>#NEXUS</a:t>
            </a:r>
          </a:p>
          <a:p>
            <a:r>
              <a:rPr lang="cs-CZ" sz="1400">
                <a:latin typeface="Courier New" pitchFamily="49" charset="0"/>
              </a:rPr>
              <a:t>begin data;</a:t>
            </a:r>
          </a:p>
          <a:p>
            <a:r>
              <a:rPr lang="cs-CZ" sz="1400">
                <a:latin typeface="Courier New" pitchFamily="49" charset="0"/>
              </a:rPr>
              <a:t>dimensions ntax=6 nchar=1120;</a:t>
            </a:r>
          </a:p>
          <a:p>
            <a:r>
              <a:rPr lang="cs-CZ" sz="1400">
                <a:latin typeface="Courier New" pitchFamily="49" charset="0"/>
              </a:rPr>
              <a:t>format datatype=DNA interleave datatype=DNA missing=? gap=-;</a:t>
            </a:r>
          </a:p>
          <a:p>
            <a:r>
              <a:rPr lang="cs-CZ" sz="1400">
                <a:latin typeface="Courier New" pitchFamily="49" charset="0"/>
              </a:rPr>
              <a:t>matrix</a:t>
            </a:r>
          </a:p>
          <a:p>
            <a:r>
              <a:rPr lang="cs-CZ" sz="1400">
                <a:latin typeface="Courier New" pitchFamily="49" charset="0"/>
              </a:rPr>
              <a:t>P_troglod   ATGACCCCGACACGCAAAATTAACCCACTAATAAAATTAATTAATCACTC</a:t>
            </a:r>
          </a:p>
          <a:p>
            <a:r>
              <a:rPr lang="cs-CZ" sz="1400">
                <a:latin typeface="Courier New" pitchFamily="49" charset="0"/>
              </a:rPr>
              <a:t>P_paniscus  ATGACCCCAACACGCAAAATCAACCCACTAATAAAATTAATTAATCACTC</a:t>
            </a:r>
          </a:p>
          <a:p>
            <a:r>
              <a:rPr lang="cs-CZ" sz="1400">
                <a:latin typeface="Courier New" pitchFamily="49" charset="0"/>
              </a:rPr>
              <a:t>H_sapiens   ATGACCCCAATACGCAAAATTAACCCCCTAATAAAATTAATTAACCACTC</a:t>
            </a:r>
          </a:p>
          <a:p>
            <a:r>
              <a:rPr lang="cs-CZ" sz="1400">
                <a:latin typeface="Courier New" pitchFamily="49" charset="0"/>
              </a:rPr>
              <a:t>G_gorilla   ATGACCCCTATACGCAAAACTAACCCACTAGCAAAACTAATTAACCACTC</a:t>
            </a:r>
          </a:p>
          <a:p>
            <a:r>
              <a:rPr lang="cs-CZ" sz="1400">
                <a:latin typeface="Courier New" pitchFamily="49" charset="0"/>
              </a:rPr>
              <a:t>P_pygmaeus  ATGACCCCAATACGCAAAACCAACCCACTAATAAAATTAATTAACCACTC</a:t>
            </a:r>
          </a:p>
          <a:p>
            <a:r>
              <a:rPr lang="cs-CZ" sz="1400">
                <a:latin typeface="Courier New" pitchFamily="49" charset="0"/>
              </a:rPr>
              <a:t>H_lar       ATGACCCCCCTGCGCAAAACTAACCCACTAATAAAACTAATCAACCACTC</a:t>
            </a:r>
          </a:p>
          <a:p>
            <a:endParaRPr lang="en-US" sz="1400">
              <a:latin typeface="Courier New" pitchFamily="49" charset="0"/>
            </a:endParaRPr>
          </a:p>
          <a:p>
            <a:r>
              <a:rPr lang="cs-CZ" sz="1400">
                <a:latin typeface="Courier New" pitchFamily="49" charset="0"/>
              </a:rPr>
              <a:t>P_troglod   ATTTATCGACCTCCCCACCCCATCCAACATTTCCGCATGATGGAACTTCG</a:t>
            </a:r>
          </a:p>
          <a:p>
            <a:r>
              <a:rPr lang="cs-CZ" sz="1400">
                <a:latin typeface="Courier New" pitchFamily="49" charset="0"/>
              </a:rPr>
              <a:t>P_paniscus  ATTTATCGACCTCCCCACCCCATCCAATATTTCCACATGATGAAACTTCG</a:t>
            </a:r>
          </a:p>
          <a:p>
            <a:r>
              <a:rPr lang="cs-CZ" sz="1400">
                <a:latin typeface="Courier New" pitchFamily="49" charset="0"/>
              </a:rPr>
              <a:t>H_sapiens   ATTCATCGACCTCCCCACCCCATCCAACATCTCCGCATGATGAAACTTCG</a:t>
            </a:r>
          </a:p>
          <a:p>
            <a:r>
              <a:rPr lang="cs-CZ" sz="1400">
                <a:latin typeface="Courier New" pitchFamily="49" charset="0"/>
              </a:rPr>
              <a:t>G_gorilla   ATTCATTGACCTCCCTACCCCGTCCAACATCTCCACATGATGAAACTTCG</a:t>
            </a:r>
          </a:p>
          <a:p>
            <a:r>
              <a:rPr lang="cs-CZ" sz="1400">
                <a:latin typeface="Courier New" pitchFamily="49" charset="0"/>
              </a:rPr>
              <a:t>P_pygmaeus  ACTCATCGACCTCCCCACCCCATCAAACATCTCTGCATGATGGAACTTCG</a:t>
            </a:r>
          </a:p>
          <a:p>
            <a:r>
              <a:rPr lang="cs-CZ" sz="1400">
                <a:latin typeface="Courier New" pitchFamily="49" charset="0"/>
              </a:rPr>
              <a:t>H_lar       ACTTATCGACCTTCCAGCCCCATCCAACATTTCTATATGATGAAACTTTG</a:t>
            </a:r>
          </a:p>
          <a:p>
            <a:endParaRPr lang="cs-CZ" sz="1400">
              <a:latin typeface="Courier New" pitchFamily="49" charset="0"/>
            </a:endParaRPr>
          </a:p>
          <a:p>
            <a:r>
              <a:rPr lang="cs-CZ" sz="1400">
                <a:latin typeface="Courier New" pitchFamily="49" charset="0"/>
              </a:rPr>
              <a:t>end;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C3585D83-AFF7-447A-89F1-871C41BED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401" y="309563"/>
            <a:ext cx="21627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 err="1">
                <a:solidFill>
                  <a:srgbClr val="E60000"/>
                </a:solidFill>
              </a:rPr>
              <a:t>File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formats</a:t>
            </a:r>
            <a:r>
              <a:rPr lang="cs-CZ" sz="28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708025" y="1422400"/>
            <a:ext cx="1603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</a:rPr>
              <a:t>Clustal</a:t>
            </a:r>
            <a:r>
              <a:rPr lang="cs-CZ" sz="2400" dirty="0">
                <a:solidFill>
                  <a:srgbClr val="0070C0"/>
                </a:solidFill>
              </a:rPr>
              <a:t> X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  <a:endParaRPr lang="cs-CZ" sz="2400" dirty="0">
              <a:solidFill>
                <a:srgbClr val="0070C0"/>
              </a:solidFill>
            </a:endParaRP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708025" y="2187575"/>
            <a:ext cx="800100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>
                <a:latin typeface="Courier New" pitchFamily="49" charset="0"/>
              </a:rPr>
              <a:t>P_troglod  ATGACCCCGACACGCAAAATTAACCCACTAATAAAATTAATTAATCACTCATTTATCGAC</a:t>
            </a:r>
          </a:p>
          <a:p>
            <a:r>
              <a:rPr lang="cs-CZ" sz="1400">
                <a:latin typeface="Courier New" pitchFamily="49" charset="0"/>
              </a:rPr>
              <a:t>P_paniscus ATGACCCCAACACGCAAAATCAACCCACTAATAAAATTAATTAATCACTCATTTATCGAC</a:t>
            </a:r>
          </a:p>
          <a:p>
            <a:r>
              <a:rPr lang="cs-CZ" sz="1400">
                <a:latin typeface="Courier New" pitchFamily="49" charset="0"/>
              </a:rPr>
              <a:t>H_sapiens  ATGACCCCAATACGCAAAATTAACCCCCTAATAAAATTAATTAACCACTCATTCATCGAC</a:t>
            </a:r>
          </a:p>
          <a:p>
            <a:r>
              <a:rPr lang="cs-CZ" sz="1400">
                <a:latin typeface="Courier New" pitchFamily="49" charset="0"/>
              </a:rPr>
              <a:t>G_gorilla  ATGACCCCTATACGCAAAACTAACCCACTAGCAAAACTAATTAACCACTCATTCATTGAC</a:t>
            </a:r>
          </a:p>
          <a:p>
            <a:r>
              <a:rPr lang="cs-CZ" sz="1400">
                <a:latin typeface="Courier New" pitchFamily="49" charset="0"/>
              </a:rPr>
              <a:t>P_pygmaeus ATGACCCCAATACGCAAAACCAACCCACTAATAAAATTAATTAACCACTCACTCATCGAC</a:t>
            </a:r>
          </a:p>
          <a:p>
            <a:r>
              <a:rPr lang="cs-CZ" sz="1400">
                <a:latin typeface="Courier New" pitchFamily="49" charset="0"/>
              </a:rPr>
              <a:t>H_lar      ATGACCCCCCTGCGCAAAACTAACCCACTAATAAAACTAATCAACCACTCACTTATCGAC</a:t>
            </a:r>
          </a:p>
          <a:p>
            <a:r>
              <a:rPr lang="cs-CZ" sz="1400">
                <a:latin typeface="Courier New" pitchFamily="49" charset="0"/>
              </a:rPr>
              <a:t>           ********    *******  ***** ***  **** **** ** ****** * ** ***</a:t>
            </a:r>
            <a:endParaRPr lang="en-US" sz="1400">
              <a:latin typeface="Courier New" pitchFamily="49" charset="0"/>
            </a:endParaRPr>
          </a:p>
          <a:p>
            <a:endParaRPr lang="cs-CZ" sz="1400">
              <a:latin typeface="Courier New" pitchFamily="49" charset="0"/>
            </a:endParaRPr>
          </a:p>
          <a:p>
            <a:r>
              <a:rPr lang="cs-CZ" sz="1400">
                <a:latin typeface="Courier New" pitchFamily="49" charset="0"/>
              </a:rPr>
              <a:t>P_troglod </a:t>
            </a:r>
            <a:r>
              <a:rPr lang="en-US" sz="1400">
                <a:latin typeface="Courier New" pitchFamily="49" charset="0"/>
              </a:rPr>
              <a:t> </a:t>
            </a:r>
            <a:r>
              <a:rPr lang="cs-CZ" sz="1400">
                <a:latin typeface="Courier New" pitchFamily="49" charset="0"/>
              </a:rPr>
              <a:t>CTCCCCACCCCATCCAACATTTCCGCATGATGGAACTTCGGCTCACTTCTCGGCGCCTGC</a:t>
            </a:r>
          </a:p>
          <a:p>
            <a:r>
              <a:rPr lang="cs-CZ" sz="1400">
                <a:latin typeface="Courier New" pitchFamily="49" charset="0"/>
              </a:rPr>
              <a:t>P_paniscus CTCCCCACCCCATCCAATATTTCCACATGATGAAACTTCGGCTCACTTCTCGGCGCCTGC</a:t>
            </a:r>
          </a:p>
          <a:p>
            <a:r>
              <a:rPr lang="cs-CZ" sz="1400">
                <a:latin typeface="Courier New" pitchFamily="49" charset="0"/>
              </a:rPr>
              <a:t>H_sapiens  CTCCCCACCCCATCCAACATCTCCGCATGATGAAACTTCGGCTCACTCCTTGGCGCCTGC</a:t>
            </a:r>
          </a:p>
          <a:p>
            <a:r>
              <a:rPr lang="cs-CZ" sz="1400">
                <a:latin typeface="Courier New" pitchFamily="49" charset="0"/>
              </a:rPr>
              <a:t>G_gorilla  CTCCCTACCCCGTCCAACATCTCCACATGATGAAACTTCGGCTCACTCCTTGGTGCCTGC</a:t>
            </a:r>
          </a:p>
          <a:p>
            <a:r>
              <a:rPr lang="cs-CZ" sz="1400">
                <a:latin typeface="Courier New" pitchFamily="49" charset="0"/>
              </a:rPr>
              <a:t>P_pygmaeus CTCCCCACCCCATCAAACATCTCTGCATGATGGAACTTCGGCTCACTTCTAGGCGCCTGC</a:t>
            </a:r>
          </a:p>
          <a:p>
            <a:r>
              <a:rPr lang="cs-CZ" sz="1400">
                <a:latin typeface="Courier New" pitchFamily="49" charset="0"/>
              </a:rPr>
              <a:t>H_lar      CTTCCAGCCCCATCCAACATTTCTATATGATGAAACTTTGGTTCACTCCTAGGCGCCTGC</a:t>
            </a:r>
          </a:p>
          <a:p>
            <a:r>
              <a:rPr lang="cs-CZ" sz="1400">
                <a:latin typeface="Courier New" pitchFamily="49" charset="0"/>
              </a:rPr>
              <a:t>           ** **  **** ** ** ** **   ****** ***** ** ***** ** ** ******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C2EC72E8-037A-4196-84AC-507A307F6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401" y="309563"/>
            <a:ext cx="21627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 err="1">
                <a:solidFill>
                  <a:srgbClr val="E60000"/>
                </a:solidFill>
              </a:rPr>
              <a:t>File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formats</a:t>
            </a:r>
            <a:r>
              <a:rPr lang="cs-CZ" sz="28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1_1"/>
          <p:cNvPicPr>
            <a:picLocks noChangeAspect="1" noChangeArrowheads="1"/>
          </p:cNvPicPr>
          <p:nvPr/>
        </p:nvPicPr>
        <p:blipFill>
          <a:blip r:embed="rId3" cstate="print"/>
          <a:srcRect b="68411"/>
          <a:stretch>
            <a:fillRect/>
          </a:stretch>
        </p:blipFill>
        <p:spPr bwMode="auto">
          <a:xfrm>
            <a:off x="1273110" y="3719632"/>
            <a:ext cx="7798075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68313" y="1101725"/>
            <a:ext cx="8202612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25000"/>
              </a:spcBef>
              <a:spcAft>
                <a:spcPts val="600"/>
              </a:spcAft>
              <a:defRPr/>
            </a:pPr>
            <a:r>
              <a:rPr lang="cs-CZ" sz="2000" b="0" dirty="0"/>
              <a:t> </a:t>
            </a:r>
            <a:r>
              <a:rPr lang="cs-CZ" sz="2000" b="0" dirty="0" err="1"/>
              <a:t>phylogenetic</a:t>
            </a:r>
            <a:r>
              <a:rPr lang="cs-CZ" sz="2000" b="0" dirty="0"/>
              <a:t> </a:t>
            </a:r>
            <a:r>
              <a:rPr lang="cs-CZ" sz="2000" b="0" dirty="0" err="1"/>
              <a:t>tree</a:t>
            </a:r>
            <a:r>
              <a:rPr lang="cs-CZ" sz="2000" b="0" dirty="0"/>
              <a:t> = </a:t>
            </a:r>
            <a:r>
              <a:rPr lang="cs-CZ" sz="2000" b="0" dirty="0" err="1"/>
              <a:t>phylogeny</a:t>
            </a:r>
            <a:r>
              <a:rPr lang="cs-CZ" sz="2000" b="0" dirty="0"/>
              <a:t> (</a:t>
            </a:r>
            <a:r>
              <a:rPr lang="cs-CZ" sz="2000" b="0" dirty="0" err="1"/>
              <a:t>fylogenie</a:t>
            </a:r>
            <a:r>
              <a:rPr lang="cs-CZ" sz="2000" b="0" dirty="0"/>
              <a:t>): </a:t>
            </a:r>
            <a:r>
              <a:rPr lang="cs-CZ" sz="2000" b="0" dirty="0" err="1"/>
              <a:t>rooted</a:t>
            </a:r>
            <a:r>
              <a:rPr lang="cs-CZ" sz="2000" b="0" dirty="0"/>
              <a:t>, </a:t>
            </a:r>
            <a:r>
              <a:rPr lang="cs-CZ" sz="2000" b="0" dirty="0" err="1"/>
              <a:t>unrooted</a:t>
            </a:r>
            <a:endParaRPr lang="cs-CZ" sz="2000" b="0" dirty="0"/>
          </a:p>
          <a:p>
            <a:pPr>
              <a:spcBef>
                <a:spcPct val="25000"/>
              </a:spcBef>
              <a:spcAft>
                <a:spcPts val="600"/>
              </a:spcAft>
              <a:defRPr/>
            </a:pPr>
            <a:r>
              <a:rPr lang="en-US" sz="2000" b="0" dirty="0"/>
              <a:t> branches</a:t>
            </a:r>
            <a:r>
              <a:rPr lang="cs-CZ" sz="2000" b="0" dirty="0"/>
              <a:t> =</a:t>
            </a:r>
            <a:r>
              <a:rPr lang="en-US" sz="2000" b="0" dirty="0"/>
              <a:t> edges</a:t>
            </a:r>
            <a:r>
              <a:rPr lang="cs-CZ" sz="2000" b="0" dirty="0"/>
              <a:t> (větve</a:t>
            </a:r>
            <a:r>
              <a:rPr lang="en-US" sz="2000" b="0" dirty="0"/>
              <a:t>)</a:t>
            </a:r>
            <a:r>
              <a:rPr lang="cs-CZ" sz="2000" b="0" dirty="0"/>
              <a:t>: </a:t>
            </a:r>
            <a:r>
              <a:rPr lang="cs-CZ" sz="2000" b="0" dirty="0" err="1"/>
              <a:t>peripheral</a:t>
            </a:r>
            <a:r>
              <a:rPr lang="cs-CZ" sz="2000" b="0" dirty="0"/>
              <a:t>, </a:t>
            </a:r>
            <a:r>
              <a:rPr lang="cs-CZ" sz="2000" b="0" dirty="0" err="1"/>
              <a:t>internal</a:t>
            </a:r>
            <a:r>
              <a:rPr lang="cs-CZ" sz="2000" b="0" dirty="0"/>
              <a:t>, </a:t>
            </a:r>
            <a:r>
              <a:rPr lang="cs-CZ" sz="2000" b="0" dirty="0" err="1"/>
              <a:t>central</a:t>
            </a:r>
            <a:endParaRPr lang="en-US" sz="2000" b="0" dirty="0"/>
          </a:p>
          <a:p>
            <a:pPr>
              <a:spcBef>
                <a:spcPct val="25000"/>
              </a:spcBef>
              <a:spcAft>
                <a:spcPts val="600"/>
              </a:spcAft>
              <a:defRPr/>
            </a:pPr>
            <a:r>
              <a:rPr lang="en-US" sz="2000" b="0" dirty="0"/>
              <a:t> nodes</a:t>
            </a:r>
            <a:r>
              <a:rPr lang="cs-CZ" sz="2000" b="0" dirty="0"/>
              <a:t> =</a:t>
            </a:r>
            <a:r>
              <a:rPr lang="en-US" sz="2000" b="0" dirty="0"/>
              <a:t> vertices</a:t>
            </a:r>
            <a:r>
              <a:rPr lang="cs-CZ" sz="2000" b="0" dirty="0"/>
              <a:t> (uzly</a:t>
            </a:r>
            <a:r>
              <a:rPr lang="en-US" sz="2000" b="0" dirty="0"/>
              <a:t>)</a:t>
            </a:r>
            <a:r>
              <a:rPr lang="cs-CZ" sz="2000" b="0" dirty="0"/>
              <a:t>: </a:t>
            </a:r>
            <a:r>
              <a:rPr lang="cs-CZ" sz="2000" b="0" dirty="0" err="1"/>
              <a:t>internal</a:t>
            </a:r>
            <a:r>
              <a:rPr lang="cs-CZ" sz="2000" b="0" dirty="0"/>
              <a:t>, </a:t>
            </a:r>
            <a:r>
              <a:rPr lang="cs-CZ" sz="2000" b="0" dirty="0" err="1"/>
              <a:t>terminal</a:t>
            </a:r>
            <a:endParaRPr lang="cs-CZ" sz="2000" b="0" dirty="0"/>
          </a:p>
          <a:p>
            <a:pPr>
              <a:spcBef>
                <a:spcPct val="25000"/>
              </a:spcBef>
              <a:spcAft>
                <a:spcPts val="600"/>
              </a:spcAft>
              <a:defRPr/>
            </a:pPr>
            <a:r>
              <a:rPr lang="cs-CZ" sz="2000" b="0" dirty="0"/>
              <a:t> </a:t>
            </a:r>
            <a:r>
              <a:rPr lang="cs-CZ" sz="2000" b="0" dirty="0" err="1"/>
              <a:t>dichotomy</a:t>
            </a:r>
            <a:r>
              <a:rPr lang="cs-CZ" sz="2000" b="0" dirty="0"/>
              <a:t> = </a:t>
            </a:r>
            <a:r>
              <a:rPr lang="cs-CZ" sz="2000" b="0" dirty="0" err="1"/>
              <a:t>bifurcation</a:t>
            </a:r>
            <a:r>
              <a:rPr lang="cs-CZ" sz="2000" b="0" dirty="0"/>
              <a:t>, </a:t>
            </a:r>
            <a:r>
              <a:rPr lang="cs-CZ" sz="2000" b="0" dirty="0" err="1"/>
              <a:t>polytomy</a:t>
            </a:r>
            <a:r>
              <a:rPr lang="cs-CZ" sz="2000" b="0" dirty="0"/>
              <a:t> = </a:t>
            </a:r>
            <a:r>
              <a:rPr lang="cs-CZ" sz="2000" b="0" dirty="0" err="1"/>
              <a:t>multifurcation</a:t>
            </a:r>
            <a:endParaRPr lang="en-US" sz="2000" b="0" dirty="0"/>
          </a:p>
          <a:p>
            <a:pPr>
              <a:spcBef>
                <a:spcPct val="25000"/>
              </a:spcBef>
              <a:spcAft>
                <a:spcPts val="600"/>
              </a:spcAft>
              <a:defRPr/>
            </a:pPr>
            <a:r>
              <a:rPr lang="cs-CZ" sz="2000" b="0" dirty="0"/>
              <a:t> </a:t>
            </a:r>
            <a:r>
              <a:rPr lang="en-US" sz="2000" b="0" dirty="0"/>
              <a:t>OTU, HTU</a:t>
            </a:r>
          </a:p>
          <a:p>
            <a:pPr>
              <a:spcBef>
                <a:spcPct val="25000"/>
              </a:spcBef>
              <a:spcAft>
                <a:spcPts val="600"/>
              </a:spcAft>
              <a:defRPr/>
            </a:pPr>
            <a:r>
              <a:rPr lang="en-US" sz="2000" b="0" dirty="0"/>
              <a:t> </a:t>
            </a:r>
            <a:r>
              <a:rPr lang="cs-CZ" sz="2000" b="0" dirty="0" err="1"/>
              <a:t>tree</a:t>
            </a:r>
            <a:r>
              <a:rPr lang="cs-CZ" sz="2000" b="0" dirty="0"/>
              <a:t> </a:t>
            </a:r>
            <a:r>
              <a:rPr lang="en-US" sz="2000" b="0" dirty="0" err="1"/>
              <a:t>topolog</a:t>
            </a:r>
            <a:r>
              <a:rPr lang="cs-CZ" sz="2000" b="0" dirty="0"/>
              <a:t>y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A1526D57-7F3F-45DD-9E3B-44167B9CF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309563"/>
            <a:ext cx="46618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 err="1">
                <a:solidFill>
                  <a:srgbClr val="E60000"/>
                </a:solidFill>
              </a:rPr>
              <a:t>Defini</a:t>
            </a:r>
            <a:r>
              <a:rPr lang="cs-CZ" sz="2800" b="0" dirty="0" err="1">
                <a:solidFill>
                  <a:srgbClr val="E60000"/>
                </a:solidFill>
              </a:rPr>
              <a:t>tion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of</a:t>
            </a:r>
            <a:r>
              <a:rPr lang="cs-CZ" sz="2800" b="0" dirty="0">
                <a:solidFill>
                  <a:srgbClr val="E60000"/>
                </a:solidFill>
              </a:rPr>
              <a:t> basic </a:t>
            </a:r>
            <a:r>
              <a:rPr lang="cs-CZ" sz="2800" b="0" dirty="0" err="1">
                <a:solidFill>
                  <a:srgbClr val="E60000"/>
                </a:solidFill>
              </a:rPr>
              <a:t>concepts</a:t>
            </a:r>
            <a:r>
              <a:rPr lang="cs-CZ" sz="28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8B8EBFFF-EBE7-443C-AB0F-3969E467255C}"/>
              </a:ext>
            </a:extLst>
          </p:cNvPr>
          <p:cNvSpPr txBox="1"/>
          <p:nvPr/>
        </p:nvSpPr>
        <p:spPr>
          <a:xfrm>
            <a:off x="468313" y="1730768"/>
            <a:ext cx="824232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Line 1 begins with a '@' character and is followed by a sequence identifier and an 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optional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description (like a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FASTA format"/>
              </a:rPr>
              <a:t>FASTA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title line).</a:t>
            </a:r>
          </a:p>
          <a:p>
            <a:pPr algn="l">
              <a:spcAft>
                <a:spcPts val="1200"/>
              </a:spcAft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Line 2 is the raw sequence letters.</a:t>
            </a:r>
          </a:p>
          <a:p>
            <a:pPr algn="l">
              <a:spcAft>
                <a:spcPts val="1200"/>
              </a:spcAft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Line 3 begins with a '+' character and is 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optionally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followed by the same sequence identifier (and any description) again.</a:t>
            </a:r>
          </a:p>
          <a:p>
            <a:pPr algn="l">
              <a:spcAft>
                <a:spcPts val="1200"/>
              </a:spcAft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Line 4 encodes the quality values for the sequence in Line 2, and must contain the same number of symbols as letters in the sequence.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EE692B21-732B-4F41-BB3B-232249A76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678" y="832783"/>
            <a:ext cx="13122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FASTQ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  <a:endParaRPr lang="cs-CZ" sz="2400" dirty="0">
              <a:solidFill>
                <a:srgbClr val="0070C0"/>
              </a:solidFill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528E5319-A6AD-4E59-8063-9A56574D8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401" y="309563"/>
            <a:ext cx="21627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 err="1">
                <a:solidFill>
                  <a:srgbClr val="E60000"/>
                </a:solidFill>
              </a:rPr>
              <a:t>File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formats</a:t>
            </a:r>
            <a:r>
              <a:rPr lang="cs-CZ" sz="2800" b="0" dirty="0">
                <a:solidFill>
                  <a:srgbClr val="E6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59079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B2A75D17-F8CB-4679-8598-F34150A0E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622599"/>
              </p:ext>
            </p:extLst>
          </p:nvPr>
        </p:nvGraphicFramePr>
        <p:xfrm>
          <a:off x="468313" y="2489415"/>
          <a:ext cx="8229600" cy="3108960"/>
        </p:xfrm>
        <a:graphic>
          <a:graphicData uri="http://schemas.openxmlformats.org/drawingml/2006/table">
            <a:tbl>
              <a:tblPr/>
              <a:tblGrid>
                <a:gridCol w="2478569">
                  <a:extLst>
                    <a:ext uri="{9D8B030D-6E8A-4147-A177-3AD203B41FA5}">
                      <a16:colId xmlns:a16="http://schemas.microsoft.com/office/drawing/2014/main" val="1684751604"/>
                    </a:ext>
                  </a:extLst>
                </a:gridCol>
                <a:gridCol w="5751031">
                  <a:extLst>
                    <a:ext uri="{9D8B030D-6E8A-4147-A177-3AD203B41FA5}">
                      <a16:colId xmlns:a16="http://schemas.microsoft.com/office/drawing/2014/main" val="39212773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effectLst/>
                        </a:rPr>
                        <a:t>HWUSI-EAS100R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>
                          <a:effectLst/>
                        </a:rPr>
                        <a:t>the</a:t>
                      </a:r>
                      <a:r>
                        <a:rPr lang="cs-CZ" dirty="0">
                          <a:effectLst/>
                        </a:rPr>
                        <a:t> </a:t>
                      </a:r>
                      <a:r>
                        <a:rPr lang="cs-CZ" dirty="0" err="1">
                          <a:effectLst/>
                        </a:rPr>
                        <a:t>unique</a:t>
                      </a:r>
                      <a:r>
                        <a:rPr lang="cs-CZ" dirty="0">
                          <a:effectLst/>
                        </a:rPr>
                        <a:t> instrument </a:t>
                      </a:r>
                      <a:r>
                        <a:rPr lang="cs-CZ" dirty="0" err="1">
                          <a:effectLst/>
                        </a:rPr>
                        <a:t>name</a:t>
                      </a:r>
                      <a:endParaRPr lang="cs-CZ" dirty="0">
                        <a:effectLst/>
                      </a:endParaRP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5799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6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flowcell lane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548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73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tile number within the flowcell lane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3740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941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'x'-coordinate of the cluster within the tile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2485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1973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'y'-coordinate of the cluster within the tile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85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#0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index number for a multiplexed sample (0 for no indexing)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782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/1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the member of a pair, /1 or /2 </a:t>
                      </a:r>
                      <a:r>
                        <a:rPr lang="en-US" i="1" dirty="0">
                          <a:effectLst/>
                        </a:rPr>
                        <a:t>(paired-end or mate-pair reads only)</a:t>
                      </a:r>
                      <a:endParaRPr lang="en-US" dirty="0">
                        <a:effectLst/>
                      </a:endParaRP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038138"/>
                  </a:ext>
                </a:extLst>
              </a:tr>
            </a:tbl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36A6C0DC-8C77-41FF-BB43-43B2F32B5A5C}"/>
              </a:ext>
            </a:extLst>
          </p:cNvPr>
          <p:cNvSpPr txBox="1"/>
          <p:nvPr/>
        </p:nvSpPr>
        <p:spPr>
          <a:xfrm>
            <a:off x="468313" y="309563"/>
            <a:ext cx="479169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b="0" dirty="0" err="1"/>
              <a:t>Illumina</a:t>
            </a:r>
            <a:r>
              <a:rPr lang="cs-CZ" sz="2400" b="0" dirty="0"/>
              <a:t> </a:t>
            </a:r>
            <a:r>
              <a:rPr lang="cs-CZ" sz="2400" b="0" dirty="0" err="1"/>
              <a:t>sequence</a:t>
            </a:r>
            <a:r>
              <a:rPr lang="cs-CZ" sz="2400" b="0" dirty="0"/>
              <a:t> </a:t>
            </a:r>
            <a:r>
              <a:rPr lang="cs-CZ" sz="2400" b="0" dirty="0" err="1"/>
              <a:t>identifiers</a:t>
            </a:r>
            <a:r>
              <a:rPr lang="cs-CZ" sz="2400" b="0" dirty="0"/>
              <a:t>:</a:t>
            </a:r>
            <a:br>
              <a:rPr lang="cs-CZ" sz="2400" b="0" dirty="0"/>
            </a:br>
            <a:endParaRPr lang="cs-CZ" sz="2400" b="0" dirty="0"/>
          </a:p>
          <a:p>
            <a:pPr>
              <a:spcAft>
                <a:spcPts val="1200"/>
              </a:spcAft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@HWUSI-EAS100R:6:73:941:1973#0/1 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957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77BE976-ADDF-44EF-B4E6-726B0A4A5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1277"/>
            <a:ext cx="9144000" cy="51435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C9F15D1-C4AA-4357-AEDC-E98CC2548534}"/>
              </a:ext>
            </a:extLst>
          </p:cNvPr>
          <p:cNvSpPr txBox="1"/>
          <p:nvPr/>
        </p:nvSpPr>
        <p:spPr>
          <a:xfrm>
            <a:off x="3880945" y="309563"/>
            <a:ext cx="138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E60000"/>
                </a:solidFill>
              </a:rPr>
              <a:t>BLAST</a:t>
            </a:r>
          </a:p>
        </p:txBody>
      </p:sp>
    </p:spTree>
    <p:extLst>
      <p:ext uri="{BB962C8B-B14F-4D97-AF65-F5344CB8AC3E}">
        <p14:creationId xmlns:p14="http://schemas.microsoft.com/office/powerpoint/2010/main" val="2209844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32B78AC-01B0-46B6-B361-F5A495F28C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88"/>
          <a:stretch/>
        </p:blipFill>
        <p:spPr>
          <a:xfrm>
            <a:off x="0" y="1"/>
            <a:ext cx="9144000" cy="467600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39A56C9-D9D5-4863-AD5E-E87C5E113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77"/>
          <a:stretch/>
        </p:blipFill>
        <p:spPr>
          <a:xfrm>
            <a:off x="0" y="4676009"/>
            <a:ext cx="9144000" cy="226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26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19DEFB9-F631-46A2-9CB0-B50D217E81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72" t="11812" r="16303" b="4861"/>
          <a:stretch/>
        </p:blipFill>
        <p:spPr>
          <a:xfrm>
            <a:off x="39961" y="372694"/>
            <a:ext cx="9064077" cy="627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5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4ED0FDA-72D8-4F0D-984D-DB619D3EF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89" t="15350" r="20047" b="7472"/>
          <a:stretch/>
        </p:blipFill>
        <p:spPr>
          <a:xfrm>
            <a:off x="0" y="209963"/>
            <a:ext cx="9129975" cy="64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37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C83C63D-E9D5-488A-94BA-7E21A9AE1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2935"/>
            <a:ext cx="9144000" cy="51435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0C41A6C-DF30-4318-876D-05A06D181B4A}"/>
              </a:ext>
            </a:extLst>
          </p:cNvPr>
          <p:cNvSpPr txBox="1"/>
          <p:nvPr/>
        </p:nvSpPr>
        <p:spPr>
          <a:xfrm>
            <a:off x="3835279" y="309563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E60000"/>
                </a:solidFill>
              </a:rPr>
              <a:t>GenBank</a:t>
            </a:r>
            <a:endParaRPr lang="cs-CZ" sz="2400" dirty="0">
              <a:solidFill>
                <a:srgbClr val="E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60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19B11269-9760-444D-9515-E46380653BBC}"/>
              </a:ext>
            </a:extLst>
          </p:cNvPr>
          <p:cNvGrpSpPr/>
          <p:nvPr/>
        </p:nvGrpSpPr>
        <p:grpSpPr>
          <a:xfrm>
            <a:off x="320690" y="0"/>
            <a:ext cx="8680300" cy="6858000"/>
            <a:chOff x="0" y="-502703"/>
            <a:chExt cx="9144000" cy="7360703"/>
          </a:xfrm>
        </p:grpSpPr>
        <p:pic>
          <p:nvPicPr>
            <p:cNvPr id="2" name="Obrázek 1">
              <a:extLst>
                <a:ext uri="{FF2B5EF4-FFF2-40B4-BE49-F238E27FC236}">
                  <a16:creationId xmlns:a16="http://schemas.microsoft.com/office/drawing/2014/main" id="{0AB8700E-4B65-4212-8C86-9C487275FA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304" b="15239"/>
            <a:stretch/>
          </p:blipFill>
          <p:spPr>
            <a:xfrm>
              <a:off x="0" y="-502703"/>
              <a:ext cx="9144000" cy="3521089"/>
            </a:xfrm>
            <a:prstGeom prst="rect">
              <a:avLst/>
            </a:prstGeom>
          </p:spPr>
        </p:pic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0047E42F-89B5-432B-9B03-3BA8AF60E4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6866" b="8483"/>
            <a:stretch/>
          </p:blipFill>
          <p:spPr>
            <a:xfrm>
              <a:off x="0" y="3018386"/>
              <a:ext cx="9144000" cy="3839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3184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23B4291-F14A-439A-82C8-5E21477C76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86" t="12317" r="12161" b="30052"/>
          <a:stretch/>
        </p:blipFill>
        <p:spPr>
          <a:xfrm>
            <a:off x="91006" y="160225"/>
            <a:ext cx="8961987" cy="375089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F33E49D-BDB9-4947-B8F3-7BAB7C8AA2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63" r="1990" b="31401"/>
          <a:stretch/>
        </p:blipFill>
        <p:spPr>
          <a:xfrm>
            <a:off x="91006" y="4175590"/>
            <a:ext cx="8961987" cy="25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9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2274888" y="301763"/>
            <a:ext cx="356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E60000"/>
                </a:solidFill>
              </a:rPr>
              <a:t>Se</a:t>
            </a:r>
            <a:r>
              <a:rPr lang="cs-CZ" sz="2800" b="0" dirty="0" err="1">
                <a:solidFill>
                  <a:srgbClr val="E60000"/>
                </a:solidFill>
              </a:rPr>
              <a:t>quence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alignment</a:t>
            </a:r>
            <a:r>
              <a:rPr lang="cs-CZ" sz="2800" b="0" dirty="0">
                <a:solidFill>
                  <a:srgbClr val="E60000"/>
                </a:solidFill>
              </a:rPr>
              <a:t>: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492125" y="1095375"/>
            <a:ext cx="396134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latin typeface="Courier New" pitchFamily="49" charset="0"/>
              </a:rPr>
              <a:t>Sequence</a:t>
            </a:r>
            <a:r>
              <a:rPr lang="cs-CZ" dirty="0">
                <a:latin typeface="Courier New" pitchFamily="49" charset="0"/>
              </a:rPr>
              <a:t> 1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cs-CZ" dirty="0">
                <a:latin typeface="Courier New" pitchFamily="49" charset="0"/>
              </a:rPr>
              <a:t>TTGTACGACGG</a:t>
            </a:r>
          </a:p>
          <a:p>
            <a:r>
              <a:rPr lang="cs-CZ" dirty="0" err="1">
                <a:latin typeface="Courier New" pitchFamily="49" charset="0"/>
              </a:rPr>
              <a:t>Sequence</a:t>
            </a:r>
            <a:r>
              <a:rPr lang="cs-CZ" dirty="0">
                <a:latin typeface="Courier New" pitchFamily="49" charset="0"/>
              </a:rPr>
              <a:t> 2 	TTGTACGACG</a:t>
            </a:r>
          </a:p>
          <a:p>
            <a:endParaRPr lang="en-US" dirty="0">
              <a:latin typeface="Courier New" pitchFamily="49" charset="0"/>
            </a:endParaRPr>
          </a:p>
          <a:p>
            <a:r>
              <a:rPr lang="cs-CZ" dirty="0">
                <a:latin typeface="Courier New" pitchFamily="49" charset="0"/>
              </a:rPr>
              <a:t>TTGTACGACGG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cs-CZ" dirty="0">
                <a:latin typeface="Courier New" pitchFamily="49" charset="0"/>
              </a:rPr>
              <a:t>TTGT---ACGACGG</a:t>
            </a:r>
            <a:endParaRPr lang="cs-CZ" dirty="0">
              <a:latin typeface="Courier New" pitchFamily="49" charset="0"/>
              <a:sym typeface="Symbol" pitchFamily="18" charset="2"/>
            </a:endParaRPr>
          </a:p>
          <a:p>
            <a:r>
              <a:rPr lang="cs-CZ" dirty="0">
                <a:latin typeface="Courier New" pitchFamily="49" charset="0"/>
                <a:sym typeface="Symbol" pitchFamily="18" charset="2"/>
              </a:rPr>
              <a:t></a:t>
            </a:r>
            <a:r>
              <a:rPr lang="en-US" dirty="0">
                <a:latin typeface="Courier New" pitchFamily="49" charset="0"/>
                <a:sym typeface="Symbol" pitchFamily="18" charset="2"/>
              </a:rPr>
              <a:t>	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</a:t>
            </a:r>
            <a:r>
              <a:rPr lang="en-US" dirty="0">
                <a:latin typeface="Courier New" pitchFamily="49" charset="0"/>
                <a:sym typeface="Symbol" pitchFamily="18" charset="2"/>
              </a:rPr>
              <a:t> </a:t>
            </a:r>
            <a:r>
              <a:rPr lang="cs-CZ" dirty="0">
                <a:latin typeface="Courier New" pitchFamily="49" charset="0"/>
              </a:rPr>
              <a:t>  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</a:t>
            </a:r>
            <a:r>
              <a:rPr lang="cs-CZ" dirty="0">
                <a:latin typeface="Courier New" pitchFamily="49" charset="0"/>
              </a:rPr>
              <a:t> </a:t>
            </a:r>
          </a:p>
          <a:p>
            <a:r>
              <a:rPr lang="cs-CZ" dirty="0">
                <a:latin typeface="Courier New" pitchFamily="49" charset="0"/>
              </a:rPr>
              <a:t>TTGTACGACG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cs-CZ" dirty="0">
                <a:latin typeface="Courier New" pitchFamily="49" charset="0"/>
              </a:rPr>
              <a:t>TTGTACGACG</a:t>
            </a:r>
          </a:p>
        </p:txBody>
      </p:sp>
      <p:graphicFrame>
        <p:nvGraphicFramePr>
          <p:cNvPr id="28380" name="Object 1756"/>
          <p:cNvGraphicFramePr>
            <a:graphicFrameLocks noChangeAspect="1"/>
          </p:cNvGraphicFramePr>
          <p:nvPr/>
        </p:nvGraphicFramePr>
        <p:xfrm>
          <a:off x="5360988" y="1060450"/>
          <a:ext cx="2874962" cy="245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34" name="Dokument" r:id="rId4" imgW="5915126" imgH="2153041" progId="">
                  <p:embed/>
                </p:oleObj>
              </mc:Choice>
              <mc:Fallback>
                <p:oleObj name="Dokument" r:id="rId4" imgW="5915126" imgH="2153041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9521" b="5183"/>
                      <a:stretch>
                        <a:fillRect/>
                      </a:stretch>
                    </p:blipFill>
                    <p:spPr bwMode="auto">
                      <a:xfrm>
                        <a:off x="5360988" y="1060450"/>
                        <a:ext cx="2874962" cy="2451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381" name="Text Box 1757"/>
          <p:cNvSpPr txBox="1">
            <a:spLocks noChangeArrowheads="1"/>
          </p:cNvSpPr>
          <p:nvPr/>
        </p:nvSpPr>
        <p:spPr bwMode="auto">
          <a:xfrm>
            <a:off x="492125" y="3543300"/>
            <a:ext cx="39243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latin typeface="Courier New" pitchFamily="49" charset="0"/>
              </a:rPr>
              <a:t>Sequence</a:t>
            </a:r>
            <a:r>
              <a:rPr lang="cs-CZ" dirty="0">
                <a:latin typeface="Courier New" pitchFamily="49" charset="0"/>
              </a:rPr>
              <a:t> 1	ACTTGTGCTTC</a:t>
            </a:r>
          </a:p>
          <a:p>
            <a:r>
              <a:rPr lang="cs-CZ" dirty="0" err="1">
                <a:latin typeface="Courier New" pitchFamily="49" charset="0"/>
              </a:rPr>
              <a:t>Sequence</a:t>
            </a:r>
            <a:r>
              <a:rPr lang="cs-CZ" dirty="0">
                <a:latin typeface="Courier New" pitchFamily="49" charset="0"/>
              </a:rPr>
              <a:t> 2	ACGTGCTGCTC</a:t>
            </a:r>
            <a:endParaRPr lang="en-US" dirty="0">
              <a:latin typeface="Courier New" pitchFamily="49" charset="0"/>
            </a:endParaRPr>
          </a:p>
          <a:p>
            <a:endParaRPr lang="cs-CZ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		</a:t>
            </a:r>
            <a:r>
              <a:rPr lang="cs-CZ" dirty="0">
                <a:latin typeface="Courier New" pitchFamily="49" charset="0"/>
              </a:rPr>
              <a:t>ACTTG-TGCTTC</a:t>
            </a:r>
          </a:p>
          <a:p>
            <a:r>
              <a:rPr lang="en-US" dirty="0">
                <a:latin typeface="Courier New" pitchFamily="49" charset="0"/>
              </a:rPr>
              <a:t>   Path</a:t>
            </a:r>
            <a:r>
              <a:rPr lang="cs-CZ" dirty="0">
                <a:latin typeface="Courier New" pitchFamily="49" charset="0"/>
              </a:rPr>
              <a:t> 1	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</a:t>
            </a:r>
            <a:endParaRPr lang="cs-CZ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		</a:t>
            </a:r>
            <a:r>
              <a:rPr lang="cs-CZ" dirty="0">
                <a:latin typeface="Courier New" pitchFamily="49" charset="0"/>
              </a:rPr>
              <a:t>ACGTGCTGCTC</a:t>
            </a:r>
            <a:endParaRPr lang="en-US" dirty="0">
              <a:latin typeface="Courier New" pitchFamily="49" charset="0"/>
            </a:endParaRPr>
          </a:p>
          <a:p>
            <a:endParaRPr lang="cs-CZ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		</a:t>
            </a:r>
            <a:r>
              <a:rPr lang="cs-CZ" dirty="0">
                <a:latin typeface="Courier New" pitchFamily="49" charset="0"/>
              </a:rPr>
              <a:t>ACTTGTGCTTC</a:t>
            </a:r>
          </a:p>
          <a:p>
            <a:r>
              <a:rPr lang="en-US" dirty="0">
                <a:latin typeface="Courier New" pitchFamily="49" charset="0"/>
              </a:rPr>
              <a:t>   Path</a:t>
            </a:r>
            <a:r>
              <a:rPr lang="cs-CZ" dirty="0">
                <a:latin typeface="Courier New" pitchFamily="49" charset="0"/>
              </a:rPr>
              <a:t> 2	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</a:t>
            </a:r>
            <a:r>
              <a:rPr lang="en-US" dirty="0">
                <a:latin typeface="Courier New" pitchFamily="49" charset="0"/>
                <a:sym typeface="Symbol" pitchFamily="18" charset="2"/>
              </a:rPr>
              <a:t> 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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</a:t>
            </a:r>
            <a:endParaRPr lang="cs-CZ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		</a:t>
            </a:r>
            <a:r>
              <a:rPr lang="cs-CZ" dirty="0">
                <a:latin typeface="Courier New" pitchFamily="49" charset="0"/>
              </a:rPr>
              <a:t>AC--GTGCTGCTC </a:t>
            </a:r>
          </a:p>
        </p:txBody>
      </p:sp>
      <p:graphicFrame>
        <p:nvGraphicFramePr>
          <p:cNvPr id="28382" name="Object 1758"/>
          <p:cNvGraphicFramePr>
            <a:graphicFrameLocks noChangeAspect="1"/>
          </p:cNvGraphicFramePr>
          <p:nvPr/>
        </p:nvGraphicFramePr>
        <p:xfrm>
          <a:off x="5360988" y="3870325"/>
          <a:ext cx="2825750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35" name="Dokument" r:id="rId6" imgW="5915126" imgH="2421138" progId="">
                  <p:embed/>
                </p:oleObj>
              </mc:Choice>
              <mc:Fallback>
                <p:oleObj name="Dokument" r:id="rId6" imgW="5915126" imgH="2421138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867" r="60191" b="5650"/>
                      <a:stretch>
                        <a:fillRect/>
                      </a:stretch>
                    </p:blipFill>
                    <p:spPr bwMode="auto">
                      <a:xfrm>
                        <a:off x="5360988" y="3870325"/>
                        <a:ext cx="2825750" cy="2628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Řečová bublina: obdélníkový bublinový popisek 2">
            <a:extLst>
              <a:ext uri="{FF2B5EF4-FFF2-40B4-BE49-F238E27FC236}">
                <a16:creationId xmlns:a16="http://schemas.microsoft.com/office/drawing/2014/main" id="{7FD601D2-7107-4159-BE22-AF7C818DC65D}"/>
              </a:ext>
            </a:extLst>
          </p:cNvPr>
          <p:cNvSpPr/>
          <p:nvPr/>
        </p:nvSpPr>
        <p:spPr bwMode="auto">
          <a:xfrm>
            <a:off x="7410541" y="563373"/>
            <a:ext cx="888398" cy="361025"/>
          </a:xfrm>
          <a:prstGeom prst="wedgeRectCallout">
            <a:avLst>
              <a:gd name="adj1" fmla="val -37728"/>
              <a:gd name="adj2" fmla="val 109615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dot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plot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81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1_1"/>
          <p:cNvPicPr>
            <a:picLocks noChangeAspect="1" noChangeArrowheads="1"/>
          </p:cNvPicPr>
          <p:nvPr/>
        </p:nvPicPr>
        <p:blipFill>
          <a:blip r:embed="rId3" cstate="print"/>
          <a:srcRect t="31730" b="45845"/>
          <a:stretch>
            <a:fillRect/>
          </a:stretch>
        </p:blipFill>
        <p:spPr bwMode="auto">
          <a:xfrm>
            <a:off x="376238" y="2734468"/>
            <a:ext cx="8178090" cy="2195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9"/>
          <p:cNvSpPr txBox="1">
            <a:spLocks noChangeArrowheads="1"/>
          </p:cNvSpPr>
          <p:nvPr/>
        </p:nvSpPr>
        <p:spPr bwMode="auto">
          <a:xfrm>
            <a:off x="1735238" y="4781585"/>
            <a:ext cx="18630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>
                <a:solidFill>
                  <a:srgbClr val="E60000"/>
                </a:solidFill>
              </a:rPr>
              <a:t>path</a:t>
            </a:r>
            <a:r>
              <a:rPr lang="cs-CZ" sz="2400" b="0" dirty="0">
                <a:solidFill>
                  <a:srgbClr val="E60000"/>
                </a:solidFill>
              </a:rPr>
              <a:t> (dráha)</a:t>
            </a:r>
          </a:p>
        </p:txBody>
      </p:sp>
      <p:sp>
        <p:nvSpPr>
          <p:cNvPr id="7174" name="Text Box 10"/>
          <p:cNvSpPr txBox="1">
            <a:spLocks noChangeArrowheads="1"/>
          </p:cNvSpPr>
          <p:nvPr/>
        </p:nvSpPr>
        <p:spPr bwMode="auto">
          <a:xfrm>
            <a:off x="5608620" y="4781585"/>
            <a:ext cx="20201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>
                <a:solidFill>
                  <a:srgbClr val="E60000"/>
                </a:solidFill>
              </a:rPr>
              <a:t>lineage</a:t>
            </a:r>
            <a:r>
              <a:rPr lang="cs-CZ" sz="2400" b="0" dirty="0">
                <a:solidFill>
                  <a:srgbClr val="E60000"/>
                </a:solidFill>
              </a:rPr>
              <a:t> (linie)</a:t>
            </a: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2242458" y="1915885"/>
            <a:ext cx="1752600" cy="707572"/>
          </a:xfrm>
          <a:prstGeom prst="wedgeRectCallout">
            <a:avLst>
              <a:gd name="adj1" fmla="val -18970"/>
              <a:gd name="adj2" fmla="val 10865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connects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two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terminal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nodes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bdélníkový popisek 7"/>
          <p:cNvSpPr/>
          <p:nvPr/>
        </p:nvSpPr>
        <p:spPr bwMode="auto">
          <a:xfrm>
            <a:off x="5910944" y="1730830"/>
            <a:ext cx="1752600" cy="979714"/>
          </a:xfrm>
          <a:prstGeom prst="wedgeRectCallout">
            <a:avLst>
              <a:gd name="adj1" fmla="val -18970"/>
              <a:gd name="adj2" fmla="val 10865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0" dirty="0" err="1"/>
              <a:t>connects</a:t>
            </a:r>
            <a:r>
              <a:rPr lang="cs-CZ" b="0" dirty="0"/>
              <a:t>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terminal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node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with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root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6EE42033-DC0D-4693-848B-2462AB421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309563"/>
            <a:ext cx="46618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 err="1">
                <a:solidFill>
                  <a:srgbClr val="E60000"/>
                </a:solidFill>
              </a:rPr>
              <a:t>Defini</a:t>
            </a:r>
            <a:r>
              <a:rPr lang="cs-CZ" sz="2800" b="0" dirty="0" err="1">
                <a:solidFill>
                  <a:srgbClr val="E60000"/>
                </a:solidFill>
              </a:rPr>
              <a:t>tion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of</a:t>
            </a:r>
            <a:r>
              <a:rPr lang="cs-CZ" sz="2800" b="0" dirty="0">
                <a:solidFill>
                  <a:srgbClr val="E60000"/>
                </a:solidFill>
              </a:rPr>
              <a:t> basic </a:t>
            </a:r>
            <a:r>
              <a:rPr lang="cs-CZ" sz="2800" b="0" dirty="0" err="1">
                <a:solidFill>
                  <a:srgbClr val="E60000"/>
                </a:solidFill>
              </a:rPr>
              <a:t>concepts</a:t>
            </a:r>
            <a:r>
              <a:rPr lang="cs-CZ" sz="28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84" name="Rectangle 1760"/>
          <p:cNvSpPr>
            <a:spLocks noChangeArrowheads="1"/>
          </p:cNvSpPr>
          <p:nvPr/>
        </p:nvSpPr>
        <p:spPr bwMode="auto">
          <a:xfrm>
            <a:off x="5726114" y="1201739"/>
            <a:ext cx="2698750" cy="16097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/>
          <a:lstStyle/>
          <a:p>
            <a:pPr algn="ctr"/>
            <a:r>
              <a:rPr lang="en-US" sz="2000" b="0" dirty="0"/>
              <a:t>GP = </a:t>
            </a:r>
            <a:r>
              <a:rPr lang="en-US" sz="2000" b="0" i="1" dirty="0"/>
              <a:t>g + hl</a:t>
            </a:r>
          </a:p>
          <a:p>
            <a:pPr algn="ctr"/>
            <a:r>
              <a:rPr lang="en-US" sz="1600" b="0" i="1" dirty="0"/>
              <a:t>g</a:t>
            </a:r>
            <a:r>
              <a:rPr lang="en-US" sz="1600" b="0" dirty="0"/>
              <a:t> - gap penalty</a:t>
            </a:r>
          </a:p>
          <a:p>
            <a:pPr algn="ctr"/>
            <a:r>
              <a:rPr lang="en-US" sz="1600" b="0" i="1" dirty="0"/>
              <a:t>h</a:t>
            </a:r>
            <a:r>
              <a:rPr lang="en-US" sz="1600" b="0" dirty="0"/>
              <a:t> – gap extension</a:t>
            </a:r>
          </a:p>
          <a:p>
            <a:pPr algn="ctr"/>
            <a:r>
              <a:rPr lang="en-US" sz="1600" b="0" dirty="0"/>
              <a:t>penalty</a:t>
            </a:r>
          </a:p>
          <a:p>
            <a:pPr algn="ctr"/>
            <a:r>
              <a:rPr lang="en-US" sz="1600" b="0" i="1" dirty="0"/>
              <a:t>l</a:t>
            </a:r>
            <a:r>
              <a:rPr lang="en-US" sz="1600" b="0" dirty="0"/>
              <a:t> – gap length</a:t>
            </a:r>
            <a:endParaRPr lang="cs-CZ" sz="1600" b="0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9275" y="1676400"/>
            <a:ext cx="476733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Gap penalty:</a:t>
            </a:r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	</a:t>
            </a:r>
            <a:r>
              <a:rPr lang="cs-CZ" sz="2000" b="0" i="1" dirty="0"/>
              <a:t>g</a:t>
            </a:r>
            <a:r>
              <a:rPr lang="cs-CZ" sz="2000" b="0" dirty="0"/>
              <a:t> = penalizace za výskyt mezery (1</a:t>
            </a:r>
            <a:r>
              <a:rPr lang="cs-CZ" sz="2000" b="0" dirty="0">
                <a:sym typeface="Symbol"/>
              </a:rPr>
              <a:t>)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cs-CZ" sz="2000" b="0" i="1" dirty="0">
                <a:sym typeface="Symbol"/>
              </a:rPr>
              <a:t>h</a:t>
            </a:r>
            <a:r>
              <a:rPr lang="cs-CZ" sz="2000" b="0" dirty="0">
                <a:sym typeface="Symbol"/>
              </a:rPr>
              <a:t> = extenze za každou „pomlčku“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cs-CZ" sz="2000" b="0" i="1" dirty="0">
                <a:sym typeface="Symbol"/>
              </a:rPr>
              <a:t>l</a:t>
            </a:r>
            <a:r>
              <a:rPr lang="cs-CZ" sz="2000" b="0" dirty="0">
                <a:sym typeface="Symbol"/>
              </a:rPr>
              <a:t> = délka mezery (= počet „pomlček“)</a:t>
            </a:r>
          </a:p>
          <a:p>
            <a:pPr defTabSz="360000">
              <a:spcAft>
                <a:spcPts val="1000"/>
              </a:spcAft>
            </a:pPr>
            <a:endParaRPr lang="cs-CZ" sz="2000" b="0" dirty="0"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Př.: GC</a:t>
            </a:r>
            <a:r>
              <a:rPr lang="cs-CZ" sz="2000" b="0" dirty="0">
                <a:latin typeface="Arial"/>
                <a:cs typeface="Arial"/>
                <a:sym typeface="Symbol"/>
              </a:rPr>
              <a:t>‒ ‒ ‒ ‒ ‒TTAA</a:t>
            </a:r>
            <a:br>
              <a:rPr lang="cs-CZ" sz="2000" b="0" dirty="0">
                <a:latin typeface="Arial"/>
                <a:cs typeface="Arial"/>
                <a:sym typeface="Symbol"/>
              </a:rPr>
            </a:br>
            <a:r>
              <a:rPr lang="cs-CZ" sz="2000" b="0" dirty="0">
                <a:latin typeface="Arial"/>
                <a:cs typeface="Arial"/>
                <a:sym typeface="Symbol"/>
              </a:rPr>
              <a:t>	</a:t>
            </a:r>
            <a:r>
              <a:rPr lang="cs-CZ" sz="2000" b="0" i="1" dirty="0">
                <a:latin typeface="Arial"/>
                <a:cs typeface="Arial"/>
                <a:sym typeface="Symbol"/>
              </a:rPr>
              <a:t>l</a:t>
            </a:r>
            <a:r>
              <a:rPr lang="cs-CZ" sz="2000" b="0" dirty="0">
                <a:latin typeface="Arial"/>
                <a:cs typeface="Arial"/>
                <a:sym typeface="Symbol"/>
              </a:rPr>
              <a:t> = 5, </a:t>
            </a:r>
            <a:r>
              <a:rPr lang="cs-CZ" sz="2000" b="0" i="1" dirty="0">
                <a:latin typeface="Arial"/>
                <a:cs typeface="Arial"/>
                <a:sym typeface="Symbol"/>
              </a:rPr>
              <a:t>g</a:t>
            </a:r>
            <a:r>
              <a:rPr lang="cs-CZ" sz="2000" b="0" dirty="0">
                <a:latin typeface="Arial"/>
                <a:cs typeface="Arial"/>
                <a:sym typeface="Symbol"/>
              </a:rPr>
              <a:t> = </a:t>
            </a:r>
            <a:r>
              <a:rPr lang="cs-CZ" sz="2000" b="0" i="1" dirty="0">
                <a:latin typeface="Arial"/>
                <a:cs typeface="Arial"/>
                <a:sym typeface="Symbol"/>
              </a:rPr>
              <a:t>x</a:t>
            </a:r>
            <a:r>
              <a:rPr lang="cs-CZ" sz="2000" b="0" dirty="0">
                <a:latin typeface="Arial"/>
                <a:cs typeface="Arial"/>
                <a:sym typeface="Symbol"/>
              </a:rPr>
              <a:t>, </a:t>
            </a:r>
            <a:r>
              <a:rPr lang="cs-CZ" sz="2000" b="0" i="1" dirty="0">
                <a:latin typeface="Arial"/>
                <a:cs typeface="Arial"/>
                <a:sym typeface="Symbol"/>
              </a:rPr>
              <a:t>h</a:t>
            </a:r>
            <a:r>
              <a:rPr lang="cs-CZ" sz="2000" b="0" dirty="0">
                <a:latin typeface="Arial"/>
                <a:cs typeface="Arial"/>
                <a:sym typeface="Symbol"/>
              </a:rPr>
              <a:t> = 5</a:t>
            </a:r>
            <a:r>
              <a:rPr lang="cs-CZ" sz="2000" b="0" i="1" dirty="0">
                <a:latin typeface="Arial"/>
                <a:cs typeface="Arial"/>
                <a:sym typeface="Symbol"/>
              </a:rPr>
              <a:t>x</a:t>
            </a:r>
            <a:endParaRPr lang="cs-CZ" sz="2000" b="0" dirty="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3347CF59-A13C-4CA0-B96D-42AD8C296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8" y="301763"/>
            <a:ext cx="356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E60000"/>
                </a:solidFill>
              </a:rPr>
              <a:t>Se</a:t>
            </a:r>
            <a:r>
              <a:rPr lang="cs-CZ" sz="2800" b="0" dirty="0" err="1">
                <a:solidFill>
                  <a:srgbClr val="E60000"/>
                </a:solidFill>
              </a:rPr>
              <a:t>quence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alignment</a:t>
            </a:r>
            <a:r>
              <a:rPr lang="cs-CZ" sz="28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1672545" y="333829"/>
            <a:ext cx="55018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 err="1">
                <a:solidFill>
                  <a:srgbClr val="E60000"/>
                </a:solidFill>
              </a:rPr>
              <a:t>Progressive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alignment</a:t>
            </a:r>
            <a:r>
              <a:rPr lang="en-US" sz="2800" b="0" dirty="0">
                <a:solidFill>
                  <a:srgbClr val="E60000"/>
                </a:solidFill>
              </a:rPr>
              <a:t> - </a:t>
            </a:r>
            <a:r>
              <a:rPr lang="en-US" sz="2800" b="0" dirty="0" err="1">
                <a:solidFill>
                  <a:srgbClr val="E60000"/>
                </a:solidFill>
              </a:rPr>
              <a:t>ClustalX</a:t>
            </a:r>
            <a:endParaRPr lang="cs-CZ" sz="2800" b="0" dirty="0">
              <a:solidFill>
                <a:srgbClr val="E60000"/>
              </a:solidFill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95313" y="1730375"/>
            <a:ext cx="625684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5000"/>
              </a:spcBef>
              <a:buFontTx/>
              <a:buAutoNum type="arabicPeriod"/>
            </a:pPr>
            <a:r>
              <a:rPr lang="cs-CZ" sz="2000" b="0" dirty="0" err="1"/>
              <a:t>Alignment</a:t>
            </a:r>
            <a:r>
              <a:rPr lang="cs-CZ" sz="2000" b="0" dirty="0"/>
              <a:t> </a:t>
            </a:r>
            <a:r>
              <a:rPr lang="cs-CZ" sz="2000" b="0" dirty="0" err="1"/>
              <a:t>of</a:t>
            </a:r>
            <a:r>
              <a:rPr lang="cs-CZ" sz="2000" b="0" dirty="0"/>
              <a:t> </a:t>
            </a:r>
            <a:r>
              <a:rPr lang="cs-CZ" sz="2000" b="0" dirty="0" err="1"/>
              <a:t>sequence</a:t>
            </a:r>
            <a:r>
              <a:rPr lang="cs-CZ" sz="2000" b="0" dirty="0"/>
              <a:t> </a:t>
            </a:r>
            <a:r>
              <a:rPr lang="cs-CZ" sz="2000" b="0" dirty="0" err="1"/>
              <a:t>pairs</a:t>
            </a:r>
            <a:r>
              <a:rPr lang="en-US" sz="2000" b="0" dirty="0"/>
              <a:t> </a:t>
            </a:r>
            <a:r>
              <a:rPr lang="en-US" sz="2000" b="0" dirty="0">
                <a:sym typeface="Symbol" pitchFamily="18" charset="2"/>
              </a:rPr>
              <a:t> </a:t>
            </a:r>
            <a:r>
              <a:rPr lang="cs-CZ" sz="2000" b="0" dirty="0" err="1">
                <a:sym typeface="Symbol" pitchFamily="18" charset="2"/>
              </a:rPr>
              <a:t>pairwise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err="1">
                <a:sym typeface="Symbol" pitchFamily="18" charset="2"/>
              </a:rPr>
              <a:t>distances</a:t>
            </a:r>
            <a:endParaRPr lang="en-US" sz="2000" b="0" dirty="0">
              <a:sym typeface="Symbol" pitchFamily="18" charset="2"/>
            </a:endParaRPr>
          </a:p>
          <a:p>
            <a:pPr marL="342900" indent="-342900">
              <a:spcBef>
                <a:spcPct val="25000"/>
              </a:spcBef>
              <a:buFontTx/>
              <a:buAutoNum type="arabicPeriod"/>
            </a:pPr>
            <a:r>
              <a:rPr lang="cs-CZ" sz="2000" b="0" dirty="0" err="1"/>
              <a:t>Construction</a:t>
            </a:r>
            <a:r>
              <a:rPr lang="cs-CZ" sz="2000" b="0" dirty="0"/>
              <a:t> </a:t>
            </a:r>
            <a:r>
              <a:rPr lang="cs-CZ" sz="2000" b="0" dirty="0" err="1"/>
              <a:t>of</a:t>
            </a:r>
            <a:r>
              <a:rPr lang="cs-CZ" sz="2000" b="0" dirty="0"/>
              <a:t> </a:t>
            </a:r>
            <a:r>
              <a:rPr lang="en-US" sz="2000" b="0" dirty="0"/>
              <a:t>guide tree (</a:t>
            </a:r>
            <a:r>
              <a:rPr lang="cs-CZ" sz="2000" b="0" dirty="0"/>
              <a:t>eg. </a:t>
            </a:r>
            <a:r>
              <a:rPr lang="en-US" sz="2000" b="0" dirty="0"/>
              <a:t>N</a:t>
            </a:r>
            <a:r>
              <a:rPr lang="cs-CZ" sz="2000" b="0" dirty="0" err="1"/>
              <a:t>eighbor</a:t>
            </a:r>
            <a:r>
              <a:rPr lang="cs-CZ" sz="2000" b="0" dirty="0"/>
              <a:t>-</a:t>
            </a:r>
            <a:r>
              <a:rPr lang="en-US" sz="2000" b="0" dirty="0"/>
              <a:t>J</a:t>
            </a:r>
            <a:r>
              <a:rPr lang="cs-CZ" sz="2000" b="0" dirty="0" err="1"/>
              <a:t>oining</a:t>
            </a:r>
            <a:r>
              <a:rPr lang="en-US" sz="2000" b="0" dirty="0"/>
              <a:t>)</a:t>
            </a:r>
          </a:p>
          <a:p>
            <a:pPr marL="342900" indent="-342900">
              <a:spcBef>
                <a:spcPct val="25000"/>
              </a:spcBef>
              <a:buFontTx/>
              <a:buAutoNum type="arabicPeriod"/>
            </a:pPr>
            <a:r>
              <a:rPr lang="cs-CZ" sz="2000" b="0" dirty="0" err="1"/>
              <a:t>Alignment</a:t>
            </a:r>
            <a:r>
              <a:rPr lang="cs-CZ" sz="2000" b="0" dirty="0"/>
              <a:t> </a:t>
            </a:r>
            <a:r>
              <a:rPr lang="cs-CZ" sz="2000" b="0" dirty="0" err="1"/>
              <a:t>of</a:t>
            </a:r>
            <a:r>
              <a:rPr lang="cs-CZ" sz="2000" b="0" dirty="0"/>
              <a:t> </a:t>
            </a:r>
            <a:r>
              <a:rPr lang="cs-CZ" sz="2000" b="0" dirty="0" err="1"/>
              <a:t>all</a:t>
            </a:r>
            <a:r>
              <a:rPr lang="cs-CZ" sz="2000" b="0" dirty="0"/>
              <a:t> </a:t>
            </a:r>
            <a:r>
              <a:rPr lang="cs-CZ" sz="2000" b="0" dirty="0" err="1"/>
              <a:t>sequences</a:t>
            </a:r>
            <a:r>
              <a:rPr lang="cs-CZ" sz="2000" b="0" dirty="0"/>
              <a:t> </a:t>
            </a:r>
            <a:r>
              <a:rPr lang="cs-CZ" sz="2000" b="0" dirty="0" err="1"/>
              <a:t>according</a:t>
            </a:r>
            <a:r>
              <a:rPr lang="cs-CZ" sz="2000" b="0" dirty="0"/>
              <a:t> to </a:t>
            </a:r>
            <a:r>
              <a:rPr lang="cs-CZ" sz="2000" b="0" dirty="0" err="1"/>
              <a:t>guide</a:t>
            </a:r>
            <a:r>
              <a:rPr lang="cs-CZ" sz="2000" b="0" dirty="0"/>
              <a:t> </a:t>
            </a:r>
            <a:r>
              <a:rPr lang="cs-CZ" sz="2000" b="0" dirty="0" err="1"/>
              <a:t>tree</a:t>
            </a:r>
            <a:endParaRPr lang="cs-CZ" sz="2000" b="0" dirty="0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87438" y="3270250"/>
            <a:ext cx="7126287" cy="3036888"/>
            <a:chOff x="363" y="2049"/>
            <a:chExt cx="4489" cy="1913"/>
          </a:xfrm>
        </p:grpSpPr>
        <p:pic>
          <p:nvPicPr>
            <p:cNvPr id="22534" name="Picture 4" descr="Align_Tre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3" y="2049"/>
              <a:ext cx="3014" cy="1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5" name="Line 6"/>
            <p:cNvSpPr>
              <a:spLocks noChangeShapeType="1"/>
            </p:cNvSpPr>
            <p:nvPr/>
          </p:nvSpPr>
          <p:spPr bwMode="auto">
            <a:xfrm>
              <a:off x="3546" y="3346"/>
              <a:ext cx="0" cy="51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6" name="Line 7"/>
            <p:cNvSpPr>
              <a:spLocks noChangeShapeType="1"/>
            </p:cNvSpPr>
            <p:nvPr/>
          </p:nvSpPr>
          <p:spPr bwMode="auto">
            <a:xfrm>
              <a:off x="3536" y="2150"/>
              <a:ext cx="0" cy="51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7" name="Text Box 8"/>
            <p:cNvSpPr txBox="1">
              <a:spLocks noChangeArrowheads="1"/>
            </p:cNvSpPr>
            <p:nvPr/>
          </p:nvSpPr>
          <p:spPr bwMode="auto">
            <a:xfrm>
              <a:off x="3551" y="227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chemeClr val="accent2"/>
                  </a:solidFill>
                  <a:latin typeface="Arial Black" pitchFamily="34" charset="0"/>
                </a:rPr>
                <a:t>I.</a:t>
              </a:r>
              <a:endParaRPr lang="cs-CZ" sz="2400">
                <a:solidFill>
                  <a:schemeClr val="accent2"/>
                </a:solidFill>
                <a:latin typeface="Arial Black" pitchFamily="34" charset="0"/>
              </a:endParaRPr>
            </a:p>
          </p:txBody>
        </p:sp>
        <p:sp>
          <p:nvSpPr>
            <p:cNvPr id="22538" name="Text Box 9"/>
            <p:cNvSpPr txBox="1">
              <a:spLocks noChangeArrowheads="1"/>
            </p:cNvSpPr>
            <p:nvPr/>
          </p:nvSpPr>
          <p:spPr bwMode="auto">
            <a:xfrm>
              <a:off x="3551" y="3476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chemeClr val="accent2"/>
                  </a:solidFill>
                  <a:latin typeface="Arial Black" pitchFamily="34" charset="0"/>
                </a:rPr>
                <a:t>I.</a:t>
              </a:r>
              <a:endParaRPr lang="cs-CZ" sz="2400">
                <a:solidFill>
                  <a:schemeClr val="accent2"/>
                </a:solidFill>
                <a:latin typeface="Arial Black" pitchFamily="34" charset="0"/>
              </a:endParaRPr>
            </a:p>
          </p:txBody>
        </p:sp>
        <p:sp>
          <p:nvSpPr>
            <p:cNvPr id="22539" name="Line 10"/>
            <p:cNvSpPr>
              <a:spLocks noChangeShapeType="1"/>
            </p:cNvSpPr>
            <p:nvPr/>
          </p:nvSpPr>
          <p:spPr bwMode="auto">
            <a:xfrm>
              <a:off x="3972" y="2149"/>
              <a:ext cx="1" cy="930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0" name="Text Box 11"/>
            <p:cNvSpPr txBox="1">
              <a:spLocks noChangeArrowheads="1"/>
            </p:cNvSpPr>
            <p:nvPr/>
          </p:nvSpPr>
          <p:spPr bwMode="auto">
            <a:xfrm>
              <a:off x="3972" y="2480"/>
              <a:ext cx="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3399FF"/>
                  </a:solidFill>
                  <a:latin typeface="Arial Black" pitchFamily="34" charset="0"/>
                </a:rPr>
                <a:t>II.</a:t>
              </a:r>
              <a:endParaRPr lang="cs-CZ" sz="2400">
                <a:solidFill>
                  <a:srgbClr val="3399FF"/>
                </a:solidFill>
                <a:latin typeface="Arial Black" pitchFamily="34" charset="0"/>
              </a:endParaRPr>
            </a:p>
          </p:txBody>
        </p:sp>
        <p:sp>
          <p:nvSpPr>
            <p:cNvPr id="22541" name="Line 12"/>
            <p:cNvSpPr>
              <a:spLocks noChangeShapeType="1"/>
            </p:cNvSpPr>
            <p:nvPr/>
          </p:nvSpPr>
          <p:spPr bwMode="auto">
            <a:xfrm>
              <a:off x="4447" y="2149"/>
              <a:ext cx="0" cy="1718"/>
            </a:xfrm>
            <a:prstGeom prst="line">
              <a:avLst/>
            </a:prstGeom>
            <a:noFill/>
            <a:ln w="76200">
              <a:solidFill>
                <a:srgbClr val="33CC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2" name="Text Box 13"/>
            <p:cNvSpPr txBox="1">
              <a:spLocks noChangeArrowheads="1"/>
            </p:cNvSpPr>
            <p:nvPr/>
          </p:nvSpPr>
          <p:spPr bwMode="auto">
            <a:xfrm>
              <a:off x="4447" y="2865"/>
              <a:ext cx="40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33CCFF"/>
                  </a:solidFill>
                  <a:latin typeface="Arial Black" pitchFamily="34" charset="0"/>
                </a:rPr>
                <a:t>III.</a:t>
              </a:r>
              <a:endParaRPr lang="cs-CZ" sz="2400">
                <a:solidFill>
                  <a:srgbClr val="33CCFF"/>
                </a:solidFill>
                <a:latin typeface="Arial Black" pitchFamily="34" charset="0"/>
              </a:endParaRPr>
            </a:p>
          </p:txBody>
        </p:sp>
      </p:grp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568325" y="1123950"/>
            <a:ext cx="15199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ym typeface="Symbol" pitchFamily="18" charset="2"/>
              </a:rPr>
              <a:t>3 </a:t>
            </a:r>
            <a:r>
              <a:rPr lang="cs-CZ" sz="2400" b="0" dirty="0" err="1">
                <a:sym typeface="Symbol" pitchFamily="18" charset="2"/>
              </a:rPr>
              <a:t>phases</a:t>
            </a:r>
            <a:r>
              <a:rPr lang="en-US" sz="2400" b="0" dirty="0">
                <a:sym typeface="Symbol" pitchFamily="18" charset="2"/>
              </a:rPr>
              <a:t>:</a:t>
            </a:r>
            <a:endParaRPr lang="cs-CZ" sz="2400" b="0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build="p"/>
      <p:bldP spid="2459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4AF9E75-6F24-4645-9839-10CF209D2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522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6B788DD-5D48-44CB-BDD2-30481018A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13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4"/>
          <p:cNvSpPr txBox="1">
            <a:spLocks noChangeArrowheads="1"/>
          </p:cNvSpPr>
          <p:nvPr/>
        </p:nvSpPr>
        <p:spPr bwMode="auto">
          <a:xfrm>
            <a:off x="2039095" y="288922"/>
            <a:ext cx="50658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E60000"/>
                </a:solidFill>
                <a:sym typeface="Symbol" pitchFamily="18" charset="2"/>
              </a:rPr>
              <a:t>Pro</a:t>
            </a:r>
            <a:r>
              <a:rPr lang="cs-CZ" sz="2400" b="0" dirty="0" err="1">
                <a:solidFill>
                  <a:srgbClr val="E60000"/>
                </a:solidFill>
                <a:sym typeface="Symbol" pitchFamily="18" charset="2"/>
              </a:rPr>
              <a:t>blem</a:t>
            </a:r>
            <a:r>
              <a:rPr lang="cs-CZ" sz="2400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sz="2400" b="0" dirty="0" err="1">
                <a:solidFill>
                  <a:srgbClr val="E60000"/>
                </a:solidFill>
                <a:sym typeface="Symbol" pitchFamily="18" charset="2"/>
              </a:rPr>
              <a:t>with</a:t>
            </a:r>
            <a:r>
              <a:rPr lang="cs-CZ" sz="2400" b="0" dirty="0">
                <a:solidFill>
                  <a:srgbClr val="E60000"/>
                </a:solidFill>
                <a:sym typeface="Symbol" pitchFamily="18" charset="2"/>
              </a:rPr>
              <a:t> pro</a:t>
            </a:r>
            <a:r>
              <a:rPr lang="en-US" sz="2400" b="0" dirty="0" err="1">
                <a:solidFill>
                  <a:srgbClr val="E60000"/>
                </a:solidFill>
                <a:sym typeface="Symbol" pitchFamily="18" charset="2"/>
              </a:rPr>
              <a:t>gre</a:t>
            </a:r>
            <a:r>
              <a:rPr lang="cs-CZ" sz="2400" b="0" dirty="0" err="1">
                <a:solidFill>
                  <a:srgbClr val="E60000"/>
                </a:solidFill>
                <a:sym typeface="Symbol" pitchFamily="18" charset="2"/>
              </a:rPr>
              <a:t>ss</a:t>
            </a:r>
            <a:r>
              <a:rPr lang="en-US" sz="2400" b="0" dirty="0">
                <a:solidFill>
                  <a:srgbClr val="E60000"/>
                </a:solidFill>
                <a:sym typeface="Symbol" pitchFamily="18" charset="2"/>
              </a:rPr>
              <a:t>iv</a:t>
            </a:r>
            <a:r>
              <a:rPr lang="cs-CZ" sz="2400" b="0" dirty="0">
                <a:solidFill>
                  <a:srgbClr val="E60000"/>
                </a:solidFill>
                <a:sym typeface="Symbol" pitchFamily="18" charset="2"/>
              </a:rPr>
              <a:t>e </a:t>
            </a:r>
            <a:r>
              <a:rPr lang="cs-CZ" sz="2400" b="0" dirty="0" err="1">
                <a:solidFill>
                  <a:srgbClr val="E60000"/>
                </a:solidFill>
                <a:sym typeface="Symbol" pitchFamily="18" charset="2"/>
              </a:rPr>
              <a:t>alignment</a:t>
            </a:r>
            <a:endParaRPr lang="cs-CZ" sz="2400" b="0" dirty="0">
              <a:solidFill>
                <a:srgbClr val="E60000"/>
              </a:solidFill>
              <a:sym typeface="Symbol" pitchFamily="18" charset="2"/>
            </a:endParaRPr>
          </a:p>
        </p:txBody>
      </p:sp>
      <p:sp>
        <p:nvSpPr>
          <p:cNvPr id="23555" name="Text Box 16"/>
          <p:cNvSpPr txBox="1">
            <a:spLocks noChangeArrowheads="1"/>
          </p:cNvSpPr>
          <p:nvPr/>
        </p:nvSpPr>
        <p:spPr bwMode="auto">
          <a:xfrm>
            <a:off x="1392238" y="1671638"/>
            <a:ext cx="27749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latin typeface="Courier New" pitchFamily="49" charset="0"/>
              </a:rPr>
              <a:t>gorilla</a:t>
            </a:r>
            <a:r>
              <a:rPr lang="cs-CZ" sz="2000" dirty="0">
                <a:latin typeface="Courier New" pitchFamily="49" charset="0"/>
              </a:rPr>
              <a:t>	AGGTT</a:t>
            </a:r>
          </a:p>
          <a:p>
            <a:r>
              <a:rPr lang="cs-CZ" sz="2000" dirty="0" err="1">
                <a:latin typeface="Courier New" pitchFamily="49" charset="0"/>
              </a:rPr>
              <a:t>horse</a:t>
            </a:r>
            <a:r>
              <a:rPr lang="cs-CZ" sz="2000" dirty="0">
                <a:latin typeface="Courier New" pitchFamily="49" charset="0"/>
              </a:rPr>
              <a:t>		AG-TT</a:t>
            </a:r>
          </a:p>
          <a:p>
            <a:r>
              <a:rPr lang="cs-CZ" sz="2000" dirty="0">
                <a:latin typeface="Courier New" pitchFamily="49" charset="0"/>
              </a:rPr>
              <a:t>panda		AG-TT</a:t>
            </a:r>
          </a:p>
        </p:txBody>
      </p:sp>
      <p:sp>
        <p:nvSpPr>
          <p:cNvPr id="23556" name="Text Box 17"/>
          <p:cNvSpPr txBox="1">
            <a:spLocks noChangeArrowheads="1"/>
          </p:cNvSpPr>
          <p:nvPr/>
        </p:nvSpPr>
        <p:spPr bwMode="auto">
          <a:xfrm>
            <a:off x="3786368" y="980280"/>
            <a:ext cx="1571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6 species:</a:t>
            </a:r>
          </a:p>
        </p:txBody>
      </p:sp>
      <p:sp>
        <p:nvSpPr>
          <p:cNvPr id="23557" name="Text Box 18"/>
          <p:cNvSpPr txBox="1">
            <a:spLocks noChangeArrowheads="1"/>
          </p:cNvSpPr>
          <p:nvPr/>
        </p:nvSpPr>
        <p:spPr bwMode="auto">
          <a:xfrm>
            <a:off x="4927600" y="1671638"/>
            <a:ext cx="280076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latin typeface="Courier New" pitchFamily="49" charset="0"/>
              </a:rPr>
              <a:t>penguin</a:t>
            </a:r>
            <a:r>
              <a:rPr lang="cs-CZ" sz="2000" dirty="0">
                <a:latin typeface="Courier New" pitchFamily="49" charset="0"/>
              </a:rPr>
              <a:t>	A-GTT</a:t>
            </a:r>
          </a:p>
          <a:p>
            <a:r>
              <a:rPr lang="cs-CZ" sz="2000" dirty="0" err="1">
                <a:latin typeface="Courier New" pitchFamily="49" charset="0"/>
              </a:rPr>
              <a:t>chicken</a:t>
            </a:r>
            <a:r>
              <a:rPr lang="cs-CZ" sz="2000" dirty="0">
                <a:latin typeface="Courier New" pitchFamily="49" charset="0"/>
              </a:rPr>
              <a:t>	A-GTT</a:t>
            </a:r>
          </a:p>
          <a:p>
            <a:r>
              <a:rPr lang="cs-CZ" sz="2000" dirty="0" err="1">
                <a:latin typeface="Courier New" pitchFamily="49" charset="0"/>
              </a:rPr>
              <a:t>ostrich</a:t>
            </a:r>
            <a:r>
              <a:rPr lang="cs-CZ" sz="2000" dirty="0">
                <a:latin typeface="Courier New" pitchFamily="49" charset="0"/>
              </a:rPr>
              <a:t>	AGGTT</a:t>
            </a:r>
          </a:p>
        </p:txBody>
      </p:sp>
      <p:sp>
        <p:nvSpPr>
          <p:cNvPr id="113683" name="Text Box 19"/>
          <p:cNvSpPr txBox="1">
            <a:spLocks noChangeArrowheads="1"/>
          </p:cNvSpPr>
          <p:nvPr/>
        </p:nvSpPr>
        <p:spPr bwMode="auto">
          <a:xfrm>
            <a:off x="3109913" y="3997325"/>
            <a:ext cx="280076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latin typeface="Courier New" pitchFamily="49" charset="0"/>
              </a:rPr>
              <a:t>gorilla</a:t>
            </a:r>
            <a:r>
              <a:rPr lang="cs-CZ" sz="2000" dirty="0">
                <a:latin typeface="Courier New" pitchFamily="49" charset="0"/>
              </a:rPr>
              <a:t>	AGGTT</a:t>
            </a:r>
          </a:p>
          <a:p>
            <a:r>
              <a:rPr lang="cs-CZ" sz="2000" dirty="0" err="1">
                <a:latin typeface="Courier New" pitchFamily="49" charset="0"/>
              </a:rPr>
              <a:t>horse</a:t>
            </a:r>
            <a:r>
              <a:rPr lang="cs-CZ" sz="2000" dirty="0">
                <a:latin typeface="Courier New" pitchFamily="49" charset="0"/>
              </a:rPr>
              <a:t>		AG-TT</a:t>
            </a:r>
          </a:p>
          <a:p>
            <a:r>
              <a:rPr lang="cs-CZ" sz="2000" dirty="0">
                <a:latin typeface="Courier New" pitchFamily="49" charset="0"/>
              </a:rPr>
              <a:t>panda		AG-TT</a:t>
            </a:r>
          </a:p>
          <a:p>
            <a:r>
              <a:rPr lang="cs-CZ" sz="2000" dirty="0" err="1">
                <a:latin typeface="Courier New" pitchFamily="49" charset="0"/>
              </a:rPr>
              <a:t>penguin</a:t>
            </a:r>
            <a:r>
              <a:rPr lang="cs-CZ" sz="2000" dirty="0">
                <a:latin typeface="Courier New" pitchFamily="49" charset="0"/>
              </a:rPr>
              <a:t>	A-GTT</a:t>
            </a:r>
          </a:p>
          <a:p>
            <a:r>
              <a:rPr lang="cs-CZ" sz="2000" dirty="0" err="1">
                <a:latin typeface="Courier New" pitchFamily="49" charset="0"/>
              </a:rPr>
              <a:t>chicken</a:t>
            </a:r>
            <a:r>
              <a:rPr lang="cs-CZ" sz="2000" dirty="0">
                <a:latin typeface="Courier New" pitchFamily="49" charset="0"/>
              </a:rPr>
              <a:t>	A-GTT</a:t>
            </a:r>
          </a:p>
          <a:p>
            <a:r>
              <a:rPr lang="cs-CZ" sz="2000" dirty="0" err="1">
                <a:latin typeface="Courier New" pitchFamily="49" charset="0"/>
              </a:rPr>
              <a:t>ostrich</a:t>
            </a:r>
            <a:r>
              <a:rPr lang="cs-CZ" sz="2000" dirty="0">
                <a:latin typeface="Courier New" pitchFamily="49" charset="0"/>
              </a:rPr>
              <a:t>	AGGTT</a:t>
            </a:r>
          </a:p>
        </p:txBody>
      </p:sp>
      <p:sp>
        <p:nvSpPr>
          <p:cNvPr id="113684" name="AutoShape 20"/>
          <p:cNvSpPr>
            <a:spLocks noChangeArrowheads="1"/>
          </p:cNvSpPr>
          <p:nvPr/>
        </p:nvSpPr>
        <p:spPr bwMode="auto">
          <a:xfrm>
            <a:off x="4227513" y="2871788"/>
            <a:ext cx="452437" cy="569912"/>
          </a:xfrm>
          <a:prstGeom prst="downArrow">
            <a:avLst>
              <a:gd name="adj1" fmla="val 50000"/>
              <a:gd name="adj2" fmla="val 31491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3687" name="Text Box 23"/>
          <p:cNvSpPr txBox="1">
            <a:spLocks noChangeArrowheads="1"/>
          </p:cNvSpPr>
          <p:nvPr/>
        </p:nvSpPr>
        <p:spPr bwMode="auto">
          <a:xfrm>
            <a:off x="584200" y="3997325"/>
            <a:ext cx="9461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urier New" pitchFamily="49" charset="0"/>
              </a:rPr>
              <a:t>AGGTT</a:t>
            </a:r>
          </a:p>
          <a:p>
            <a:r>
              <a:rPr lang="cs-CZ" sz="2000">
                <a:latin typeface="Courier New" pitchFamily="49" charset="0"/>
              </a:rPr>
              <a:t>AG-TT</a:t>
            </a:r>
          </a:p>
          <a:p>
            <a:r>
              <a:rPr lang="cs-CZ" sz="2000">
                <a:latin typeface="Courier New" pitchFamily="49" charset="0"/>
              </a:rPr>
              <a:t>AG-TT</a:t>
            </a:r>
          </a:p>
          <a:p>
            <a:r>
              <a:rPr lang="cs-CZ" sz="2000">
                <a:latin typeface="Courier New" pitchFamily="49" charset="0"/>
              </a:rPr>
              <a:t>AG-TT</a:t>
            </a:r>
          </a:p>
          <a:p>
            <a:r>
              <a:rPr lang="cs-CZ" sz="2000">
                <a:latin typeface="Courier New" pitchFamily="49" charset="0"/>
              </a:rPr>
              <a:t>AG-TT</a:t>
            </a:r>
          </a:p>
          <a:p>
            <a:r>
              <a:rPr lang="cs-CZ" sz="2000">
                <a:latin typeface="Courier New" pitchFamily="49" charset="0"/>
              </a:rPr>
              <a:t>AGGTT</a:t>
            </a:r>
          </a:p>
        </p:txBody>
      </p:sp>
      <p:sp>
        <p:nvSpPr>
          <p:cNvPr id="113688" name="Text Box 24"/>
          <p:cNvSpPr txBox="1">
            <a:spLocks noChangeArrowheads="1"/>
          </p:cNvSpPr>
          <p:nvPr/>
        </p:nvSpPr>
        <p:spPr bwMode="auto">
          <a:xfrm>
            <a:off x="7466013" y="3997325"/>
            <a:ext cx="9461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urier New" pitchFamily="49" charset="0"/>
              </a:rPr>
              <a:t>AGGTT</a:t>
            </a:r>
          </a:p>
          <a:p>
            <a:r>
              <a:rPr lang="cs-CZ" sz="2000">
                <a:latin typeface="Courier New" pitchFamily="49" charset="0"/>
              </a:rPr>
              <a:t>A-GTT</a:t>
            </a:r>
          </a:p>
          <a:p>
            <a:r>
              <a:rPr lang="cs-CZ" sz="2000">
                <a:latin typeface="Courier New" pitchFamily="49" charset="0"/>
              </a:rPr>
              <a:t>A-GTT</a:t>
            </a:r>
          </a:p>
          <a:p>
            <a:r>
              <a:rPr lang="cs-CZ" sz="2000">
                <a:latin typeface="Courier New" pitchFamily="49" charset="0"/>
              </a:rPr>
              <a:t>A-GTT</a:t>
            </a:r>
          </a:p>
          <a:p>
            <a:r>
              <a:rPr lang="cs-CZ" sz="2000">
                <a:latin typeface="Courier New" pitchFamily="49" charset="0"/>
              </a:rPr>
              <a:t>A-GTT</a:t>
            </a:r>
          </a:p>
          <a:p>
            <a:r>
              <a:rPr lang="cs-CZ" sz="2000">
                <a:latin typeface="Courier New" pitchFamily="49" charset="0"/>
              </a:rPr>
              <a:t>AGGTT</a:t>
            </a:r>
          </a:p>
        </p:txBody>
      </p:sp>
      <p:sp>
        <p:nvSpPr>
          <p:cNvPr id="113689" name="AutoShape 25"/>
          <p:cNvSpPr>
            <a:spLocks noChangeArrowheads="1"/>
          </p:cNvSpPr>
          <p:nvPr/>
        </p:nvSpPr>
        <p:spPr bwMode="auto">
          <a:xfrm>
            <a:off x="1968500" y="4799013"/>
            <a:ext cx="452438" cy="334962"/>
          </a:xfrm>
          <a:prstGeom prst="leftArrow">
            <a:avLst>
              <a:gd name="adj1" fmla="val 50000"/>
              <a:gd name="adj2" fmla="val 33768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3690" name="AutoShape 26"/>
          <p:cNvSpPr>
            <a:spLocks noChangeArrowheads="1"/>
          </p:cNvSpPr>
          <p:nvPr/>
        </p:nvSpPr>
        <p:spPr bwMode="auto">
          <a:xfrm flipH="1">
            <a:off x="6483350" y="4799013"/>
            <a:ext cx="452438" cy="334962"/>
          </a:xfrm>
          <a:prstGeom prst="leftArrow">
            <a:avLst>
              <a:gd name="adj1" fmla="val 50000"/>
              <a:gd name="adj2" fmla="val 33768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83" grpId="0"/>
      <p:bldP spid="113684" grpId="0" animBg="1"/>
      <p:bldP spid="113687" grpId="0"/>
      <p:bldP spid="113688" grpId="0"/>
      <p:bldP spid="113689" grpId="0" animBg="1"/>
      <p:bldP spid="11369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>
            <a:extLst>
              <a:ext uri="{FF2B5EF4-FFF2-40B4-BE49-F238E27FC236}">
                <a16:creationId xmlns:a16="http://schemas.microsoft.com/office/drawing/2014/main" id="{B04A65FF-A4E5-4B58-981D-0BDC3C25C6B2}"/>
              </a:ext>
            </a:extLst>
          </p:cNvPr>
          <p:cNvGrpSpPr/>
          <p:nvPr/>
        </p:nvGrpSpPr>
        <p:grpSpPr>
          <a:xfrm>
            <a:off x="47309" y="534913"/>
            <a:ext cx="9049382" cy="4505122"/>
            <a:chOff x="42614" y="1379974"/>
            <a:chExt cx="8525012" cy="4347345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418978F2-5F03-4E80-9619-87B387405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176" t="13581" r="46005" b="19015"/>
            <a:stretch/>
          </p:blipFill>
          <p:spPr>
            <a:xfrm>
              <a:off x="42614" y="1379974"/>
              <a:ext cx="4680341" cy="4347345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53DC2E7B-E7D0-4A4B-B795-408FE55C3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053" t="13581" r="7417" b="19015"/>
            <a:stretch/>
          </p:blipFill>
          <p:spPr>
            <a:xfrm>
              <a:off x="4722956" y="1379974"/>
              <a:ext cx="3844670" cy="4347345"/>
            </a:xfrm>
            <a:prstGeom prst="rect">
              <a:avLst/>
            </a:prstGeom>
          </p:spPr>
        </p:pic>
      </p:grpSp>
      <p:sp>
        <p:nvSpPr>
          <p:cNvPr id="5" name="Obdélník 4">
            <a:extLst>
              <a:ext uri="{FF2B5EF4-FFF2-40B4-BE49-F238E27FC236}">
                <a16:creationId xmlns:a16="http://schemas.microsoft.com/office/drawing/2014/main" id="{588CE7ED-E5B4-44C1-B083-F08E79A5C7B4}"/>
              </a:ext>
            </a:extLst>
          </p:cNvPr>
          <p:cNvSpPr/>
          <p:nvPr/>
        </p:nvSpPr>
        <p:spPr bwMode="auto">
          <a:xfrm>
            <a:off x="4888356" y="427802"/>
            <a:ext cx="1248091" cy="4719344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81CB34F-FBE9-47E5-B6DD-26E603A02187}"/>
              </a:ext>
            </a:extLst>
          </p:cNvPr>
          <p:cNvSpPr txBox="1"/>
          <p:nvPr/>
        </p:nvSpPr>
        <p:spPr>
          <a:xfrm>
            <a:off x="468313" y="5922977"/>
            <a:ext cx="7929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/>
              <a:t>Many </a:t>
            </a:r>
            <a:r>
              <a:rPr lang="cs-CZ" sz="2000" b="0" dirty="0" err="1"/>
              <a:t>other</a:t>
            </a:r>
            <a:r>
              <a:rPr lang="cs-CZ" sz="2000" b="0" dirty="0"/>
              <a:t> </a:t>
            </a:r>
            <a:r>
              <a:rPr lang="cs-CZ" sz="2000" b="0" dirty="0" err="1"/>
              <a:t>alignment</a:t>
            </a:r>
            <a:r>
              <a:rPr lang="cs-CZ" sz="2000" b="0" dirty="0"/>
              <a:t> </a:t>
            </a:r>
            <a:r>
              <a:rPr lang="cs-CZ" sz="2000" b="0" dirty="0" err="1"/>
              <a:t>programs</a:t>
            </a:r>
            <a:r>
              <a:rPr lang="cs-CZ" sz="2000" b="0" dirty="0"/>
              <a:t>: </a:t>
            </a:r>
            <a:r>
              <a:rPr lang="cs-CZ" sz="2000" b="0" dirty="0" err="1"/>
              <a:t>e.g</a:t>
            </a:r>
            <a:r>
              <a:rPr lang="cs-CZ" sz="2000" b="0" dirty="0"/>
              <a:t>. MAFFT, MUSCLE, </a:t>
            </a:r>
            <a:r>
              <a:rPr lang="cs-CZ" sz="2000" b="0" dirty="0" err="1"/>
              <a:t>Geneious</a:t>
            </a:r>
            <a:r>
              <a:rPr lang="cs-CZ" sz="2000" b="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40758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>
            <a:extLst>
              <a:ext uri="{FF2B5EF4-FFF2-40B4-BE49-F238E27FC236}">
                <a16:creationId xmlns:a16="http://schemas.microsoft.com/office/drawing/2014/main" id="{A1A63E46-89C4-4FC7-8B7B-68FED3311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4766" y="309563"/>
            <a:ext cx="60051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>
                <a:solidFill>
                  <a:srgbClr val="E60000"/>
                </a:solidFill>
                <a:sym typeface="Symbol" pitchFamily="18" charset="2"/>
              </a:rPr>
              <a:t>There</a:t>
            </a:r>
            <a:r>
              <a:rPr lang="cs-CZ" sz="2400" b="0" dirty="0">
                <a:solidFill>
                  <a:srgbClr val="E60000"/>
                </a:solidFill>
                <a:sym typeface="Symbol" pitchFamily="18" charset="2"/>
              </a:rPr>
              <a:t> are </a:t>
            </a:r>
            <a:r>
              <a:rPr lang="cs-CZ" sz="2400" b="0" dirty="0" err="1">
                <a:solidFill>
                  <a:srgbClr val="E60000"/>
                </a:solidFill>
                <a:sym typeface="Symbol" pitchFamily="18" charset="2"/>
              </a:rPr>
              <a:t>also</a:t>
            </a:r>
            <a:r>
              <a:rPr lang="cs-CZ" sz="2400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sz="2400" b="0" dirty="0" err="1">
                <a:solidFill>
                  <a:srgbClr val="E60000"/>
                </a:solidFill>
                <a:sym typeface="Symbol" pitchFamily="18" charset="2"/>
              </a:rPr>
              <a:t>methods</a:t>
            </a:r>
            <a:r>
              <a:rPr lang="cs-CZ" sz="2400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sz="2400" b="0" dirty="0" err="1">
                <a:solidFill>
                  <a:srgbClr val="E60000"/>
                </a:solidFill>
                <a:sym typeface="Symbol" pitchFamily="18" charset="2"/>
              </a:rPr>
              <a:t>without</a:t>
            </a:r>
            <a:r>
              <a:rPr lang="cs-CZ" sz="2400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sz="2400" b="0" dirty="0" err="1">
                <a:solidFill>
                  <a:srgbClr val="E60000"/>
                </a:solidFill>
                <a:sym typeface="Symbol" pitchFamily="18" charset="2"/>
              </a:rPr>
              <a:t>alignment</a:t>
            </a:r>
            <a:r>
              <a:rPr lang="cs-CZ" sz="2400" b="0" dirty="0">
                <a:solidFill>
                  <a:srgbClr val="E60000"/>
                </a:solidFill>
                <a:sym typeface="Symbol" pitchFamily="18" charset="2"/>
              </a:rPr>
              <a:t>: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D8BCBA-2A69-43CB-B90D-03301B7260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064" y="1255009"/>
            <a:ext cx="6595872" cy="494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708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624012" y="1244599"/>
            <a:ext cx="5594350" cy="5276854"/>
            <a:chOff x="1023" y="784"/>
            <a:chExt cx="3524" cy="3324"/>
          </a:xfrm>
        </p:grpSpPr>
        <p:grpSp>
          <p:nvGrpSpPr>
            <p:cNvPr id="24580" name="Group 2"/>
            <p:cNvGrpSpPr>
              <a:grpSpLocks noChangeAspect="1"/>
            </p:cNvGrpSpPr>
            <p:nvPr/>
          </p:nvGrpSpPr>
          <p:grpSpPr bwMode="auto">
            <a:xfrm>
              <a:off x="1857" y="1402"/>
              <a:ext cx="2690" cy="2671"/>
              <a:chOff x="1590" y="2328"/>
              <a:chExt cx="1590" cy="1410"/>
            </a:xfrm>
          </p:grpSpPr>
          <p:grpSp>
            <p:nvGrpSpPr>
              <p:cNvPr id="24590" name="Group 3"/>
              <p:cNvGrpSpPr>
                <a:grpSpLocks noChangeAspect="1"/>
              </p:cNvGrpSpPr>
              <p:nvPr/>
            </p:nvGrpSpPr>
            <p:grpSpPr bwMode="auto">
              <a:xfrm>
                <a:off x="1590" y="2328"/>
                <a:ext cx="1590" cy="1410"/>
                <a:chOff x="1590" y="2328"/>
                <a:chExt cx="1590" cy="1410"/>
              </a:xfrm>
            </p:grpSpPr>
            <p:sp>
              <p:nvSpPr>
                <p:cNvPr id="24592" name="Rectangle 4"/>
                <p:cNvSpPr>
                  <a:spLocks noChangeAspect="1" noChangeArrowheads="1"/>
                </p:cNvSpPr>
                <p:nvPr/>
              </p:nvSpPr>
              <p:spPr bwMode="auto">
                <a:xfrm>
                  <a:off x="1590" y="2328"/>
                  <a:ext cx="1590" cy="141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593" name="Line 5"/>
                <p:cNvSpPr>
                  <a:spLocks noChangeAspect="1" noChangeShapeType="1"/>
                </p:cNvSpPr>
                <p:nvPr/>
              </p:nvSpPr>
              <p:spPr bwMode="auto">
                <a:xfrm>
                  <a:off x="2382" y="2328"/>
                  <a:ext cx="0" cy="140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4591" name="Line 6"/>
              <p:cNvSpPr>
                <a:spLocks noChangeAspect="1" noChangeShapeType="1"/>
              </p:cNvSpPr>
              <p:nvPr/>
            </p:nvSpPr>
            <p:spPr bwMode="auto">
              <a:xfrm>
                <a:off x="1590" y="3036"/>
                <a:ext cx="159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24581" name="Text Box 7"/>
            <p:cNvSpPr txBox="1">
              <a:spLocks noChangeAspect="1" noChangeArrowheads="1"/>
            </p:cNvSpPr>
            <p:nvPr/>
          </p:nvSpPr>
          <p:spPr bwMode="auto">
            <a:xfrm>
              <a:off x="2105" y="1692"/>
              <a:ext cx="843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0" dirty="0"/>
                <a:t> </a:t>
              </a:r>
              <a:r>
                <a:rPr lang="cs-CZ" sz="2000" b="0" dirty="0"/>
                <a:t>UPGMA</a:t>
              </a:r>
            </a:p>
            <a:p>
              <a:pPr algn="ctr" eaLnBrk="0" hangingPunct="0"/>
              <a:endParaRPr lang="cs-CZ" sz="2000" b="0" dirty="0"/>
            </a:p>
            <a:p>
              <a:pPr algn="ctr" eaLnBrk="0" hangingPunct="0"/>
              <a:r>
                <a:rPr lang="en-US" sz="2000" b="0" dirty="0"/>
                <a:t> </a:t>
              </a:r>
              <a:r>
                <a:rPr lang="cs-CZ" sz="2000" b="0" dirty="0" err="1"/>
                <a:t>neighbor</a:t>
              </a:r>
              <a:r>
                <a:rPr lang="cs-CZ" sz="2000" b="0" dirty="0"/>
                <a:t>-</a:t>
              </a:r>
              <a:endParaRPr lang="en-US" sz="2000" b="0" dirty="0"/>
            </a:p>
            <a:p>
              <a:pPr algn="ctr" eaLnBrk="0" hangingPunct="0"/>
              <a:r>
                <a:rPr lang="cs-CZ" sz="2000" b="0" dirty="0" err="1"/>
                <a:t>joining</a:t>
              </a:r>
              <a:endParaRPr lang="cs-CZ" sz="2000" b="0" dirty="0"/>
            </a:p>
          </p:txBody>
        </p:sp>
        <p:sp>
          <p:nvSpPr>
            <p:cNvPr id="24582" name="Text Box 8"/>
            <p:cNvSpPr txBox="1">
              <a:spLocks noChangeAspect="1" noChangeArrowheads="1"/>
            </p:cNvSpPr>
            <p:nvPr/>
          </p:nvSpPr>
          <p:spPr bwMode="auto">
            <a:xfrm>
              <a:off x="2034" y="2881"/>
              <a:ext cx="907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0" dirty="0"/>
                <a:t> </a:t>
              </a:r>
              <a:r>
                <a:rPr lang="cs-CZ" sz="2000" b="0" dirty="0" err="1"/>
                <a:t>Fitch</a:t>
              </a:r>
              <a:r>
                <a:rPr lang="cs-CZ" sz="2000" b="0" dirty="0"/>
                <a:t>-</a:t>
              </a:r>
            </a:p>
            <a:p>
              <a:pPr algn="ctr" eaLnBrk="0" hangingPunct="0"/>
              <a:r>
                <a:rPr lang="cs-CZ" sz="2000" b="0" dirty="0" err="1"/>
                <a:t>Margoliash</a:t>
              </a:r>
              <a:endParaRPr lang="cs-CZ" sz="2000" b="0" dirty="0"/>
            </a:p>
            <a:p>
              <a:pPr algn="ctr" eaLnBrk="0" hangingPunct="0"/>
              <a:endParaRPr lang="cs-CZ" sz="2000" b="0" dirty="0"/>
            </a:p>
            <a:p>
              <a:pPr algn="ctr" eaLnBrk="0" hangingPunct="0"/>
              <a:r>
                <a:rPr lang="cs-CZ" sz="2000" b="0" dirty="0"/>
                <a:t>minim</a:t>
              </a:r>
              <a:r>
                <a:rPr lang="en-US" sz="2000" b="0" dirty="0"/>
                <a:t>um</a:t>
              </a:r>
              <a:br>
                <a:rPr lang="cs-CZ" sz="2000" b="0" dirty="0"/>
              </a:br>
              <a:r>
                <a:rPr lang="cs-CZ" sz="2000" b="0" dirty="0" err="1"/>
                <a:t>evolu</a:t>
              </a:r>
              <a:r>
                <a:rPr lang="en-US" sz="2000" b="0" dirty="0" err="1"/>
                <a:t>tion</a:t>
              </a:r>
              <a:endParaRPr lang="cs-CZ" sz="2000" b="0" dirty="0"/>
            </a:p>
          </p:txBody>
        </p:sp>
        <p:sp>
          <p:nvSpPr>
            <p:cNvPr id="24583" name="Text Box 9"/>
            <p:cNvSpPr txBox="1">
              <a:spLocks noChangeAspect="1" noChangeArrowheads="1"/>
            </p:cNvSpPr>
            <p:nvPr/>
          </p:nvSpPr>
          <p:spPr bwMode="auto">
            <a:xfrm>
              <a:off x="3369" y="2828"/>
              <a:ext cx="1005" cy="1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2000" b="0" dirty="0"/>
                <a:t> </a:t>
              </a:r>
              <a:r>
                <a:rPr lang="cs-CZ" sz="2000" b="0" dirty="0"/>
                <a:t>maxim</a:t>
              </a:r>
              <a:r>
                <a:rPr lang="en-US" sz="2000" b="0" dirty="0"/>
                <a:t>um</a:t>
              </a:r>
              <a:br>
                <a:rPr lang="cs-CZ" sz="2000" b="0" dirty="0"/>
              </a:br>
              <a:r>
                <a:rPr lang="en-US" sz="2000" b="0" dirty="0"/>
                <a:t>parsimony</a:t>
              </a:r>
              <a:endParaRPr lang="cs-CZ" sz="2000" b="0" dirty="0"/>
            </a:p>
            <a:p>
              <a:pPr algn="ctr" eaLnBrk="0" hangingPunct="0">
                <a:spcAft>
                  <a:spcPts val="1000"/>
                </a:spcAft>
              </a:pPr>
              <a:r>
                <a:rPr lang="en-US" sz="2000" b="0" dirty="0"/>
                <a:t> </a:t>
              </a:r>
              <a:r>
                <a:rPr lang="cs-CZ" sz="2000" b="0" dirty="0"/>
                <a:t>maxim</a:t>
              </a:r>
              <a:r>
                <a:rPr lang="en-US" sz="2000" b="0" dirty="0"/>
                <a:t>um</a:t>
              </a:r>
              <a:br>
                <a:rPr lang="cs-CZ" sz="2000" b="0" dirty="0"/>
              </a:br>
              <a:r>
                <a:rPr lang="en-US" sz="2000" b="0" dirty="0"/>
                <a:t>likelihood</a:t>
              </a:r>
            </a:p>
            <a:p>
              <a:pPr algn="ctr" eaLnBrk="0" hangingPunct="0">
                <a:spcAft>
                  <a:spcPts val="1000"/>
                </a:spcAft>
              </a:pPr>
              <a:r>
                <a:rPr lang="en-US" sz="2000" b="0" dirty="0"/>
                <a:t> Bayesian a.</a:t>
              </a:r>
              <a:endParaRPr lang="cs-CZ" sz="2000" b="0" dirty="0"/>
            </a:p>
          </p:txBody>
        </p:sp>
        <p:sp>
          <p:nvSpPr>
            <p:cNvPr id="24584" name="Text Box 10"/>
            <p:cNvSpPr txBox="1">
              <a:spLocks noChangeAspect="1" noChangeArrowheads="1"/>
            </p:cNvSpPr>
            <p:nvPr/>
          </p:nvSpPr>
          <p:spPr bwMode="auto">
            <a:xfrm>
              <a:off x="2115" y="1097"/>
              <a:ext cx="86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sz="2000" dirty="0" err="1">
                  <a:solidFill>
                    <a:schemeClr val="accent2"/>
                  </a:solidFill>
                </a:rPr>
                <a:t>distances</a:t>
              </a:r>
              <a:endParaRPr lang="cs-CZ" sz="2000" dirty="0">
                <a:solidFill>
                  <a:schemeClr val="accent2"/>
                </a:solidFill>
              </a:endParaRPr>
            </a:p>
          </p:txBody>
        </p:sp>
        <p:sp>
          <p:nvSpPr>
            <p:cNvPr id="24585" name="Text Box 11"/>
            <p:cNvSpPr txBox="1">
              <a:spLocks noChangeAspect="1" noChangeArrowheads="1"/>
            </p:cNvSpPr>
            <p:nvPr/>
          </p:nvSpPr>
          <p:spPr bwMode="auto">
            <a:xfrm>
              <a:off x="3388" y="1098"/>
              <a:ext cx="93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sz="2000" dirty="0" err="1">
                  <a:solidFill>
                    <a:schemeClr val="accent2"/>
                  </a:solidFill>
                </a:rPr>
                <a:t>characters</a:t>
              </a:r>
              <a:endParaRPr lang="cs-CZ" sz="2000" dirty="0">
                <a:solidFill>
                  <a:schemeClr val="accent2"/>
                </a:solidFill>
              </a:endParaRPr>
            </a:p>
          </p:txBody>
        </p:sp>
        <p:sp>
          <p:nvSpPr>
            <p:cNvPr id="24586" name="Text Box 12"/>
            <p:cNvSpPr txBox="1">
              <a:spLocks noChangeAspect="1" noChangeArrowheads="1"/>
            </p:cNvSpPr>
            <p:nvPr/>
          </p:nvSpPr>
          <p:spPr bwMode="auto">
            <a:xfrm>
              <a:off x="2640" y="784"/>
              <a:ext cx="109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sz="2400" dirty="0">
                  <a:solidFill>
                    <a:schemeClr val="accent2"/>
                  </a:solidFill>
                </a:rPr>
                <a:t>Data </a:t>
              </a:r>
              <a:r>
                <a:rPr lang="cs-CZ" sz="2400" dirty="0" err="1">
                  <a:solidFill>
                    <a:schemeClr val="accent2"/>
                  </a:solidFill>
                </a:rPr>
                <a:t>types</a:t>
              </a:r>
              <a:endParaRPr lang="cs-CZ" sz="2400" dirty="0">
                <a:solidFill>
                  <a:schemeClr val="accent2"/>
                </a:solidFill>
              </a:endParaRPr>
            </a:p>
          </p:txBody>
        </p:sp>
        <p:sp>
          <p:nvSpPr>
            <p:cNvPr id="24587" name="Text Box 13"/>
            <p:cNvSpPr txBox="1">
              <a:spLocks noChangeAspect="1" noChangeArrowheads="1"/>
            </p:cNvSpPr>
            <p:nvPr/>
          </p:nvSpPr>
          <p:spPr bwMode="auto">
            <a:xfrm rot="-5400000">
              <a:off x="1085" y="1932"/>
              <a:ext cx="93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sz="2000">
                  <a:solidFill>
                    <a:schemeClr val="accent2"/>
                  </a:solidFill>
                </a:rPr>
                <a:t>algorit</a:t>
              </a:r>
              <a:r>
                <a:rPr lang="en-US" sz="2000">
                  <a:solidFill>
                    <a:schemeClr val="accent2"/>
                  </a:solidFill>
                </a:rPr>
                <a:t>h</a:t>
              </a:r>
              <a:r>
                <a:rPr lang="cs-CZ" sz="2000">
                  <a:solidFill>
                    <a:schemeClr val="accent2"/>
                  </a:solidFill>
                </a:rPr>
                <a:t>ms</a:t>
              </a:r>
            </a:p>
          </p:txBody>
        </p:sp>
        <p:sp>
          <p:nvSpPr>
            <p:cNvPr id="24588" name="Text Box 14"/>
            <p:cNvSpPr txBox="1">
              <a:spLocks noChangeAspect="1" noChangeArrowheads="1"/>
            </p:cNvSpPr>
            <p:nvPr/>
          </p:nvSpPr>
          <p:spPr bwMode="auto">
            <a:xfrm rot="16200000">
              <a:off x="823" y="3253"/>
              <a:ext cx="145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dirty="0" err="1">
                  <a:solidFill>
                    <a:schemeClr val="accent2"/>
                  </a:solidFill>
                </a:rPr>
                <a:t>optim</a:t>
              </a:r>
              <a:r>
                <a:rPr lang="cs-CZ" sz="2000" dirty="0" err="1">
                  <a:solidFill>
                    <a:schemeClr val="accent2"/>
                  </a:solidFill>
                </a:rPr>
                <a:t>ality</a:t>
              </a:r>
              <a:r>
                <a:rPr lang="cs-CZ" sz="2000" dirty="0">
                  <a:solidFill>
                    <a:schemeClr val="accent2"/>
                  </a:solidFill>
                </a:rPr>
                <a:t> </a:t>
              </a:r>
              <a:r>
                <a:rPr lang="cs-CZ" sz="2000" dirty="0" err="1">
                  <a:solidFill>
                    <a:schemeClr val="accent2"/>
                  </a:solidFill>
                </a:rPr>
                <a:t>criteria</a:t>
              </a:r>
              <a:endParaRPr lang="cs-CZ" sz="2000" dirty="0">
                <a:solidFill>
                  <a:schemeClr val="accent2"/>
                </a:solidFill>
              </a:endParaRPr>
            </a:p>
          </p:txBody>
        </p:sp>
        <p:sp>
          <p:nvSpPr>
            <p:cNvPr id="24589" name="Text Box 15"/>
            <p:cNvSpPr txBox="1">
              <a:spLocks noChangeAspect="1" noChangeArrowheads="1"/>
            </p:cNvSpPr>
            <p:nvPr/>
          </p:nvSpPr>
          <p:spPr bwMode="auto">
            <a:xfrm rot="16200000">
              <a:off x="-224" y="2510"/>
              <a:ext cx="278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sz="2400" dirty="0" err="1">
                  <a:solidFill>
                    <a:schemeClr val="accent2"/>
                  </a:solidFill>
                </a:rPr>
                <a:t>Methods</a:t>
              </a:r>
              <a:r>
                <a:rPr lang="cs-CZ" sz="2400" dirty="0">
                  <a:solidFill>
                    <a:schemeClr val="accent2"/>
                  </a:solidFill>
                </a:rPr>
                <a:t> </a:t>
              </a:r>
              <a:r>
                <a:rPr lang="cs-CZ" sz="2400" dirty="0" err="1">
                  <a:solidFill>
                    <a:schemeClr val="accent2"/>
                  </a:solidFill>
                </a:rPr>
                <a:t>of</a:t>
              </a:r>
              <a:r>
                <a:rPr lang="cs-CZ" sz="2400" dirty="0">
                  <a:solidFill>
                    <a:schemeClr val="accent2"/>
                  </a:solidFill>
                </a:rPr>
                <a:t> </a:t>
              </a:r>
              <a:r>
                <a:rPr lang="cs-CZ" sz="2400" dirty="0" err="1">
                  <a:solidFill>
                    <a:schemeClr val="accent2"/>
                  </a:solidFill>
                </a:rPr>
                <a:t>tree</a:t>
              </a:r>
              <a:r>
                <a:rPr lang="cs-CZ" sz="2400" dirty="0">
                  <a:solidFill>
                    <a:schemeClr val="accent2"/>
                  </a:solidFill>
                </a:rPr>
                <a:t> </a:t>
              </a:r>
              <a:r>
                <a:rPr lang="cs-CZ" sz="2400" dirty="0" err="1">
                  <a:solidFill>
                    <a:schemeClr val="accent2"/>
                  </a:solidFill>
                </a:rPr>
                <a:t>construction</a:t>
              </a:r>
              <a:endParaRPr lang="cs-CZ" sz="24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24579" name="Text Box 16"/>
          <p:cNvSpPr txBox="1">
            <a:spLocks noChangeArrowheads="1"/>
          </p:cNvSpPr>
          <p:nvPr/>
        </p:nvSpPr>
        <p:spPr bwMode="auto">
          <a:xfrm>
            <a:off x="3739881" y="313356"/>
            <a:ext cx="1664238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Methods</a:t>
            </a:r>
            <a:endParaRPr lang="cs-CZ" sz="2800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68313" y="1811338"/>
            <a:ext cx="824547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0" u="sng" dirty="0" err="1">
                <a:solidFill>
                  <a:srgbClr val="F00000"/>
                </a:solidFill>
              </a:rPr>
              <a:t>Efficiency</a:t>
            </a:r>
            <a:r>
              <a:rPr lang="en-US" sz="2400" b="0" dirty="0">
                <a:solidFill>
                  <a:srgbClr val="F00000"/>
                </a:solidFill>
              </a:rPr>
              <a:t>:</a:t>
            </a:r>
            <a:r>
              <a:rPr lang="en-US" sz="2000" dirty="0">
                <a:solidFill>
                  <a:schemeClr val="accent2"/>
                </a:solidFill>
              </a:rPr>
              <a:t>	</a:t>
            </a:r>
            <a:r>
              <a:rPr lang="cs-CZ" sz="2000" dirty="0">
                <a:solidFill>
                  <a:schemeClr val="accent2"/>
                </a:solidFill>
              </a:rPr>
              <a:t>	</a:t>
            </a:r>
            <a:r>
              <a:rPr lang="cs-CZ" sz="2000" b="0" dirty="0" err="1"/>
              <a:t>how</a:t>
            </a:r>
            <a:r>
              <a:rPr lang="cs-CZ" sz="2000" b="0" dirty="0"/>
              <a:t> fast </a:t>
            </a:r>
            <a:r>
              <a:rPr lang="cs-CZ" sz="2000" b="0" dirty="0" err="1"/>
              <a:t>is</a:t>
            </a:r>
            <a:r>
              <a:rPr lang="cs-CZ" sz="2000" b="0" dirty="0"/>
              <a:t> </a:t>
            </a:r>
            <a:r>
              <a:rPr lang="cs-CZ" sz="2000" b="0" dirty="0" err="1"/>
              <a:t>the</a:t>
            </a:r>
            <a:r>
              <a:rPr lang="cs-CZ" sz="2000" b="0" dirty="0"/>
              <a:t> </a:t>
            </a:r>
            <a:r>
              <a:rPr lang="cs-CZ" sz="2000" b="0" dirty="0" err="1"/>
              <a:t>method</a:t>
            </a:r>
            <a:r>
              <a:rPr lang="en-US" sz="2000" b="0" dirty="0">
                <a:cs typeface="Arial" charset="0"/>
              </a:rPr>
              <a:t>?</a:t>
            </a:r>
            <a:br>
              <a:rPr lang="en-US" sz="2000" b="0" dirty="0">
                <a:solidFill>
                  <a:schemeClr val="accent2"/>
                </a:solidFill>
                <a:cs typeface="Arial" charset="0"/>
              </a:rPr>
            </a:br>
            <a:endParaRPr lang="en-US" sz="2000" b="0" dirty="0">
              <a:solidFill>
                <a:schemeClr val="accent2"/>
              </a:solidFill>
              <a:cs typeface="Arial" charset="0"/>
            </a:endParaRPr>
          </a:p>
          <a:p>
            <a:r>
              <a:rPr lang="cs-CZ" sz="2400" b="0" u="sng" dirty="0" err="1">
                <a:solidFill>
                  <a:srgbClr val="F00000"/>
                </a:solidFill>
              </a:rPr>
              <a:t>Power</a:t>
            </a:r>
            <a:r>
              <a:rPr lang="en-US" sz="2400" b="0" dirty="0">
                <a:solidFill>
                  <a:srgbClr val="F00000"/>
                </a:solidFill>
              </a:rPr>
              <a:t>:	</a:t>
            </a:r>
            <a:r>
              <a:rPr lang="cs-CZ" sz="2000" dirty="0">
                <a:solidFill>
                  <a:schemeClr val="accent2"/>
                </a:solidFill>
              </a:rPr>
              <a:t>	</a:t>
            </a:r>
            <a:r>
              <a:rPr lang="cs-CZ" sz="2000" b="0" dirty="0" err="1"/>
              <a:t>how</a:t>
            </a:r>
            <a:r>
              <a:rPr lang="cs-CZ" sz="2000" b="0" dirty="0"/>
              <a:t> many </a:t>
            </a:r>
            <a:r>
              <a:rPr lang="cs-CZ" sz="2000" b="0" dirty="0" err="1"/>
              <a:t>characters</a:t>
            </a:r>
            <a:r>
              <a:rPr lang="cs-CZ" sz="2000" b="0" dirty="0"/>
              <a:t> </a:t>
            </a:r>
            <a:r>
              <a:rPr lang="cs-CZ" sz="2000" b="0" dirty="0" err="1"/>
              <a:t>we</a:t>
            </a:r>
            <a:r>
              <a:rPr lang="cs-CZ" sz="2000" b="0" dirty="0"/>
              <a:t> </a:t>
            </a:r>
            <a:r>
              <a:rPr lang="cs-CZ" sz="2000" b="0" dirty="0" err="1"/>
              <a:t>need</a:t>
            </a:r>
            <a:r>
              <a:rPr lang="cs-CZ" sz="2000" b="0" dirty="0"/>
              <a:t>?</a:t>
            </a:r>
            <a:br>
              <a:rPr lang="en-US" sz="2000" b="0" dirty="0">
                <a:solidFill>
                  <a:schemeClr val="accent2"/>
                </a:solidFill>
              </a:rPr>
            </a:br>
            <a:endParaRPr lang="en-US" sz="2000" b="0" dirty="0">
              <a:solidFill>
                <a:schemeClr val="accent2"/>
              </a:solidFill>
            </a:endParaRPr>
          </a:p>
          <a:p>
            <a:r>
              <a:rPr lang="cs-CZ" sz="2400" b="0" u="sng" dirty="0" err="1">
                <a:solidFill>
                  <a:srgbClr val="F00000"/>
                </a:solidFill>
              </a:rPr>
              <a:t>Consistency</a:t>
            </a:r>
            <a:r>
              <a:rPr lang="en-US" sz="2400" b="0" dirty="0">
                <a:solidFill>
                  <a:srgbClr val="F00000"/>
                </a:solidFill>
              </a:rPr>
              <a:t>: </a:t>
            </a:r>
            <a:r>
              <a:rPr lang="en-US" sz="2000" dirty="0">
                <a:solidFill>
                  <a:schemeClr val="accent2"/>
                </a:solidFill>
              </a:rPr>
              <a:t>	</a:t>
            </a:r>
            <a:r>
              <a:rPr lang="cs-CZ" sz="2000" b="0" dirty="0" err="1"/>
              <a:t>does</a:t>
            </a:r>
            <a:r>
              <a:rPr lang="cs-CZ" sz="2000" b="0" dirty="0"/>
              <a:t> </a:t>
            </a:r>
            <a:r>
              <a:rPr lang="cs-CZ" sz="2000" b="0" dirty="0" err="1"/>
              <a:t>increasing</a:t>
            </a:r>
            <a:r>
              <a:rPr lang="cs-CZ" sz="2000" b="0" dirty="0"/>
              <a:t> </a:t>
            </a:r>
            <a:r>
              <a:rPr lang="cs-CZ" sz="2000" b="0" dirty="0" err="1"/>
              <a:t>characters</a:t>
            </a:r>
            <a:r>
              <a:rPr lang="cs-CZ" sz="2000" b="0" dirty="0"/>
              <a:t> </a:t>
            </a:r>
            <a:r>
              <a:rPr lang="cs-CZ" sz="2000" b="0" dirty="0" err="1"/>
              <a:t>result</a:t>
            </a:r>
            <a:r>
              <a:rPr lang="cs-CZ" sz="2000" b="0" dirty="0"/>
              <a:t> in </a:t>
            </a:r>
            <a:r>
              <a:rPr lang="cs-CZ" sz="2000" b="0" dirty="0" err="1"/>
              <a:t>true</a:t>
            </a:r>
            <a:r>
              <a:rPr lang="cs-CZ" sz="2000" b="0" dirty="0"/>
              <a:t> </a:t>
            </a:r>
            <a:r>
              <a:rPr lang="cs-CZ" sz="2000" b="0" dirty="0" err="1"/>
              <a:t>tree</a:t>
            </a:r>
            <a:r>
              <a:rPr lang="en-US" sz="2000" b="0" dirty="0"/>
              <a:t>?</a:t>
            </a:r>
            <a:br>
              <a:rPr lang="en-US" sz="2000" dirty="0">
                <a:solidFill>
                  <a:schemeClr val="accent2"/>
                </a:solidFill>
              </a:rPr>
            </a:br>
            <a:endParaRPr lang="en-US" sz="2000" dirty="0">
              <a:solidFill>
                <a:schemeClr val="accent2"/>
              </a:solidFill>
            </a:endParaRPr>
          </a:p>
          <a:p>
            <a:r>
              <a:rPr lang="cs-CZ" sz="2400" b="0" u="sng" dirty="0" err="1">
                <a:solidFill>
                  <a:srgbClr val="F00000"/>
                </a:solidFill>
                <a:sym typeface="Symbol" pitchFamily="18" charset="2"/>
              </a:rPr>
              <a:t>Robustness</a:t>
            </a:r>
            <a:r>
              <a:rPr lang="en-US" sz="2400" b="0" dirty="0">
                <a:solidFill>
                  <a:srgbClr val="F00000"/>
                </a:solidFill>
                <a:sym typeface="Symbol" pitchFamily="18" charset="2"/>
              </a:rPr>
              <a:t>:</a:t>
            </a:r>
            <a:r>
              <a:rPr lang="cs-CZ" sz="2000" dirty="0">
                <a:solidFill>
                  <a:srgbClr val="FF0000"/>
                </a:solidFill>
                <a:sym typeface="Symbol" pitchFamily="18" charset="2"/>
              </a:rPr>
              <a:t>		</a:t>
            </a:r>
            <a:r>
              <a:rPr lang="cs-CZ" sz="2000" b="0" dirty="0" err="1">
                <a:sym typeface="Symbol" pitchFamily="18" charset="2"/>
              </a:rPr>
              <a:t>how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err="1">
                <a:sym typeface="Symbol" pitchFamily="18" charset="2"/>
              </a:rPr>
              <a:t>does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err="1">
                <a:sym typeface="Symbol" pitchFamily="18" charset="2"/>
              </a:rPr>
              <a:t>it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err="1">
                <a:sym typeface="Symbol" pitchFamily="18" charset="2"/>
              </a:rPr>
              <a:t>work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err="1">
                <a:sym typeface="Symbol" pitchFamily="18" charset="2"/>
              </a:rPr>
              <a:t>when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err="1">
                <a:sym typeface="Symbol" pitchFamily="18" charset="2"/>
              </a:rPr>
              <a:t>assumptions</a:t>
            </a:r>
            <a:r>
              <a:rPr lang="cs-CZ" sz="2000" b="0" dirty="0">
                <a:sym typeface="Symbol" pitchFamily="18" charset="2"/>
              </a:rPr>
              <a:t> are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		</a:t>
            </a:r>
            <a:r>
              <a:rPr lang="cs-CZ" sz="2000" b="0" dirty="0" err="1">
                <a:sym typeface="Symbol" pitchFamily="18" charset="2"/>
              </a:rPr>
              <a:t>violated</a:t>
            </a:r>
            <a:r>
              <a:rPr lang="cs-CZ" sz="2000" b="0" dirty="0">
                <a:sym typeface="Symbol" pitchFamily="18" charset="2"/>
              </a:rPr>
              <a:t>?</a:t>
            </a:r>
            <a:br>
              <a:rPr lang="en-US" sz="2000" dirty="0">
                <a:solidFill>
                  <a:schemeClr val="accent2"/>
                </a:solidFill>
                <a:sym typeface="Symbol" pitchFamily="18" charset="2"/>
              </a:rPr>
            </a:br>
            <a:endParaRPr lang="en-US" sz="2000" dirty="0">
              <a:solidFill>
                <a:schemeClr val="accent2"/>
              </a:solidFill>
              <a:sym typeface="Symbol" pitchFamily="18" charset="2"/>
            </a:endParaRPr>
          </a:p>
          <a:p>
            <a:r>
              <a:rPr lang="cs-CZ" sz="2400" b="0" u="sng" dirty="0" err="1">
                <a:solidFill>
                  <a:srgbClr val="F00000"/>
                </a:solidFill>
                <a:sym typeface="Symbol" pitchFamily="18" charset="2"/>
              </a:rPr>
              <a:t>Falsifiability</a:t>
            </a:r>
            <a:r>
              <a:rPr lang="en-US" sz="2400" b="0" dirty="0">
                <a:solidFill>
                  <a:srgbClr val="F00000"/>
                </a:solidFill>
                <a:sym typeface="Symbol" pitchFamily="18" charset="2"/>
              </a:rPr>
              <a:t>:</a:t>
            </a:r>
            <a:r>
              <a:rPr lang="cs-CZ" sz="2000" dirty="0">
                <a:solidFill>
                  <a:srgbClr val="FF0000"/>
                </a:solidFill>
                <a:sym typeface="Symbol" pitchFamily="18" charset="2"/>
              </a:rPr>
              <a:t>		</a:t>
            </a:r>
            <a:r>
              <a:rPr lang="cs-CZ" sz="2000" b="0" dirty="0" err="1">
                <a:sym typeface="Symbol" pitchFamily="18" charset="2"/>
              </a:rPr>
              <a:t>does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err="1">
                <a:sym typeface="Symbol" pitchFamily="18" charset="2"/>
              </a:rPr>
              <a:t>it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err="1">
                <a:sym typeface="Symbol" pitchFamily="18" charset="2"/>
              </a:rPr>
              <a:t>allow</a:t>
            </a:r>
            <a:r>
              <a:rPr lang="cs-CZ" sz="2000" b="0" dirty="0">
                <a:sym typeface="Symbol" pitchFamily="18" charset="2"/>
              </a:rPr>
              <a:t> testing </a:t>
            </a:r>
            <a:r>
              <a:rPr lang="cs-CZ" sz="2000" b="0" dirty="0" err="1">
                <a:sym typeface="Symbol" pitchFamily="18" charset="2"/>
              </a:rPr>
              <a:t>assumptions</a:t>
            </a:r>
            <a:r>
              <a:rPr lang="cs-CZ" sz="2000" b="0" dirty="0">
                <a:sym typeface="Symbol" pitchFamily="18" charset="2"/>
              </a:rPr>
              <a:t>?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979974" y="455414"/>
            <a:ext cx="49808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 err="1">
                <a:solidFill>
                  <a:srgbClr val="E60000"/>
                </a:solidFill>
              </a:rPr>
              <a:t>How</a:t>
            </a:r>
            <a:r>
              <a:rPr lang="cs-CZ" sz="2800" b="0" dirty="0">
                <a:solidFill>
                  <a:srgbClr val="E60000"/>
                </a:solidFill>
              </a:rPr>
              <a:t> to </a:t>
            </a:r>
            <a:r>
              <a:rPr lang="cs-CZ" sz="2800" b="0" dirty="0" err="1">
                <a:solidFill>
                  <a:srgbClr val="E60000"/>
                </a:solidFill>
              </a:rPr>
              <a:t>assess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the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methods</a:t>
            </a:r>
            <a:r>
              <a:rPr lang="en-US" sz="2800" b="0" dirty="0">
                <a:solidFill>
                  <a:srgbClr val="E60000"/>
                </a:solidFill>
              </a:rPr>
              <a:t>?</a:t>
            </a:r>
            <a:endParaRPr lang="cs-CZ" sz="28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2175040" y="142875"/>
            <a:ext cx="4857420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cap="all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Maximum </a:t>
            </a:r>
            <a:r>
              <a:rPr lang="en-US" sz="2800" cap="all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parsimony</a:t>
            </a:r>
            <a:r>
              <a:rPr lang="cs-CZ" sz="2800" cap="all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MP</a:t>
            </a:r>
            <a:b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(m</a:t>
            </a:r>
            <a:r>
              <a:rPr lang="en-US" sz="28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axim</a:t>
            </a:r>
            <a:r>
              <a:rPr lang="cs-CZ" sz="28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ální</a:t>
            </a:r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úspornost</a:t>
            </a:r>
            <a:r>
              <a:rPr lang="en-US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cs-CZ" sz="2800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749300" y="18224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b="0"/>
          </a:p>
        </p:txBody>
      </p:sp>
      <p:graphicFrame>
        <p:nvGraphicFramePr>
          <p:cNvPr id="15524" name="Group 164"/>
          <p:cNvGraphicFramePr>
            <a:graphicFrameLocks noGrp="1"/>
          </p:cNvGraphicFramePr>
          <p:nvPr/>
        </p:nvGraphicFramePr>
        <p:xfrm>
          <a:off x="6840538" y="1254125"/>
          <a:ext cx="1973263" cy="2377440"/>
        </p:xfrm>
        <a:graphic>
          <a:graphicData uri="http://schemas.openxmlformats.org/drawingml/2006/table">
            <a:tbl>
              <a:tblPr/>
              <a:tblGrid>
                <a:gridCol w="493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2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3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II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III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Group 168"/>
          <p:cNvGrpSpPr>
            <a:grpSpLocks/>
          </p:cNvGrpSpPr>
          <p:nvPr/>
        </p:nvGrpSpPr>
        <p:grpSpPr bwMode="auto">
          <a:xfrm>
            <a:off x="409575" y="4125913"/>
            <a:ext cx="8456613" cy="2357437"/>
            <a:chOff x="299" y="2469"/>
            <a:chExt cx="5327" cy="1485"/>
          </a:xfrm>
        </p:grpSpPr>
        <p:pic>
          <p:nvPicPr>
            <p:cNvPr id="26661" name="Picture 4" descr="Parsimoni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9" y="2469"/>
              <a:ext cx="5327" cy="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62" name="Text Box 165"/>
            <p:cNvSpPr txBox="1">
              <a:spLocks noChangeArrowheads="1"/>
            </p:cNvSpPr>
            <p:nvPr/>
          </p:nvSpPr>
          <p:spPr bwMode="auto">
            <a:xfrm>
              <a:off x="390" y="3519"/>
              <a:ext cx="63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 dirty="0"/>
                <a:t>2 steps</a:t>
              </a:r>
              <a:endParaRPr lang="cs-CZ" sz="2000" b="0" dirty="0"/>
            </a:p>
          </p:txBody>
        </p:sp>
        <p:sp>
          <p:nvSpPr>
            <p:cNvPr id="26663" name="Text Box 166"/>
            <p:cNvSpPr txBox="1">
              <a:spLocks noChangeArrowheads="1"/>
            </p:cNvSpPr>
            <p:nvPr/>
          </p:nvSpPr>
          <p:spPr bwMode="auto">
            <a:xfrm>
              <a:off x="2181" y="3519"/>
              <a:ext cx="55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 dirty="0"/>
                <a:t>1 step</a:t>
              </a:r>
              <a:endParaRPr lang="cs-CZ" sz="2000" b="0" dirty="0"/>
            </a:p>
          </p:txBody>
        </p:sp>
        <p:sp>
          <p:nvSpPr>
            <p:cNvPr id="26664" name="Text Box 167"/>
            <p:cNvSpPr txBox="1">
              <a:spLocks noChangeArrowheads="1"/>
            </p:cNvSpPr>
            <p:nvPr/>
          </p:nvSpPr>
          <p:spPr bwMode="auto">
            <a:xfrm>
              <a:off x="3918" y="3519"/>
              <a:ext cx="63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 dirty="0"/>
                <a:t>2 steps</a:t>
              </a:r>
              <a:endParaRPr lang="cs-CZ" sz="2000" b="0" dirty="0"/>
            </a:p>
          </p:txBody>
        </p:sp>
      </p:grpSp>
      <p:sp>
        <p:nvSpPr>
          <p:cNvPr id="15530" name="Text Box 170"/>
          <p:cNvSpPr txBox="1">
            <a:spLocks noChangeArrowheads="1"/>
          </p:cNvSpPr>
          <p:nvPr/>
        </p:nvSpPr>
        <p:spPr bwMode="auto">
          <a:xfrm>
            <a:off x="2892868" y="2732087"/>
            <a:ext cx="36086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/>
              <a:t>minima</a:t>
            </a:r>
            <a:r>
              <a:rPr lang="cs-CZ" sz="2000" b="0" dirty="0"/>
              <a:t>l </a:t>
            </a:r>
            <a:r>
              <a:rPr lang="en-US" sz="2000" b="0" dirty="0"/>
              <a:t>number of steps = 3</a:t>
            </a:r>
          </a:p>
          <a:p>
            <a:r>
              <a:rPr lang="en-US" sz="2000" b="0" dirty="0"/>
              <a:t>real number of steps = 5</a:t>
            </a:r>
          </a:p>
          <a:p>
            <a:r>
              <a:rPr lang="en-US" sz="2000" b="0" dirty="0">
                <a:sym typeface="Symbol" pitchFamily="18" charset="2"/>
              </a:rPr>
              <a:t> 2 extra steps  </a:t>
            </a:r>
            <a:r>
              <a:rPr lang="en-US" sz="2000" b="0" u="sng" dirty="0">
                <a:solidFill>
                  <a:srgbClr val="E60000"/>
                </a:solidFill>
                <a:sym typeface="Symbol" pitchFamily="18" charset="2"/>
              </a:rPr>
              <a:t>homoplasy</a:t>
            </a:r>
          </a:p>
        </p:txBody>
      </p:sp>
      <p:pic>
        <p:nvPicPr>
          <p:cNvPr id="26660" name="Picture 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238" y="1773918"/>
            <a:ext cx="2112963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376238" y="1219201"/>
            <a:ext cx="42562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0" dirty="0"/>
              <a:t>William </a:t>
            </a:r>
            <a:r>
              <a:rPr lang="cs-CZ" sz="2000" b="0" dirty="0" err="1"/>
              <a:t>of</a:t>
            </a:r>
            <a:r>
              <a:rPr lang="cs-CZ" sz="2000" b="0" dirty="0"/>
              <a:t> </a:t>
            </a:r>
            <a:r>
              <a:rPr lang="cs-CZ" sz="2000" b="0" dirty="0" err="1"/>
              <a:t>Ockham</a:t>
            </a:r>
            <a:r>
              <a:rPr lang="cs-CZ" sz="2000" b="0" dirty="0"/>
              <a:t> (</a:t>
            </a:r>
            <a:r>
              <a:rPr lang="cs-CZ" sz="2000" b="0" dirty="0" err="1"/>
              <a:t>c</a:t>
            </a:r>
            <a:r>
              <a:rPr lang="cs-CZ" sz="2000" b="0" dirty="0"/>
              <a:t>. 1287 – 1347)</a:t>
            </a:r>
          </a:p>
          <a:p>
            <a:pPr algn="r"/>
            <a:r>
              <a:rPr lang="cs-CZ" sz="2000" b="0" dirty="0" err="1"/>
              <a:t>Occam</a:t>
            </a:r>
            <a:r>
              <a:rPr lang="en-US" sz="2000" b="0" dirty="0"/>
              <a:t>’s razor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2"/>
          <p:cNvGrpSpPr>
            <a:grpSpLocks/>
          </p:cNvGrpSpPr>
          <p:nvPr/>
        </p:nvGrpSpPr>
        <p:grpSpPr bwMode="auto">
          <a:xfrm>
            <a:off x="906463" y="2671763"/>
            <a:ext cx="7464425" cy="4078287"/>
            <a:chOff x="907111" y="2672179"/>
            <a:chExt cx="7464532" cy="4077173"/>
          </a:xfrm>
        </p:grpSpPr>
        <p:pic>
          <p:nvPicPr>
            <p:cNvPr id="8197" name="Picture 3" descr="1_1"/>
            <p:cNvPicPr>
              <a:picLocks noChangeAspect="1" noChangeArrowheads="1"/>
            </p:cNvPicPr>
            <p:nvPr/>
          </p:nvPicPr>
          <p:blipFill>
            <a:blip r:embed="rId3" cstate="print"/>
            <a:srcRect t="55746"/>
            <a:stretch>
              <a:fillRect/>
            </a:stretch>
          </p:blipFill>
          <p:spPr bwMode="auto">
            <a:xfrm>
              <a:off x="907111" y="2795744"/>
              <a:ext cx="7464532" cy="3953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8" name="Obdélník 9"/>
            <p:cNvSpPr>
              <a:spLocks noChangeArrowheads="1"/>
            </p:cNvSpPr>
            <p:nvPr/>
          </p:nvSpPr>
          <p:spPr bwMode="auto">
            <a:xfrm>
              <a:off x="1145219" y="2672179"/>
              <a:ext cx="399496" cy="50602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199" name="Obdélník 10"/>
            <p:cNvSpPr>
              <a:spLocks noChangeArrowheads="1"/>
            </p:cNvSpPr>
            <p:nvPr/>
          </p:nvSpPr>
          <p:spPr bwMode="auto">
            <a:xfrm>
              <a:off x="1102309" y="4629704"/>
              <a:ext cx="399496" cy="50602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200" name="Obdélník 11"/>
            <p:cNvSpPr>
              <a:spLocks noChangeArrowheads="1"/>
            </p:cNvSpPr>
            <p:nvPr/>
          </p:nvSpPr>
          <p:spPr bwMode="auto">
            <a:xfrm>
              <a:off x="5692065" y="4751388"/>
              <a:ext cx="399496" cy="50602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8195" name="Picture 2" descr="1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5550" y="1087438"/>
            <a:ext cx="63373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1C47DC3E-48BB-4323-A376-0A89C0A74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309563"/>
            <a:ext cx="46618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 err="1">
                <a:solidFill>
                  <a:srgbClr val="E60000"/>
                </a:solidFill>
              </a:rPr>
              <a:t>Defini</a:t>
            </a:r>
            <a:r>
              <a:rPr lang="cs-CZ" sz="2800" b="0" dirty="0" err="1">
                <a:solidFill>
                  <a:srgbClr val="E60000"/>
                </a:solidFill>
              </a:rPr>
              <a:t>tion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of</a:t>
            </a:r>
            <a:r>
              <a:rPr lang="cs-CZ" sz="2800" b="0" dirty="0">
                <a:solidFill>
                  <a:srgbClr val="E60000"/>
                </a:solidFill>
              </a:rPr>
              <a:t> basic </a:t>
            </a:r>
            <a:r>
              <a:rPr lang="cs-CZ" sz="2800" b="0" dirty="0" err="1">
                <a:solidFill>
                  <a:srgbClr val="E60000"/>
                </a:solidFill>
              </a:rPr>
              <a:t>concepts</a:t>
            </a:r>
            <a:r>
              <a:rPr lang="cs-CZ" sz="28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7" descr="MP1"/>
          <p:cNvPicPr>
            <a:picLocks noChangeAspect="1" noChangeArrowheads="1"/>
          </p:cNvPicPr>
          <p:nvPr/>
        </p:nvPicPr>
        <p:blipFill>
          <a:blip r:embed="rId3" cstate="print"/>
          <a:srcRect r="43808" b="66756"/>
          <a:stretch>
            <a:fillRect/>
          </a:stretch>
        </p:blipFill>
        <p:spPr bwMode="auto">
          <a:xfrm>
            <a:off x="0" y="882650"/>
            <a:ext cx="3482975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6600825" y="1058863"/>
            <a:ext cx="19816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2000" b="0" dirty="0"/>
              <a:t>1.	arbitr</a:t>
            </a:r>
            <a:r>
              <a:rPr lang="en-US" sz="2000" b="0" dirty="0"/>
              <a:t>a</a:t>
            </a:r>
            <a:r>
              <a:rPr lang="cs-CZ" sz="2000" b="0" dirty="0"/>
              <a:t>r</a:t>
            </a:r>
            <a:r>
              <a:rPr lang="en-US" sz="2000" b="0" dirty="0"/>
              <a:t>y root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8D802668-4159-4561-BA5B-97658F031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241" y="309563"/>
            <a:ext cx="66175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>
                <a:solidFill>
                  <a:srgbClr val="E60000"/>
                </a:solidFill>
              </a:rPr>
              <a:t>Estimation of number of steps</a:t>
            </a:r>
            <a:r>
              <a:rPr lang="cs-CZ" sz="2400" b="0" dirty="0">
                <a:solidFill>
                  <a:srgbClr val="E60000"/>
                </a:solidFill>
              </a:rPr>
              <a:t>: </a:t>
            </a:r>
            <a:r>
              <a:rPr lang="en-US" sz="2400" b="0" dirty="0">
                <a:solidFill>
                  <a:srgbClr val="E60000"/>
                </a:solidFill>
              </a:rPr>
              <a:t>Fitch algorithm</a:t>
            </a:r>
            <a:endParaRPr lang="cs-CZ" sz="24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7" descr="MP1"/>
          <p:cNvPicPr>
            <a:picLocks noChangeAspect="1" noChangeArrowheads="1"/>
          </p:cNvPicPr>
          <p:nvPr/>
        </p:nvPicPr>
        <p:blipFill>
          <a:blip r:embed="rId3" cstate="print"/>
          <a:srcRect b="67024"/>
          <a:stretch>
            <a:fillRect/>
          </a:stretch>
        </p:blipFill>
        <p:spPr bwMode="auto">
          <a:xfrm>
            <a:off x="0" y="882650"/>
            <a:ext cx="6199188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6600825" y="1058863"/>
            <a:ext cx="205216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2000" b="0" dirty="0"/>
              <a:t>1.	arbitr</a:t>
            </a:r>
            <a:r>
              <a:rPr lang="en-US" sz="2000" b="0" dirty="0"/>
              <a:t>a</a:t>
            </a:r>
            <a:r>
              <a:rPr lang="cs-CZ" sz="2000" b="0" dirty="0"/>
              <a:t>r</a:t>
            </a:r>
            <a:r>
              <a:rPr lang="en-US" sz="2000" b="0" dirty="0"/>
              <a:t>y root</a:t>
            </a:r>
          </a:p>
          <a:p>
            <a:pPr marL="342900" indent="-342900"/>
            <a:endParaRPr lang="cs-CZ" sz="2000" b="0" dirty="0"/>
          </a:p>
          <a:p>
            <a:pPr marL="342900" indent="-342900"/>
            <a:r>
              <a:rPr lang="cs-CZ" sz="2000" b="0" dirty="0"/>
              <a:t>2.	</a:t>
            </a:r>
            <a:r>
              <a:rPr lang="en-US" sz="2000" b="0" dirty="0"/>
              <a:t>D</a:t>
            </a:r>
            <a:r>
              <a:rPr lang="en-US" sz="2000" b="0" dirty="0">
                <a:sym typeface="Symbol" panose="05050102010706020507" pitchFamily="18" charset="2"/>
              </a:rPr>
              <a:t>ownward</a:t>
            </a:r>
            <a:r>
              <a:rPr lang="cs-CZ" sz="2000" b="0" dirty="0"/>
              <a:t>:</a:t>
            </a:r>
            <a:endParaRPr lang="en-US" sz="2000" b="0" dirty="0">
              <a:sym typeface="Symbol" pitchFamily="18" charset="2"/>
            </a:endParaRPr>
          </a:p>
          <a:p>
            <a:pPr marL="342900" indent="-342900"/>
            <a:r>
              <a:rPr lang="cs-CZ" sz="2000" b="0" dirty="0">
                <a:solidFill>
                  <a:schemeClr val="accent2"/>
                </a:solidFill>
              </a:rPr>
              <a:t>	</a:t>
            </a:r>
            <a:r>
              <a:rPr lang="en-US" sz="2000" b="0" i="1" dirty="0"/>
              <a:t>w</a:t>
            </a:r>
            <a:r>
              <a:rPr lang="en-US" sz="2000" b="0" dirty="0"/>
              <a:t> =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b="0" dirty="0">
                <a:solidFill>
                  <a:srgbClr val="FF0000"/>
                </a:solidFill>
              </a:rPr>
              <a:t>C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cs-CZ" sz="2000" b="0" dirty="0"/>
              <a:t>o</a:t>
            </a:r>
            <a:r>
              <a:rPr lang="en-US" sz="2000" b="0" dirty="0"/>
              <a:t>r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b="0" dirty="0">
                <a:solidFill>
                  <a:srgbClr val="FF0000"/>
                </a:solidFill>
              </a:rPr>
              <a:t>T</a:t>
            </a:r>
          </a:p>
          <a:p>
            <a:pPr marL="342900" indent="-342900"/>
            <a:r>
              <a:rPr lang="cs-CZ" sz="2000" b="0" dirty="0">
                <a:solidFill>
                  <a:schemeClr val="accent2"/>
                </a:solidFill>
              </a:rPr>
              <a:t>	</a:t>
            </a:r>
            <a:r>
              <a:rPr lang="en-US" sz="2000" b="0" i="1" dirty="0"/>
              <a:t>x</a:t>
            </a:r>
            <a:r>
              <a:rPr lang="en-US" sz="2000" b="0" dirty="0"/>
              <a:t> =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b="0" dirty="0">
                <a:solidFill>
                  <a:srgbClr val="FF0000"/>
                </a:solidFill>
              </a:rPr>
              <a:t>T</a:t>
            </a:r>
          </a:p>
          <a:p>
            <a:pPr marL="342900" indent="-342900"/>
            <a:r>
              <a:rPr lang="cs-CZ" sz="2000" b="0" dirty="0">
                <a:solidFill>
                  <a:schemeClr val="accent2"/>
                </a:solidFill>
              </a:rPr>
              <a:t>	</a:t>
            </a:r>
            <a:r>
              <a:rPr lang="en-US" sz="2000" b="0" i="1" dirty="0"/>
              <a:t>y</a:t>
            </a:r>
            <a:r>
              <a:rPr lang="en-US" sz="2000" b="0" dirty="0"/>
              <a:t> = </a:t>
            </a:r>
            <a:r>
              <a:rPr lang="en-US" sz="2000" b="0" dirty="0">
                <a:solidFill>
                  <a:srgbClr val="FF0000"/>
                </a:solidFill>
              </a:rPr>
              <a:t>A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cs-CZ" sz="2000" b="0" dirty="0"/>
              <a:t>o</a:t>
            </a:r>
            <a:r>
              <a:rPr lang="en-US" sz="2000" b="0" dirty="0"/>
              <a:t>r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b="0" dirty="0">
                <a:solidFill>
                  <a:srgbClr val="FF0000"/>
                </a:solidFill>
              </a:rPr>
              <a:t>T</a:t>
            </a:r>
          </a:p>
          <a:p>
            <a:pPr marL="342900" indent="-342900"/>
            <a:r>
              <a:rPr lang="cs-CZ" sz="2000" b="0" dirty="0">
                <a:solidFill>
                  <a:schemeClr val="accent2"/>
                </a:solidFill>
              </a:rPr>
              <a:t>	</a:t>
            </a:r>
            <a:r>
              <a:rPr lang="en-US" sz="2000" b="0" i="1" dirty="0"/>
              <a:t>z</a:t>
            </a:r>
            <a:r>
              <a:rPr lang="en-US" sz="2000" b="0" dirty="0"/>
              <a:t> = </a:t>
            </a:r>
            <a:r>
              <a:rPr lang="en-US" sz="2000" b="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45B777B3-81F7-42B9-ADBB-3FA7241B5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241" y="309563"/>
            <a:ext cx="66175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>
                <a:solidFill>
                  <a:srgbClr val="E60000"/>
                </a:solidFill>
              </a:rPr>
              <a:t>Estimation of number of steps</a:t>
            </a:r>
            <a:r>
              <a:rPr lang="cs-CZ" sz="2400" b="0" dirty="0">
                <a:solidFill>
                  <a:srgbClr val="E60000"/>
                </a:solidFill>
              </a:rPr>
              <a:t>: </a:t>
            </a:r>
            <a:r>
              <a:rPr lang="en-US" sz="2400" b="0" dirty="0">
                <a:solidFill>
                  <a:srgbClr val="E60000"/>
                </a:solidFill>
              </a:rPr>
              <a:t>Fitch algorithm</a:t>
            </a:r>
            <a:endParaRPr lang="cs-CZ" sz="24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7" descr="MP1"/>
          <p:cNvPicPr>
            <a:picLocks noChangeAspect="1" noChangeArrowheads="1"/>
          </p:cNvPicPr>
          <p:nvPr/>
        </p:nvPicPr>
        <p:blipFill>
          <a:blip r:embed="rId3" cstate="print"/>
          <a:srcRect b="34373"/>
          <a:stretch>
            <a:fillRect/>
          </a:stretch>
        </p:blipFill>
        <p:spPr bwMode="auto">
          <a:xfrm>
            <a:off x="0" y="882650"/>
            <a:ext cx="6199188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6600825" y="1058863"/>
            <a:ext cx="2012987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2000" b="0" dirty="0"/>
              <a:t>1.	arbitr</a:t>
            </a:r>
            <a:r>
              <a:rPr lang="en-US" sz="2000" b="0" dirty="0"/>
              <a:t>a</a:t>
            </a:r>
            <a:r>
              <a:rPr lang="cs-CZ" sz="2000" b="0" dirty="0"/>
              <a:t>r</a:t>
            </a:r>
            <a:r>
              <a:rPr lang="en-US" sz="2000" b="0" dirty="0"/>
              <a:t>y root</a:t>
            </a:r>
          </a:p>
          <a:p>
            <a:pPr marL="342900" indent="-342900"/>
            <a:endParaRPr lang="cs-CZ" sz="2000" b="0" dirty="0"/>
          </a:p>
          <a:p>
            <a:pPr marL="342900" indent="-342900"/>
            <a:r>
              <a:rPr lang="cs-CZ" sz="2000" b="0" dirty="0"/>
              <a:t>2.	</a:t>
            </a:r>
            <a:r>
              <a:rPr lang="en-US" sz="2000" b="0" dirty="0"/>
              <a:t>D</a:t>
            </a:r>
            <a:r>
              <a:rPr lang="en-US" sz="2000" b="0" dirty="0">
                <a:sym typeface="Symbol" panose="05050102010706020507" pitchFamily="18" charset="2"/>
              </a:rPr>
              <a:t>ownward</a:t>
            </a:r>
            <a:r>
              <a:rPr lang="cs-CZ" sz="2000" b="0" dirty="0"/>
              <a:t>:</a:t>
            </a:r>
            <a:endParaRPr lang="en-US" sz="2000" b="0" dirty="0">
              <a:sym typeface="Symbol" pitchFamily="18" charset="2"/>
            </a:endParaRPr>
          </a:p>
          <a:p>
            <a:pPr marL="342900" indent="-342900"/>
            <a:r>
              <a:rPr lang="cs-CZ" sz="2000" b="0" dirty="0">
                <a:solidFill>
                  <a:schemeClr val="accent2"/>
                </a:solidFill>
              </a:rPr>
              <a:t>	</a:t>
            </a:r>
            <a:r>
              <a:rPr lang="en-US" sz="2000" b="0" i="1" dirty="0"/>
              <a:t>w</a:t>
            </a:r>
            <a:r>
              <a:rPr lang="en-US" sz="2000" b="0" dirty="0"/>
              <a:t> =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b="0" dirty="0">
                <a:solidFill>
                  <a:srgbClr val="FF0000"/>
                </a:solidFill>
              </a:rPr>
              <a:t>C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cs-CZ" sz="2000" b="0" dirty="0"/>
              <a:t>o</a:t>
            </a:r>
            <a:r>
              <a:rPr lang="en-US" sz="2000" b="0" dirty="0"/>
              <a:t>r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b="0" dirty="0">
                <a:solidFill>
                  <a:srgbClr val="FF0000"/>
                </a:solidFill>
              </a:rPr>
              <a:t>T</a:t>
            </a:r>
          </a:p>
          <a:p>
            <a:pPr marL="342900" indent="-342900"/>
            <a:r>
              <a:rPr lang="cs-CZ" sz="2000" b="0" dirty="0">
                <a:solidFill>
                  <a:schemeClr val="accent2"/>
                </a:solidFill>
              </a:rPr>
              <a:t>	</a:t>
            </a:r>
            <a:r>
              <a:rPr lang="en-US" sz="2000" b="0" i="1" dirty="0"/>
              <a:t>x</a:t>
            </a:r>
            <a:r>
              <a:rPr lang="en-US" sz="2000" b="0" dirty="0"/>
              <a:t> =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b="0" dirty="0">
                <a:solidFill>
                  <a:srgbClr val="FF0000"/>
                </a:solidFill>
              </a:rPr>
              <a:t>T</a:t>
            </a:r>
          </a:p>
          <a:p>
            <a:pPr marL="342900" indent="-342900"/>
            <a:r>
              <a:rPr lang="cs-CZ" sz="2000" b="0" dirty="0">
                <a:solidFill>
                  <a:schemeClr val="accent2"/>
                </a:solidFill>
              </a:rPr>
              <a:t>	</a:t>
            </a:r>
            <a:r>
              <a:rPr lang="en-US" sz="2000" b="0" i="1" dirty="0"/>
              <a:t>y</a:t>
            </a:r>
            <a:r>
              <a:rPr lang="en-US" sz="2000" b="0" dirty="0"/>
              <a:t> = </a:t>
            </a:r>
            <a:r>
              <a:rPr lang="en-US" sz="2000" b="0" dirty="0">
                <a:solidFill>
                  <a:srgbClr val="FF0000"/>
                </a:solidFill>
              </a:rPr>
              <a:t>A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cs-CZ" sz="2000" b="0" dirty="0"/>
              <a:t>o</a:t>
            </a:r>
            <a:r>
              <a:rPr lang="en-US" sz="2000" b="0" dirty="0"/>
              <a:t>r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b="0" dirty="0">
                <a:solidFill>
                  <a:srgbClr val="FF0000"/>
                </a:solidFill>
              </a:rPr>
              <a:t>T</a:t>
            </a:r>
          </a:p>
          <a:p>
            <a:pPr marL="342900" indent="-342900"/>
            <a:r>
              <a:rPr lang="cs-CZ" sz="2000" b="0" dirty="0">
                <a:solidFill>
                  <a:schemeClr val="accent2"/>
                </a:solidFill>
              </a:rPr>
              <a:t>	</a:t>
            </a:r>
            <a:r>
              <a:rPr lang="en-US" sz="2000" b="0" i="1" dirty="0"/>
              <a:t>z</a:t>
            </a:r>
            <a:r>
              <a:rPr lang="en-US" sz="2000" b="0" dirty="0"/>
              <a:t> = </a:t>
            </a:r>
            <a:r>
              <a:rPr lang="en-US" sz="2000" b="0" dirty="0">
                <a:solidFill>
                  <a:srgbClr val="FF0000"/>
                </a:solidFill>
              </a:rPr>
              <a:t>T</a:t>
            </a:r>
          </a:p>
          <a:p>
            <a:pPr marL="342900" indent="-342900"/>
            <a:endParaRPr lang="en-US" sz="2000" b="0" dirty="0">
              <a:solidFill>
                <a:schemeClr val="accent2"/>
              </a:solidFill>
            </a:endParaRPr>
          </a:p>
          <a:p>
            <a:pPr marL="342900" indent="-342900"/>
            <a:r>
              <a:rPr lang="cs-CZ" sz="2000" b="0" dirty="0"/>
              <a:t>3.	</a:t>
            </a:r>
            <a:r>
              <a:rPr lang="en-US" sz="2000" b="0" dirty="0"/>
              <a:t>Upward</a:t>
            </a:r>
            <a:r>
              <a:rPr lang="en-US" sz="2000" b="0" dirty="0">
                <a:sym typeface="Symbol" pitchFamily="18" charset="2"/>
              </a:rPr>
              <a:t>:</a:t>
            </a:r>
            <a:endParaRPr lang="en-US" sz="2000" b="0" dirty="0"/>
          </a:p>
          <a:p>
            <a:pPr marL="342900" indent="-342900"/>
            <a:r>
              <a:rPr lang="cs-CZ" sz="2000" b="0" dirty="0"/>
              <a:t>	</a:t>
            </a:r>
            <a:r>
              <a:rPr lang="en-US" sz="2000" b="0" i="1" dirty="0"/>
              <a:t>z</a:t>
            </a:r>
            <a:r>
              <a:rPr lang="en-US" sz="2000" b="0" dirty="0"/>
              <a:t> = </a:t>
            </a:r>
            <a:r>
              <a:rPr lang="en-US" sz="2000" b="0" dirty="0">
                <a:solidFill>
                  <a:srgbClr val="FF0000"/>
                </a:solidFill>
              </a:rPr>
              <a:t>T</a:t>
            </a:r>
            <a:r>
              <a:rPr lang="cs-CZ" sz="2000" b="0" dirty="0"/>
              <a:t>,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cs-CZ" sz="2000" b="0" dirty="0"/>
              <a:t>nebo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b="0" dirty="0">
                <a:solidFill>
                  <a:srgbClr val="FF0000"/>
                </a:solidFill>
              </a:rPr>
              <a:t>A</a:t>
            </a:r>
            <a:endParaRPr lang="cs-CZ" sz="2000" b="0" dirty="0">
              <a:solidFill>
                <a:srgbClr val="FF0000"/>
              </a:solidFill>
            </a:endParaRPr>
          </a:p>
        </p:txBody>
      </p:sp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1803400" y="5835650"/>
            <a:ext cx="28575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E60000"/>
                </a:solidFill>
              </a:rPr>
              <a:t>DELTRAN</a:t>
            </a:r>
          </a:p>
          <a:p>
            <a:pPr algn="ctr"/>
            <a:r>
              <a:rPr lang="en-US" sz="1600"/>
              <a:t>(</a:t>
            </a:r>
            <a:r>
              <a:rPr lang="en-US" sz="1600">
                <a:solidFill>
                  <a:srgbClr val="E60000"/>
                </a:solidFill>
              </a:rPr>
              <a:t>DEL</a:t>
            </a:r>
            <a:r>
              <a:rPr lang="en-US" sz="1600"/>
              <a:t>ayed </a:t>
            </a:r>
            <a:r>
              <a:rPr lang="en-US" sz="1600">
                <a:solidFill>
                  <a:srgbClr val="E60000"/>
                </a:solidFill>
              </a:rPr>
              <a:t>TRAN</a:t>
            </a:r>
            <a:r>
              <a:rPr lang="en-US" sz="1600"/>
              <a:t>sformation)</a:t>
            </a:r>
            <a:endParaRPr lang="cs-CZ" sz="1600"/>
          </a:p>
        </p:txBody>
      </p:sp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5372100" y="5835650"/>
            <a:ext cx="3208338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E60000"/>
                </a:solidFill>
              </a:rPr>
              <a:t>ACCTRAN</a:t>
            </a:r>
          </a:p>
          <a:p>
            <a:pPr algn="ctr"/>
            <a:r>
              <a:rPr lang="en-US" sz="1600"/>
              <a:t>(</a:t>
            </a:r>
            <a:r>
              <a:rPr lang="en-US" sz="1600">
                <a:solidFill>
                  <a:srgbClr val="E60000"/>
                </a:solidFill>
              </a:rPr>
              <a:t>ACC</a:t>
            </a:r>
            <a:r>
              <a:rPr lang="en-US" sz="1600"/>
              <a:t>elerated </a:t>
            </a:r>
            <a:r>
              <a:rPr lang="en-US" sz="1600">
                <a:solidFill>
                  <a:srgbClr val="E60000"/>
                </a:solidFill>
              </a:rPr>
              <a:t>TRAN</a:t>
            </a:r>
            <a:r>
              <a:rPr lang="en-US" sz="1600"/>
              <a:t>sformation)</a:t>
            </a:r>
            <a:endParaRPr lang="cs-CZ" sz="1600"/>
          </a:p>
        </p:txBody>
      </p:sp>
      <p:sp>
        <p:nvSpPr>
          <p:cNvPr id="30726" name="Text Box 9"/>
          <p:cNvSpPr txBox="1">
            <a:spLocks noChangeArrowheads="1"/>
          </p:cNvSpPr>
          <p:nvPr/>
        </p:nvSpPr>
        <p:spPr bwMode="auto">
          <a:xfrm>
            <a:off x="6686550" y="4737100"/>
            <a:ext cx="18710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err="1">
                <a:solidFill>
                  <a:srgbClr val="E60000"/>
                </a:solidFill>
              </a:rPr>
              <a:t>total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length</a:t>
            </a:r>
            <a:r>
              <a:rPr lang="en-US" sz="2000" b="0" dirty="0">
                <a:solidFill>
                  <a:srgbClr val="E60000"/>
                </a:solidFill>
              </a:rPr>
              <a:t> = 3</a:t>
            </a:r>
            <a:endParaRPr lang="cs-CZ" sz="2000" b="0" dirty="0">
              <a:solidFill>
                <a:srgbClr val="E60000"/>
              </a:solidFill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6AAA0DD4-A5F0-45F4-B106-2A658C839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241" y="309563"/>
            <a:ext cx="66175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>
                <a:solidFill>
                  <a:srgbClr val="E60000"/>
                </a:solidFill>
              </a:rPr>
              <a:t>Estimation of number of steps</a:t>
            </a:r>
            <a:r>
              <a:rPr lang="cs-CZ" sz="2400" b="0" dirty="0">
                <a:solidFill>
                  <a:srgbClr val="E60000"/>
                </a:solidFill>
              </a:rPr>
              <a:t>: </a:t>
            </a:r>
            <a:r>
              <a:rPr lang="en-US" sz="2400" b="0" dirty="0">
                <a:solidFill>
                  <a:srgbClr val="E60000"/>
                </a:solidFill>
              </a:rPr>
              <a:t>Fitch algorithm</a:t>
            </a:r>
            <a:endParaRPr lang="cs-CZ" sz="24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9"/>
          <p:cNvSpPr txBox="1">
            <a:spLocks noChangeArrowheads="1"/>
          </p:cNvSpPr>
          <p:nvPr/>
        </p:nvSpPr>
        <p:spPr bwMode="auto">
          <a:xfrm>
            <a:off x="468313" y="1290766"/>
            <a:ext cx="723582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/>
              <a:t>parsimony-informative and non-informative characters (</a:t>
            </a:r>
            <a:r>
              <a:rPr lang="en-US" sz="2000" b="0" i="1" dirty="0"/>
              <a:t>sites</a:t>
            </a:r>
            <a:r>
              <a:rPr lang="en-US" sz="2000" b="0" dirty="0"/>
              <a:t>)</a:t>
            </a:r>
            <a:br>
              <a:rPr lang="en-US" sz="2000" b="0" dirty="0"/>
            </a:br>
            <a:r>
              <a:rPr lang="en-US" sz="2000" b="0" dirty="0"/>
              <a:t>  - invariant sites (</a:t>
            </a:r>
            <a:r>
              <a:rPr lang="en-US" sz="2000" b="0" i="1" dirty="0" err="1"/>
              <a:t>symplesiomorphies</a:t>
            </a:r>
            <a:r>
              <a:rPr lang="en-US" sz="2000" b="0" dirty="0"/>
              <a:t>)</a:t>
            </a:r>
            <a:br>
              <a:rPr lang="en-US" sz="2000" b="0" dirty="0"/>
            </a:br>
            <a:r>
              <a:rPr lang="en-US" sz="2000" b="0" dirty="0"/>
              <a:t>  - singletons (</a:t>
            </a:r>
            <a:r>
              <a:rPr lang="en-US" sz="2000" b="0" i="1" dirty="0" err="1"/>
              <a:t>autapomorphies</a:t>
            </a:r>
            <a:r>
              <a:rPr lang="en-US" sz="2000" b="0" dirty="0"/>
              <a:t>)</a:t>
            </a:r>
          </a:p>
          <a:p>
            <a:pPr>
              <a:buFontTx/>
              <a:buChar char="•"/>
            </a:pPr>
            <a:endParaRPr lang="en-US" sz="2000" b="0" dirty="0"/>
          </a:p>
          <a:p>
            <a:pPr>
              <a:buFontTx/>
              <a:buChar char="•"/>
            </a:pPr>
            <a:endParaRPr lang="en-US" sz="2000" b="0" dirty="0">
              <a:solidFill>
                <a:schemeClr val="accent2"/>
              </a:solidFill>
            </a:endParaRPr>
          </a:p>
          <a:p>
            <a:r>
              <a:rPr lang="cs-CZ" sz="2000" b="0" dirty="0">
                <a:solidFill>
                  <a:srgbClr val="E60000"/>
                </a:solidFill>
              </a:rPr>
              <a:t>index </a:t>
            </a:r>
            <a:r>
              <a:rPr lang="en-US" sz="2000" b="0" dirty="0">
                <a:solidFill>
                  <a:srgbClr val="E60000"/>
                </a:solidFill>
              </a:rPr>
              <a:t>of consistency</a:t>
            </a:r>
            <a:r>
              <a:rPr lang="cs-CZ" sz="2000" b="0" dirty="0">
                <a:solidFill>
                  <a:srgbClr val="E60000"/>
                </a:solidFill>
              </a:rPr>
              <a:t>, </a:t>
            </a:r>
            <a:r>
              <a:rPr lang="en-US" sz="2000" b="0" dirty="0">
                <a:solidFill>
                  <a:srgbClr val="E60000"/>
                </a:solidFill>
              </a:rPr>
              <a:t>CI</a:t>
            </a:r>
          </a:p>
          <a:p>
            <a:r>
              <a:rPr lang="en-US" sz="2000" b="0" dirty="0">
                <a:solidFill>
                  <a:srgbClr val="E60000"/>
                </a:solidFill>
              </a:rPr>
              <a:t>retention </a:t>
            </a:r>
            <a:r>
              <a:rPr lang="cs-CZ" sz="2000" b="0" dirty="0">
                <a:solidFill>
                  <a:srgbClr val="E60000"/>
                </a:solidFill>
              </a:rPr>
              <a:t>index, </a:t>
            </a:r>
            <a:r>
              <a:rPr lang="en-US" sz="2000" b="0" dirty="0">
                <a:solidFill>
                  <a:srgbClr val="E60000"/>
                </a:solidFill>
              </a:rPr>
              <a:t>RI</a:t>
            </a:r>
          </a:p>
          <a:p>
            <a:r>
              <a:rPr lang="cs-CZ" sz="2000" b="0" dirty="0" err="1">
                <a:solidFill>
                  <a:srgbClr val="E60000"/>
                </a:solidFill>
              </a:rPr>
              <a:t>rescaled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en-US" sz="2000" b="0" dirty="0">
                <a:solidFill>
                  <a:srgbClr val="E60000"/>
                </a:solidFill>
              </a:rPr>
              <a:t>consistency index</a:t>
            </a:r>
            <a:r>
              <a:rPr lang="cs-CZ" sz="2000" b="0" dirty="0">
                <a:solidFill>
                  <a:srgbClr val="E60000"/>
                </a:solidFill>
              </a:rPr>
              <a:t>, </a:t>
            </a:r>
            <a:r>
              <a:rPr lang="en-US" sz="2000" b="0" dirty="0">
                <a:solidFill>
                  <a:srgbClr val="E60000"/>
                </a:solidFill>
              </a:rPr>
              <a:t>RC</a:t>
            </a:r>
          </a:p>
          <a:p>
            <a:r>
              <a:rPr lang="en-US" sz="2000" b="0" dirty="0">
                <a:solidFill>
                  <a:srgbClr val="E60000"/>
                </a:solidFill>
              </a:rPr>
              <a:t>homoplasy index</a:t>
            </a:r>
            <a:r>
              <a:rPr lang="cs-CZ" sz="2000" b="0" dirty="0">
                <a:solidFill>
                  <a:srgbClr val="E60000"/>
                </a:solidFill>
              </a:rPr>
              <a:t>, </a:t>
            </a:r>
            <a:r>
              <a:rPr lang="en-US" sz="2000" b="0" dirty="0">
                <a:solidFill>
                  <a:srgbClr val="E60000"/>
                </a:solidFill>
              </a:rPr>
              <a:t>HI)</a:t>
            </a:r>
            <a:endParaRPr lang="cs-CZ" sz="2000" b="0" dirty="0">
              <a:solidFill>
                <a:srgbClr val="E60000"/>
              </a:solidFill>
            </a:endParaRP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5659438" y="3046413"/>
          <a:ext cx="1065212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Equation" r:id="rId4" imgW="17068800" imgH="15849600" progId="">
                  <p:embed/>
                </p:oleObj>
              </mc:Choice>
              <mc:Fallback>
                <p:oleObj name="Equation" r:id="rId4" imgW="17068800" imgH="1584960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9438" y="3046413"/>
                        <a:ext cx="1065212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3075" name="Object 5"/>
          <p:cNvGraphicFramePr>
            <a:graphicFrameLocks noChangeAspect="1"/>
          </p:cNvGraphicFramePr>
          <p:nvPr/>
        </p:nvGraphicFramePr>
        <p:xfrm>
          <a:off x="6899275" y="3046413"/>
          <a:ext cx="17335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Equation" r:id="rId6" imgW="27736800" imgH="15849600" progId="">
                  <p:embed/>
                </p:oleObj>
              </mc:Choice>
              <mc:Fallback>
                <p:oleObj name="Equation" r:id="rId6" imgW="27736800" imgH="1584960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5" y="3046413"/>
                        <a:ext cx="173355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054100" y="4810125"/>
            <a:ext cx="16557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2000">
                <a:latin typeface="Times New Roman" pitchFamily="18" charset="0"/>
              </a:rPr>
              <a:t>RC = CI </a:t>
            </a:r>
            <a:r>
              <a:rPr lang="cs-CZ" sz="2000"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sz="2000">
                <a:latin typeface="Times New Roman" pitchFamily="18" charset="0"/>
              </a:rPr>
              <a:t> RI</a:t>
            </a:r>
            <a:endParaRPr lang="en-US" sz="2000">
              <a:latin typeface="Times New Roman" pitchFamily="18" charset="0"/>
            </a:endParaRPr>
          </a:p>
          <a:p>
            <a:r>
              <a:rPr lang="en-US" sz="2000">
                <a:latin typeface="Times New Roman" pitchFamily="18" charset="0"/>
              </a:rPr>
              <a:t>HI = 1 - CI</a:t>
            </a:r>
            <a:r>
              <a:rPr lang="cs-CZ" sz="2000"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754313" y="425904"/>
            <a:ext cx="33345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E60000"/>
                </a:solidFill>
              </a:rPr>
              <a:t>Problem of homoplasy:</a:t>
            </a:r>
            <a:endParaRPr lang="cs-CZ" sz="2400" b="0" dirty="0">
              <a:solidFill>
                <a:srgbClr val="E60000"/>
              </a:solidFill>
            </a:endParaRPr>
          </a:p>
        </p:txBody>
      </p:sp>
      <p:sp>
        <p:nvSpPr>
          <p:cNvPr id="3081" name="Text Box 10"/>
          <p:cNvSpPr txBox="1">
            <a:spLocks noChangeArrowheads="1"/>
          </p:cNvSpPr>
          <p:nvPr/>
        </p:nvSpPr>
        <p:spPr bwMode="auto">
          <a:xfrm>
            <a:off x="3971925" y="4695825"/>
            <a:ext cx="45005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m</a:t>
            </a:r>
            <a:r>
              <a:rPr lang="en-US" b="0"/>
              <a:t> = min. no. of possible steps</a:t>
            </a:r>
          </a:p>
          <a:p>
            <a:r>
              <a:rPr lang="en-US" b="0" i="1"/>
              <a:t>s</a:t>
            </a:r>
            <a:r>
              <a:rPr lang="en-US" b="0"/>
              <a:t> = min. no. needed for explaining the tree</a:t>
            </a:r>
          </a:p>
          <a:p>
            <a:r>
              <a:rPr lang="en-US" b="0" i="1"/>
              <a:t>g</a:t>
            </a:r>
            <a:r>
              <a:rPr lang="en-US" b="0"/>
              <a:t> = max. no. of steps for any tree</a:t>
            </a:r>
            <a:endParaRPr lang="cs-CZ" b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2981123" y="309563"/>
            <a:ext cx="31277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 err="1">
                <a:solidFill>
                  <a:srgbClr val="E60000"/>
                </a:solidFill>
              </a:rPr>
              <a:t>Metods</a:t>
            </a:r>
            <a:r>
              <a:rPr lang="en-US" sz="2400" b="0" dirty="0">
                <a:solidFill>
                  <a:srgbClr val="E60000"/>
                </a:solidFill>
              </a:rPr>
              <a:t> of parsimony</a:t>
            </a:r>
            <a:r>
              <a:rPr lang="cs-CZ" sz="2400" b="0" dirty="0">
                <a:solidFill>
                  <a:srgbClr val="E60000"/>
                </a:solidFill>
              </a:rPr>
              <a:t>: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468313" y="1041615"/>
            <a:ext cx="69825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C00000"/>
                </a:solidFill>
              </a:rPr>
              <a:t>Fitch: </a:t>
            </a:r>
            <a:r>
              <a:rPr lang="en-US" sz="2000" b="0" dirty="0">
                <a:solidFill>
                  <a:schemeClr val="accent2"/>
                </a:solidFill>
              </a:rPr>
              <a:t>		</a:t>
            </a:r>
            <a:r>
              <a:rPr lang="en-US" sz="2000" b="0" dirty="0"/>
              <a:t>X </a:t>
            </a:r>
            <a:r>
              <a:rPr lang="en-US" sz="2000" b="0" dirty="0">
                <a:sym typeface="Symbol" pitchFamily="18" charset="2"/>
              </a:rPr>
              <a:t> Y a Y  X</a:t>
            </a:r>
            <a:br>
              <a:rPr lang="en-US" sz="2000" b="0" dirty="0">
                <a:sym typeface="Symbol" pitchFamily="18" charset="2"/>
              </a:rPr>
            </a:br>
            <a:r>
              <a:rPr lang="en-US" sz="2000" b="0" dirty="0">
                <a:sym typeface="Symbol" pitchFamily="18" charset="2"/>
              </a:rPr>
              <a:t>		</a:t>
            </a:r>
            <a:r>
              <a:rPr lang="cs-CZ" sz="2000" b="0" dirty="0">
                <a:sym typeface="Symbol" pitchFamily="18" charset="2"/>
              </a:rPr>
              <a:t>neseřazené znaky</a:t>
            </a:r>
            <a:r>
              <a:rPr lang="en-US" sz="2000" b="0" dirty="0">
                <a:sym typeface="Symbol" pitchFamily="18" charset="2"/>
              </a:rPr>
              <a:t> (A  T </a:t>
            </a:r>
            <a:r>
              <a:rPr lang="cs-CZ" sz="2000" b="0" dirty="0">
                <a:sym typeface="Symbol" pitchFamily="18" charset="2"/>
              </a:rPr>
              <a:t>nebo</a:t>
            </a:r>
            <a:r>
              <a:rPr lang="en-US" sz="2000" b="0" dirty="0">
                <a:sym typeface="Symbol" pitchFamily="18" charset="2"/>
              </a:rPr>
              <a:t> A  G etc.)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68313" y="1878962"/>
            <a:ext cx="52838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C00000"/>
                </a:solidFill>
              </a:rPr>
              <a:t>Wagner: </a:t>
            </a:r>
            <a:r>
              <a:rPr lang="en-US" sz="2000" b="0" dirty="0">
                <a:solidFill>
                  <a:schemeClr val="accent2"/>
                </a:solidFill>
              </a:rPr>
              <a:t>	</a:t>
            </a:r>
            <a:r>
              <a:rPr lang="en-US" sz="2000" b="0" dirty="0"/>
              <a:t>X </a:t>
            </a:r>
            <a:r>
              <a:rPr lang="en-US" sz="2000" b="0" dirty="0">
                <a:sym typeface="Symbol" pitchFamily="18" charset="2"/>
              </a:rPr>
              <a:t> Y a Y  X</a:t>
            </a:r>
            <a:br>
              <a:rPr lang="en-US" sz="2000" b="0" dirty="0">
                <a:sym typeface="Symbol" pitchFamily="18" charset="2"/>
              </a:rPr>
            </a:br>
            <a:r>
              <a:rPr lang="en-US" sz="2000" b="0" dirty="0">
                <a:sym typeface="Symbol" pitchFamily="18" charset="2"/>
              </a:rPr>
              <a:t>		</a:t>
            </a:r>
            <a:r>
              <a:rPr lang="cs-CZ" sz="2000" b="0" dirty="0">
                <a:sym typeface="Symbol" pitchFamily="18" charset="2"/>
              </a:rPr>
              <a:t>seřazené znaky</a:t>
            </a:r>
            <a:r>
              <a:rPr lang="en-US" sz="2000" b="0" dirty="0">
                <a:sym typeface="Symbol" pitchFamily="18" charset="2"/>
              </a:rPr>
              <a:t> (1  2  3)</a:t>
            </a:r>
          </a:p>
        </p:txBody>
      </p:sp>
      <p:pic>
        <p:nvPicPr>
          <p:cNvPr id="29700" name="Picture 4" descr="Dol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5013" y="3176588"/>
            <a:ext cx="4398962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468313" y="2708445"/>
            <a:ext cx="611193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C00000"/>
                </a:solidFill>
              </a:rPr>
              <a:t>Dollo: </a:t>
            </a:r>
            <a:r>
              <a:rPr lang="en-US" sz="2000" b="0" dirty="0">
                <a:solidFill>
                  <a:schemeClr val="accent2"/>
                </a:solidFill>
              </a:rPr>
              <a:t>		</a:t>
            </a:r>
            <a:r>
              <a:rPr lang="en-US" sz="2000" b="0" dirty="0"/>
              <a:t>X </a:t>
            </a:r>
            <a:r>
              <a:rPr lang="en-US" sz="2000" b="0" dirty="0">
                <a:sym typeface="Symbol" pitchFamily="18" charset="2"/>
              </a:rPr>
              <a:t> Y a Y  X, </a:t>
            </a:r>
            <a:r>
              <a:rPr lang="cs-CZ" sz="2000" b="0" dirty="0">
                <a:sym typeface="Symbol" pitchFamily="18" charset="2"/>
              </a:rPr>
              <a:t>potom nelze</a:t>
            </a:r>
            <a:r>
              <a:rPr lang="en-US" sz="2000" b="0" dirty="0">
                <a:sym typeface="Symbol" pitchFamily="18" charset="2"/>
              </a:rPr>
              <a:t> X  Y</a:t>
            </a:r>
            <a:br>
              <a:rPr lang="en-US" sz="2000" b="0" dirty="0"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  </a:t>
            </a:r>
          </a:p>
          <a:p>
            <a:r>
              <a:rPr lang="en-US" b="0" dirty="0">
                <a:sym typeface="Symbol" pitchFamily="18" charset="2"/>
              </a:rPr>
              <a:t>  … </a:t>
            </a:r>
            <a:r>
              <a:rPr lang="en-US" b="0" i="1" dirty="0">
                <a:sym typeface="Symbol" pitchFamily="18" charset="2"/>
              </a:rPr>
              <a:t>restriction-site and </a:t>
            </a:r>
            <a:br>
              <a:rPr lang="en-US" b="0" i="1" dirty="0">
                <a:sym typeface="Symbol" pitchFamily="18" charset="2"/>
              </a:rPr>
            </a:br>
            <a:r>
              <a:rPr lang="en-US" b="0" i="1" dirty="0">
                <a:sym typeface="Symbol" pitchFamily="18" charset="2"/>
              </a:rPr>
              <a:t>  restriction-fragment data 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468313" y="4081542"/>
            <a:ext cx="318587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 err="1">
                <a:solidFill>
                  <a:srgbClr val="C00000"/>
                </a:solidFill>
              </a:rPr>
              <a:t>Camin-Sokal</a:t>
            </a:r>
            <a:r>
              <a:rPr lang="en-US" sz="2000" b="0" dirty="0">
                <a:solidFill>
                  <a:srgbClr val="C00000"/>
                </a:solidFill>
              </a:rPr>
              <a:t>: </a:t>
            </a:r>
            <a:r>
              <a:rPr lang="en-US" sz="2000" b="0" dirty="0">
                <a:solidFill>
                  <a:schemeClr val="accent2"/>
                </a:solidFill>
              </a:rPr>
              <a:t>	</a:t>
            </a:r>
            <a:r>
              <a:rPr lang="en-US" sz="2000" b="0" dirty="0"/>
              <a:t>X </a:t>
            </a:r>
            <a:r>
              <a:rPr lang="en-US" sz="2000" b="0" dirty="0">
                <a:sym typeface="Symbol" pitchFamily="18" charset="2"/>
              </a:rPr>
              <a:t> Y, </a:t>
            </a:r>
            <a:br>
              <a:rPr lang="en-US" sz="2000" b="0" dirty="0">
                <a:sym typeface="Symbol" pitchFamily="18" charset="2"/>
              </a:rPr>
            </a:br>
            <a:r>
              <a:rPr lang="en-US" sz="2000" b="0" dirty="0">
                <a:sym typeface="Symbol" pitchFamily="18" charset="2"/>
              </a:rPr>
              <a:t>		not Y  X</a:t>
            </a:r>
            <a:br>
              <a:rPr lang="en-US" sz="2000" b="0" dirty="0">
                <a:solidFill>
                  <a:schemeClr val="accent2"/>
                </a:solidFill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  … SINE, LINE</a:t>
            </a: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412529" y="5370313"/>
            <a:ext cx="31822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C00000"/>
                </a:solidFill>
              </a:rPr>
              <a:t>w</a:t>
            </a:r>
            <a:r>
              <a:rPr lang="en-US" sz="2000" b="0" dirty="0" err="1">
                <a:solidFill>
                  <a:srgbClr val="C00000"/>
                </a:solidFill>
              </a:rPr>
              <a:t>eighted</a:t>
            </a:r>
            <a:r>
              <a:rPr lang="en-US" sz="2000" b="0" dirty="0">
                <a:solidFill>
                  <a:srgbClr val="C00000"/>
                </a:solidFill>
              </a:rPr>
              <a:t> = transversion p.</a:t>
            </a:r>
            <a:endParaRPr lang="en-US" sz="2000" b="0" dirty="0">
              <a:solidFill>
                <a:srgbClr val="C00000"/>
              </a:solidFill>
              <a:sym typeface="Symbol" pitchFamily="18" charset="2"/>
            </a:endParaRP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412529" y="5938638"/>
            <a:ext cx="47163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C00000"/>
                </a:solidFill>
              </a:rPr>
              <a:t>generalized p.: cost matrix</a:t>
            </a:r>
            <a:r>
              <a:rPr lang="cs-CZ" sz="2000" b="0" dirty="0">
                <a:solidFill>
                  <a:srgbClr val="C00000"/>
                </a:solidFill>
              </a:rPr>
              <a:t> = </a:t>
            </a:r>
            <a:r>
              <a:rPr lang="en-US" sz="2000" b="0" dirty="0">
                <a:solidFill>
                  <a:srgbClr val="C00000"/>
                </a:solidFill>
              </a:rPr>
              <a:t>step matrix</a:t>
            </a:r>
            <a:endParaRPr lang="en-US" sz="2000" b="0" dirty="0">
              <a:solidFill>
                <a:srgbClr val="C00000"/>
              </a:solidFill>
              <a:sym typeface="Symbol" pitchFamily="18" charset="2"/>
            </a:endParaRP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5526088" y="5218113"/>
            <a:ext cx="2570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/>
              <a:t>“</a:t>
            </a:r>
            <a:r>
              <a:rPr lang="en-US" b="0" i="1" dirty="0"/>
              <a:t>relaxed </a:t>
            </a:r>
            <a:r>
              <a:rPr lang="en-US" b="0" i="1" dirty="0" err="1"/>
              <a:t>Dollo</a:t>
            </a:r>
            <a:r>
              <a:rPr lang="en-US" b="0" i="1" dirty="0"/>
              <a:t> criterion</a:t>
            </a:r>
            <a:r>
              <a:rPr lang="en-US" b="0" dirty="0"/>
              <a:t>”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  <p:bldP spid="29704" grpId="0"/>
      <p:bldP spid="29706" grpId="0"/>
      <p:bldP spid="29707" grpId="0"/>
      <p:bldP spid="29708" grpId="0"/>
      <p:bldP spid="297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2.5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5021" y="881333"/>
            <a:ext cx="6650736" cy="437388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70239" y="6087766"/>
            <a:ext cx="8641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b="0" dirty="0"/>
              <a:t>*) </a:t>
            </a:r>
            <a:r>
              <a:rPr lang="cs-CZ" sz="1600" b="0" i="1" dirty="0"/>
              <a:t>M</a:t>
            </a:r>
            <a:r>
              <a:rPr lang="cs-CZ" sz="1600" b="0" dirty="0"/>
              <a:t> </a:t>
            </a:r>
            <a:r>
              <a:rPr lang="en-US" sz="1600" b="0" dirty="0"/>
              <a:t>is an arbitrarily large number, guaranteeing that only one transformation to each derived </a:t>
            </a:r>
          </a:p>
          <a:p>
            <a:pPr algn="ctr"/>
            <a:r>
              <a:rPr lang="en-US" sz="1600" b="0" dirty="0"/>
              <a:t>state will be permitted</a:t>
            </a:r>
            <a:r>
              <a:rPr lang="cs-CZ" sz="1600" b="0" dirty="0"/>
              <a:t>.</a:t>
            </a:r>
          </a:p>
        </p:txBody>
      </p:sp>
      <p:sp>
        <p:nvSpPr>
          <p:cNvPr id="6" name="Obdélníkový popisek 5"/>
          <p:cNvSpPr/>
          <p:nvPr/>
        </p:nvSpPr>
        <p:spPr bwMode="auto">
          <a:xfrm>
            <a:off x="788566" y="302004"/>
            <a:ext cx="1400961" cy="478172"/>
          </a:xfrm>
          <a:prstGeom prst="wedgeRectCallout">
            <a:avLst>
              <a:gd name="adj1" fmla="val 43838"/>
              <a:gd name="adj2" fmla="val 10285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Wagner</a:t>
            </a: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6511255" y="336958"/>
            <a:ext cx="1114337" cy="478172"/>
          </a:xfrm>
          <a:prstGeom prst="wedgeRectCallout">
            <a:avLst>
              <a:gd name="adj1" fmla="val -26927"/>
              <a:gd name="adj2" fmla="val 9407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Fitch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bdélníkový popisek 7"/>
          <p:cNvSpPr/>
          <p:nvPr/>
        </p:nvSpPr>
        <p:spPr bwMode="auto">
          <a:xfrm>
            <a:off x="1536585" y="5361964"/>
            <a:ext cx="1038836" cy="478172"/>
          </a:xfrm>
          <a:prstGeom prst="wedgeRectCallout">
            <a:avLst>
              <a:gd name="adj1" fmla="val 38185"/>
              <a:gd name="adj2" fmla="val -11118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Dollo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7183772" y="5234730"/>
            <a:ext cx="1557555" cy="737702"/>
          </a:xfrm>
          <a:prstGeom prst="wedgeRectCallout">
            <a:avLst>
              <a:gd name="adj1" fmla="val -37758"/>
              <a:gd name="adj2" fmla="val -8532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transver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sion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835479" y="360274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*)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2280347" y="309563"/>
            <a:ext cx="45833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E60000"/>
                </a:solidFill>
              </a:rPr>
              <a:t>Parsimony and consistency</a:t>
            </a:r>
            <a:endParaRPr lang="cs-CZ" sz="2800" b="0" dirty="0">
              <a:solidFill>
                <a:srgbClr val="E60000"/>
              </a:solidFill>
            </a:endParaRPr>
          </a:p>
        </p:txBody>
      </p:sp>
      <p:sp>
        <p:nvSpPr>
          <p:cNvPr id="30730" name="AutoShape 10"/>
          <p:cNvSpPr>
            <a:spLocks noChangeArrowheads="1"/>
          </p:cNvSpPr>
          <p:nvPr/>
        </p:nvSpPr>
        <p:spPr bwMode="auto">
          <a:xfrm>
            <a:off x="4625975" y="2935288"/>
            <a:ext cx="638175" cy="566737"/>
          </a:xfrm>
          <a:prstGeom prst="rightArrow">
            <a:avLst>
              <a:gd name="adj1" fmla="val 50000"/>
              <a:gd name="adj2" fmla="val 28151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32772" name="Skupina 19"/>
          <p:cNvGrpSpPr>
            <a:grpSpLocks/>
          </p:cNvGrpSpPr>
          <p:nvPr/>
        </p:nvGrpSpPr>
        <p:grpSpPr bwMode="auto">
          <a:xfrm>
            <a:off x="625475" y="1963738"/>
            <a:ext cx="3459163" cy="2907359"/>
            <a:chOff x="626157" y="1963965"/>
            <a:chExt cx="3459163" cy="2907359"/>
          </a:xfrm>
        </p:grpSpPr>
        <p:pic>
          <p:nvPicPr>
            <p:cNvPr id="32778" name="Picture 4" descr="Konzistence_ta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6157" y="1963965"/>
              <a:ext cx="3459163" cy="2255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9" name="Text Box 8"/>
            <p:cNvSpPr txBox="1">
              <a:spLocks noChangeArrowheads="1"/>
            </p:cNvSpPr>
            <p:nvPr/>
          </p:nvSpPr>
          <p:spPr bwMode="auto">
            <a:xfrm>
              <a:off x="1422300" y="4409659"/>
              <a:ext cx="19111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0" dirty="0"/>
                <a:t>((A,B),(C,D))</a:t>
              </a:r>
              <a:endParaRPr lang="cs-CZ" sz="2400" b="0" dirty="0"/>
            </a:p>
          </p:txBody>
        </p:sp>
        <p:sp>
          <p:nvSpPr>
            <p:cNvPr id="32780" name="Text Box 9"/>
            <p:cNvSpPr txBox="1">
              <a:spLocks noChangeArrowheads="1"/>
            </p:cNvSpPr>
            <p:nvPr/>
          </p:nvSpPr>
          <p:spPr bwMode="auto">
            <a:xfrm>
              <a:off x="3295535" y="3070453"/>
              <a:ext cx="780055" cy="427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200" i="1">
                  <a:latin typeface="Times New Roman" pitchFamily="18" charset="0"/>
                </a:rPr>
                <a:t>p</a:t>
              </a:r>
              <a:r>
                <a:rPr lang="en-US" sz="2200">
                  <a:latin typeface="Times New Roman" pitchFamily="18" charset="0"/>
                </a:rPr>
                <a:t>&gt;&gt;</a:t>
              </a:r>
              <a:r>
                <a:rPr lang="en-US" sz="2200" i="1">
                  <a:latin typeface="Times New Roman" pitchFamily="18" charset="0"/>
                </a:rPr>
                <a:t>q</a:t>
              </a:r>
              <a:endParaRPr lang="cs-CZ" sz="2200" i="1">
                <a:latin typeface="Times New Roman" pitchFamily="18" charset="0"/>
              </a:endParaRPr>
            </a:p>
          </p:txBody>
        </p:sp>
      </p:grpSp>
      <p:sp>
        <p:nvSpPr>
          <p:cNvPr id="32773" name="Text Box 14"/>
          <p:cNvSpPr txBox="1">
            <a:spLocks noChangeArrowheads="1"/>
          </p:cNvSpPr>
          <p:nvPr/>
        </p:nvSpPr>
        <p:spPr bwMode="auto">
          <a:xfrm>
            <a:off x="1894833" y="1993900"/>
            <a:ext cx="920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E60000"/>
                </a:solidFill>
              </a:rPr>
              <a:t>“true”</a:t>
            </a:r>
            <a:endParaRPr lang="cs-CZ" sz="2400" b="0" dirty="0">
              <a:solidFill>
                <a:srgbClr val="E60000"/>
              </a:solidFill>
            </a:endParaRPr>
          </a:p>
        </p:txBody>
      </p:sp>
      <p:grpSp>
        <p:nvGrpSpPr>
          <p:cNvPr id="3" name="Skupina 20"/>
          <p:cNvGrpSpPr>
            <a:grpSpLocks/>
          </p:cNvGrpSpPr>
          <p:nvPr/>
        </p:nvGrpSpPr>
        <p:grpSpPr bwMode="auto">
          <a:xfrm>
            <a:off x="5759450" y="1963738"/>
            <a:ext cx="2789238" cy="3303933"/>
            <a:chOff x="5760131" y="1963964"/>
            <a:chExt cx="2789237" cy="3303934"/>
          </a:xfrm>
        </p:grpSpPr>
        <p:pic>
          <p:nvPicPr>
            <p:cNvPr id="32776" name="Picture 6" descr="Konzistence_tab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60131" y="1963964"/>
              <a:ext cx="2789237" cy="2665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7" name="Text Box 11"/>
            <p:cNvSpPr txBox="1">
              <a:spLocks noChangeArrowheads="1"/>
            </p:cNvSpPr>
            <p:nvPr/>
          </p:nvSpPr>
          <p:spPr bwMode="auto">
            <a:xfrm>
              <a:off x="6238225" y="4806233"/>
              <a:ext cx="19111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0" dirty="0"/>
                <a:t>((A,C),(B,D))</a:t>
              </a:r>
              <a:endParaRPr lang="cs-CZ" sz="2400" b="0" dirty="0"/>
            </a:p>
          </p:txBody>
        </p:sp>
      </p:grpSp>
      <p:sp>
        <p:nvSpPr>
          <p:cNvPr id="29708" name="Text Box 15"/>
          <p:cNvSpPr txBox="1">
            <a:spLocks noChangeArrowheads="1"/>
          </p:cNvSpPr>
          <p:nvPr/>
        </p:nvSpPr>
        <p:spPr bwMode="auto">
          <a:xfrm>
            <a:off x="6539157" y="1993900"/>
            <a:ext cx="12298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chemeClr val="accent2"/>
                </a:solidFill>
              </a:rPr>
              <a:t>“wrong”</a:t>
            </a:r>
            <a:endParaRPr lang="cs-CZ" sz="2400" b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0" grpId="0" animBg="1"/>
      <p:bldP spid="2970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Konzistence_ob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1462088"/>
            <a:ext cx="5083175" cy="423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bdélníkový popisek 18"/>
          <p:cNvSpPr>
            <a:spLocks noChangeArrowheads="1"/>
          </p:cNvSpPr>
          <p:nvPr/>
        </p:nvSpPr>
        <p:spPr bwMode="auto">
          <a:xfrm>
            <a:off x="3211513" y="1252538"/>
            <a:ext cx="1843087" cy="827087"/>
          </a:xfrm>
          <a:prstGeom prst="wedgeRectCallout">
            <a:avLst>
              <a:gd name="adj1" fmla="val -49037"/>
              <a:gd name="adj2" fmla="val 13355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0" dirty="0"/>
              <a:t>„</a:t>
            </a:r>
            <a:r>
              <a:rPr lang="cs-CZ" sz="2000" b="0" dirty="0" err="1"/>
              <a:t>Felsenstein</a:t>
            </a:r>
            <a:endParaRPr lang="cs-CZ" sz="2000" b="0" dirty="0"/>
          </a:p>
          <a:p>
            <a:pPr algn="ctr"/>
            <a:r>
              <a:rPr lang="cs-CZ" sz="2000" b="0" dirty="0"/>
              <a:t>z</a:t>
            </a:r>
            <a:r>
              <a:rPr lang="en-US" sz="2000" b="0" dirty="0"/>
              <a:t>one</a:t>
            </a:r>
            <a:r>
              <a:rPr lang="cs-CZ" sz="2000" b="0" dirty="0"/>
              <a:t>“</a:t>
            </a:r>
          </a:p>
        </p:txBody>
      </p: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811427" y="5997832"/>
            <a:ext cx="6979796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/>
              <a:t>In the</a:t>
            </a:r>
            <a:r>
              <a:rPr lang="cs-CZ" sz="2400" b="0" dirty="0"/>
              <a:t> </a:t>
            </a:r>
            <a:r>
              <a:rPr lang="cs-CZ" sz="2400" b="0" dirty="0" err="1"/>
              <a:t>Felsenstein</a:t>
            </a:r>
            <a:r>
              <a:rPr lang="cs-CZ" sz="2400" b="0" dirty="0"/>
              <a:t> z</a:t>
            </a:r>
            <a:r>
              <a:rPr lang="en-US" sz="2400" b="0" dirty="0"/>
              <a:t>one,</a:t>
            </a:r>
            <a:r>
              <a:rPr lang="cs-CZ" sz="2400" b="0" dirty="0"/>
              <a:t> </a:t>
            </a:r>
            <a:r>
              <a:rPr lang="cs-CZ" sz="2400" b="0" dirty="0" err="1"/>
              <a:t>parsimon</a:t>
            </a:r>
            <a:r>
              <a:rPr lang="en-US" sz="2400" b="0" dirty="0"/>
              <a:t>y is inconsistent</a:t>
            </a:r>
            <a:endParaRPr lang="cs-CZ" sz="2400" b="0" dirty="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487EC23-A5BE-40B1-97A5-271FDC8C4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347" y="309563"/>
            <a:ext cx="45833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E60000"/>
                </a:solidFill>
              </a:rPr>
              <a:t>Parsimony and consistency</a:t>
            </a:r>
            <a:endParaRPr lang="cs-CZ" sz="28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56" name="Picture 16" descr="Simulation"/>
          <p:cNvPicPr>
            <a:picLocks noChangeAspect="1" noChangeArrowheads="1"/>
          </p:cNvPicPr>
          <p:nvPr/>
        </p:nvPicPr>
        <p:blipFill>
          <a:blip r:embed="rId3" cstate="print"/>
          <a:srcRect r="59485"/>
          <a:stretch>
            <a:fillRect/>
          </a:stretch>
        </p:blipFill>
        <p:spPr bwMode="auto">
          <a:xfrm>
            <a:off x="1300163" y="1270000"/>
            <a:ext cx="6945913" cy="5006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142A6D46-1E86-4971-A2F8-A28054124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347" y="309563"/>
            <a:ext cx="45833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E60000"/>
                </a:solidFill>
              </a:rPr>
              <a:t>Parsimony and consistency</a:t>
            </a:r>
            <a:endParaRPr lang="cs-CZ" sz="28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71" name="Picture 27" descr="LB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1108075"/>
            <a:ext cx="4154488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72" name="AutoShape 28"/>
          <p:cNvSpPr>
            <a:spLocks noChangeArrowheads="1"/>
          </p:cNvSpPr>
          <p:nvPr/>
        </p:nvSpPr>
        <p:spPr bwMode="auto">
          <a:xfrm>
            <a:off x="4860925" y="4425950"/>
            <a:ext cx="581025" cy="5810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4513270" y="1320800"/>
            <a:ext cx="3487742" cy="2160588"/>
            <a:chOff x="2843" y="832"/>
            <a:chExt cx="2197" cy="1361"/>
          </a:xfrm>
        </p:grpSpPr>
        <p:sp>
          <p:nvSpPr>
            <p:cNvPr id="35848" name="Text Box 29"/>
            <p:cNvSpPr txBox="1">
              <a:spLocks noChangeArrowheads="1"/>
            </p:cNvSpPr>
            <p:nvPr/>
          </p:nvSpPr>
          <p:spPr bwMode="auto">
            <a:xfrm>
              <a:off x="3819" y="1003"/>
              <a:ext cx="122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long branches</a:t>
              </a:r>
              <a:endParaRPr lang="cs-CZ" sz="2000" dirty="0">
                <a:solidFill>
                  <a:schemeClr val="accent2"/>
                </a:solidFill>
              </a:endParaRPr>
            </a:p>
          </p:txBody>
        </p:sp>
        <p:sp>
          <p:nvSpPr>
            <p:cNvPr id="35849" name="Line 30"/>
            <p:cNvSpPr>
              <a:spLocks noChangeShapeType="1"/>
            </p:cNvSpPr>
            <p:nvPr/>
          </p:nvSpPr>
          <p:spPr bwMode="auto">
            <a:xfrm flipH="1" flipV="1">
              <a:off x="2880" y="832"/>
              <a:ext cx="887" cy="247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850" name="Line 31"/>
            <p:cNvSpPr>
              <a:spLocks noChangeShapeType="1"/>
            </p:cNvSpPr>
            <p:nvPr/>
          </p:nvSpPr>
          <p:spPr bwMode="auto">
            <a:xfrm flipH="1">
              <a:off x="2843" y="1241"/>
              <a:ext cx="1023" cy="95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31767" name="Picture 23" descr="Konzistence_tab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1963" y="3505200"/>
            <a:ext cx="31845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76" name="Text Box 32"/>
          <p:cNvSpPr txBox="1">
            <a:spLocks noChangeArrowheads="1"/>
          </p:cNvSpPr>
          <p:nvPr/>
        </p:nvSpPr>
        <p:spPr bwMode="auto">
          <a:xfrm>
            <a:off x="5408756" y="3152745"/>
            <a:ext cx="33890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0" dirty="0">
                <a:solidFill>
                  <a:srgbClr val="E60000"/>
                </a:solidFill>
              </a:rPr>
              <a:t>long-branch attraction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en-US" sz="2000" b="0" dirty="0">
                <a:solidFill>
                  <a:srgbClr val="E60000"/>
                </a:solidFill>
              </a:rPr>
              <a:t>(LBA)</a:t>
            </a:r>
            <a:endParaRPr lang="cs-CZ" sz="2000" b="0" dirty="0">
              <a:solidFill>
                <a:srgbClr val="E60000"/>
              </a:solidFill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4C238CFF-0CC3-4615-B0D5-BCCE2D19E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347" y="309563"/>
            <a:ext cx="45833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E60000"/>
                </a:solidFill>
              </a:rPr>
              <a:t>Parsimony and consistency</a:t>
            </a:r>
            <a:endParaRPr lang="cs-CZ" sz="28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3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72" grpId="0" animBg="1"/>
      <p:bldP spid="317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www.almob.org/content/figures/1748-7188-2-8-1-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275" y="309563"/>
            <a:ext cx="4904174" cy="3093717"/>
          </a:xfrm>
          <a:prstGeom prst="rect">
            <a:avLst/>
          </a:prstGeom>
          <a:noFill/>
        </p:spPr>
      </p:pic>
      <p:pic>
        <p:nvPicPr>
          <p:cNvPr id="106500" name="Picture 4" descr="http://www.vizachero.com/R1b1/R1bSplit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7642" y="3472894"/>
            <a:ext cx="5000453" cy="3030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943100" y="309563"/>
            <a:ext cx="5257799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Search for</a:t>
            </a:r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optim</a:t>
            </a:r>
            <a:r>
              <a:rPr lang="en-US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  <a:r>
              <a:rPr lang="en-US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tree</a:t>
            </a:r>
            <a:endParaRPr lang="cs-CZ" sz="2800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60375" y="1881867"/>
            <a:ext cx="3409908" cy="169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defTabSz="360000">
              <a:spcBef>
                <a:spcPts val="0"/>
              </a:spcBef>
              <a:spcAft>
                <a:spcPts val="1000"/>
              </a:spcAft>
              <a:buFontTx/>
              <a:buAutoNum type="arabicPeriod"/>
            </a:pPr>
            <a:r>
              <a:rPr lang="en-US" sz="2400" b="0" dirty="0">
                <a:solidFill>
                  <a:srgbClr val="E60000"/>
                </a:solidFill>
              </a:rPr>
              <a:t>Exact methods:</a:t>
            </a:r>
            <a:br>
              <a:rPr lang="cs-CZ" sz="2400" b="0" dirty="0">
                <a:solidFill>
                  <a:srgbClr val="E60000"/>
                </a:solidFill>
              </a:rPr>
            </a:br>
            <a:br>
              <a:rPr lang="cs-CZ" sz="2400" b="0" dirty="0">
                <a:solidFill>
                  <a:srgbClr val="E60000"/>
                </a:solidFill>
              </a:rPr>
            </a:br>
            <a:r>
              <a:rPr lang="en-US" sz="2400" b="0" dirty="0">
                <a:solidFill>
                  <a:srgbClr val="E60000"/>
                </a:solidFill>
              </a:rPr>
              <a:t>	a) exhaustive search</a:t>
            </a:r>
            <a:endParaRPr lang="cs-CZ" sz="2400" b="0" dirty="0">
              <a:solidFill>
                <a:srgbClr val="E60000"/>
              </a:solidFill>
            </a:endParaRPr>
          </a:p>
          <a:p>
            <a:pPr marL="342900" indent="-342900" defTabSz="360000">
              <a:spcBef>
                <a:spcPts val="0"/>
              </a:spcBef>
              <a:spcAft>
                <a:spcPts val="1000"/>
              </a:spcAft>
            </a:pPr>
            <a:r>
              <a:rPr lang="cs-CZ" sz="2400" b="0" dirty="0">
                <a:solidFill>
                  <a:srgbClr val="E60000"/>
                </a:solidFill>
              </a:rPr>
              <a:t>	</a:t>
            </a:r>
            <a:r>
              <a:rPr lang="en-US" sz="2400" b="0" dirty="0">
                <a:solidFill>
                  <a:srgbClr val="E60000"/>
                </a:solidFill>
              </a:rPr>
              <a:t>b) branch-and-bound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Ba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2190" y="1038452"/>
            <a:ext cx="5961063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ový popisek 5"/>
          <p:cNvSpPr/>
          <p:nvPr/>
        </p:nvSpPr>
        <p:spPr bwMode="auto">
          <a:xfrm>
            <a:off x="5561240" y="564278"/>
            <a:ext cx="2198688" cy="704850"/>
          </a:xfrm>
          <a:prstGeom prst="wedgeRectCallout">
            <a:avLst>
              <a:gd name="adj1" fmla="val -39193"/>
              <a:gd name="adj2" fmla="val 88914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600" b="0" dirty="0"/>
              <a:t>starts with</a:t>
            </a:r>
            <a:r>
              <a:rPr lang="cs-CZ" sz="1600" b="0" dirty="0"/>
              <a:t> 3 tax</a:t>
            </a:r>
            <a:r>
              <a:rPr lang="en-US" sz="1600" b="0" dirty="0"/>
              <a:t>a</a:t>
            </a:r>
            <a:r>
              <a:rPr lang="cs-CZ" sz="1600" b="0" dirty="0"/>
              <a:t>, </a:t>
            </a:r>
            <a:r>
              <a:rPr lang="en-US" sz="1600" b="0" dirty="0"/>
              <a:t>sequential addition</a:t>
            </a:r>
            <a:endParaRPr lang="cs-CZ" sz="1600" b="0" dirty="0"/>
          </a:p>
        </p:txBody>
      </p:sp>
      <p:sp>
        <p:nvSpPr>
          <p:cNvPr id="7" name="Obdélník 6"/>
          <p:cNvSpPr>
            <a:spLocks noChangeArrowheads="1"/>
          </p:cNvSpPr>
          <p:nvPr/>
        </p:nvSpPr>
        <p:spPr bwMode="auto">
          <a:xfrm>
            <a:off x="1665515" y="4191227"/>
            <a:ext cx="1871663" cy="1033462"/>
          </a:xfrm>
          <a:prstGeom prst="rect">
            <a:avLst/>
          </a:prstGeom>
          <a:solidFill>
            <a:srgbClr val="FFFF66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" name="Obdélníkový popisek 4"/>
          <p:cNvSpPr/>
          <p:nvPr/>
        </p:nvSpPr>
        <p:spPr bwMode="auto">
          <a:xfrm>
            <a:off x="859065" y="5607206"/>
            <a:ext cx="2528147" cy="917348"/>
          </a:xfrm>
          <a:prstGeom prst="wedgeRectCallout">
            <a:avLst>
              <a:gd name="adj1" fmla="val -5838"/>
              <a:gd name="adj2" fmla="val -113224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600" b="0" dirty="0"/>
              <a:t>if the tree is longer than</a:t>
            </a:r>
          </a:p>
          <a:p>
            <a:pPr algn="ctr">
              <a:defRPr/>
            </a:pPr>
            <a:r>
              <a:rPr lang="en-US" sz="1600" b="0" dirty="0"/>
              <a:t>a randomly chosen tree</a:t>
            </a:r>
            <a:r>
              <a:rPr lang="cs-CZ" sz="1600" b="0" dirty="0"/>
              <a:t>, </a:t>
            </a:r>
            <a:r>
              <a:rPr lang="en-US" sz="1600" b="0" dirty="0"/>
              <a:t>the process is terminated</a:t>
            </a:r>
            <a:endParaRPr lang="cs-CZ" sz="1600" b="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74675" y="333446"/>
            <a:ext cx="2704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defTabSz="360000">
              <a:spcBef>
                <a:spcPts val="0"/>
              </a:spcBef>
              <a:spcAft>
                <a:spcPts val="1000"/>
              </a:spcAft>
            </a:pPr>
            <a:r>
              <a:rPr lang="en-US" sz="2400" b="0" dirty="0">
                <a:solidFill>
                  <a:srgbClr val="E60000"/>
                </a:solidFill>
              </a:rPr>
              <a:t>branch-and-bound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9" name="Picture 3" descr="Bayes1"/>
          <p:cNvPicPr>
            <a:picLocks noChangeAspect="1" noChangeArrowheads="1"/>
          </p:cNvPicPr>
          <p:nvPr/>
        </p:nvPicPr>
        <p:blipFill>
          <a:blip r:embed="rId3" cstate="print"/>
          <a:srcRect b="56746"/>
          <a:stretch>
            <a:fillRect/>
          </a:stretch>
        </p:blipFill>
        <p:spPr bwMode="auto">
          <a:xfrm>
            <a:off x="1790700" y="2033588"/>
            <a:ext cx="5100638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ový popisek 5"/>
          <p:cNvSpPr/>
          <p:nvPr/>
        </p:nvSpPr>
        <p:spPr bwMode="auto">
          <a:xfrm>
            <a:off x="4953001" y="3995738"/>
            <a:ext cx="2070100" cy="511175"/>
          </a:xfrm>
          <a:prstGeom prst="wedgeRectCallout">
            <a:avLst>
              <a:gd name="adj1" fmla="val -58333"/>
              <a:gd name="adj2" fmla="val -201330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b="0" dirty="0"/>
              <a:t>all possible trees</a:t>
            </a:r>
            <a:endParaRPr lang="cs-CZ" b="0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68313" y="309563"/>
            <a:ext cx="27350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2400" b="0" dirty="0">
                <a:solidFill>
                  <a:srgbClr val="E60000"/>
                </a:solidFill>
              </a:rPr>
              <a:t>2. </a:t>
            </a:r>
            <a:r>
              <a:rPr lang="en-US" sz="2400" b="0" dirty="0">
                <a:solidFill>
                  <a:srgbClr val="E60000"/>
                </a:solidFill>
              </a:rPr>
              <a:t>Heuristic search</a:t>
            </a:r>
            <a:endParaRPr lang="cs-CZ" sz="24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68313" y="309563"/>
            <a:ext cx="277031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Aft>
                <a:spcPts val="600"/>
              </a:spcAft>
            </a:pPr>
            <a:r>
              <a:rPr lang="en-US" sz="2400" b="0" dirty="0"/>
              <a:t>stepwise addition</a:t>
            </a:r>
            <a:endParaRPr lang="cs-CZ" sz="2400" b="0" dirty="0"/>
          </a:p>
          <a:p>
            <a:pPr marL="342900" indent="-342900">
              <a:spcAft>
                <a:spcPts val="600"/>
              </a:spcAft>
            </a:pPr>
            <a:r>
              <a:rPr lang="en-US" sz="2400" b="0" dirty="0"/>
              <a:t>star deco</a:t>
            </a:r>
            <a:r>
              <a:rPr lang="cs-CZ" sz="2400" b="0" dirty="0"/>
              <a:t>m</a:t>
            </a:r>
            <a:r>
              <a:rPr lang="en-US" sz="2400" b="0" dirty="0"/>
              <a:t>position</a:t>
            </a:r>
            <a:endParaRPr lang="cs-CZ" sz="2400" b="0" dirty="0"/>
          </a:p>
          <a:p>
            <a:pPr marL="342900" indent="-342900">
              <a:spcAft>
                <a:spcPts val="600"/>
              </a:spcAft>
            </a:pPr>
            <a:r>
              <a:rPr lang="en-US" sz="2400" b="0" dirty="0"/>
              <a:t>branch swapping</a:t>
            </a:r>
            <a:endParaRPr lang="cs-CZ" sz="2400" b="0" dirty="0"/>
          </a:p>
        </p:txBody>
      </p:sp>
      <p:pic>
        <p:nvPicPr>
          <p:cNvPr id="18435" name="Picture 3" descr="Baye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0700" y="2033588"/>
            <a:ext cx="5100638" cy="4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Freeform 4"/>
          <p:cNvSpPr>
            <a:spLocks/>
          </p:cNvSpPr>
          <p:nvPr/>
        </p:nvSpPr>
        <p:spPr bwMode="auto">
          <a:xfrm>
            <a:off x="3148013" y="4886325"/>
            <a:ext cx="2043112" cy="995363"/>
          </a:xfrm>
          <a:custGeom>
            <a:avLst/>
            <a:gdLst>
              <a:gd name="T0" fmla="*/ 0 w 1167"/>
              <a:gd name="T1" fmla="*/ 2147483647 h 570"/>
              <a:gd name="T2" fmla="*/ 2147483647 w 1167"/>
              <a:gd name="T3" fmla="*/ 2147483647 h 570"/>
              <a:gd name="T4" fmla="*/ 2147483647 w 1167"/>
              <a:gd name="T5" fmla="*/ 2147483647 h 570"/>
              <a:gd name="T6" fmla="*/ 2147483647 w 1167"/>
              <a:gd name="T7" fmla="*/ 2147483647 h 570"/>
              <a:gd name="T8" fmla="*/ 2147483647 w 1167"/>
              <a:gd name="T9" fmla="*/ 2147483647 h 570"/>
              <a:gd name="T10" fmla="*/ 2147483647 w 1167"/>
              <a:gd name="T11" fmla="*/ 2147483647 h 570"/>
              <a:gd name="T12" fmla="*/ 2147483647 w 1167"/>
              <a:gd name="T13" fmla="*/ 2147483647 h 570"/>
              <a:gd name="T14" fmla="*/ 2147483647 w 1167"/>
              <a:gd name="T15" fmla="*/ 2147483647 h 570"/>
              <a:gd name="T16" fmla="*/ 2147483647 w 1167"/>
              <a:gd name="T17" fmla="*/ 2147483647 h 570"/>
              <a:gd name="T18" fmla="*/ 2147483647 w 1167"/>
              <a:gd name="T19" fmla="*/ 2147483647 h 570"/>
              <a:gd name="T20" fmla="*/ 2147483647 w 1167"/>
              <a:gd name="T21" fmla="*/ 2147483647 h 570"/>
              <a:gd name="T22" fmla="*/ 2147483647 w 1167"/>
              <a:gd name="T23" fmla="*/ 2147483647 h 570"/>
              <a:gd name="T24" fmla="*/ 2147483647 w 1167"/>
              <a:gd name="T25" fmla="*/ 2147483647 h 570"/>
              <a:gd name="T26" fmla="*/ 2147483647 w 1167"/>
              <a:gd name="T27" fmla="*/ 2147483647 h 570"/>
              <a:gd name="T28" fmla="*/ 2147483647 w 1167"/>
              <a:gd name="T29" fmla="*/ 2147483647 h 570"/>
              <a:gd name="T30" fmla="*/ 2147483647 w 1167"/>
              <a:gd name="T31" fmla="*/ 2147483647 h 570"/>
              <a:gd name="T32" fmla="*/ 2147483647 w 1167"/>
              <a:gd name="T33" fmla="*/ 2147483647 h 570"/>
              <a:gd name="T34" fmla="*/ 2147483647 w 1167"/>
              <a:gd name="T35" fmla="*/ 2147483647 h 570"/>
              <a:gd name="T36" fmla="*/ 2147483647 w 1167"/>
              <a:gd name="T37" fmla="*/ 2147483647 h 570"/>
              <a:gd name="T38" fmla="*/ 2147483647 w 1167"/>
              <a:gd name="T39" fmla="*/ 2147483647 h 570"/>
              <a:gd name="T40" fmla="*/ 2147483647 w 1167"/>
              <a:gd name="T41" fmla="*/ 2147483647 h 570"/>
              <a:gd name="T42" fmla="*/ 2147483647 w 1167"/>
              <a:gd name="T43" fmla="*/ 2147483647 h 570"/>
              <a:gd name="T44" fmla="*/ 2147483647 w 1167"/>
              <a:gd name="T45" fmla="*/ 2147483647 h 570"/>
              <a:gd name="T46" fmla="*/ 2147483647 w 1167"/>
              <a:gd name="T47" fmla="*/ 0 h 570"/>
              <a:gd name="T48" fmla="*/ 2147483647 w 1167"/>
              <a:gd name="T49" fmla="*/ 2147483647 h 57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67"/>
              <a:gd name="T76" fmla="*/ 0 h 570"/>
              <a:gd name="T77" fmla="*/ 1167 w 1167"/>
              <a:gd name="T78" fmla="*/ 570 h 57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67" h="570">
                <a:moveTo>
                  <a:pt x="0" y="570"/>
                </a:moveTo>
                <a:lnTo>
                  <a:pt x="105" y="558"/>
                </a:lnTo>
                <a:lnTo>
                  <a:pt x="201" y="540"/>
                </a:lnTo>
                <a:lnTo>
                  <a:pt x="267" y="552"/>
                </a:lnTo>
                <a:lnTo>
                  <a:pt x="330" y="564"/>
                </a:lnTo>
                <a:lnTo>
                  <a:pt x="381" y="513"/>
                </a:lnTo>
                <a:lnTo>
                  <a:pt x="456" y="522"/>
                </a:lnTo>
                <a:lnTo>
                  <a:pt x="516" y="528"/>
                </a:lnTo>
                <a:lnTo>
                  <a:pt x="612" y="474"/>
                </a:lnTo>
                <a:lnTo>
                  <a:pt x="690" y="480"/>
                </a:lnTo>
                <a:lnTo>
                  <a:pt x="762" y="492"/>
                </a:lnTo>
                <a:lnTo>
                  <a:pt x="798" y="408"/>
                </a:lnTo>
                <a:lnTo>
                  <a:pt x="861" y="414"/>
                </a:lnTo>
                <a:lnTo>
                  <a:pt x="897" y="309"/>
                </a:lnTo>
                <a:lnTo>
                  <a:pt x="822" y="300"/>
                </a:lnTo>
                <a:lnTo>
                  <a:pt x="984" y="240"/>
                </a:lnTo>
                <a:lnTo>
                  <a:pt x="1083" y="186"/>
                </a:lnTo>
                <a:lnTo>
                  <a:pt x="1167" y="141"/>
                </a:lnTo>
                <a:lnTo>
                  <a:pt x="1092" y="120"/>
                </a:lnTo>
                <a:lnTo>
                  <a:pt x="1020" y="102"/>
                </a:lnTo>
                <a:lnTo>
                  <a:pt x="1035" y="57"/>
                </a:lnTo>
                <a:lnTo>
                  <a:pt x="945" y="48"/>
                </a:lnTo>
                <a:lnTo>
                  <a:pt x="891" y="30"/>
                </a:lnTo>
                <a:lnTo>
                  <a:pt x="867" y="0"/>
                </a:lnTo>
                <a:lnTo>
                  <a:pt x="789" y="3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" name="Obdélníkový popisek 4"/>
          <p:cNvSpPr/>
          <p:nvPr/>
        </p:nvSpPr>
        <p:spPr bwMode="auto">
          <a:xfrm>
            <a:off x="5928519" y="4144963"/>
            <a:ext cx="1925637" cy="512762"/>
          </a:xfrm>
          <a:prstGeom prst="wedgeRectCallout">
            <a:avLst>
              <a:gd name="adj1" fmla="val -88050"/>
              <a:gd name="adj2" fmla="val 14122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 err="1"/>
              <a:t>heuristic</a:t>
            </a:r>
            <a:r>
              <a:rPr lang="en-US" b="0" dirty="0"/>
              <a:t> search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w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2917" y="266700"/>
            <a:ext cx="4930775" cy="626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6" name="Text Box 2"/>
          <p:cNvSpPr txBox="1">
            <a:spLocks noChangeArrowheads="1"/>
          </p:cNvSpPr>
          <p:nvPr/>
        </p:nvSpPr>
        <p:spPr bwMode="auto">
          <a:xfrm>
            <a:off x="460375" y="435429"/>
            <a:ext cx="27703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2400" b="0" dirty="0"/>
              <a:t>nearest-neighbor</a:t>
            </a:r>
            <a:r>
              <a:rPr lang="cs-CZ" sz="2400" b="0" dirty="0"/>
              <a:t> </a:t>
            </a:r>
          </a:p>
          <a:p>
            <a:pPr marL="342900" indent="-342900"/>
            <a:r>
              <a:rPr lang="en-US" sz="2400" b="0" dirty="0"/>
              <a:t>interchanges (NNI)</a:t>
            </a:r>
            <a:endParaRPr lang="cs-CZ" sz="2400" b="0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60375" y="2503715"/>
            <a:ext cx="30091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2400" b="0" dirty="0" err="1"/>
              <a:t>subtree</a:t>
            </a:r>
            <a:r>
              <a:rPr lang="en-US" sz="2400" b="0" dirty="0"/>
              <a:t> </a:t>
            </a:r>
            <a:r>
              <a:rPr lang="en-US" sz="2400" b="0" dirty="0" err="1"/>
              <a:t>prunning</a:t>
            </a:r>
            <a:endParaRPr lang="cs-CZ" sz="2400" b="0" dirty="0"/>
          </a:p>
          <a:p>
            <a:pPr marL="342900" indent="-342900"/>
            <a:r>
              <a:rPr lang="en-US" sz="2400" b="0" dirty="0"/>
              <a:t>and </a:t>
            </a:r>
            <a:r>
              <a:rPr lang="en-US" sz="2400" b="0" dirty="0" err="1"/>
              <a:t>regrafting</a:t>
            </a:r>
            <a:r>
              <a:rPr lang="en-US" sz="2400" b="0" i="1" dirty="0"/>
              <a:t> </a:t>
            </a:r>
            <a:r>
              <a:rPr lang="en-US" sz="2400" b="0" dirty="0"/>
              <a:t>(SPR)</a:t>
            </a:r>
            <a:endParaRPr lang="cs-CZ" sz="2400" b="0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60375" y="4867985"/>
            <a:ext cx="28552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2400" b="0" dirty="0"/>
              <a:t>tree bisection and</a:t>
            </a:r>
            <a:r>
              <a:rPr lang="cs-CZ" sz="2400" b="0" dirty="0"/>
              <a:t> </a:t>
            </a:r>
          </a:p>
          <a:p>
            <a:pPr marL="342900" indent="-342900"/>
            <a:r>
              <a:rPr lang="en-US" sz="2400" b="0" dirty="0"/>
              <a:t>reconnection (TBR)</a:t>
            </a:r>
            <a:endParaRPr lang="cs-CZ" sz="2400" b="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162050" y="5299075"/>
            <a:ext cx="56188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E60000"/>
                </a:solidFill>
              </a:rPr>
              <a:t>Jukes-Cantor (JC):</a:t>
            </a:r>
            <a:r>
              <a:rPr lang="en-US" sz="2000" dirty="0">
                <a:solidFill>
                  <a:srgbClr val="F00000"/>
                </a:solidFill>
              </a:rPr>
              <a:t>	</a:t>
            </a:r>
            <a:r>
              <a:rPr lang="en-US" sz="2000" b="0" dirty="0"/>
              <a:t>equal</a:t>
            </a:r>
            <a:r>
              <a:rPr lang="cs-CZ" sz="2000" b="0" dirty="0"/>
              <a:t> </a:t>
            </a:r>
            <a:r>
              <a:rPr lang="en-US" sz="2000" b="0" dirty="0"/>
              <a:t>base frequencies</a:t>
            </a:r>
            <a:br>
              <a:rPr lang="en-US" sz="2000" b="0" dirty="0"/>
            </a:br>
            <a:r>
              <a:rPr lang="en-US" sz="2000" b="0" dirty="0"/>
              <a:t>			equal</a:t>
            </a:r>
            <a:r>
              <a:rPr lang="cs-CZ" sz="2000" b="0" dirty="0"/>
              <a:t> </a:t>
            </a:r>
            <a:r>
              <a:rPr lang="en-US" sz="2000" b="0" dirty="0"/>
              <a:t>substitution rates</a:t>
            </a:r>
          </a:p>
        </p:txBody>
      </p:sp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978218" y="309563"/>
            <a:ext cx="7616189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Evolu</a:t>
            </a:r>
            <a:r>
              <a:rPr lang="en-US" sz="28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tionary</a:t>
            </a:r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model</a:t>
            </a:r>
            <a:r>
              <a:rPr lang="en-US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</a:t>
            </a:r>
            <a:r>
              <a:rPr lang="en-US" sz="28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nd</a:t>
            </a:r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8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distan</a:t>
            </a:r>
            <a:r>
              <a:rPr lang="en-US" sz="28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</a:t>
            </a:r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met</a:t>
            </a:r>
            <a:r>
              <a:rPr lang="en-US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</a:t>
            </a:r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od</a:t>
            </a:r>
            <a:r>
              <a:rPr lang="en-US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endParaRPr lang="cs-CZ" sz="2800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868" name="Rectangle 7"/>
          <p:cNvSpPr>
            <a:spLocks noChangeArrowheads="1"/>
          </p:cNvSpPr>
          <p:nvPr/>
        </p:nvSpPr>
        <p:spPr bwMode="auto">
          <a:xfrm>
            <a:off x="242888" y="1051392"/>
            <a:ext cx="778450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2000" b="0" dirty="0"/>
              <a:t>				 B</a:t>
            </a:r>
            <a:r>
              <a:rPr lang="en-US" sz="2000" b="0" dirty="0" err="1"/>
              <a:t>ase</a:t>
            </a:r>
            <a:r>
              <a:rPr lang="en-US" sz="2000" b="0" dirty="0"/>
              <a:t> after substitution</a:t>
            </a:r>
            <a:endParaRPr lang="cs-CZ" sz="2000" b="0" dirty="0"/>
          </a:p>
          <a:p>
            <a:r>
              <a:rPr lang="cs-CZ" sz="2000" b="0" dirty="0"/>
              <a:t>				A	C	G	T</a:t>
            </a:r>
          </a:p>
          <a:p>
            <a:r>
              <a:rPr lang="cs-CZ" sz="2000" b="0" dirty="0"/>
              <a:t>			A	-¾	¼	¼	¼	</a:t>
            </a:r>
          </a:p>
          <a:p>
            <a:r>
              <a:rPr lang="cs-CZ" sz="2000" b="0" dirty="0"/>
              <a:t>	</a:t>
            </a:r>
            <a:r>
              <a:rPr lang="en-US" sz="2000" b="0" dirty="0"/>
              <a:t>Original</a:t>
            </a:r>
            <a:r>
              <a:rPr lang="cs-CZ" sz="2000" b="0" dirty="0"/>
              <a:t> b</a:t>
            </a:r>
            <a:r>
              <a:rPr lang="en-US" sz="2000" b="0" dirty="0"/>
              <a:t>as</a:t>
            </a:r>
            <a:r>
              <a:rPr lang="cs-CZ" sz="2000" b="0" dirty="0"/>
              <a:t>e	C	¼	-¾	¼	¼</a:t>
            </a:r>
          </a:p>
          <a:p>
            <a:r>
              <a:rPr lang="cs-CZ" sz="2000" b="0" dirty="0"/>
              <a:t>			G	¼	¼	-¾	¼</a:t>
            </a:r>
          </a:p>
          <a:p>
            <a:r>
              <a:rPr lang="cs-CZ" sz="2000" b="0" dirty="0"/>
              <a:t>			T	¼	¼	¼	-¾ </a:t>
            </a:r>
          </a:p>
        </p:txBody>
      </p:sp>
      <p:sp>
        <p:nvSpPr>
          <p:cNvPr id="36869" name="Rectangle 12"/>
          <p:cNvSpPr>
            <a:spLocks noChangeArrowheads="1"/>
          </p:cNvSpPr>
          <p:nvPr/>
        </p:nvSpPr>
        <p:spPr bwMode="auto">
          <a:xfrm>
            <a:off x="0" y="2628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b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209800" y="3262313"/>
            <a:ext cx="4259263" cy="1516062"/>
            <a:chOff x="1392" y="2055"/>
            <a:chExt cx="2683" cy="955"/>
          </a:xfrm>
        </p:grpSpPr>
        <p:sp>
          <p:nvSpPr>
            <p:cNvPr id="36871" name="Text Box 15"/>
            <p:cNvSpPr txBox="1">
              <a:spLocks noChangeArrowheads="1"/>
            </p:cNvSpPr>
            <p:nvPr/>
          </p:nvSpPr>
          <p:spPr bwMode="auto">
            <a:xfrm>
              <a:off x="1955" y="2106"/>
              <a:ext cx="2120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	 	 	 </a:t>
              </a:r>
            </a:p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	 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	 </a:t>
              </a:r>
            </a:p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	 	 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</a:t>
              </a:r>
              <a:br>
                <a:rPr lang="cs-CZ" sz="2000">
                  <a:sym typeface="Symbol" pitchFamily="18" charset="2"/>
                </a:rPr>
              </a:br>
              <a:r>
                <a:rPr lang="cs-CZ" sz="2000">
                  <a:sym typeface="Symbol" pitchFamily="18" charset="2"/>
                </a:rPr>
                <a:t>	 	 	 </a:t>
              </a:r>
            </a:p>
          </p:txBody>
        </p:sp>
        <p:sp>
          <p:nvSpPr>
            <p:cNvPr id="36872" name="AutoShape 16"/>
            <p:cNvSpPr>
              <a:spLocks/>
            </p:cNvSpPr>
            <p:nvPr/>
          </p:nvSpPr>
          <p:spPr bwMode="auto">
            <a:xfrm>
              <a:off x="1884" y="2055"/>
              <a:ext cx="56" cy="955"/>
            </a:xfrm>
            <a:prstGeom prst="leftBracket">
              <a:avLst>
                <a:gd name="adj" fmla="val 14211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>
                <a:latin typeface="Times New Roman" pitchFamily="18" charset="0"/>
              </a:endParaRPr>
            </a:p>
          </p:txBody>
        </p:sp>
        <p:sp>
          <p:nvSpPr>
            <p:cNvPr id="36873" name="AutoShape 17"/>
            <p:cNvSpPr>
              <a:spLocks/>
            </p:cNvSpPr>
            <p:nvPr/>
          </p:nvSpPr>
          <p:spPr bwMode="auto">
            <a:xfrm flipH="1">
              <a:off x="3936" y="2055"/>
              <a:ext cx="56" cy="955"/>
            </a:xfrm>
            <a:prstGeom prst="leftBracket">
              <a:avLst>
                <a:gd name="adj" fmla="val 14211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>
                <a:latin typeface="Times New Roman" pitchFamily="18" charset="0"/>
              </a:endParaRPr>
            </a:p>
          </p:txBody>
        </p:sp>
        <p:sp>
          <p:nvSpPr>
            <p:cNvPr id="36874" name="Text Box 18"/>
            <p:cNvSpPr txBox="1">
              <a:spLocks noChangeArrowheads="1"/>
            </p:cNvSpPr>
            <p:nvPr/>
          </p:nvSpPr>
          <p:spPr bwMode="auto">
            <a:xfrm>
              <a:off x="1392" y="2377"/>
              <a:ext cx="37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/>
                <a:t>Q =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220788" y="473075"/>
            <a:ext cx="64764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E60000"/>
                </a:solidFill>
              </a:rPr>
              <a:t>Kimura 2-parameter (K2P): </a:t>
            </a:r>
            <a:r>
              <a:rPr lang="en-US" sz="2000" b="0" dirty="0"/>
              <a:t>transitions </a:t>
            </a:r>
            <a:r>
              <a:rPr lang="en-US" sz="2000" b="0" dirty="0">
                <a:cs typeface="Arial" charset="0"/>
              </a:rPr>
              <a:t>≠ transversions</a:t>
            </a:r>
          </a:p>
        </p:txBody>
      </p:sp>
      <p:pic>
        <p:nvPicPr>
          <p:cNvPr id="115715" name="Picture 3" descr="TsT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9675" y="1133475"/>
            <a:ext cx="41211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220913" y="4348163"/>
            <a:ext cx="4259262" cy="1516062"/>
            <a:chOff x="1392" y="2055"/>
            <a:chExt cx="2683" cy="955"/>
          </a:xfrm>
        </p:grpSpPr>
        <p:sp>
          <p:nvSpPr>
            <p:cNvPr id="37894" name="Text Box 12"/>
            <p:cNvSpPr txBox="1">
              <a:spLocks noChangeArrowheads="1"/>
            </p:cNvSpPr>
            <p:nvPr/>
          </p:nvSpPr>
          <p:spPr bwMode="auto">
            <a:xfrm>
              <a:off x="1955" y="2106"/>
              <a:ext cx="2120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	 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	 </a:t>
              </a:r>
            </a:p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	 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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</a:t>
              </a:r>
            </a:p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	 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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</a:t>
              </a:r>
              <a:r>
                <a:rPr lang="cs-CZ" sz="2000" b="0">
                  <a:sym typeface="Symbol" pitchFamily="18" charset="2"/>
                </a:rPr>
                <a:t> </a:t>
              </a:r>
              <a:br>
                <a:rPr lang="cs-CZ" sz="2000">
                  <a:sym typeface="Symbol" pitchFamily="18" charset="2"/>
                </a:rPr>
              </a:br>
              <a:r>
                <a:rPr lang="cs-CZ" sz="2000">
                  <a:sym typeface="Symbol" pitchFamily="18" charset="2"/>
                </a:rPr>
                <a:t>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	 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</a:t>
              </a:r>
            </a:p>
          </p:txBody>
        </p:sp>
        <p:sp>
          <p:nvSpPr>
            <p:cNvPr id="37895" name="AutoShape 13"/>
            <p:cNvSpPr>
              <a:spLocks/>
            </p:cNvSpPr>
            <p:nvPr/>
          </p:nvSpPr>
          <p:spPr bwMode="auto">
            <a:xfrm>
              <a:off x="1884" y="2055"/>
              <a:ext cx="56" cy="955"/>
            </a:xfrm>
            <a:prstGeom prst="leftBracket">
              <a:avLst>
                <a:gd name="adj" fmla="val 14211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>
                <a:latin typeface="Times New Roman" pitchFamily="18" charset="0"/>
              </a:endParaRPr>
            </a:p>
          </p:txBody>
        </p:sp>
        <p:sp>
          <p:nvSpPr>
            <p:cNvPr id="37896" name="AutoShape 14"/>
            <p:cNvSpPr>
              <a:spLocks/>
            </p:cNvSpPr>
            <p:nvPr/>
          </p:nvSpPr>
          <p:spPr bwMode="auto">
            <a:xfrm flipH="1">
              <a:off x="3936" y="2055"/>
              <a:ext cx="56" cy="955"/>
            </a:xfrm>
            <a:prstGeom prst="leftBracket">
              <a:avLst>
                <a:gd name="adj" fmla="val 14211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>
                <a:latin typeface="Times New Roman" pitchFamily="18" charset="0"/>
              </a:endParaRPr>
            </a:p>
          </p:txBody>
        </p:sp>
        <p:sp>
          <p:nvSpPr>
            <p:cNvPr id="37897" name="Text Box 15"/>
            <p:cNvSpPr txBox="1">
              <a:spLocks noChangeArrowheads="1"/>
            </p:cNvSpPr>
            <p:nvPr/>
          </p:nvSpPr>
          <p:spPr bwMode="auto">
            <a:xfrm>
              <a:off x="1392" y="2377"/>
              <a:ext cx="37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/>
                <a:t>Q =</a:t>
              </a:r>
            </a:p>
          </p:txBody>
        </p:sp>
      </p:grpSp>
      <p:sp>
        <p:nvSpPr>
          <p:cNvPr id="115728" name="Text Box 16"/>
          <p:cNvSpPr txBox="1">
            <a:spLocks noChangeArrowheads="1"/>
          </p:cNvSpPr>
          <p:nvPr/>
        </p:nvSpPr>
        <p:spPr bwMode="auto">
          <a:xfrm>
            <a:off x="3338513" y="6184870"/>
            <a:ext cx="2215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chemeClr val="accent2"/>
                </a:solidFill>
              </a:rPr>
              <a:t>If</a:t>
            </a:r>
            <a:r>
              <a:rPr lang="cs-CZ" sz="2000" b="0" dirty="0">
                <a:solidFill>
                  <a:schemeClr val="accent2"/>
                </a:solidFill>
              </a:rPr>
              <a:t> </a:t>
            </a:r>
            <a:r>
              <a:rPr lang="cs-CZ" sz="2000" b="0" dirty="0">
                <a:solidFill>
                  <a:schemeClr val="accent2"/>
                </a:solidFill>
                <a:sym typeface="Symbol" pitchFamily="18" charset="2"/>
              </a:rPr>
              <a:t></a:t>
            </a:r>
            <a:r>
              <a:rPr lang="en-US" sz="2000" b="0" dirty="0">
                <a:solidFill>
                  <a:schemeClr val="accent2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cs-CZ" sz="2000" b="0" dirty="0">
                <a:solidFill>
                  <a:schemeClr val="accent2"/>
                </a:solidFill>
                <a:cs typeface="Times New Roman" pitchFamily="18" charset="0"/>
                <a:sym typeface="Symbol" pitchFamily="18" charset="2"/>
              </a:rPr>
              <a:t>= , K2P = JC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5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5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2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286000" y="3729038"/>
            <a:ext cx="4378325" cy="1517650"/>
            <a:chOff x="1535" y="692"/>
            <a:chExt cx="2758" cy="956"/>
          </a:xfrm>
        </p:grpSpPr>
        <p:sp>
          <p:nvSpPr>
            <p:cNvPr id="38924" name="Text Box 6"/>
            <p:cNvSpPr txBox="1">
              <a:spLocks noChangeArrowheads="1"/>
            </p:cNvSpPr>
            <p:nvPr/>
          </p:nvSpPr>
          <p:spPr bwMode="auto">
            <a:xfrm>
              <a:off x="2098" y="716"/>
              <a:ext cx="2195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 	 </a:t>
              </a:r>
              <a:r>
                <a:rPr lang="cs-CZ" sz="2000" baseline="-25000">
                  <a:sym typeface="Symbol" pitchFamily="18" charset="2"/>
                </a:rPr>
                <a:t>C</a:t>
              </a:r>
              <a:r>
                <a:rPr lang="cs-CZ" sz="2000">
                  <a:sym typeface="Symbol" pitchFamily="18" charset="2"/>
                </a:rPr>
                <a:t>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G</a:t>
              </a:r>
              <a:r>
                <a:rPr lang="cs-CZ" sz="2000">
                  <a:sym typeface="Symbol" pitchFamily="18" charset="2"/>
                </a:rPr>
                <a:t>	 </a:t>
              </a:r>
              <a:r>
                <a:rPr lang="cs-CZ" sz="2000" baseline="-25000">
                  <a:sym typeface="Symbol" pitchFamily="18" charset="2"/>
                </a:rPr>
                <a:t>T</a:t>
              </a:r>
              <a:r>
                <a:rPr lang="cs-CZ" sz="2000">
                  <a:sym typeface="Symbol" pitchFamily="18" charset="2"/>
                </a:rPr>
                <a:t></a:t>
              </a:r>
            </a:p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</a:t>
              </a:r>
              <a:r>
                <a:rPr lang="cs-CZ" sz="2000" baseline="-25000">
                  <a:sym typeface="Symbol" pitchFamily="18" charset="2"/>
                </a:rPr>
                <a:t>A</a:t>
              </a:r>
              <a:r>
                <a:rPr lang="cs-CZ" sz="2000">
                  <a:sym typeface="Symbol" pitchFamily="18" charset="2"/>
                </a:rPr>
                <a:t>	  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G</a:t>
              </a:r>
              <a:r>
                <a:rPr lang="cs-CZ" sz="2000">
                  <a:sym typeface="Symbol" pitchFamily="18" charset="2"/>
                </a:rPr>
                <a:t>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T</a:t>
              </a:r>
              <a:r>
                <a:rPr lang="cs-CZ" sz="2000">
                  <a:sym typeface="Symbol" pitchFamily="18" charset="2"/>
                </a:rPr>
                <a:t></a:t>
              </a:r>
            </a:p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</a:t>
              </a:r>
              <a:r>
                <a:rPr lang="cs-CZ" sz="2000" baseline="-25000">
                  <a:sym typeface="Symbol" pitchFamily="18" charset="2"/>
                </a:rPr>
                <a:t>A</a:t>
              </a:r>
              <a:r>
                <a:rPr lang="cs-CZ" sz="2000">
                  <a:sym typeface="Symbol" pitchFamily="18" charset="2"/>
                </a:rPr>
                <a:t>	 </a:t>
              </a:r>
              <a:r>
                <a:rPr lang="cs-CZ" sz="2000" baseline="-25000">
                  <a:sym typeface="Symbol" pitchFamily="18" charset="2"/>
                </a:rPr>
                <a:t>C</a:t>
              </a:r>
              <a:r>
                <a:rPr lang="cs-CZ" sz="2000">
                  <a:sym typeface="Symbol" pitchFamily="18" charset="2"/>
                </a:rPr>
                <a:t>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 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T</a:t>
              </a:r>
              <a:r>
                <a:rPr lang="cs-CZ" sz="2000">
                  <a:sym typeface="Symbol" pitchFamily="18" charset="2"/>
                </a:rPr>
                <a:t></a:t>
              </a:r>
              <a:r>
                <a:rPr lang="cs-CZ" sz="2000" b="0">
                  <a:sym typeface="Symbol" pitchFamily="18" charset="2"/>
                </a:rPr>
                <a:t> </a:t>
              </a:r>
              <a:br>
                <a:rPr lang="cs-CZ" sz="2000">
                  <a:sym typeface="Symbol" pitchFamily="18" charset="2"/>
                </a:rPr>
              </a:br>
              <a:r>
                <a:rPr lang="cs-CZ" sz="2000">
                  <a:sym typeface="Symbol" pitchFamily="18" charset="2"/>
                </a:rPr>
                <a:t></a:t>
              </a:r>
              <a:r>
                <a:rPr lang="cs-CZ" sz="2000" baseline="-25000">
                  <a:sym typeface="Symbol" pitchFamily="18" charset="2"/>
                </a:rPr>
                <a:t>A</a:t>
              </a:r>
              <a:r>
                <a:rPr lang="cs-CZ" sz="2000">
                  <a:sym typeface="Symbol" pitchFamily="18" charset="2"/>
                </a:rPr>
                <a:t>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C</a:t>
              </a:r>
              <a:r>
                <a:rPr lang="cs-CZ" sz="2000">
                  <a:sym typeface="Symbol" pitchFamily="18" charset="2"/>
                </a:rPr>
                <a:t>	 </a:t>
              </a:r>
              <a:r>
                <a:rPr lang="cs-CZ" sz="2000" baseline="-25000">
                  <a:sym typeface="Symbol" pitchFamily="18" charset="2"/>
                </a:rPr>
                <a:t>G</a:t>
              </a:r>
              <a:r>
                <a:rPr lang="cs-CZ" sz="2000">
                  <a:sym typeface="Symbol" pitchFamily="18" charset="2"/>
                </a:rPr>
                <a:t>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 </a:t>
              </a:r>
            </a:p>
          </p:txBody>
        </p:sp>
        <p:sp>
          <p:nvSpPr>
            <p:cNvPr id="38925" name="AutoShape 7"/>
            <p:cNvSpPr>
              <a:spLocks/>
            </p:cNvSpPr>
            <p:nvPr/>
          </p:nvSpPr>
          <p:spPr bwMode="auto">
            <a:xfrm>
              <a:off x="2027" y="692"/>
              <a:ext cx="56" cy="955"/>
            </a:xfrm>
            <a:prstGeom prst="leftBracket">
              <a:avLst>
                <a:gd name="adj" fmla="val 14211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>
                <a:latin typeface="Times New Roman" pitchFamily="18" charset="0"/>
              </a:endParaRPr>
            </a:p>
          </p:txBody>
        </p:sp>
        <p:sp>
          <p:nvSpPr>
            <p:cNvPr id="38926" name="AutoShape 8"/>
            <p:cNvSpPr>
              <a:spLocks/>
            </p:cNvSpPr>
            <p:nvPr/>
          </p:nvSpPr>
          <p:spPr bwMode="auto">
            <a:xfrm flipH="1">
              <a:off x="4235" y="693"/>
              <a:ext cx="56" cy="955"/>
            </a:xfrm>
            <a:prstGeom prst="leftBracket">
              <a:avLst>
                <a:gd name="adj" fmla="val 14211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>
                <a:latin typeface="Times New Roman" pitchFamily="18" charset="0"/>
              </a:endParaRPr>
            </a:p>
          </p:txBody>
        </p:sp>
        <p:sp>
          <p:nvSpPr>
            <p:cNvPr id="38927" name="Text Box 9"/>
            <p:cNvSpPr txBox="1">
              <a:spLocks noChangeArrowheads="1"/>
            </p:cNvSpPr>
            <p:nvPr/>
          </p:nvSpPr>
          <p:spPr bwMode="auto">
            <a:xfrm>
              <a:off x="1535" y="987"/>
              <a:ext cx="37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/>
                <a:t>Q =</a:t>
              </a:r>
            </a:p>
          </p:txBody>
        </p:sp>
      </p:grpSp>
      <p:sp>
        <p:nvSpPr>
          <p:cNvPr id="119818" name="Text Box 10"/>
          <p:cNvSpPr txBox="1">
            <a:spLocks noChangeArrowheads="1"/>
          </p:cNvSpPr>
          <p:nvPr/>
        </p:nvSpPr>
        <p:spPr bwMode="auto">
          <a:xfrm>
            <a:off x="2408410" y="2408238"/>
            <a:ext cx="45069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chemeClr val="accent2"/>
                </a:solidFill>
              </a:rPr>
              <a:t>Jestliže </a:t>
            </a:r>
            <a:r>
              <a:rPr lang="cs-CZ" sz="2000" b="0" dirty="0">
                <a:solidFill>
                  <a:schemeClr val="accent2"/>
                </a:solidFill>
                <a:sym typeface="Symbol" pitchFamily="18" charset="2"/>
              </a:rPr>
              <a:t>A</a:t>
            </a:r>
            <a:r>
              <a:rPr lang="en-US" sz="2000" b="0" dirty="0">
                <a:solidFill>
                  <a:schemeClr val="accent2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cs-CZ" sz="2000" b="0" dirty="0">
                <a:solidFill>
                  <a:schemeClr val="accent2"/>
                </a:solidFill>
                <a:cs typeface="Times New Roman" pitchFamily="18" charset="0"/>
                <a:sym typeface="Symbol" pitchFamily="18" charset="2"/>
              </a:rPr>
              <a:t>= </a:t>
            </a:r>
            <a:r>
              <a:rPr lang="cs-CZ" sz="2000" b="0" dirty="0">
                <a:solidFill>
                  <a:schemeClr val="accent2"/>
                </a:solidFill>
                <a:sym typeface="Symbol" pitchFamily="18" charset="2"/>
              </a:rPr>
              <a:t>C = G = T</a:t>
            </a:r>
            <a:r>
              <a:rPr lang="cs-CZ" sz="2000" b="0" dirty="0">
                <a:solidFill>
                  <a:schemeClr val="accent2"/>
                </a:solidFill>
                <a:cs typeface="Times New Roman" pitchFamily="18" charset="0"/>
                <a:sym typeface="Symbol" pitchFamily="18" charset="2"/>
              </a:rPr>
              <a:t>, F81 = JC</a:t>
            </a:r>
          </a:p>
        </p:txBody>
      </p:sp>
      <p:sp>
        <p:nvSpPr>
          <p:cNvPr id="38916" name="Rectangle 11"/>
          <p:cNvSpPr>
            <a:spLocks noChangeArrowheads="1"/>
          </p:cNvSpPr>
          <p:nvPr/>
        </p:nvSpPr>
        <p:spPr bwMode="auto">
          <a:xfrm>
            <a:off x="2116138" y="293688"/>
            <a:ext cx="53769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E60000"/>
                </a:solidFill>
              </a:rPr>
              <a:t>Felsenstein</a:t>
            </a:r>
            <a:r>
              <a:rPr lang="en-US" sz="2000" dirty="0">
                <a:solidFill>
                  <a:srgbClr val="E60000"/>
                </a:solidFill>
              </a:rPr>
              <a:t> (F81): </a:t>
            </a:r>
            <a:r>
              <a:rPr lang="en-US" sz="2000" b="0" dirty="0"/>
              <a:t>different base frequencies</a:t>
            </a:r>
          </a:p>
        </p:txBody>
      </p:sp>
      <p:grpSp>
        <p:nvGrpSpPr>
          <p:cNvPr id="38917" name="Group 13"/>
          <p:cNvGrpSpPr>
            <a:grpSpLocks/>
          </p:cNvGrpSpPr>
          <p:nvPr/>
        </p:nvGrpSpPr>
        <p:grpSpPr bwMode="auto">
          <a:xfrm>
            <a:off x="2297113" y="787400"/>
            <a:ext cx="4378325" cy="1517650"/>
            <a:chOff x="1535" y="692"/>
            <a:chExt cx="2758" cy="956"/>
          </a:xfrm>
        </p:grpSpPr>
        <p:sp>
          <p:nvSpPr>
            <p:cNvPr id="38920" name="Text Box 14"/>
            <p:cNvSpPr txBox="1">
              <a:spLocks noChangeArrowheads="1"/>
            </p:cNvSpPr>
            <p:nvPr/>
          </p:nvSpPr>
          <p:spPr bwMode="auto">
            <a:xfrm>
              <a:off x="2098" y="716"/>
              <a:ext cx="2195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 	 </a:t>
              </a:r>
              <a:r>
                <a:rPr lang="cs-CZ" sz="2000" baseline="-25000">
                  <a:sym typeface="Symbol" pitchFamily="18" charset="2"/>
                </a:rPr>
                <a:t>C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G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T</a:t>
              </a:r>
              <a:endParaRPr lang="cs-CZ" sz="2000">
                <a:sym typeface="Symbol" pitchFamily="18" charset="2"/>
              </a:endParaRPr>
            </a:p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</a:t>
              </a:r>
              <a:r>
                <a:rPr lang="cs-CZ" sz="2000" baseline="-25000">
                  <a:sym typeface="Symbol" pitchFamily="18" charset="2"/>
                </a:rPr>
                <a:t>A</a:t>
              </a:r>
              <a:r>
                <a:rPr lang="cs-CZ" sz="2000">
                  <a:sym typeface="Symbol" pitchFamily="18" charset="2"/>
                </a:rPr>
                <a:t>	  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G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T</a:t>
              </a:r>
              <a:endParaRPr lang="cs-CZ" sz="2000">
                <a:sym typeface="Symbol" pitchFamily="18" charset="2"/>
              </a:endParaRPr>
            </a:p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</a:t>
              </a:r>
              <a:r>
                <a:rPr lang="cs-CZ" sz="2000" baseline="-25000">
                  <a:sym typeface="Symbol" pitchFamily="18" charset="2"/>
                </a:rPr>
                <a:t>A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C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 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T</a:t>
              </a:r>
              <a:r>
                <a:rPr lang="cs-CZ" sz="2000" b="0">
                  <a:sym typeface="Symbol" pitchFamily="18" charset="2"/>
                </a:rPr>
                <a:t> </a:t>
              </a:r>
              <a:br>
                <a:rPr lang="cs-CZ" sz="2000">
                  <a:sym typeface="Symbol" pitchFamily="18" charset="2"/>
                </a:rPr>
              </a:br>
              <a:r>
                <a:rPr lang="cs-CZ" sz="2000">
                  <a:sym typeface="Symbol" pitchFamily="18" charset="2"/>
                </a:rPr>
                <a:t></a:t>
              </a:r>
              <a:r>
                <a:rPr lang="cs-CZ" sz="2000" baseline="-25000">
                  <a:sym typeface="Symbol" pitchFamily="18" charset="2"/>
                </a:rPr>
                <a:t>A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C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G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 </a:t>
              </a:r>
            </a:p>
          </p:txBody>
        </p:sp>
        <p:sp>
          <p:nvSpPr>
            <p:cNvPr id="38921" name="AutoShape 15"/>
            <p:cNvSpPr>
              <a:spLocks/>
            </p:cNvSpPr>
            <p:nvPr/>
          </p:nvSpPr>
          <p:spPr bwMode="auto">
            <a:xfrm>
              <a:off x="2027" y="692"/>
              <a:ext cx="56" cy="955"/>
            </a:xfrm>
            <a:prstGeom prst="leftBracket">
              <a:avLst>
                <a:gd name="adj" fmla="val 14211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>
                <a:latin typeface="Times New Roman" pitchFamily="18" charset="0"/>
              </a:endParaRPr>
            </a:p>
          </p:txBody>
        </p:sp>
        <p:sp>
          <p:nvSpPr>
            <p:cNvPr id="38922" name="AutoShape 16"/>
            <p:cNvSpPr>
              <a:spLocks/>
            </p:cNvSpPr>
            <p:nvPr/>
          </p:nvSpPr>
          <p:spPr bwMode="auto">
            <a:xfrm flipH="1">
              <a:off x="4235" y="693"/>
              <a:ext cx="56" cy="955"/>
            </a:xfrm>
            <a:prstGeom prst="leftBracket">
              <a:avLst>
                <a:gd name="adj" fmla="val 14211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>
                <a:latin typeface="Times New Roman" pitchFamily="18" charset="0"/>
              </a:endParaRPr>
            </a:p>
          </p:txBody>
        </p:sp>
        <p:sp>
          <p:nvSpPr>
            <p:cNvPr id="38923" name="Text Box 17"/>
            <p:cNvSpPr txBox="1">
              <a:spLocks noChangeArrowheads="1"/>
            </p:cNvSpPr>
            <p:nvPr/>
          </p:nvSpPr>
          <p:spPr bwMode="auto">
            <a:xfrm>
              <a:off x="1535" y="987"/>
              <a:ext cx="37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/>
                <a:t>Q =</a:t>
              </a:r>
            </a:p>
          </p:txBody>
        </p:sp>
      </p:grpSp>
      <p:sp>
        <p:nvSpPr>
          <p:cNvPr id="119826" name="Rectangle 18"/>
          <p:cNvSpPr>
            <a:spLocks noChangeArrowheads="1"/>
          </p:cNvSpPr>
          <p:nvPr/>
        </p:nvSpPr>
        <p:spPr bwMode="auto">
          <a:xfrm>
            <a:off x="920750" y="2949575"/>
            <a:ext cx="7064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E60000"/>
                </a:solidFill>
              </a:rPr>
              <a:t>Hasegawa-</a:t>
            </a:r>
            <a:r>
              <a:rPr lang="en-US" sz="2000" dirty="0" err="1">
                <a:solidFill>
                  <a:srgbClr val="E60000"/>
                </a:solidFill>
              </a:rPr>
              <a:t>Kishino</a:t>
            </a:r>
            <a:r>
              <a:rPr lang="en-US" sz="2000" dirty="0">
                <a:solidFill>
                  <a:srgbClr val="E60000"/>
                </a:solidFill>
              </a:rPr>
              <a:t>-Yano (HKY): </a:t>
            </a:r>
            <a:r>
              <a:rPr lang="en-US" sz="2000" b="0" dirty="0"/>
              <a:t>different base frequencies</a:t>
            </a:r>
            <a:br>
              <a:rPr lang="en-US" sz="2000" b="0" dirty="0"/>
            </a:br>
            <a:r>
              <a:rPr lang="en-US" sz="2000" b="0" dirty="0"/>
              <a:t>				   transitions ≠ transversions</a:t>
            </a:r>
            <a:endParaRPr lang="cs-CZ" sz="2000" b="0" dirty="0"/>
          </a:p>
        </p:txBody>
      </p:sp>
      <p:sp>
        <p:nvSpPr>
          <p:cNvPr id="119827" name="Text Box 19"/>
          <p:cNvSpPr txBox="1">
            <a:spLocks noChangeArrowheads="1"/>
          </p:cNvSpPr>
          <p:nvPr/>
        </p:nvSpPr>
        <p:spPr bwMode="auto">
          <a:xfrm>
            <a:off x="376238" y="5598513"/>
            <a:ext cx="79994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E60000"/>
                </a:solidFill>
              </a:rPr>
              <a:t>General time-reversible (GTR, REV):</a:t>
            </a:r>
            <a:r>
              <a:rPr lang="en-US" sz="2000" dirty="0">
                <a:solidFill>
                  <a:srgbClr val="F00000"/>
                </a:solidFill>
              </a:rPr>
              <a:t>	</a:t>
            </a:r>
            <a:r>
              <a:rPr lang="en-US" sz="2000" b="0" dirty="0"/>
              <a:t>different base frequencies</a:t>
            </a:r>
            <a:br>
              <a:rPr lang="en-US" sz="2000" b="0" dirty="0"/>
            </a:br>
            <a:r>
              <a:rPr lang="en-US" sz="2000" b="0" dirty="0"/>
              <a:t>					different substitution rates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8" grpId="0"/>
      <p:bldP spid="119826" grpId="0"/>
      <p:bldP spid="119827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spect="1" noChangeArrowheads="1"/>
          </p:cNvSpPr>
          <p:nvPr/>
        </p:nvSpPr>
        <p:spPr bwMode="auto">
          <a:xfrm>
            <a:off x="3770313" y="488950"/>
            <a:ext cx="2005012" cy="601663"/>
          </a:xfrm>
          <a:prstGeom prst="rect">
            <a:avLst/>
          </a:prstGeom>
          <a:solidFill>
            <a:srgbClr val="FDEE7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200"/>
              <a:t>Jukes-Cantor (JC)</a:t>
            </a:r>
          </a:p>
          <a:p>
            <a:pPr algn="ctr"/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A</a:t>
            </a:r>
            <a:r>
              <a:rPr lang="cs-CZ" sz="1200"/>
              <a:t>=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C</a:t>
            </a:r>
            <a:r>
              <a:rPr lang="cs-CZ" sz="1200"/>
              <a:t>=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G</a:t>
            </a:r>
            <a:r>
              <a:rPr lang="cs-CZ" sz="1200"/>
              <a:t>=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T</a:t>
            </a:r>
            <a:endParaRPr lang="en-US" sz="1200"/>
          </a:p>
          <a:p>
            <a:pPr algn="ctr"/>
            <a:r>
              <a:rPr lang="cs-CZ" sz="1200" i="1">
                <a:sym typeface="Symbol" pitchFamily="18" charset="2"/>
              </a:rPr>
              <a:t></a:t>
            </a:r>
            <a:r>
              <a:rPr lang="cs-CZ" sz="1200" i="1"/>
              <a:t>=</a:t>
            </a:r>
            <a:r>
              <a:rPr lang="cs-CZ" sz="1200" i="1">
                <a:sym typeface="Symbol" pitchFamily="18" charset="2"/>
              </a:rPr>
              <a:t></a:t>
            </a:r>
            <a:endParaRPr lang="cs-CZ" sz="1200"/>
          </a:p>
          <a:p>
            <a:endParaRPr lang="cs-CZ" sz="1200"/>
          </a:p>
        </p:txBody>
      </p:sp>
      <p:sp>
        <p:nvSpPr>
          <p:cNvPr id="39939" name="Text Box 4"/>
          <p:cNvSpPr txBox="1">
            <a:spLocks noChangeAspect="1" noChangeArrowheads="1"/>
          </p:cNvSpPr>
          <p:nvPr/>
        </p:nvSpPr>
        <p:spPr bwMode="auto">
          <a:xfrm>
            <a:off x="2835275" y="1558925"/>
            <a:ext cx="1201738" cy="819150"/>
          </a:xfrm>
          <a:prstGeom prst="rect">
            <a:avLst/>
          </a:prstGeom>
          <a:solidFill>
            <a:srgbClr val="FDEE7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200"/>
              <a:t>Felsenstein (F81)</a:t>
            </a:r>
          </a:p>
          <a:p>
            <a:pPr algn="ctr"/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A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C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G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T</a:t>
            </a:r>
            <a:endParaRPr lang="cs-CZ" sz="1200"/>
          </a:p>
          <a:p>
            <a:pPr algn="ctr"/>
            <a:r>
              <a:rPr lang="cs-CZ" sz="1200" i="1">
                <a:sym typeface="Symbol" pitchFamily="18" charset="2"/>
              </a:rPr>
              <a:t></a:t>
            </a:r>
            <a:r>
              <a:rPr lang="cs-CZ" sz="1200" i="1"/>
              <a:t>=</a:t>
            </a:r>
            <a:r>
              <a:rPr lang="cs-CZ" sz="1200" i="1">
                <a:sym typeface="Symbol" pitchFamily="18" charset="2"/>
              </a:rPr>
              <a:t></a:t>
            </a:r>
            <a:endParaRPr lang="cs-CZ" sz="1200"/>
          </a:p>
        </p:txBody>
      </p:sp>
      <p:sp>
        <p:nvSpPr>
          <p:cNvPr id="39940" name="Text Box 5"/>
          <p:cNvSpPr txBox="1">
            <a:spLocks noChangeAspect="1" noChangeArrowheads="1"/>
          </p:cNvSpPr>
          <p:nvPr/>
        </p:nvSpPr>
        <p:spPr bwMode="auto">
          <a:xfrm>
            <a:off x="4905375" y="1558925"/>
            <a:ext cx="1803400" cy="819150"/>
          </a:xfrm>
          <a:prstGeom prst="rect">
            <a:avLst/>
          </a:prstGeom>
          <a:solidFill>
            <a:srgbClr val="FDEE7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200"/>
              <a:t>Kimura‘s two-parameter (K2P)</a:t>
            </a:r>
          </a:p>
          <a:p>
            <a:pPr algn="ctr"/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A</a:t>
            </a:r>
            <a:r>
              <a:rPr lang="cs-CZ" sz="1200"/>
              <a:t>=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C</a:t>
            </a:r>
            <a:r>
              <a:rPr lang="cs-CZ" sz="1200"/>
              <a:t>=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G</a:t>
            </a:r>
            <a:r>
              <a:rPr lang="cs-CZ" sz="1200"/>
              <a:t>=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T</a:t>
            </a:r>
            <a:endParaRPr lang="cs-CZ" sz="1200"/>
          </a:p>
          <a:p>
            <a:pPr algn="ctr"/>
            <a:r>
              <a:rPr lang="cs-CZ" sz="1200" i="1">
                <a:sym typeface="Symbol" pitchFamily="18" charset="2"/>
              </a:rPr>
              <a:t>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</a:t>
            </a:r>
            <a:endParaRPr lang="cs-CZ" sz="1200"/>
          </a:p>
        </p:txBody>
      </p:sp>
      <p:sp>
        <p:nvSpPr>
          <p:cNvPr id="39941" name="Text Box 6"/>
          <p:cNvSpPr txBox="1">
            <a:spLocks noChangeAspect="1" noChangeArrowheads="1"/>
          </p:cNvSpPr>
          <p:nvPr/>
        </p:nvSpPr>
        <p:spPr bwMode="auto">
          <a:xfrm>
            <a:off x="3636963" y="2693988"/>
            <a:ext cx="2003425" cy="839787"/>
          </a:xfrm>
          <a:prstGeom prst="rect">
            <a:avLst/>
          </a:prstGeom>
          <a:solidFill>
            <a:srgbClr val="FDEE7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200"/>
              <a:t>Hasegawa-Kishino-Yano (HKY)</a:t>
            </a:r>
          </a:p>
          <a:p>
            <a:pPr algn="ctr"/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A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C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G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T</a:t>
            </a:r>
            <a:endParaRPr lang="cs-CZ" sz="1200"/>
          </a:p>
          <a:p>
            <a:pPr algn="ctr"/>
            <a:r>
              <a:rPr lang="cs-CZ" sz="1200" i="1">
                <a:sym typeface="Symbol" pitchFamily="18" charset="2"/>
              </a:rPr>
              <a:t>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</a:t>
            </a:r>
            <a:endParaRPr lang="cs-CZ" sz="1200"/>
          </a:p>
        </p:txBody>
      </p:sp>
      <p:sp>
        <p:nvSpPr>
          <p:cNvPr id="39942" name="Text Box 7"/>
          <p:cNvSpPr txBox="1">
            <a:spLocks noChangeAspect="1" noChangeArrowheads="1"/>
          </p:cNvSpPr>
          <p:nvPr/>
        </p:nvSpPr>
        <p:spPr bwMode="auto">
          <a:xfrm>
            <a:off x="1408113" y="2686050"/>
            <a:ext cx="2003425" cy="10112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200"/>
              <a:t>Felsenstein (F84)</a:t>
            </a:r>
          </a:p>
          <a:p>
            <a:pPr algn="ctr"/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A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C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G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T</a:t>
            </a:r>
            <a:endParaRPr lang="cs-CZ" sz="1200"/>
          </a:p>
          <a:p>
            <a:pPr algn="ctr"/>
            <a:r>
              <a:rPr lang="cs-CZ" sz="1200" i="1"/>
              <a:t>a=c=d=f</a:t>
            </a:r>
            <a:r>
              <a:rPr lang="cs-CZ" sz="1200"/>
              <a:t>=1, </a:t>
            </a:r>
            <a:r>
              <a:rPr lang="cs-CZ" sz="1200" i="1"/>
              <a:t>b</a:t>
            </a:r>
            <a:r>
              <a:rPr lang="cs-CZ" sz="1200"/>
              <a:t>=(1+</a:t>
            </a:r>
            <a:r>
              <a:rPr lang="cs-CZ" sz="1200" i="1"/>
              <a:t>K</a:t>
            </a:r>
            <a:r>
              <a:rPr lang="cs-CZ" sz="1200"/>
              <a:t>/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R</a:t>
            </a:r>
            <a:r>
              <a:rPr lang="cs-CZ" sz="1200"/>
              <a:t>), </a:t>
            </a:r>
            <a:r>
              <a:rPr lang="cs-CZ" sz="1200" i="1"/>
              <a:t>e</a:t>
            </a:r>
            <a:r>
              <a:rPr lang="cs-CZ" sz="1200"/>
              <a:t>=(1+</a:t>
            </a:r>
            <a:r>
              <a:rPr lang="cs-CZ" sz="1200" i="1"/>
              <a:t>K</a:t>
            </a:r>
            <a:r>
              <a:rPr lang="cs-CZ" sz="1200"/>
              <a:t>/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Y</a:t>
            </a:r>
            <a:r>
              <a:rPr lang="cs-CZ" sz="1200"/>
              <a:t>), kde 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R</a:t>
            </a:r>
            <a:r>
              <a:rPr lang="cs-CZ" sz="1200"/>
              <a:t>=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A</a:t>
            </a:r>
            <a:r>
              <a:rPr lang="cs-CZ" sz="1200"/>
              <a:t>+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G</a:t>
            </a:r>
            <a:r>
              <a:rPr lang="cs-CZ" sz="1200"/>
              <a:t> 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Y</a:t>
            </a:r>
            <a:r>
              <a:rPr lang="cs-CZ" sz="1200"/>
              <a:t>=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C</a:t>
            </a:r>
            <a:r>
              <a:rPr lang="cs-CZ" sz="1200"/>
              <a:t>+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T</a:t>
            </a:r>
            <a:endParaRPr lang="cs-CZ" sz="1200"/>
          </a:p>
          <a:p>
            <a:endParaRPr lang="cs-CZ"/>
          </a:p>
        </p:txBody>
      </p:sp>
      <p:sp>
        <p:nvSpPr>
          <p:cNvPr id="39943" name="Text Box 8"/>
          <p:cNvSpPr txBox="1">
            <a:spLocks noChangeAspect="1" noChangeArrowheads="1"/>
          </p:cNvSpPr>
          <p:nvPr/>
        </p:nvSpPr>
        <p:spPr bwMode="auto">
          <a:xfrm>
            <a:off x="5173663" y="4230688"/>
            <a:ext cx="1670050" cy="992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200"/>
              <a:t>Kimura</a:t>
            </a:r>
            <a:r>
              <a:rPr lang="en-GB" sz="1200"/>
              <a:t>’s</a:t>
            </a:r>
            <a:r>
              <a:rPr lang="cs-CZ" sz="1200"/>
              <a:t> three-substitution-type (K3ST)</a:t>
            </a:r>
          </a:p>
          <a:p>
            <a:pPr algn="ctr"/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A</a:t>
            </a:r>
            <a:r>
              <a:rPr lang="cs-CZ" sz="1200"/>
              <a:t>=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C</a:t>
            </a:r>
            <a:r>
              <a:rPr lang="cs-CZ" sz="1200"/>
              <a:t>=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G</a:t>
            </a:r>
            <a:r>
              <a:rPr lang="cs-CZ" sz="1200"/>
              <a:t>=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T</a:t>
            </a:r>
            <a:endParaRPr lang="cs-CZ" sz="1200"/>
          </a:p>
          <a:p>
            <a:pPr algn="ctr"/>
            <a:r>
              <a:rPr lang="cs-CZ" sz="1200" i="1">
                <a:sym typeface="Symbol" pitchFamily="18" charset="2"/>
              </a:rPr>
              <a:t>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</a:t>
            </a:r>
            <a:endParaRPr lang="cs-CZ"/>
          </a:p>
        </p:txBody>
      </p:sp>
      <p:sp>
        <p:nvSpPr>
          <p:cNvPr id="39944" name="Text Box 9"/>
          <p:cNvSpPr txBox="1">
            <a:spLocks noChangeAspect="1" noChangeArrowheads="1"/>
          </p:cNvSpPr>
          <p:nvPr/>
        </p:nvSpPr>
        <p:spPr bwMode="auto">
          <a:xfrm>
            <a:off x="2157413" y="4175125"/>
            <a:ext cx="2071687" cy="6762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200"/>
              <a:t>Tamura-Nei (TrN)</a:t>
            </a:r>
          </a:p>
          <a:p>
            <a:pPr algn="ctr"/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A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C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G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T</a:t>
            </a:r>
            <a:endParaRPr lang="cs-CZ" sz="1200"/>
          </a:p>
          <a:p>
            <a:pPr algn="ctr"/>
            <a:r>
              <a:rPr lang="cs-CZ" sz="1200" i="1">
                <a:sym typeface="Symbol" pitchFamily="18" charset="2"/>
              </a:rPr>
              <a:t>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</a:t>
            </a:r>
            <a:r>
              <a:rPr lang="cs-CZ" sz="1200"/>
              <a:t> </a:t>
            </a:r>
          </a:p>
          <a:p>
            <a:endParaRPr lang="cs-CZ"/>
          </a:p>
        </p:txBody>
      </p:sp>
      <p:sp>
        <p:nvSpPr>
          <p:cNvPr id="39945" name="Text Box 10"/>
          <p:cNvSpPr txBox="1">
            <a:spLocks noChangeAspect="1" noChangeArrowheads="1"/>
          </p:cNvSpPr>
          <p:nvPr/>
        </p:nvSpPr>
        <p:spPr bwMode="auto">
          <a:xfrm>
            <a:off x="3636963" y="5567363"/>
            <a:ext cx="1936750" cy="830262"/>
          </a:xfrm>
          <a:prstGeom prst="rect">
            <a:avLst/>
          </a:prstGeom>
          <a:solidFill>
            <a:srgbClr val="FDEE7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200"/>
              <a:t>General-time reversible (GTR)</a:t>
            </a:r>
          </a:p>
          <a:p>
            <a:pPr algn="ctr"/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A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C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G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T</a:t>
            </a:r>
            <a:endParaRPr lang="cs-CZ" sz="1200"/>
          </a:p>
          <a:p>
            <a:pPr algn="ctr"/>
            <a:r>
              <a:rPr lang="cs-CZ" sz="1200" i="1"/>
              <a:t>a</a:t>
            </a:r>
            <a:r>
              <a:rPr lang="cs-CZ" sz="1200"/>
              <a:t>, </a:t>
            </a:r>
            <a:r>
              <a:rPr lang="cs-CZ" sz="1200" i="1"/>
              <a:t>b</a:t>
            </a:r>
            <a:r>
              <a:rPr lang="cs-CZ" sz="1200"/>
              <a:t>, </a:t>
            </a:r>
            <a:r>
              <a:rPr lang="cs-CZ" sz="1200" i="1"/>
              <a:t>c</a:t>
            </a:r>
            <a:r>
              <a:rPr lang="cs-CZ" sz="1200"/>
              <a:t>, </a:t>
            </a:r>
            <a:r>
              <a:rPr lang="cs-CZ" sz="1200" i="1"/>
              <a:t>d</a:t>
            </a:r>
            <a:r>
              <a:rPr lang="cs-CZ" sz="1200"/>
              <a:t>, </a:t>
            </a:r>
            <a:r>
              <a:rPr lang="cs-CZ" sz="1200" i="1"/>
              <a:t>e</a:t>
            </a:r>
            <a:r>
              <a:rPr lang="cs-CZ" sz="1200"/>
              <a:t>, </a:t>
            </a:r>
            <a:r>
              <a:rPr lang="cs-CZ" sz="1200" i="1"/>
              <a:t>f</a:t>
            </a:r>
            <a:endParaRPr lang="cs-CZ" sz="1200"/>
          </a:p>
        </p:txBody>
      </p:sp>
      <p:sp>
        <p:nvSpPr>
          <p:cNvPr id="39946" name="Freeform 11"/>
          <p:cNvSpPr>
            <a:spLocks noChangeAspect="1"/>
          </p:cNvSpPr>
          <p:nvPr/>
        </p:nvSpPr>
        <p:spPr bwMode="auto">
          <a:xfrm>
            <a:off x="3444875" y="1157288"/>
            <a:ext cx="1193800" cy="388937"/>
          </a:xfrm>
          <a:custGeom>
            <a:avLst/>
            <a:gdLst>
              <a:gd name="T0" fmla="*/ 2147483647 w 2572"/>
              <a:gd name="T1" fmla="*/ 0 h 837"/>
              <a:gd name="T2" fmla="*/ 0 w 2572"/>
              <a:gd name="T3" fmla="*/ 2147483647 h 837"/>
              <a:gd name="T4" fmla="*/ 0 60000 65536"/>
              <a:gd name="T5" fmla="*/ 0 60000 65536"/>
              <a:gd name="T6" fmla="*/ 0 w 2572"/>
              <a:gd name="T7" fmla="*/ 0 h 837"/>
              <a:gd name="T8" fmla="*/ 2572 w 2572"/>
              <a:gd name="T9" fmla="*/ 837 h 8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572" h="837">
                <a:moveTo>
                  <a:pt x="2572" y="0"/>
                </a:moveTo>
                <a:lnTo>
                  <a:pt x="0" y="837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9947" name="Freeform 12"/>
          <p:cNvSpPr>
            <a:spLocks noChangeAspect="1"/>
          </p:cNvSpPr>
          <p:nvPr/>
        </p:nvSpPr>
        <p:spPr bwMode="auto">
          <a:xfrm>
            <a:off x="4705350" y="1157288"/>
            <a:ext cx="1149350" cy="388937"/>
          </a:xfrm>
          <a:custGeom>
            <a:avLst/>
            <a:gdLst>
              <a:gd name="T0" fmla="*/ 0 w 2475"/>
              <a:gd name="T1" fmla="*/ 0 h 837"/>
              <a:gd name="T2" fmla="*/ 2147483647 w 2475"/>
              <a:gd name="T3" fmla="*/ 2147483647 h 837"/>
              <a:gd name="T4" fmla="*/ 0 60000 65536"/>
              <a:gd name="T5" fmla="*/ 0 60000 65536"/>
              <a:gd name="T6" fmla="*/ 0 w 2475"/>
              <a:gd name="T7" fmla="*/ 0 h 837"/>
              <a:gd name="T8" fmla="*/ 2475 w 2475"/>
              <a:gd name="T9" fmla="*/ 837 h 8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75" h="837">
                <a:moveTo>
                  <a:pt x="0" y="0"/>
                </a:moveTo>
                <a:lnTo>
                  <a:pt x="2475" y="837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39948" name="Group 13"/>
          <p:cNvGrpSpPr>
            <a:grpSpLocks noChangeAspect="1"/>
          </p:cNvGrpSpPr>
          <p:nvPr/>
        </p:nvGrpSpPr>
        <p:grpSpPr bwMode="auto">
          <a:xfrm>
            <a:off x="4044950" y="2092325"/>
            <a:ext cx="849313" cy="582613"/>
            <a:chOff x="3312" y="5760"/>
            <a:chExt cx="5094" cy="1256"/>
          </a:xfrm>
        </p:grpSpPr>
        <p:sp>
          <p:nvSpPr>
            <p:cNvPr id="39957" name="Freeform 14"/>
            <p:cNvSpPr>
              <a:spLocks noChangeAspect="1"/>
            </p:cNvSpPr>
            <p:nvPr/>
          </p:nvSpPr>
          <p:spPr bwMode="auto">
            <a:xfrm>
              <a:off x="3312" y="5760"/>
              <a:ext cx="2448" cy="1256"/>
            </a:xfrm>
            <a:custGeom>
              <a:avLst/>
              <a:gdLst>
                <a:gd name="T0" fmla="*/ 0 w 2448"/>
                <a:gd name="T1" fmla="*/ 0 h 1256"/>
                <a:gd name="T2" fmla="*/ 2448 w 2448"/>
                <a:gd name="T3" fmla="*/ 500 h 1256"/>
                <a:gd name="T4" fmla="*/ 2448 w 2448"/>
                <a:gd name="T5" fmla="*/ 1256 h 1256"/>
                <a:gd name="T6" fmla="*/ 0 60000 65536"/>
                <a:gd name="T7" fmla="*/ 0 60000 65536"/>
                <a:gd name="T8" fmla="*/ 0 60000 65536"/>
                <a:gd name="T9" fmla="*/ 0 w 2448"/>
                <a:gd name="T10" fmla="*/ 0 h 1256"/>
                <a:gd name="T11" fmla="*/ 2448 w 2448"/>
                <a:gd name="T12" fmla="*/ 1256 h 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48" h="1256">
                  <a:moveTo>
                    <a:pt x="0" y="0"/>
                  </a:moveTo>
                  <a:lnTo>
                    <a:pt x="2448" y="500"/>
                  </a:lnTo>
                  <a:lnTo>
                    <a:pt x="2448" y="125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9958" name="Freeform 15"/>
            <p:cNvSpPr>
              <a:spLocks noChangeAspect="1"/>
            </p:cNvSpPr>
            <p:nvPr/>
          </p:nvSpPr>
          <p:spPr bwMode="auto">
            <a:xfrm>
              <a:off x="5753" y="5760"/>
              <a:ext cx="2653" cy="503"/>
            </a:xfrm>
            <a:custGeom>
              <a:avLst/>
              <a:gdLst>
                <a:gd name="T0" fmla="*/ 0 w 2653"/>
                <a:gd name="T1" fmla="*/ 503 h 503"/>
                <a:gd name="T2" fmla="*/ 2653 w 2653"/>
                <a:gd name="T3" fmla="*/ 0 h 503"/>
                <a:gd name="T4" fmla="*/ 0 60000 65536"/>
                <a:gd name="T5" fmla="*/ 0 60000 65536"/>
                <a:gd name="T6" fmla="*/ 0 w 2653"/>
                <a:gd name="T7" fmla="*/ 0 h 503"/>
                <a:gd name="T8" fmla="*/ 2653 w 2653"/>
                <a:gd name="T9" fmla="*/ 503 h 50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653" h="503">
                  <a:moveTo>
                    <a:pt x="0" y="503"/>
                  </a:moveTo>
                  <a:lnTo>
                    <a:pt x="2653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9949" name="Text Box 21"/>
          <p:cNvSpPr txBox="1">
            <a:spLocks noChangeAspect="1" noChangeArrowheads="1"/>
          </p:cNvSpPr>
          <p:nvPr/>
        </p:nvSpPr>
        <p:spPr bwMode="auto">
          <a:xfrm>
            <a:off x="2365375" y="774700"/>
            <a:ext cx="12017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dirty="0">
                <a:solidFill>
                  <a:schemeClr val="accent2"/>
                </a:solidFill>
              </a:rPr>
              <a:t>unequal base frequencies</a:t>
            </a:r>
            <a:endParaRPr lang="cs-CZ" sz="1400" dirty="0">
              <a:solidFill>
                <a:schemeClr val="accent2"/>
              </a:solidFill>
            </a:endParaRPr>
          </a:p>
        </p:txBody>
      </p:sp>
      <p:sp>
        <p:nvSpPr>
          <p:cNvPr id="39950" name="Text Box 22"/>
          <p:cNvSpPr txBox="1">
            <a:spLocks noChangeAspect="1" noChangeArrowheads="1"/>
          </p:cNvSpPr>
          <p:nvPr/>
        </p:nvSpPr>
        <p:spPr bwMode="auto">
          <a:xfrm>
            <a:off x="5868988" y="765175"/>
            <a:ext cx="13700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dirty="0">
                <a:solidFill>
                  <a:schemeClr val="accent2"/>
                </a:solidFill>
              </a:rPr>
              <a:t>more than </a:t>
            </a:r>
            <a:r>
              <a:rPr lang="cs-CZ" sz="1400" dirty="0">
                <a:solidFill>
                  <a:schemeClr val="accent2"/>
                </a:solidFill>
              </a:rPr>
              <a:t>1 typ</a:t>
            </a:r>
            <a:r>
              <a:rPr lang="en-US" sz="1400" dirty="0">
                <a:solidFill>
                  <a:schemeClr val="accent2"/>
                </a:solidFill>
              </a:rPr>
              <a:t>e of</a:t>
            </a:r>
            <a:r>
              <a:rPr lang="cs-CZ" sz="1400" dirty="0">
                <a:solidFill>
                  <a:schemeClr val="accent2"/>
                </a:solidFill>
              </a:rPr>
              <a:t> </a:t>
            </a:r>
            <a:r>
              <a:rPr lang="cs-CZ" sz="1400" dirty="0" err="1">
                <a:solidFill>
                  <a:schemeClr val="accent2"/>
                </a:solidFill>
              </a:rPr>
              <a:t>substitu</a:t>
            </a:r>
            <a:r>
              <a:rPr lang="en-US" sz="1400" dirty="0" err="1">
                <a:solidFill>
                  <a:schemeClr val="accent2"/>
                </a:solidFill>
              </a:rPr>
              <a:t>tion</a:t>
            </a:r>
            <a:endParaRPr lang="cs-CZ" sz="1400" dirty="0">
              <a:solidFill>
                <a:schemeClr val="accent2"/>
              </a:solidFill>
            </a:endParaRPr>
          </a:p>
        </p:txBody>
      </p:sp>
      <p:sp>
        <p:nvSpPr>
          <p:cNvPr id="39951" name="Line 27"/>
          <p:cNvSpPr>
            <a:spLocks noChangeShapeType="1"/>
          </p:cNvSpPr>
          <p:nvPr/>
        </p:nvSpPr>
        <p:spPr bwMode="auto">
          <a:xfrm>
            <a:off x="6099175" y="2433638"/>
            <a:ext cx="0" cy="1733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9952" name="Line 28"/>
          <p:cNvSpPr>
            <a:spLocks noChangeShapeType="1"/>
          </p:cNvSpPr>
          <p:nvPr/>
        </p:nvSpPr>
        <p:spPr bwMode="auto">
          <a:xfrm>
            <a:off x="3394075" y="3119438"/>
            <a:ext cx="2381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9953" name="Line 29"/>
          <p:cNvSpPr>
            <a:spLocks noChangeShapeType="1"/>
          </p:cNvSpPr>
          <p:nvPr/>
        </p:nvSpPr>
        <p:spPr bwMode="auto">
          <a:xfrm>
            <a:off x="3508375" y="3119438"/>
            <a:ext cx="0" cy="1047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9954" name="Line 30"/>
          <p:cNvSpPr>
            <a:spLocks noChangeShapeType="1"/>
          </p:cNvSpPr>
          <p:nvPr/>
        </p:nvSpPr>
        <p:spPr bwMode="auto">
          <a:xfrm>
            <a:off x="3479800" y="4843463"/>
            <a:ext cx="904875" cy="723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9955" name="Line 31"/>
          <p:cNvSpPr>
            <a:spLocks noChangeShapeType="1"/>
          </p:cNvSpPr>
          <p:nvPr/>
        </p:nvSpPr>
        <p:spPr bwMode="auto">
          <a:xfrm flipH="1">
            <a:off x="4870450" y="5224463"/>
            <a:ext cx="85725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9956" name="Text Box 36"/>
          <p:cNvSpPr txBox="1">
            <a:spLocks noChangeArrowheads="1"/>
          </p:cNvSpPr>
          <p:nvPr/>
        </p:nvSpPr>
        <p:spPr bwMode="auto">
          <a:xfrm>
            <a:off x="493175" y="4359373"/>
            <a:ext cx="16642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chemeClr val="accent2"/>
                </a:solidFill>
              </a:rPr>
              <a:t>2 </a:t>
            </a:r>
            <a:r>
              <a:rPr lang="en-US" sz="1400" dirty="0">
                <a:solidFill>
                  <a:schemeClr val="accent2"/>
                </a:solidFill>
              </a:rPr>
              <a:t>transition </a:t>
            </a:r>
            <a:r>
              <a:rPr lang="cs-CZ" sz="1400" dirty="0">
                <a:solidFill>
                  <a:schemeClr val="accent2"/>
                </a:solidFill>
              </a:rPr>
              <a:t>typ</a:t>
            </a:r>
            <a:r>
              <a:rPr lang="en-US" sz="1400" dirty="0">
                <a:solidFill>
                  <a:schemeClr val="accent2"/>
                </a:solidFill>
              </a:rPr>
              <a:t>es</a:t>
            </a:r>
            <a:endParaRPr lang="en-US" sz="1400" dirty="0">
              <a:solidFill>
                <a:schemeClr val="accent2"/>
              </a:solidFill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2144097" y="309563"/>
            <a:ext cx="510748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</a:t>
            </a:r>
            <a:r>
              <a:rPr lang="en-US" sz="24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eterogenity</a:t>
            </a:r>
            <a:r>
              <a:rPr lang="en-US" sz="24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</a:t>
            </a:r>
            <a:r>
              <a:rPr lang="cs-CZ" sz="24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substitu</a:t>
            </a:r>
            <a:r>
              <a:rPr lang="en-US" sz="24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tion</a:t>
            </a:r>
            <a:r>
              <a:rPr lang="en-US" sz="24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rates</a:t>
            </a:r>
          </a:p>
          <a:p>
            <a:pPr algn="ctr"/>
            <a:r>
              <a:rPr lang="en-US" sz="24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</a:t>
            </a:r>
            <a:r>
              <a:rPr lang="cs-CZ" sz="24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different parts of sequences</a:t>
            </a:r>
            <a:endParaRPr lang="cs-CZ" sz="2400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4820" name="Picture 4" descr="Ga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4700" y="2062163"/>
            <a:ext cx="5219700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468313" y="1730419"/>
            <a:ext cx="2858475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E60000"/>
                </a:solidFill>
              </a:rPr>
              <a:t>Gamma (</a:t>
            </a:r>
            <a:r>
              <a:rPr lang="el-GR" sz="2000" b="0" dirty="0">
                <a:solidFill>
                  <a:srgbClr val="E60000"/>
                </a:solidFill>
                <a:cs typeface="Arial" charset="0"/>
              </a:rPr>
              <a:t>Γ</a:t>
            </a:r>
            <a:r>
              <a:rPr lang="en-US" sz="2000" b="0" dirty="0">
                <a:solidFill>
                  <a:srgbClr val="E60000"/>
                </a:solidFill>
                <a:cs typeface="Arial" charset="0"/>
              </a:rPr>
              <a:t>) distribution</a:t>
            </a:r>
            <a:r>
              <a:rPr lang="en-US" sz="2000" b="0" dirty="0">
                <a:solidFill>
                  <a:srgbClr val="E60000"/>
                </a:solidFill>
              </a:rPr>
              <a:t>:</a:t>
            </a:r>
            <a:br>
              <a:rPr lang="en-US" sz="2000" b="0" dirty="0">
                <a:solidFill>
                  <a:srgbClr val="E60000"/>
                </a:solidFill>
              </a:rPr>
            </a:br>
            <a:endParaRPr lang="en-US" sz="2000" b="0" dirty="0">
              <a:solidFill>
                <a:srgbClr val="E60000"/>
              </a:solidFill>
            </a:endParaRPr>
          </a:p>
          <a:p>
            <a:r>
              <a:rPr lang="en-US" b="0" dirty="0"/>
              <a:t>shape parameter </a:t>
            </a:r>
            <a:r>
              <a:rPr lang="el-GR" b="0" dirty="0">
                <a:cs typeface="Arial" charset="0"/>
              </a:rPr>
              <a:t>α</a:t>
            </a:r>
            <a:br>
              <a:rPr lang="cs-CZ" b="0" dirty="0">
                <a:cs typeface="Arial" charset="0"/>
              </a:rPr>
            </a:br>
            <a:endParaRPr lang="en-US" b="0" dirty="0">
              <a:cs typeface="Arial" charset="0"/>
            </a:endParaRPr>
          </a:p>
          <a:p>
            <a:r>
              <a:rPr lang="en-US" b="0" dirty="0">
                <a:cs typeface="Arial" charset="0"/>
              </a:rPr>
              <a:t>discrete gamma</a:t>
            </a:r>
            <a:r>
              <a:rPr lang="cs-CZ" b="0" dirty="0">
                <a:cs typeface="Arial" charset="0"/>
              </a:rPr>
              <a:t> model</a:t>
            </a:r>
            <a:br>
              <a:rPr lang="cs-CZ" b="0" dirty="0">
                <a:cs typeface="Arial" charset="0"/>
              </a:rPr>
            </a:br>
            <a:endParaRPr lang="en-US" b="0" dirty="0">
              <a:cs typeface="Arial" charset="0"/>
            </a:endParaRPr>
          </a:p>
          <a:p>
            <a:r>
              <a:rPr lang="en-US" b="0" dirty="0">
                <a:cs typeface="Arial" charset="0"/>
              </a:rPr>
              <a:t>invariant sites</a:t>
            </a:r>
            <a:br>
              <a:rPr lang="cs-CZ" b="0" dirty="0">
                <a:cs typeface="Arial" charset="0"/>
              </a:rPr>
            </a:br>
            <a:r>
              <a:rPr lang="cs-CZ" b="0" dirty="0">
                <a:cs typeface="Arial" charset="0"/>
              </a:rPr>
              <a:t>   </a:t>
            </a:r>
            <a:r>
              <a:rPr lang="en-US" b="0" dirty="0">
                <a:cs typeface="Arial" charset="0"/>
                <a:sym typeface="Symbol" pitchFamily="18" charset="2"/>
              </a:rPr>
              <a:t></a:t>
            </a:r>
            <a:r>
              <a:rPr lang="cs-CZ" b="0" dirty="0">
                <a:cs typeface="Arial" charset="0"/>
                <a:sym typeface="Symbol" pitchFamily="18" charset="2"/>
              </a:rPr>
              <a:t> </a:t>
            </a:r>
            <a:r>
              <a:rPr lang="en-US" b="0" dirty="0">
                <a:cs typeface="Arial" charset="0"/>
                <a:sym typeface="Symbol" pitchFamily="18" charset="2"/>
              </a:rPr>
              <a:t>GTR+ </a:t>
            </a:r>
            <a:r>
              <a:rPr lang="el-GR" b="0" dirty="0"/>
              <a:t>Γ</a:t>
            </a:r>
            <a:r>
              <a:rPr lang="en-US" b="0" dirty="0"/>
              <a:t>+I</a:t>
            </a:r>
          </a:p>
        </p:txBody>
      </p:sp>
      <p:sp>
        <p:nvSpPr>
          <p:cNvPr id="6" name="Obdélníkový popisek 5"/>
          <p:cNvSpPr>
            <a:spLocks noChangeArrowheads="1"/>
          </p:cNvSpPr>
          <p:nvPr/>
        </p:nvSpPr>
        <p:spPr bwMode="auto">
          <a:xfrm>
            <a:off x="4866688" y="1567254"/>
            <a:ext cx="3848281" cy="827087"/>
          </a:xfrm>
          <a:prstGeom prst="wedgeRectCallout">
            <a:avLst>
              <a:gd name="adj1" fmla="val -15955"/>
              <a:gd name="adj2" fmla="val 16516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0" dirty="0"/>
              <a:t>the higher</a:t>
            </a:r>
            <a:r>
              <a:rPr lang="cs-CZ" sz="2000" b="0" dirty="0"/>
              <a:t> </a:t>
            </a:r>
            <a:r>
              <a:rPr lang="cs-CZ" sz="2000" b="0" dirty="0">
                <a:sym typeface="Symbol" pitchFamily="18" charset="2"/>
              </a:rPr>
              <a:t>, t</a:t>
            </a:r>
            <a:r>
              <a:rPr lang="en-US" sz="2000" b="0" dirty="0">
                <a:sym typeface="Symbol" pitchFamily="18" charset="2"/>
              </a:rPr>
              <a:t>he more homogeneous are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err="1">
                <a:sym typeface="Symbol" pitchFamily="18" charset="2"/>
              </a:rPr>
              <a:t>substitu</a:t>
            </a:r>
            <a:r>
              <a:rPr lang="en-US" sz="2000" b="0" dirty="0" err="1">
                <a:sym typeface="Symbol" pitchFamily="18" charset="2"/>
              </a:rPr>
              <a:t>tions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3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651940" y="3764603"/>
          <a:ext cx="2369342" cy="1326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4" imgW="19202400" imgH="10668000" progId="">
                  <p:embed/>
                </p:oleObj>
              </mc:Choice>
              <mc:Fallback>
                <p:oleObj name="Equation" r:id="rId4" imgW="19202400" imgH="1066800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940" y="3764603"/>
                        <a:ext cx="2369342" cy="13263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5501629" y="3764603"/>
          <a:ext cx="2369341" cy="1326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Equation" r:id="rId6" imgW="19202400" imgH="10668000" progId="">
                  <p:embed/>
                </p:oleObj>
              </mc:Choice>
              <mc:Fallback>
                <p:oleObj name="Equation" r:id="rId6" imgW="19202400" imgH="1066800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1629" y="3764603"/>
                        <a:ext cx="2369341" cy="13263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8"/>
          <p:cNvSpPr txBox="1">
            <a:spLocks noChangeArrowheads="1"/>
          </p:cNvSpPr>
          <p:nvPr/>
        </p:nvSpPr>
        <p:spPr bwMode="auto">
          <a:xfrm>
            <a:off x="2928427" y="309563"/>
            <a:ext cx="29835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 err="1">
                <a:solidFill>
                  <a:srgbClr val="E60000"/>
                </a:solidFill>
              </a:rPr>
              <a:t>How</a:t>
            </a:r>
            <a:r>
              <a:rPr lang="cs-CZ" sz="2800" b="0" dirty="0">
                <a:solidFill>
                  <a:srgbClr val="E60000"/>
                </a:solidFill>
              </a:rPr>
              <a:t> many </a:t>
            </a:r>
            <a:r>
              <a:rPr lang="cs-CZ" sz="2800" b="0" dirty="0" err="1">
                <a:solidFill>
                  <a:srgbClr val="E60000"/>
                </a:solidFill>
              </a:rPr>
              <a:t>trees</a:t>
            </a:r>
            <a:r>
              <a:rPr lang="en-US" sz="2800" b="0" dirty="0">
                <a:solidFill>
                  <a:srgbClr val="E60000"/>
                </a:solidFill>
              </a:rPr>
              <a:t>?</a:t>
            </a:r>
            <a:endParaRPr lang="cs-CZ" sz="2800" b="0" dirty="0">
              <a:solidFill>
                <a:srgbClr val="E60000"/>
              </a:solidFill>
            </a:endParaRPr>
          </a:p>
        </p:txBody>
      </p:sp>
      <p:grpSp>
        <p:nvGrpSpPr>
          <p:cNvPr id="1032" name="Group 16"/>
          <p:cNvGrpSpPr>
            <a:grpSpLocks noChangeAspect="1"/>
          </p:cNvGrpSpPr>
          <p:nvPr/>
        </p:nvGrpSpPr>
        <p:grpSpPr bwMode="auto">
          <a:xfrm>
            <a:off x="5214070" y="1919883"/>
            <a:ext cx="2869005" cy="1410495"/>
            <a:chOff x="652" y="450"/>
            <a:chExt cx="814" cy="437"/>
          </a:xfrm>
        </p:grpSpPr>
        <p:sp>
          <p:nvSpPr>
            <p:cNvPr id="1040" name="Freeform 12"/>
            <p:cNvSpPr>
              <a:spLocks/>
            </p:cNvSpPr>
            <p:nvPr/>
          </p:nvSpPr>
          <p:spPr bwMode="auto">
            <a:xfrm>
              <a:off x="652" y="450"/>
              <a:ext cx="814" cy="437"/>
            </a:xfrm>
            <a:custGeom>
              <a:avLst/>
              <a:gdLst>
                <a:gd name="T0" fmla="*/ 0 w 814"/>
                <a:gd name="T1" fmla="*/ 0 h 437"/>
                <a:gd name="T2" fmla="*/ 420 w 814"/>
                <a:gd name="T3" fmla="*/ 437 h 437"/>
                <a:gd name="T4" fmla="*/ 814 w 814"/>
                <a:gd name="T5" fmla="*/ 1 h 437"/>
                <a:gd name="T6" fmla="*/ 0 60000 65536"/>
                <a:gd name="T7" fmla="*/ 0 60000 65536"/>
                <a:gd name="T8" fmla="*/ 0 60000 65536"/>
                <a:gd name="T9" fmla="*/ 0 w 814"/>
                <a:gd name="T10" fmla="*/ 0 h 437"/>
                <a:gd name="T11" fmla="*/ 814 w 814"/>
                <a:gd name="T12" fmla="*/ 437 h 4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4" h="437">
                  <a:moveTo>
                    <a:pt x="0" y="0"/>
                  </a:moveTo>
                  <a:lnTo>
                    <a:pt x="420" y="437"/>
                  </a:lnTo>
                  <a:lnTo>
                    <a:pt x="814" y="1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41" name="Line 13"/>
            <p:cNvSpPr>
              <a:spLocks noChangeShapeType="1"/>
            </p:cNvSpPr>
            <p:nvPr/>
          </p:nvSpPr>
          <p:spPr bwMode="auto">
            <a:xfrm flipV="1">
              <a:off x="856" y="450"/>
              <a:ext cx="209" cy="2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42" name="Line 14"/>
            <p:cNvSpPr>
              <a:spLocks noChangeShapeType="1"/>
            </p:cNvSpPr>
            <p:nvPr/>
          </p:nvSpPr>
          <p:spPr bwMode="auto">
            <a:xfrm flipH="1" flipV="1">
              <a:off x="1224" y="450"/>
              <a:ext cx="127" cy="1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43" name="Line 15"/>
            <p:cNvSpPr>
              <a:spLocks noChangeShapeType="1"/>
            </p:cNvSpPr>
            <p:nvPr/>
          </p:nvSpPr>
          <p:spPr bwMode="auto">
            <a:xfrm flipV="1">
              <a:off x="768" y="450"/>
              <a:ext cx="118" cy="1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33" name="Group 20"/>
          <p:cNvGrpSpPr>
            <a:grpSpLocks noChangeAspect="1"/>
          </p:cNvGrpSpPr>
          <p:nvPr/>
        </p:nvGrpSpPr>
        <p:grpSpPr bwMode="auto">
          <a:xfrm>
            <a:off x="1588219" y="1919879"/>
            <a:ext cx="2259756" cy="1480656"/>
            <a:chOff x="750" y="596"/>
            <a:chExt cx="612" cy="401"/>
          </a:xfrm>
        </p:grpSpPr>
        <p:sp>
          <p:nvSpPr>
            <p:cNvPr id="1037" name="Freeform 17"/>
            <p:cNvSpPr>
              <a:spLocks/>
            </p:cNvSpPr>
            <p:nvPr/>
          </p:nvSpPr>
          <p:spPr bwMode="auto">
            <a:xfrm>
              <a:off x="750" y="596"/>
              <a:ext cx="154" cy="401"/>
            </a:xfrm>
            <a:custGeom>
              <a:avLst/>
              <a:gdLst>
                <a:gd name="T0" fmla="*/ 1 w 154"/>
                <a:gd name="T1" fmla="*/ 0 h 401"/>
                <a:gd name="T2" fmla="*/ 154 w 154"/>
                <a:gd name="T3" fmla="*/ 208 h 401"/>
                <a:gd name="T4" fmla="*/ 0 w 154"/>
                <a:gd name="T5" fmla="*/ 401 h 401"/>
                <a:gd name="T6" fmla="*/ 0 60000 65536"/>
                <a:gd name="T7" fmla="*/ 0 60000 65536"/>
                <a:gd name="T8" fmla="*/ 0 60000 65536"/>
                <a:gd name="T9" fmla="*/ 0 w 154"/>
                <a:gd name="T10" fmla="*/ 0 h 401"/>
                <a:gd name="T11" fmla="*/ 154 w 154"/>
                <a:gd name="T12" fmla="*/ 401 h 4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" h="401">
                  <a:moveTo>
                    <a:pt x="1" y="0"/>
                  </a:moveTo>
                  <a:lnTo>
                    <a:pt x="154" y="208"/>
                  </a:lnTo>
                  <a:lnTo>
                    <a:pt x="0" y="401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38" name="Freeform 18"/>
            <p:cNvSpPr>
              <a:spLocks/>
            </p:cNvSpPr>
            <p:nvPr/>
          </p:nvSpPr>
          <p:spPr bwMode="auto">
            <a:xfrm flipH="1">
              <a:off x="1208" y="596"/>
              <a:ext cx="154" cy="401"/>
            </a:xfrm>
            <a:custGeom>
              <a:avLst/>
              <a:gdLst>
                <a:gd name="T0" fmla="*/ 1 w 154"/>
                <a:gd name="T1" fmla="*/ 0 h 401"/>
                <a:gd name="T2" fmla="*/ 154 w 154"/>
                <a:gd name="T3" fmla="*/ 208 h 401"/>
                <a:gd name="T4" fmla="*/ 0 w 154"/>
                <a:gd name="T5" fmla="*/ 401 h 401"/>
                <a:gd name="T6" fmla="*/ 0 60000 65536"/>
                <a:gd name="T7" fmla="*/ 0 60000 65536"/>
                <a:gd name="T8" fmla="*/ 0 60000 65536"/>
                <a:gd name="T9" fmla="*/ 0 w 154"/>
                <a:gd name="T10" fmla="*/ 0 h 401"/>
                <a:gd name="T11" fmla="*/ 154 w 154"/>
                <a:gd name="T12" fmla="*/ 401 h 4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" h="401">
                  <a:moveTo>
                    <a:pt x="1" y="0"/>
                  </a:moveTo>
                  <a:lnTo>
                    <a:pt x="154" y="208"/>
                  </a:lnTo>
                  <a:lnTo>
                    <a:pt x="0" y="401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39" name="Line 19"/>
            <p:cNvSpPr>
              <a:spLocks noChangeShapeType="1"/>
            </p:cNvSpPr>
            <p:nvPr/>
          </p:nvSpPr>
          <p:spPr bwMode="auto">
            <a:xfrm>
              <a:off x="902" y="802"/>
              <a:ext cx="3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3178028" y="309563"/>
            <a:ext cx="27879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E60000"/>
                </a:solidFill>
              </a:rPr>
              <a:t>Model comparison</a:t>
            </a:r>
            <a:r>
              <a:rPr lang="cs-CZ" sz="2400" b="0" dirty="0">
                <a:solidFill>
                  <a:srgbClr val="E60000"/>
                </a:solidFill>
              </a:rPr>
              <a:t>: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49275" y="1083663"/>
            <a:ext cx="6500177" cy="524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en-US" sz="2400" b="0" dirty="0">
                <a:solidFill>
                  <a:srgbClr val="E60000"/>
                </a:solidFill>
              </a:rPr>
              <a:t>Likelihood ratio test (LRT): </a:t>
            </a:r>
            <a:r>
              <a:rPr lang="en-US" sz="2000" dirty="0"/>
              <a:t>	</a:t>
            </a:r>
            <a:endParaRPr lang="cs-CZ" sz="2000" dirty="0"/>
          </a:p>
          <a:p>
            <a:pPr defTabSz="360000">
              <a:spcAft>
                <a:spcPts val="600"/>
              </a:spcAft>
            </a:pPr>
            <a:r>
              <a:rPr lang="cs-CZ" sz="2000" b="0" dirty="0"/>
              <a:t>	</a:t>
            </a:r>
            <a:r>
              <a:rPr lang="cs-CZ" sz="2000" b="0" dirty="0" err="1"/>
              <a:t>nested</a:t>
            </a:r>
            <a:r>
              <a:rPr lang="cs-CZ" sz="2000" b="0" dirty="0"/>
              <a:t> </a:t>
            </a:r>
            <a:r>
              <a:rPr lang="cs-CZ" sz="2000" b="0" dirty="0" err="1"/>
              <a:t>models</a:t>
            </a:r>
            <a:endParaRPr lang="cs-CZ" sz="2000" b="0" dirty="0"/>
          </a:p>
          <a:p>
            <a:pPr defTabSz="360000">
              <a:spcAft>
                <a:spcPts val="600"/>
              </a:spcAft>
            </a:pPr>
            <a:r>
              <a:rPr lang="cs-CZ" sz="2000" b="0" i="1" dirty="0"/>
              <a:t>	</a:t>
            </a:r>
            <a:r>
              <a:rPr lang="en-US" sz="2000" b="0" i="1" dirty="0"/>
              <a:t>LR</a:t>
            </a:r>
            <a:r>
              <a:rPr lang="en-US" sz="2000" b="0" dirty="0"/>
              <a:t> = 2(ln</a:t>
            </a:r>
            <a:r>
              <a:rPr lang="en-US" sz="2000" b="0" i="1" dirty="0"/>
              <a:t>L</a:t>
            </a:r>
            <a:r>
              <a:rPr lang="en-US" sz="2000" b="0" dirty="0"/>
              <a:t>2 – ln</a:t>
            </a:r>
            <a:r>
              <a:rPr lang="en-US" sz="2000" b="0" i="1" dirty="0"/>
              <a:t>L</a:t>
            </a:r>
            <a:r>
              <a:rPr lang="en-US" sz="2000" b="0" dirty="0"/>
              <a:t>1) </a:t>
            </a:r>
            <a:endParaRPr lang="cs-CZ" sz="2000" b="0" dirty="0"/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en-US" sz="2000" b="0" dirty="0">
                <a:sym typeface="Symbol"/>
              </a:rPr>
              <a:t></a:t>
            </a:r>
            <a:r>
              <a:rPr lang="cs-CZ" sz="2000" b="0" baseline="30000" dirty="0">
                <a:sym typeface="Symbol"/>
              </a:rPr>
              <a:t>2 </a:t>
            </a:r>
            <a:r>
              <a:rPr lang="en-US" sz="2000" b="0" dirty="0">
                <a:sym typeface="Symbol"/>
              </a:rPr>
              <a:t>distribution</a:t>
            </a:r>
            <a:r>
              <a:rPr lang="en-US" sz="2000" b="0" dirty="0"/>
              <a:t>, p2 – p1 degrees of freedom</a:t>
            </a:r>
            <a:br>
              <a:rPr lang="en-US" sz="2000" b="0" dirty="0"/>
            </a:br>
            <a:endParaRPr lang="en-US" sz="2000" b="0" dirty="0">
              <a:solidFill>
                <a:srgbClr val="E60000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en-US" sz="2400" b="0" dirty="0" err="1">
                <a:solidFill>
                  <a:srgbClr val="E60000"/>
                </a:solidFill>
              </a:rPr>
              <a:t>Akaike</a:t>
            </a:r>
            <a:r>
              <a:rPr lang="en-US" sz="2400" b="0" dirty="0">
                <a:solidFill>
                  <a:srgbClr val="E60000"/>
                </a:solidFill>
              </a:rPr>
              <a:t> information criterion (AIC):</a:t>
            </a:r>
            <a:r>
              <a:rPr lang="cs-CZ" sz="2400" b="0" dirty="0">
                <a:solidFill>
                  <a:srgbClr val="E60000"/>
                </a:solidFill>
              </a:rPr>
              <a:t>  </a:t>
            </a:r>
          </a:p>
          <a:p>
            <a:pPr defTabSz="360000">
              <a:spcAft>
                <a:spcPts val="600"/>
              </a:spcAft>
            </a:pPr>
            <a:r>
              <a:rPr lang="cs-CZ" sz="2400" b="0" dirty="0">
                <a:solidFill>
                  <a:srgbClr val="E60000"/>
                </a:solidFill>
              </a:rPr>
              <a:t>	</a:t>
            </a:r>
            <a:r>
              <a:rPr lang="cs-CZ" sz="2000" b="0" dirty="0" err="1"/>
              <a:t>nonnested</a:t>
            </a:r>
            <a:r>
              <a:rPr lang="en-US" sz="2000" b="0" dirty="0"/>
              <a:t> </a:t>
            </a:r>
            <a:r>
              <a:rPr lang="cs-CZ" sz="2000" b="0" dirty="0" err="1"/>
              <a:t>models</a:t>
            </a:r>
            <a:r>
              <a:rPr lang="en-US" sz="2000" b="0" i="1" dirty="0"/>
              <a:t>	</a:t>
            </a:r>
            <a:endParaRPr lang="cs-CZ" sz="2000" b="0" i="1" dirty="0"/>
          </a:p>
          <a:p>
            <a:pPr defTabSz="360000">
              <a:spcAft>
                <a:spcPts val="600"/>
              </a:spcAft>
            </a:pPr>
            <a:r>
              <a:rPr lang="cs-CZ" sz="2000" b="0" i="1" dirty="0"/>
              <a:t>	</a:t>
            </a:r>
            <a:r>
              <a:rPr lang="en-US" sz="2000" b="0" i="1" dirty="0"/>
              <a:t>AIC</a:t>
            </a:r>
            <a:r>
              <a:rPr lang="en-US" sz="2000" b="0" dirty="0"/>
              <a:t> = -2ln</a:t>
            </a:r>
            <a:r>
              <a:rPr lang="en-US" sz="2000" b="0" i="1" dirty="0"/>
              <a:t>L</a:t>
            </a:r>
            <a:r>
              <a:rPr lang="en-US" sz="2000" b="0" dirty="0"/>
              <a:t> + 2</a:t>
            </a:r>
            <a:r>
              <a:rPr lang="en-US" sz="2000" b="0" i="1" dirty="0"/>
              <a:t>p</a:t>
            </a:r>
            <a:r>
              <a:rPr lang="en-US" sz="2000" b="0" dirty="0"/>
              <a:t>, </a:t>
            </a:r>
            <a:r>
              <a:rPr lang="cs-CZ" sz="2000" b="0" dirty="0"/>
              <a:t>kde </a:t>
            </a:r>
            <a:r>
              <a:rPr lang="en-US" sz="2000" b="0" i="1" dirty="0"/>
              <a:t>p</a:t>
            </a:r>
            <a:r>
              <a:rPr lang="en-US" sz="2000" b="0" dirty="0"/>
              <a:t> = number of free par</a:t>
            </a:r>
            <a:r>
              <a:rPr lang="cs-CZ" sz="2000" b="0" dirty="0" err="1"/>
              <a:t>ametr</a:t>
            </a:r>
            <a:r>
              <a:rPr lang="en-US" sz="2000" b="0" dirty="0"/>
              <a:t>es</a:t>
            </a:r>
            <a:endParaRPr lang="cs-CZ" sz="2000" b="0" dirty="0"/>
          </a:p>
          <a:p>
            <a:pPr defTabSz="360000">
              <a:spcAft>
                <a:spcPts val="600"/>
              </a:spcAft>
            </a:pPr>
            <a:r>
              <a:rPr lang="cs-CZ" sz="2000" b="0" dirty="0"/>
              <a:t>	</a:t>
            </a:r>
            <a:r>
              <a:rPr lang="en-US" sz="2000" b="0" dirty="0"/>
              <a:t>better</a:t>
            </a:r>
            <a:r>
              <a:rPr lang="cs-CZ" sz="2000" b="0" dirty="0"/>
              <a:t> model</a:t>
            </a:r>
            <a:r>
              <a:rPr lang="en-US" sz="2000" b="0" dirty="0"/>
              <a:t> </a:t>
            </a:r>
            <a:r>
              <a:rPr lang="en-US" sz="2000" b="0" dirty="0">
                <a:sym typeface="Symbol" pitchFamily="18" charset="2"/>
              </a:rPr>
              <a:t></a:t>
            </a:r>
            <a:r>
              <a:rPr lang="en-US" sz="2000" b="0" dirty="0"/>
              <a:t> lower </a:t>
            </a:r>
            <a:r>
              <a:rPr lang="en-US" sz="2000" b="0" i="1" dirty="0"/>
              <a:t>AIC</a:t>
            </a:r>
            <a:endParaRPr lang="cs-CZ" sz="2000" b="0" i="1" dirty="0"/>
          </a:p>
          <a:p>
            <a:pPr defTabSz="360000">
              <a:spcAft>
                <a:spcPts val="600"/>
              </a:spcAft>
            </a:pPr>
            <a:endParaRPr lang="cs-CZ" sz="2000" dirty="0">
              <a:solidFill>
                <a:srgbClr val="E60000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cs-CZ" sz="2400" b="0" dirty="0" err="1">
                <a:solidFill>
                  <a:srgbClr val="E60000"/>
                </a:solidFill>
              </a:rPr>
              <a:t>Bayesian</a:t>
            </a:r>
            <a:r>
              <a:rPr lang="cs-CZ" sz="2400" b="0" dirty="0">
                <a:solidFill>
                  <a:srgbClr val="E60000"/>
                </a:solidFill>
              </a:rPr>
              <a:t> </a:t>
            </a:r>
            <a:r>
              <a:rPr lang="cs-CZ" sz="2400" b="0" dirty="0" err="1">
                <a:solidFill>
                  <a:srgbClr val="E60000"/>
                </a:solidFill>
              </a:rPr>
              <a:t>information</a:t>
            </a:r>
            <a:r>
              <a:rPr lang="cs-CZ" sz="2400" b="0" dirty="0">
                <a:solidFill>
                  <a:srgbClr val="E60000"/>
                </a:solidFill>
              </a:rPr>
              <a:t> </a:t>
            </a:r>
            <a:r>
              <a:rPr lang="cs-CZ" sz="2400" b="0" dirty="0" err="1">
                <a:solidFill>
                  <a:srgbClr val="E60000"/>
                </a:solidFill>
              </a:rPr>
              <a:t>criterion</a:t>
            </a:r>
            <a:r>
              <a:rPr lang="cs-CZ" sz="2400" b="0" dirty="0">
                <a:solidFill>
                  <a:srgbClr val="E60000"/>
                </a:solidFill>
              </a:rPr>
              <a:t> (BIC): </a:t>
            </a:r>
          </a:p>
          <a:p>
            <a:pPr defTabSz="360000">
              <a:spcAft>
                <a:spcPts val="600"/>
              </a:spcAft>
            </a:pPr>
            <a:r>
              <a:rPr lang="cs-CZ" sz="2400" b="0" dirty="0">
                <a:solidFill>
                  <a:srgbClr val="E60000"/>
                </a:solidFill>
              </a:rPr>
              <a:t>	</a:t>
            </a:r>
            <a:r>
              <a:rPr lang="cs-CZ" sz="2000" b="0" dirty="0" err="1"/>
              <a:t>nonested</a:t>
            </a:r>
            <a:r>
              <a:rPr lang="cs-CZ" sz="2000" b="0" dirty="0"/>
              <a:t> </a:t>
            </a:r>
            <a:r>
              <a:rPr lang="cs-CZ" sz="2000" b="0" dirty="0" err="1"/>
              <a:t>models</a:t>
            </a:r>
            <a:endParaRPr lang="cs-CZ" sz="2000" b="0" dirty="0"/>
          </a:p>
          <a:p>
            <a:pPr defTabSz="360000">
              <a:spcAft>
                <a:spcPts val="600"/>
              </a:spcAft>
            </a:pPr>
            <a:r>
              <a:rPr lang="cs-CZ" sz="2000" b="0" i="1" dirty="0"/>
              <a:t>	BIC</a:t>
            </a:r>
            <a:r>
              <a:rPr lang="cs-CZ" sz="2000" b="0" dirty="0"/>
              <a:t> = -2ln</a:t>
            </a:r>
            <a:r>
              <a:rPr lang="cs-CZ" sz="2000" b="0" i="1" dirty="0"/>
              <a:t>L</a:t>
            </a:r>
            <a:r>
              <a:rPr lang="cs-CZ" sz="2000" b="0" dirty="0"/>
              <a:t> + </a:t>
            </a:r>
            <a:r>
              <a:rPr lang="cs-CZ" sz="2000" b="0" i="1" dirty="0" err="1"/>
              <a:t>p</a:t>
            </a:r>
            <a:r>
              <a:rPr lang="cs-CZ" sz="2000" b="0" dirty="0" err="1"/>
              <a:t>ln</a:t>
            </a:r>
            <a:r>
              <a:rPr lang="cs-CZ" sz="2000" b="0" i="1" dirty="0" err="1"/>
              <a:t>N</a:t>
            </a:r>
            <a:r>
              <a:rPr lang="cs-CZ" sz="2000" b="0" dirty="0"/>
              <a:t>, </a:t>
            </a:r>
            <a:r>
              <a:rPr lang="en-US" sz="2000" b="0" dirty="0"/>
              <a:t>where</a:t>
            </a:r>
            <a:r>
              <a:rPr lang="cs-CZ" sz="2000" b="0" dirty="0"/>
              <a:t> </a:t>
            </a:r>
            <a:r>
              <a:rPr lang="cs-CZ" sz="2000" b="0" i="1" dirty="0"/>
              <a:t>N</a:t>
            </a:r>
            <a:r>
              <a:rPr lang="cs-CZ" sz="2000" b="0" dirty="0"/>
              <a:t> = </a:t>
            </a:r>
            <a:r>
              <a:rPr lang="en-US" sz="2000" b="0" dirty="0"/>
              <a:t>sample size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9"/>
          <p:cNvPicPr>
            <a:picLocks noChangeAspect="1" noChangeArrowheads="1"/>
          </p:cNvPicPr>
          <p:nvPr/>
        </p:nvPicPr>
        <p:blipFill>
          <a:blip r:embed="rId3" cstate="print"/>
          <a:srcRect r="1154"/>
          <a:stretch>
            <a:fillRect/>
          </a:stretch>
        </p:blipFill>
        <p:spPr bwMode="auto">
          <a:xfrm>
            <a:off x="328613" y="1760538"/>
            <a:ext cx="8434387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10"/>
          <p:cNvSpPr txBox="1">
            <a:spLocks noChangeArrowheads="1"/>
          </p:cNvSpPr>
          <p:nvPr/>
        </p:nvSpPr>
        <p:spPr bwMode="auto">
          <a:xfrm>
            <a:off x="749300" y="1017588"/>
            <a:ext cx="74315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err="1"/>
              <a:t>hierarchic</a:t>
            </a:r>
            <a:r>
              <a:rPr lang="en-US" sz="2000" b="0" dirty="0"/>
              <a:t>al</a:t>
            </a:r>
            <a:r>
              <a:rPr lang="cs-CZ" sz="2000" b="0" dirty="0"/>
              <a:t> LRT – </a:t>
            </a:r>
            <a:r>
              <a:rPr lang="cs-CZ" sz="2000" b="0" dirty="0" err="1"/>
              <a:t>ModelTest</a:t>
            </a:r>
            <a:r>
              <a:rPr lang="cs-CZ" sz="2000" b="0" dirty="0"/>
              <a:t> (</a:t>
            </a:r>
            <a:r>
              <a:rPr lang="cs-CZ" sz="2000" b="0" dirty="0" err="1"/>
              <a:t>Crandall</a:t>
            </a:r>
            <a:r>
              <a:rPr lang="cs-CZ" sz="2000" b="0" dirty="0"/>
              <a:t> and Posada), </a:t>
            </a:r>
            <a:r>
              <a:rPr lang="cs-CZ" sz="2000" b="0" dirty="0" err="1"/>
              <a:t>jModelTest</a:t>
            </a:r>
            <a:endParaRPr lang="cs-CZ" sz="2000" b="0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EE171076-52A2-4C62-8AC5-B4BE35E8A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028" y="309563"/>
            <a:ext cx="27879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E60000"/>
                </a:solidFill>
              </a:rPr>
              <a:t>Model comparison</a:t>
            </a:r>
            <a:r>
              <a:rPr lang="cs-CZ" sz="24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5"/>
          <p:cNvSpPr txBox="1">
            <a:spLocks noChangeArrowheads="1"/>
          </p:cNvSpPr>
          <p:nvPr/>
        </p:nvSpPr>
        <p:spPr bwMode="auto">
          <a:xfrm>
            <a:off x="749300" y="1017588"/>
            <a:ext cx="17338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err="1"/>
              <a:t>dynamic</a:t>
            </a:r>
            <a:r>
              <a:rPr lang="cs-CZ" sz="2000" b="0" dirty="0"/>
              <a:t> LRT:</a:t>
            </a:r>
          </a:p>
        </p:txBody>
      </p:sp>
      <p:pic>
        <p:nvPicPr>
          <p:cNvPr id="44035" name="Picture 6" descr="L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5" y="1381125"/>
            <a:ext cx="748188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A0F0E824-A0F2-46C5-B5B1-A982708A3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028" y="309563"/>
            <a:ext cx="27879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E60000"/>
                </a:solidFill>
              </a:rPr>
              <a:t>Model comparison</a:t>
            </a:r>
            <a:r>
              <a:rPr lang="cs-CZ" sz="24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ompari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" y="1246188"/>
            <a:ext cx="796766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549275" y="4319845"/>
            <a:ext cx="825578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/>
              <a:t>More</a:t>
            </a:r>
            <a:r>
              <a:rPr lang="cs-CZ" sz="2000" b="0" dirty="0"/>
              <a:t> parametr</a:t>
            </a:r>
            <a:r>
              <a:rPr lang="en-US" sz="2000" b="0" dirty="0"/>
              <a:t>es</a:t>
            </a:r>
            <a:r>
              <a:rPr lang="cs-CZ" sz="2000" b="0" dirty="0"/>
              <a:t> </a:t>
            </a:r>
            <a:r>
              <a:rPr lang="cs-CZ" sz="2000" b="0" dirty="0">
                <a:sym typeface="Symbol" pitchFamily="18" charset="2"/>
              </a:rPr>
              <a:t> </a:t>
            </a:r>
            <a:r>
              <a:rPr lang="en-US" sz="2000" b="0" dirty="0">
                <a:sym typeface="Symbol" pitchFamily="18" charset="2"/>
              </a:rPr>
              <a:t>more realism, but</a:t>
            </a:r>
            <a:r>
              <a:rPr lang="cs-CZ" sz="2000" b="0" dirty="0">
                <a:sym typeface="Symbol" pitchFamily="18" charset="2"/>
              </a:rPr>
              <a:t> …</a:t>
            </a:r>
          </a:p>
          <a:p>
            <a:pPr>
              <a:buFontTx/>
              <a:buChar char="•"/>
            </a:pPr>
            <a:endParaRPr lang="cs-CZ" sz="2000" b="0" dirty="0">
              <a:sym typeface="Symbol" pitchFamily="18" charset="2"/>
            </a:endParaRPr>
          </a:p>
          <a:p>
            <a:r>
              <a:rPr lang="cs-CZ" sz="2000" b="0" dirty="0">
                <a:sym typeface="Symbol" pitchFamily="18" charset="2"/>
              </a:rPr>
              <a:t>… </a:t>
            </a:r>
            <a:r>
              <a:rPr lang="en-US" sz="2000" b="0" dirty="0">
                <a:sym typeface="Symbol" pitchFamily="18" charset="2"/>
              </a:rPr>
              <a:t>also less confidence (estimates based on the same amount of data!)</a:t>
            </a:r>
            <a:endParaRPr lang="cs-CZ" sz="2000" b="0" dirty="0">
              <a:sym typeface="Symbol" pitchFamily="18" charset="2"/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5552303" y="2479589"/>
            <a:ext cx="1589902" cy="1635786"/>
            <a:chOff x="5552303" y="2479589"/>
            <a:chExt cx="1589902" cy="1635786"/>
          </a:xfrm>
        </p:grpSpPr>
        <p:cxnSp>
          <p:nvCxnSpPr>
            <p:cNvPr id="8" name="Přímá spojovací šipka 7"/>
            <p:cNvCxnSpPr/>
            <p:nvPr/>
          </p:nvCxnSpPr>
          <p:spPr bwMode="auto">
            <a:xfrm flipV="1">
              <a:off x="6153665" y="2479589"/>
              <a:ext cx="988540" cy="1153297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ovéPole 8"/>
            <p:cNvSpPr txBox="1"/>
            <p:nvPr/>
          </p:nvSpPr>
          <p:spPr>
            <a:xfrm>
              <a:off x="5552303" y="3715265"/>
              <a:ext cx="7954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/>
                <a:t>error</a:t>
              </a:r>
              <a:r>
                <a:rPr lang="cs-CZ" sz="2000" b="0" dirty="0"/>
                <a:t>!</a:t>
              </a:r>
            </a:p>
          </p:txBody>
        </p:sp>
      </p:grpSp>
      <p:sp>
        <p:nvSpPr>
          <p:cNvPr id="11" name="Text Box 3">
            <a:extLst>
              <a:ext uri="{FF2B5EF4-FFF2-40B4-BE49-F238E27FC236}">
                <a16:creationId xmlns:a16="http://schemas.microsoft.com/office/drawing/2014/main" id="{654DA174-02DF-4AA2-B8C2-66B667580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028" y="309563"/>
            <a:ext cx="27879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E60000"/>
                </a:solidFill>
              </a:rPr>
              <a:t>Model comparison</a:t>
            </a:r>
            <a:r>
              <a:rPr lang="cs-CZ" sz="24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6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/>
          <p:cNvSpPr txBox="1">
            <a:spLocks noChangeArrowheads="1"/>
          </p:cNvSpPr>
          <p:nvPr/>
        </p:nvSpPr>
        <p:spPr bwMode="auto">
          <a:xfrm>
            <a:off x="3558446" y="309563"/>
            <a:ext cx="1885453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Distances</a:t>
            </a:r>
            <a:endParaRPr lang="cs-CZ" sz="2800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6083" name="Text Box 12"/>
          <p:cNvSpPr txBox="1">
            <a:spLocks noChangeArrowheads="1"/>
          </p:cNvSpPr>
          <p:nvPr/>
        </p:nvSpPr>
        <p:spPr bwMode="auto">
          <a:xfrm>
            <a:off x="468313" y="1572998"/>
            <a:ext cx="836158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US" sz="2000" b="0" dirty="0"/>
              <a:t>computed for each pair of taxa, from distance (or similarity) matrix </a:t>
            </a:r>
            <a:br>
              <a:rPr lang="en-US" sz="2000" b="0" dirty="0"/>
            </a:br>
            <a:r>
              <a:rPr lang="en-US" sz="2000" b="0" dirty="0"/>
              <a:t>	– tree inference</a:t>
            </a:r>
          </a:p>
          <a:p>
            <a:pPr defTabSz="360000"/>
            <a:endParaRPr lang="cs-CZ" sz="2000" b="0" dirty="0"/>
          </a:p>
          <a:p>
            <a:pPr defTabSz="360000"/>
            <a:r>
              <a:rPr lang="cs-CZ" sz="2000" b="0" dirty="0" err="1"/>
              <a:t>distan</a:t>
            </a:r>
            <a:r>
              <a:rPr lang="en-US" sz="2000" b="0" dirty="0" err="1"/>
              <a:t>ce</a:t>
            </a:r>
            <a:r>
              <a:rPr lang="cs-CZ" sz="2000" b="0" dirty="0"/>
              <a:t> met</a:t>
            </a:r>
            <a:r>
              <a:rPr lang="en-US" sz="2000" b="0" dirty="0"/>
              <a:t>ho</a:t>
            </a:r>
            <a:r>
              <a:rPr lang="cs-CZ" sz="2000" b="0" dirty="0"/>
              <a:t>d</a:t>
            </a:r>
            <a:r>
              <a:rPr lang="en-US" sz="2000" b="0" dirty="0"/>
              <a:t>s</a:t>
            </a:r>
            <a:r>
              <a:rPr lang="cs-CZ" sz="2000" b="0" dirty="0"/>
              <a:t> </a:t>
            </a:r>
            <a:r>
              <a:rPr lang="en-US" sz="2000" b="0" dirty="0"/>
              <a:t>base on assumption that if we know true distances,</a:t>
            </a:r>
            <a:br>
              <a:rPr lang="cs-CZ" sz="2000" b="0" dirty="0"/>
            </a:br>
            <a:r>
              <a:rPr lang="en-US" sz="2000" b="0" dirty="0"/>
              <a:t>	we can very easily infer the true phylogeny</a:t>
            </a:r>
          </a:p>
          <a:p>
            <a:pPr defTabSz="360000"/>
            <a:endParaRPr lang="cs-CZ" sz="2000" b="0" dirty="0"/>
          </a:p>
          <a:p>
            <a:pPr defTabSz="360000"/>
            <a:r>
              <a:rPr lang="en-US" sz="2000" b="0" dirty="0"/>
              <a:t>advantage</a:t>
            </a:r>
            <a:r>
              <a:rPr lang="cs-CZ" sz="2000" b="0" dirty="0"/>
              <a:t>: ve</a:t>
            </a:r>
            <a:r>
              <a:rPr lang="en-US" sz="2000" b="0" dirty="0" err="1"/>
              <a:t>ry</a:t>
            </a:r>
            <a:r>
              <a:rPr lang="en-US" sz="2000" b="0" dirty="0"/>
              <a:t> fast and simple</a:t>
            </a:r>
            <a:r>
              <a:rPr lang="cs-CZ" sz="2000" b="0" dirty="0"/>
              <a:t> (</a:t>
            </a:r>
            <a:r>
              <a:rPr lang="en-US" sz="2000" b="0" dirty="0"/>
              <a:t>also with a calculator</a:t>
            </a:r>
            <a:r>
              <a:rPr lang="cs-CZ" sz="2000" b="0" dirty="0"/>
              <a:t>)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037926" y="550906"/>
            <a:ext cx="70405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dirty="0"/>
              <a:t>                            1                        10                          20                          30</a:t>
            </a:r>
          </a:p>
          <a:p>
            <a:r>
              <a:rPr lang="en-US" sz="2000" b="0" dirty="0">
                <a:solidFill>
                  <a:schemeClr val="accent2"/>
                </a:solidFill>
              </a:rPr>
              <a:t>sequence 1:</a:t>
            </a:r>
            <a:r>
              <a:rPr lang="en-US" sz="2000" b="0" dirty="0"/>
              <a:t>   ACCCGTTA</a:t>
            </a:r>
            <a:r>
              <a:rPr lang="en-US" sz="2000" b="0" dirty="0">
                <a:solidFill>
                  <a:srgbClr val="E60000"/>
                </a:solidFill>
              </a:rPr>
              <a:t>A</a:t>
            </a:r>
            <a:r>
              <a:rPr lang="en-US" sz="2000" b="0" dirty="0"/>
              <a:t>GCTTAA</a:t>
            </a:r>
            <a:r>
              <a:rPr lang="en-US" sz="2000" b="0" dirty="0">
                <a:solidFill>
                  <a:srgbClr val="E60000"/>
                </a:solidFill>
              </a:rPr>
              <a:t>C</a:t>
            </a:r>
            <a:r>
              <a:rPr lang="en-US" sz="2000" b="0" dirty="0"/>
              <a:t>GTAC</a:t>
            </a:r>
            <a:r>
              <a:rPr lang="en-US" sz="2000" b="0" dirty="0">
                <a:solidFill>
                  <a:srgbClr val="E60000"/>
                </a:solidFill>
              </a:rPr>
              <a:t>T</a:t>
            </a:r>
            <a:r>
              <a:rPr lang="en-US" sz="2000" b="0" dirty="0"/>
              <a:t>TGGATCGAT</a:t>
            </a:r>
          </a:p>
          <a:p>
            <a:r>
              <a:rPr lang="en-US" sz="2000" b="0" dirty="0">
                <a:solidFill>
                  <a:schemeClr val="accent2"/>
                </a:solidFill>
              </a:rPr>
              <a:t>sequence 2:</a:t>
            </a:r>
            <a:r>
              <a:rPr lang="en-US" sz="2000" b="0" dirty="0"/>
              <a:t>   ACCCGTTA</a:t>
            </a:r>
            <a:r>
              <a:rPr lang="en-US" sz="2000" b="0" dirty="0">
                <a:solidFill>
                  <a:srgbClr val="E60000"/>
                </a:solidFill>
              </a:rPr>
              <a:t>G</a:t>
            </a:r>
            <a:r>
              <a:rPr lang="en-US" sz="2000" b="0" dirty="0"/>
              <a:t>GCTTAA</a:t>
            </a:r>
            <a:r>
              <a:rPr lang="en-US" sz="2000" b="0" dirty="0">
                <a:solidFill>
                  <a:srgbClr val="E60000"/>
                </a:solidFill>
              </a:rPr>
              <a:t>T</a:t>
            </a:r>
            <a:r>
              <a:rPr lang="en-US" sz="2000" b="0" dirty="0"/>
              <a:t>GTAC</a:t>
            </a:r>
            <a:r>
              <a:rPr lang="en-US" sz="2000" b="0" dirty="0">
                <a:solidFill>
                  <a:srgbClr val="E60000"/>
                </a:solidFill>
              </a:rPr>
              <a:t>G</a:t>
            </a:r>
            <a:r>
              <a:rPr lang="en-US" sz="2000" b="0" dirty="0"/>
              <a:t>TGGATCGAT</a:t>
            </a:r>
            <a:endParaRPr lang="cs-CZ" sz="2000" b="0" dirty="0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155526" y="1692319"/>
            <a:ext cx="4049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i="1" dirty="0">
                <a:solidFill>
                  <a:srgbClr val="E60000"/>
                </a:solidFill>
              </a:rPr>
              <a:t>p</a:t>
            </a:r>
            <a:r>
              <a:rPr lang="en-US" sz="2000" b="0" dirty="0">
                <a:solidFill>
                  <a:srgbClr val="E60000"/>
                </a:solidFill>
              </a:rPr>
              <a:t>-distance:  </a:t>
            </a:r>
            <a:r>
              <a:rPr lang="en-US" sz="2000" b="0" i="1" dirty="0"/>
              <a:t>p</a:t>
            </a:r>
            <a:r>
              <a:rPr lang="en-US" sz="2000" b="0" dirty="0"/>
              <a:t> = </a:t>
            </a:r>
            <a:r>
              <a:rPr lang="en-US" sz="2000" b="0" i="1" dirty="0"/>
              <a:t>k</a:t>
            </a:r>
            <a:r>
              <a:rPr lang="en-US" sz="2000" b="0" dirty="0"/>
              <a:t>/</a:t>
            </a:r>
            <a:r>
              <a:rPr lang="en-US" sz="2000" b="0" i="1" dirty="0"/>
              <a:t>n</a:t>
            </a:r>
            <a:r>
              <a:rPr lang="en-US" sz="2000" b="0" dirty="0"/>
              <a:t> = 3/30 = 0,10</a:t>
            </a:r>
            <a:endParaRPr lang="cs-CZ" sz="2000" b="0" dirty="0"/>
          </a:p>
        </p:txBody>
      </p:sp>
      <p:pic>
        <p:nvPicPr>
          <p:cNvPr id="132101" name="Picture 5" descr="Dif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88" y="2380734"/>
            <a:ext cx="5288760" cy="4158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738188" y="3241675"/>
            <a:ext cx="139493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/>
              <a:t>problem of</a:t>
            </a:r>
          </a:p>
          <a:p>
            <a:r>
              <a:rPr lang="en-US" sz="2000" b="0" dirty="0"/>
              <a:t>saturation</a:t>
            </a:r>
            <a:r>
              <a:rPr lang="cs-CZ" sz="2000" b="0" dirty="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2503164" y="309563"/>
            <a:ext cx="41376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E60000"/>
                </a:solidFill>
              </a:rPr>
              <a:t>Distances for some </a:t>
            </a:r>
            <a:r>
              <a:rPr lang="cs-CZ" sz="2400" b="0" dirty="0">
                <a:solidFill>
                  <a:srgbClr val="E60000"/>
                </a:solidFill>
              </a:rPr>
              <a:t>model</a:t>
            </a:r>
            <a:r>
              <a:rPr lang="en-US" sz="2400" b="0" dirty="0">
                <a:solidFill>
                  <a:srgbClr val="E60000"/>
                </a:solidFill>
              </a:rPr>
              <a:t>s:</a:t>
            </a:r>
            <a:endParaRPr lang="cs-CZ" sz="2400" b="0" dirty="0">
              <a:solidFill>
                <a:srgbClr val="E60000"/>
              </a:solidFill>
            </a:endParaRPr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758825" y="1460500"/>
          <a:ext cx="7569200" cy="410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Dokument" r:id="rId4" imgW="5854301" imgH="3177991" progId="">
                  <p:embed/>
                </p:oleObj>
              </mc:Choice>
              <mc:Fallback>
                <p:oleObj name="Dokument" r:id="rId4" imgW="5854301" imgH="3177991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825" y="1460500"/>
                        <a:ext cx="7569200" cy="410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Dis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225" y="804863"/>
            <a:ext cx="5667375" cy="559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15" name="Rectangle 35"/>
          <p:cNvSpPr>
            <a:spLocks noChangeArrowheads="1"/>
          </p:cNvSpPr>
          <p:nvPr/>
        </p:nvSpPr>
        <p:spPr bwMode="auto">
          <a:xfrm>
            <a:off x="3198813" y="2049892"/>
            <a:ext cx="1687512" cy="73183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49157" name="Rectangle 8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49158" name="Rectangle 10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49159" name="Text Box 14"/>
          <p:cNvSpPr txBox="1">
            <a:spLocks noChangeArrowheads="1"/>
          </p:cNvSpPr>
          <p:nvPr/>
        </p:nvSpPr>
        <p:spPr bwMode="auto">
          <a:xfrm>
            <a:off x="2549525" y="309563"/>
            <a:ext cx="396454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Cluster analysis</a:t>
            </a:r>
            <a:r>
              <a:rPr lang="cs-CZ" sz="24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- UPGMA</a:t>
            </a:r>
          </a:p>
        </p:txBody>
      </p:sp>
      <p:sp>
        <p:nvSpPr>
          <p:cNvPr id="46105" name="Text Box 25"/>
          <p:cNvSpPr txBox="1">
            <a:spLocks noChangeArrowheads="1"/>
          </p:cNvSpPr>
          <p:nvPr/>
        </p:nvSpPr>
        <p:spPr bwMode="auto">
          <a:xfrm>
            <a:off x="549275" y="3746071"/>
            <a:ext cx="5493812" cy="117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Aft>
                <a:spcPts val="1000"/>
              </a:spcAft>
              <a:buFontTx/>
              <a:buAutoNum type="arabicPeriod"/>
            </a:pPr>
            <a:r>
              <a:rPr lang="en-US" b="0" dirty="0"/>
              <a:t>Find min </a:t>
            </a:r>
            <a:r>
              <a:rPr lang="en-US" b="0" i="1" dirty="0"/>
              <a:t>d</a:t>
            </a:r>
            <a:r>
              <a:rPr lang="en-US" b="0" dirty="0"/>
              <a:t>(</a:t>
            </a:r>
            <a:r>
              <a:rPr lang="en-US" b="0" i="1" dirty="0" err="1"/>
              <a:t>ij</a:t>
            </a:r>
            <a:r>
              <a:rPr lang="en-US" b="0" dirty="0"/>
              <a:t>)</a:t>
            </a:r>
          </a:p>
          <a:p>
            <a:pPr marL="342900" indent="-342900">
              <a:spcAft>
                <a:spcPts val="1000"/>
              </a:spcAft>
              <a:buFontTx/>
              <a:buAutoNum type="arabicPeriod"/>
            </a:pPr>
            <a:r>
              <a:rPr lang="en-US" b="0" dirty="0"/>
              <a:t>Calculate new matrix (</a:t>
            </a:r>
            <a:r>
              <a:rPr lang="cs-CZ" b="0" dirty="0"/>
              <a:t>Š</a:t>
            </a:r>
            <a:r>
              <a:rPr lang="en-US" b="0" dirty="0"/>
              <a:t>B</a:t>
            </a:r>
            <a:r>
              <a:rPr lang="cs-CZ" b="0" dirty="0"/>
              <a:t>-</a:t>
            </a:r>
            <a:r>
              <a:rPr lang="en-US" b="0" i="1" dirty="0"/>
              <a:t>k</a:t>
            </a:r>
            <a:r>
              <a:rPr lang="en-US" b="0" dirty="0"/>
              <a:t>) = [</a:t>
            </a:r>
            <a:r>
              <a:rPr lang="en-US" b="0" i="1" dirty="0"/>
              <a:t>d</a:t>
            </a:r>
            <a:r>
              <a:rPr lang="en-US" b="0" dirty="0"/>
              <a:t>(B</a:t>
            </a:r>
            <a:r>
              <a:rPr lang="cs-CZ" b="0" dirty="0"/>
              <a:t>-</a:t>
            </a:r>
            <a:r>
              <a:rPr lang="en-US" b="0" i="1" dirty="0"/>
              <a:t>k</a:t>
            </a:r>
            <a:r>
              <a:rPr lang="en-US" b="0" dirty="0"/>
              <a:t>)+</a:t>
            </a:r>
            <a:r>
              <a:rPr lang="en-US" b="0" i="1" dirty="0"/>
              <a:t>d</a:t>
            </a:r>
            <a:r>
              <a:rPr lang="en-US" b="0" dirty="0"/>
              <a:t>(</a:t>
            </a:r>
            <a:r>
              <a:rPr lang="cs-CZ" b="0" dirty="0"/>
              <a:t>Š-</a:t>
            </a:r>
            <a:r>
              <a:rPr lang="en-US" b="0" i="1" dirty="0"/>
              <a:t>k</a:t>
            </a:r>
            <a:r>
              <a:rPr lang="en-US" b="0" dirty="0"/>
              <a:t>)]/2</a:t>
            </a:r>
          </a:p>
          <a:p>
            <a:pPr marL="342900" indent="-342900">
              <a:spcAft>
                <a:spcPts val="1000"/>
              </a:spcAft>
              <a:buFontTx/>
              <a:buAutoNum type="arabicPeriod"/>
            </a:pPr>
            <a:r>
              <a:rPr lang="en-US" b="0" dirty="0"/>
              <a:t>Repeat </a:t>
            </a:r>
            <a:r>
              <a:rPr lang="cs-CZ" b="0" dirty="0"/>
              <a:t>1 a </a:t>
            </a:r>
            <a:r>
              <a:rPr lang="en-US" b="0" dirty="0"/>
              <a:t>2.</a:t>
            </a:r>
            <a:endParaRPr lang="cs-CZ" b="0" dirty="0"/>
          </a:p>
        </p:txBody>
      </p:sp>
      <p:sp>
        <p:nvSpPr>
          <p:cNvPr id="49163" name="Text Box 32"/>
          <p:cNvSpPr txBox="1">
            <a:spLocks noChangeArrowheads="1"/>
          </p:cNvSpPr>
          <p:nvPr/>
        </p:nvSpPr>
        <p:spPr bwMode="auto">
          <a:xfrm>
            <a:off x="1397000" y="1221217"/>
            <a:ext cx="6229350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latin typeface="Times New Roman" pitchFamily="18" charset="0"/>
              </a:rPr>
              <a:t>		</a:t>
            </a:r>
            <a:r>
              <a:rPr lang="en-US" sz="1600" b="0" dirty="0" err="1">
                <a:latin typeface="Times New Roman" pitchFamily="18" charset="0"/>
              </a:rPr>
              <a:t>ch</a:t>
            </a:r>
            <a:r>
              <a:rPr lang="cs-CZ" sz="1600" b="0" dirty="0" err="1">
                <a:latin typeface="Times New Roman" pitchFamily="18" charset="0"/>
              </a:rPr>
              <a:t>imp</a:t>
            </a:r>
            <a:r>
              <a:rPr lang="cs-CZ" sz="1600" b="0" dirty="0">
                <a:latin typeface="Times New Roman" pitchFamily="18" charset="0"/>
              </a:rPr>
              <a:t>	</a:t>
            </a:r>
            <a:r>
              <a:rPr lang="cs-CZ" sz="1600" b="0" dirty="0" err="1">
                <a:latin typeface="Times New Roman" pitchFamily="18" charset="0"/>
              </a:rPr>
              <a:t>bonobo</a:t>
            </a:r>
            <a:r>
              <a:rPr lang="cs-CZ" sz="1600" b="0" dirty="0">
                <a:latin typeface="Times New Roman" pitchFamily="18" charset="0"/>
              </a:rPr>
              <a:t>	goril</a:t>
            </a:r>
            <a:r>
              <a:rPr lang="en-US" sz="1600" b="0" dirty="0">
                <a:latin typeface="Times New Roman" pitchFamily="18" charset="0"/>
              </a:rPr>
              <a:t>l</a:t>
            </a:r>
            <a:r>
              <a:rPr lang="cs-CZ" sz="1600" b="0" dirty="0">
                <a:latin typeface="Times New Roman" pitchFamily="18" charset="0"/>
              </a:rPr>
              <a:t>a	</a:t>
            </a:r>
            <a:r>
              <a:rPr lang="en-US" sz="1600" b="0" dirty="0">
                <a:latin typeface="Times New Roman" pitchFamily="18" charset="0"/>
              </a:rPr>
              <a:t>human</a:t>
            </a:r>
            <a:r>
              <a:rPr lang="cs-CZ" b="0" dirty="0"/>
              <a:t> </a:t>
            </a:r>
            <a:r>
              <a:rPr lang="cs-CZ" sz="1600" b="0" dirty="0">
                <a:latin typeface="Times New Roman" pitchFamily="18" charset="0"/>
              </a:rPr>
              <a:t>	</a:t>
            </a:r>
            <a:r>
              <a:rPr lang="cs-CZ" sz="1600" b="0" dirty="0" err="1">
                <a:latin typeface="Times New Roman" pitchFamily="18" charset="0"/>
              </a:rPr>
              <a:t>orang</a:t>
            </a:r>
            <a:r>
              <a:rPr lang="cs-CZ" sz="1600" b="0" dirty="0">
                <a:latin typeface="Times New Roman" pitchFamily="18" charset="0"/>
              </a:rPr>
              <a:t>.</a:t>
            </a:r>
          </a:p>
          <a:p>
            <a:r>
              <a:rPr lang="en-US" sz="1600" b="0" dirty="0">
                <a:latin typeface="Times New Roman" pitchFamily="18" charset="0"/>
              </a:rPr>
              <a:t>chimp</a:t>
            </a:r>
            <a:r>
              <a:rPr lang="cs-CZ" sz="1600" b="0" dirty="0">
                <a:latin typeface="Times New Roman" pitchFamily="18" charset="0"/>
              </a:rPr>
              <a:t> (Š)	   --</a:t>
            </a:r>
          </a:p>
          <a:p>
            <a:r>
              <a:rPr lang="cs-CZ" sz="1600" b="0" dirty="0" err="1">
                <a:latin typeface="Times New Roman" pitchFamily="18" charset="0"/>
              </a:rPr>
              <a:t>bonobo</a:t>
            </a:r>
            <a:r>
              <a:rPr lang="cs-CZ" sz="1600" b="0" dirty="0">
                <a:latin typeface="Times New Roman" pitchFamily="18" charset="0"/>
              </a:rPr>
              <a:t> (B)	0,0118	   --</a:t>
            </a:r>
          </a:p>
          <a:p>
            <a:r>
              <a:rPr lang="cs-CZ" sz="1600" b="0" dirty="0">
                <a:latin typeface="Times New Roman" pitchFamily="18" charset="0"/>
              </a:rPr>
              <a:t>goril</a:t>
            </a:r>
            <a:r>
              <a:rPr lang="en-US" sz="1600" b="0" dirty="0">
                <a:latin typeface="Times New Roman" pitchFamily="18" charset="0"/>
              </a:rPr>
              <a:t>l</a:t>
            </a:r>
            <a:r>
              <a:rPr lang="cs-CZ" sz="1600" b="0" dirty="0">
                <a:latin typeface="Times New Roman" pitchFamily="18" charset="0"/>
              </a:rPr>
              <a:t>a (G)		0,0427	0,0416	   --</a:t>
            </a:r>
          </a:p>
          <a:p>
            <a:r>
              <a:rPr lang="en-US" sz="1600" b="0" dirty="0">
                <a:latin typeface="Times New Roman" pitchFamily="18" charset="0"/>
              </a:rPr>
              <a:t>human</a:t>
            </a:r>
            <a:r>
              <a:rPr lang="cs-CZ" sz="1600" b="0" dirty="0">
                <a:latin typeface="Times New Roman" pitchFamily="18" charset="0"/>
              </a:rPr>
              <a:t> (Č)		0,0382	0,0327	0,0371	   --</a:t>
            </a:r>
          </a:p>
          <a:p>
            <a:r>
              <a:rPr lang="cs-CZ" sz="1600" b="0" dirty="0">
                <a:latin typeface="Times New Roman" pitchFamily="18" charset="0"/>
              </a:rPr>
              <a:t>orangutan (O)	0,0953	0,0916	0,0965	0,0928	   --</a:t>
            </a:r>
          </a:p>
        </p:txBody>
      </p:sp>
      <p:sp>
        <p:nvSpPr>
          <p:cNvPr id="46113" name="Rectangle 33"/>
          <p:cNvSpPr>
            <a:spLocks noChangeArrowheads="1"/>
          </p:cNvSpPr>
          <p:nvPr/>
        </p:nvSpPr>
        <p:spPr bwMode="auto">
          <a:xfrm>
            <a:off x="3208338" y="1780017"/>
            <a:ext cx="785812" cy="2682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46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15" grpId="0" animBg="1"/>
      <p:bldP spid="46105" grpId="0" build="p"/>
      <p:bldP spid="461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17" name="Rectangle 37"/>
          <p:cNvSpPr>
            <a:spLocks noChangeArrowheads="1"/>
          </p:cNvSpPr>
          <p:nvPr/>
        </p:nvSpPr>
        <p:spPr bwMode="auto">
          <a:xfrm>
            <a:off x="3457190" y="814388"/>
            <a:ext cx="774700" cy="785812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49157" name="Rectangle 8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49158" name="Rectangle 10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6231273" y="3011265"/>
            <a:ext cx="2333625" cy="3133725"/>
            <a:chOff x="4154" y="2100"/>
            <a:chExt cx="1470" cy="1974"/>
          </a:xfrm>
        </p:grpSpPr>
        <p:pic>
          <p:nvPicPr>
            <p:cNvPr id="49166" name="Picture 18" descr="tre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54" y="2100"/>
              <a:ext cx="1301" cy="1974"/>
            </a:xfrm>
            <a:prstGeom prst="rect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</p:pic>
        <p:sp>
          <p:nvSpPr>
            <p:cNvPr id="49167" name="Text Box 19"/>
            <p:cNvSpPr txBox="1">
              <a:spLocks noChangeArrowheads="1"/>
            </p:cNvSpPr>
            <p:nvPr/>
          </p:nvSpPr>
          <p:spPr bwMode="auto">
            <a:xfrm>
              <a:off x="5396" y="2111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Š</a:t>
              </a:r>
            </a:p>
          </p:txBody>
        </p:sp>
        <p:sp>
          <p:nvSpPr>
            <p:cNvPr id="49168" name="Text Box 20"/>
            <p:cNvSpPr txBox="1">
              <a:spLocks noChangeArrowheads="1"/>
            </p:cNvSpPr>
            <p:nvPr/>
          </p:nvSpPr>
          <p:spPr bwMode="auto">
            <a:xfrm>
              <a:off x="5396" y="2536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  <a:endParaRPr lang="cs-CZ"/>
            </a:p>
          </p:txBody>
        </p:sp>
        <p:sp>
          <p:nvSpPr>
            <p:cNvPr id="49169" name="Text Box 21"/>
            <p:cNvSpPr txBox="1">
              <a:spLocks noChangeArrowheads="1"/>
            </p:cNvSpPr>
            <p:nvPr/>
          </p:nvSpPr>
          <p:spPr bwMode="auto">
            <a:xfrm>
              <a:off x="5396" y="2986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Č</a:t>
              </a:r>
            </a:p>
          </p:txBody>
        </p:sp>
        <p:sp>
          <p:nvSpPr>
            <p:cNvPr id="49170" name="Text Box 22"/>
            <p:cNvSpPr txBox="1">
              <a:spLocks noChangeArrowheads="1"/>
            </p:cNvSpPr>
            <p:nvPr/>
          </p:nvSpPr>
          <p:spPr bwMode="auto">
            <a:xfrm>
              <a:off x="5396" y="3412"/>
              <a:ext cx="2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G</a:t>
              </a:r>
              <a:endParaRPr lang="cs-CZ"/>
            </a:p>
          </p:txBody>
        </p:sp>
        <p:sp>
          <p:nvSpPr>
            <p:cNvPr id="49171" name="Text Box 23"/>
            <p:cNvSpPr txBox="1">
              <a:spLocks noChangeArrowheads="1"/>
            </p:cNvSpPr>
            <p:nvPr/>
          </p:nvSpPr>
          <p:spPr bwMode="auto">
            <a:xfrm>
              <a:off x="5392" y="3838"/>
              <a:ext cx="2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O</a:t>
              </a:r>
              <a:endParaRPr lang="cs-CZ"/>
            </a:p>
          </p:txBody>
        </p:sp>
      </p:grpSp>
      <p:sp>
        <p:nvSpPr>
          <p:cNvPr id="46108" name="Text Box 28"/>
          <p:cNvSpPr txBox="1">
            <a:spLocks noChangeArrowheads="1"/>
          </p:cNvSpPr>
          <p:nvPr/>
        </p:nvSpPr>
        <p:spPr bwMode="auto">
          <a:xfrm>
            <a:off x="468313" y="2330831"/>
            <a:ext cx="7741671" cy="268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000" b="0" dirty="0"/>
              <a:t>UPGMA</a:t>
            </a:r>
            <a:r>
              <a:rPr lang="cs-CZ" sz="2000" b="0" dirty="0"/>
              <a:t> (</a:t>
            </a:r>
            <a:r>
              <a:rPr lang="cs-CZ" sz="2000" b="0" dirty="0" err="1"/>
              <a:t>unweighted</a:t>
            </a:r>
            <a:r>
              <a:rPr lang="cs-CZ" sz="2000" b="0" dirty="0"/>
              <a:t> pair-</a:t>
            </a:r>
            <a:r>
              <a:rPr lang="cs-CZ" sz="2000" b="0" dirty="0" err="1"/>
              <a:t>group</a:t>
            </a:r>
            <a:r>
              <a:rPr lang="cs-CZ" sz="2000" b="0" dirty="0"/>
              <a:t> </a:t>
            </a:r>
            <a:r>
              <a:rPr lang="cs-CZ" sz="2000" b="0" dirty="0" err="1"/>
              <a:t>method</a:t>
            </a:r>
            <a:r>
              <a:rPr lang="cs-CZ" sz="2000" b="0" dirty="0"/>
              <a:t> </a:t>
            </a:r>
            <a:r>
              <a:rPr lang="cs-CZ" sz="2000" b="0" dirty="0" err="1"/>
              <a:t>using</a:t>
            </a:r>
            <a:r>
              <a:rPr lang="cs-CZ" sz="2000" b="0" dirty="0"/>
              <a:t> </a:t>
            </a:r>
            <a:r>
              <a:rPr lang="cs-CZ" sz="2000" b="0" dirty="0" err="1"/>
              <a:t>arithmetic</a:t>
            </a:r>
            <a:r>
              <a:rPr lang="cs-CZ" sz="2000" b="0" dirty="0"/>
              <a:t> </a:t>
            </a:r>
            <a:r>
              <a:rPr lang="cs-CZ" sz="2000" b="0" dirty="0" err="1"/>
              <a:t>means</a:t>
            </a:r>
            <a:r>
              <a:rPr lang="cs-CZ" sz="2000" b="0" dirty="0"/>
              <a:t>)</a:t>
            </a:r>
            <a:r>
              <a:rPr lang="en-US" sz="2000" b="0" dirty="0"/>
              <a:t>:  </a:t>
            </a: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en-US" sz="2000" b="0" dirty="0"/>
              <a:t>	d[(B</a:t>
            </a:r>
            <a:r>
              <a:rPr lang="cs-CZ" sz="2000" b="0" dirty="0"/>
              <a:t>ŠČ</a:t>
            </a:r>
            <a:r>
              <a:rPr lang="en-US" sz="2000" b="0" dirty="0"/>
              <a:t>)G] = {d(BG)+d(</a:t>
            </a:r>
            <a:r>
              <a:rPr lang="cs-CZ" sz="2000" b="0" dirty="0"/>
              <a:t>Š</a:t>
            </a:r>
            <a:r>
              <a:rPr lang="en-US" sz="2000" b="0" dirty="0"/>
              <a:t>G)+d(</a:t>
            </a:r>
            <a:r>
              <a:rPr lang="cs-CZ" sz="2000" b="0" dirty="0"/>
              <a:t>Č</a:t>
            </a:r>
            <a:r>
              <a:rPr lang="en-US" sz="2000" b="0" dirty="0"/>
              <a:t>G)}/3</a:t>
            </a:r>
            <a:br>
              <a:rPr lang="en-US" sz="2000" b="0" dirty="0"/>
            </a:br>
            <a:br>
              <a:rPr lang="en-US" sz="2000" b="0" dirty="0"/>
            </a:br>
            <a:r>
              <a:rPr lang="en-US" sz="2000" b="0" dirty="0"/>
              <a:t>WPGMA: d[(B</a:t>
            </a:r>
            <a:r>
              <a:rPr lang="cs-CZ" sz="2000" b="0" dirty="0"/>
              <a:t>ŠČ</a:t>
            </a:r>
            <a:r>
              <a:rPr lang="en-US" sz="2000" b="0" dirty="0"/>
              <a:t>)G] = {d[(B</a:t>
            </a:r>
            <a:r>
              <a:rPr lang="cs-CZ" sz="2000" b="0" dirty="0"/>
              <a:t>Š</a:t>
            </a:r>
            <a:r>
              <a:rPr lang="en-US" sz="2000" b="0" dirty="0"/>
              <a:t>)G] + d(</a:t>
            </a:r>
            <a:r>
              <a:rPr lang="cs-CZ" sz="2000" b="0" dirty="0"/>
              <a:t>Č</a:t>
            </a:r>
            <a:r>
              <a:rPr lang="en-US" sz="2000" b="0" dirty="0"/>
              <a:t>G)}/2</a:t>
            </a:r>
            <a:br>
              <a:rPr lang="en-US" sz="2000" b="0" dirty="0"/>
            </a:br>
            <a:br>
              <a:rPr lang="en-US" sz="2000" b="0" dirty="0"/>
            </a:br>
            <a:r>
              <a:rPr lang="en-US" sz="2000" b="0" dirty="0"/>
              <a:t>single-linkage</a:t>
            </a:r>
            <a:r>
              <a:rPr lang="cs-CZ" sz="2000" b="0" dirty="0"/>
              <a:t> (metoda nejbližšího souseda)</a:t>
            </a:r>
            <a:br>
              <a:rPr lang="en-US" sz="2000" b="0" i="1" dirty="0"/>
            </a:br>
            <a:br>
              <a:rPr lang="en-US" sz="2000" b="0" i="1" dirty="0"/>
            </a:br>
            <a:r>
              <a:rPr lang="en-US" sz="2000" b="0" dirty="0"/>
              <a:t>complete-linkage</a:t>
            </a:r>
            <a:r>
              <a:rPr lang="cs-CZ" sz="2000" b="0" dirty="0"/>
              <a:t> (m. nejvzdálenějšího souseda)</a:t>
            </a:r>
            <a:endParaRPr lang="cs-CZ" sz="2000" b="0" i="1" dirty="0"/>
          </a:p>
        </p:txBody>
      </p:sp>
      <p:sp>
        <p:nvSpPr>
          <p:cNvPr id="46114" name="Text Box 34"/>
          <p:cNvSpPr txBox="1">
            <a:spLocks noChangeArrowheads="1"/>
          </p:cNvSpPr>
          <p:nvPr/>
        </p:nvSpPr>
        <p:spPr bwMode="auto">
          <a:xfrm>
            <a:off x="1642677" y="309563"/>
            <a:ext cx="53149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latin typeface="Times New Roman" pitchFamily="18" charset="0"/>
              </a:rPr>
              <a:t>		  ŠB	goril</a:t>
            </a:r>
            <a:r>
              <a:rPr lang="en-US" sz="1600" b="0" dirty="0">
                <a:latin typeface="Times New Roman" pitchFamily="18" charset="0"/>
              </a:rPr>
              <a:t>l</a:t>
            </a:r>
            <a:r>
              <a:rPr lang="cs-CZ" sz="1600" b="0" dirty="0">
                <a:latin typeface="Times New Roman" pitchFamily="18" charset="0"/>
              </a:rPr>
              <a:t>a	</a:t>
            </a:r>
            <a:r>
              <a:rPr lang="en-US" sz="1600" b="0" dirty="0">
                <a:latin typeface="Times New Roman" pitchFamily="18" charset="0"/>
              </a:rPr>
              <a:t>human</a:t>
            </a:r>
            <a:r>
              <a:rPr lang="cs-CZ" sz="1600" b="0" dirty="0">
                <a:latin typeface="Times New Roman" pitchFamily="18" charset="0"/>
              </a:rPr>
              <a:t> 	</a:t>
            </a:r>
            <a:r>
              <a:rPr lang="cs-CZ" sz="1600" b="0" dirty="0" err="1">
                <a:latin typeface="Times New Roman" pitchFamily="18" charset="0"/>
              </a:rPr>
              <a:t>orang</a:t>
            </a:r>
            <a:r>
              <a:rPr lang="cs-CZ" sz="1600" b="0" dirty="0">
                <a:latin typeface="Times New Roman" pitchFamily="18" charset="0"/>
              </a:rPr>
              <a:t>.</a:t>
            </a:r>
          </a:p>
          <a:p>
            <a:r>
              <a:rPr lang="cs-CZ" sz="1600" b="0" dirty="0">
                <a:latin typeface="Times New Roman" pitchFamily="18" charset="0"/>
              </a:rPr>
              <a:t>ŠB		   --</a:t>
            </a:r>
          </a:p>
          <a:p>
            <a:r>
              <a:rPr lang="cs-CZ" sz="1600" b="0" dirty="0">
                <a:latin typeface="Times New Roman" pitchFamily="18" charset="0"/>
              </a:rPr>
              <a:t>goril</a:t>
            </a:r>
            <a:r>
              <a:rPr lang="en-US" sz="1600" b="0" dirty="0">
                <a:latin typeface="Times New Roman" pitchFamily="18" charset="0"/>
              </a:rPr>
              <a:t>l</a:t>
            </a:r>
            <a:r>
              <a:rPr lang="cs-CZ" sz="1600" b="0" dirty="0">
                <a:latin typeface="Times New Roman" pitchFamily="18" charset="0"/>
              </a:rPr>
              <a:t>a (G)		0,0422	   --</a:t>
            </a:r>
          </a:p>
          <a:p>
            <a:r>
              <a:rPr lang="en-US" sz="1600" b="0" dirty="0">
                <a:latin typeface="Times New Roman" pitchFamily="18" charset="0"/>
              </a:rPr>
              <a:t>human</a:t>
            </a:r>
            <a:r>
              <a:rPr lang="cs-CZ" sz="1600" b="0" dirty="0">
                <a:latin typeface="Times New Roman" pitchFamily="18" charset="0"/>
              </a:rPr>
              <a:t> (Č)		0,0355	0,0371	   --</a:t>
            </a:r>
          </a:p>
          <a:p>
            <a:r>
              <a:rPr lang="cs-CZ" sz="1600" b="0" dirty="0">
                <a:latin typeface="Times New Roman" pitchFamily="18" charset="0"/>
              </a:rPr>
              <a:t>orangutan (O)	0,0935	0,0965	0,0928	   --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3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525155" y="309563"/>
          <a:ext cx="1105691" cy="618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08" name="Equation" r:id="rId4" imgW="799753" imgH="444307" progId="">
                  <p:embed/>
                </p:oleObj>
              </mc:Choice>
              <mc:Fallback>
                <p:oleObj name="Equation" r:id="rId4" imgW="799753" imgH="444307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5155" y="309563"/>
                        <a:ext cx="1105691" cy="6189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6523124" y="309563"/>
          <a:ext cx="1105690" cy="618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09" name="Equation" r:id="rId6" imgW="799753" imgH="444307" progId="">
                  <p:embed/>
                </p:oleObj>
              </mc:Choice>
              <mc:Fallback>
                <p:oleObj name="Equation" r:id="rId6" imgW="799753" imgH="444307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124" y="309563"/>
                        <a:ext cx="1105690" cy="6189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7"/>
          <p:cNvGraphicFramePr>
            <a:graphicFrameLocks noChangeAspect="1"/>
          </p:cNvGraphicFramePr>
          <p:nvPr/>
        </p:nvGraphicFramePr>
        <p:xfrm>
          <a:off x="429225" y="1315737"/>
          <a:ext cx="8316913" cy="509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10" name="Dokument" r:id="rId8" imgW="5866898" imgH="3594871" progId="">
                  <p:embed/>
                </p:oleObj>
              </mc:Choice>
              <mc:Fallback>
                <p:oleObj name="Dokument" r:id="rId8" imgW="5866898" imgH="3594871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225" y="1315737"/>
                        <a:ext cx="8316913" cy="5094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5082275" y="309563"/>
            <a:ext cx="1233487" cy="606425"/>
            <a:chOff x="652" y="450"/>
            <a:chExt cx="814" cy="437"/>
          </a:xfrm>
        </p:grpSpPr>
        <p:sp>
          <p:nvSpPr>
            <p:cNvPr id="1040" name="Freeform 12"/>
            <p:cNvSpPr>
              <a:spLocks/>
            </p:cNvSpPr>
            <p:nvPr/>
          </p:nvSpPr>
          <p:spPr bwMode="auto">
            <a:xfrm>
              <a:off x="652" y="450"/>
              <a:ext cx="814" cy="437"/>
            </a:xfrm>
            <a:custGeom>
              <a:avLst/>
              <a:gdLst>
                <a:gd name="T0" fmla="*/ 0 w 814"/>
                <a:gd name="T1" fmla="*/ 0 h 437"/>
                <a:gd name="T2" fmla="*/ 420 w 814"/>
                <a:gd name="T3" fmla="*/ 437 h 437"/>
                <a:gd name="T4" fmla="*/ 814 w 814"/>
                <a:gd name="T5" fmla="*/ 1 h 437"/>
                <a:gd name="T6" fmla="*/ 0 60000 65536"/>
                <a:gd name="T7" fmla="*/ 0 60000 65536"/>
                <a:gd name="T8" fmla="*/ 0 60000 65536"/>
                <a:gd name="T9" fmla="*/ 0 w 814"/>
                <a:gd name="T10" fmla="*/ 0 h 437"/>
                <a:gd name="T11" fmla="*/ 814 w 814"/>
                <a:gd name="T12" fmla="*/ 437 h 4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4" h="437">
                  <a:moveTo>
                    <a:pt x="0" y="0"/>
                  </a:moveTo>
                  <a:lnTo>
                    <a:pt x="420" y="437"/>
                  </a:lnTo>
                  <a:lnTo>
                    <a:pt x="814" y="1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41" name="Line 13"/>
            <p:cNvSpPr>
              <a:spLocks noChangeShapeType="1"/>
            </p:cNvSpPr>
            <p:nvPr/>
          </p:nvSpPr>
          <p:spPr bwMode="auto">
            <a:xfrm flipV="1">
              <a:off x="850" y="450"/>
              <a:ext cx="214" cy="2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42" name="Line 14"/>
            <p:cNvSpPr>
              <a:spLocks noChangeShapeType="1"/>
            </p:cNvSpPr>
            <p:nvPr/>
          </p:nvSpPr>
          <p:spPr bwMode="auto">
            <a:xfrm flipH="1" flipV="1">
              <a:off x="1224" y="450"/>
              <a:ext cx="120" cy="1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43" name="Line 15"/>
            <p:cNvSpPr>
              <a:spLocks noChangeShapeType="1"/>
            </p:cNvSpPr>
            <p:nvPr/>
          </p:nvSpPr>
          <p:spPr bwMode="auto">
            <a:xfrm flipV="1">
              <a:off x="768" y="450"/>
              <a:ext cx="118" cy="1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332857" y="309563"/>
            <a:ext cx="971550" cy="636587"/>
            <a:chOff x="750" y="596"/>
            <a:chExt cx="612" cy="401"/>
          </a:xfrm>
        </p:grpSpPr>
        <p:sp>
          <p:nvSpPr>
            <p:cNvPr id="1037" name="Freeform 17"/>
            <p:cNvSpPr>
              <a:spLocks/>
            </p:cNvSpPr>
            <p:nvPr/>
          </p:nvSpPr>
          <p:spPr bwMode="auto">
            <a:xfrm>
              <a:off x="750" y="596"/>
              <a:ext cx="154" cy="401"/>
            </a:xfrm>
            <a:custGeom>
              <a:avLst/>
              <a:gdLst>
                <a:gd name="T0" fmla="*/ 1 w 154"/>
                <a:gd name="T1" fmla="*/ 0 h 401"/>
                <a:gd name="T2" fmla="*/ 154 w 154"/>
                <a:gd name="T3" fmla="*/ 208 h 401"/>
                <a:gd name="T4" fmla="*/ 0 w 154"/>
                <a:gd name="T5" fmla="*/ 401 h 401"/>
                <a:gd name="T6" fmla="*/ 0 60000 65536"/>
                <a:gd name="T7" fmla="*/ 0 60000 65536"/>
                <a:gd name="T8" fmla="*/ 0 60000 65536"/>
                <a:gd name="T9" fmla="*/ 0 w 154"/>
                <a:gd name="T10" fmla="*/ 0 h 401"/>
                <a:gd name="T11" fmla="*/ 154 w 154"/>
                <a:gd name="T12" fmla="*/ 401 h 4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" h="401">
                  <a:moveTo>
                    <a:pt x="1" y="0"/>
                  </a:moveTo>
                  <a:lnTo>
                    <a:pt x="154" y="208"/>
                  </a:lnTo>
                  <a:lnTo>
                    <a:pt x="0" y="401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38" name="Freeform 18"/>
            <p:cNvSpPr>
              <a:spLocks/>
            </p:cNvSpPr>
            <p:nvPr/>
          </p:nvSpPr>
          <p:spPr bwMode="auto">
            <a:xfrm flipH="1">
              <a:off x="1208" y="596"/>
              <a:ext cx="154" cy="401"/>
            </a:xfrm>
            <a:custGeom>
              <a:avLst/>
              <a:gdLst>
                <a:gd name="T0" fmla="*/ 1 w 154"/>
                <a:gd name="T1" fmla="*/ 0 h 401"/>
                <a:gd name="T2" fmla="*/ 154 w 154"/>
                <a:gd name="T3" fmla="*/ 208 h 401"/>
                <a:gd name="T4" fmla="*/ 0 w 154"/>
                <a:gd name="T5" fmla="*/ 401 h 401"/>
                <a:gd name="T6" fmla="*/ 0 60000 65536"/>
                <a:gd name="T7" fmla="*/ 0 60000 65536"/>
                <a:gd name="T8" fmla="*/ 0 60000 65536"/>
                <a:gd name="T9" fmla="*/ 0 w 154"/>
                <a:gd name="T10" fmla="*/ 0 h 401"/>
                <a:gd name="T11" fmla="*/ 154 w 154"/>
                <a:gd name="T12" fmla="*/ 401 h 4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" h="401">
                  <a:moveTo>
                    <a:pt x="1" y="0"/>
                  </a:moveTo>
                  <a:lnTo>
                    <a:pt x="154" y="208"/>
                  </a:lnTo>
                  <a:lnTo>
                    <a:pt x="0" y="401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39" name="Line 19"/>
            <p:cNvSpPr>
              <a:spLocks noChangeShapeType="1"/>
            </p:cNvSpPr>
            <p:nvPr/>
          </p:nvSpPr>
          <p:spPr bwMode="auto">
            <a:xfrm>
              <a:off x="902" y="802"/>
              <a:ext cx="3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34" name="Line 21"/>
          <p:cNvSpPr>
            <a:spLocks noChangeShapeType="1"/>
          </p:cNvSpPr>
          <p:nvPr/>
        </p:nvSpPr>
        <p:spPr bwMode="auto">
          <a:xfrm>
            <a:off x="872138" y="3895425"/>
            <a:ext cx="4427537" cy="0"/>
          </a:xfrm>
          <a:prstGeom prst="line">
            <a:avLst/>
          </a:prstGeom>
          <a:noFill/>
          <a:ln w="28575" cap="rnd">
            <a:solidFill>
              <a:srgbClr val="0033CC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2" name="Obdélníkový popisek 21"/>
          <p:cNvSpPr>
            <a:spLocks noChangeArrowheads="1"/>
          </p:cNvSpPr>
          <p:nvPr/>
        </p:nvSpPr>
        <p:spPr bwMode="auto">
          <a:xfrm>
            <a:off x="5816729" y="5132173"/>
            <a:ext cx="2330493" cy="976613"/>
          </a:xfrm>
          <a:prstGeom prst="wedgeRectCallout">
            <a:avLst>
              <a:gd name="adj1" fmla="val -87722"/>
              <a:gd name="adj2" fmla="val 4172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number</a:t>
            </a:r>
            <a:r>
              <a:rPr lang="cs-CZ" sz="1600" b="0" dirty="0"/>
              <a:t> </a:t>
            </a:r>
            <a:r>
              <a:rPr lang="cs-CZ" sz="1600" b="0" dirty="0" err="1"/>
              <a:t>of</a:t>
            </a:r>
            <a:r>
              <a:rPr lang="cs-CZ" sz="1600" b="0" dirty="0"/>
              <a:t> </a:t>
            </a:r>
            <a:r>
              <a:rPr lang="cs-CZ" sz="1600" b="0" dirty="0" err="1"/>
              <a:t>electrons</a:t>
            </a:r>
            <a:r>
              <a:rPr lang="cs-CZ" sz="1600" b="0" dirty="0"/>
              <a:t> in </a:t>
            </a:r>
            <a:r>
              <a:rPr lang="cs-CZ" sz="1600" b="0" dirty="0" err="1"/>
              <a:t>visible</a:t>
            </a:r>
            <a:r>
              <a:rPr lang="cs-CZ" sz="1600" b="0" dirty="0"/>
              <a:t> </a:t>
            </a:r>
            <a:r>
              <a:rPr lang="cs-CZ" sz="1600" b="0" dirty="0" err="1"/>
              <a:t>universe</a:t>
            </a:r>
            <a:endParaRPr lang="cs-CZ" sz="1600" b="0" dirty="0"/>
          </a:p>
          <a:p>
            <a:pPr algn="ctr"/>
            <a:r>
              <a:rPr lang="cs-CZ" sz="1600" b="0" dirty="0"/>
              <a:t>(</a:t>
            </a:r>
            <a:r>
              <a:rPr lang="cs-CZ" sz="1600" b="0" dirty="0" err="1"/>
              <a:t>Eddington</a:t>
            </a:r>
            <a:r>
              <a:rPr lang="cs-CZ" sz="1600" b="0" dirty="0"/>
              <a:t> </a:t>
            </a:r>
            <a:r>
              <a:rPr lang="cs-CZ" sz="1600" b="0" dirty="0" err="1"/>
              <a:t>number</a:t>
            </a:r>
            <a:r>
              <a:rPr lang="cs-CZ" sz="1600" b="0" dirty="0"/>
              <a:t>)</a:t>
            </a:r>
          </a:p>
        </p:txBody>
      </p:sp>
      <p:sp>
        <p:nvSpPr>
          <p:cNvPr id="23" name="Obdélníkový popisek 22"/>
          <p:cNvSpPr>
            <a:spLocks noChangeArrowheads="1"/>
          </p:cNvSpPr>
          <p:nvPr/>
        </p:nvSpPr>
        <p:spPr bwMode="auto">
          <a:xfrm>
            <a:off x="1603504" y="4405399"/>
            <a:ext cx="1524000" cy="746125"/>
          </a:xfrm>
          <a:prstGeom prst="wedgeRectCallout">
            <a:avLst>
              <a:gd name="adj1" fmla="val 96181"/>
              <a:gd name="adj2" fmla="val 12400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dirty="0"/>
              <a:t>&gt;</a:t>
            </a:r>
            <a:r>
              <a:rPr lang="cs-CZ" sz="1600" b="0" dirty="0"/>
              <a:t> </a:t>
            </a:r>
            <a:r>
              <a:rPr lang="cs-CZ" sz="1600" b="0" dirty="0" err="1"/>
              <a:t>Avogadro</a:t>
            </a:r>
            <a:endParaRPr lang="cs-CZ" sz="1600" b="0" dirty="0"/>
          </a:p>
          <a:p>
            <a:pPr algn="ctr"/>
            <a:r>
              <a:rPr lang="cs-CZ" sz="1600" b="0" dirty="0" err="1"/>
              <a:t>constant</a:t>
            </a:r>
            <a:r>
              <a:rPr lang="cs-CZ" sz="1600" b="0" dirty="0"/>
              <a:t>*)</a:t>
            </a:r>
            <a:endParaRPr lang="cs-CZ" sz="16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777018" y="6319564"/>
            <a:ext cx="2371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0" dirty="0"/>
              <a:t>*) </a:t>
            </a:r>
            <a:r>
              <a:rPr lang="it-IT" sz="1400" b="0" dirty="0"/>
              <a:t>6,022 141 79×10</a:t>
            </a:r>
            <a:r>
              <a:rPr lang="it-IT" sz="1400" b="0" baseline="30000" dirty="0"/>
              <a:t>23</a:t>
            </a:r>
            <a:r>
              <a:rPr lang="it-IT" sz="1400" b="0" dirty="0"/>
              <a:t> mol</a:t>
            </a:r>
            <a:r>
              <a:rPr lang="it-IT" sz="1400" b="0" baseline="30000" dirty="0"/>
              <a:t>−1</a:t>
            </a:r>
            <a:r>
              <a:rPr lang="cs-CZ" sz="1400" b="0" dirty="0"/>
              <a:t> 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2672622" y="324327"/>
            <a:ext cx="41595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E60000"/>
                </a:solidFill>
              </a:rPr>
              <a:t>UPGMA</a:t>
            </a:r>
            <a:r>
              <a:rPr lang="cs-CZ" sz="2800" b="0" dirty="0">
                <a:solidFill>
                  <a:srgbClr val="E60000"/>
                </a:solidFill>
              </a:rPr>
              <a:t> a</a:t>
            </a:r>
            <a:r>
              <a:rPr lang="en-US" sz="2800" b="0" dirty="0" err="1">
                <a:solidFill>
                  <a:srgbClr val="E60000"/>
                </a:solidFill>
              </a:rPr>
              <a:t>nd</a:t>
            </a:r>
            <a:r>
              <a:rPr lang="en-US" sz="2800" b="0" dirty="0">
                <a:solidFill>
                  <a:srgbClr val="E60000"/>
                </a:solidFill>
              </a:rPr>
              <a:t> consistency</a:t>
            </a:r>
            <a:endParaRPr lang="cs-CZ" sz="2800" b="0" dirty="0">
              <a:solidFill>
                <a:srgbClr val="E60000"/>
              </a:solidFill>
            </a:endParaRP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549275" y="1136736"/>
            <a:ext cx="6344686" cy="17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60000"/>
                </a:solidFill>
              </a:rPr>
              <a:t>ad</a:t>
            </a:r>
            <a:r>
              <a:rPr lang="en-US" sz="2000" b="0" dirty="0">
                <a:solidFill>
                  <a:srgbClr val="E60000"/>
                </a:solidFill>
              </a:rPr>
              <a:t>d</a:t>
            </a:r>
            <a:r>
              <a:rPr lang="cs-CZ" sz="2000" b="0" dirty="0" err="1">
                <a:solidFill>
                  <a:srgbClr val="E60000"/>
                </a:solidFill>
              </a:rPr>
              <a:t>itiv</a:t>
            </a:r>
            <a:r>
              <a:rPr lang="en-US" sz="2000" b="0" dirty="0">
                <a:solidFill>
                  <a:srgbClr val="E60000"/>
                </a:solidFill>
              </a:rPr>
              <a:t>e</a:t>
            </a:r>
            <a:r>
              <a:rPr lang="cs-CZ" sz="2000" b="0" dirty="0">
                <a:solidFill>
                  <a:srgbClr val="E60000"/>
                </a:solidFill>
              </a:rPr>
              <a:t> distance</a:t>
            </a:r>
            <a:r>
              <a:rPr lang="en-US" sz="2000" b="0" dirty="0">
                <a:solidFill>
                  <a:srgbClr val="E60000"/>
                </a:solidFill>
              </a:rPr>
              <a:t>s</a:t>
            </a:r>
            <a:r>
              <a:rPr lang="cs-CZ" sz="2000" b="0" dirty="0">
                <a:solidFill>
                  <a:srgbClr val="E60000"/>
                </a:solidFill>
              </a:rPr>
              <a:t>:</a:t>
            </a:r>
            <a:r>
              <a:rPr lang="cs-CZ" b="0" dirty="0"/>
              <a:t> </a:t>
            </a:r>
            <a:r>
              <a:rPr lang="cs-CZ" b="0" i="1" dirty="0" err="1"/>
              <a:t>d</a:t>
            </a:r>
            <a:r>
              <a:rPr lang="cs-CZ" b="0" baseline="-25000" dirty="0" err="1"/>
              <a:t>AB</a:t>
            </a:r>
            <a:r>
              <a:rPr lang="cs-CZ" b="0" baseline="-25000" dirty="0"/>
              <a:t> </a:t>
            </a:r>
            <a:r>
              <a:rPr lang="cs-CZ" b="0" dirty="0"/>
              <a:t>+ </a:t>
            </a:r>
            <a:r>
              <a:rPr lang="cs-CZ" b="0" i="1" dirty="0" err="1"/>
              <a:t>d</a:t>
            </a:r>
            <a:r>
              <a:rPr lang="cs-CZ" b="0" baseline="-25000" dirty="0" err="1"/>
              <a:t>CD</a:t>
            </a:r>
            <a:r>
              <a:rPr lang="cs-CZ" b="0" dirty="0"/>
              <a:t> </a:t>
            </a:r>
            <a:r>
              <a:rPr lang="cs-CZ" b="0" dirty="0">
                <a:sym typeface="Symbol" pitchFamily="18" charset="2"/>
              </a:rPr>
              <a:t> max (</a:t>
            </a:r>
            <a:r>
              <a:rPr lang="cs-CZ" b="0" i="1" dirty="0" err="1">
                <a:sym typeface="Symbol" pitchFamily="18" charset="2"/>
              </a:rPr>
              <a:t>d</a:t>
            </a:r>
            <a:r>
              <a:rPr lang="cs-CZ" b="0" baseline="-25000" dirty="0" err="1">
                <a:sym typeface="Symbol" pitchFamily="18" charset="2"/>
              </a:rPr>
              <a:t>AC</a:t>
            </a:r>
            <a:r>
              <a:rPr lang="cs-CZ" b="0" dirty="0">
                <a:sym typeface="Symbol" pitchFamily="18" charset="2"/>
              </a:rPr>
              <a:t> + </a:t>
            </a:r>
            <a:r>
              <a:rPr lang="cs-CZ" b="0" i="1" dirty="0" err="1">
                <a:sym typeface="Symbol" pitchFamily="18" charset="2"/>
              </a:rPr>
              <a:t>d</a:t>
            </a:r>
            <a:r>
              <a:rPr lang="cs-CZ" b="0" baseline="-25000" dirty="0" err="1">
                <a:sym typeface="Symbol" pitchFamily="18" charset="2"/>
              </a:rPr>
              <a:t>BD</a:t>
            </a:r>
            <a:r>
              <a:rPr lang="cs-CZ" b="0" dirty="0">
                <a:sym typeface="Symbol" pitchFamily="18" charset="2"/>
              </a:rPr>
              <a:t>, </a:t>
            </a:r>
            <a:r>
              <a:rPr lang="cs-CZ" b="0" i="1" dirty="0" err="1">
                <a:sym typeface="Symbol" pitchFamily="18" charset="2"/>
              </a:rPr>
              <a:t>d</a:t>
            </a:r>
            <a:r>
              <a:rPr lang="cs-CZ" b="0" baseline="-25000" dirty="0" err="1">
                <a:sym typeface="Symbol" pitchFamily="18" charset="2"/>
              </a:rPr>
              <a:t>AD</a:t>
            </a:r>
            <a:r>
              <a:rPr lang="cs-CZ" b="0" dirty="0">
                <a:sym typeface="Symbol" pitchFamily="18" charset="2"/>
              </a:rPr>
              <a:t> + </a:t>
            </a:r>
            <a:r>
              <a:rPr lang="cs-CZ" b="0" i="1" dirty="0" err="1">
                <a:sym typeface="Symbol" pitchFamily="18" charset="2"/>
              </a:rPr>
              <a:t>d</a:t>
            </a:r>
            <a:r>
              <a:rPr lang="cs-CZ" b="0" baseline="-25000" dirty="0" err="1">
                <a:sym typeface="Symbol" pitchFamily="18" charset="2"/>
              </a:rPr>
              <a:t>BC</a:t>
            </a:r>
            <a:r>
              <a:rPr lang="cs-CZ" b="0" dirty="0">
                <a:sym typeface="Symbol" pitchFamily="18" charset="2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	tj. </a:t>
            </a:r>
            <a:r>
              <a:rPr lang="en-US" b="0" dirty="0">
                <a:sym typeface="Symbol" pitchFamily="18" charset="2"/>
              </a:rPr>
              <a:t>distance between</a:t>
            </a:r>
            <a:r>
              <a:rPr lang="cs-CZ" b="0" dirty="0">
                <a:sym typeface="Symbol" pitchFamily="18" charset="2"/>
              </a:rPr>
              <a:t> 2 tax</a:t>
            </a:r>
            <a:r>
              <a:rPr lang="en-US" b="0" dirty="0">
                <a:sym typeface="Symbol" pitchFamily="18" charset="2"/>
              </a:rPr>
              <a:t>a equals sum of branches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  	</a:t>
            </a:r>
            <a:r>
              <a:rPr lang="en-US" b="0" dirty="0">
                <a:sym typeface="Symbol" pitchFamily="18" charset="2"/>
              </a:rPr>
              <a:t>connecting them</a:t>
            </a:r>
            <a:br>
              <a:rPr lang="cs-CZ" b="0" dirty="0">
                <a:sym typeface="Symbol" pitchFamily="18" charset="2"/>
              </a:rPr>
            </a:b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err="1">
                <a:solidFill>
                  <a:srgbClr val="E60000"/>
                </a:solidFill>
                <a:sym typeface="Symbol" pitchFamily="18" charset="2"/>
              </a:rPr>
              <a:t>ultrametric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 distance</a:t>
            </a:r>
            <a:r>
              <a:rPr lang="en-US" sz="2000" b="0" dirty="0">
                <a:solidFill>
                  <a:srgbClr val="E60000"/>
                </a:solidFill>
                <a:sym typeface="Symbol" pitchFamily="18" charset="2"/>
              </a:rPr>
              <a:t>s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: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b="0" i="1" dirty="0" err="1">
                <a:sym typeface="Symbol" pitchFamily="18" charset="2"/>
              </a:rPr>
              <a:t>d</a:t>
            </a:r>
            <a:r>
              <a:rPr lang="cs-CZ" b="0" baseline="-25000" dirty="0" err="1">
                <a:sym typeface="Symbol" pitchFamily="18" charset="2"/>
              </a:rPr>
              <a:t>AC</a:t>
            </a:r>
            <a:r>
              <a:rPr lang="cs-CZ" b="0" dirty="0">
                <a:sym typeface="Symbol" pitchFamily="18" charset="2"/>
              </a:rPr>
              <a:t>  max (</a:t>
            </a:r>
            <a:r>
              <a:rPr lang="cs-CZ" b="0" i="1" dirty="0" err="1">
                <a:sym typeface="Symbol" pitchFamily="18" charset="2"/>
              </a:rPr>
              <a:t>d</a:t>
            </a:r>
            <a:r>
              <a:rPr lang="cs-CZ" b="0" baseline="-25000" dirty="0" err="1">
                <a:sym typeface="Symbol" pitchFamily="18" charset="2"/>
              </a:rPr>
              <a:t>AB</a:t>
            </a:r>
            <a:r>
              <a:rPr lang="cs-CZ" b="0" dirty="0">
                <a:sym typeface="Symbol" pitchFamily="18" charset="2"/>
              </a:rPr>
              <a:t>, </a:t>
            </a:r>
            <a:r>
              <a:rPr lang="cs-CZ" b="0" i="1" dirty="0" err="1">
                <a:sym typeface="Symbol" pitchFamily="18" charset="2"/>
              </a:rPr>
              <a:t>d</a:t>
            </a:r>
            <a:r>
              <a:rPr lang="cs-CZ" b="0" baseline="-25000" dirty="0" err="1">
                <a:sym typeface="Symbol" pitchFamily="18" charset="2"/>
              </a:rPr>
              <a:t>BC</a:t>
            </a:r>
            <a:r>
              <a:rPr lang="cs-CZ" b="0" dirty="0">
                <a:sym typeface="Symbol" pitchFamily="18" charset="2"/>
              </a:rPr>
              <a:t>)</a:t>
            </a:r>
          </a:p>
        </p:txBody>
      </p:sp>
      <p:grpSp>
        <p:nvGrpSpPr>
          <p:cNvPr id="50180" name="Group 36"/>
          <p:cNvGrpSpPr>
            <a:grpSpLocks/>
          </p:cNvGrpSpPr>
          <p:nvPr/>
        </p:nvGrpSpPr>
        <p:grpSpPr bwMode="auto">
          <a:xfrm>
            <a:off x="7283450" y="1281113"/>
            <a:ext cx="1482725" cy="992187"/>
            <a:chOff x="4636" y="488"/>
            <a:chExt cx="934" cy="625"/>
          </a:xfrm>
        </p:grpSpPr>
        <p:sp>
          <p:nvSpPr>
            <p:cNvPr id="50203" name="Oval 7"/>
            <p:cNvSpPr>
              <a:spLocks noChangeAspect="1" noChangeArrowheads="1"/>
            </p:cNvSpPr>
            <p:nvPr/>
          </p:nvSpPr>
          <p:spPr bwMode="auto">
            <a:xfrm>
              <a:off x="4906" y="585"/>
              <a:ext cx="6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0204" name="Oval 8"/>
            <p:cNvSpPr>
              <a:spLocks noChangeAspect="1" noChangeArrowheads="1"/>
            </p:cNvSpPr>
            <p:nvPr/>
          </p:nvSpPr>
          <p:spPr bwMode="auto">
            <a:xfrm>
              <a:off x="5235" y="585"/>
              <a:ext cx="6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0205" name="Oval 9"/>
            <p:cNvSpPr>
              <a:spLocks noChangeAspect="1" noChangeArrowheads="1"/>
            </p:cNvSpPr>
            <p:nvPr/>
          </p:nvSpPr>
          <p:spPr bwMode="auto">
            <a:xfrm>
              <a:off x="5235" y="930"/>
              <a:ext cx="6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0206" name="Oval 10"/>
            <p:cNvSpPr>
              <a:spLocks noChangeAspect="1" noChangeArrowheads="1"/>
            </p:cNvSpPr>
            <p:nvPr/>
          </p:nvSpPr>
          <p:spPr bwMode="auto">
            <a:xfrm>
              <a:off x="4909" y="930"/>
              <a:ext cx="6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0207" name="Text Box 11"/>
            <p:cNvSpPr txBox="1">
              <a:spLocks noChangeArrowheads="1"/>
            </p:cNvSpPr>
            <p:nvPr/>
          </p:nvSpPr>
          <p:spPr bwMode="auto">
            <a:xfrm>
              <a:off x="4636" y="497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50208" name="Text Box 12"/>
            <p:cNvSpPr txBox="1">
              <a:spLocks noChangeArrowheads="1"/>
            </p:cNvSpPr>
            <p:nvPr/>
          </p:nvSpPr>
          <p:spPr bwMode="auto">
            <a:xfrm>
              <a:off x="5342" y="488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50209" name="Text Box 13"/>
            <p:cNvSpPr txBox="1">
              <a:spLocks noChangeArrowheads="1"/>
            </p:cNvSpPr>
            <p:nvPr/>
          </p:nvSpPr>
          <p:spPr bwMode="auto">
            <a:xfrm>
              <a:off x="5350" y="882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50210" name="Text Box 14"/>
            <p:cNvSpPr txBox="1">
              <a:spLocks noChangeArrowheads="1"/>
            </p:cNvSpPr>
            <p:nvPr/>
          </p:nvSpPr>
          <p:spPr bwMode="auto">
            <a:xfrm>
              <a:off x="4636" y="882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50211" name="Line 19"/>
            <p:cNvSpPr>
              <a:spLocks noChangeShapeType="1"/>
            </p:cNvSpPr>
            <p:nvPr/>
          </p:nvSpPr>
          <p:spPr bwMode="auto">
            <a:xfrm flipH="1" flipV="1">
              <a:off x="4965" y="642"/>
              <a:ext cx="279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212" name="Line 20"/>
            <p:cNvSpPr>
              <a:spLocks noChangeShapeType="1"/>
            </p:cNvSpPr>
            <p:nvPr/>
          </p:nvSpPr>
          <p:spPr bwMode="auto">
            <a:xfrm flipV="1">
              <a:off x="4955" y="647"/>
              <a:ext cx="288" cy="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213" name="Line 21"/>
            <p:cNvSpPr>
              <a:spLocks noChangeShapeType="1"/>
            </p:cNvSpPr>
            <p:nvPr/>
          </p:nvSpPr>
          <p:spPr bwMode="auto">
            <a:xfrm flipV="1">
              <a:off x="4935" y="651"/>
              <a:ext cx="0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214" name="Line 22"/>
            <p:cNvSpPr>
              <a:spLocks noChangeShapeType="1"/>
            </p:cNvSpPr>
            <p:nvPr/>
          </p:nvSpPr>
          <p:spPr bwMode="auto">
            <a:xfrm flipV="1">
              <a:off x="5264" y="650"/>
              <a:ext cx="0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215" name="Line 23"/>
            <p:cNvSpPr>
              <a:spLocks noChangeShapeType="1"/>
            </p:cNvSpPr>
            <p:nvPr/>
          </p:nvSpPr>
          <p:spPr bwMode="auto">
            <a:xfrm rot="16200000" flipV="1">
              <a:off x="5099" y="827"/>
              <a:ext cx="0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216" name="Line 24"/>
            <p:cNvSpPr>
              <a:spLocks noChangeShapeType="1"/>
            </p:cNvSpPr>
            <p:nvPr/>
          </p:nvSpPr>
          <p:spPr bwMode="auto">
            <a:xfrm rot="16200000" flipV="1">
              <a:off x="5102" y="482"/>
              <a:ext cx="0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6134100" y="2139950"/>
            <a:ext cx="1465263" cy="1076325"/>
            <a:chOff x="3801" y="859"/>
            <a:chExt cx="923" cy="678"/>
          </a:xfrm>
        </p:grpSpPr>
        <p:sp>
          <p:nvSpPr>
            <p:cNvPr id="50192" name="Text Box 33"/>
            <p:cNvSpPr txBox="1">
              <a:spLocks noChangeArrowheads="1"/>
            </p:cNvSpPr>
            <p:nvPr/>
          </p:nvSpPr>
          <p:spPr bwMode="auto">
            <a:xfrm>
              <a:off x="4164" y="859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rgbClr val="FF0000"/>
                  </a:solidFill>
                </a:rPr>
                <a:t>A</a:t>
              </a:r>
            </a:p>
          </p:txBody>
        </p:sp>
        <p:grpSp>
          <p:nvGrpSpPr>
            <p:cNvPr id="50193" name="Group 37"/>
            <p:cNvGrpSpPr>
              <a:grpSpLocks/>
            </p:cNvGrpSpPr>
            <p:nvPr/>
          </p:nvGrpSpPr>
          <p:grpSpPr bwMode="auto">
            <a:xfrm>
              <a:off x="3801" y="1124"/>
              <a:ext cx="923" cy="413"/>
              <a:chOff x="3861" y="1052"/>
              <a:chExt cx="923" cy="413"/>
            </a:xfrm>
          </p:grpSpPr>
          <p:grpSp>
            <p:nvGrpSpPr>
              <p:cNvPr id="50194" name="Group 32"/>
              <p:cNvGrpSpPr>
                <a:grpSpLocks/>
              </p:cNvGrpSpPr>
              <p:nvPr/>
            </p:nvGrpSpPr>
            <p:grpSpPr bwMode="auto">
              <a:xfrm rot="2677933">
                <a:off x="4125" y="1052"/>
                <a:ext cx="391" cy="413"/>
                <a:chOff x="5019" y="698"/>
                <a:chExt cx="391" cy="413"/>
              </a:xfrm>
            </p:grpSpPr>
            <p:sp>
              <p:nvSpPr>
                <p:cNvPr id="50197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5019" y="698"/>
                  <a:ext cx="62" cy="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0198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5348" y="698"/>
                  <a:ext cx="62" cy="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0199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2" y="1043"/>
                  <a:ext cx="62" cy="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0200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5068" y="760"/>
                  <a:ext cx="288" cy="28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0201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5048" y="764"/>
                  <a:ext cx="0" cy="2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0202" name="Line 31"/>
                <p:cNvSpPr>
                  <a:spLocks noChangeShapeType="1"/>
                </p:cNvSpPr>
                <p:nvPr/>
              </p:nvSpPr>
              <p:spPr bwMode="auto">
                <a:xfrm rot="16200000" flipV="1">
                  <a:off x="5215" y="595"/>
                  <a:ext cx="0" cy="2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50195" name="Text Box 34"/>
              <p:cNvSpPr txBox="1">
                <a:spLocks noChangeArrowheads="1"/>
              </p:cNvSpPr>
              <p:nvPr/>
            </p:nvSpPr>
            <p:spPr bwMode="auto">
              <a:xfrm>
                <a:off x="4564" y="1156"/>
                <a:ext cx="22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50196" name="Text Box 35"/>
              <p:cNvSpPr txBox="1">
                <a:spLocks noChangeArrowheads="1"/>
              </p:cNvSpPr>
              <p:nvPr/>
            </p:nvSpPr>
            <p:spPr bwMode="auto">
              <a:xfrm>
                <a:off x="3861" y="1166"/>
                <a:ext cx="22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>
                    <a:solidFill>
                      <a:srgbClr val="FF0000"/>
                    </a:solidFill>
                  </a:rPr>
                  <a:t>C</a:t>
                </a:r>
              </a:p>
            </p:txBody>
          </p:sp>
        </p:grpSp>
      </p:grp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1697038" y="3603626"/>
            <a:ext cx="5370512" cy="2303463"/>
            <a:chOff x="995" y="2195"/>
            <a:chExt cx="3383" cy="1451"/>
          </a:xfrm>
        </p:grpSpPr>
        <p:grpSp>
          <p:nvGrpSpPr>
            <p:cNvPr id="50183" name="Group 48"/>
            <p:cNvGrpSpPr>
              <a:grpSpLocks/>
            </p:cNvGrpSpPr>
            <p:nvPr/>
          </p:nvGrpSpPr>
          <p:grpSpPr bwMode="auto">
            <a:xfrm>
              <a:off x="995" y="2195"/>
              <a:ext cx="1142" cy="1003"/>
              <a:chOff x="2272" y="1939"/>
              <a:chExt cx="1142" cy="1003"/>
            </a:xfrm>
          </p:grpSpPr>
          <p:sp>
            <p:nvSpPr>
              <p:cNvPr id="50189" name="Freeform 39"/>
              <p:cNvSpPr>
                <a:spLocks/>
              </p:cNvSpPr>
              <p:nvPr/>
            </p:nvSpPr>
            <p:spPr bwMode="auto">
              <a:xfrm>
                <a:off x="3014" y="1939"/>
                <a:ext cx="400" cy="349"/>
              </a:xfrm>
              <a:custGeom>
                <a:avLst/>
                <a:gdLst>
                  <a:gd name="T0" fmla="*/ 193 w 400"/>
                  <a:gd name="T1" fmla="*/ 1 h 349"/>
                  <a:gd name="T2" fmla="*/ 0 w 400"/>
                  <a:gd name="T3" fmla="*/ 0 h 349"/>
                  <a:gd name="T4" fmla="*/ 0 w 400"/>
                  <a:gd name="T5" fmla="*/ 348 h 349"/>
                  <a:gd name="T6" fmla="*/ 400 w 400"/>
                  <a:gd name="T7" fmla="*/ 349 h 3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0"/>
                  <a:gd name="T13" fmla="*/ 0 h 349"/>
                  <a:gd name="T14" fmla="*/ 400 w 400"/>
                  <a:gd name="T15" fmla="*/ 349 h 3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0" h="349">
                    <a:moveTo>
                      <a:pt x="193" y="1"/>
                    </a:moveTo>
                    <a:lnTo>
                      <a:pt x="0" y="0"/>
                    </a:lnTo>
                    <a:lnTo>
                      <a:pt x="0" y="348"/>
                    </a:lnTo>
                    <a:lnTo>
                      <a:pt x="400" y="349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0190" name="Freeform 41"/>
              <p:cNvSpPr>
                <a:spLocks/>
              </p:cNvSpPr>
              <p:nvPr/>
            </p:nvSpPr>
            <p:spPr bwMode="auto">
              <a:xfrm>
                <a:off x="2676" y="2594"/>
                <a:ext cx="738" cy="348"/>
              </a:xfrm>
              <a:custGeom>
                <a:avLst/>
                <a:gdLst>
                  <a:gd name="T0" fmla="*/ 282 w 738"/>
                  <a:gd name="T1" fmla="*/ 0 h 348"/>
                  <a:gd name="T2" fmla="*/ 0 w 738"/>
                  <a:gd name="T3" fmla="*/ 0 h 348"/>
                  <a:gd name="T4" fmla="*/ 0 w 738"/>
                  <a:gd name="T5" fmla="*/ 348 h 348"/>
                  <a:gd name="T6" fmla="*/ 738 w 738"/>
                  <a:gd name="T7" fmla="*/ 348 h 3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8"/>
                  <a:gd name="T13" fmla="*/ 0 h 348"/>
                  <a:gd name="T14" fmla="*/ 738 w 738"/>
                  <a:gd name="T15" fmla="*/ 348 h 3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8" h="348">
                    <a:moveTo>
                      <a:pt x="282" y="0"/>
                    </a:moveTo>
                    <a:lnTo>
                      <a:pt x="0" y="0"/>
                    </a:lnTo>
                    <a:lnTo>
                      <a:pt x="0" y="348"/>
                    </a:lnTo>
                    <a:lnTo>
                      <a:pt x="738" y="348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0191" name="Freeform 42"/>
              <p:cNvSpPr>
                <a:spLocks/>
              </p:cNvSpPr>
              <p:nvPr/>
            </p:nvSpPr>
            <p:spPr bwMode="auto">
              <a:xfrm>
                <a:off x="2272" y="2109"/>
                <a:ext cx="740" cy="644"/>
              </a:xfrm>
              <a:custGeom>
                <a:avLst/>
                <a:gdLst>
                  <a:gd name="T0" fmla="*/ 740 w 740"/>
                  <a:gd name="T1" fmla="*/ 0 h 644"/>
                  <a:gd name="T2" fmla="*/ 0 w 740"/>
                  <a:gd name="T3" fmla="*/ 0 h 644"/>
                  <a:gd name="T4" fmla="*/ 0 w 740"/>
                  <a:gd name="T5" fmla="*/ 644 h 644"/>
                  <a:gd name="T6" fmla="*/ 403 w 740"/>
                  <a:gd name="T7" fmla="*/ 644 h 6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40"/>
                  <a:gd name="T13" fmla="*/ 0 h 644"/>
                  <a:gd name="T14" fmla="*/ 740 w 740"/>
                  <a:gd name="T15" fmla="*/ 644 h 6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40" h="644">
                    <a:moveTo>
                      <a:pt x="740" y="0"/>
                    </a:moveTo>
                    <a:lnTo>
                      <a:pt x="0" y="0"/>
                    </a:lnTo>
                    <a:lnTo>
                      <a:pt x="0" y="644"/>
                    </a:lnTo>
                    <a:lnTo>
                      <a:pt x="403" y="644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0184" name="Group 44"/>
            <p:cNvGrpSpPr>
              <a:grpSpLocks/>
            </p:cNvGrpSpPr>
            <p:nvPr/>
          </p:nvGrpSpPr>
          <p:grpSpPr bwMode="auto">
            <a:xfrm>
              <a:off x="3236" y="2195"/>
              <a:ext cx="1142" cy="1003"/>
              <a:chOff x="3712" y="1939"/>
              <a:chExt cx="1142" cy="1003"/>
            </a:xfrm>
          </p:grpSpPr>
          <p:sp>
            <p:nvSpPr>
              <p:cNvPr id="50186" name="Freeform 45"/>
              <p:cNvSpPr>
                <a:spLocks/>
              </p:cNvSpPr>
              <p:nvPr/>
            </p:nvSpPr>
            <p:spPr bwMode="auto">
              <a:xfrm>
                <a:off x="4454" y="1939"/>
                <a:ext cx="400" cy="349"/>
              </a:xfrm>
              <a:custGeom>
                <a:avLst/>
                <a:gdLst>
                  <a:gd name="T0" fmla="*/ 400 w 400"/>
                  <a:gd name="T1" fmla="*/ 1 h 349"/>
                  <a:gd name="T2" fmla="*/ 0 w 400"/>
                  <a:gd name="T3" fmla="*/ 0 h 349"/>
                  <a:gd name="T4" fmla="*/ 0 w 400"/>
                  <a:gd name="T5" fmla="*/ 348 h 349"/>
                  <a:gd name="T6" fmla="*/ 400 w 400"/>
                  <a:gd name="T7" fmla="*/ 349 h 3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0"/>
                  <a:gd name="T13" fmla="*/ 0 h 349"/>
                  <a:gd name="T14" fmla="*/ 400 w 400"/>
                  <a:gd name="T15" fmla="*/ 349 h 3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0" h="349">
                    <a:moveTo>
                      <a:pt x="400" y="1"/>
                    </a:moveTo>
                    <a:lnTo>
                      <a:pt x="0" y="0"/>
                    </a:lnTo>
                    <a:lnTo>
                      <a:pt x="0" y="348"/>
                    </a:lnTo>
                    <a:lnTo>
                      <a:pt x="400" y="349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0187" name="Freeform 46"/>
              <p:cNvSpPr>
                <a:spLocks/>
              </p:cNvSpPr>
              <p:nvPr/>
            </p:nvSpPr>
            <p:spPr bwMode="auto">
              <a:xfrm>
                <a:off x="4116" y="2594"/>
                <a:ext cx="738" cy="348"/>
              </a:xfrm>
              <a:custGeom>
                <a:avLst/>
                <a:gdLst>
                  <a:gd name="T0" fmla="*/ 738 w 738"/>
                  <a:gd name="T1" fmla="*/ 0 h 348"/>
                  <a:gd name="T2" fmla="*/ 0 w 738"/>
                  <a:gd name="T3" fmla="*/ 0 h 348"/>
                  <a:gd name="T4" fmla="*/ 0 w 738"/>
                  <a:gd name="T5" fmla="*/ 348 h 348"/>
                  <a:gd name="T6" fmla="*/ 738 w 738"/>
                  <a:gd name="T7" fmla="*/ 348 h 3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8"/>
                  <a:gd name="T13" fmla="*/ 0 h 348"/>
                  <a:gd name="T14" fmla="*/ 738 w 738"/>
                  <a:gd name="T15" fmla="*/ 348 h 3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8" h="348">
                    <a:moveTo>
                      <a:pt x="738" y="0"/>
                    </a:moveTo>
                    <a:lnTo>
                      <a:pt x="0" y="0"/>
                    </a:lnTo>
                    <a:lnTo>
                      <a:pt x="0" y="348"/>
                    </a:lnTo>
                    <a:lnTo>
                      <a:pt x="738" y="348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0188" name="Freeform 47"/>
              <p:cNvSpPr>
                <a:spLocks/>
              </p:cNvSpPr>
              <p:nvPr/>
            </p:nvSpPr>
            <p:spPr bwMode="auto">
              <a:xfrm>
                <a:off x="3712" y="2109"/>
                <a:ext cx="740" cy="644"/>
              </a:xfrm>
              <a:custGeom>
                <a:avLst/>
                <a:gdLst>
                  <a:gd name="T0" fmla="*/ 740 w 740"/>
                  <a:gd name="T1" fmla="*/ 0 h 644"/>
                  <a:gd name="T2" fmla="*/ 0 w 740"/>
                  <a:gd name="T3" fmla="*/ 0 h 644"/>
                  <a:gd name="T4" fmla="*/ 0 w 740"/>
                  <a:gd name="T5" fmla="*/ 644 h 644"/>
                  <a:gd name="T6" fmla="*/ 403 w 740"/>
                  <a:gd name="T7" fmla="*/ 644 h 6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40"/>
                  <a:gd name="T13" fmla="*/ 0 h 644"/>
                  <a:gd name="T14" fmla="*/ 740 w 740"/>
                  <a:gd name="T15" fmla="*/ 644 h 6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40" h="644">
                    <a:moveTo>
                      <a:pt x="740" y="0"/>
                    </a:moveTo>
                    <a:lnTo>
                      <a:pt x="0" y="0"/>
                    </a:lnTo>
                    <a:lnTo>
                      <a:pt x="0" y="644"/>
                    </a:lnTo>
                    <a:lnTo>
                      <a:pt x="403" y="644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0185" name="Text Box 49"/>
            <p:cNvSpPr txBox="1">
              <a:spLocks noChangeArrowheads="1"/>
            </p:cNvSpPr>
            <p:nvPr/>
          </p:nvSpPr>
          <p:spPr bwMode="auto">
            <a:xfrm>
              <a:off x="1071" y="3433"/>
              <a:ext cx="316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>
                  <a:solidFill>
                    <a:schemeClr val="accent2"/>
                  </a:solidFill>
                </a:rPr>
                <a:t>a</a:t>
              </a:r>
              <a:r>
                <a:rPr lang="en-US" sz="1600" dirty="0">
                  <a:solidFill>
                    <a:schemeClr val="accent2"/>
                  </a:solidFill>
                </a:rPr>
                <a:t>d</a:t>
              </a:r>
              <a:r>
                <a:rPr lang="cs-CZ" sz="1600" dirty="0" err="1">
                  <a:solidFill>
                    <a:schemeClr val="accent2"/>
                  </a:solidFill>
                </a:rPr>
                <a:t>ditiv</a:t>
              </a:r>
              <a:r>
                <a:rPr lang="en-US" sz="1600" dirty="0">
                  <a:solidFill>
                    <a:schemeClr val="accent2"/>
                  </a:solidFill>
                </a:rPr>
                <a:t>e tree</a:t>
              </a:r>
              <a:r>
                <a:rPr lang="cs-CZ" sz="1600" dirty="0">
                  <a:solidFill>
                    <a:schemeClr val="accent2"/>
                  </a:solidFill>
                </a:rPr>
                <a:t>		          </a:t>
              </a:r>
              <a:r>
                <a:rPr lang="cs-CZ" sz="1600" dirty="0" err="1">
                  <a:solidFill>
                    <a:schemeClr val="accent2"/>
                  </a:solidFill>
                </a:rPr>
                <a:t>ultrametric</a:t>
              </a:r>
              <a:r>
                <a:rPr lang="en-US" sz="1600" dirty="0">
                  <a:solidFill>
                    <a:schemeClr val="accent2"/>
                  </a:solidFill>
                </a:rPr>
                <a:t> tree</a:t>
              </a:r>
              <a:endParaRPr lang="cs-CZ" sz="1600" dirty="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3" descr="Simulation"/>
          <p:cNvPicPr>
            <a:picLocks noChangeAspect="1" noChangeArrowheads="1"/>
          </p:cNvPicPr>
          <p:nvPr/>
        </p:nvPicPr>
        <p:blipFill>
          <a:blip r:embed="rId3" cstate="print"/>
          <a:srcRect l="40196" r="29323"/>
          <a:stretch>
            <a:fillRect/>
          </a:stretch>
        </p:blipFill>
        <p:spPr bwMode="auto">
          <a:xfrm>
            <a:off x="1892300" y="1074738"/>
            <a:ext cx="5434013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0AF90422-FFE5-406D-BB1B-B022C4312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622" y="324327"/>
            <a:ext cx="41595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E60000"/>
                </a:solidFill>
              </a:rPr>
              <a:t>UPGMA</a:t>
            </a:r>
            <a:r>
              <a:rPr lang="cs-CZ" sz="2800" b="0" dirty="0">
                <a:solidFill>
                  <a:srgbClr val="E60000"/>
                </a:solidFill>
              </a:rPr>
              <a:t> a</a:t>
            </a:r>
            <a:r>
              <a:rPr lang="en-US" sz="2800" b="0" dirty="0" err="1">
                <a:solidFill>
                  <a:srgbClr val="E60000"/>
                </a:solidFill>
              </a:rPr>
              <a:t>nd</a:t>
            </a:r>
            <a:r>
              <a:rPr lang="en-US" sz="2800" b="0" dirty="0">
                <a:solidFill>
                  <a:srgbClr val="E60000"/>
                </a:solidFill>
              </a:rPr>
              <a:t> consistency</a:t>
            </a:r>
            <a:endParaRPr lang="cs-CZ" sz="28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468313" y="1179899"/>
            <a:ext cx="810029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Aft>
                <a:spcPts val="1200"/>
              </a:spcAft>
            </a:pPr>
            <a:r>
              <a:rPr lang="cs-CZ" sz="2000" b="0" dirty="0" err="1"/>
              <a:t>Algorit</a:t>
            </a:r>
            <a:r>
              <a:rPr lang="en-US" sz="2000" b="0" dirty="0"/>
              <a:t>h</a:t>
            </a:r>
            <a:r>
              <a:rPr lang="cs-CZ" sz="2000" b="0" dirty="0" err="1"/>
              <a:t>mic</a:t>
            </a:r>
            <a:r>
              <a:rPr lang="cs-CZ" sz="2000" b="0" dirty="0"/>
              <a:t> met</a:t>
            </a:r>
            <a:r>
              <a:rPr lang="en-US" sz="2000" b="0" dirty="0"/>
              <a:t>h</a:t>
            </a:r>
            <a:r>
              <a:rPr lang="cs-CZ" sz="2000" b="0" dirty="0"/>
              <a:t>od</a:t>
            </a:r>
          </a:p>
          <a:p>
            <a:pPr marL="342900" indent="-342900">
              <a:spcAft>
                <a:spcPts val="1200"/>
              </a:spcAft>
            </a:pPr>
            <a:r>
              <a:rPr lang="cs-CZ" sz="2000" b="0" dirty="0"/>
              <a:t>Princip</a:t>
            </a:r>
            <a:r>
              <a:rPr lang="en-US" sz="2000" b="0" dirty="0"/>
              <a:t>le of</a:t>
            </a:r>
            <a:r>
              <a:rPr lang="cs-CZ" sz="2000" b="0" dirty="0"/>
              <a:t> minim</a:t>
            </a:r>
            <a:r>
              <a:rPr lang="en-US" sz="2000" b="0" dirty="0"/>
              <a:t>a</a:t>
            </a:r>
            <a:r>
              <a:rPr lang="cs-CZ" sz="2000" b="0" dirty="0"/>
              <a:t>l </a:t>
            </a:r>
            <a:r>
              <a:rPr lang="cs-CZ" sz="2000" b="0" dirty="0" err="1"/>
              <a:t>evolu</a:t>
            </a:r>
            <a:r>
              <a:rPr lang="en-US" sz="2000" b="0" dirty="0" err="1"/>
              <a:t>tion</a:t>
            </a:r>
            <a:r>
              <a:rPr lang="cs-CZ" sz="2000" b="0" dirty="0"/>
              <a:t> </a:t>
            </a:r>
            <a:r>
              <a:rPr lang="cs-CZ" sz="2000" b="0" dirty="0">
                <a:sym typeface="Symbol" pitchFamily="18" charset="2"/>
              </a:rPr>
              <a:t> minim</a:t>
            </a:r>
            <a:r>
              <a:rPr lang="en-US" sz="2000" b="0" dirty="0" err="1">
                <a:sym typeface="Symbol" pitchFamily="18" charset="2"/>
              </a:rPr>
              <a:t>izes</a:t>
            </a:r>
            <a:r>
              <a:rPr lang="en-US" sz="2000" b="0" dirty="0">
                <a:sym typeface="Symbol" pitchFamily="18" charset="2"/>
              </a:rPr>
              <a:t> sum of branch </a:t>
            </a:r>
            <a:r>
              <a:rPr lang="en-US" sz="2000" b="0" dirty="0" err="1">
                <a:sym typeface="Symbol" pitchFamily="18" charset="2"/>
              </a:rPr>
              <a:t>lenghts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i="1" dirty="0">
                <a:sym typeface="Symbol" pitchFamily="18" charset="2"/>
              </a:rPr>
              <a:t>S</a:t>
            </a:r>
          </a:p>
          <a:p>
            <a:pPr marL="342900" indent="-342900">
              <a:spcAft>
                <a:spcPts val="1200"/>
              </a:spcAft>
            </a:pPr>
            <a:r>
              <a:rPr lang="en-US" sz="2000" b="0" dirty="0">
                <a:sym typeface="Symbol" pitchFamily="18" charset="2"/>
              </a:rPr>
              <a:t>Each pair of nodes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err="1">
                <a:sym typeface="Symbol" pitchFamily="18" charset="2"/>
              </a:rPr>
              <a:t>adjust</a:t>
            </a:r>
            <a:r>
              <a:rPr lang="en-US" sz="2000" b="0" dirty="0">
                <a:sym typeface="Symbol" pitchFamily="18" charset="2"/>
              </a:rPr>
              <a:t>ed according to its divergence from others</a:t>
            </a:r>
            <a:endParaRPr lang="cs-CZ" sz="2000" b="0" dirty="0">
              <a:sym typeface="Symbol" pitchFamily="18" charset="2"/>
            </a:endParaRPr>
          </a:p>
          <a:p>
            <a:pPr marL="342900" indent="-342900">
              <a:spcAft>
                <a:spcPts val="1200"/>
              </a:spcAft>
            </a:pPr>
            <a:r>
              <a:rPr lang="en-US" sz="2000" b="0" dirty="0">
                <a:sym typeface="Symbol" pitchFamily="18" charset="2"/>
              </a:rPr>
              <a:t>Single</a:t>
            </a:r>
            <a:r>
              <a:rPr lang="cs-CZ" sz="2000" b="0" dirty="0">
                <a:sym typeface="Symbol" pitchFamily="18" charset="2"/>
              </a:rPr>
              <a:t> a</a:t>
            </a:r>
            <a:r>
              <a:rPr lang="en-US" sz="2000" b="0" dirty="0">
                <a:sym typeface="Symbol" pitchFamily="18" charset="2"/>
              </a:rPr>
              <a:t>d</a:t>
            </a:r>
            <a:r>
              <a:rPr lang="cs-CZ" sz="2000" b="0" dirty="0" err="1">
                <a:sym typeface="Symbol" pitchFamily="18" charset="2"/>
              </a:rPr>
              <a:t>ditiv</a:t>
            </a:r>
            <a:r>
              <a:rPr lang="en-US" sz="2000" b="0" dirty="0">
                <a:sym typeface="Symbol" pitchFamily="18" charset="2"/>
              </a:rPr>
              <a:t>e tree</a:t>
            </a:r>
          </a:p>
        </p:txBody>
      </p:sp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2874259" y="309563"/>
            <a:ext cx="339548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Neighbor-Joining</a:t>
            </a:r>
            <a:r>
              <a:rPr lang="cs-CZ" sz="24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NJ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NJ2"/>
          <p:cNvPicPr>
            <a:picLocks noChangeAspect="1" noChangeArrowheads="1"/>
          </p:cNvPicPr>
          <p:nvPr/>
        </p:nvPicPr>
        <p:blipFill>
          <a:blip r:embed="rId3" cstate="print"/>
          <a:srcRect r="73202" b="56029"/>
          <a:stretch>
            <a:fillRect/>
          </a:stretch>
        </p:blipFill>
        <p:spPr bwMode="auto">
          <a:xfrm>
            <a:off x="186791" y="1228811"/>
            <a:ext cx="2301036" cy="201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ový popisek 11">
            <a:extLst>
              <a:ext uri="{FF2B5EF4-FFF2-40B4-BE49-F238E27FC236}">
                <a16:creationId xmlns:a16="http://schemas.microsoft.com/office/drawing/2014/main" id="{C621956B-C14A-4EC6-A09E-5697086252E9}"/>
              </a:ext>
            </a:extLst>
          </p:cNvPr>
          <p:cNvSpPr/>
          <p:nvPr/>
        </p:nvSpPr>
        <p:spPr bwMode="auto">
          <a:xfrm>
            <a:off x="1351006" y="837513"/>
            <a:ext cx="1136821" cy="391298"/>
          </a:xfrm>
          <a:prstGeom prst="wedgeRectCallout">
            <a:avLst>
              <a:gd name="adj1" fmla="val -20316"/>
              <a:gd name="adj2" fmla="val 8074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star tree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NJ2"/>
          <p:cNvPicPr>
            <a:picLocks noChangeAspect="1" noChangeArrowheads="1"/>
          </p:cNvPicPr>
          <p:nvPr/>
        </p:nvPicPr>
        <p:blipFill>
          <a:blip r:embed="rId3" cstate="print"/>
          <a:srcRect r="41062" b="56029"/>
          <a:stretch>
            <a:fillRect/>
          </a:stretch>
        </p:blipFill>
        <p:spPr bwMode="auto">
          <a:xfrm>
            <a:off x="186791" y="1228811"/>
            <a:ext cx="5060712" cy="201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ový popisek 12">
            <a:extLst>
              <a:ext uri="{FF2B5EF4-FFF2-40B4-BE49-F238E27FC236}">
                <a16:creationId xmlns:a16="http://schemas.microsoft.com/office/drawing/2014/main" id="{1ED49BC6-6926-43D0-B4DC-A690F86B97D9}"/>
              </a:ext>
            </a:extLst>
          </p:cNvPr>
          <p:cNvSpPr/>
          <p:nvPr/>
        </p:nvSpPr>
        <p:spPr bwMode="auto">
          <a:xfrm>
            <a:off x="3464012" y="540223"/>
            <a:ext cx="1466335" cy="967302"/>
          </a:xfrm>
          <a:prstGeom prst="wedgeRectCallout">
            <a:avLst>
              <a:gd name="adj1" fmla="val -28136"/>
              <a:gd name="adj2" fmla="val 7750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finding nearest neighbors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bdélníkový popisek 11">
            <a:extLst>
              <a:ext uri="{FF2B5EF4-FFF2-40B4-BE49-F238E27FC236}">
                <a16:creationId xmlns:a16="http://schemas.microsoft.com/office/drawing/2014/main" id="{31E5DE79-8DAC-4C63-97B0-E8345AC75DE7}"/>
              </a:ext>
            </a:extLst>
          </p:cNvPr>
          <p:cNvSpPr/>
          <p:nvPr/>
        </p:nvSpPr>
        <p:spPr bwMode="auto">
          <a:xfrm>
            <a:off x="1351006" y="837513"/>
            <a:ext cx="1136821" cy="391298"/>
          </a:xfrm>
          <a:prstGeom prst="wedgeRectCallout">
            <a:avLst>
              <a:gd name="adj1" fmla="val -20316"/>
              <a:gd name="adj2" fmla="val 8074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star tree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NJ2"/>
          <p:cNvPicPr>
            <a:picLocks noChangeAspect="1" noChangeArrowheads="1"/>
          </p:cNvPicPr>
          <p:nvPr/>
        </p:nvPicPr>
        <p:blipFill>
          <a:blip r:embed="rId3" cstate="print"/>
          <a:srcRect b="50820"/>
          <a:stretch>
            <a:fillRect/>
          </a:stretch>
        </p:blipFill>
        <p:spPr bwMode="auto">
          <a:xfrm>
            <a:off x="186791" y="1228811"/>
            <a:ext cx="8586506" cy="225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élníkový popisek 13">
            <a:extLst>
              <a:ext uri="{FF2B5EF4-FFF2-40B4-BE49-F238E27FC236}">
                <a16:creationId xmlns:a16="http://schemas.microsoft.com/office/drawing/2014/main" id="{57684FD9-8C51-47A8-9FCA-A6FFCC1DF3AA}"/>
              </a:ext>
            </a:extLst>
          </p:cNvPr>
          <p:cNvSpPr/>
          <p:nvPr/>
        </p:nvSpPr>
        <p:spPr bwMode="auto">
          <a:xfrm>
            <a:off x="6594390" y="704336"/>
            <a:ext cx="1466335" cy="719022"/>
          </a:xfrm>
          <a:prstGeom prst="wedgeRectCallout">
            <a:avLst>
              <a:gd name="adj1" fmla="val -28136"/>
              <a:gd name="adj2" fmla="val 7750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distance recalculation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bdélníkový popisek 12">
            <a:extLst>
              <a:ext uri="{FF2B5EF4-FFF2-40B4-BE49-F238E27FC236}">
                <a16:creationId xmlns:a16="http://schemas.microsoft.com/office/drawing/2014/main" id="{8888CA33-66A1-4159-B0D9-AD94FFB5EECB}"/>
              </a:ext>
            </a:extLst>
          </p:cNvPr>
          <p:cNvSpPr/>
          <p:nvPr/>
        </p:nvSpPr>
        <p:spPr bwMode="auto">
          <a:xfrm>
            <a:off x="3464012" y="540223"/>
            <a:ext cx="1466335" cy="967302"/>
          </a:xfrm>
          <a:prstGeom prst="wedgeRectCallout">
            <a:avLst>
              <a:gd name="adj1" fmla="val -28136"/>
              <a:gd name="adj2" fmla="val 7750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finding nearest neighbors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bdélníkový popisek 11">
            <a:extLst>
              <a:ext uri="{FF2B5EF4-FFF2-40B4-BE49-F238E27FC236}">
                <a16:creationId xmlns:a16="http://schemas.microsoft.com/office/drawing/2014/main" id="{A8D18506-66DB-4402-97CB-CD7E842CAA70}"/>
              </a:ext>
            </a:extLst>
          </p:cNvPr>
          <p:cNvSpPr/>
          <p:nvPr/>
        </p:nvSpPr>
        <p:spPr bwMode="auto">
          <a:xfrm>
            <a:off x="1351006" y="837513"/>
            <a:ext cx="1136821" cy="391298"/>
          </a:xfrm>
          <a:prstGeom prst="wedgeRectCallout">
            <a:avLst>
              <a:gd name="adj1" fmla="val -20316"/>
              <a:gd name="adj2" fmla="val 8074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star tree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NJ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791" y="1228811"/>
            <a:ext cx="8586506" cy="458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Skupina 9"/>
          <p:cNvGrpSpPr/>
          <p:nvPr/>
        </p:nvGrpSpPr>
        <p:grpSpPr>
          <a:xfrm>
            <a:off x="1841156" y="3004280"/>
            <a:ext cx="5639149" cy="2693689"/>
            <a:chOff x="1841156" y="3004280"/>
            <a:chExt cx="5639149" cy="2693689"/>
          </a:xfrm>
        </p:grpSpPr>
        <p:sp>
          <p:nvSpPr>
            <p:cNvPr id="49163" name="Text Box 11"/>
            <p:cNvSpPr txBox="1">
              <a:spLocks noChangeArrowheads="1"/>
            </p:cNvSpPr>
            <p:nvPr/>
          </p:nvSpPr>
          <p:spPr bwMode="auto">
            <a:xfrm>
              <a:off x="1841156" y="3083484"/>
              <a:ext cx="1050288" cy="36933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i="1" dirty="0"/>
                <a:t>S</a:t>
              </a:r>
              <a:r>
                <a:rPr lang="cs-CZ" b="0" dirty="0"/>
                <a:t> = 32,4</a:t>
              </a:r>
            </a:p>
          </p:txBody>
        </p:sp>
        <p:sp>
          <p:nvSpPr>
            <p:cNvPr id="49164" name="Text Box 12"/>
            <p:cNvSpPr txBox="1">
              <a:spLocks noChangeArrowheads="1"/>
            </p:cNvSpPr>
            <p:nvPr/>
          </p:nvSpPr>
          <p:spPr bwMode="auto">
            <a:xfrm>
              <a:off x="5863623" y="3004280"/>
              <a:ext cx="1050288" cy="36933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i="1" dirty="0"/>
                <a:t>S</a:t>
              </a:r>
              <a:r>
                <a:rPr lang="cs-CZ" b="0" dirty="0"/>
                <a:t> = 29,5</a:t>
              </a:r>
            </a:p>
          </p:txBody>
        </p:sp>
        <p:sp>
          <p:nvSpPr>
            <p:cNvPr id="49165" name="Text Box 13"/>
            <p:cNvSpPr txBox="1">
              <a:spLocks noChangeArrowheads="1"/>
            </p:cNvSpPr>
            <p:nvPr/>
          </p:nvSpPr>
          <p:spPr bwMode="auto">
            <a:xfrm>
              <a:off x="6430017" y="5328637"/>
              <a:ext cx="1050288" cy="36933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i="1" dirty="0"/>
                <a:t>S</a:t>
              </a:r>
              <a:r>
                <a:rPr lang="cs-CZ" b="0" dirty="0"/>
                <a:t> = 28,0</a:t>
              </a:r>
            </a:p>
          </p:txBody>
        </p:sp>
      </p:grpSp>
      <p:sp>
        <p:nvSpPr>
          <p:cNvPr id="15" name="Obdélníkový popisek 14"/>
          <p:cNvSpPr/>
          <p:nvPr/>
        </p:nvSpPr>
        <p:spPr bwMode="auto">
          <a:xfrm>
            <a:off x="3217563" y="5513303"/>
            <a:ext cx="1466335" cy="476765"/>
          </a:xfrm>
          <a:prstGeom prst="wedgeRectCallout">
            <a:avLst>
              <a:gd name="adj1" fmla="val 26358"/>
              <a:gd name="adj2" fmla="val -10375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repeating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...</a:t>
            </a:r>
          </a:p>
        </p:txBody>
      </p:sp>
      <p:sp>
        <p:nvSpPr>
          <p:cNvPr id="11" name="Obdélníkový popisek 13">
            <a:extLst>
              <a:ext uri="{FF2B5EF4-FFF2-40B4-BE49-F238E27FC236}">
                <a16:creationId xmlns:a16="http://schemas.microsoft.com/office/drawing/2014/main" id="{7C1E93B3-E9BC-4FAD-BA4A-AD7E15C01A79}"/>
              </a:ext>
            </a:extLst>
          </p:cNvPr>
          <p:cNvSpPr/>
          <p:nvPr/>
        </p:nvSpPr>
        <p:spPr bwMode="auto">
          <a:xfrm>
            <a:off x="6594390" y="704336"/>
            <a:ext cx="1466335" cy="719022"/>
          </a:xfrm>
          <a:prstGeom prst="wedgeRectCallout">
            <a:avLst>
              <a:gd name="adj1" fmla="val -28136"/>
              <a:gd name="adj2" fmla="val 7750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distance recalculation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bdélníkový popisek 12">
            <a:extLst>
              <a:ext uri="{FF2B5EF4-FFF2-40B4-BE49-F238E27FC236}">
                <a16:creationId xmlns:a16="http://schemas.microsoft.com/office/drawing/2014/main" id="{3FA50A35-9C24-4D52-8779-2B41728F4CA1}"/>
              </a:ext>
            </a:extLst>
          </p:cNvPr>
          <p:cNvSpPr/>
          <p:nvPr/>
        </p:nvSpPr>
        <p:spPr bwMode="auto">
          <a:xfrm>
            <a:off x="3464012" y="540223"/>
            <a:ext cx="1466335" cy="967302"/>
          </a:xfrm>
          <a:prstGeom prst="wedgeRectCallout">
            <a:avLst>
              <a:gd name="adj1" fmla="val -28136"/>
              <a:gd name="adj2" fmla="val 7750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finding nearest neighbors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Obdélníkový popisek 11">
            <a:extLst>
              <a:ext uri="{FF2B5EF4-FFF2-40B4-BE49-F238E27FC236}">
                <a16:creationId xmlns:a16="http://schemas.microsoft.com/office/drawing/2014/main" id="{DAB0FF33-405F-45A5-96F6-2EBDF22158CF}"/>
              </a:ext>
            </a:extLst>
          </p:cNvPr>
          <p:cNvSpPr/>
          <p:nvPr/>
        </p:nvSpPr>
        <p:spPr bwMode="auto">
          <a:xfrm>
            <a:off x="1351006" y="837513"/>
            <a:ext cx="1136821" cy="391298"/>
          </a:xfrm>
          <a:prstGeom prst="wedgeRectCallout">
            <a:avLst>
              <a:gd name="adj1" fmla="val -20316"/>
              <a:gd name="adj2" fmla="val 8074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star tree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4"/>
          <p:cNvSpPr txBox="1">
            <a:spLocks noChangeArrowheads="1"/>
          </p:cNvSpPr>
          <p:nvPr/>
        </p:nvSpPr>
        <p:spPr bwMode="auto">
          <a:xfrm>
            <a:off x="468313" y="572014"/>
            <a:ext cx="7534435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2400" dirty="0">
                <a:solidFill>
                  <a:srgbClr val="FF0000"/>
                </a:solidFill>
              </a:rPr>
              <a:t>	     </a:t>
            </a:r>
            <a:r>
              <a:rPr lang="en-US" sz="2400" b="0" dirty="0">
                <a:solidFill>
                  <a:srgbClr val="E60000"/>
                </a:solidFill>
              </a:rPr>
              <a:t>Drawbacks of distance data:</a:t>
            </a:r>
            <a:br>
              <a:rPr lang="cs-CZ" sz="2400" b="0" dirty="0">
                <a:solidFill>
                  <a:srgbClr val="E60000"/>
                </a:solidFill>
              </a:rPr>
            </a:br>
            <a:endParaRPr lang="en-US" sz="2400" b="0" dirty="0">
              <a:solidFill>
                <a:srgbClr val="E60000"/>
              </a:solidFill>
            </a:endParaRPr>
          </a:p>
          <a:p>
            <a:pPr marL="342900" indent="-342900"/>
            <a:endParaRPr lang="en-US" sz="2400" b="0" dirty="0"/>
          </a:p>
          <a:p>
            <a:pPr marL="342900" indent="-342900">
              <a:buFontTx/>
              <a:buAutoNum type="arabicPeriod"/>
            </a:pPr>
            <a:r>
              <a:rPr lang="en-US" sz="2000" b="0" dirty="0"/>
              <a:t>loss of information during transformation</a:t>
            </a:r>
            <a:br>
              <a:rPr lang="en-US" sz="2000" b="0" dirty="0"/>
            </a:br>
            <a:endParaRPr lang="en-US" sz="2000" b="0" dirty="0"/>
          </a:p>
          <a:p>
            <a:pPr marL="342900" indent="-342900">
              <a:buFontTx/>
              <a:buAutoNum type="arabicPeriod"/>
            </a:pPr>
            <a:r>
              <a:rPr lang="en-US" sz="2000" b="0" dirty="0"/>
              <a:t>after transformation to </a:t>
            </a:r>
            <a:r>
              <a:rPr lang="cs-CZ" sz="2000" b="0" dirty="0"/>
              <a:t>distance</a:t>
            </a:r>
            <a:r>
              <a:rPr lang="en-US" sz="2000" b="0" dirty="0"/>
              <a:t>s</a:t>
            </a:r>
            <a:r>
              <a:rPr lang="cs-CZ" sz="2000" b="0" dirty="0"/>
              <a:t>, </a:t>
            </a:r>
            <a:r>
              <a:rPr lang="en-US" sz="2000" b="0" dirty="0"/>
              <a:t>we cannot infer original data</a:t>
            </a:r>
            <a:br>
              <a:rPr lang="en-US" sz="2000" b="0" dirty="0"/>
            </a:br>
            <a:r>
              <a:rPr lang="en-US" b="0" dirty="0"/>
              <a:t>(different</a:t>
            </a:r>
            <a:r>
              <a:rPr lang="cs-CZ" b="0" dirty="0"/>
              <a:t> se</a:t>
            </a:r>
            <a:r>
              <a:rPr lang="en-US" b="0" dirty="0" err="1"/>
              <a:t>qu</a:t>
            </a:r>
            <a:r>
              <a:rPr lang="cs-CZ" b="0" dirty="0" err="1"/>
              <a:t>ence</a:t>
            </a:r>
            <a:r>
              <a:rPr lang="en-US" b="0" dirty="0"/>
              <a:t>s may result in the same</a:t>
            </a:r>
            <a:r>
              <a:rPr lang="cs-CZ" b="0" dirty="0"/>
              <a:t> distance</a:t>
            </a:r>
            <a:r>
              <a:rPr lang="en-US" b="0" dirty="0"/>
              <a:t>)</a:t>
            </a:r>
          </a:p>
          <a:p>
            <a:pPr marL="342900" indent="-342900">
              <a:buFontTx/>
              <a:buAutoNum type="arabicPeriod"/>
            </a:pPr>
            <a:endParaRPr lang="en-US" sz="2000" b="0" dirty="0"/>
          </a:p>
          <a:p>
            <a:pPr marL="342900" indent="-342900">
              <a:buFontTx/>
              <a:buAutoNum type="arabicPeriod"/>
            </a:pPr>
            <a:r>
              <a:rPr lang="en-US" sz="2000" b="0" dirty="0"/>
              <a:t>we cannot study the evolution in different parts of</a:t>
            </a:r>
            <a:r>
              <a:rPr lang="cs-CZ" sz="2000" b="0" dirty="0"/>
              <a:t> se</a:t>
            </a:r>
            <a:r>
              <a:rPr lang="en-US" sz="2000" b="0" dirty="0" err="1"/>
              <a:t>qu</a:t>
            </a:r>
            <a:r>
              <a:rPr lang="cs-CZ" sz="2000" b="0" dirty="0" err="1"/>
              <a:t>ence</a:t>
            </a:r>
            <a:endParaRPr lang="en-US" sz="2000" b="0" dirty="0"/>
          </a:p>
          <a:p>
            <a:pPr marL="342900" indent="-342900">
              <a:buFontTx/>
              <a:buAutoNum type="arabicPeriod"/>
            </a:pPr>
            <a:endParaRPr lang="en-US" sz="2000" b="0" dirty="0"/>
          </a:p>
          <a:p>
            <a:pPr marL="342900" indent="-342900">
              <a:buFontTx/>
              <a:buAutoNum type="arabicPeriod"/>
            </a:pPr>
            <a:r>
              <a:rPr lang="en-US" sz="2000" b="0" dirty="0"/>
              <a:t>difficult</a:t>
            </a:r>
            <a:r>
              <a:rPr lang="cs-CZ" sz="2000" b="0" dirty="0"/>
              <a:t> </a:t>
            </a:r>
            <a:r>
              <a:rPr lang="cs-CZ" sz="2000" b="0" dirty="0" err="1"/>
              <a:t>biologic</a:t>
            </a:r>
            <a:r>
              <a:rPr lang="en-US" sz="2000" b="0" dirty="0"/>
              <a:t>al</a:t>
            </a:r>
            <a:r>
              <a:rPr lang="cs-CZ" sz="2000" b="0" dirty="0"/>
              <a:t> interpreta</a:t>
            </a:r>
            <a:r>
              <a:rPr lang="en-US" sz="2000" b="0" dirty="0" err="1"/>
              <a:t>tion</a:t>
            </a:r>
            <a:r>
              <a:rPr lang="en-US" sz="2000" b="0" dirty="0"/>
              <a:t> of branch lengths</a:t>
            </a:r>
          </a:p>
          <a:p>
            <a:pPr marL="342900" indent="-342900">
              <a:buFontTx/>
              <a:buAutoNum type="arabicPeriod"/>
            </a:pPr>
            <a:endParaRPr lang="en-US" sz="2000" b="0" dirty="0"/>
          </a:p>
          <a:p>
            <a:pPr marL="342900" indent="-342900">
              <a:buFontTx/>
              <a:buAutoNum type="arabicPeriod"/>
            </a:pPr>
            <a:r>
              <a:rPr lang="en-US" sz="2000" b="0" dirty="0"/>
              <a:t>we cannot combine more distance matrices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877846" y="267355"/>
            <a:ext cx="53190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 err="1">
                <a:solidFill>
                  <a:srgbClr val="E60000"/>
                </a:solidFill>
              </a:rPr>
              <a:t>What</a:t>
            </a:r>
            <a:r>
              <a:rPr lang="cs-CZ" sz="2800" b="0" dirty="0">
                <a:solidFill>
                  <a:srgbClr val="E60000"/>
                </a:solidFill>
              </a:rPr>
              <a:t> type </a:t>
            </a:r>
            <a:r>
              <a:rPr lang="cs-CZ" sz="2800" b="0" dirty="0" err="1">
                <a:solidFill>
                  <a:srgbClr val="E60000"/>
                </a:solidFill>
              </a:rPr>
              <a:t>of</a:t>
            </a:r>
            <a:r>
              <a:rPr lang="cs-CZ" sz="2800" b="0" dirty="0">
                <a:solidFill>
                  <a:srgbClr val="E60000"/>
                </a:solidFill>
              </a:rPr>
              <a:t> data </a:t>
            </a:r>
            <a:r>
              <a:rPr lang="cs-CZ" sz="2800" b="0" dirty="0" err="1">
                <a:solidFill>
                  <a:srgbClr val="E60000"/>
                </a:solidFill>
              </a:rPr>
              <a:t>can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we</a:t>
            </a:r>
            <a:r>
              <a:rPr lang="cs-CZ" sz="2800" b="0" dirty="0">
                <a:solidFill>
                  <a:srgbClr val="E60000"/>
                </a:solidFill>
              </a:rPr>
              <a:t> use</a:t>
            </a:r>
            <a:r>
              <a:rPr lang="en-US" sz="2800" b="0" dirty="0">
                <a:solidFill>
                  <a:srgbClr val="E60000"/>
                </a:solidFill>
              </a:rPr>
              <a:t>?</a:t>
            </a:r>
            <a:endParaRPr lang="cs-CZ" sz="2800" b="0" dirty="0">
              <a:solidFill>
                <a:srgbClr val="E60000"/>
              </a:solidFill>
            </a:endParaRPr>
          </a:p>
        </p:txBody>
      </p:sp>
      <p:sp>
        <p:nvSpPr>
          <p:cNvPr id="5136" name="AutoShape 16"/>
          <p:cNvSpPr>
            <a:spLocks noChangeArrowheads="1"/>
          </p:cNvSpPr>
          <p:nvPr/>
        </p:nvSpPr>
        <p:spPr bwMode="auto">
          <a:xfrm>
            <a:off x="3338513" y="1206500"/>
            <a:ext cx="1698625" cy="841375"/>
          </a:xfrm>
          <a:prstGeom prst="flowChartAlternateProcess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DATA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1114425" y="2557463"/>
            <a:ext cx="1698625" cy="841375"/>
          </a:xfrm>
          <a:prstGeom prst="flowChartAlternateProcess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0" dirty="0"/>
              <a:t>Distance</a:t>
            </a:r>
            <a:r>
              <a:rPr lang="cs-CZ" sz="2400" b="0" dirty="0"/>
              <a:t>s</a:t>
            </a:r>
          </a:p>
        </p:txBody>
      </p:sp>
      <p:sp>
        <p:nvSpPr>
          <p:cNvPr id="5138" name="AutoShape 18"/>
          <p:cNvSpPr>
            <a:spLocks noChangeArrowheads="1"/>
          </p:cNvSpPr>
          <p:nvPr/>
        </p:nvSpPr>
        <p:spPr bwMode="auto">
          <a:xfrm>
            <a:off x="5456238" y="2571750"/>
            <a:ext cx="1698625" cy="841375"/>
          </a:xfrm>
          <a:prstGeom prst="flowChartAlternateProcess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en-US" sz="2400" b="0" dirty="0"/>
              <a:t>Dis</a:t>
            </a:r>
            <a:r>
              <a:rPr lang="cs-CZ" sz="2400" b="0" dirty="0"/>
              <a:t>c</a:t>
            </a:r>
            <a:r>
              <a:rPr lang="en-US" sz="2400" b="0" dirty="0"/>
              <a:t>r</a:t>
            </a:r>
            <a:r>
              <a:rPr lang="cs-CZ" sz="2400" b="0" dirty="0" err="1"/>
              <a:t>ete</a:t>
            </a:r>
            <a:endParaRPr lang="en-US" sz="2400" b="0" dirty="0"/>
          </a:p>
          <a:p>
            <a:pPr algn="ctr">
              <a:lnSpc>
                <a:spcPct val="85000"/>
              </a:lnSpc>
            </a:pPr>
            <a:r>
              <a:rPr lang="cs-CZ" sz="2400" b="0" dirty="0" err="1"/>
              <a:t>characters</a:t>
            </a:r>
            <a:endParaRPr lang="cs-CZ" sz="2400" b="0" dirty="0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646113" y="3814763"/>
            <a:ext cx="285392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Aft>
                <a:spcPts val="600"/>
              </a:spcAft>
            </a:pPr>
            <a:r>
              <a:rPr lang="en-US" sz="2000" b="0" dirty="0" err="1"/>
              <a:t>Im</a:t>
            </a:r>
            <a:r>
              <a:rPr lang="cs-CZ" sz="2000" b="0" dirty="0"/>
              <a:t>m</a:t>
            </a:r>
            <a:r>
              <a:rPr lang="en-US" sz="2000" b="0" dirty="0" err="1"/>
              <a:t>unolog</a:t>
            </a:r>
            <a:r>
              <a:rPr lang="cs-CZ" sz="2000" b="0" dirty="0"/>
              <a:t>y</a:t>
            </a:r>
            <a:endParaRPr lang="en-US" sz="2000" b="0" dirty="0"/>
          </a:p>
          <a:p>
            <a:pPr marL="342900" indent="-342900">
              <a:spcAft>
                <a:spcPts val="600"/>
              </a:spcAft>
            </a:pPr>
            <a:r>
              <a:rPr lang="en-US" sz="2000" b="0" dirty="0"/>
              <a:t>DNA-DNA </a:t>
            </a:r>
            <a:r>
              <a:rPr lang="en-US" sz="2000" b="0" dirty="0" err="1"/>
              <a:t>hybridiza</a:t>
            </a:r>
            <a:r>
              <a:rPr lang="cs-CZ" sz="2000" b="0" dirty="0" err="1"/>
              <a:t>tion</a:t>
            </a:r>
            <a:endParaRPr lang="cs-CZ" sz="2000" b="0" dirty="0"/>
          </a:p>
        </p:txBody>
      </p:sp>
      <p:sp>
        <p:nvSpPr>
          <p:cNvPr id="5140" name="AutoShape 20"/>
          <p:cNvSpPr>
            <a:spLocks noChangeArrowheads="1"/>
          </p:cNvSpPr>
          <p:nvPr/>
        </p:nvSpPr>
        <p:spPr bwMode="auto">
          <a:xfrm>
            <a:off x="4206875" y="3878263"/>
            <a:ext cx="1698625" cy="652462"/>
          </a:xfrm>
          <a:prstGeom prst="flowChartAlternateProcess">
            <a:avLst/>
          </a:prstGeom>
          <a:solidFill>
            <a:srgbClr val="AAF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0" dirty="0"/>
              <a:t>Bin</a:t>
            </a:r>
            <a:r>
              <a:rPr lang="cs-CZ" sz="2400" b="0" dirty="0"/>
              <a:t>ary</a:t>
            </a:r>
          </a:p>
        </p:txBody>
      </p:sp>
      <p:sp>
        <p:nvSpPr>
          <p:cNvPr id="5141" name="AutoShape 21"/>
          <p:cNvSpPr>
            <a:spLocks noChangeArrowheads="1"/>
          </p:cNvSpPr>
          <p:nvPr/>
        </p:nvSpPr>
        <p:spPr bwMode="auto">
          <a:xfrm>
            <a:off x="6542088" y="3878263"/>
            <a:ext cx="1984375" cy="652462"/>
          </a:xfrm>
          <a:prstGeom prst="flowChartAlternateProcess">
            <a:avLst/>
          </a:prstGeom>
          <a:solidFill>
            <a:srgbClr val="AAF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0" dirty="0" err="1"/>
              <a:t>Multistate</a:t>
            </a:r>
            <a:endParaRPr lang="cs-CZ" sz="2400" b="0" dirty="0"/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4495800" y="5662613"/>
            <a:ext cx="18153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b="0" dirty="0" err="1"/>
              <a:t>unordered</a:t>
            </a:r>
            <a:br>
              <a:rPr lang="en-US" sz="2000" b="0" dirty="0"/>
            </a:br>
            <a:r>
              <a:rPr lang="en-US" sz="2000" b="0" dirty="0"/>
              <a:t>ACGTTAGCT </a:t>
            </a:r>
            <a:endParaRPr lang="cs-CZ" sz="2000" b="0" dirty="0"/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6542088" y="5657851"/>
            <a:ext cx="144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b="0" dirty="0" err="1"/>
              <a:t>ordered</a:t>
            </a:r>
            <a:br>
              <a:rPr lang="en-US" sz="2000" b="0" dirty="0"/>
            </a:br>
            <a:r>
              <a:rPr lang="en-US" sz="2000" b="0" dirty="0"/>
              <a:t>  A</a:t>
            </a:r>
            <a:r>
              <a:rPr lang="en-US" sz="2000" b="0" dirty="0">
                <a:sym typeface="Symbol" pitchFamily="18" charset="2"/>
              </a:rPr>
              <a:t>BC</a:t>
            </a:r>
            <a:r>
              <a:rPr lang="en-US" sz="2000" b="0" dirty="0"/>
              <a:t> </a:t>
            </a:r>
            <a:endParaRPr lang="cs-CZ" sz="2000" b="0" dirty="0"/>
          </a:p>
        </p:txBody>
      </p:sp>
      <p:sp>
        <p:nvSpPr>
          <p:cNvPr id="5144" name="Line 24"/>
          <p:cNvSpPr>
            <a:spLocks noChangeShapeType="1"/>
          </p:cNvSpPr>
          <p:nvPr/>
        </p:nvSpPr>
        <p:spPr bwMode="auto">
          <a:xfrm flipH="1">
            <a:off x="2032000" y="2047875"/>
            <a:ext cx="1046163" cy="39211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146" name="Line 26"/>
          <p:cNvSpPr>
            <a:spLocks noChangeShapeType="1"/>
          </p:cNvSpPr>
          <p:nvPr/>
        </p:nvSpPr>
        <p:spPr bwMode="auto">
          <a:xfrm>
            <a:off x="5265738" y="2047875"/>
            <a:ext cx="1046162" cy="39211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147" name="Line 27"/>
          <p:cNvSpPr>
            <a:spLocks noChangeShapeType="1"/>
          </p:cNvSpPr>
          <p:nvPr/>
        </p:nvSpPr>
        <p:spPr bwMode="auto">
          <a:xfrm flipH="1">
            <a:off x="5065713" y="3513138"/>
            <a:ext cx="579437" cy="2619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149" name="Line 29"/>
          <p:cNvSpPr>
            <a:spLocks noChangeShapeType="1"/>
          </p:cNvSpPr>
          <p:nvPr/>
        </p:nvSpPr>
        <p:spPr bwMode="auto">
          <a:xfrm>
            <a:off x="6907213" y="3513138"/>
            <a:ext cx="579437" cy="2619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152" name="Text Box 32"/>
          <p:cNvSpPr txBox="1">
            <a:spLocks noChangeArrowheads="1"/>
          </p:cNvSpPr>
          <p:nvPr/>
        </p:nvSpPr>
        <p:spPr bwMode="auto">
          <a:xfrm>
            <a:off x="4202113" y="4689475"/>
            <a:ext cx="1738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2000" b="0"/>
              <a:t>11010010011</a:t>
            </a:r>
            <a:endParaRPr lang="cs-CZ" sz="2000" b="0"/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5830888" y="4689475"/>
            <a:ext cx="1176337" cy="838200"/>
            <a:chOff x="3673" y="2954"/>
            <a:chExt cx="741" cy="528"/>
          </a:xfrm>
        </p:grpSpPr>
        <p:sp>
          <p:nvSpPr>
            <p:cNvPr id="9234" name="Line 30"/>
            <p:cNvSpPr>
              <a:spLocks noChangeShapeType="1"/>
            </p:cNvSpPr>
            <p:nvPr/>
          </p:nvSpPr>
          <p:spPr bwMode="auto">
            <a:xfrm>
              <a:off x="4039" y="3223"/>
              <a:ext cx="375" cy="25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235" name="Line 31"/>
            <p:cNvSpPr>
              <a:spLocks noChangeShapeType="1"/>
            </p:cNvSpPr>
            <p:nvPr/>
          </p:nvSpPr>
          <p:spPr bwMode="auto">
            <a:xfrm flipH="1">
              <a:off x="3673" y="3224"/>
              <a:ext cx="354" cy="25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236" name="Line 33"/>
            <p:cNvSpPr>
              <a:spLocks noChangeShapeType="1"/>
            </p:cNvSpPr>
            <p:nvPr/>
          </p:nvSpPr>
          <p:spPr bwMode="auto">
            <a:xfrm flipV="1">
              <a:off x="4032" y="2954"/>
              <a:ext cx="0" cy="2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155" name="Text Box 35"/>
          <p:cNvSpPr txBox="1">
            <a:spLocks noChangeArrowheads="1"/>
          </p:cNvSpPr>
          <p:nvPr/>
        </p:nvSpPr>
        <p:spPr bwMode="auto">
          <a:xfrm>
            <a:off x="6899275" y="4689475"/>
            <a:ext cx="12461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2000" b="0"/>
              <a:t>ABCDEF</a:t>
            </a:r>
            <a:endParaRPr lang="cs-CZ" sz="20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6" grpId="0" animBg="1"/>
      <p:bldP spid="5137" grpId="0" animBg="1"/>
      <p:bldP spid="5138" grpId="0" animBg="1"/>
      <p:bldP spid="5139" grpId="0"/>
      <p:bldP spid="5140" grpId="0" animBg="1"/>
      <p:bldP spid="5141" grpId="0" animBg="1"/>
      <p:bldP spid="5142" grpId="0"/>
      <p:bldP spid="5143" grpId="0"/>
      <p:bldP spid="5144" grpId="0" animBg="1"/>
      <p:bldP spid="5146" grpId="0" animBg="1"/>
      <p:bldP spid="5147" grpId="0" animBg="1"/>
      <p:bldP spid="5149" grpId="0" animBg="1"/>
      <p:bldP spid="5152" grpId="0"/>
      <p:bldP spid="5155" grpId="0"/>
      <p:bldP spid="515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3175624" y="309563"/>
            <a:ext cx="2792752" cy="5847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Typ</a:t>
            </a:r>
            <a:r>
              <a:rPr lang="cs-CZ" sz="32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 </a:t>
            </a:r>
            <a:r>
              <a:rPr lang="cs-CZ" sz="32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</a:t>
            </a:r>
            <a:r>
              <a:rPr lang="en-US" sz="32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</a:t>
            </a:r>
            <a:r>
              <a:rPr lang="cs-CZ" sz="32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941388" y="1492250"/>
            <a:ext cx="57262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E60000"/>
                </a:solidFill>
              </a:rPr>
              <a:t>Nu</a:t>
            </a:r>
            <a:r>
              <a:rPr lang="cs-CZ" sz="2800" b="0" dirty="0">
                <a:solidFill>
                  <a:srgbClr val="E60000"/>
                </a:solidFill>
              </a:rPr>
              <a:t>c</a:t>
            </a:r>
            <a:r>
              <a:rPr lang="en-US" sz="2800" b="0" dirty="0" err="1">
                <a:solidFill>
                  <a:srgbClr val="E60000"/>
                </a:solidFill>
              </a:rPr>
              <a:t>leotid</a:t>
            </a:r>
            <a:r>
              <a:rPr lang="cs-CZ" sz="2800" b="0" dirty="0">
                <a:solidFill>
                  <a:srgbClr val="E60000"/>
                </a:solidFill>
              </a:rPr>
              <a:t>e</a:t>
            </a:r>
            <a:r>
              <a:rPr lang="en-US" sz="2800" b="0" dirty="0">
                <a:solidFill>
                  <a:srgbClr val="E60000"/>
                </a:solidFill>
              </a:rPr>
              <a:t> a</a:t>
            </a:r>
            <a:r>
              <a:rPr lang="cs-CZ" sz="2800" b="0" dirty="0" err="1">
                <a:solidFill>
                  <a:srgbClr val="E60000"/>
                </a:solidFill>
              </a:rPr>
              <a:t>nd</a:t>
            </a:r>
            <a:r>
              <a:rPr lang="en-US" sz="2800" b="0" dirty="0">
                <a:solidFill>
                  <a:srgbClr val="E60000"/>
                </a:solidFill>
              </a:rPr>
              <a:t> protein se</a:t>
            </a:r>
            <a:r>
              <a:rPr lang="cs-CZ" sz="2800" b="0" dirty="0" err="1">
                <a:solidFill>
                  <a:srgbClr val="E60000"/>
                </a:solidFill>
              </a:rPr>
              <a:t>quences</a:t>
            </a:r>
            <a:r>
              <a:rPr lang="en-US" sz="2800" b="0" dirty="0">
                <a:solidFill>
                  <a:srgbClr val="E60000"/>
                </a:solidFill>
              </a:rPr>
              <a:t>:</a:t>
            </a:r>
            <a:endParaRPr lang="cs-CZ" sz="2800" b="0" dirty="0">
              <a:solidFill>
                <a:srgbClr val="E60000"/>
              </a:solidFill>
            </a:endParaRPr>
          </a:p>
        </p:txBody>
      </p:sp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376238" y="2813050"/>
            <a:ext cx="882173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b="0" dirty="0">
                <a:latin typeface="+mn-lt"/>
              </a:rPr>
              <a:t>H_sapiens MTPMRKINPLMKLINHSFIDLPTPSNISAWWNFGS</a:t>
            </a:r>
            <a:br>
              <a:rPr lang="cs-CZ" sz="2400" b="0" dirty="0">
                <a:latin typeface="+mn-lt"/>
              </a:rPr>
            </a:br>
            <a:br>
              <a:rPr lang="cs-CZ" sz="2400" b="0" dirty="0">
                <a:latin typeface="+mn-lt"/>
              </a:rPr>
            </a:br>
            <a:endParaRPr lang="en-US" sz="2400" b="0" dirty="0">
              <a:latin typeface="+mn-lt"/>
            </a:endParaRPr>
          </a:p>
          <a:p>
            <a:pPr>
              <a:defRPr/>
            </a:pPr>
            <a:endParaRPr lang="en-US" sz="2400" b="0" dirty="0">
              <a:latin typeface="+mn-lt"/>
            </a:endParaRPr>
          </a:p>
          <a:p>
            <a:pPr>
              <a:defRPr/>
            </a:pPr>
            <a:r>
              <a:rPr lang="cs-CZ" sz="2400" b="0" dirty="0">
                <a:latin typeface="+mn-lt"/>
              </a:rPr>
              <a:t>P_</a:t>
            </a:r>
            <a:r>
              <a:rPr lang="cs-CZ" sz="2400" b="0" dirty="0" err="1">
                <a:latin typeface="+mn-lt"/>
              </a:rPr>
              <a:t>troglod</a:t>
            </a:r>
            <a:r>
              <a:rPr lang="cs-CZ" sz="2400" b="0" dirty="0">
                <a:latin typeface="+mn-lt"/>
              </a:rPr>
              <a:t> ATGACCCCGACACGCAAAATTAACCCACTAATAAA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841628" y="3849687"/>
            <a:ext cx="2473327" cy="1638299"/>
            <a:chOff x="1706" y="1279"/>
            <a:chExt cx="1558" cy="1032"/>
          </a:xfrm>
        </p:grpSpPr>
        <p:sp>
          <p:nvSpPr>
            <p:cNvPr id="10246" name="AutoShape 8"/>
            <p:cNvSpPr>
              <a:spLocks noChangeArrowheads="1"/>
            </p:cNvSpPr>
            <p:nvPr/>
          </p:nvSpPr>
          <p:spPr bwMode="auto">
            <a:xfrm>
              <a:off x="2345" y="1840"/>
              <a:ext cx="265" cy="202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247" name="Text Box 9"/>
            <p:cNvSpPr txBox="1">
              <a:spLocks noChangeArrowheads="1"/>
            </p:cNvSpPr>
            <p:nvPr/>
          </p:nvSpPr>
          <p:spPr bwMode="auto">
            <a:xfrm>
              <a:off x="1928" y="2078"/>
              <a:ext cx="111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 dirty="0">
                  <a:solidFill>
                    <a:srgbClr val="009900"/>
                  </a:solidFill>
                </a:rPr>
                <a:t>site = </a:t>
              </a:r>
              <a:r>
                <a:rPr lang="cs-CZ" b="0" dirty="0" err="1">
                  <a:solidFill>
                    <a:srgbClr val="009900"/>
                  </a:solidFill>
                </a:rPr>
                <a:t>character</a:t>
              </a:r>
              <a:endParaRPr lang="cs-CZ" b="0" dirty="0">
                <a:solidFill>
                  <a:srgbClr val="009900"/>
                </a:solidFill>
              </a:endParaRPr>
            </a:p>
          </p:txBody>
        </p:sp>
        <p:sp>
          <p:nvSpPr>
            <p:cNvPr id="10248" name="Rectangle 10"/>
            <p:cNvSpPr>
              <a:spLocks noChangeArrowheads="1"/>
            </p:cNvSpPr>
            <p:nvPr/>
          </p:nvSpPr>
          <p:spPr bwMode="auto">
            <a:xfrm>
              <a:off x="2397" y="1590"/>
              <a:ext cx="168" cy="225"/>
            </a:xfrm>
            <a:prstGeom prst="rect">
              <a:avLst/>
            </a:prstGeom>
            <a:noFill/>
            <a:ln w="38100">
              <a:solidFill>
                <a:srgbClr val="E1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249" name="Text Box 11"/>
            <p:cNvSpPr txBox="1">
              <a:spLocks noChangeArrowheads="1"/>
            </p:cNvSpPr>
            <p:nvPr/>
          </p:nvSpPr>
          <p:spPr bwMode="auto">
            <a:xfrm>
              <a:off x="1706" y="1279"/>
              <a:ext cx="155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 dirty="0">
                  <a:solidFill>
                    <a:srgbClr val="E10000"/>
                  </a:solidFill>
                </a:rPr>
                <a:t>b</a:t>
              </a:r>
              <a:r>
                <a:rPr lang="cs-CZ" b="0" dirty="0" err="1">
                  <a:solidFill>
                    <a:srgbClr val="E10000"/>
                  </a:solidFill>
                </a:rPr>
                <a:t>ase</a:t>
              </a:r>
              <a:r>
                <a:rPr lang="en-US" b="0" dirty="0">
                  <a:solidFill>
                    <a:srgbClr val="E10000"/>
                  </a:solidFill>
                </a:rPr>
                <a:t> = </a:t>
              </a:r>
              <a:r>
                <a:rPr lang="cs-CZ" b="0" dirty="0" err="1">
                  <a:solidFill>
                    <a:srgbClr val="E10000"/>
                  </a:solidFill>
                </a:rPr>
                <a:t>character</a:t>
              </a:r>
              <a:r>
                <a:rPr lang="cs-CZ" b="0" dirty="0">
                  <a:solidFill>
                    <a:srgbClr val="E10000"/>
                  </a:solidFill>
                </a:rPr>
                <a:t> </a:t>
              </a:r>
              <a:r>
                <a:rPr lang="cs-CZ" b="0" dirty="0" err="1">
                  <a:solidFill>
                    <a:srgbClr val="E10000"/>
                  </a:solidFill>
                </a:rPr>
                <a:t>state</a:t>
              </a:r>
              <a:endParaRPr lang="cs-CZ" b="0" dirty="0">
                <a:solidFill>
                  <a:srgbClr val="E1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5076</TotalTime>
  <Words>3541</Words>
  <Application>Microsoft Office PowerPoint</Application>
  <PresentationFormat>Předvádění na obrazovce (4:3)</PresentationFormat>
  <Paragraphs>639</Paragraphs>
  <Slides>77</Slides>
  <Notes>61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77</vt:i4>
      </vt:variant>
    </vt:vector>
  </HeadingPairs>
  <TitlesOfParts>
    <vt:vector size="85" baseType="lpstr">
      <vt:lpstr>Arial</vt:lpstr>
      <vt:lpstr>Arial Black</vt:lpstr>
      <vt:lpstr>Courier New</vt:lpstr>
      <vt:lpstr>Symbol</vt:lpstr>
      <vt:lpstr>Times New Roman</vt:lpstr>
      <vt:lpstr>Výchozí návrh</vt:lpstr>
      <vt:lpstr>Equation</vt:lpstr>
      <vt:lpstr>Dokument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Macholán</dc:creator>
  <cp:lastModifiedBy>Miloš Macholán</cp:lastModifiedBy>
  <cp:revision>207</cp:revision>
  <dcterms:created xsi:type="dcterms:W3CDTF">2004-06-04T17:14:23Z</dcterms:created>
  <dcterms:modified xsi:type="dcterms:W3CDTF">2021-10-13T20:34:07Z</dcterms:modified>
</cp:coreProperties>
</file>