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24" r:id="rId10"/>
    <p:sldId id="315" r:id="rId11"/>
    <p:sldId id="323" r:id="rId12"/>
    <p:sldId id="317" r:id="rId13"/>
    <p:sldId id="273" r:id="rId14"/>
    <p:sldId id="274" r:id="rId15"/>
    <p:sldId id="325" r:id="rId16"/>
    <p:sldId id="275" r:id="rId17"/>
    <p:sldId id="300" r:id="rId18"/>
    <p:sldId id="276" r:id="rId19"/>
    <p:sldId id="277" r:id="rId20"/>
    <p:sldId id="321" r:id="rId21"/>
    <p:sldId id="326" r:id="rId22"/>
    <p:sldId id="327" r:id="rId23"/>
    <p:sldId id="279" r:id="rId24"/>
    <p:sldId id="301" r:id="rId25"/>
    <p:sldId id="281" r:id="rId26"/>
    <p:sldId id="280" r:id="rId27"/>
    <p:sldId id="302" r:id="rId28"/>
    <p:sldId id="288" r:id="rId29"/>
    <p:sldId id="322" r:id="rId30"/>
    <p:sldId id="296" r:id="rId31"/>
    <p:sldId id="297" r:id="rId32"/>
    <p:sldId id="298" r:id="rId33"/>
    <p:sldId id="328" r:id="rId34"/>
    <p:sldId id="304" r:id="rId35"/>
    <p:sldId id="282" r:id="rId36"/>
    <p:sldId id="305" r:id="rId37"/>
    <p:sldId id="292" r:id="rId38"/>
    <p:sldId id="293" r:id="rId39"/>
    <p:sldId id="290" r:id="rId40"/>
    <p:sldId id="291" r:id="rId41"/>
    <p:sldId id="265" r:id="rId42"/>
    <p:sldId id="306" r:id="rId43"/>
    <p:sldId id="266" r:id="rId44"/>
    <p:sldId id="294" r:id="rId45"/>
    <p:sldId id="289" r:id="rId46"/>
    <p:sldId id="329" r:id="rId47"/>
    <p:sldId id="263" r:id="rId4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CCFF"/>
    <a:srgbClr val="F00000"/>
    <a:srgbClr val="E60000"/>
    <a:srgbClr val="003399"/>
    <a:srgbClr val="FFFF66"/>
    <a:srgbClr val="FF0000"/>
    <a:srgbClr val="00CC00"/>
    <a:srgbClr val="FFF2D1"/>
    <a:srgbClr val="FDE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105" d="100"/>
          <a:sy n="105" d="100"/>
        </p:scale>
        <p:origin x="1716" y="102"/>
      </p:cViewPr>
      <p:guideLst>
        <p:guide orient="horz" pos="16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1.0000000000000007E-2</c:v>
                </c:pt>
                <c:pt idx="2">
                  <c:v>2.0000000000000014E-2</c:v>
                </c:pt>
                <c:pt idx="3">
                  <c:v>3.000000000000002E-2</c:v>
                </c:pt>
                <c:pt idx="4">
                  <c:v>4.0000000000000029E-2</c:v>
                </c:pt>
                <c:pt idx="5">
                  <c:v>5.0000000000000031E-2</c:v>
                </c:pt>
                <c:pt idx="6">
                  <c:v>6.0000000000000039E-2</c:v>
                </c:pt>
                <c:pt idx="7">
                  <c:v>7.0000000000000034E-2</c:v>
                </c:pt>
                <c:pt idx="8">
                  <c:v>8.0000000000000057E-2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0.15000000000000013</c:v>
                </c:pt>
                <c:pt idx="16">
                  <c:v>0.16000000000000009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0.19000000000000011</c:v>
                </c:pt>
                <c:pt idx="20">
                  <c:v>0.20000000000000004</c:v>
                </c:pt>
                <c:pt idx="21">
                  <c:v>0.21000000000000019</c:v>
                </c:pt>
                <c:pt idx="22">
                  <c:v>0.22000000000000014</c:v>
                </c:pt>
                <c:pt idx="23">
                  <c:v>0.23000000000000009</c:v>
                </c:pt>
                <c:pt idx="24">
                  <c:v>0.24000000000000021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0.34000000000000041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0.3800000000000005</c:v>
                </c:pt>
                <c:pt idx="39">
                  <c:v>0.39000000000000051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0.44000000000000039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0.62000000000000088</c:v>
                </c:pt>
                <c:pt idx="63">
                  <c:v>0.630000000000001</c:v>
                </c:pt>
                <c:pt idx="64">
                  <c:v>0.64000000000000101</c:v>
                </c:pt>
                <c:pt idx="65">
                  <c:v>0.65000000000000113</c:v>
                </c:pt>
                <c:pt idx="66">
                  <c:v>0.66000000000000114</c:v>
                </c:pt>
                <c:pt idx="67">
                  <c:v>0.67000000000000104</c:v>
                </c:pt>
                <c:pt idx="68">
                  <c:v>0.68000000000000083</c:v>
                </c:pt>
                <c:pt idx="69">
                  <c:v>0.69000000000000083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0.74000000000000099</c:v>
                </c:pt>
                <c:pt idx="75">
                  <c:v>0.75000000000000111</c:v>
                </c:pt>
                <c:pt idx="76">
                  <c:v>0.76000000000000112</c:v>
                </c:pt>
                <c:pt idx="77">
                  <c:v>0.77000000000000091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0.87000000000000111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0.97000000000000053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List1!$B$2:$B$102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9.2274469442792464E-15</c:v>
                </c:pt>
                <c:pt idx="2">
                  <c:v>1.0889766689046882E-12</c:v>
                </c:pt>
                <c:pt idx="3">
                  <c:v>1.7140467270902471E-11</c:v>
                </c:pt>
                <c:pt idx="4">
                  <c:v>1.1819246862071143E-10</c:v>
                </c:pt>
                <c:pt idx="5">
                  <c:v>5.1829721194458162E-10</c:v>
                </c:pt>
                <c:pt idx="6">
                  <c:v>1.7064029037943682E-9</c:v>
                </c:pt>
                <c:pt idx="7">
                  <c:v>4.6083968227697707E-9</c:v>
                </c:pt>
                <c:pt idx="8">
                  <c:v>1.0762979862381873E-8</c:v>
                </c:pt>
                <c:pt idx="9">
                  <c:v>2.2492032617549256E-8</c:v>
                </c:pt>
                <c:pt idx="10">
                  <c:v>4.3046721000000108E-8</c:v>
                </c:pt>
                <c:pt idx="11">
                  <c:v>7.6712979213402404E-8</c:v>
                </c:pt>
                <c:pt idx="12">
                  <c:v>1.2886355243003005E-7</c:v>
                </c:pt>
                <c:pt idx="13">
                  <c:v>2.0594795651459063E-7</c:v>
                </c:pt>
                <c:pt idx="14">
                  <c:v>3.1541610155921824E-7</c:v>
                </c:pt>
                <c:pt idx="15">
                  <c:v>4.6557560801596156E-7</c:v>
                </c:pt>
                <c:pt idx="16">
                  <c:v>6.6538677861049467E-7</c:v>
                </c:pt>
                <c:pt idx="17">
                  <c:v>9.242026057441446E-7</c:v>
                </c:pt>
                <c:pt idx="18">
                  <c:v>1.2514639818982595E-6</c:v>
                </c:pt>
                <c:pt idx="19">
                  <c:v>1.6563623786111091E-6</c:v>
                </c:pt>
                <c:pt idx="20">
                  <c:v>2.1474836480000078E-6</c:v>
                </c:pt>
                <c:pt idx="21">
                  <c:v>2.7324472929728621E-6</c:v>
                </c:pt>
                <c:pt idx="22">
                  <c:v>3.4175555879756444E-6</c:v>
                </c:pt>
                <c:pt idx="23">
                  <c:v>4.2074663712429706E-6</c:v>
                </c:pt>
                <c:pt idx="24">
                  <c:v>5.1049022465801709E-6</c:v>
                </c:pt>
                <c:pt idx="25">
                  <c:v>6.1104074120521774E-6</c:v>
                </c:pt>
                <c:pt idx="26">
                  <c:v>7.2221614645743943E-6</c:v>
                </c:pt>
                <c:pt idx="27">
                  <c:v>8.4358574053359523E-6</c:v>
                </c:pt>
                <c:pt idx="28">
                  <c:v>9.7446487822844946E-6</c:v>
                </c:pt>
                <c:pt idx="29">
                  <c:v>1.1139168540089382E-5</c:v>
                </c:pt>
                <c:pt idx="30">
                  <c:v>1.2607619787000048E-5</c:v>
                </c:pt>
                <c:pt idx="31">
                  <c:v>1.4135936406514323E-5</c:v>
                </c:pt>
                <c:pt idx="32">
                  <c:v>1.5708009305957348E-5</c:v>
                </c:pt>
                <c:pt idx="33">
                  <c:v>1.7305972160750587E-5</c:v>
                </c:pt>
                <c:pt idx="34">
                  <c:v>1.891053882916135E-5</c:v>
                </c:pt>
                <c:pt idx="35">
                  <c:v>2.0501383214248805E-5</c:v>
                </c:pt>
                <c:pt idx="36">
                  <c:v>2.2057551263871691E-5</c:v>
                </c:pt>
                <c:pt idx="37">
                  <c:v>2.3557894042200127E-5</c:v>
                </c:pt>
                <c:pt idx="38">
                  <c:v>2.498151038369479E-5</c:v>
                </c:pt>
                <c:pt idx="39">
                  <c:v>2.6308187550343131E-5</c:v>
                </c:pt>
                <c:pt idx="40">
                  <c:v>2.7518828544000081E-5</c:v>
                </c:pt>
                <c:pt idx="41">
                  <c:v>2.8595855259259108E-5</c:v>
                </c:pt>
                <c:pt idx="42">
                  <c:v>2.9523577472955649E-5</c:v>
                </c:pt>
                <c:pt idx="43">
                  <c:v>3.0288518723007892E-5</c:v>
                </c:pt>
                <c:pt idx="44">
                  <c:v>3.0879691395942526E-5</c:v>
                </c:pt>
                <c:pt idx="45">
                  <c:v>3.1288814779592661E-5</c:v>
                </c:pt>
                <c:pt idx="46">
                  <c:v>3.1510471402944147E-5</c:v>
                </c:pt>
                <c:pt idx="47">
                  <c:v>3.1542198635264132E-5</c:v>
                </c:pt>
                <c:pt idx="48">
                  <c:v>3.1384514207273105E-5</c:v>
                </c:pt>
                <c:pt idx="49">
                  <c:v>3.1040876004520178E-5</c:v>
                </c:pt>
                <c:pt idx="50">
                  <c:v>3.0517578125000047E-5</c:v>
                </c:pt>
                <c:pt idx="51">
                  <c:v>2.9823586749440852E-5</c:v>
                </c:pt>
                <c:pt idx="52">
                  <c:v>2.8970320806713604E-5</c:v>
                </c:pt>
                <c:pt idx="53">
                  <c:v>2.797138369542285E-5</c:v>
                </c:pt>
                <c:pt idx="54">
                  <c:v>2.6842253417322766E-5</c:v>
                </c:pt>
                <c:pt idx="55">
                  <c:v>2.5599939365121201E-5</c:v>
                </c:pt>
                <c:pt idx="56">
                  <c:v>2.42626146682405E-5</c:v>
                </c:pt>
                <c:pt idx="57">
                  <c:v>2.2849233422619972E-5</c:v>
                </c:pt>
                <c:pt idx="58">
                  <c:v>2.1379142308002296E-5</c:v>
                </c:pt>
                <c:pt idx="59">
                  <c:v>1.9871696027620644E-5</c:v>
                </c:pt>
                <c:pt idx="60">
                  <c:v>1.8345885695999999E-5</c:v>
                </c:pt>
                <c:pt idx="61">
                  <c:v>1.6819988761694685E-5</c:v>
                </c:pt>
                <c:pt idx="62">
                  <c:v>1.5311248299683809E-5</c:v>
                </c:pt>
                <c:pt idx="63">
                  <c:v>1.3835588564466678E-5</c:v>
                </c:pt>
                <c:pt idx="64">
                  <c:v>1.2407372585927761E-5</c:v>
                </c:pt>
                <c:pt idx="65">
                  <c:v>1.1039206346133909E-5</c:v>
                </c:pt>
                <c:pt idx="66">
                  <c:v>9.7417927301739578E-6</c:v>
                </c:pt>
                <c:pt idx="67">
                  <c:v>8.5238370343994894E-6</c:v>
                </c:pt>
                <c:pt idx="68">
                  <c:v>7.3920043792739809E-6</c:v>
                </c:pt>
                <c:pt idx="69">
                  <c:v>6.3509279507527645E-6</c:v>
                </c:pt>
                <c:pt idx="70">
                  <c:v>5.4032656229999779E-6</c:v>
                </c:pt>
                <c:pt idx="71">
                  <c:v>4.5498012346843544E-6</c:v>
                </c:pt>
                <c:pt idx="72">
                  <c:v>3.7895856375550531E-6</c:v>
                </c:pt>
                <c:pt idx="73">
                  <c:v>3.1201116430694325E-6</c:v>
                </c:pt>
                <c:pt idx="74">
                  <c:v>2.5375161902558369E-6</c:v>
                </c:pt>
                <c:pt idx="75">
                  <c:v>2.0368024706840308E-6</c:v>
                </c:pt>
                <c:pt idx="76">
                  <c:v>1.6120743936568785E-6</c:v>
                </c:pt>
                <c:pt idx="77">
                  <c:v>1.256775669332299E-6</c:v>
                </c:pt>
                <c:pt idx="78">
                  <c:v>9.6392593507004068E-7</c:v>
                </c:pt>
                <c:pt idx="79">
                  <c:v>7.2634674876492782E-7</c:v>
                </c:pt>
                <c:pt idx="80">
                  <c:v>5.3687091199999295E-7</c:v>
                </c:pt>
                <c:pt idx="81">
                  <c:v>3.8852944683469803E-7</c:v>
                </c:pt>
                <c:pt idx="82">
                  <c:v>2.7471160578254034E-7</c:v>
                </c:pt>
                <c:pt idx="83">
                  <c:v>1.892945096102426E-7</c:v>
                </c:pt>
                <c:pt idx="84">
                  <c:v>1.2674033878294833E-7</c:v>
                </c:pt>
                <c:pt idx="85">
                  <c:v>8.2160401414579496E-8</c:v>
                </c:pt>
                <c:pt idx="86">
                  <c:v>5.1346807230569043E-8</c:v>
                </c:pt>
                <c:pt idx="87">
                  <c:v>3.0773832582639111E-8</c:v>
                </c:pt>
                <c:pt idx="88">
                  <c:v>1.7572302604094429E-8</c:v>
                </c:pt>
                <c:pt idx="89">
                  <c:v>9.4813794533415136E-9</c:v>
                </c:pt>
                <c:pt idx="90">
                  <c:v>4.7829689999998128E-9</c:v>
                </c:pt>
                <c:pt idx="91">
                  <c:v>2.2244867423948748E-9</c:v>
                </c:pt>
                <c:pt idx="92">
                  <c:v>9.3591129238098116E-10</c:v>
                </c:pt>
                <c:pt idx="93">
                  <c:v>3.4686857805791769E-10</c:v>
                </c:pt>
                <c:pt idx="94">
                  <c:v>1.0891933428473828E-10</c:v>
                </c:pt>
                <c:pt idx="95">
                  <c:v>2.727880062865966E-11</c:v>
                </c:pt>
                <c:pt idx="96">
                  <c:v>4.9246861925290549E-12</c:v>
                </c:pt>
                <c:pt idx="97">
                  <c:v>5.3011754446081367E-13</c:v>
                </c:pt>
                <c:pt idx="98">
                  <c:v>2.2224013651110464E-14</c:v>
                </c:pt>
                <c:pt idx="99">
                  <c:v>9.3206534790650957E-17</c:v>
                </c:pt>
                <c:pt idx="100">
                  <c:v>3.8769646535228542E-122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AA-46B6-B6C5-B925CA1E1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18560"/>
        <c:axId val="86420096"/>
      </c:scatterChart>
      <c:valAx>
        <c:axId val="86418560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20096"/>
        <c:crosses val="autoZero"/>
        <c:crossBetween val="midCat"/>
        <c:majorUnit val="0.2"/>
      </c:valAx>
      <c:valAx>
        <c:axId val="86420096"/>
        <c:scaling>
          <c:orientation val="minMax"/>
          <c:max val="3.5000000000000092E-5"/>
          <c:min val="0"/>
        </c:scaling>
        <c:delete val="0"/>
        <c:axPos val="l"/>
        <c:majorGridlines>
          <c:spPr>
            <a:ln w="12700">
              <a:solidFill>
                <a:sysClr val="windowText" lastClr="000000"/>
              </a:solidFill>
              <a:prstDash val="sysDash"/>
            </a:ln>
          </c:spPr>
        </c:majorGridlines>
        <c:numFmt formatCode="0.00E+00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18560"/>
        <c:crosses val="autoZero"/>
        <c:crossBetween val="midCat"/>
        <c:majorUnit val="1.0000000000000028E-5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43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8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3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1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4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4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6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6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5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2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9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3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55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875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250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92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03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34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30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768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17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35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22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061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19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42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58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835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0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581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48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26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08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36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8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7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6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2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orphbank.ebc.uu.se/mrbay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if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62792" y="1012299"/>
            <a:ext cx="698269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PHYLOGENETIC ANALYSIS 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5808" y="325270"/>
            <a:ext cx="60869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Search for m</a:t>
            </a:r>
            <a:r>
              <a:rPr lang="cs-CZ" sz="2400" b="0" dirty="0" err="1"/>
              <a:t>axim</a:t>
            </a:r>
            <a:r>
              <a:rPr lang="en-GB" sz="2400" b="0" dirty="0"/>
              <a:t>um likelihood of the tree</a:t>
            </a:r>
            <a:r>
              <a:rPr lang="cs-CZ" sz="2400" b="0" dirty="0"/>
              <a:t> 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sym typeface="Symbol"/>
              </a:rPr>
              <a:t> </a:t>
            </a:r>
            <a:r>
              <a:rPr lang="en-GB" sz="2400" b="0" dirty="0" err="1">
                <a:sym typeface="Symbol"/>
              </a:rPr>
              <a:t>eg</a:t>
            </a:r>
            <a:r>
              <a:rPr lang="cs-CZ" sz="2400" b="0" dirty="0">
                <a:sym typeface="Symbol"/>
              </a:rPr>
              <a:t>. Newton (Newton-</a:t>
            </a:r>
            <a:r>
              <a:rPr lang="cs-CZ" sz="2400" b="0" dirty="0" err="1">
                <a:sym typeface="Symbol"/>
              </a:rPr>
              <a:t>Raphson</a:t>
            </a:r>
            <a:r>
              <a:rPr lang="cs-CZ" sz="2400" b="0" dirty="0">
                <a:sym typeface="Symbol"/>
              </a:rPr>
              <a:t>) met</a:t>
            </a:r>
            <a:r>
              <a:rPr lang="en-GB" sz="2400" b="0" dirty="0">
                <a:sym typeface="Symbol"/>
              </a:rPr>
              <a:t>h</a:t>
            </a:r>
            <a:r>
              <a:rPr lang="cs-CZ" sz="2400" b="0" dirty="0">
                <a:sym typeface="Symbol"/>
              </a:rPr>
              <a:t>od</a:t>
            </a:r>
            <a:endParaRPr lang="cs-CZ" sz="2400" b="0" dirty="0"/>
          </a:p>
        </p:txBody>
      </p:sp>
      <p:sp>
        <p:nvSpPr>
          <p:cNvPr id="7" name="Obdélník 6"/>
          <p:cNvSpPr/>
          <p:nvPr/>
        </p:nvSpPr>
        <p:spPr>
          <a:xfrm>
            <a:off x="1450097" y="4465396"/>
            <a:ext cx="638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dirty="0"/>
              <a:t>https://upload.wikimedia.org/wikipedia/commons/e/e0/NewtonIteration_Ani.gif</a:t>
            </a:r>
          </a:p>
        </p:txBody>
      </p:sp>
      <p:pic>
        <p:nvPicPr>
          <p:cNvPr id="175109" name="Picture 5" descr="https://upload.wikimedia.org/wikipedia/commons/e/e0/NewtonIterat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9" y="1431018"/>
            <a:ext cx="4144282" cy="2955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8325" y="5529427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Maximum likelihood tree search</a:t>
            </a:r>
            <a:r>
              <a:rPr lang="cs-CZ" sz="2400" b="0" dirty="0"/>
              <a:t>: </a:t>
            </a:r>
            <a:r>
              <a:rPr lang="cs-CZ" sz="2400" b="0" dirty="0" err="1"/>
              <a:t>heuristic</a:t>
            </a:r>
            <a:r>
              <a:rPr lang="en-GB" sz="2400" b="0" dirty="0"/>
              <a:t> search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894670" y="1436914"/>
            <a:ext cx="7488776" cy="2628446"/>
            <a:chOff x="894670" y="1436914"/>
            <a:chExt cx="7488776" cy="2628446"/>
          </a:xfrm>
        </p:grpSpPr>
        <p:pic>
          <p:nvPicPr>
            <p:cNvPr id="18435" name="Picture 3" descr="Bayes1"/>
            <p:cNvPicPr>
              <a:picLocks noChangeAspect="1" noChangeArrowheads="1"/>
            </p:cNvPicPr>
            <p:nvPr/>
          </p:nvPicPr>
          <p:blipFill>
            <a:blip r:embed="rId3" cstate="print"/>
            <a:srcRect t="59854"/>
            <a:stretch>
              <a:fillRect/>
            </a:stretch>
          </p:blipFill>
          <p:spPr bwMode="auto">
            <a:xfrm>
              <a:off x="894670" y="1436914"/>
              <a:ext cx="7488776" cy="262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 bwMode="auto">
            <a:xfrm>
              <a:off x="1142399" y="1596738"/>
              <a:ext cx="495456" cy="527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36" name="Freeform 4"/>
          <p:cNvSpPr>
            <a:spLocks/>
          </p:cNvSpPr>
          <p:nvPr/>
        </p:nvSpPr>
        <p:spPr bwMode="auto">
          <a:xfrm>
            <a:off x="2887482" y="1706617"/>
            <a:ext cx="2999705" cy="1461396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7213" y="4620986"/>
            <a:ext cx="82638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/>
              <a:t>stepwise addition</a:t>
            </a:r>
            <a:r>
              <a:rPr lang="cs-CZ" sz="2400" b="0" dirty="0"/>
              <a:t> ... </a:t>
            </a:r>
            <a:r>
              <a:rPr lang="en-GB" sz="2400" b="0" dirty="0" err="1"/>
              <a:t>eg</a:t>
            </a:r>
            <a:r>
              <a:rPr lang="cs-CZ" sz="2400" b="0" dirty="0"/>
              <a:t>. PHYLIP</a:t>
            </a:r>
          </a:p>
          <a:p>
            <a:pPr marL="342900" indent="-342900"/>
            <a:r>
              <a:rPr lang="en-US" sz="2400" b="0" dirty="0"/>
              <a:t>star deco</a:t>
            </a:r>
            <a:r>
              <a:rPr lang="cs-CZ" sz="2400" b="0" dirty="0"/>
              <a:t>m</a:t>
            </a:r>
            <a:r>
              <a:rPr lang="en-US" sz="2400" b="0" dirty="0"/>
              <a:t>position</a:t>
            </a:r>
            <a:r>
              <a:rPr lang="cs-CZ" sz="2400" b="0" dirty="0"/>
              <a:t> ... </a:t>
            </a:r>
            <a:r>
              <a:rPr lang="en-GB" sz="2400" b="0" dirty="0" err="1"/>
              <a:t>eg</a:t>
            </a:r>
            <a:r>
              <a:rPr lang="cs-CZ" sz="2400" b="0" dirty="0"/>
              <a:t>. MOLPHY; </a:t>
            </a:r>
            <a:r>
              <a:rPr lang="cs-CZ" sz="2400" b="0" dirty="0" err="1"/>
              <a:t>neighbor</a:t>
            </a:r>
            <a:r>
              <a:rPr lang="cs-CZ" sz="2400" b="0" dirty="0"/>
              <a:t>-</a:t>
            </a:r>
            <a:r>
              <a:rPr lang="cs-CZ" sz="2400" b="0" dirty="0" err="1"/>
              <a:t>joining</a:t>
            </a:r>
            <a:r>
              <a:rPr lang="cs-CZ" sz="2400" b="0" dirty="0"/>
              <a:t> </a:t>
            </a:r>
            <a:r>
              <a:rPr lang="cs-CZ" sz="2400" b="0" dirty="0" err="1"/>
              <a:t>tree</a:t>
            </a:r>
            <a:endParaRPr lang="cs-CZ" sz="2400" b="0" dirty="0"/>
          </a:p>
          <a:p>
            <a:pPr marL="342900" indent="-342900"/>
            <a:r>
              <a:rPr lang="en-US" sz="2400" b="0" dirty="0"/>
              <a:t>branch swapping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90532" y="266700"/>
            <a:ext cx="2393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>
                <a:solidFill>
                  <a:srgbClr val="E60000"/>
                </a:solidFill>
              </a:rPr>
              <a:t>Heuristic search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19468" y="266700"/>
            <a:ext cx="5235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Likelihood</a:t>
            </a:r>
            <a:r>
              <a:rPr lang="cs-CZ" sz="2400" b="0" dirty="0">
                <a:solidFill>
                  <a:srgbClr val="E60000"/>
                </a:solidFill>
              </a:rPr>
              <a:t> (ML) </a:t>
            </a:r>
            <a:r>
              <a:rPr lang="en-US" sz="2400" b="0" dirty="0">
                <a:solidFill>
                  <a:srgbClr val="E60000"/>
                </a:solidFill>
              </a:rPr>
              <a:t>and parsimony</a:t>
            </a:r>
            <a:r>
              <a:rPr lang="cs-CZ" sz="2400" b="0" dirty="0">
                <a:solidFill>
                  <a:srgbClr val="E60000"/>
                </a:solidFill>
              </a:rPr>
              <a:t>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  <a:effectLst/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AB7AD0-C8D7-4BD6-8D23-BB19034E18C6}"/>
              </a:ext>
            </a:extLst>
          </p:cNvPr>
          <p:cNvGrpSpPr/>
          <p:nvPr/>
        </p:nvGrpSpPr>
        <p:grpSpPr>
          <a:xfrm>
            <a:off x="528638" y="1387475"/>
            <a:ext cx="7943850" cy="4902200"/>
            <a:chOff x="528638" y="1387475"/>
            <a:chExt cx="7943850" cy="4902200"/>
          </a:xfrm>
        </p:grpSpPr>
        <p:graphicFrame>
          <p:nvGraphicFramePr>
            <p:cNvPr id="307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072263"/>
                </p:ext>
              </p:extLst>
            </p:nvPr>
          </p:nvGraphicFramePr>
          <p:xfrm>
            <a:off x="528638" y="1387475"/>
            <a:ext cx="7943850" cy="490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Dokument" r:id="rId4" imgW="5865840" imgH="3619672" progId="">
                    <p:embed/>
                  </p:oleObj>
                </mc:Choice>
                <mc:Fallback>
                  <p:oleObj name="Dokument" r:id="rId4" imgW="5865840" imgH="361967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38" y="1387475"/>
                          <a:ext cx="7943850" cy="4902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AE680D7-5A63-411D-BAE0-40DDD93EA151}"/>
                </a:ext>
              </a:extLst>
            </p:cNvPr>
            <p:cNvSpPr txBox="1"/>
            <p:nvPr/>
          </p:nvSpPr>
          <p:spPr>
            <a:xfrm>
              <a:off x="577851" y="1784728"/>
              <a:ext cx="2419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0" dirty="0"/>
                <a:t>No. </a:t>
              </a:r>
              <a:r>
                <a:rPr lang="cs-CZ" sz="1600" b="0" dirty="0" err="1"/>
                <a:t>changes</a:t>
              </a:r>
              <a:r>
                <a:rPr lang="cs-CZ" sz="1600" b="0" dirty="0"/>
                <a:t>  </a:t>
              </a:r>
              <a:r>
                <a:rPr lang="cs-CZ" sz="1600" b="0" dirty="0" err="1"/>
                <a:t>Parsimony</a:t>
              </a:r>
              <a:endParaRPr lang="cs-CZ" sz="1600" b="0" dirty="0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8CF7A585-46B4-42AB-B51E-EF33212C3841}"/>
                </a:ext>
              </a:extLst>
            </p:cNvPr>
            <p:cNvSpPr txBox="1"/>
            <p:nvPr/>
          </p:nvSpPr>
          <p:spPr>
            <a:xfrm>
              <a:off x="577851" y="4083279"/>
              <a:ext cx="2419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0" dirty="0"/>
                <a:t>No. </a:t>
              </a:r>
              <a:r>
                <a:rPr lang="cs-CZ" sz="1600" b="0" dirty="0" err="1"/>
                <a:t>changes</a:t>
              </a:r>
              <a:r>
                <a:rPr lang="cs-CZ" sz="1600" b="0" dirty="0"/>
                <a:t>  </a:t>
              </a:r>
              <a:r>
                <a:rPr lang="cs-CZ" sz="1600" b="0" dirty="0" err="1"/>
                <a:t>Parsimony</a:t>
              </a:r>
              <a:endParaRPr lang="cs-CZ" sz="16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56853" y="254942"/>
            <a:ext cx="3868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Likelihood and consistency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47" y="1198336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203006" y="1252281"/>
            <a:ext cx="1053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accent2"/>
                </a:solidFill>
              </a:rPr>
              <a:t>“</a:t>
            </a:r>
            <a:r>
              <a:rPr lang="en-GB" sz="2000" b="0" dirty="0">
                <a:solidFill>
                  <a:schemeClr val="accent2"/>
                </a:solidFill>
              </a:rPr>
              <a:t>wrong</a:t>
            </a:r>
            <a:r>
              <a:rPr lang="en-US" sz="2000" b="0" dirty="0">
                <a:solidFill>
                  <a:schemeClr val="accent2"/>
                </a:solidFill>
              </a:rPr>
              <a:t>”</a:t>
            </a:r>
            <a:endParaRPr lang="cs-CZ" sz="2000" b="0" dirty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824530" y="1052226"/>
            <a:ext cx="795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“</a:t>
            </a:r>
            <a:r>
              <a:rPr lang="en-GB" sz="2000" b="0" dirty="0">
                <a:solidFill>
                  <a:srgbClr val="E60000"/>
                </a:solidFill>
              </a:rPr>
              <a:t>true</a:t>
            </a:r>
            <a:r>
              <a:rPr lang="en-US" sz="2000" b="0" dirty="0">
                <a:solidFill>
                  <a:srgbClr val="E60000"/>
                </a:solidFill>
              </a:rPr>
              <a:t>”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091511" y="4722132"/>
            <a:ext cx="3355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751319" y="4390572"/>
            <a:ext cx="29418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Farris</a:t>
            </a: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(anti-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en-US" sz="2400" b="0" dirty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inverse 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en-US" sz="2400" b="0" dirty="0">
                <a:solidFill>
                  <a:srgbClr val="E60000"/>
                </a:solidFill>
              </a:rPr>
              <a:t>)</a:t>
            </a:r>
            <a:endParaRPr lang="cs-CZ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z</a:t>
            </a:r>
            <a:r>
              <a:rPr lang="en-GB" sz="2400" b="0" dirty="0">
                <a:solidFill>
                  <a:srgbClr val="E60000"/>
                </a:solidFill>
              </a:rPr>
              <a:t>o</a:t>
            </a:r>
            <a:r>
              <a:rPr lang="cs-CZ" sz="2400" b="0" dirty="0">
                <a:solidFill>
                  <a:srgbClr val="E60000"/>
                </a:solidFill>
              </a:rPr>
              <a:t>n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endParaRPr lang="en-US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C143D55-D212-4E25-BD06-980226E5AF18}"/>
              </a:ext>
            </a:extLst>
          </p:cNvPr>
          <p:cNvGrpSpPr/>
          <p:nvPr/>
        </p:nvGrpSpPr>
        <p:grpSpPr>
          <a:xfrm>
            <a:off x="4715913" y="1356283"/>
            <a:ext cx="3330668" cy="2542676"/>
            <a:chOff x="4715913" y="1356283"/>
            <a:chExt cx="3330668" cy="254267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70F4161-E0F9-4875-B517-4506A9A99C4A}"/>
                </a:ext>
              </a:extLst>
            </p:cNvPr>
            <p:cNvGrpSpPr/>
            <p:nvPr/>
          </p:nvGrpSpPr>
          <p:grpSpPr>
            <a:xfrm>
              <a:off x="5123397" y="1718521"/>
              <a:ext cx="2578548" cy="1834161"/>
              <a:chOff x="1010894" y="1387682"/>
              <a:chExt cx="2578548" cy="1834161"/>
            </a:xfrm>
          </p:grpSpPr>
          <p:cxnSp>
            <p:nvCxnSpPr>
              <p:cNvPr id="3" name="Přímá spojnice 2">
                <a:extLst>
                  <a:ext uri="{FF2B5EF4-FFF2-40B4-BE49-F238E27FC236}">
                    <a16:creationId xmlns:a16="http://schemas.microsoft.com/office/drawing/2014/main" id="{4228EB6D-E23C-404D-A6A6-C3569FDDE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10894" y="1387682"/>
                <a:ext cx="1805826" cy="180123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53D9418E-F343-4E62-8231-B7DEFF2219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83616" y="1420612"/>
                <a:ext cx="1805826" cy="180123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F4A267F8-A4C7-45DC-A27F-CB0A00D49574}"/>
                </a:ext>
              </a:extLst>
            </p:cNvPr>
            <p:cNvSpPr txBox="1"/>
            <p:nvPr/>
          </p:nvSpPr>
          <p:spPr>
            <a:xfrm>
              <a:off x="4715913" y="13562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A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7470508-A017-4CAA-B04B-D6A25E707294}"/>
                </a:ext>
              </a:extLst>
            </p:cNvPr>
            <p:cNvSpPr txBox="1"/>
            <p:nvPr/>
          </p:nvSpPr>
          <p:spPr>
            <a:xfrm>
              <a:off x="7639097" y="13562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C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266812DA-465A-4022-9450-E487C5261DC5}"/>
                </a:ext>
              </a:extLst>
            </p:cNvPr>
            <p:cNvSpPr txBox="1"/>
            <p:nvPr/>
          </p:nvSpPr>
          <p:spPr>
            <a:xfrm>
              <a:off x="5533486" y="34372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B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98A4B4E-33C1-426C-AEA5-763FC2685E58}"/>
                </a:ext>
              </a:extLst>
            </p:cNvPr>
            <p:cNvSpPr txBox="1"/>
            <p:nvPr/>
          </p:nvSpPr>
          <p:spPr>
            <a:xfrm>
              <a:off x="6885539" y="34372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44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kupina 55"/>
          <p:cNvGrpSpPr/>
          <p:nvPr/>
        </p:nvGrpSpPr>
        <p:grpSpPr>
          <a:xfrm>
            <a:off x="458788" y="5015599"/>
            <a:ext cx="4515845" cy="400110"/>
            <a:chOff x="460375" y="3631747"/>
            <a:chExt cx="4515845" cy="400110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460375" y="3631747"/>
              <a:ext cx="4293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ct val="25000"/>
                </a:spcBef>
                <a:spcAft>
                  <a:spcPts val="1000"/>
                </a:spcAft>
              </a:pPr>
              <a:r>
                <a:rPr lang="cs-CZ" sz="2000" b="0" dirty="0">
                  <a:cs typeface="Arial" charset="0"/>
                </a:rPr>
                <a:t>2 </a:t>
              </a:r>
              <a:r>
                <a:rPr lang="en-GB" sz="2000" b="0" dirty="0" err="1">
                  <a:cs typeface="Arial" charset="0"/>
                </a:rPr>
                <a:t>thr</a:t>
              </a:r>
              <a:r>
                <a:rPr lang="cs-CZ" sz="2000" b="0" dirty="0">
                  <a:cs typeface="Arial" charset="0"/>
                </a:rPr>
                <a:t>o</a:t>
              </a:r>
              <a:r>
                <a:rPr lang="en-GB" sz="2000" b="0" dirty="0" err="1">
                  <a:cs typeface="Arial" charset="0"/>
                </a:rPr>
                <a:t>ws</a:t>
              </a:r>
              <a:r>
                <a:rPr lang="cs-CZ" sz="2000" b="0" dirty="0">
                  <a:cs typeface="Arial" charset="0"/>
                </a:rPr>
                <a:t>: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1. </a:t>
              </a:r>
              <a:r>
                <a:rPr lang="en-GB" sz="2000" b="0" dirty="0">
                  <a:cs typeface="Arial" charset="0"/>
                  <a:sym typeface="Symbol" pitchFamily="18" charset="2"/>
                </a:rPr>
                <a:t>throw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= 		2. </a:t>
              </a:r>
              <a:r>
                <a:rPr lang="en-GB" sz="2000" b="0" dirty="0">
                  <a:cs typeface="Arial" charset="0"/>
                  <a:sym typeface="Symbol" pitchFamily="18" charset="2"/>
                </a:rPr>
                <a:t>throw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= </a:t>
              </a:r>
              <a:endParaRPr lang="cs-CZ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2861530" y="3639045"/>
              <a:ext cx="323850" cy="323851"/>
              <a:chOff x="1194" y="2834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194" y="2834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1278" y="292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1435" y="30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4652370" y="3639045"/>
              <a:ext cx="323850" cy="323851"/>
              <a:chOff x="1383" y="2276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383" y="227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1450" y="231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1452" y="243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1453" y="255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1617" y="231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1619" y="243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1623" y="255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42447" y="258316"/>
            <a:ext cx="3906839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</a:t>
            </a:r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IAN</a:t>
            </a:r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analysis</a:t>
            </a:r>
            <a:endParaRPr lang="cs-CZ" sz="2800" cap="all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Bayesovská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analýza)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8788" y="1373195"/>
            <a:ext cx="5908669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0" dirty="0"/>
              <a:t>ML: </a:t>
            </a:r>
            <a:r>
              <a:rPr lang="cs-CZ" sz="2000" b="0" dirty="0"/>
              <a:t>Probability </a:t>
            </a:r>
            <a:r>
              <a:rPr lang="cs-CZ" sz="2000" b="0" dirty="0" err="1"/>
              <a:t>of</a:t>
            </a:r>
            <a:r>
              <a:rPr lang="cs-CZ" sz="2000" b="0" dirty="0"/>
              <a:t> data </a:t>
            </a:r>
            <a:r>
              <a:rPr lang="cs-CZ" sz="2000" b="0" dirty="0" err="1"/>
              <a:t>given</a:t>
            </a:r>
            <a:r>
              <a:rPr lang="cs-CZ" sz="2000" b="0" dirty="0"/>
              <a:t> </a:t>
            </a:r>
            <a:r>
              <a:rPr lang="cs-CZ" sz="2000" b="0" dirty="0" err="1"/>
              <a:t>hypothesis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Bayesian</a:t>
            </a:r>
            <a:r>
              <a:rPr lang="cs-CZ" sz="2000" b="0" dirty="0"/>
              <a:t> </a:t>
            </a:r>
            <a:r>
              <a:rPr lang="cs-CZ" sz="2000" b="0" dirty="0" err="1"/>
              <a:t>approach</a:t>
            </a:r>
            <a:r>
              <a:rPr lang="cs-CZ" sz="2000" b="0" dirty="0"/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dirty="0" err="1">
                <a:solidFill>
                  <a:srgbClr val="E60000"/>
                </a:solidFill>
              </a:rPr>
              <a:t>Conditional</a:t>
            </a:r>
            <a:r>
              <a:rPr lang="cs-CZ" sz="2000" b="0" dirty="0">
                <a:solidFill>
                  <a:srgbClr val="E60000"/>
                </a:solidFill>
              </a:rPr>
              <a:t> probability </a:t>
            </a:r>
            <a:r>
              <a:rPr lang="cs-CZ" sz="2000" b="0" dirty="0" err="1">
                <a:solidFill>
                  <a:srgbClr val="E60000"/>
                </a:solidFill>
              </a:rPr>
              <a:t>of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hypothesis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given</a:t>
            </a:r>
            <a:r>
              <a:rPr lang="cs-CZ" sz="2000" b="0" dirty="0">
                <a:solidFill>
                  <a:srgbClr val="E60000"/>
                </a:solidFill>
              </a:rPr>
              <a:t> data</a:t>
            </a:r>
          </a:p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E60000"/>
                </a:solidFill>
              </a:rPr>
              <a:t>	P</a:t>
            </a:r>
            <a:r>
              <a:rPr lang="cs-CZ" sz="2400" b="0" dirty="0">
                <a:solidFill>
                  <a:srgbClr val="E60000"/>
                </a:solidFill>
              </a:rPr>
              <a:t>(H</a:t>
            </a:r>
            <a:r>
              <a:rPr lang="cs-CZ" sz="2400" b="0" dirty="0">
                <a:solidFill>
                  <a:srgbClr val="E60000"/>
                </a:solidFill>
                <a:sym typeface="Symbol"/>
              </a:rPr>
              <a:t>D)</a:t>
            </a:r>
            <a:endParaRPr lang="cs-CZ" sz="2400" b="0" i="1" dirty="0">
              <a:solidFill>
                <a:srgbClr val="E60000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58788" y="3393629"/>
            <a:ext cx="674736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 err="1"/>
              <a:t>Example</a:t>
            </a:r>
            <a:r>
              <a:rPr lang="cs-CZ" sz="2000" b="0" dirty="0"/>
              <a:t>.</a:t>
            </a:r>
            <a:r>
              <a:rPr lang="en-US" sz="2000" b="0" dirty="0"/>
              <a:t>:</a:t>
            </a:r>
            <a:r>
              <a:rPr lang="cs-CZ" sz="2000" b="0" dirty="0"/>
              <a:t> </a:t>
            </a:r>
            <a:r>
              <a:rPr lang="cs-CZ" sz="2000" b="0" dirty="0">
                <a:cs typeface="Arial" charset="0"/>
              </a:rPr>
              <a:t>set </a:t>
            </a:r>
            <a:r>
              <a:rPr lang="cs-CZ" sz="2000" b="0" dirty="0" err="1">
                <a:cs typeface="Arial" charset="0"/>
              </a:rPr>
              <a:t>of</a:t>
            </a:r>
            <a:r>
              <a:rPr lang="cs-CZ" sz="2000" b="0" dirty="0">
                <a:cs typeface="Arial" charset="0"/>
              </a:rPr>
              <a:t> 100 </a:t>
            </a:r>
            <a:r>
              <a:rPr lang="cs-CZ" sz="2000" b="0" dirty="0" err="1">
                <a:cs typeface="Arial" charset="0"/>
              </a:rPr>
              <a:t>dice</a:t>
            </a:r>
            <a:r>
              <a:rPr lang="cs-CZ" sz="2000" b="0" dirty="0">
                <a:cs typeface="Arial" charset="0"/>
              </a:rPr>
              <a:t>, </a:t>
            </a:r>
            <a:r>
              <a:rPr lang="cs-CZ" sz="2000" b="0" dirty="0" err="1">
                <a:cs typeface="Arial" charset="0"/>
              </a:rPr>
              <a:t>from</a:t>
            </a:r>
            <a:r>
              <a:rPr lang="cs-CZ" sz="2000" b="0" dirty="0">
                <a:cs typeface="Arial" charset="0"/>
              </a:rPr>
              <a:t> </a:t>
            </a:r>
            <a:r>
              <a:rPr lang="cs-CZ" sz="2000" b="0" dirty="0" err="1">
                <a:cs typeface="Arial" charset="0"/>
              </a:rPr>
              <a:t>which</a:t>
            </a:r>
            <a:r>
              <a:rPr lang="cs-CZ" sz="2000" b="0" dirty="0">
                <a:cs typeface="Arial" charset="0"/>
              </a:rPr>
              <a:t> </a:t>
            </a:r>
            <a:r>
              <a:rPr lang="cs-CZ" sz="2000" b="0" dirty="0" err="1">
                <a:cs typeface="Arial" charset="0"/>
              </a:rPr>
              <a:t>we</a:t>
            </a:r>
            <a:r>
              <a:rPr lang="cs-CZ" sz="2000" b="0" dirty="0">
                <a:cs typeface="Arial" charset="0"/>
              </a:rPr>
              <a:t> </a:t>
            </a:r>
            <a:r>
              <a:rPr lang="en-GB" sz="2000" b="0" dirty="0">
                <a:cs typeface="Arial" charset="0"/>
              </a:rPr>
              <a:t>choose one</a:t>
            </a:r>
            <a:endParaRPr lang="cs-CZ" sz="2000" b="0" dirty="0">
              <a:cs typeface="Arial" charset="0"/>
            </a:endParaRPr>
          </a:p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en-GB" sz="2000" b="0" dirty="0">
                <a:cs typeface="Arial" charset="0"/>
              </a:rPr>
              <a:t>we know that of</a:t>
            </a:r>
            <a:r>
              <a:rPr lang="cs-CZ" sz="2000" b="0" dirty="0">
                <a:cs typeface="Arial" charset="0"/>
              </a:rPr>
              <a:t> 100 </a:t>
            </a:r>
            <a:r>
              <a:rPr lang="en-GB" sz="2000" b="0" dirty="0">
                <a:cs typeface="Arial" charset="0"/>
              </a:rPr>
              <a:t>dice,</a:t>
            </a:r>
            <a:r>
              <a:rPr lang="cs-CZ" sz="2000" b="0" dirty="0">
                <a:cs typeface="Arial" charset="0"/>
              </a:rPr>
              <a:t> 80 </a:t>
            </a:r>
            <a:r>
              <a:rPr lang="en-GB" sz="2000" b="0" dirty="0">
                <a:cs typeface="Arial" charset="0"/>
              </a:rPr>
              <a:t>are ‘fair’ and</a:t>
            </a:r>
            <a:r>
              <a:rPr lang="cs-CZ" sz="2000" b="0" dirty="0">
                <a:cs typeface="Arial" charset="0"/>
              </a:rPr>
              <a:t> 20 </a:t>
            </a:r>
            <a:r>
              <a:rPr lang="en-GB" sz="2000" b="0" dirty="0">
                <a:cs typeface="Arial" charset="0"/>
              </a:rPr>
              <a:t>biased for 6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458788" y="5925402"/>
            <a:ext cx="6040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2400" b="0" dirty="0">
                <a:solidFill>
                  <a:srgbClr val="E60000"/>
                </a:solidFill>
                <a:sym typeface="Symbol" pitchFamily="18" charset="2"/>
              </a:rPr>
              <a:t>What is the probability our dice is biased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604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>
                <a:cs typeface="Arial" charset="0"/>
              </a:rPr>
              <a:t>pr</a:t>
            </a:r>
            <a:r>
              <a:rPr lang="en-GB" sz="2000" b="0" dirty="0" err="1">
                <a:cs typeface="Arial" charset="0"/>
              </a:rPr>
              <a:t>obability</a:t>
            </a:r>
            <a:r>
              <a:rPr lang="en-GB" sz="2000" b="0" dirty="0">
                <a:cs typeface="Arial" charset="0"/>
              </a:rPr>
              <a:t> of individual results</a:t>
            </a:r>
            <a:r>
              <a:rPr lang="cs-CZ" sz="2000" b="0" dirty="0">
                <a:cs typeface="Arial" charset="0"/>
              </a:rPr>
              <a:t>: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</a:t>
            </a:r>
            <a:br>
              <a:rPr lang="cs-CZ" sz="2000" b="0" dirty="0">
                <a:cs typeface="Arial" charset="0"/>
              </a:rPr>
            </a:br>
            <a:r>
              <a:rPr lang="en-GB" sz="2000" b="0" dirty="0">
                <a:cs typeface="Arial" charset="0"/>
              </a:rPr>
              <a:t>all the same in unbiased dice</a:t>
            </a:r>
            <a:r>
              <a:rPr lang="cs-CZ" sz="2000" b="0" dirty="0">
                <a:cs typeface="Arial" charset="0"/>
              </a:rPr>
              <a:t>, </a:t>
            </a:r>
            <a:r>
              <a:rPr lang="en-GB" sz="2000" b="0" dirty="0">
                <a:cs typeface="Arial" charset="0"/>
              </a:rPr>
              <a:t>varied in biased dice</a:t>
            </a:r>
            <a:r>
              <a:rPr lang="cs-CZ" sz="2000" b="0" dirty="0">
                <a:cs typeface="Arial" charset="0"/>
              </a:rPr>
              <a:t>: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02086"/>
              </p:ext>
            </p:extLst>
          </p:nvPr>
        </p:nvGraphicFramePr>
        <p:xfrm>
          <a:off x="2597377" y="1692275"/>
          <a:ext cx="3181254" cy="3138489"/>
        </p:xfrm>
        <a:graphic>
          <a:graphicData uri="http://schemas.openxmlformats.org/drawingml/2006/table">
            <a:tbl>
              <a:tblPr/>
              <a:tblGrid>
                <a:gridCol w="86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unbiased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biased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08514" y="2222500"/>
            <a:ext cx="323850" cy="2574925"/>
            <a:chOff x="3805" y="2163"/>
            <a:chExt cx="204" cy="1622"/>
          </a:xfrm>
        </p:grpSpPr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6579507" y="3513818"/>
            <a:ext cx="2087563" cy="2570514"/>
            <a:chOff x="6557735" y="3241675"/>
            <a:chExt cx="2087563" cy="257051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735" y="3241675"/>
              <a:ext cx="2087563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6792686" y="5442857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>
                  <a:solidFill>
                    <a:srgbClr val="003399"/>
                  </a:solidFill>
                </a:rPr>
                <a:t>Thomas </a:t>
              </a:r>
              <a:r>
                <a:rPr lang="cs-CZ" b="0" dirty="0" err="1">
                  <a:solidFill>
                    <a:srgbClr val="003399"/>
                  </a:solidFill>
                </a:rPr>
                <a:t>Bayes</a:t>
              </a:r>
              <a:endParaRPr lang="cs-CZ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60375" y="2375044"/>
            <a:ext cx="7511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P</a:t>
            </a:r>
            <a:r>
              <a:rPr lang="en-US" sz="2400" b="0" dirty="0" err="1">
                <a:solidFill>
                  <a:srgbClr val="E60000"/>
                </a:solidFill>
              </a:rPr>
              <a:t>osterior</a:t>
            </a:r>
            <a:r>
              <a:rPr lang="en-US" sz="2400" b="0" dirty="0">
                <a:solidFill>
                  <a:srgbClr val="E60000"/>
                </a:solidFill>
              </a:rPr>
              <a:t> probability that the coin is biased is given by</a:t>
            </a:r>
          </a:p>
          <a:p>
            <a:r>
              <a:rPr lang="en-US" sz="2400" b="0" dirty="0">
                <a:solidFill>
                  <a:srgbClr val="E60000"/>
                </a:solidFill>
              </a:rPr>
              <a:t>the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Bayes</a:t>
            </a:r>
            <a:r>
              <a:rPr lang="en-GB" sz="2400" b="0" dirty="0">
                <a:solidFill>
                  <a:srgbClr val="E60000"/>
                </a:solidFill>
              </a:rPr>
              <a:t> equation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4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067914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i="1" dirty="0"/>
              <a:t>P</a:t>
            </a:r>
            <a:r>
              <a:rPr lang="cs-CZ" sz="2000" b="0" dirty="0"/>
              <a:t>(H</a:t>
            </a:r>
            <a:r>
              <a:rPr lang="cs-CZ" sz="2000" b="0" dirty="0">
                <a:sym typeface="Symbol" pitchFamily="18" charset="2"/>
              </a:rPr>
              <a:t>D) </a:t>
            </a:r>
            <a:r>
              <a:rPr lang="en-GB" sz="2000" b="0" dirty="0">
                <a:sym typeface="Symbol" pitchFamily="18" charset="2"/>
              </a:rPr>
              <a:t>is called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po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sterior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 probability </a:t>
            </a:r>
            <a:r>
              <a:rPr lang="cs-CZ" sz="2000" b="0" dirty="0">
                <a:sym typeface="Symbol" pitchFamily="18" charset="2"/>
              </a:rPr>
              <a:t>(</a:t>
            </a:r>
            <a:r>
              <a:rPr lang="en-GB" sz="2000" b="0" dirty="0" err="1">
                <a:sym typeface="Symbol" pitchFamily="18" charset="2"/>
              </a:rPr>
              <a:t>aposteriorn</a:t>
            </a:r>
            <a:r>
              <a:rPr lang="cs-CZ" sz="2000" b="0" dirty="0">
                <a:sym typeface="Symbol" pitchFamily="18" charset="2"/>
              </a:rPr>
              <a:t>í</a:t>
            </a:r>
            <a:r>
              <a:rPr lang="en-GB" sz="2000" b="0" dirty="0">
                <a:sym typeface="Symbol" pitchFamily="18" charset="2"/>
              </a:rPr>
              <a:t> </a:t>
            </a:r>
            <a:r>
              <a:rPr lang="en-GB" sz="2000" b="0" dirty="0" err="1">
                <a:sym typeface="Symbol" pitchFamily="18" charset="2"/>
              </a:rPr>
              <a:t>pravd</a:t>
            </a:r>
            <a:r>
              <a:rPr lang="cs-CZ" sz="2000" b="0" dirty="0">
                <a:sym typeface="Symbol" pitchFamily="18" charset="2"/>
              </a:rPr>
              <a:t>ě</a:t>
            </a:r>
            <a:r>
              <a:rPr lang="en-GB" sz="2000" b="0" dirty="0" err="1">
                <a:sym typeface="Symbol" pitchFamily="18" charset="2"/>
              </a:rPr>
              <a:t>podobnost</a:t>
            </a:r>
            <a:r>
              <a:rPr lang="cs-CZ" sz="2000" b="0" dirty="0">
                <a:sym typeface="Symbol" pitchFamily="18" charset="2"/>
              </a:rPr>
              <a:t>)</a:t>
            </a:r>
            <a:br>
              <a:rPr lang="cs-CZ" sz="2000" b="0" dirty="0"/>
            </a:br>
            <a:br>
              <a:rPr lang="cs-CZ" sz="2000" b="0" dirty="0"/>
            </a:br>
            <a:r>
              <a:rPr lang="cs-CZ" sz="2000" b="0" dirty="0" err="1"/>
              <a:t>posterior</a:t>
            </a:r>
            <a:r>
              <a:rPr lang="cs-CZ" sz="2000" b="0" dirty="0"/>
              <a:t> </a:t>
            </a:r>
            <a:r>
              <a:rPr lang="cs-CZ" sz="2000" b="0" dirty="0" err="1"/>
              <a:t>pr</a:t>
            </a:r>
            <a:r>
              <a:rPr lang="en-GB" sz="2000" b="0" dirty="0" err="1"/>
              <a:t>obability</a:t>
            </a:r>
            <a:r>
              <a:rPr lang="en-GB" sz="2000" b="0" dirty="0"/>
              <a:t> is a function of likelihood</a:t>
            </a:r>
            <a:r>
              <a:rPr lang="cs-CZ" sz="2000" b="0" dirty="0"/>
              <a:t> </a:t>
            </a:r>
            <a:r>
              <a:rPr lang="cs-CZ" sz="2000" b="0" i="1" dirty="0"/>
              <a:t>L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(D</a:t>
            </a:r>
            <a:r>
              <a:rPr lang="cs-CZ" sz="2000" b="0" dirty="0">
                <a:sym typeface="Symbol" pitchFamily="18" charset="2"/>
              </a:rPr>
              <a:t>H)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	a</a:t>
            </a:r>
            <a:r>
              <a:rPr lang="en-GB" sz="2000" b="0" dirty="0" err="1">
                <a:sym typeface="Symbol" pitchFamily="18" charset="2"/>
              </a:rPr>
              <a:t>nd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prior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pr</a:t>
            </a:r>
            <a:r>
              <a:rPr lang="en-GB" sz="2000" b="0" dirty="0" err="1">
                <a:solidFill>
                  <a:srgbClr val="E60000"/>
                </a:solidFill>
                <a:sym typeface="Symbol" pitchFamily="18" charset="2"/>
              </a:rPr>
              <a:t>obability</a:t>
            </a:r>
            <a:r>
              <a:rPr lang="cs-CZ" sz="2000" b="0" dirty="0">
                <a:sym typeface="Symbol" pitchFamily="18" charset="2"/>
              </a:rPr>
              <a:t> (apriorní pravděpodobnost) </a:t>
            </a:r>
            <a:r>
              <a:rPr lang="cs-CZ" sz="2000" b="0" dirty="0" err="1">
                <a:sym typeface="Symbol" pitchFamily="18" charset="2"/>
              </a:rPr>
              <a:t>reflecting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our</a:t>
            </a:r>
            <a:r>
              <a:rPr lang="cs-CZ" sz="2000" b="0" dirty="0">
                <a:sym typeface="Symbol" pitchFamily="18" charset="2"/>
              </a:rPr>
              <a:t>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</a:t>
            </a:r>
            <a:r>
              <a:rPr lang="en-GB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prior</a:t>
            </a:r>
            <a:r>
              <a:rPr lang="en-GB" sz="2000" b="0" dirty="0" err="1">
                <a:sym typeface="Symbol" pitchFamily="18" charset="2"/>
              </a:rPr>
              <a:t>i</a:t>
            </a:r>
            <a:r>
              <a:rPr lang="en-GB" sz="2000" b="0" dirty="0">
                <a:sym typeface="Symbol" pitchFamily="18" charset="2"/>
              </a:rPr>
              <a:t> expectation or knowledge</a:t>
            </a:r>
            <a:endParaRPr lang="cs-CZ" sz="2000" b="0" dirty="0">
              <a:sym typeface="Symbol" pitchFamily="18" charset="2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792389" y="4321175"/>
            <a:ext cx="4596039" cy="1938339"/>
            <a:chOff x="923018" y="4342947"/>
            <a:chExt cx="4596039" cy="1938339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23018" y="4342947"/>
              <a:ext cx="4596039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 b="0" dirty="0"/>
                <a:t>                    P(D</a:t>
              </a:r>
              <a:r>
                <a:rPr lang="cs-CZ" sz="2400" b="0" dirty="0">
                  <a:sym typeface="Symbol" pitchFamily="18" charset="2"/>
                </a:rPr>
                <a:t>H)  P(H)</a:t>
              </a:r>
            </a:p>
            <a:p>
              <a:r>
                <a:rPr lang="cs-CZ" sz="2400" b="0" dirty="0">
                  <a:sym typeface="Symbol" pitchFamily="18" charset="2"/>
                </a:rPr>
                <a:t>P(HD) = </a:t>
              </a:r>
            </a:p>
            <a:p>
              <a:r>
                <a:rPr lang="cs-CZ" sz="2400" b="0" dirty="0">
                  <a:sym typeface="Symbol" pitchFamily="18" charset="2"/>
                </a:rPr>
                <a:t>                   </a:t>
              </a:r>
              <a:r>
                <a:rPr lang="en-US" sz="2400" b="0" dirty="0">
                  <a:sym typeface="Symbol" pitchFamily="18" charset="2"/>
                </a:rPr>
                <a:t>[P(DH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)P(H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)]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659921" y="4916942"/>
              <a:ext cx="2380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400" b="0"/>
            </a:p>
          </p:txBody>
        </p:sp>
      </p:grpSp>
      <p:sp>
        <p:nvSpPr>
          <p:cNvPr id="14" name="Obdélníkový popisek 13"/>
          <p:cNvSpPr/>
          <p:nvPr/>
        </p:nvSpPr>
        <p:spPr bwMode="auto">
          <a:xfrm>
            <a:off x="1583702" y="3591831"/>
            <a:ext cx="1206441" cy="512763"/>
          </a:xfrm>
          <a:prstGeom prst="wedgeRectCallout">
            <a:avLst>
              <a:gd name="adj1" fmla="val 39456"/>
              <a:gd name="adj2" fmla="val 9440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0" dirty="0"/>
              <a:t>likelihood</a:t>
            </a:r>
            <a:endParaRPr lang="cs-CZ" b="0" dirty="0"/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995058" y="3591831"/>
            <a:ext cx="1802427" cy="512763"/>
          </a:xfrm>
          <a:prstGeom prst="wedgeRectCallout">
            <a:avLst>
              <a:gd name="adj1" fmla="val -40752"/>
              <a:gd name="adj2" fmla="val 8207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460375" y="5769882"/>
            <a:ext cx="3033712" cy="858838"/>
          </a:xfrm>
          <a:prstGeom prst="wedgeRectCallout">
            <a:avLst>
              <a:gd name="adj1" fmla="val 21864"/>
              <a:gd name="adj2" fmla="val -8159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</a:t>
            </a:r>
            <a:r>
              <a:rPr lang="en-GB" b="0" dirty="0"/>
              <a:t> of numerators across all alternative hypotheses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0375" y="942131"/>
            <a:ext cx="548900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prior </a:t>
            </a:r>
            <a:r>
              <a:rPr lang="cs-CZ" sz="2000" b="0" dirty="0" err="1">
                <a:solidFill>
                  <a:schemeClr val="accent2"/>
                </a:solidFill>
              </a:rPr>
              <a:t>pr</a:t>
            </a:r>
            <a:r>
              <a:rPr lang="en-GB" sz="2000" b="0" dirty="0" err="1">
                <a:solidFill>
                  <a:schemeClr val="accent2"/>
                </a:solidFill>
              </a:rPr>
              <a:t>obability</a:t>
            </a:r>
            <a:r>
              <a:rPr lang="en-US" sz="2000" b="0" dirty="0">
                <a:solidFill>
                  <a:schemeClr val="accent2"/>
                </a:solidFill>
              </a:rPr>
              <a:t> (</a:t>
            </a:r>
            <a:r>
              <a:rPr lang="en-GB" sz="2000" b="0" dirty="0">
                <a:solidFill>
                  <a:schemeClr val="accent2"/>
                </a:solidFill>
              </a:rPr>
              <a:t>biased</a:t>
            </a:r>
            <a:r>
              <a:rPr lang="en-US" sz="2000" b="0" dirty="0">
                <a:solidFill>
                  <a:schemeClr val="accent2"/>
                </a:solidFill>
              </a:rPr>
              <a:t>) = 0,2</a:t>
            </a:r>
            <a:br>
              <a:rPr lang="en-US" sz="2000" b="0" dirty="0"/>
            </a:br>
            <a:r>
              <a:rPr lang="en-US" sz="2000" b="0" dirty="0"/>
              <a:t>  (20/100 </a:t>
            </a:r>
            <a:r>
              <a:rPr lang="en-GB" sz="2000" b="0" dirty="0"/>
              <a:t>biased dice in the set</a:t>
            </a:r>
            <a:r>
              <a:rPr lang="en-US" sz="2000" b="0" dirty="0"/>
              <a:t>)</a:t>
            </a:r>
            <a:br>
              <a:rPr lang="en-US" sz="2000" b="0" dirty="0"/>
            </a:br>
            <a:endParaRPr lang="en-US" sz="2000" b="0" dirty="0"/>
          </a:p>
          <a:p>
            <a:pPr>
              <a:spcAft>
                <a:spcPts val="600"/>
              </a:spcAft>
            </a:pPr>
            <a:r>
              <a:rPr lang="en-US" sz="2000" b="0" dirty="0" err="1">
                <a:solidFill>
                  <a:schemeClr val="accent2"/>
                </a:solidFill>
              </a:rPr>
              <a:t>Pr</a:t>
            </a:r>
            <a:r>
              <a:rPr lang="cs-CZ" sz="2000" b="0" dirty="0">
                <a:solidFill>
                  <a:schemeClr val="accent2"/>
                </a:solidFill>
              </a:rPr>
              <a:t>.</a:t>
            </a:r>
            <a:r>
              <a:rPr lang="en-GB" sz="2000" b="0" dirty="0">
                <a:solidFill>
                  <a:schemeClr val="accent2"/>
                </a:solidFill>
              </a:rPr>
              <a:t>  of getting   	</a:t>
            </a:r>
            <a:r>
              <a:rPr lang="en-US" sz="2000" b="0" dirty="0">
                <a:solidFill>
                  <a:schemeClr val="accent2"/>
                </a:solidFill>
              </a:rPr>
              <a:t> 	     with unbiased dice</a:t>
            </a:r>
            <a:r>
              <a:rPr lang="cs-CZ" sz="2000" b="0" dirty="0">
                <a:solidFill>
                  <a:schemeClr val="accent2"/>
                </a:solidFill>
              </a:rPr>
              <a:t>: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 dirty="0"/>
              <a:t>  </a:t>
            </a:r>
            <a:r>
              <a:rPr lang="en-US" sz="2000" b="0" i="1" dirty="0"/>
              <a:t>P</a:t>
            </a:r>
            <a:r>
              <a:rPr lang="en-US" sz="2000" b="0" dirty="0"/>
              <a:t> = 1/6 </a:t>
            </a:r>
            <a:r>
              <a:rPr lang="en-US" sz="2000" b="0" dirty="0">
                <a:sym typeface="Symbol" pitchFamily="18" charset="2"/>
              </a:rPr>
              <a:t> 1/6 = 1/36</a:t>
            </a:r>
            <a:br>
              <a:rPr lang="en-US" sz="2000" b="0" dirty="0">
                <a:sym typeface="Symbol" pitchFamily="18" charset="2"/>
              </a:rPr>
            </a:br>
            <a:endParaRPr lang="en-US" sz="2000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0" dirty="0" err="1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. </a:t>
            </a:r>
            <a:r>
              <a:rPr lang="en-GB" sz="2000" b="0" dirty="0">
                <a:solidFill>
                  <a:schemeClr val="accent2"/>
                </a:solidFill>
                <a:sym typeface="Symbol" pitchFamily="18" charset="2"/>
              </a:rPr>
              <a:t> of getting	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	     with biased dice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: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764848" y="19253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59612" y="29601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4089399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5304517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	18/441 </a:t>
              </a:r>
              <a:r>
                <a:rPr lang="en-US" sz="1600" b="0" dirty="0">
                  <a:sym typeface="Symbol" pitchFamily="18" charset="2"/>
                </a:rPr>
                <a:t> 2/10</a:t>
              </a:r>
            </a:p>
            <a:p>
              <a:r>
                <a:rPr lang="en-US" sz="1600" b="0" dirty="0"/>
                <a:t>=			  =  </a:t>
              </a:r>
              <a:r>
                <a:rPr lang="en-US" sz="2000" b="0" u="sng" dirty="0">
                  <a:solidFill>
                    <a:schemeClr val="accent2"/>
                  </a:solidFill>
                </a:rPr>
                <a:t>0,269</a:t>
              </a:r>
            </a:p>
            <a:p>
              <a:r>
                <a:rPr lang="en-US" sz="1600" b="0" dirty="0"/>
                <a:t>    18/441 </a:t>
              </a:r>
              <a:r>
                <a:rPr lang="en-US" sz="1600" b="0" dirty="0">
                  <a:sym typeface="Symbol" pitchFamily="18" charset="2"/>
                </a:rPr>
                <a:t> 2/10 + 1/36  8/10</a:t>
              </a:r>
              <a:endParaRPr lang="cs-CZ" sz="1600" b="0" dirty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34755"/>
              </p:ext>
            </p:extLst>
          </p:nvPr>
        </p:nvGraphicFramePr>
        <p:xfrm>
          <a:off x="6544810" y="266700"/>
          <a:ext cx="2370137" cy="2499360"/>
        </p:xfrm>
        <a:graphic>
          <a:graphicData uri="http://schemas.openxmlformats.org/drawingml/2006/table">
            <a:tbl>
              <a:tblPr/>
              <a:tblGrid>
                <a:gridCol w="69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unbiased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biased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59135" y="714375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3985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GB" sz="2000" b="0" dirty="0">
                <a:sym typeface="Symbol" pitchFamily="18" charset="2"/>
              </a:rPr>
              <a:t>For our example of</a:t>
            </a:r>
            <a:r>
              <a:rPr lang="cs-CZ" sz="2000" b="0" dirty="0">
                <a:sym typeface="Symbol" pitchFamily="18" charset="2"/>
              </a:rPr>
              <a:t> 2 </a:t>
            </a:r>
            <a:r>
              <a:rPr lang="en-GB" sz="2000" b="0" dirty="0">
                <a:sym typeface="Symbol" pitchFamily="18" charset="2"/>
              </a:rPr>
              <a:t>dice throws</a:t>
            </a:r>
            <a:r>
              <a:rPr lang="cs-CZ" sz="2000" b="0" dirty="0"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68325" y="1581270"/>
            <a:ext cx="4662020" cy="13285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1</a:t>
            </a:r>
            <a:r>
              <a:rPr lang="en-US" sz="2400" b="0" dirty="0"/>
              <a:t>5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coin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tosses</a:t>
            </a:r>
            <a:r>
              <a:rPr lang="cs-CZ" sz="2400" b="0" dirty="0"/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ym typeface="Symbol"/>
              </a:rPr>
              <a:t>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score</a:t>
            </a:r>
            <a:r>
              <a:rPr lang="cs-CZ" sz="2400" b="0" dirty="0">
                <a:sym typeface="Symbol" pitchFamily="18" charset="2"/>
              </a:rPr>
              <a:t> TT</a:t>
            </a:r>
            <a:r>
              <a:rPr lang="en-US" sz="2400" b="0" dirty="0">
                <a:sym typeface="Symbol" pitchFamily="18" charset="2"/>
              </a:rPr>
              <a:t>HHH</a:t>
            </a:r>
            <a:r>
              <a:rPr lang="cs-CZ" sz="2400" b="0" dirty="0">
                <a:sym typeface="Symbol" pitchFamily="18" charset="2"/>
              </a:rPr>
              <a:t>T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TTT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T</a:t>
            </a:r>
            <a:r>
              <a:rPr lang="en-US" sz="2400" b="0" dirty="0">
                <a:sym typeface="Symbol" pitchFamily="18" charset="2"/>
              </a:rPr>
              <a:t>HH</a:t>
            </a:r>
            <a:r>
              <a:rPr lang="cs-CZ" sz="2400" b="0" dirty="0">
                <a:sym typeface="Symbol" pitchFamily="18" charset="2"/>
              </a:rPr>
              <a:t>T</a:t>
            </a:r>
            <a:br>
              <a:rPr lang="cs-CZ" sz="2400" b="0" dirty="0">
                <a:sym typeface="Symbol" pitchFamily="18" charset="2"/>
              </a:rPr>
            </a:br>
            <a:r>
              <a:rPr lang="cs-CZ" sz="2400" b="0" dirty="0">
                <a:sym typeface="Symbol" pitchFamily="18" charset="2"/>
              </a:rPr>
              <a:t>tj. 7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head</a:t>
            </a:r>
            <a:r>
              <a:rPr lang="cs-CZ" sz="2400" b="0" dirty="0">
                <a:sym typeface="Symbol" pitchFamily="18" charset="2"/>
              </a:rPr>
              <a:t> (H)</a:t>
            </a:r>
            <a:r>
              <a:rPr lang="en-US" sz="2400" b="0" dirty="0">
                <a:sym typeface="Symbol" pitchFamily="18" charset="2"/>
              </a:rPr>
              <a:t>,</a:t>
            </a:r>
            <a:r>
              <a:rPr lang="cs-CZ" sz="2400" b="0" dirty="0">
                <a:sym typeface="Symbol" pitchFamily="18" charset="2"/>
              </a:rPr>
              <a:t> 8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tail</a:t>
            </a:r>
            <a:r>
              <a:rPr lang="cs-CZ" sz="2400" b="0" dirty="0">
                <a:sym typeface="Symbol" pitchFamily="18" charset="2"/>
              </a:rPr>
              <a:t> (T)</a:t>
            </a:r>
          </a:p>
        </p:txBody>
      </p:sp>
      <p:grpSp>
        <p:nvGrpSpPr>
          <p:cNvPr id="2" name="Skupina 28"/>
          <p:cNvGrpSpPr>
            <a:grpSpLocks noChangeAspect="1"/>
          </p:cNvGrpSpPr>
          <p:nvPr/>
        </p:nvGrpSpPr>
        <p:grpSpPr>
          <a:xfrm>
            <a:off x="2430604" y="3314908"/>
            <a:ext cx="4526303" cy="2698551"/>
            <a:chOff x="450850" y="2373313"/>
            <a:chExt cx="5027611" cy="2997427"/>
          </a:xfrm>
        </p:grpSpPr>
        <p:pic>
          <p:nvPicPr>
            <p:cNvPr id="103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275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110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7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1925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5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9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9863" y="34006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0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85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1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3389767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3800" y="337888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3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62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4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5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6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6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7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80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6625" y="4391253"/>
              <a:ext cx="979487" cy="979487"/>
            </a:xfrm>
            <a:prstGeom prst="rect">
              <a:avLst/>
            </a:prstGeom>
            <a:noFill/>
          </p:spPr>
        </p:pic>
      </p:grpSp>
      <p:grpSp>
        <p:nvGrpSpPr>
          <p:cNvPr id="3" name="Skupina 45"/>
          <p:cNvGrpSpPr/>
          <p:nvPr/>
        </p:nvGrpSpPr>
        <p:grpSpPr>
          <a:xfrm>
            <a:off x="6277994" y="1730947"/>
            <a:ext cx="1845988" cy="881822"/>
            <a:chOff x="5931488" y="320675"/>
            <a:chExt cx="1845988" cy="881822"/>
          </a:xfrm>
        </p:grpSpPr>
        <p:pic>
          <p:nvPicPr>
            <p:cNvPr id="3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656" y="320675"/>
              <a:ext cx="881820" cy="881821"/>
            </a:xfrm>
            <a:prstGeom prst="rect">
              <a:avLst/>
            </a:prstGeom>
            <a:noFill/>
          </p:spPr>
        </p:pic>
        <p:pic>
          <p:nvPicPr>
            <p:cNvPr id="33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488" y="320675"/>
              <a:ext cx="881821" cy="881822"/>
            </a:xfrm>
            <a:prstGeom prst="rect">
              <a:avLst/>
            </a:prstGeom>
            <a:noFill/>
          </p:spPr>
        </p:pic>
      </p:grpSp>
      <p:sp>
        <p:nvSpPr>
          <p:cNvPr id="29" name="Text Box 2">
            <a:extLst>
              <a:ext uri="{FF2B5EF4-FFF2-40B4-BE49-F238E27FC236}">
                <a16:creationId xmlns:a16="http://schemas.microsoft.com/office/drawing/2014/main" id="{01143775-ADAD-409D-9E3A-43E25898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755" y="248705"/>
            <a:ext cx="4972836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LIKELIHOOD, mL</a:t>
            </a:r>
          </a:p>
          <a:p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ximální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věrohodnost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67040" y="320675"/>
            <a:ext cx="6162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Bayes</a:t>
            </a:r>
            <a:r>
              <a:rPr lang="en-GB" sz="2400" b="0" dirty="0" err="1">
                <a:solidFill>
                  <a:srgbClr val="E60000"/>
                </a:solidFill>
              </a:rPr>
              <a:t>ian</a:t>
            </a:r>
            <a:r>
              <a:rPr lang="en-GB" sz="2400" b="0" dirty="0">
                <a:solidFill>
                  <a:srgbClr val="E60000"/>
                </a:solidFill>
              </a:rPr>
              <a:t> method in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en-GB" sz="2400" b="0" dirty="0" err="1">
                <a:solidFill>
                  <a:srgbClr val="E60000"/>
                </a:solidFill>
              </a:rPr>
              <a:t>ph</a:t>
            </a:r>
            <a:r>
              <a:rPr lang="cs-CZ" sz="2400" b="0" dirty="0" err="1">
                <a:solidFill>
                  <a:srgbClr val="E60000"/>
                </a:solidFill>
              </a:rPr>
              <a:t>ylogenetic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anal</a:t>
            </a:r>
            <a:r>
              <a:rPr lang="en-GB" sz="2400" b="0" dirty="0" err="1">
                <a:solidFill>
                  <a:srgbClr val="E60000"/>
                </a:solidFill>
              </a:rPr>
              <a:t>ysis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048454" y="1177819"/>
            <a:ext cx="1535113" cy="466378"/>
          </a:xfrm>
          <a:prstGeom prst="wedgeRectCallout">
            <a:avLst>
              <a:gd name="adj1" fmla="val 27396"/>
              <a:gd name="adj2" fmla="val 9234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0" dirty="0"/>
              <a:t>likelihood</a:t>
            </a:r>
            <a:endParaRPr lang="cs-CZ" b="0" dirty="0"/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505575" y="1263386"/>
            <a:ext cx="1840372" cy="508831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592753" y="2807843"/>
            <a:ext cx="2937830" cy="736590"/>
          </a:xfrm>
          <a:prstGeom prst="wedgeRectCallout">
            <a:avLst>
              <a:gd name="adj1" fmla="val 63287"/>
              <a:gd name="adj2" fmla="val -4616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</a:t>
            </a:r>
            <a:r>
              <a:rPr lang="en-GB" b="0" dirty="0"/>
              <a:t> across all </a:t>
            </a:r>
            <a:r>
              <a:rPr lang="cs-CZ" b="0" dirty="0" err="1"/>
              <a:t>hypothes</a:t>
            </a:r>
            <a:r>
              <a:rPr lang="en-GB" b="0" dirty="0"/>
              <a:t>es</a:t>
            </a:r>
            <a:endParaRPr lang="cs-CZ" b="0" dirty="0"/>
          </a:p>
          <a:p>
            <a:pPr algn="ctr">
              <a:defRPr/>
            </a:pPr>
            <a:r>
              <a:rPr lang="cs-CZ" b="0" dirty="0"/>
              <a:t>(= </a:t>
            </a:r>
            <a:r>
              <a:rPr lang="cs-CZ" b="0" dirty="0" err="1"/>
              <a:t>margin</a:t>
            </a:r>
            <a:r>
              <a:rPr lang="en-GB" b="0" dirty="0"/>
              <a:t>a</a:t>
            </a:r>
            <a:r>
              <a:rPr lang="cs-CZ" b="0" dirty="0"/>
              <a:t>l </a:t>
            </a:r>
            <a:r>
              <a:rPr lang="cs-CZ" b="0" dirty="0" err="1"/>
              <a:t>likelihood</a:t>
            </a:r>
            <a:r>
              <a:rPr lang="cs-CZ" b="0" dirty="0"/>
              <a:t>)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905781" y="1089025"/>
            <a:ext cx="1412649" cy="728663"/>
          </a:xfrm>
          <a:prstGeom prst="wedgeRectCallout">
            <a:avLst>
              <a:gd name="adj1" fmla="val 46294"/>
              <a:gd name="adj2" fmla="val 9548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posterior</a:t>
            </a:r>
            <a:r>
              <a:rPr lang="cs-CZ" b="0" dirty="0"/>
              <a:t>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88016" y="1954439"/>
            <a:ext cx="4943475" cy="8667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69951" y="12784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76" y="-6217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6576" y="-6217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6576" y="-6217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32525" name="Text Box 77"/>
          <p:cNvSpPr txBox="1">
            <a:spLocks noChangeArrowheads="1"/>
          </p:cNvSpPr>
          <p:nvPr/>
        </p:nvSpPr>
        <p:spPr bwMode="auto">
          <a:xfrm>
            <a:off x="567276" y="416911"/>
            <a:ext cx="636424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/>
              <a:t>Paramet</a:t>
            </a:r>
            <a:r>
              <a:rPr lang="en-GB" sz="2000" b="0" dirty="0"/>
              <a:t>e</a:t>
            </a:r>
            <a:r>
              <a:rPr lang="cs-CZ" sz="2000" b="0" dirty="0"/>
              <a:t>r</a:t>
            </a:r>
            <a:r>
              <a:rPr lang="en-GB" sz="2000" b="0" dirty="0"/>
              <a:t>s</a:t>
            </a:r>
            <a:r>
              <a:rPr lang="cs-CZ" sz="2000" b="0" dirty="0"/>
              <a:t> </a:t>
            </a:r>
            <a:r>
              <a:rPr lang="en-GB" sz="2000" b="0" dirty="0"/>
              <a:t>of B</a:t>
            </a:r>
            <a:r>
              <a:rPr lang="cs-CZ" sz="2000" b="0" dirty="0" err="1"/>
              <a:t>ayes</a:t>
            </a:r>
            <a:r>
              <a:rPr lang="en-GB" sz="2000" b="0" dirty="0" err="1"/>
              <a:t>ian</a:t>
            </a:r>
            <a:r>
              <a:rPr lang="cs-CZ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en-GB" sz="2000" b="0" dirty="0"/>
              <a:t> mostly </a:t>
            </a:r>
            <a:r>
              <a:rPr lang="en-GB" sz="2000" b="0" u="sng" dirty="0"/>
              <a:t>continuous</a:t>
            </a:r>
            <a:r>
              <a:rPr lang="cs-CZ" sz="2000" b="0" dirty="0"/>
              <a:t> </a:t>
            </a:r>
            <a:r>
              <a:rPr lang="cs-CZ" sz="2000" b="0" dirty="0">
                <a:sym typeface="Symbol"/>
              </a:rPr>
              <a:t></a:t>
            </a:r>
            <a:br>
              <a:rPr lang="cs-CZ" sz="2000" b="0" dirty="0">
                <a:sym typeface="Symbol"/>
              </a:rPr>
            </a:br>
            <a:r>
              <a:rPr lang="cs-CZ" sz="2000" b="0" dirty="0">
                <a:sym typeface="Symbol"/>
              </a:rPr>
              <a:t>	</a:t>
            </a:r>
            <a:r>
              <a:rPr lang="cs-CZ" sz="2000" b="0" i="1" dirty="0">
                <a:sym typeface="Symbol"/>
              </a:rPr>
              <a:t>P</a:t>
            </a:r>
            <a:r>
              <a:rPr lang="cs-CZ" sz="2000" b="0" dirty="0">
                <a:sym typeface="Symbol"/>
              </a:rPr>
              <a:t>  </a:t>
            </a:r>
            <a:r>
              <a:rPr lang="cs-CZ" sz="2000" b="0" u="sng" dirty="0">
                <a:sym typeface="Symbol"/>
              </a:rPr>
              <a:t>probability </a:t>
            </a:r>
            <a:r>
              <a:rPr lang="cs-CZ" sz="2000" b="0" u="sng" dirty="0" err="1">
                <a:sym typeface="Symbol"/>
              </a:rPr>
              <a:t>density</a:t>
            </a:r>
            <a:r>
              <a:rPr lang="cs-CZ" sz="2000" b="0" u="sng" dirty="0">
                <a:sym typeface="Symbol"/>
              </a:rPr>
              <a:t> </a:t>
            </a:r>
            <a:r>
              <a:rPr lang="cs-CZ" sz="2000" b="0" u="sng" dirty="0" err="1">
                <a:sym typeface="Symbol"/>
              </a:rPr>
              <a:t>functions</a:t>
            </a:r>
            <a:r>
              <a:rPr lang="cs-CZ" sz="2000" b="0" dirty="0"/>
              <a:t>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anose="05050102010706020507" pitchFamily="18" charset="2"/>
              </a:rPr>
              <a:t> </a:t>
            </a: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endParaRPr lang="cs-CZ" sz="2000" b="0" dirty="0"/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 b="0" dirty="0"/>
              <a:t>either </a:t>
            </a:r>
            <a:r>
              <a:rPr lang="cs-CZ" sz="2000" b="0" dirty="0"/>
              <a:t>ML </a:t>
            </a:r>
            <a:r>
              <a:rPr lang="en-GB" sz="2000" b="0" dirty="0"/>
              <a:t>estimates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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empiric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al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BA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 b="0" dirty="0">
                <a:sym typeface="Symbol" pitchFamily="18" charset="2"/>
              </a:rPr>
              <a:t>or all combinations</a:t>
            </a:r>
            <a:r>
              <a:rPr lang="cs-CZ" sz="2000" b="0" dirty="0">
                <a:sym typeface="Symbol" pitchFamily="18" charset="2"/>
              </a:rPr>
              <a:t> 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hierarchic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al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BA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44864" y="1278445"/>
            <a:ext cx="4034518" cy="641655"/>
          </a:xfrm>
          <a:prstGeom prst="rect">
            <a:avLst/>
          </a:prstGeom>
          <a:noFill/>
        </p:spPr>
      </p:pic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-77840" y="4373119"/>
            <a:ext cx="82799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1032DF5-B222-447D-A30E-C19B9228D2A4}"/>
                  </a:ext>
                </a:extLst>
              </p:cNvPr>
              <p:cNvSpPr txBox="1"/>
              <p:nvPr/>
            </p:nvSpPr>
            <p:spPr>
              <a:xfrm>
                <a:off x="2448885" y="2677296"/>
                <a:ext cx="2803939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1032DF5-B222-447D-A30E-C19B9228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85" y="2677296"/>
                <a:ext cx="2803939" cy="768993"/>
              </a:xfrm>
              <a:prstGeom prst="rect">
                <a:avLst/>
              </a:prstGeom>
              <a:blipFill>
                <a:blip r:embed="rId4"/>
                <a:stretch>
                  <a:fillRect l="-217" r="-6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ový popisek 78">
            <a:extLst>
              <a:ext uri="{FF2B5EF4-FFF2-40B4-BE49-F238E27FC236}">
                <a16:creationId xmlns:a16="http://schemas.microsoft.com/office/drawing/2014/main" id="{7D464868-C222-4AE4-A2AF-96EFD2BE05B0}"/>
              </a:ext>
            </a:extLst>
          </p:cNvPr>
          <p:cNvSpPr/>
          <p:nvPr/>
        </p:nvSpPr>
        <p:spPr bwMode="auto">
          <a:xfrm>
            <a:off x="5065776" y="1787276"/>
            <a:ext cx="1478513" cy="641655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distribution</a:t>
            </a:r>
            <a:endParaRPr lang="cs-CZ" b="0" dirty="0"/>
          </a:p>
        </p:txBody>
      </p:sp>
      <p:sp>
        <p:nvSpPr>
          <p:cNvPr id="15" name="Obdélníkový popisek 78">
            <a:extLst>
              <a:ext uri="{FF2B5EF4-FFF2-40B4-BE49-F238E27FC236}">
                <a16:creationId xmlns:a16="http://schemas.microsoft.com/office/drawing/2014/main" id="{8542D9FE-5ED7-4EED-906D-6197D48630DE}"/>
              </a:ext>
            </a:extLst>
          </p:cNvPr>
          <p:cNvSpPr/>
          <p:nvPr/>
        </p:nvSpPr>
        <p:spPr bwMode="auto">
          <a:xfrm>
            <a:off x="740601" y="2727675"/>
            <a:ext cx="1396396" cy="768993"/>
          </a:xfrm>
          <a:prstGeom prst="wedgeRectCallout">
            <a:avLst>
              <a:gd name="adj1" fmla="val 66850"/>
              <a:gd name="adj2" fmla="val 1138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posterior</a:t>
            </a:r>
            <a:r>
              <a:rPr lang="cs-CZ" b="0" dirty="0"/>
              <a:t> </a:t>
            </a:r>
            <a:r>
              <a:rPr lang="cs-CZ" b="0" dirty="0" err="1"/>
              <a:t>distribution</a:t>
            </a:r>
            <a:endParaRPr lang="cs-CZ" b="0" dirty="0"/>
          </a:p>
        </p:txBody>
      </p:sp>
      <p:sp>
        <p:nvSpPr>
          <p:cNvPr id="16" name="Obdélníkový popisek 78">
            <a:extLst>
              <a:ext uri="{FF2B5EF4-FFF2-40B4-BE49-F238E27FC236}">
                <a16:creationId xmlns:a16="http://schemas.microsoft.com/office/drawing/2014/main" id="{D8610E87-70BC-4B8A-9D91-C024375B7304}"/>
              </a:ext>
            </a:extLst>
          </p:cNvPr>
          <p:cNvSpPr/>
          <p:nvPr/>
        </p:nvSpPr>
        <p:spPr bwMode="auto">
          <a:xfrm>
            <a:off x="2654618" y="2024712"/>
            <a:ext cx="1221634" cy="508831"/>
          </a:xfrm>
          <a:prstGeom prst="wedgeRectCallout">
            <a:avLst>
              <a:gd name="adj1" fmla="val 32472"/>
              <a:gd name="adj2" fmla="val 76813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likelihood</a:t>
            </a:r>
            <a:endParaRPr lang="cs-CZ" b="0" dirty="0"/>
          </a:p>
        </p:txBody>
      </p:sp>
      <p:sp>
        <p:nvSpPr>
          <p:cNvPr id="17" name="Obdélníkový popisek 78">
            <a:extLst>
              <a:ext uri="{FF2B5EF4-FFF2-40B4-BE49-F238E27FC236}">
                <a16:creationId xmlns:a16="http://schemas.microsoft.com/office/drawing/2014/main" id="{11091F1C-30BA-4E15-BE9F-1A57C520613C}"/>
              </a:ext>
            </a:extLst>
          </p:cNvPr>
          <p:cNvSpPr/>
          <p:nvPr/>
        </p:nvSpPr>
        <p:spPr bwMode="auto">
          <a:xfrm>
            <a:off x="5150753" y="3267253"/>
            <a:ext cx="1254754" cy="701242"/>
          </a:xfrm>
          <a:prstGeom prst="wedgeRectCallout">
            <a:avLst>
              <a:gd name="adj1" fmla="val -71154"/>
              <a:gd name="adj2" fmla="val -3372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marginal</a:t>
            </a:r>
            <a:r>
              <a:rPr lang="cs-CZ" b="0" dirty="0"/>
              <a:t> </a:t>
            </a:r>
            <a:r>
              <a:rPr lang="cs-CZ" b="0" dirty="0" err="1"/>
              <a:t>likelihood</a:t>
            </a:r>
            <a:endParaRPr lang="cs-CZ" b="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02E15A-4CED-4A9B-BF57-EE82F0616698}"/>
              </a:ext>
            </a:extLst>
          </p:cNvPr>
          <p:cNvSpPr txBox="1"/>
          <p:nvPr/>
        </p:nvSpPr>
        <p:spPr>
          <a:xfrm>
            <a:off x="668732" y="4086625"/>
            <a:ext cx="8292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1" dirty="0">
                <a:sym typeface="Symbol" panose="05050102010706020507" pitchFamily="18" charset="2"/>
              </a:rPr>
              <a:t></a:t>
            </a:r>
            <a:r>
              <a:rPr lang="cs-CZ" sz="1800" b="0" dirty="0">
                <a:sym typeface="Symbol" panose="05050102010706020507" pitchFamily="18" charset="2"/>
              </a:rPr>
              <a:t> = </a:t>
            </a:r>
            <a:r>
              <a:rPr lang="en-GB" sz="1800" b="0" i="0" u="none" strike="noStrike" baseline="0" dirty="0">
                <a:latin typeface="+mn-lt"/>
              </a:rPr>
              <a:t>set of (continuous) parameters</a:t>
            </a:r>
            <a:r>
              <a:rPr lang="cs-CZ" sz="1800" b="0" i="0" u="none" strike="noStrike" baseline="0" dirty="0">
                <a:latin typeface="+mn-lt"/>
              </a:rPr>
              <a:t> </a:t>
            </a:r>
            <a:r>
              <a:rPr lang="en-US" sz="1800" b="0" i="0" u="none" strike="noStrike" baseline="0" dirty="0">
                <a:latin typeface="+mn-lt"/>
              </a:rPr>
              <a:t>in the model, including the tree, substitution model parameters, clock rates,</a:t>
            </a:r>
            <a:r>
              <a:rPr lang="cs-CZ" sz="1800" b="0" i="0" u="none" strike="noStrike" baseline="0" dirty="0">
                <a:latin typeface="+mn-lt"/>
              </a:rPr>
              <a:t> </a:t>
            </a:r>
            <a:r>
              <a:rPr lang="cs-CZ" sz="1800" b="0" i="0" u="none" strike="noStrike" baseline="0" dirty="0" err="1">
                <a:latin typeface="+mn-lt"/>
              </a:rPr>
              <a:t>etc</a:t>
            </a:r>
            <a:r>
              <a:rPr lang="cs-CZ" sz="1800" b="0" i="0" u="none" strike="noStrike" baseline="0" dirty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1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Analysing BEAST output using Tracer | BEAST Documentation">
            <a:extLst>
              <a:ext uri="{FF2B5EF4-FFF2-40B4-BE49-F238E27FC236}">
                <a16:creationId xmlns:a16="http://schemas.microsoft.com/office/drawing/2014/main" id="{61BED8C3-3D38-4221-A0E9-61FAA2D0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860"/>
            <a:ext cx="8170417" cy="56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Analysing BEAST output using Tracer | BEAST Documentation">
            <a:extLst>
              <a:ext uri="{FF2B5EF4-FFF2-40B4-BE49-F238E27FC236}">
                <a16:creationId xmlns:a16="http://schemas.microsoft.com/office/drawing/2014/main" id="{521F58A9-4FC8-4D36-B111-FBDA176CB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15392" r="6607" b="15560"/>
          <a:stretch/>
        </p:blipFill>
        <p:spPr bwMode="auto">
          <a:xfrm>
            <a:off x="6105940" y="477714"/>
            <a:ext cx="2903893" cy="23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3636A5-D5D1-422D-BC88-F94E0127488C}"/>
              </a:ext>
            </a:extLst>
          </p:cNvPr>
          <p:cNvSpPr txBox="1"/>
          <p:nvPr/>
        </p:nvSpPr>
        <p:spPr>
          <a:xfrm>
            <a:off x="1469434" y="543565"/>
            <a:ext cx="402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err="1"/>
              <a:t>outcome</a:t>
            </a:r>
            <a:r>
              <a:rPr lang="cs-CZ" sz="2000" b="0" dirty="0"/>
              <a:t> = probability </a:t>
            </a:r>
            <a:r>
              <a:rPr lang="cs-CZ" sz="2000" b="0" dirty="0" err="1"/>
              <a:t>distribution</a:t>
            </a:r>
            <a:endParaRPr lang="cs-CZ" sz="2000" b="0" dirty="0"/>
          </a:p>
        </p:txBody>
      </p:sp>
      <p:sp>
        <p:nvSpPr>
          <p:cNvPr id="5" name="Obdélníkový popisek 78">
            <a:extLst>
              <a:ext uri="{FF2B5EF4-FFF2-40B4-BE49-F238E27FC236}">
                <a16:creationId xmlns:a16="http://schemas.microsoft.com/office/drawing/2014/main" id="{3E1FC3EC-DFC6-4E72-A197-951BF0366BAE}"/>
              </a:ext>
            </a:extLst>
          </p:cNvPr>
          <p:cNvSpPr/>
          <p:nvPr/>
        </p:nvSpPr>
        <p:spPr bwMode="auto">
          <a:xfrm>
            <a:off x="5205256" y="3670945"/>
            <a:ext cx="1801368" cy="641655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HPD = </a:t>
            </a:r>
            <a:r>
              <a:rPr lang="cs-CZ" sz="1600" b="0" dirty="0" err="1"/>
              <a:t>highest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density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53723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74641" y="3277649"/>
            <a:ext cx="82670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Markov process:  t</a:t>
            </a:r>
            <a:r>
              <a:rPr lang="en-US" sz="2000" b="0" baseline="-25000" dirty="0"/>
              <a:t>-1</a:t>
            </a:r>
            <a:r>
              <a:rPr lang="cs-CZ" sz="2000" b="0" dirty="0"/>
              <a:t>: </a:t>
            </a:r>
            <a:r>
              <a:rPr lang="en-US" sz="2000" b="0" dirty="0"/>
              <a:t>A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0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C 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+1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G</a:t>
            </a:r>
          </a:p>
          <a:p>
            <a:pPr algn="ctr"/>
            <a:endParaRPr lang="en-US" sz="2000" b="0" dirty="0">
              <a:sym typeface="Symbol" pitchFamily="18" charset="2"/>
            </a:endParaRPr>
          </a:p>
          <a:p>
            <a:pPr algn="ctr"/>
            <a:r>
              <a:rPr lang="en-US" sz="2000" b="0" dirty="0">
                <a:sym typeface="Symbol" pitchFamily="18" charset="2"/>
              </a:rPr>
              <a:t>…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same across the whole phylogeny =</a:t>
            </a:r>
            <a:r>
              <a:rPr lang="en-US" sz="2000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homogenous Markov process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2955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/>
              <a:t>Probl</a:t>
            </a:r>
            <a:r>
              <a:rPr lang="en-GB" sz="2000" b="0" dirty="0"/>
              <a:t>e</a:t>
            </a:r>
            <a:r>
              <a:rPr lang="cs-CZ" sz="2000" b="0" dirty="0"/>
              <a:t>m: </a:t>
            </a:r>
            <a:r>
              <a:rPr lang="en-GB" sz="2000" b="0" dirty="0"/>
              <a:t>calculations too complex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en-GB" sz="2000" b="0" dirty="0">
                <a:sym typeface="Symbol" pitchFamily="18" charset="2"/>
              </a:rPr>
              <a:t>impossible to solve </a:t>
            </a:r>
            <a:r>
              <a:rPr lang="cs-CZ" sz="2000" b="0" dirty="0" err="1">
                <a:sym typeface="Symbol" pitchFamily="18" charset="2"/>
              </a:rPr>
              <a:t>analytic</a:t>
            </a:r>
            <a:r>
              <a:rPr lang="en-GB" sz="2000" b="0" dirty="0">
                <a:sym typeface="Symbol" pitchFamily="18" charset="2"/>
              </a:rPr>
              <a:t>ally</a:t>
            </a:r>
            <a:r>
              <a:rPr lang="cs-CZ" sz="2000" b="0" dirty="0">
                <a:sym typeface="Symbol" pitchFamily="18" charset="2"/>
              </a:rPr>
              <a:t>, </a:t>
            </a:r>
            <a:br>
              <a:rPr lang="en-GB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	only numerically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solution: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Monte Carlo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 methods</a:t>
            </a:r>
            <a:br>
              <a:rPr lang="en-GB" sz="2000" b="0" dirty="0">
                <a:solidFill>
                  <a:srgbClr val="E60000"/>
                </a:solidFill>
                <a:sym typeface="Symbol" pitchFamily="18" charset="2"/>
              </a:rPr>
            </a:b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	</a:t>
            </a:r>
            <a:r>
              <a:rPr lang="en-GB" sz="2000" b="0" dirty="0">
                <a:sym typeface="Symbol" pitchFamily="18" charset="2"/>
              </a:rPr>
              <a:t>random sampling,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approxima</a:t>
            </a:r>
            <a:r>
              <a:rPr lang="en-GB" sz="2000" b="0" dirty="0" err="1">
                <a:sym typeface="Symbol" pitchFamily="18" charset="2"/>
              </a:rPr>
              <a:t>tion</a:t>
            </a:r>
            <a:r>
              <a:rPr lang="en-GB" sz="2000" b="0" dirty="0">
                <a:sym typeface="Symbol" pitchFamily="18" charset="2"/>
              </a:rPr>
              <a:t> of reality when sample size high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Monte Carlo (MCMC)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0173" y="527958"/>
            <a:ext cx="3763484" cy="4140027"/>
            <a:chOff x="454" y="2196"/>
            <a:chExt cx="1846" cy="2186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454" y="2620"/>
            <a:ext cx="1737" cy="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CorelDRAW" r:id="rId4" imgW="1830960" imgH="1833840" progId="">
                    <p:embed/>
                  </p:oleObj>
                </mc:Choice>
                <mc:Fallback>
                  <p:oleObj name="CorelDRAW" r:id="rId4" imgW="1830960" imgH="18338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2620"/>
                          <a:ext cx="1737" cy="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321" y="1170215"/>
            <a:ext cx="37640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279446" y="2644321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8" y="1784426"/>
            <a:ext cx="7205473" cy="3910584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29323" y="2667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Metropolis-Hastings algorithm: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0375" y="930728"/>
            <a:ext cx="8983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 sz="2000" b="0" dirty="0"/>
              <a:t>Change of</a:t>
            </a:r>
            <a:r>
              <a:rPr lang="cs-CZ" sz="2000" b="0" dirty="0"/>
              <a:t> </a:t>
            </a:r>
            <a:r>
              <a:rPr lang="cs-CZ" sz="2000" b="0" dirty="0" err="1"/>
              <a:t>paramet</a:t>
            </a:r>
            <a:r>
              <a:rPr lang="en-GB" sz="2000" b="0" dirty="0"/>
              <a:t>e</a:t>
            </a:r>
            <a:r>
              <a:rPr lang="cs-CZ" sz="2000" b="0" dirty="0"/>
              <a:t>r </a:t>
            </a:r>
            <a:r>
              <a:rPr lang="en-US" sz="2000" b="0" i="1" dirty="0"/>
              <a:t>x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&gt;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en-US" sz="2000" b="0" dirty="0" err="1">
                <a:sym typeface="Symbol" pitchFamily="18" charset="2"/>
              </a:rPr>
              <a:t>accep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</a:t>
            </a:r>
            <a:r>
              <a:rPr lang="en-US" sz="2000" b="0" dirty="0">
                <a:cs typeface="Arial" charset="0"/>
                <a:sym typeface="Symbol" pitchFamily="18" charset="2"/>
              </a:rPr>
              <a:t>≤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en-GB" sz="2000" b="0" dirty="0">
                <a:sym typeface="Symbol" pitchFamily="18" charset="2"/>
              </a:rPr>
              <a:t>calculate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=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’)/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</a:t>
            </a:r>
            <a:br>
              <a:rPr lang="cs-CZ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since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≤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(x),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must be ≤ 1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g</a:t>
            </a:r>
            <a:r>
              <a:rPr lang="en-US" sz="2000" b="0" dirty="0" err="1">
                <a:sym typeface="Symbol" pitchFamily="18" charset="2"/>
              </a:rPr>
              <a:t>enerate</a:t>
            </a:r>
            <a:r>
              <a:rPr lang="en-US" sz="2000" b="0" dirty="0">
                <a:sym typeface="Symbol" pitchFamily="18" charset="2"/>
              </a:rPr>
              <a:t> random number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U</a:t>
            </a:r>
            <a:r>
              <a:rPr lang="en-US" sz="2000" b="0" dirty="0">
                <a:sym typeface="Symbol" pitchFamily="18" charset="2"/>
              </a:rPr>
              <a:t> from uniform distribution from </a:t>
            </a:r>
            <a:r>
              <a:rPr lang="en-US" sz="2000" b="0" dirty="0" err="1">
                <a:sym typeface="Symbol" pitchFamily="18" charset="2"/>
              </a:rPr>
              <a:t>i</a:t>
            </a:r>
            <a:r>
              <a:rPr lang="cs-CZ" sz="2000" b="0" dirty="0" err="1">
                <a:sym typeface="Symbol" pitchFamily="18" charset="2"/>
              </a:rPr>
              <a:t>nterval</a:t>
            </a:r>
            <a:r>
              <a:rPr lang="en-US" sz="2000" b="0" dirty="0">
                <a:sym typeface="Symbol" pitchFamily="18" charset="2"/>
              </a:rPr>
              <a:t> (0, 1)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 </a:t>
            </a:r>
            <a:r>
              <a:rPr lang="en-US" sz="2000" b="0" dirty="0">
                <a:cs typeface="Arial" charset="0"/>
                <a:sym typeface="Symbol" pitchFamily="18" charset="2"/>
              </a:rPr>
              <a:t>≥ </a:t>
            </a:r>
            <a:r>
              <a:rPr lang="en-US" sz="2000" b="0" i="1" dirty="0">
                <a:cs typeface="Arial" charset="0"/>
                <a:sym typeface="Symbol" pitchFamily="18" charset="2"/>
              </a:rPr>
              <a:t>U</a:t>
            </a:r>
            <a:r>
              <a:rPr lang="en-US" sz="2000" b="0" dirty="0">
                <a:cs typeface="Arial" charset="0"/>
                <a:sym typeface="Symbol" pitchFamily="18" charset="2"/>
              </a:rPr>
              <a:t>, a</a:t>
            </a:r>
            <a:r>
              <a:rPr lang="en-GB" sz="2000" b="0" dirty="0">
                <a:cs typeface="Arial" charset="0"/>
                <a:sym typeface="Symbol" pitchFamily="18" charset="2"/>
              </a:rPr>
              <a:t>c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cept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  <a:r>
              <a:rPr lang="en-US" sz="2000" b="0" dirty="0">
                <a:cs typeface="Arial" charset="0"/>
                <a:sym typeface="Symbol" pitchFamily="18" charset="2"/>
              </a:rPr>
              <a:t>’, if not, retain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3AB1D88-E2E8-4AC4-BC9A-F1753A26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323" y="2667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Metropolis-Hastings algorithm: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0375" y="266700"/>
            <a:ext cx="4923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 dirty="0"/>
              <a:t>directed movement of</a:t>
            </a:r>
            <a:r>
              <a:rPr lang="cs-CZ" sz="2000" b="0" dirty="0"/>
              <a:t> robot</a:t>
            </a:r>
            <a:r>
              <a:rPr lang="en-GB" sz="2000" b="0" dirty="0"/>
              <a:t> across arena</a:t>
            </a:r>
            <a:r>
              <a:rPr lang="cs-CZ" sz="2000" b="0" dirty="0"/>
              <a:t>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786493" y="1948317"/>
            <a:ext cx="7791450" cy="3165475"/>
            <a:chOff x="1058636" y="3461431"/>
            <a:chExt cx="7791450" cy="3165475"/>
          </a:xfrm>
          <a:solidFill>
            <a:schemeClr val="bg1">
              <a:lumMod val="95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b="0" dirty="0"/>
                <a:t>arena </a:t>
              </a:r>
              <a:r>
                <a:rPr lang="cs-CZ" b="0" dirty="0"/>
                <a:t>„</a:t>
              </a:r>
              <a:r>
                <a:rPr lang="en-GB" b="0" dirty="0" err="1"/>
                <a:t>countours</a:t>
              </a:r>
              <a:r>
                <a:rPr lang="cs-CZ" b="0" dirty="0"/>
                <a:t>“ 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24" y="1552718"/>
            <a:ext cx="8746666" cy="33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4147" y="1078326"/>
            <a:ext cx="1152525" cy="3103562"/>
            <a:chOff x="3163" y="355"/>
            <a:chExt cx="726" cy="195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64" cy="135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0186" y="1035194"/>
            <a:ext cx="3146425" cy="1071562"/>
            <a:chOff x="984" y="355"/>
            <a:chExt cx="1982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err="1">
                  <a:solidFill>
                    <a:schemeClr val="accent2"/>
                  </a:solidFill>
                </a:rPr>
                <a:t>sta</a:t>
              </a:r>
              <a:r>
                <a:rPr lang="en-GB" sz="2000" b="0" dirty="0">
                  <a:solidFill>
                    <a:schemeClr val="accent2"/>
                  </a:solidFill>
                </a:rPr>
                <a:t>t</a:t>
              </a:r>
              <a:r>
                <a:rPr lang="cs-CZ" sz="2000" b="0" dirty="0">
                  <a:solidFill>
                    <a:schemeClr val="accent2"/>
                  </a:solidFill>
                </a:rPr>
                <a:t>ion</a:t>
              </a:r>
              <a:r>
                <a:rPr lang="en-GB" sz="2000" b="0" dirty="0">
                  <a:solidFill>
                    <a:schemeClr val="accent2"/>
                  </a:solidFill>
                </a:rPr>
                <a:t>a</a:t>
              </a:r>
              <a:r>
                <a:rPr lang="cs-CZ" sz="2000" b="0" dirty="0">
                  <a:solidFill>
                    <a:schemeClr val="accent2"/>
                  </a:solidFill>
                </a:rPr>
                <a:t>r</a:t>
              </a:r>
              <a:r>
                <a:rPr lang="en-GB" sz="2000" b="0" dirty="0">
                  <a:solidFill>
                    <a:schemeClr val="accent2"/>
                  </a:solidFill>
                </a:rPr>
                <a:t>y</a:t>
              </a:r>
              <a:r>
                <a:rPr lang="cs-CZ" sz="2000" b="0" dirty="0">
                  <a:solidFill>
                    <a:schemeClr val="accent2"/>
                  </a:solidFill>
                </a:rPr>
                <a:t> </a:t>
              </a:r>
              <a:r>
                <a:rPr lang="en-GB" sz="2000" b="0" dirty="0">
                  <a:solidFill>
                    <a:schemeClr val="accent2"/>
                  </a:solidFill>
                </a:rPr>
                <a:t>phase</a:t>
              </a:r>
              <a:r>
                <a:rPr lang="en-US" sz="2000" b="0" dirty="0">
                  <a:solidFill>
                    <a:schemeClr val="accent2"/>
                  </a:solidFill>
                </a:rPr>
                <a:t> (plateau)</a:t>
              </a:r>
              <a:endParaRPr lang="cs-CZ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2243" y="5272087"/>
            <a:ext cx="5562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/>
              <a:t>MrBayes</a:t>
            </a:r>
            <a:r>
              <a:rPr lang="en-US" sz="2000" b="0" dirty="0"/>
              <a:t>: </a:t>
            </a:r>
            <a:r>
              <a:rPr lang="cs-CZ" sz="2000" b="0" i="1" dirty="0">
                <a:hlinkClick r:id="rId2"/>
              </a:rPr>
              <a:t>http://morphbank.ebc.uu.se/mrbayes/</a:t>
            </a:r>
            <a:endParaRPr lang="en-US" sz="2000" b="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8788" y="320675"/>
            <a:ext cx="870142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Rever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 err="1">
                <a:solidFill>
                  <a:srgbClr val="E60000"/>
                </a:solidFill>
              </a:rPr>
              <a:t>ibl</a:t>
            </a:r>
            <a:r>
              <a:rPr lang="en-GB" sz="2400" b="0" dirty="0">
                <a:solidFill>
                  <a:srgbClr val="E60000"/>
                </a:solidFill>
              </a:rPr>
              <a:t>e jump </a:t>
            </a:r>
            <a:r>
              <a:rPr lang="cs-CZ" sz="2400" b="0" dirty="0">
                <a:solidFill>
                  <a:srgbClr val="E60000"/>
                </a:solidFill>
              </a:rPr>
              <a:t>MCMC:</a:t>
            </a:r>
          </a:p>
          <a:p>
            <a:pPr defTabSz="540000">
              <a:spcAft>
                <a:spcPts val="1200"/>
              </a:spcAft>
            </a:pPr>
            <a:r>
              <a:rPr lang="cs-CZ" sz="2400" b="0" dirty="0"/>
              <a:t>	</a:t>
            </a:r>
            <a:r>
              <a:rPr lang="en-GB" sz="2000" b="0" dirty="0"/>
              <a:t>allows</a:t>
            </a:r>
            <a:r>
              <a:rPr lang="cs-CZ" sz="2000" b="0" dirty="0"/>
              <a:t> </a:t>
            </a:r>
            <a:r>
              <a:rPr lang="en-GB" sz="2000" b="0" dirty="0"/>
              <a:t>changing number of parameters in each</a:t>
            </a:r>
            <a:r>
              <a:rPr lang="cs-CZ" sz="2000" b="0" dirty="0"/>
              <a:t> MC </a:t>
            </a:r>
            <a:r>
              <a:rPr lang="en-GB" sz="2000" b="0" dirty="0"/>
              <a:t>step</a:t>
            </a: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</a:t>
            </a:r>
            <a:r>
              <a:rPr lang="en-GB" sz="2000" b="0" dirty="0"/>
              <a:t>we can use </a:t>
            </a:r>
            <a:r>
              <a:rPr lang="en-GB" sz="2000" b="0" dirty="0" err="1"/>
              <a:t>eg</a:t>
            </a:r>
            <a:r>
              <a:rPr lang="cs-CZ" sz="2000" b="0" dirty="0"/>
              <a:t>. </a:t>
            </a:r>
            <a:r>
              <a:rPr lang="en-GB" sz="2000" b="0" dirty="0"/>
              <a:t>for modelling</a:t>
            </a:r>
            <a:r>
              <a:rPr lang="cs-CZ" sz="2000" b="0" dirty="0"/>
              <a:t> </a:t>
            </a:r>
            <a:r>
              <a:rPr lang="en-GB" sz="2000" b="0" dirty="0"/>
              <a:t>variation of evolution between sites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en-GB" sz="2000" b="0" dirty="0"/>
              <a:t>in sequences</a:t>
            </a:r>
            <a:r>
              <a:rPr lang="cs-CZ" sz="2000" b="0" dirty="0"/>
              <a:t>, </a:t>
            </a:r>
            <a:r>
              <a:rPr lang="en-GB" sz="2000" b="0" dirty="0"/>
              <a:t>for choosing</a:t>
            </a:r>
            <a:r>
              <a:rPr lang="cs-CZ" sz="2000" b="0" dirty="0"/>
              <a:t> model</a:t>
            </a:r>
            <a:r>
              <a:rPr lang="en-GB" sz="2000" b="0" dirty="0"/>
              <a:t>s or for making</a:t>
            </a:r>
            <a:r>
              <a:rPr lang="cs-CZ" sz="2000" b="0" dirty="0"/>
              <a:t> n</a:t>
            </a:r>
            <a:r>
              <a:rPr lang="en-GB" sz="2000" b="0" dirty="0"/>
              <a:t>on-</a:t>
            </a:r>
            <a:r>
              <a:rPr lang="cs-CZ" sz="2000" b="0" dirty="0" err="1"/>
              <a:t>homogen</a:t>
            </a:r>
            <a:r>
              <a:rPr lang="en-GB" sz="2000" b="0" dirty="0" err="1"/>
              <a:t>ous</a:t>
            </a:r>
            <a:r>
              <a:rPr lang="cs-CZ" sz="2000" b="0" dirty="0"/>
              <a:t> 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cs-CZ" sz="2000" b="0" dirty="0" err="1"/>
              <a:t>substitu</a:t>
            </a:r>
            <a:r>
              <a:rPr lang="en-GB" sz="2000" b="0" dirty="0" err="1"/>
              <a:t>tion</a:t>
            </a:r>
            <a:r>
              <a:rPr lang="cs-CZ" sz="2000" b="0" dirty="0"/>
              <a:t> model</a:t>
            </a:r>
            <a:r>
              <a:rPr lang="en-GB" sz="2000" b="0" dirty="0"/>
              <a:t>s</a:t>
            </a:r>
            <a:r>
              <a:rPr lang="cs-CZ" sz="2000" b="0" dirty="0"/>
              <a:t> (</a:t>
            </a:r>
            <a:r>
              <a:rPr lang="en-GB" sz="2000" b="0" dirty="0" err="1"/>
              <a:t>eg</a:t>
            </a:r>
            <a:r>
              <a:rPr lang="cs-CZ" sz="2000" b="0" dirty="0"/>
              <a:t>. </a:t>
            </a:r>
            <a:r>
              <a:rPr lang="en-GB" sz="2000" b="0" dirty="0"/>
              <a:t>different base composition along branches</a:t>
            </a:r>
            <a:r>
              <a:rPr lang="cs-CZ" sz="2000" b="0" dirty="0"/>
              <a:t>)</a:t>
            </a:r>
          </a:p>
          <a:p>
            <a:pPr defTabSz="540000">
              <a:spcAft>
                <a:spcPts val="1200"/>
              </a:spcAft>
            </a:pP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Metropolis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coupled</a:t>
            </a:r>
            <a:r>
              <a:rPr lang="cs-CZ" sz="2400" b="0" dirty="0">
                <a:solidFill>
                  <a:srgbClr val="E60000"/>
                </a:solidFill>
              </a:rPr>
              <a:t> MCMC (MCMCMC, MC</a:t>
            </a:r>
            <a:r>
              <a:rPr lang="cs-CZ" sz="2400" b="0" baseline="30000" dirty="0">
                <a:solidFill>
                  <a:srgbClr val="E60000"/>
                </a:solidFill>
              </a:rPr>
              <a:t>3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i="1" dirty="0"/>
              <a:t>	</a:t>
            </a:r>
            <a:r>
              <a:rPr lang="cs-CZ" sz="2000" b="0" dirty="0"/>
              <a:t>1 „</a:t>
            </a:r>
            <a:r>
              <a:rPr lang="en-GB" sz="2000" b="0" dirty="0"/>
              <a:t>cold</a:t>
            </a:r>
            <a:r>
              <a:rPr lang="cs-CZ" sz="2000" b="0" dirty="0"/>
              <a:t>“ </a:t>
            </a:r>
            <a:r>
              <a:rPr lang="en-GB" sz="2000" b="0" dirty="0"/>
              <a:t>chain</a:t>
            </a:r>
            <a:r>
              <a:rPr lang="cs-CZ" sz="2000" b="0" dirty="0"/>
              <a:t>, 3 „</a:t>
            </a:r>
            <a:r>
              <a:rPr lang="en-GB" sz="2000" b="0" dirty="0"/>
              <a:t>heated</a:t>
            </a:r>
            <a:r>
              <a:rPr lang="cs-CZ" sz="2000" b="0" dirty="0"/>
              <a:t>“ </a:t>
            </a:r>
            <a:r>
              <a:rPr lang="en-GB" sz="2000" b="0" dirty="0"/>
              <a:t>chains</a:t>
            </a: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s</a:t>
            </a:r>
            <a:r>
              <a:rPr lang="en-GB" sz="2000" b="0" dirty="0" err="1"/>
              <a:t>ame</a:t>
            </a:r>
            <a:r>
              <a:rPr lang="en-GB" sz="2000" b="0" dirty="0"/>
              <a:t> starting point</a:t>
            </a:r>
            <a:r>
              <a:rPr lang="cs-CZ" sz="2000" b="0" dirty="0"/>
              <a:t>, </a:t>
            </a:r>
            <a:r>
              <a:rPr lang="en-GB" sz="2000" b="0" dirty="0"/>
              <a:t>due to stochasticity rapid divergence of</a:t>
            </a:r>
            <a:r>
              <a:rPr lang="cs-CZ" sz="2000" b="0" dirty="0"/>
              <a:t> „robot</a:t>
            </a:r>
            <a:r>
              <a:rPr lang="en-GB" sz="2000" b="0" dirty="0"/>
              <a:t>s</a:t>
            </a:r>
            <a:r>
              <a:rPr lang="cs-CZ" sz="2000" b="0" dirty="0"/>
              <a:t>“</a:t>
            </a:r>
            <a:endParaRPr lang="cs-CZ" sz="28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35"/>
          <p:cNvGrpSpPr/>
          <p:nvPr/>
        </p:nvGrpSpPr>
        <p:grpSpPr>
          <a:xfrm>
            <a:off x="568325" y="2445674"/>
            <a:ext cx="8412616" cy="3447098"/>
            <a:chOff x="568325" y="2445674"/>
            <a:chExt cx="8412616" cy="344709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68325" y="2445674"/>
              <a:ext cx="8412616" cy="34470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60000">
                <a:spcAft>
                  <a:spcPts val="1800"/>
                </a:spcAft>
              </a:pPr>
              <a:r>
                <a:rPr lang="cs-CZ" sz="2000" b="0" dirty="0" err="1">
                  <a:sym typeface="Symbol" pitchFamily="18" charset="2"/>
                </a:rPr>
                <a:t>Pr</a:t>
              </a:r>
              <a:r>
                <a:rPr lang="en-GB" sz="2000" b="0" dirty="0" err="1">
                  <a:sym typeface="Symbol" pitchFamily="18" charset="2"/>
                </a:rPr>
                <a:t>obability</a:t>
              </a:r>
              <a:r>
                <a:rPr lang="en-GB" sz="2000" b="0" dirty="0">
                  <a:sym typeface="Symbol" pitchFamily="18" charset="2"/>
                </a:rPr>
                <a:t> of head</a:t>
              </a:r>
              <a:r>
                <a:rPr lang="cs-CZ" sz="2000" b="0" dirty="0">
                  <a:sym typeface="Symbol" pitchFamily="18" charset="2"/>
                </a:rPr>
                <a:t> 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, </a:t>
              </a:r>
              <a:r>
                <a:rPr lang="cs-CZ" sz="2000" b="0" dirty="0" err="1">
                  <a:sym typeface="Symbol" pitchFamily="18" charset="2"/>
                </a:rPr>
                <a:t>tail</a:t>
              </a:r>
              <a:r>
                <a:rPr lang="cs-CZ" sz="2000" b="0" dirty="0">
                  <a:sym typeface="Symbol" pitchFamily="18" charset="2"/>
                </a:rPr>
                <a:t> = (1 –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br>
                <a:rPr lang="cs-CZ" sz="2000" b="0" dirty="0">
                  <a:sym typeface="Symbol" pitchFamily="18" charset="2"/>
                </a:rPr>
              </a:br>
              <a:r>
                <a:rPr lang="en-GB" sz="2000" b="0" dirty="0">
                  <a:sym typeface="Symbol" pitchFamily="18" charset="2"/>
                </a:rPr>
                <a:t>Because tosses independent</a:t>
              </a:r>
              <a:r>
                <a:rPr lang="cs-CZ" sz="2000" b="0" dirty="0">
                  <a:sym typeface="Symbol" pitchFamily="18" charset="2"/>
                </a:rPr>
                <a:t>  </a:t>
              </a:r>
              <a:r>
                <a:rPr lang="cs-CZ" sz="2000" b="0" dirty="0" err="1">
                  <a:sym typeface="Symbol" pitchFamily="18" charset="2"/>
                </a:rPr>
                <a:t>pr</a:t>
              </a:r>
              <a:r>
                <a:rPr lang="en-GB" sz="2000" b="0" dirty="0" err="1">
                  <a:sym typeface="Symbol" pitchFamily="18" charset="2"/>
                </a:rPr>
                <a:t>obability</a:t>
              </a:r>
              <a:r>
                <a:rPr lang="en-GB" sz="2000" b="0" dirty="0">
                  <a:sym typeface="Symbol" pitchFamily="18" charset="2"/>
                </a:rPr>
                <a:t> of final score</a:t>
              </a:r>
              <a:r>
                <a:rPr lang="cs-CZ" sz="2000" b="0" dirty="0">
                  <a:sym typeface="Symbol" pitchFamily="18" charset="2"/>
                </a:rPr>
                <a:t> = </a:t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)(1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 = 	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baseline="30000" dirty="0">
                  <a:sym typeface="Symbol" pitchFamily="18" charset="2"/>
                </a:rPr>
                <a:t>7</a:t>
              </a:r>
              <a:r>
                <a:rPr lang="cs-CZ" sz="2000" b="0" dirty="0">
                  <a:sym typeface="Symbol" pitchFamily="18" charset="2"/>
                </a:rPr>
                <a:t>(1-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  <a:r>
                <a:rPr lang="cs-CZ" sz="2000" b="0" baseline="30000" dirty="0">
                  <a:sym typeface="Symbol" pitchFamily="18" charset="2"/>
                </a:rPr>
                <a:t>8</a:t>
              </a:r>
              <a:endParaRPr lang="cs-CZ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maximum = 0,4666  7/15        </a:t>
              </a:r>
              <a:endParaRPr lang="en-US" sz="2000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" name="Skupina 32"/>
            <p:cNvGrpSpPr/>
            <p:nvPr/>
          </p:nvGrpSpPr>
          <p:grpSpPr>
            <a:xfrm>
              <a:off x="568325" y="3270004"/>
              <a:ext cx="7715063" cy="791007"/>
              <a:chOff x="557213" y="320675"/>
              <a:chExt cx="7715063" cy="791007"/>
            </a:xfrm>
          </p:grpSpPr>
          <p:sp>
            <p:nvSpPr>
              <p:cNvPr id="214020" name="Text Box 4"/>
              <p:cNvSpPr txBox="1">
                <a:spLocks noChangeArrowheads="1"/>
              </p:cNvSpPr>
              <p:nvPr/>
            </p:nvSpPr>
            <p:spPr bwMode="auto">
              <a:xfrm>
                <a:off x="557213" y="320675"/>
                <a:ext cx="7715063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60000">
                  <a:spcAft>
                    <a:spcPts val="1000"/>
                  </a:spcAft>
                </a:pPr>
                <a:r>
                  <a:rPr lang="cs-CZ" sz="2000" b="0" dirty="0"/>
                  <a:t> </a:t>
                </a:r>
                <a:r>
                  <a:rPr lang="cs-CZ" sz="2000" b="0" dirty="0">
                    <a:sym typeface="Symbol" pitchFamily="18" charset="2"/>
                  </a:rPr>
                  <a:t>s</a:t>
                </a:r>
                <a:r>
                  <a:rPr lang="en-GB" sz="2000" b="0" dirty="0">
                    <a:sym typeface="Symbol" pitchFamily="18" charset="2"/>
                  </a:rPr>
                  <a:t>co</a:t>
                </a:r>
                <a:r>
                  <a:rPr lang="cs-CZ" sz="2000" b="0" dirty="0">
                    <a:sym typeface="Symbol" pitchFamily="18" charset="2"/>
                  </a:rPr>
                  <a:t>re </a:t>
                </a:r>
                <a:r>
                  <a:rPr lang="en-GB" sz="2000" b="0" dirty="0">
                    <a:sym typeface="Symbol" pitchFamily="18" charset="2"/>
                  </a:rPr>
                  <a:t>TT</a:t>
                </a:r>
                <a:r>
                  <a:rPr lang="en-US" sz="2000" b="0" dirty="0">
                    <a:sym typeface="Symbol" pitchFamily="18" charset="2"/>
                  </a:rPr>
                  <a:t>HHH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en-GB" sz="2000" b="0" dirty="0">
                    <a:sym typeface="Symbol" pitchFamily="18" charset="2"/>
                  </a:rPr>
                  <a:t>TTT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en-US" sz="2000" b="0" dirty="0">
                    <a:sym typeface="Symbol" pitchFamily="18" charset="2"/>
                  </a:rPr>
                  <a:t>HH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en-US" sz="2000" b="0" dirty="0">
                    <a:sym typeface="Symbol" pitchFamily="18" charset="2"/>
                  </a:rPr>
                  <a:t>[</a:t>
                </a:r>
                <a:r>
                  <a:rPr lang="cs-CZ" sz="2000" b="0" dirty="0">
                    <a:sym typeface="Symbol" pitchFamily="18" charset="2"/>
                  </a:rPr>
                  <a:t>7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cs-CZ" sz="2000" b="0" dirty="0" err="1">
                    <a:sym typeface="Symbol" pitchFamily="18" charset="2"/>
                  </a:rPr>
                  <a:t>head</a:t>
                </a:r>
                <a:r>
                  <a:rPr lang="cs-CZ" sz="2000" b="0" dirty="0">
                    <a:sym typeface="Symbol" pitchFamily="18" charset="2"/>
                  </a:rPr>
                  <a:t> (H)</a:t>
                </a:r>
                <a:r>
                  <a:rPr lang="en-US" sz="2000" b="0" dirty="0">
                    <a:sym typeface="Symbol" pitchFamily="18" charset="2"/>
                  </a:rPr>
                  <a:t>,</a:t>
                </a:r>
                <a:r>
                  <a:rPr lang="cs-CZ" sz="2000" b="0" dirty="0">
                    <a:sym typeface="Symbol" pitchFamily="18" charset="2"/>
                  </a:rPr>
                  <a:t> 8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en-GB" sz="2000" b="0" dirty="0">
                    <a:sym typeface="Symbol" pitchFamily="18" charset="2"/>
                  </a:rPr>
                  <a:t>tail</a:t>
                </a:r>
                <a:r>
                  <a:rPr lang="cs-CZ" sz="2000" b="0" dirty="0">
                    <a:sym typeface="Symbol" pitchFamily="18" charset="2"/>
                  </a:rPr>
                  <a:t> (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cs-CZ" sz="2000" b="0" dirty="0">
                    <a:sym typeface="Symbol" pitchFamily="18" charset="2"/>
                  </a:rPr>
                  <a:t>)</a:t>
                </a:r>
                <a:r>
                  <a:rPr lang="en-US" sz="2000" b="0" dirty="0">
                    <a:sym typeface="Symbol" pitchFamily="18" charset="2"/>
                  </a:rPr>
                  <a:t>]</a:t>
                </a:r>
                <a:endParaRPr lang="cs-CZ" sz="2000" b="0" dirty="0">
                  <a:sym typeface="Symbol" pitchFamily="18" charset="2"/>
                </a:endParaRPr>
              </a:p>
            </p:txBody>
          </p:sp>
          <p:grpSp>
            <p:nvGrpSpPr>
              <p:cNvPr id="4" name="Skupina 31"/>
              <p:cNvGrpSpPr/>
              <p:nvPr/>
            </p:nvGrpSpPr>
            <p:grpSpPr>
              <a:xfrm>
                <a:off x="1364738" y="725227"/>
                <a:ext cx="5846157" cy="386455"/>
                <a:chOff x="568325" y="312272"/>
                <a:chExt cx="5846157" cy="386455"/>
              </a:xfrm>
            </p:grpSpPr>
            <p:pic>
              <p:nvPicPr>
                <p:cNvPr id="103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3372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8325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4035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699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709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99755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3980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8027" y="316474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94963" y="312272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5882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0478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5212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36431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0916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1835" y="320675"/>
                  <a:ext cx="378052" cy="3780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7766959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000"/>
              </a:spcAft>
            </a:pPr>
            <a:r>
              <a:rPr lang="cs-CZ" sz="2000" b="0" dirty="0"/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Likelihood</a:t>
            </a:r>
            <a:r>
              <a:rPr lang="cs-CZ" sz="2400" b="0" dirty="0">
                <a:solidFill>
                  <a:srgbClr val="E60000"/>
                </a:solidFill>
              </a:rPr>
              <a:t> = </a:t>
            </a:r>
            <a:r>
              <a:rPr lang="en-GB" sz="2400" b="0" dirty="0">
                <a:solidFill>
                  <a:srgbClr val="E60000"/>
                </a:solidFill>
              </a:rPr>
              <a:t>conditional probability of data</a:t>
            </a:r>
            <a:r>
              <a:rPr lang="cs-CZ" sz="2400" b="0" dirty="0">
                <a:solidFill>
                  <a:srgbClr val="E60000"/>
                </a:solidFill>
              </a:rPr>
              <a:t> (</a:t>
            </a:r>
            <a:r>
              <a:rPr lang="en-GB" sz="2400" b="0" dirty="0">
                <a:solidFill>
                  <a:srgbClr val="E60000"/>
                </a:solidFill>
              </a:rPr>
              <a:t>final score</a:t>
            </a:r>
            <a:r>
              <a:rPr lang="cs-CZ" sz="2400" b="0" dirty="0">
                <a:solidFill>
                  <a:srgbClr val="E60000"/>
                </a:solidFill>
              </a:rPr>
              <a:t>) </a:t>
            </a:r>
            <a:r>
              <a:rPr lang="en-GB" sz="2400" b="0" dirty="0">
                <a:solidFill>
                  <a:srgbClr val="E60000"/>
                </a:solidFill>
              </a:rPr>
              <a:t>	given the hypothesis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993" y="1419747"/>
            <a:ext cx="6660814" cy="46166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0000">
              <a:spcAft>
                <a:spcPts val="1000"/>
              </a:spcAft>
            </a:pPr>
            <a:r>
              <a:rPr lang="cs-CZ" sz="2400" b="0" i="1" dirty="0">
                <a:sym typeface="Symbol" pitchFamily="18" charset="2"/>
              </a:rPr>
              <a:t>L</a:t>
            </a:r>
            <a:r>
              <a:rPr lang="cs-CZ" sz="2400" b="0" dirty="0">
                <a:sym typeface="Symbol" pitchFamily="18" charset="2"/>
              </a:rPr>
              <a:t> = </a:t>
            </a:r>
            <a:r>
              <a:rPr lang="cs-CZ" sz="2400" b="0" dirty="0" err="1"/>
              <a:t>Pr</a:t>
            </a:r>
            <a:r>
              <a:rPr lang="en-US" sz="2400" b="0" dirty="0"/>
              <a:t>(</a:t>
            </a:r>
            <a:r>
              <a:rPr lang="cs-CZ" sz="2400" b="0" dirty="0"/>
              <a:t>D</a:t>
            </a:r>
            <a:r>
              <a:rPr lang="en-US" sz="2400" b="0" dirty="0">
                <a:cs typeface="Arial" charset="0"/>
              </a:rPr>
              <a:t>│H)</a:t>
            </a:r>
            <a:r>
              <a:rPr lang="cs-CZ" sz="2400" b="0" dirty="0">
                <a:cs typeface="Arial" charset="0"/>
              </a:rPr>
              <a:t> = </a:t>
            </a:r>
            <a:r>
              <a:rPr lang="cs-CZ" sz="2400" b="0" dirty="0" err="1">
                <a:cs typeface="Arial" charset="0"/>
              </a:rPr>
              <a:t>Pr</a:t>
            </a:r>
            <a:r>
              <a:rPr lang="cs-CZ" sz="2400" b="0" dirty="0">
                <a:cs typeface="Arial" charset="0"/>
              </a:rPr>
              <a:t>(7</a:t>
            </a:r>
            <a:r>
              <a:rPr lang="cs-CZ" sz="2400" b="0" dirty="0">
                <a:cs typeface="Arial" charset="0"/>
                <a:sym typeface="Symbol"/>
              </a:rPr>
              <a:t> </a:t>
            </a:r>
            <a:r>
              <a:rPr lang="en-GB" sz="2400" b="0" dirty="0">
                <a:cs typeface="Arial" charset="0"/>
                <a:sym typeface="Symbol"/>
              </a:rPr>
              <a:t>head</a:t>
            </a:r>
            <a:r>
              <a:rPr lang="cs-CZ" sz="2400" b="0" dirty="0">
                <a:cs typeface="Arial" charset="0"/>
                <a:sym typeface="Symbol"/>
              </a:rPr>
              <a:t>, 8 </a:t>
            </a:r>
            <a:r>
              <a:rPr lang="en-GB" sz="2400" b="0" dirty="0">
                <a:cs typeface="Arial" charset="0"/>
                <a:sym typeface="Symbol"/>
              </a:rPr>
              <a:t>tail</a:t>
            </a:r>
            <a:r>
              <a:rPr lang="cs-CZ" sz="2400" b="0" dirty="0">
                <a:cs typeface="Arial" charset="0"/>
                <a:sym typeface="Symbol"/>
              </a:rPr>
              <a:t> </a:t>
            </a:r>
            <a:r>
              <a:rPr lang="en-US" sz="2400" b="0" dirty="0">
                <a:cs typeface="Arial" charset="0"/>
              </a:rPr>
              <a:t>│</a:t>
            </a:r>
            <a:r>
              <a:rPr lang="cs-CZ" sz="2400" b="0" dirty="0" err="1">
                <a:cs typeface="Arial" charset="0"/>
              </a:rPr>
              <a:t>hypot</a:t>
            </a:r>
            <a:r>
              <a:rPr lang="en-GB" sz="2400" b="0" dirty="0" err="1">
                <a:cs typeface="Arial" charset="0"/>
              </a:rPr>
              <a:t>hesis</a:t>
            </a:r>
            <a:r>
              <a:rPr lang="cs-CZ" sz="2400" b="0" dirty="0">
                <a:cs typeface="Arial" charset="0"/>
              </a:rPr>
              <a:t>)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48" y="993269"/>
            <a:ext cx="3856007" cy="5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859880" y="266700"/>
            <a:ext cx="2821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>
                <a:solidFill>
                  <a:srgbClr val="E60000"/>
                </a:solidFill>
              </a:rPr>
              <a:t>Probl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r>
              <a:rPr lang="cs-CZ" sz="2400" b="0" dirty="0">
                <a:solidFill>
                  <a:srgbClr val="E60000"/>
                </a:solidFill>
              </a:rPr>
              <a:t>m </a:t>
            </a:r>
            <a:r>
              <a:rPr lang="en-GB" sz="2400" b="0" dirty="0">
                <a:solidFill>
                  <a:srgbClr val="E60000"/>
                </a:solidFill>
              </a:rPr>
              <a:t>with </a:t>
            </a:r>
            <a:r>
              <a:rPr lang="cs-CZ" sz="2400" b="0" dirty="0">
                <a:solidFill>
                  <a:srgbClr val="E60000"/>
                </a:solidFill>
              </a:rPr>
              <a:t>prior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138041" y="1410119"/>
            <a:ext cx="2279081" cy="837031"/>
          </a:xfrm>
          <a:prstGeom prst="wedgeRectCallout">
            <a:avLst>
              <a:gd name="adj1" fmla="val -97094"/>
              <a:gd name="adj2" fmla="val 4434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15 </a:t>
            </a:r>
            <a:r>
              <a:rPr lang="en-GB" sz="1600" b="0" dirty="0"/>
              <a:t>coin tosses</a:t>
            </a:r>
            <a:endParaRPr lang="cs-CZ" sz="1600" b="0" dirty="0"/>
          </a:p>
          <a:p>
            <a:pPr algn="ctr">
              <a:defRPr/>
            </a:pPr>
            <a:r>
              <a:rPr lang="en-GB" sz="1600" b="0" dirty="0"/>
              <a:t>score</a:t>
            </a:r>
            <a:r>
              <a:rPr lang="cs-CZ" sz="1600" b="0" dirty="0"/>
              <a:t> 5 H : 10 O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148433" y="1510760"/>
            <a:ext cx="2003033" cy="837031"/>
          </a:xfrm>
          <a:prstGeom prst="wedgeRectCallout">
            <a:avLst>
              <a:gd name="adj1" fmla="val 108335"/>
              <a:gd name="adj2" fmla="val 5877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maximum </a:t>
            </a:r>
            <a:r>
              <a:rPr lang="cs-CZ" sz="1600" b="0" dirty="0" err="1"/>
              <a:t>likelihood</a:t>
            </a:r>
            <a:r>
              <a:rPr lang="cs-CZ" sz="1600" b="0" dirty="0"/>
              <a:t> = 0,333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122495" y="8897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>
                <a:solidFill>
                  <a:srgbClr val="003399"/>
                </a:solidFill>
              </a:rPr>
              <a:t>prior = 0,5</a:t>
            </a: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6284691" y="2600563"/>
            <a:ext cx="2072045" cy="914669"/>
          </a:xfrm>
          <a:prstGeom prst="wedgeRectCallout">
            <a:avLst>
              <a:gd name="adj1" fmla="val -176445"/>
              <a:gd name="adj2" fmla="val 86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d</a:t>
            </a:r>
            <a:r>
              <a:rPr lang="en-GB" sz="1600" b="0" dirty="0" err="1"/>
              <a:t>ue</a:t>
            </a:r>
            <a:r>
              <a:rPr lang="en-GB" sz="1600" b="0" dirty="0"/>
              <a:t> to </a:t>
            </a:r>
            <a:r>
              <a:rPr lang="cs-CZ" sz="1600" b="0" dirty="0"/>
              <a:t>prior</a:t>
            </a:r>
            <a:r>
              <a:rPr lang="en-GB" sz="1600" b="0" dirty="0"/>
              <a:t>,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pr</a:t>
            </a:r>
            <a:r>
              <a:rPr lang="cs-CZ" sz="1600" b="0" dirty="0"/>
              <a:t>.</a:t>
            </a:r>
          </a:p>
          <a:p>
            <a:pPr algn="ctr">
              <a:defRPr/>
            </a:pPr>
            <a:r>
              <a:rPr lang="en-GB" sz="1600" b="0" dirty="0"/>
              <a:t>shifted to the right</a:t>
            </a:r>
            <a:endParaRPr lang="cs-CZ" sz="1600" b="0" dirty="0"/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6025898" y="4202027"/>
            <a:ext cx="2330838" cy="837031"/>
          </a:xfrm>
          <a:prstGeom prst="wedgeRectCallout">
            <a:avLst>
              <a:gd name="adj1" fmla="val -89753"/>
              <a:gd name="adj2" fmla="val 518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30 </a:t>
            </a:r>
            <a:r>
              <a:rPr lang="en-GB" sz="1600" b="0" dirty="0"/>
              <a:t>coin tosses</a:t>
            </a:r>
            <a:endParaRPr lang="cs-CZ" sz="1600" b="0" dirty="0"/>
          </a:p>
          <a:p>
            <a:pPr algn="ctr">
              <a:defRPr/>
            </a:pPr>
            <a:r>
              <a:rPr lang="en-GB" sz="1600" b="0" dirty="0"/>
              <a:t>score</a:t>
            </a:r>
            <a:r>
              <a:rPr lang="cs-CZ" sz="1600" b="0" dirty="0"/>
              <a:t> 10 H : 20 O</a:t>
            </a: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6034525" y="5625387"/>
            <a:ext cx="1718363" cy="776646"/>
          </a:xfrm>
          <a:prstGeom prst="wedgeRectCallout">
            <a:avLst>
              <a:gd name="adj1" fmla="val -201155"/>
              <a:gd name="adj2" fmla="val -3794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0" dirty="0"/>
              <a:t>difference from</a:t>
            </a:r>
            <a:r>
              <a:rPr lang="cs-CZ" sz="1600" b="0" dirty="0"/>
              <a:t> ML </a:t>
            </a:r>
            <a:r>
              <a:rPr lang="en-GB" sz="1600" b="0" dirty="0"/>
              <a:t>smaller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EE7EC5C8-2FEE-456D-88C5-A53905F1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458" y="266700"/>
            <a:ext cx="3488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>
                <a:solidFill>
                  <a:srgbClr val="E60000"/>
                </a:solidFill>
              </a:rPr>
              <a:t>Which</a:t>
            </a:r>
            <a:r>
              <a:rPr lang="en-GB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prior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>
                <a:solidFill>
                  <a:srgbClr val="E60000"/>
                </a:solidFill>
              </a:rPr>
              <a:t> to </a:t>
            </a:r>
            <a:r>
              <a:rPr lang="cs-CZ" sz="2400" b="0" dirty="0" err="1">
                <a:solidFill>
                  <a:srgbClr val="E60000"/>
                </a:solidFill>
              </a:rPr>
              <a:t>choose</a:t>
            </a:r>
            <a:r>
              <a:rPr lang="cs-CZ" sz="2400" b="0" dirty="0">
                <a:solidFill>
                  <a:srgbClr val="E60000"/>
                </a:solidFill>
              </a:rPr>
              <a:t>?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E085860-F221-44CC-9A28-3890424117F8}"/>
              </a:ext>
            </a:extLst>
          </p:cNvPr>
          <p:cNvGrpSpPr/>
          <p:nvPr/>
        </p:nvGrpSpPr>
        <p:grpSpPr>
          <a:xfrm>
            <a:off x="1829448" y="1148220"/>
            <a:ext cx="6145967" cy="4930892"/>
            <a:chOff x="1829448" y="1148220"/>
            <a:chExt cx="6145967" cy="493089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5962BCA-76A0-4B12-BA6E-43887D13D486}"/>
                </a:ext>
              </a:extLst>
            </p:cNvPr>
            <p:cNvGrpSpPr/>
            <p:nvPr/>
          </p:nvGrpSpPr>
          <p:grpSpPr>
            <a:xfrm>
              <a:off x="1829448" y="1148220"/>
              <a:ext cx="5785104" cy="4861560"/>
              <a:chOff x="1829448" y="1148220"/>
              <a:chExt cx="5785104" cy="4861560"/>
            </a:xfrm>
          </p:grpSpPr>
          <p:pic>
            <p:nvPicPr>
              <p:cNvPr id="14" name="Obrázek 13" descr="6.9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9448" y="1148220"/>
                <a:ext cx="5785104" cy="4861560"/>
              </a:xfrm>
              <a:prstGeom prst="rect">
                <a:avLst/>
              </a:prstGeom>
            </p:spPr>
          </p:pic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8EAF7C6-B1FF-44E4-910F-8DFCA467026C}"/>
                  </a:ext>
                </a:extLst>
              </p:cNvPr>
              <p:cNvSpPr txBox="1"/>
              <p:nvPr/>
            </p:nvSpPr>
            <p:spPr>
              <a:xfrm>
                <a:off x="5141225" y="3108826"/>
                <a:ext cx="1898277" cy="22775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1600" b="0" dirty="0"/>
                  <a:t>uniform (min, max)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/>
              </a:p>
              <a:p>
                <a:pPr>
                  <a:spcAft>
                    <a:spcPts val="600"/>
                  </a:spcAft>
                </a:pPr>
                <a:r>
                  <a:rPr lang="en-GB" sz="1600" b="0" dirty="0"/>
                  <a:t>lognormal (</a:t>
                </a:r>
                <a:r>
                  <a:rPr lang="en-GB" sz="1600" b="0" dirty="0">
                    <a:sym typeface="Symbol" panose="05050102010706020507" pitchFamily="18" charset="2"/>
                  </a:rPr>
                  <a:t>, )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600" b="0" dirty="0">
                    <a:sym typeface="Symbol" panose="05050102010706020507" pitchFamily="18" charset="2"/>
                  </a:rPr>
                  <a:t>gamma (, )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600" b="0" dirty="0">
                    <a:sym typeface="Symbol" panose="05050102010706020507" pitchFamily="18" charset="2"/>
                  </a:rPr>
                  <a:t>exponential ()</a:t>
                </a:r>
                <a:endParaRPr lang="cs-CZ" sz="1600" b="0" dirty="0"/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249F1DA0-E357-485D-9FED-5503012F9524}"/>
                </a:ext>
              </a:extLst>
            </p:cNvPr>
            <p:cNvSpPr txBox="1"/>
            <p:nvPr/>
          </p:nvSpPr>
          <p:spPr>
            <a:xfrm>
              <a:off x="3528941" y="5709780"/>
              <a:ext cx="44464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 dirty="0"/>
                <a:t>Minimal divergence time		Time </a:t>
              </a:r>
              <a:endParaRPr lang="cs-CZ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29887" y="238829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S</a:t>
            </a:r>
            <a:r>
              <a:rPr lang="en-GB" sz="2400" b="0" dirty="0" err="1"/>
              <a:t>etting</a:t>
            </a:r>
            <a:r>
              <a:rPr lang="en-GB" sz="2400" b="0" dirty="0"/>
              <a:t> priors</a:t>
            </a:r>
            <a:r>
              <a:rPr lang="cs-CZ" sz="2400" b="0" dirty="0"/>
              <a:t>: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CDE12D73-03B4-4DCC-BE5A-B424F139C16F}"/>
              </a:ext>
            </a:extLst>
          </p:cNvPr>
          <p:cNvGrpSpPr/>
          <p:nvPr/>
        </p:nvGrpSpPr>
        <p:grpSpPr>
          <a:xfrm>
            <a:off x="1726342" y="1099457"/>
            <a:ext cx="5806909" cy="5390526"/>
            <a:chOff x="1726342" y="1099457"/>
            <a:chExt cx="5806909" cy="5390526"/>
          </a:xfrm>
        </p:grpSpPr>
        <p:pic>
          <p:nvPicPr>
            <p:cNvPr id="15" name="Obrázek 14" descr="6.10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6144" y="1099457"/>
              <a:ext cx="5725886" cy="5288881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45C08671-69DA-4C79-8B37-7301D474BBA1}"/>
                </a:ext>
              </a:extLst>
            </p:cNvPr>
            <p:cNvSpPr txBox="1"/>
            <p:nvPr/>
          </p:nvSpPr>
          <p:spPr>
            <a:xfrm rot="16200000">
              <a:off x="1406062" y="1911509"/>
              <a:ext cx="10406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Density</a:t>
              </a:r>
              <a:endParaRPr lang="cs-CZ" sz="2000" b="0" dirty="0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1790F22-27C2-44AC-844C-06024C67CF75}"/>
                </a:ext>
              </a:extLst>
            </p:cNvPr>
            <p:cNvSpPr txBox="1"/>
            <p:nvPr/>
          </p:nvSpPr>
          <p:spPr>
            <a:xfrm rot="16200000">
              <a:off x="1406062" y="4687639"/>
              <a:ext cx="10406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Density</a:t>
              </a:r>
              <a:endParaRPr lang="cs-CZ" sz="2000" b="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64BFFF2-B35A-41CA-BDE1-DEF83457BF5F}"/>
                </a:ext>
              </a:extLst>
            </p:cNvPr>
            <p:cNvSpPr txBox="1"/>
            <p:nvPr/>
          </p:nvSpPr>
          <p:spPr>
            <a:xfrm>
              <a:off x="3641019" y="2918574"/>
              <a:ext cx="2036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Hyperparameter</a:t>
              </a:r>
              <a:endParaRPr lang="cs-CZ" sz="2000" b="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529FDDC-3A3E-4B82-97BA-07CD589BAD8E}"/>
                </a:ext>
              </a:extLst>
            </p:cNvPr>
            <p:cNvSpPr txBox="1"/>
            <p:nvPr/>
          </p:nvSpPr>
          <p:spPr>
            <a:xfrm>
              <a:off x="4110472" y="6089873"/>
              <a:ext cx="13805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Parameter</a:t>
              </a:r>
              <a:endParaRPr lang="cs-CZ" sz="2000" b="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D4D707DC-652D-4067-8CF5-614BC49B5102}"/>
                </a:ext>
              </a:extLst>
            </p:cNvPr>
            <p:cNvSpPr txBox="1"/>
            <p:nvPr/>
          </p:nvSpPr>
          <p:spPr>
            <a:xfrm>
              <a:off x="4856256" y="4622678"/>
              <a:ext cx="24657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0" dirty="0"/>
                <a:t>Lognormal (</a:t>
              </a:r>
              <a:r>
                <a:rPr lang="en-GB" sz="2400" b="0" dirty="0">
                  <a:sym typeface="Symbol" panose="05050102010706020507" pitchFamily="18" charset="2"/>
                </a:rPr>
                <a:t>, )</a:t>
              </a:r>
              <a:endParaRPr lang="cs-CZ" sz="2400" b="0" dirty="0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83F7915-06DB-4D48-AFF0-B78B0328FC9A}"/>
                </a:ext>
              </a:extLst>
            </p:cNvPr>
            <p:cNvSpPr txBox="1"/>
            <p:nvPr/>
          </p:nvSpPr>
          <p:spPr>
            <a:xfrm>
              <a:off x="5431394" y="1748451"/>
              <a:ext cx="21018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0" dirty="0"/>
                <a:t>Gamma (</a:t>
              </a:r>
              <a:r>
                <a:rPr lang="en-GB" sz="2400" b="0" dirty="0">
                  <a:sym typeface="Symbol" panose="05050102010706020507" pitchFamily="18" charset="2"/>
                </a:rPr>
                <a:t>, )</a:t>
              </a:r>
              <a:endParaRPr lang="cs-CZ" sz="2400" b="0" dirty="0"/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20F8FFBD-F59E-48F5-BA09-FC8FBEF3EC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9347" y="2173423"/>
              <a:ext cx="1702941" cy="25100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8CFF0E2-DC06-4804-875A-2927F813C919}"/>
              </a:ext>
            </a:extLst>
          </p:cNvPr>
          <p:cNvSpPr txBox="1"/>
          <p:nvPr/>
        </p:nvSpPr>
        <p:spPr>
          <a:xfrm>
            <a:off x="2273042" y="266700"/>
            <a:ext cx="436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/>
              <a:t>Time-</a:t>
            </a:r>
            <a:r>
              <a:rPr lang="cs-CZ" sz="2400" b="0" dirty="0" err="1"/>
              <a:t>trees</a:t>
            </a:r>
            <a:r>
              <a:rPr lang="cs-CZ" sz="2400" b="0" dirty="0"/>
              <a:t> and </a:t>
            </a:r>
            <a:r>
              <a:rPr lang="cs-CZ" sz="2400" b="0" dirty="0" err="1"/>
              <a:t>phylodynamics</a:t>
            </a:r>
            <a:endParaRPr lang="cs-CZ" sz="2400" b="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7051FD-0E19-4E01-8CA8-3A77EFD49D89}"/>
              </a:ext>
            </a:extLst>
          </p:cNvPr>
          <p:cNvSpPr txBox="1"/>
          <p:nvPr/>
        </p:nvSpPr>
        <p:spPr>
          <a:xfrm>
            <a:off x="458788" y="932688"/>
            <a:ext cx="842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err="1"/>
              <a:t>Phylodynamics</a:t>
            </a:r>
            <a:r>
              <a:rPr lang="cs-CZ" sz="2000" b="0" dirty="0"/>
              <a:t> = </a:t>
            </a:r>
            <a:r>
              <a:rPr lang="cs-CZ" sz="2000" b="0" dirty="0" err="1"/>
              <a:t>synthesis</a:t>
            </a:r>
            <a:r>
              <a:rPr lang="cs-CZ" sz="2000" b="0" dirty="0"/>
              <a:t> </a:t>
            </a:r>
            <a:r>
              <a:rPr lang="cs-CZ" sz="2000" b="0" dirty="0" err="1"/>
              <a:t>of</a:t>
            </a:r>
            <a:r>
              <a:rPr lang="cs-CZ" sz="2000" b="0" dirty="0"/>
              <a:t> </a:t>
            </a:r>
            <a:r>
              <a:rPr lang="cs-CZ" sz="2000" b="0" dirty="0" err="1"/>
              <a:t>mathematical</a:t>
            </a:r>
            <a:r>
              <a:rPr lang="cs-CZ" sz="2000" b="0" dirty="0"/>
              <a:t> epidemiology and </a:t>
            </a:r>
            <a:r>
              <a:rPr lang="cs-CZ" sz="2000" b="0" dirty="0" err="1"/>
              <a:t>statistical</a:t>
            </a:r>
            <a:r>
              <a:rPr lang="cs-CZ" sz="2000" b="0" dirty="0"/>
              <a:t> </a:t>
            </a:r>
            <a:br>
              <a:rPr lang="cs-CZ" sz="2000" b="0" dirty="0"/>
            </a:br>
            <a:r>
              <a:rPr lang="cs-CZ" sz="2000" b="0" dirty="0"/>
              <a:t>	                </a:t>
            </a:r>
            <a:r>
              <a:rPr lang="cs-CZ" sz="2000" b="0" dirty="0" err="1"/>
              <a:t>phylogenetics</a:t>
            </a:r>
            <a:endParaRPr lang="en-GB" sz="2000" b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F3486F-9E65-41DC-9FB7-5B0154A6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68" y="2048255"/>
            <a:ext cx="6336472" cy="42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0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56964" y="1095174"/>
            <a:ext cx="44903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/>
              <a:t>without re</a:t>
            </a:r>
            <a:r>
              <a:rPr lang="cs-CZ" sz="2400" b="0" dirty="0" err="1"/>
              <a:t>placement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jackknife</a:t>
            </a:r>
            <a:endParaRPr lang="cs-CZ" sz="2400" b="0" dirty="0">
              <a:solidFill>
                <a:srgbClr val="E60000"/>
              </a:solidFill>
            </a:endParaRPr>
          </a:p>
          <a:p>
            <a:r>
              <a:rPr lang="en-GB" sz="2400" b="0" dirty="0"/>
              <a:t>with re</a:t>
            </a:r>
            <a:r>
              <a:rPr lang="cs-CZ" sz="2400" b="0" dirty="0" err="1"/>
              <a:t>placement</a:t>
            </a:r>
            <a:r>
              <a:rPr lang="en-GB" sz="2400" b="0" dirty="0"/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8788" y="1137227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/>
              <a:t>Resampling methods</a:t>
            </a:r>
            <a:endParaRPr lang="cs-CZ" sz="2400" b="0" dirty="0"/>
          </a:p>
        </p:txBody>
      </p:sp>
      <p:pic>
        <p:nvPicPr>
          <p:cNvPr id="58370" name="Picture 2" descr="http://saunapraha.cz/wp-content/uploads/IMG_617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74" y="2157535"/>
            <a:ext cx="3291530" cy="24576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4" name="Picture 2" descr="http://www.taxjusticeblog.org/lot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774" y="4070927"/>
            <a:ext cx="3265714" cy="24492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kvalitninoze.cz/images/sklady/1131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" y="2203573"/>
            <a:ext cx="3810000" cy="15621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1181" y="300327"/>
            <a:ext cx="462163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GB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easuring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tree reliability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60874"/>
          <a:stretch>
            <a:fillRect/>
          </a:stretch>
        </p:blipFill>
        <p:spPr bwMode="auto">
          <a:xfrm>
            <a:off x="500723" y="1034143"/>
            <a:ext cx="8227770" cy="2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500723" y="1034143"/>
            <a:ext cx="822777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021010"/>
            <a:ext cx="5805577" cy="531883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val="63809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795" y="5648278"/>
            <a:ext cx="4947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0" dirty="0"/>
              <a:t>B</a:t>
            </a:r>
            <a:r>
              <a:rPr lang="en-US" sz="2000" b="0" dirty="0" err="1"/>
              <a:t>ayesian</a:t>
            </a:r>
            <a:r>
              <a:rPr lang="cs-CZ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cs-CZ" sz="2000" b="0" dirty="0"/>
              <a:t>: </a:t>
            </a:r>
            <a:r>
              <a:rPr lang="cs-CZ" sz="2000" b="0" dirty="0" err="1"/>
              <a:t>posterior</a:t>
            </a:r>
            <a:r>
              <a:rPr lang="cs-CZ" sz="2000" b="0" dirty="0"/>
              <a:t> </a:t>
            </a:r>
            <a:r>
              <a:rPr lang="cs-CZ" sz="2000" b="0" dirty="0" err="1"/>
              <a:t>pr</a:t>
            </a:r>
            <a:r>
              <a:rPr lang="en-GB" sz="2000" b="0" dirty="0" err="1"/>
              <a:t>obabilities</a:t>
            </a:r>
            <a:endParaRPr lang="cs-CZ" sz="20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6" y="1110343"/>
            <a:ext cx="7232064" cy="379487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913" y="266700"/>
            <a:ext cx="5766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parametric</a:t>
            </a:r>
            <a:r>
              <a:rPr lang="cs-CZ" sz="2400" b="0" dirty="0">
                <a:solidFill>
                  <a:srgbClr val="E60000"/>
                </a:solidFill>
              </a:rPr>
              <a:t> bootstrap: </a:t>
            </a:r>
            <a:r>
              <a:rPr lang="cs-CZ" sz="2400" b="0" dirty="0" err="1"/>
              <a:t>evolu</a:t>
            </a:r>
            <a:r>
              <a:rPr lang="en-GB" sz="2400" b="0" dirty="0" err="1"/>
              <a:t>tionary</a:t>
            </a:r>
            <a:r>
              <a:rPr lang="en-GB" sz="2400" b="0" dirty="0"/>
              <a:t> model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6380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887263" y="266700"/>
            <a:ext cx="340349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ypot</a:t>
            </a:r>
            <a:r>
              <a:rPr lang="en-GB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hesis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testing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8788" y="1007182"/>
            <a:ext cx="3383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Test </a:t>
            </a:r>
            <a:r>
              <a:rPr lang="en-GB" sz="2400" b="0" dirty="0">
                <a:solidFill>
                  <a:srgbClr val="E60000"/>
                </a:solidFill>
              </a:rPr>
              <a:t>of </a:t>
            </a:r>
            <a:r>
              <a:rPr lang="cs-CZ" sz="2400" b="0" dirty="0">
                <a:solidFill>
                  <a:srgbClr val="E60000"/>
                </a:solidFill>
              </a:rPr>
              <a:t>mole</a:t>
            </a:r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>
                <a:solidFill>
                  <a:srgbClr val="E60000"/>
                </a:solidFill>
              </a:rPr>
              <a:t>ul</a:t>
            </a:r>
            <a:r>
              <a:rPr lang="en-GB" sz="2400" b="0" dirty="0">
                <a:solidFill>
                  <a:srgbClr val="E60000"/>
                </a:solidFill>
              </a:rPr>
              <a:t>a</a:t>
            </a:r>
            <a:r>
              <a:rPr lang="cs-CZ" sz="2400" b="0" dirty="0">
                <a:solidFill>
                  <a:srgbClr val="E60000"/>
                </a:solidFill>
              </a:rPr>
              <a:t>r</a:t>
            </a:r>
            <a:r>
              <a:rPr lang="en-GB" sz="2400" b="0" dirty="0">
                <a:solidFill>
                  <a:srgbClr val="E60000"/>
                </a:solidFill>
              </a:rPr>
              <a:t> clock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0375" y="1915158"/>
            <a:ext cx="44074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Relative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rate</a:t>
            </a:r>
            <a:r>
              <a:rPr lang="cs-CZ" sz="2400" b="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  <a:p>
            <a:r>
              <a:rPr lang="en-US" sz="2400" b="0" dirty="0">
                <a:solidFill>
                  <a:srgbClr val="E60000"/>
                </a:solidFill>
              </a:rPr>
              <a:t>L</a:t>
            </a:r>
            <a:r>
              <a:rPr lang="cs-CZ" sz="2400" b="0" dirty="0" err="1">
                <a:solidFill>
                  <a:srgbClr val="E60000"/>
                </a:solidFill>
              </a:rPr>
              <a:t>ineariz</a:t>
            </a:r>
            <a:r>
              <a:rPr lang="en-GB" sz="2400" b="0" dirty="0">
                <a:solidFill>
                  <a:srgbClr val="E60000"/>
                </a:solidFill>
              </a:rPr>
              <a:t>ed trees</a:t>
            </a:r>
            <a:br>
              <a:rPr lang="cs-CZ" sz="2000" dirty="0"/>
            </a:br>
            <a:r>
              <a:rPr lang="cs-CZ" dirty="0"/>
              <a:t>  </a:t>
            </a:r>
            <a:r>
              <a:rPr lang="en-GB" sz="2000" b="0" dirty="0"/>
              <a:t>removing</a:t>
            </a:r>
            <a:r>
              <a:rPr lang="cs-CZ" sz="2000" b="0" dirty="0"/>
              <a:t> </a:t>
            </a:r>
            <a:r>
              <a:rPr lang="cs-CZ" sz="2000" b="0" dirty="0" err="1"/>
              <a:t>signifi</a:t>
            </a:r>
            <a:r>
              <a:rPr lang="en-GB" sz="2000" b="0" dirty="0" err="1"/>
              <a:t>cantly</a:t>
            </a:r>
            <a:r>
              <a:rPr lang="en-GB" sz="2000" b="0" dirty="0"/>
              <a:t> different taxa</a:t>
            </a:r>
            <a:endParaRPr lang="cs-CZ" sz="20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0" y="4361001"/>
            <a:ext cx="6717793" cy="2048256"/>
          </a:xfrm>
          <a:prstGeom prst="rect">
            <a:avLst/>
          </a:prstGeom>
        </p:spPr>
      </p:pic>
      <p:pic>
        <p:nvPicPr>
          <p:cNvPr id="13" name="Obrázek 12" descr="7.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016" y="952233"/>
            <a:ext cx="3891663" cy="248138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521570" y="6124755"/>
            <a:ext cx="480083" cy="354148"/>
            <a:chOff x="6521570" y="6124755"/>
            <a:chExt cx="480083" cy="354148"/>
          </a:xfrm>
        </p:grpSpPr>
        <p:cxnSp>
          <p:nvCxnSpPr>
            <p:cNvPr id="8" name="Přímá spojovací čára 7"/>
            <p:cNvCxnSpPr/>
            <p:nvPr/>
          </p:nvCxnSpPr>
          <p:spPr bwMode="auto">
            <a:xfrm>
              <a:off x="6521570" y="6124755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Přímá spojovací čára 8"/>
            <p:cNvCxnSpPr/>
            <p:nvPr/>
          </p:nvCxnSpPr>
          <p:spPr bwMode="auto">
            <a:xfrm flipH="1">
              <a:off x="6527200" y="6133847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2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557213" y="4149952"/>
            <a:ext cx="6702476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 err="1"/>
              <a:t>Hypot</a:t>
            </a:r>
            <a:r>
              <a:rPr lang="en-GB" sz="2400" b="0" dirty="0" err="1"/>
              <a:t>hesis</a:t>
            </a:r>
            <a:r>
              <a:rPr lang="cs-CZ" sz="2400" b="0" dirty="0"/>
              <a:t>? </a:t>
            </a:r>
          </a:p>
          <a:p>
            <a:pPr defTabSz="360000">
              <a:spcAft>
                <a:spcPts val="1800"/>
              </a:spcAft>
            </a:pPr>
            <a:r>
              <a:rPr lang="en-GB" sz="2000" b="0" dirty="0" err="1"/>
              <a:t>Eg</a:t>
            </a:r>
            <a:r>
              <a:rPr lang="cs-CZ" sz="2000" b="0" dirty="0"/>
              <a:t>. H = </a:t>
            </a:r>
            <a:r>
              <a:rPr lang="en-GB" sz="2000" b="0" dirty="0"/>
              <a:t>coin is not</a:t>
            </a:r>
            <a:r>
              <a:rPr lang="cs-CZ" sz="2000" b="0" dirty="0"/>
              <a:t> „</a:t>
            </a:r>
            <a:r>
              <a:rPr lang="cs-CZ" sz="2000" b="0" dirty="0" err="1"/>
              <a:t>biased</a:t>
            </a:r>
            <a:r>
              <a:rPr lang="cs-CZ" sz="2000" b="0" dirty="0"/>
              <a:t>“, </a:t>
            </a:r>
            <a:r>
              <a:rPr lang="en-GB" sz="2000" b="0" dirty="0" err="1"/>
              <a:t>ie</a:t>
            </a:r>
            <a:r>
              <a:rPr lang="cs-CZ" sz="2000" b="0" dirty="0"/>
              <a:t>. </a:t>
            </a:r>
            <a:r>
              <a:rPr lang="cs-CZ" sz="2000" b="0" i="1" dirty="0"/>
              <a:t>p</a:t>
            </a:r>
            <a:r>
              <a:rPr lang="cs-CZ" sz="2000" b="0" dirty="0"/>
              <a:t> = 1/2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3,0517.10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</a:pPr>
            <a:r>
              <a:rPr lang="en-GB" sz="2000" b="0" dirty="0">
                <a:sym typeface="Symbol" pitchFamily="18" charset="2"/>
              </a:rPr>
              <a:t>If the coin is biased so that we get tail in</a:t>
            </a:r>
            <a:r>
              <a:rPr lang="cs-CZ" sz="2000" b="0" dirty="0">
                <a:sym typeface="Symbol" pitchFamily="18" charset="2"/>
              </a:rPr>
              <a:t> 2/3 </a:t>
            </a:r>
            <a:r>
              <a:rPr lang="en-GB" sz="2000" b="0" dirty="0">
                <a:sym typeface="Symbol" pitchFamily="18" charset="2"/>
              </a:rPr>
              <a:t>cases</a:t>
            </a:r>
            <a:r>
              <a:rPr lang="cs-CZ" sz="2000" b="0" dirty="0">
                <a:sym typeface="Symbol" pitchFamily="18" charset="2"/>
              </a:rPr>
              <a:t>: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 </a:t>
            </a:r>
            <a:r>
              <a:rPr lang="cs-CZ" sz="2000" b="0" i="1" dirty="0">
                <a:sym typeface="Symbol" pitchFamily="18" charset="2"/>
              </a:rPr>
              <a:t>p</a:t>
            </a:r>
            <a:r>
              <a:rPr lang="cs-CZ" sz="2000" b="0" dirty="0">
                <a:sym typeface="Symbol" pitchFamily="18" charset="2"/>
              </a:rPr>
              <a:t> = 1/3 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1,7841.10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  <a:buFont typeface="Symbol" pitchFamily="18" charset="2"/>
              <a:buChar char="Þ"/>
            </a:pPr>
            <a:r>
              <a:rPr lang="cs-CZ" sz="2000" b="0" dirty="0">
                <a:sym typeface="Symbol" pitchFamily="18" charset="2"/>
              </a:rPr>
              <a:t> </a:t>
            </a:r>
            <a:r>
              <a:rPr lang="en-GB" sz="2000" b="0" dirty="0">
                <a:sym typeface="Symbol" pitchFamily="18" charset="2"/>
              </a:rPr>
              <a:t>result of tosses</a:t>
            </a:r>
            <a:r>
              <a:rPr lang="cs-CZ" sz="2000" b="0" dirty="0">
                <a:sym typeface="Symbol" pitchFamily="18" charset="2"/>
              </a:rPr>
              <a:t> 1,7 </a:t>
            </a:r>
            <a:r>
              <a:rPr lang="en-GB" sz="2000" b="0" dirty="0">
                <a:sym typeface="Symbol" pitchFamily="18" charset="2"/>
              </a:rPr>
              <a:t>more probable with unbiased coin</a:t>
            </a:r>
            <a:endParaRPr lang="cs-CZ" sz="2000" b="0" dirty="0">
              <a:sym typeface="Symbol" pitchFamily="18" charset="2"/>
            </a:endParaRPr>
          </a:p>
        </p:txBody>
      </p:sp>
      <p:grpSp>
        <p:nvGrpSpPr>
          <p:cNvPr id="2" name="Skupina 12"/>
          <p:cNvGrpSpPr/>
          <p:nvPr/>
        </p:nvGrpSpPr>
        <p:grpSpPr>
          <a:xfrm>
            <a:off x="1479817" y="320675"/>
            <a:ext cx="5922469" cy="3773738"/>
            <a:chOff x="1929998" y="488496"/>
            <a:chExt cx="5189259" cy="3306544"/>
          </a:xfrm>
        </p:grpSpPr>
        <p:graphicFrame>
          <p:nvGraphicFramePr>
            <p:cNvPr id="9" name="Graf 8"/>
            <p:cNvGraphicFramePr/>
            <p:nvPr/>
          </p:nvGraphicFramePr>
          <p:xfrm>
            <a:off x="2207078" y="488496"/>
            <a:ext cx="4912179" cy="313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 rot="16200000">
              <a:off x="1546880" y="1921603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/>
                <a:t>Likelihood</a:t>
              </a:r>
              <a:endParaRPr lang="cs-CZ" sz="1600" b="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38746" y="34564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/>
                <a:t>p</a:t>
              </a:r>
            </a:p>
          </p:txBody>
        </p:sp>
      </p:grpSp>
      <p:cxnSp>
        <p:nvCxnSpPr>
          <p:cNvPr id="15" name="Přímá spojovací šipka 14"/>
          <p:cNvCxnSpPr/>
          <p:nvPr/>
        </p:nvCxnSpPr>
        <p:spPr bwMode="auto">
          <a:xfrm>
            <a:off x="4799239" y="764041"/>
            <a:ext cx="0" cy="27976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4414424" y="320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>
                <a:solidFill>
                  <a:srgbClr val="0070C0"/>
                </a:solidFill>
              </a:rPr>
              <a:t>max</a:t>
            </a:r>
            <a:r>
              <a:rPr lang="cs-CZ" b="0" i="1" dirty="0" err="1">
                <a:solidFill>
                  <a:srgbClr val="0070C0"/>
                </a:solidFill>
              </a:rPr>
              <a:t>L</a:t>
            </a:r>
            <a:endParaRPr lang="cs-CZ" b="0" i="1" dirty="0">
              <a:solidFill>
                <a:srgbClr val="0070C0"/>
              </a:solidFill>
            </a:endParaRP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5431970" y="320675"/>
            <a:ext cx="2340429" cy="735239"/>
          </a:xfrm>
          <a:prstGeom prst="wedgeRectCallout">
            <a:avLst>
              <a:gd name="adj1" fmla="val -74998"/>
              <a:gd name="adj2" fmla="val 1231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 value of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en-GB" sz="1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function</a:t>
            </a:r>
            <a:endParaRPr kumimoji="0" lang="cs-CZ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5584371" y="2253343"/>
            <a:ext cx="2862943" cy="1110343"/>
          </a:xfrm>
          <a:prstGeom prst="wedgeRectCallout">
            <a:avLst>
              <a:gd name="adj1" fmla="val -76537"/>
              <a:gd name="adj2" fmla="val 671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GB" sz="1600" b="0" dirty="0"/>
              <a:t>(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MLE) 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a hypothesis parameter</a:t>
            </a:r>
            <a:endParaRPr kumimoji="0" lang="cs-CZ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16" grpId="0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4" y="1796142"/>
            <a:ext cx="6667111" cy="486412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52854" y="266700"/>
            <a:ext cx="3525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R</a:t>
            </a:r>
            <a:r>
              <a:rPr lang="cs-CZ" sz="2400" b="0" dirty="0" err="1">
                <a:solidFill>
                  <a:srgbClr val="E60000"/>
                </a:solidFill>
              </a:rPr>
              <a:t>elax</a:t>
            </a:r>
            <a:r>
              <a:rPr lang="en-GB" sz="2400" b="0" dirty="0">
                <a:solidFill>
                  <a:srgbClr val="E60000"/>
                </a:solidFill>
              </a:rPr>
              <a:t>ed</a:t>
            </a:r>
            <a:r>
              <a:rPr lang="cs-CZ" sz="2400" b="0" dirty="0">
                <a:solidFill>
                  <a:srgbClr val="E60000"/>
                </a:solidFill>
              </a:rPr>
              <a:t> mole</a:t>
            </a:r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>
                <a:solidFill>
                  <a:srgbClr val="E60000"/>
                </a:solidFill>
              </a:rPr>
              <a:t>ul</a:t>
            </a:r>
            <a:r>
              <a:rPr lang="en-GB" sz="2400" b="0" dirty="0">
                <a:solidFill>
                  <a:srgbClr val="E60000"/>
                </a:solidFill>
              </a:rPr>
              <a:t>a</a:t>
            </a:r>
            <a:r>
              <a:rPr lang="cs-CZ" sz="2400" b="0" dirty="0">
                <a:solidFill>
                  <a:srgbClr val="E60000"/>
                </a:solidFill>
              </a:rPr>
              <a:t>r</a:t>
            </a:r>
            <a:r>
              <a:rPr lang="en-GB" sz="2400" b="0" dirty="0">
                <a:solidFill>
                  <a:srgbClr val="E60000"/>
                </a:solidFill>
              </a:rPr>
              <a:t> clock</a:t>
            </a:r>
            <a:endParaRPr lang="cs-CZ" sz="2000" b="0" dirty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290617" y="5900056"/>
            <a:ext cx="1396670" cy="410687"/>
          </a:xfrm>
          <a:prstGeom prst="wedgeRectCallout">
            <a:avLst>
              <a:gd name="adj1" fmla="val 64578"/>
              <a:gd name="adj2" fmla="val 116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multipli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2995924" y="1349828"/>
            <a:ext cx="1597849" cy="410687"/>
          </a:xfrm>
          <a:prstGeom prst="wedgeRectCallout">
            <a:avLst>
              <a:gd name="adj1" fmla="val 26758"/>
              <a:gd name="adj2" fmla="val 9912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unscaled time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209516" y="795048"/>
            <a:ext cx="1782085" cy="946667"/>
          </a:xfrm>
          <a:prstGeom prst="wedgeRectCallout">
            <a:avLst>
              <a:gd name="adj1" fmla="val -25806"/>
              <a:gd name="adj2" fmla="val 6096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scaled time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dirty="0"/>
              <a:t>(</a:t>
            </a:r>
            <a:r>
              <a:rPr lang="en-GB" sz="1600" b="0" dirty="0"/>
              <a:t>expected no</a:t>
            </a:r>
            <a:r>
              <a:rPr lang="cs-CZ" sz="1600" b="0" dirty="0"/>
              <a:t>. </a:t>
            </a:r>
            <a:r>
              <a:rPr lang="cs-CZ" sz="1600" b="0" dirty="0" err="1"/>
              <a:t>substitu</a:t>
            </a:r>
            <a:r>
              <a:rPr lang="en-GB" sz="1600" b="0" dirty="0" err="1"/>
              <a:t>tions</a:t>
            </a:r>
            <a:r>
              <a:rPr lang="cs-CZ" sz="1600" b="0" dirty="0"/>
              <a:t>/</a:t>
            </a:r>
            <a:r>
              <a:rPr lang="en-GB" sz="1600" b="0" dirty="0"/>
              <a:t>site</a:t>
            </a:r>
            <a:r>
              <a:rPr lang="cs-CZ" sz="1600" b="0" dirty="0"/>
              <a:t>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8788" y="79504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enable changing rates along branches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459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63" y="1872343"/>
            <a:ext cx="4312638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4752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Tree comparison</a:t>
            </a:r>
            <a:endParaRPr lang="cs-CZ" sz="24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0550" y="936625"/>
            <a:ext cx="5039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two trees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signifi</a:t>
            </a: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</a:t>
            </a:r>
            <a:r>
              <a:rPr lang="en-GB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ly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8788" y="1754414"/>
            <a:ext cx="4477508" cy="36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Test</a:t>
            </a:r>
            <a:r>
              <a:rPr lang="en-GB" sz="2400" b="0" dirty="0">
                <a:solidFill>
                  <a:srgbClr val="E60000"/>
                </a:solidFill>
              </a:rPr>
              <a:t>s of</a:t>
            </a:r>
            <a:r>
              <a:rPr lang="cs-CZ" sz="2400" b="0" dirty="0">
                <a:solidFill>
                  <a:srgbClr val="E60000"/>
                </a:solidFill>
              </a:rPr>
              <a:t> p</a:t>
            </a:r>
            <a:r>
              <a:rPr lang="en-GB" sz="2400" b="0" dirty="0">
                <a:solidFill>
                  <a:srgbClr val="E60000"/>
                </a:solidFill>
              </a:rPr>
              <a:t>aired positions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winning</a:t>
            </a:r>
            <a:r>
              <a:rPr lang="cs-CZ" sz="2000" b="0" dirty="0"/>
              <a:t> </a:t>
            </a:r>
            <a:r>
              <a:rPr lang="cs-CZ" sz="2000" b="0" dirty="0" err="1"/>
              <a:t>sites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Felsenstein</a:t>
            </a:r>
            <a:r>
              <a:rPr lang="en-GB" sz="2000" b="0" dirty="0"/>
              <a:t>’s</a:t>
            </a:r>
            <a:r>
              <a:rPr lang="cs-CZ" sz="2000" b="0" dirty="0"/>
              <a:t> </a:t>
            </a:r>
            <a:r>
              <a:rPr lang="cs-CZ" sz="2000" b="0" i="1" dirty="0"/>
              <a:t>z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Templeton</a:t>
            </a:r>
            <a:r>
              <a:rPr lang="en-GB" sz="2000" b="0" dirty="0"/>
              <a:t>’s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Kishin</a:t>
            </a:r>
            <a:r>
              <a:rPr lang="en-GB" sz="2000" b="0" dirty="0"/>
              <a:t>o</a:t>
            </a:r>
            <a:r>
              <a:rPr lang="cs-CZ" sz="2000" b="0" dirty="0"/>
              <a:t>-</a:t>
            </a:r>
            <a:r>
              <a:rPr lang="cs-CZ" sz="2000" b="0" dirty="0" err="1"/>
              <a:t>Hasegaw</a:t>
            </a:r>
            <a:r>
              <a:rPr lang="en-GB" sz="2000" b="0" dirty="0"/>
              <a:t>a</a:t>
            </a:r>
            <a:r>
              <a:rPr lang="cs-CZ" sz="2000" b="0" dirty="0"/>
              <a:t> test (KHT, RELL)</a:t>
            </a:r>
            <a:br>
              <a:rPr lang="cs-CZ" sz="2000" b="0" dirty="0"/>
            </a:br>
            <a:endParaRPr lang="cs-CZ" sz="2000" b="0" dirty="0"/>
          </a:p>
          <a:p>
            <a:pPr defTabSz="360000">
              <a:spcAft>
                <a:spcPts val="6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en-GB" sz="2400" b="0" dirty="0">
                <a:solidFill>
                  <a:srgbClr val="E60000"/>
                </a:solidFill>
              </a:rPr>
              <a:t>For more than two trees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Shimodair</a:t>
            </a:r>
            <a:r>
              <a:rPr lang="en-GB" sz="2000" b="0" dirty="0"/>
              <a:t>a</a:t>
            </a:r>
            <a:r>
              <a:rPr lang="cs-CZ" sz="2000" b="0" dirty="0"/>
              <a:t>-</a:t>
            </a:r>
            <a:r>
              <a:rPr lang="cs-CZ" sz="2000" b="0" dirty="0" err="1"/>
              <a:t>Hasegaw</a:t>
            </a:r>
            <a:r>
              <a:rPr lang="en-GB" sz="2000" b="0" dirty="0"/>
              <a:t>a</a:t>
            </a:r>
            <a:r>
              <a:rPr lang="cs-CZ" sz="2000" b="0" dirty="0"/>
              <a:t> (SH)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58788" y="1152114"/>
            <a:ext cx="5689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what degree are two trees different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58788" y="1941935"/>
            <a:ext cx="447269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E60000"/>
                </a:solidFill>
              </a:rPr>
              <a:t>Tree d</a:t>
            </a:r>
            <a:r>
              <a:rPr lang="cs-CZ" sz="2400" b="0" dirty="0" err="1">
                <a:solidFill>
                  <a:srgbClr val="E60000"/>
                </a:solidFill>
              </a:rPr>
              <a:t>istance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partition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quartet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path</a:t>
            </a:r>
            <a:r>
              <a:rPr lang="cs-CZ" sz="2000" b="0" dirty="0"/>
              <a:t> </a:t>
            </a:r>
            <a:r>
              <a:rPr lang="cs-CZ" sz="2000" b="0" dirty="0" err="1"/>
              <a:t>difference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met</a:t>
            </a:r>
            <a:r>
              <a:rPr lang="en-GB" sz="2000" b="0" dirty="0"/>
              <a:t>h</a:t>
            </a:r>
            <a:r>
              <a:rPr lang="cs-CZ" sz="2000" b="0" dirty="0"/>
              <a:t>od</a:t>
            </a:r>
            <a:r>
              <a:rPr lang="en-GB" sz="2000" b="0" dirty="0"/>
              <a:t>s</a:t>
            </a:r>
            <a:r>
              <a:rPr lang="cs-CZ" sz="2000" b="0" dirty="0"/>
              <a:t> in</a:t>
            </a:r>
            <a:r>
              <a:rPr lang="en-GB" sz="2000" b="0" dirty="0"/>
              <a:t>c</a:t>
            </a:r>
            <a:r>
              <a:rPr lang="cs-CZ" sz="2000" b="0" dirty="0" err="1"/>
              <a:t>orpor</a:t>
            </a:r>
            <a:r>
              <a:rPr lang="en-GB" sz="2000" b="0" dirty="0" err="1"/>
              <a:t>ating</a:t>
            </a:r>
            <a:r>
              <a:rPr lang="en-GB" sz="2000" b="0" dirty="0"/>
              <a:t> branch lengths</a:t>
            </a:r>
            <a:endParaRPr lang="cs-CZ" sz="2000" b="0" dirty="0"/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58788" y="4450288"/>
            <a:ext cx="4275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/>
              <a:t>Probl</a:t>
            </a:r>
            <a:r>
              <a:rPr lang="en-GB" sz="2400" b="0" dirty="0"/>
              <a:t>e</a:t>
            </a:r>
            <a:r>
              <a:rPr lang="cs-CZ" sz="2400" b="0" dirty="0"/>
              <a:t>m</a:t>
            </a:r>
            <a:r>
              <a:rPr lang="en-GB" sz="2400" b="0" dirty="0"/>
              <a:t>s with tree distances</a:t>
            </a:r>
            <a:endParaRPr lang="cs-CZ" sz="2400" b="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8214E03-30F4-4BC0-9DA6-1CD9ABB7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593" y="266700"/>
            <a:ext cx="264752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Tree comparison</a:t>
            </a:r>
            <a:endParaRPr lang="cs-CZ" sz="24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67693" y="266700"/>
            <a:ext cx="30844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onsensu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trees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980167"/>
            <a:ext cx="256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 </a:t>
            </a:r>
            <a:r>
              <a:rPr lang="cs-CZ" sz="2400" b="0" dirty="0" err="1"/>
              <a:t>stri</a:t>
            </a:r>
            <a:r>
              <a:rPr lang="en-GB" sz="2400" b="0" dirty="0"/>
              <a:t>c</a:t>
            </a:r>
            <a:r>
              <a:rPr lang="cs-CZ" sz="2400" b="0" dirty="0"/>
              <a:t>t </a:t>
            </a:r>
            <a:r>
              <a:rPr lang="en-GB" sz="2400" b="0" dirty="0"/>
              <a:t>c</a:t>
            </a:r>
            <a:r>
              <a:rPr lang="cs-CZ" sz="2400" b="0" dirty="0" err="1"/>
              <a:t>onsensus</a:t>
            </a:r>
            <a:endParaRPr lang="cs-CZ" sz="24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" y="3458182"/>
            <a:ext cx="2504942" cy="2871432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7130474" y="698437"/>
            <a:ext cx="1356446" cy="391454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 trees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55992" y="2641600"/>
            <a:ext cx="1318990" cy="849744"/>
          </a:xfrm>
          <a:prstGeom prst="wedgeRectCallout">
            <a:avLst>
              <a:gd name="adj1" fmla="val 42755"/>
              <a:gd name="adj2" fmla="val 9382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onsensu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774948" y="4440798"/>
            <a:ext cx="5054653" cy="1657907"/>
            <a:chOff x="3774948" y="4440798"/>
            <a:chExt cx="5054653" cy="165790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948" y="4440798"/>
              <a:ext cx="5054653" cy="1657907"/>
            </a:xfrm>
            <a:prstGeom prst="rect">
              <a:avLst/>
            </a:prstGeom>
          </p:spPr>
        </p:pic>
        <p:sp>
          <p:nvSpPr>
            <p:cNvPr id="9" name="Zahnutá šipka doleva 8"/>
            <p:cNvSpPr/>
            <p:nvPr/>
          </p:nvSpPr>
          <p:spPr bwMode="auto">
            <a:xfrm>
              <a:off x="5246253" y="4544291"/>
              <a:ext cx="350983" cy="1089891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566511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majority-rule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" y="3274167"/>
            <a:ext cx="2990645" cy="3426780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4034663" y="4352065"/>
            <a:ext cx="1440980" cy="596453"/>
          </a:xfrm>
          <a:prstGeom prst="wedgeRectCallout">
            <a:avLst>
              <a:gd name="adj1" fmla="val -89384"/>
              <a:gd name="adj2" fmla="val 3069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majority-rule consensus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6">
            <a:extLst>
              <a:ext uri="{FF2B5EF4-FFF2-40B4-BE49-F238E27FC236}">
                <a16:creationId xmlns:a16="http://schemas.microsoft.com/office/drawing/2014/main" id="{CCB2E103-9E63-4710-B4AB-D6FEC414D666}"/>
              </a:ext>
            </a:extLst>
          </p:cNvPr>
          <p:cNvSpPr/>
          <p:nvPr/>
        </p:nvSpPr>
        <p:spPr bwMode="auto">
          <a:xfrm>
            <a:off x="7130474" y="698437"/>
            <a:ext cx="1356446" cy="391454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 trees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67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76550" y="266700"/>
            <a:ext cx="2496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 err="1">
                <a:solidFill>
                  <a:srgbClr val="E60000"/>
                </a:solidFill>
              </a:rPr>
              <a:t>onsensu</a:t>
            </a:r>
            <a:r>
              <a:rPr lang="en-GB" sz="2400" b="0" dirty="0">
                <a:solidFill>
                  <a:srgbClr val="E60000"/>
                </a:solidFill>
              </a:rPr>
              <a:t>s trees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1470025"/>
            <a:ext cx="85170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 err="1"/>
              <a:t>probl</a:t>
            </a:r>
            <a:r>
              <a:rPr lang="en-GB" sz="2000" b="0" dirty="0"/>
              <a:t>e</a:t>
            </a:r>
            <a:r>
              <a:rPr lang="cs-CZ" sz="2000" b="0" dirty="0"/>
              <a:t>m </a:t>
            </a:r>
            <a:r>
              <a:rPr lang="en-GB" sz="2000" b="0" dirty="0"/>
              <a:t>with</a:t>
            </a:r>
            <a:r>
              <a:rPr lang="cs-CZ" sz="2000" b="0" dirty="0"/>
              <a:t> </a:t>
            </a:r>
            <a:r>
              <a:rPr lang="en-GB" sz="2000" b="0" dirty="0"/>
              <a:t>c</a:t>
            </a:r>
            <a:r>
              <a:rPr lang="cs-CZ" sz="2000" b="0" dirty="0" err="1"/>
              <a:t>onsensu</a:t>
            </a:r>
            <a:r>
              <a:rPr lang="en-GB" sz="2000" b="0" dirty="0"/>
              <a:t>s trees</a:t>
            </a:r>
            <a:r>
              <a:rPr lang="cs-CZ" sz="2000" b="0" dirty="0"/>
              <a:t> – </a:t>
            </a:r>
            <a:r>
              <a:rPr lang="en-GB" sz="2000" b="0" dirty="0"/>
              <a:t>c</a:t>
            </a:r>
            <a:r>
              <a:rPr lang="cs-CZ" sz="2000" b="0" dirty="0" err="1"/>
              <a:t>ombin</a:t>
            </a:r>
            <a:r>
              <a:rPr lang="en-GB" sz="2000" b="0" dirty="0"/>
              <a:t>ed</a:t>
            </a:r>
            <a:r>
              <a:rPr lang="cs-CZ" sz="2000" b="0" dirty="0"/>
              <a:t> vs. </a:t>
            </a:r>
            <a:br>
              <a:rPr lang="cs-CZ" sz="2000" b="0" dirty="0"/>
            </a:br>
            <a:r>
              <a:rPr lang="cs-CZ" sz="2000" b="0" dirty="0"/>
              <a:t>   </a:t>
            </a:r>
            <a:r>
              <a:rPr lang="cs-CZ" sz="2000" b="0" dirty="0" err="1"/>
              <a:t>separ</a:t>
            </a:r>
            <a:r>
              <a:rPr lang="en-GB" sz="2000" b="0" dirty="0"/>
              <a:t>ate</a:t>
            </a:r>
            <a:r>
              <a:rPr lang="en-US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cs-CZ" sz="2000" b="0" dirty="0"/>
              <a:t>, </a:t>
            </a:r>
            <a:r>
              <a:rPr lang="cs-CZ" sz="2000" b="0" dirty="0" err="1"/>
              <a:t>supermatrix</a:t>
            </a:r>
            <a:r>
              <a:rPr lang="cs-CZ" sz="2000" b="0" dirty="0"/>
              <a:t> vs. </a:t>
            </a:r>
            <a:r>
              <a:rPr lang="cs-CZ" sz="2000" b="0" dirty="0" err="1"/>
              <a:t>supertree</a:t>
            </a:r>
            <a:endParaRPr lang="en-US" sz="2000" b="0" dirty="0"/>
          </a:p>
          <a:p>
            <a:pPr>
              <a:spcAft>
                <a:spcPts val="600"/>
              </a:spcAft>
            </a:pP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 </a:t>
            </a:r>
            <a:r>
              <a:rPr lang="en-GB" sz="2000" b="0" dirty="0"/>
              <a:t>c</a:t>
            </a:r>
            <a:r>
              <a:rPr lang="cs-CZ" sz="2000" b="0" dirty="0" err="1"/>
              <a:t>onsensus</a:t>
            </a:r>
            <a:r>
              <a:rPr lang="en-GB" sz="2000" b="0" dirty="0"/>
              <a:t> </a:t>
            </a:r>
            <a:r>
              <a:rPr lang="cs-CZ" sz="2000" b="0" dirty="0" err="1"/>
              <a:t>tr</a:t>
            </a:r>
            <a:r>
              <a:rPr lang="en-GB" sz="2000" b="0" dirty="0" err="1"/>
              <a:t>ees</a:t>
            </a:r>
            <a:r>
              <a:rPr lang="en-GB" sz="2000" b="0" dirty="0"/>
              <a:t> in resampling methods</a:t>
            </a:r>
            <a:br>
              <a:rPr lang="cs-CZ" sz="2000" b="0" dirty="0"/>
            </a:br>
            <a:r>
              <a:rPr lang="cs-CZ" sz="2000" b="0" dirty="0"/>
              <a:t>   </a:t>
            </a:r>
          </a:p>
          <a:p>
            <a:pPr>
              <a:spcAft>
                <a:spcPts val="600"/>
              </a:spcAft>
            </a:pPr>
            <a:r>
              <a:rPr lang="en-GB" sz="2000" b="0" dirty="0"/>
              <a:t>B</a:t>
            </a:r>
            <a:r>
              <a:rPr lang="cs-CZ" sz="2000" b="0" dirty="0" err="1"/>
              <a:t>ayes</a:t>
            </a:r>
            <a:r>
              <a:rPr lang="en-GB" sz="2000" b="0" dirty="0" err="1"/>
              <a:t>ian</a:t>
            </a:r>
            <a:r>
              <a:rPr lang="en-GB" sz="2000" b="0" dirty="0"/>
              <a:t> analysis</a:t>
            </a:r>
            <a:r>
              <a:rPr lang="cs-CZ" sz="2000" b="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consensus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</a:p>
          <a:p>
            <a:pPr>
              <a:spcAft>
                <a:spcPts val="600"/>
              </a:spcAft>
            </a:pPr>
            <a:r>
              <a:rPr lang="cs-CZ" sz="2000" b="0" dirty="0"/>
              <a:t>maximum </a:t>
            </a:r>
            <a:r>
              <a:rPr lang="cs-CZ" sz="2000" b="0" i="1" dirty="0"/>
              <a:t>a posteriori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=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  <a:r>
              <a:rPr lang="cs-CZ" sz="2000" b="0" dirty="0" err="1"/>
              <a:t>with</a:t>
            </a:r>
            <a:r>
              <a:rPr lang="cs-CZ" sz="2000" b="0" dirty="0"/>
              <a:t> </a:t>
            </a:r>
            <a:r>
              <a:rPr lang="cs-CZ" sz="2000" b="0" dirty="0" err="1"/>
              <a:t>greatest</a:t>
            </a:r>
            <a:r>
              <a:rPr lang="cs-CZ" sz="2000" b="0" dirty="0"/>
              <a:t> </a:t>
            </a:r>
            <a:r>
              <a:rPr lang="cs-CZ" sz="2000" b="0" dirty="0" err="1"/>
              <a:t>posterior</a:t>
            </a:r>
            <a:r>
              <a:rPr lang="cs-CZ" sz="2000" b="0" dirty="0"/>
              <a:t> probability</a:t>
            </a:r>
            <a:br>
              <a:rPr lang="cs-CZ" sz="2000" b="0" dirty="0"/>
            </a:br>
            <a:r>
              <a:rPr lang="cs-CZ" sz="2000" b="0" dirty="0"/>
              <a:t>	(</a:t>
            </a:r>
            <a:r>
              <a:rPr lang="cs-CZ" sz="2000" b="0" dirty="0" err="1"/>
              <a:t>i.e</a:t>
            </a:r>
            <a:r>
              <a:rPr lang="cs-CZ" sz="2000" b="0" dirty="0"/>
              <a:t>. </a:t>
            </a:r>
            <a:r>
              <a:rPr lang="cs-CZ" sz="2000" b="0" dirty="0" err="1"/>
              <a:t>was</a:t>
            </a:r>
            <a:r>
              <a:rPr lang="cs-CZ" sz="2000" b="0" dirty="0"/>
              <a:t> </a:t>
            </a:r>
            <a:r>
              <a:rPr lang="cs-CZ" sz="2000" b="0" dirty="0" err="1"/>
              <a:t>sampled</a:t>
            </a:r>
            <a:r>
              <a:rPr lang="cs-CZ" sz="2000" b="0" dirty="0"/>
              <a:t> most </a:t>
            </a:r>
            <a:r>
              <a:rPr lang="cs-CZ" sz="2000" b="0" dirty="0" err="1"/>
              <a:t>often</a:t>
            </a:r>
            <a:r>
              <a:rPr lang="cs-CZ" sz="2000" b="0" dirty="0"/>
              <a:t> in </a:t>
            </a:r>
            <a:r>
              <a:rPr lang="cs-CZ" sz="2000" b="0" dirty="0" err="1"/>
              <a:t>the</a:t>
            </a:r>
            <a:r>
              <a:rPr lang="cs-CZ" sz="2000" b="0" dirty="0"/>
              <a:t> MCMC)</a:t>
            </a:r>
          </a:p>
          <a:p>
            <a:r>
              <a:rPr lang="cs-CZ" sz="2000" b="0" dirty="0"/>
              <a:t>maximum </a:t>
            </a:r>
            <a:r>
              <a:rPr lang="cs-CZ" sz="2000" b="0" dirty="0" err="1"/>
              <a:t>credibility</a:t>
            </a:r>
            <a:r>
              <a:rPr lang="cs-CZ" sz="2000" b="0" dirty="0"/>
              <a:t> </a:t>
            </a:r>
            <a:r>
              <a:rPr lang="cs-CZ" sz="2000" b="0" dirty="0" err="1"/>
              <a:t>tree</a:t>
            </a:r>
            <a:r>
              <a:rPr lang="cs-CZ" sz="2000" b="0" dirty="0"/>
              <a:t> = </a:t>
            </a:r>
            <a:r>
              <a:rPr lang="cs-CZ" sz="2000" b="0" dirty="0" err="1"/>
              <a:t>tree</a:t>
            </a:r>
            <a:r>
              <a:rPr lang="cs-CZ" sz="2000" b="0" dirty="0"/>
              <a:t> </a:t>
            </a:r>
            <a:r>
              <a:rPr lang="en-US" sz="2000" b="0" dirty="0"/>
              <a:t>with the maximum </a:t>
            </a:r>
            <a:r>
              <a:rPr lang="en-US" sz="2000" b="0" i="1" dirty="0"/>
              <a:t>product </a:t>
            </a:r>
            <a:r>
              <a:rPr lang="en-US" sz="2000" b="0" dirty="0"/>
              <a:t>of the posterior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en-US" sz="2000" b="0" dirty="0"/>
              <a:t>clade</a:t>
            </a:r>
            <a:r>
              <a:rPr lang="cs-CZ" sz="2000" b="0" dirty="0"/>
              <a:t> </a:t>
            </a:r>
            <a:r>
              <a:rPr lang="en-GB" sz="2000" b="0" dirty="0"/>
              <a:t>probabilities</a:t>
            </a:r>
            <a:r>
              <a:rPr lang="cs-CZ" sz="2000" b="0" dirty="0"/>
              <a:t> (BEAST, </a:t>
            </a:r>
            <a:r>
              <a:rPr lang="cs-CZ" sz="2000" b="0" dirty="0" err="1"/>
              <a:t>TreeAnnotator</a:t>
            </a:r>
            <a:r>
              <a:rPr lang="cs-CZ" sz="2000" b="0" dirty="0"/>
              <a:t>)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3492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D9B3097-AACA-4B52-B34D-BE074FF87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0"/>
          <a:stretch/>
        </p:blipFill>
        <p:spPr>
          <a:xfrm>
            <a:off x="458788" y="266700"/>
            <a:ext cx="8625417" cy="6281928"/>
          </a:xfrm>
          <a:prstGeom prst="rect">
            <a:avLst/>
          </a:prstGeom>
        </p:spPr>
      </p:pic>
      <p:sp>
        <p:nvSpPr>
          <p:cNvPr id="6" name="Obdélníkový popisek 78">
            <a:extLst>
              <a:ext uri="{FF2B5EF4-FFF2-40B4-BE49-F238E27FC236}">
                <a16:creationId xmlns:a16="http://schemas.microsoft.com/office/drawing/2014/main" id="{F46963C2-2744-46F3-B5D5-DEB637610127}"/>
              </a:ext>
            </a:extLst>
          </p:cNvPr>
          <p:cNvSpPr/>
          <p:nvPr/>
        </p:nvSpPr>
        <p:spPr bwMode="auto">
          <a:xfrm>
            <a:off x="257620" y="671713"/>
            <a:ext cx="2540444" cy="983351"/>
          </a:xfrm>
          <a:prstGeom prst="wedgeRectCallout">
            <a:avLst>
              <a:gd name="adj1" fmla="val 50865"/>
              <a:gd name="adj2" fmla="val 9584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95% </a:t>
            </a:r>
            <a:r>
              <a:rPr lang="cs-CZ" sz="1600" b="0" dirty="0" err="1"/>
              <a:t>highest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density</a:t>
            </a:r>
            <a:r>
              <a:rPr lang="cs-CZ" sz="1600" b="0" dirty="0"/>
              <a:t> (HPD) interval </a:t>
            </a:r>
            <a:r>
              <a:rPr lang="cs-CZ" sz="1600" b="0" dirty="0" err="1"/>
              <a:t>of</a:t>
            </a:r>
            <a:r>
              <a:rPr lang="cs-CZ" sz="1600" b="0" dirty="0"/>
              <a:t> node </a:t>
            </a:r>
            <a:r>
              <a:rPr lang="cs-CZ" sz="1600" b="0" dirty="0" err="1"/>
              <a:t>heights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2359430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92617" y="266700"/>
            <a:ext cx="4278735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ylogenetic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program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8788" y="1413063"/>
            <a:ext cx="63946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F00000"/>
                </a:solidFill>
              </a:rPr>
              <a:t>phylogeny inference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000" b="0" i="1" dirty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b="0" dirty="0">
                <a:solidFill>
                  <a:schemeClr val="accent2"/>
                </a:solidFill>
              </a:rPr>
              <a:t>PAUP*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PHYLIP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MOLPHY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PHYML</a:t>
            </a:r>
            <a:r>
              <a:rPr lang="cs-CZ" sz="2400" b="0" dirty="0">
                <a:solidFill>
                  <a:schemeClr val="accent2"/>
                </a:solidFill>
              </a:rPr>
              <a:t>, MEGA</a:t>
            </a:r>
            <a:r>
              <a:rPr lang="en-US" sz="2400" b="0" dirty="0"/>
              <a:t> ... ML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MrBayes</a:t>
            </a:r>
            <a:r>
              <a:rPr lang="cs-CZ" sz="2400" b="0" dirty="0">
                <a:solidFill>
                  <a:schemeClr val="accent2"/>
                </a:solidFill>
              </a:rPr>
              <a:t>, BEAST</a:t>
            </a:r>
            <a:r>
              <a:rPr lang="en-US" sz="2400" b="0" dirty="0"/>
              <a:t> ... BA</a:t>
            </a:r>
            <a:br>
              <a:rPr lang="cs-CZ" sz="24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E60000"/>
                </a:solidFill>
              </a:rPr>
              <a:t>managing trees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400" b="0" dirty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TreeView</a:t>
            </a:r>
            <a:endParaRPr lang="cs-CZ" sz="24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FigTree</a:t>
            </a:r>
            <a:endParaRPr lang="cs-CZ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57937" y="266700"/>
            <a:ext cx="6404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Maximum likelihood in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en-GB" sz="2400" b="0" dirty="0" err="1">
                <a:solidFill>
                  <a:srgbClr val="E60000"/>
                </a:solidFill>
              </a:rPr>
              <a:t>ph</a:t>
            </a:r>
            <a:r>
              <a:rPr lang="cs-CZ" sz="2400" b="0" dirty="0" err="1">
                <a:solidFill>
                  <a:srgbClr val="E60000"/>
                </a:solidFill>
              </a:rPr>
              <a:t>ylogenetic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anal</a:t>
            </a:r>
            <a:r>
              <a:rPr lang="en-GB" sz="2400" b="0" dirty="0" err="1">
                <a:solidFill>
                  <a:srgbClr val="E60000"/>
                </a:solidFill>
              </a:rPr>
              <a:t>ysis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0375" y="912132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latin typeface="Courier New" pitchFamily="49" charset="0"/>
                </a:rPr>
                <a:t>	TCAAAAATGGCTTTATTCGCTTAATGCCGTTAACCCTTGCGGGGGCCATG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latin typeface="Courier New" pitchFamily="49" charset="0"/>
                </a:rPr>
                <a:t>	TCCGTGATGGATTTATTTCCGCAATGCCTGTCATCTTATTCTCAAGTATC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latin typeface="Courier New" pitchFamily="49" charset="0"/>
                </a:rPr>
                <a:t>	TTCGTGATGGATTTATTGCAGGTATGCCAGTCATCCTTTTCTCATCTATC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E60000"/>
                  </a:solidFill>
                </a:rPr>
                <a:t>data: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60375" y="271689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tree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4"/>
          <p:cNvGrpSpPr/>
          <p:nvPr/>
        </p:nvGrpSpPr>
        <p:grpSpPr>
          <a:xfrm>
            <a:off x="1328738" y="3134178"/>
            <a:ext cx="4004355" cy="2325688"/>
            <a:chOff x="1361395" y="2698750"/>
            <a:chExt cx="4004355" cy="2325688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0350" y="2698750"/>
              <a:ext cx="3835400" cy="2325688"/>
            </a:xfrm>
            <a:prstGeom prst="rect">
              <a:avLst/>
            </a:prstGeom>
            <a:noFill/>
            <a:effectLst/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808163" y="3348038"/>
              <a:ext cx="12218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topology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</a:t>
              </a:r>
              <a:endParaRPr lang="cs-CZ" b="0" i="1" dirty="0"/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361395" y="4646993"/>
              <a:ext cx="19463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 dirty="0"/>
                <a:t>branch lengths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</a:t>
              </a:r>
              <a:endParaRPr lang="cs-CZ" b="0" i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37876" y="3415848"/>
            <a:ext cx="3281366" cy="1816101"/>
            <a:chOff x="3446" y="1706"/>
            <a:chExt cx="2067" cy="1144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446" y="1706"/>
              <a:ext cx="20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 dirty="0"/>
                <a:t>+ </a:t>
              </a:r>
              <a:r>
                <a:rPr lang="en-US" sz="2400" b="0" dirty="0">
                  <a:solidFill>
                    <a:srgbClr val="E60000"/>
                  </a:solidFill>
                </a:rPr>
                <a:t>evolutionary model</a:t>
              </a:r>
              <a:r>
                <a:rPr lang="cs-CZ" sz="2400" b="0" dirty="0">
                  <a:solidFill>
                    <a:srgbClr val="E60000"/>
                  </a:solidFill>
                </a:rPr>
                <a:t> </a:t>
              </a:r>
              <a:r>
                <a:rPr lang="cs-CZ" sz="2400" b="0" i="1" dirty="0">
                  <a:solidFill>
                    <a:srgbClr val="E60000"/>
                  </a:solidFill>
                  <a:sym typeface="Symbol"/>
                </a:rPr>
                <a:t></a:t>
              </a:r>
              <a:endParaRPr lang="cs-CZ" sz="2400" b="0" i="1" dirty="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1320000">
              <a:off x="3673" y="2045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904" y="2272"/>
              <a:ext cx="12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= </a:t>
              </a:r>
              <a:r>
                <a:rPr lang="en-US" sz="2400" b="0" dirty="0">
                  <a:solidFill>
                    <a:srgbClr val="E60000"/>
                  </a:solidFill>
                </a:rPr>
                <a:t>hypothesis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557213" y="5812972"/>
            <a:ext cx="81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0"/>
              </a:spcAft>
            </a:pPr>
            <a:r>
              <a:rPr lang="en-US" sz="2000" b="0" i="1" dirty="0"/>
              <a:t>L</a:t>
            </a:r>
            <a:r>
              <a:rPr lang="en-US" sz="2000" b="0" dirty="0"/>
              <a:t> = </a:t>
            </a:r>
            <a:r>
              <a:rPr lang="cs-CZ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D</a:t>
            </a:r>
            <a:r>
              <a:rPr lang="en-US" sz="2000" b="0" dirty="0">
                <a:cs typeface="Arial" charset="0"/>
              </a:rPr>
              <a:t>│H)</a:t>
            </a:r>
            <a:r>
              <a:rPr lang="cs-CZ" sz="2000" b="0" dirty="0">
                <a:cs typeface="Arial" charset="0"/>
              </a:rPr>
              <a:t>: D = </a:t>
            </a:r>
            <a:r>
              <a:rPr lang="en-GB" sz="2000" b="0" dirty="0">
                <a:cs typeface="Arial" charset="0"/>
              </a:rPr>
              <a:t>sequence matrix</a:t>
            </a:r>
            <a:r>
              <a:rPr lang="cs-CZ" sz="2000" b="0" dirty="0">
                <a:cs typeface="Arial" charset="0"/>
              </a:rPr>
              <a:t> (dat</a:t>
            </a:r>
            <a:r>
              <a:rPr lang="en-GB" sz="2000" b="0" dirty="0">
                <a:cs typeface="Arial" charset="0"/>
              </a:rPr>
              <a:t>a</a:t>
            </a:r>
            <a:r>
              <a:rPr lang="cs-CZ" sz="2000" b="0" dirty="0">
                <a:cs typeface="Arial" charset="0"/>
              </a:rPr>
              <a:t>), H =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</a:t>
            </a:r>
            <a:r>
              <a:rPr lang="en-US" sz="2000" b="0" dirty="0">
                <a:cs typeface="Arial" charset="0"/>
                <a:sym typeface="Symbol" pitchFamily="18" charset="2"/>
              </a:rPr>
              <a:t> (topology)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</a:t>
            </a:r>
            <a:r>
              <a:rPr lang="en-US" sz="2000" b="0" dirty="0">
                <a:cs typeface="Arial" charset="0"/>
                <a:sym typeface="Symbol" pitchFamily="18" charset="2"/>
              </a:rPr>
              <a:t> (branch 	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lenghts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</a:t>
            </a:r>
            <a:r>
              <a:rPr lang="en-US" sz="2000" b="0" dirty="0">
                <a:cs typeface="Arial" charset="0"/>
                <a:sym typeface="Symbol" pitchFamily="18" charset="2"/>
              </a:rPr>
              <a:t> (model)</a:t>
            </a:r>
            <a:endParaRPr lang="cs-CZ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Skupina 24"/>
          <p:cNvGrpSpPr/>
          <p:nvPr/>
        </p:nvGrpSpPr>
        <p:grpSpPr>
          <a:xfrm>
            <a:off x="779236" y="2367871"/>
            <a:ext cx="3379107" cy="3501560"/>
            <a:chOff x="779236" y="2367871"/>
            <a:chExt cx="3379107" cy="3501560"/>
          </a:xfrm>
        </p:grpSpPr>
        <p:pic>
          <p:nvPicPr>
            <p:cNvPr id="218120" name="Picture 8" descr="ML"/>
            <p:cNvPicPr>
              <a:picLocks noChangeAspect="1" noChangeArrowheads="1"/>
            </p:cNvPicPr>
            <p:nvPr/>
          </p:nvPicPr>
          <p:blipFill>
            <a:blip r:embed="rId3" cstate="print"/>
            <a:srcRect r="58075"/>
            <a:stretch>
              <a:fillRect/>
            </a:stretch>
          </p:blipFill>
          <p:spPr bwMode="auto">
            <a:xfrm>
              <a:off x="779236" y="2367871"/>
              <a:ext cx="3379107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Skupina 20"/>
            <p:cNvGrpSpPr/>
            <p:nvPr/>
          </p:nvGrpSpPr>
          <p:grpSpPr>
            <a:xfrm>
              <a:off x="1859756" y="4062413"/>
              <a:ext cx="1062999" cy="400110"/>
              <a:chOff x="1859756" y="4062413"/>
              <a:chExt cx="1062999" cy="400110"/>
            </a:xfrm>
          </p:grpSpPr>
          <p:sp>
            <p:nvSpPr>
              <p:cNvPr id="22" name="Obdélník 21"/>
              <p:cNvSpPr/>
              <p:nvPr/>
            </p:nvSpPr>
            <p:spPr bwMode="auto">
              <a:xfrm>
                <a:off x="1909763" y="4193381"/>
                <a:ext cx="995362" cy="2071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859756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609849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23"/>
          <p:cNvGrpSpPr/>
          <p:nvPr/>
        </p:nvGrpSpPr>
        <p:grpSpPr>
          <a:xfrm>
            <a:off x="779236" y="2367871"/>
            <a:ext cx="8059964" cy="3501560"/>
            <a:chOff x="779236" y="2367871"/>
            <a:chExt cx="8059964" cy="3501560"/>
          </a:xfrm>
        </p:grpSpPr>
        <p:grpSp>
          <p:nvGrpSpPr>
            <p:cNvPr id="3" name="Skupina 17"/>
            <p:cNvGrpSpPr/>
            <p:nvPr/>
          </p:nvGrpSpPr>
          <p:grpSpPr>
            <a:xfrm>
              <a:off x="779236" y="2367871"/>
              <a:ext cx="8059964" cy="3501560"/>
              <a:chOff x="779236" y="2367871"/>
              <a:chExt cx="8059964" cy="3501560"/>
            </a:xfrm>
          </p:grpSpPr>
          <p:pic>
            <p:nvPicPr>
              <p:cNvPr id="218120" name="Picture 8" descr="M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79236" y="2367871"/>
                <a:ext cx="8059964" cy="350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Line 9"/>
              <p:cNvSpPr>
                <a:spLocks noChangeShapeType="1"/>
              </p:cNvSpPr>
              <p:nvPr/>
            </p:nvSpPr>
            <p:spPr bwMode="auto">
              <a:xfrm>
                <a:off x="4217988" y="4135666"/>
                <a:ext cx="668337" cy="0"/>
              </a:xfrm>
              <a:prstGeom prst="line">
                <a:avLst/>
              </a:prstGeom>
              <a:noFill/>
              <a:ln w="57150">
                <a:solidFill>
                  <a:srgbClr val="E6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" name="Skupina 12"/>
              <p:cNvGrpSpPr/>
              <p:nvPr/>
            </p:nvGrpSpPr>
            <p:grpSpPr>
              <a:xfrm>
                <a:off x="1859756" y="4062413"/>
                <a:ext cx="1062999" cy="400110"/>
                <a:chOff x="1859756" y="4062413"/>
                <a:chExt cx="1062999" cy="400110"/>
              </a:xfrm>
            </p:grpSpPr>
            <p:sp>
              <p:nvSpPr>
                <p:cNvPr id="10" name="Obdélník 9"/>
                <p:cNvSpPr/>
                <p:nvPr/>
              </p:nvSpPr>
              <p:spPr bwMode="auto">
                <a:xfrm>
                  <a:off x="1909763" y="4193381"/>
                  <a:ext cx="995362" cy="20716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1859756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x</a:t>
                  </a:r>
                </a:p>
              </p:txBody>
            </p:sp>
            <p:sp>
              <p:nvSpPr>
                <p:cNvPr id="12" name="TextovéPole 11"/>
                <p:cNvSpPr txBox="1"/>
                <p:nvPr/>
              </p:nvSpPr>
              <p:spPr>
                <a:xfrm>
                  <a:off x="2609849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y</a:t>
                  </a:r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5304608" y="35443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1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40483" y="316121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2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061166" y="462751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3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28609" y="375883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4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08175" y="4000501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5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9994" y="2629702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263589" y="3521982"/>
            <a:ext cx="346921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  <a:p>
            <a:pPr algn="r">
              <a:spcAft>
                <a:spcPts val="600"/>
              </a:spcAft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en-GB" b="0" dirty="0">
                <a:sym typeface="Symbol" pitchFamily="18" charset="2"/>
              </a:rPr>
              <a:t>possible scenarios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57213" y="4858433"/>
            <a:ext cx="77283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i="1" dirty="0">
                <a:sym typeface="Symbol"/>
              </a:rPr>
              <a:t>x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i="1" dirty="0"/>
              <a:t>j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</a:t>
            </a:r>
            <a:r>
              <a:rPr lang="cs-CZ" sz="2000" b="0" dirty="0" err="1"/>
              <a:t>sc</a:t>
            </a:r>
            <a:r>
              <a:rPr lang="en-GB" sz="2000" b="0" dirty="0" err="1"/>
              <a:t>enario</a:t>
            </a:r>
            <a:r>
              <a:rPr lang="cs-CZ" sz="2000" b="0" dirty="0"/>
              <a:t> 1) + …. + </a:t>
            </a:r>
            <a:r>
              <a:rPr lang="cs-CZ" sz="2000" b="0" i="1" dirty="0"/>
              <a:t>P</a:t>
            </a:r>
            <a:r>
              <a:rPr lang="cs-CZ" sz="2000" b="0" dirty="0"/>
              <a:t>(</a:t>
            </a:r>
            <a:r>
              <a:rPr lang="cs-CZ" sz="2000" b="0" dirty="0" err="1"/>
              <a:t>sc</a:t>
            </a:r>
            <a:r>
              <a:rPr lang="en-GB" sz="2000" b="0" dirty="0" err="1"/>
              <a:t>enario</a:t>
            </a:r>
            <a:r>
              <a:rPr lang="cs-CZ" sz="2000" b="0" dirty="0"/>
              <a:t> 16)</a:t>
            </a:r>
            <a:endParaRPr lang="en-US" sz="2000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CD04AFE2-85A1-4CD0-BFF3-863072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48" grpId="0"/>
      <p:bldP spid="37" grpId="0" animBg="1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9994" y="2629702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263589" y="3521982"/>
            <a:ext cx="346921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  <a:p>
            <a:pPr algn="r">
              <a:spcAft>
                <a:spcPts val="600"/>
              </a:spcAft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en-GB" b="0" dirty="0">
                <a:sym typeface="Symbol" pitchFamily="18" charset="2"/>
              </a:rPr>
              <a:t>possible scenarios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CD04AFE2-85A1-4CD0-BFF3-863072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2" name="Skupina 53">
            <a:extLst>
              <a:ext uri="{FF2B5EF4-FFF2-40B4-BE49-F238E27FC236}">
                <a16:creationId xmlns:a16="http://schemas.microsoft.com/office/drawing/2014/main" id="{34EA11D3-969F-4D3D-8B2A-2F3C0FD532CC}"/>
              </a:ext>
            </a:extLst>
          </p:cNvPr>
          <p:cNvGrpSpPr/>
          <p:nvPr/>
        </p:nvGrpSpPr>
        <p:grpSpPr>
          <a:xfrm>
            <a:off x="557213" y="4626428"/>
            <a:ext cx="7049179" cy="1948543"/>
            <a:chOff x="557213" y="4626428"/>
            <a:chExt cx="7049179" cy="1948543"/>
          </a:xfrm>
        </p:grpSpPr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1C0E7B4-4386-49B4-AE97-CB902F77D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" y="4901976"/>
              <a:ext cx="553709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GB" sz="2000" b="0" dirty="0"/>
                <a:t>all sites</a:t>
              </a:r>
              <a:r>
                <a:rPr lang="en-US" sz="2000" b="0" dirty="0"/>
                <a:t>: </a:t>
              </a:r>
              <a:r>
                <a:rPr lang="en-US" sz="2000" b="0" i="1" dirty="0"/>
                <a:t>L</a:t>
              </a:r>
              <a:r>
                <a:rPr lang="en-US" sz="2000" b="0" dirty="0"/>
                <a:t> = </a:t>
              </a:r>
              <a:r>
                <a:rPr lang="en-US" sz="2000" b="0" i="1" dirty="0"/>
                <a:t>L</a:t>
              </a:r>
              <a:r>
                <a:rPr lang="en-US" sz="2000" b="0" dirty="0"/>
                <a:t>(1)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j</a:t>
              </a:r>
              <a:r>
                <a:rPr lang="en-US" sz="2000" b="0" dirty="0">
                  <a:sym typeface="Symbol" pitchFamily="18" charset="2"/>
                </a:rPr>
                <a:t>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</a:t>
              </a:r>
              <a:br>
                <a:rPr lang="en-US" sz="2000" b="0" dirty="0">
                  <a:sym typeface="Symbol" pitchFamily="18" charset="2"/>
                </a:rPr>
              </a:br>
              <a:endParaRPr lang="en-US" sz="2000" b="0" dirty="0">
                <a:sym typeface="Symbol" pitchFamily="18" charset="2"/>
              </a:endParaRPr>
            </a:p>
            <a:p>
              <a:pPr marL="342900" indent="-342900"/>
              <a:endParaRPr lang="cs-CZ" sz="2000" b="0" dirty="0">
                <a:sym typeface="Symbol" pitchFamily="18" charset="2"/>
              </a:endParaRPr>
            </a:p>
            <a:p>
              <a:pPr marL="342900" indent="-342900"/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 =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(1)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+ …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 </a:t>
              </a:r>
            </a:p>
          </p:txBody>
        </p: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B8F01E44-759E-4F53-B150-773CA71B7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901542" y="4626428"/>
              <a:ext cx="704850" cy="1028700"/>
            </a:xfrm>
            <a:prstGeom prst="rect">
              <a:avLst/>
            </a:prstGeom>
            <a:noFill/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C4E09396-2184-4F84-9156-2AD80B2CF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669972" y="5546271"/>
              <a:ext cx="885825" cy="1028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1401007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2146</Words>
  <Application>Microsoft Office PowerPoint</Application>
  <PresentationFormat>Předvádění na obrazovce (4:3)</PresentationFormat>
  <Paragraphs>378</Paragraphs>
  <Slides>47</Slides>
  <Notes>41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Cambria Math</vt:lpstr>
      <vt:lpstr>Courier New</vt:lpstr>
      <vt:lpstr>Symbol</vt:lpstr>
      <vt:lpstr>Times New Roman</vt:lpstr>
      <vt:lpstr>Výchozí návrh</vt:lpstr>
      <vt:lpstr>Dokument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229</cp:revision>
  <dcterms:created xsi:type="dcterms:W3CDTF">2004-06-04T17:14:23Z</dcterms:created>
  <dcterms:modified xsi:type="dcterms:W3CDTF">2021-10-19T13:11:17Z</dcterms:modified>
</cp:coreProperties>
</file>