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sldIdLst>
    <p:sldId id="377" r:id="rId2"/>
    <p:sldId id="265" r:id="rId3"/>
    <p:sldId id="290" r:id="rId4"/>
    <p:sldId id="379" r:id="rId5"/>
    <p:sldId id="380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76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75" r:id="rId22"/>
    <p:sldId id="369" r:id="rId23"/>
    <p:sldId id="370" r:id="rId24"/>
    <p:sldId id="371" r:id="rId25"/>
    <p:sldId id="372" r:id="rId26"/>
    <p:sldId id="353" r:id="rId27"/>
    <p:sldId id="260" r:id="rId28"/>
    <p:sldId id="274" r:id="rId29"/>
    <p:sldId id="276" r:id="rId30"/>
    <p:sldId id="381" r:id="rId31"/>
    <p:sldId id="266" r:id="rId32"/>
    <p:sldId id="267" r:id="rId33"/>
    <p:sldId id="268" r:id="rId34"/>
    <p:sldId id="279" r:id="rId35"/>
    <p:sldId id="277" r:id="rId36"/>
    <p:sldId id="278" r:id="rId37"/>
    <p:sldId id="282" r:id="rId38"/>
    <p:sldId id="315" r:id="rId39"/>
    <p:sldId id="316" r:id="rId40"/>
    <p:sldId id="317" r:id="rId41"/>
    <p:sldId id="318" r:id="rId42"/>
    <p:sldId id="319" r:id="rId43"/>
    <p:sldId id="320" r:id="rId44"/>
    <p:sldId id="291" r:id="rId45"/>
    <p:sldId id="321" r:id="rId46"/>
    <p:sldId id="322" r:id="rId47"/>
    <p:sldId id="323" r:id="rId48"/>
    <p:sldId id="324" r:id="rId49"/>
    <p:sldId id="264" r:id="rId50"/>
    <p:sldId id="293" r:id="rId51"/>
    <p:sldId id="304" r:id="rId52"/>
    <p:sldId id="312" r:id="rId53"/>
    <p:sldId id="313" r:id="rId54"/>
    <p:sldId id="325" r:id="rId55"/>
    <p:sldId id="337" r:id="rId56"/>
    <p:sldId id="326" r:id="rId57"/>
    <p:sldId id="335" r:id="rId58"/>
    <p:sldId id="327" r:id="rId59"/>
    <p:sldId id="329" r:id="rId60"/>
    <p:sldId id="330" r:id="rId61"/>
    <p:sldId id="331" r:id="rId62"/>
    <p:sldId id="332" r:id="rId63"/>
    <p:sldId id="333" r:id="rId64"/>
    <p:sldId id="382" r:id="rId65"/>
    <p:sldId id="383" r:id="rId66"/>
    <p:sldId id="384" r:id="rId67"/>
    <p:sldId id="373" r:id="rId68"/>
    <p:sldId id="374" r:id="rId69"/>
    <p:sldId id="288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4" autoAdjust="0"/>
    <p:restoredTop sz="62523" autoAdjust="0"/>
  </p:normalViewPr>
  <p:slideViewPr>
    <p:cSldViewPr>
      <p:cViewPr varScale="1">
        <p:scale>
          <a:sx n="64" d="100"/>
          <a:sy n="64" d="100"/>
        </p:scale>
        <p:origin x="126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85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17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168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508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508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78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24.08.2022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24.08.2022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24.08.2022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56.tiff"/><Relationship Id="rId7" Type="http://schemas.openxmlformats.org/officeDocument/2006/relationships/image" Target="../media/image60.tif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image" Target="../media/image63.jpeg"/><Relationship Id="rId7" Type="http://schemas.openxmlformats.org/officeDocument/2006/relationships/image" Target="../media/image67.tif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if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3602"/>
            <a:ext cx="7772400" cy="1470025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 přednáška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TSAR:</a:t>
            </a:r>
            <a:b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Ochrophyta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290" y="4005064"/>
            <a:ext cx="2464478" cy="759668"/>
          </a:xfrm>
        </p:spPr>
        <p:txBody>
          <a:bodyPr>
            <a:normAutofit/>
          </a:bodyPr>
          <a:lstStyle/>
          <a:p>
            <a:pPr algn="l"/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4"/>
    </mc:Choice>
    <mc:Fallback xmlns="">
      <p:transition spd="slow" advTm="159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Kinetozomy</a:t>
            </a:r>
            <a:r>
              <a:rPr lang="cs-CZ" altLang="cs-CZ" sz="2400" dirty="0"/>
              <a:t> jsou rovnoběžné, 2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 a,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Fotoautotrofie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Vyhraněná autekologie druhů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3" descr="E:\Akvitana\príloha\druh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14325"/>
            <a:ext cx="442912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E:\Akvitana\príloha\druhy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14325"/>
            <a:ext cx="42529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ovéPole 3"/>
          <p:cNvSpPr txBox="1">
            <a:spLocks noChangeArrowheads="1"/>
          </p:cNvSpPr>
          <p:nvPr/>
        </p:nvSpPr>
        <p:spPr bwMode="auto">
          <a:xfrm>
            <a:off x="6011863" y="6464300"/>
            <a:ext cx="290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http://chrysophytes.eu/</a:t>
            </a:r>
          </a:p>
        </p:txBody>
      </p:sp>
      <p:sp>
        <p:nvSpPr>
          <p:cNvPr id="6151" name="TextovéPole 4"/>
          <p:cNvSpPr txBox="1">
            <a:spLocks noChangeArrowheads="1"/>
          </p:cNvSpPr>
          <p:nvPr/>
        </p:nvSpPr>
        <p:spPr bwMode="auto">
          <a:xfrm>
            <a:off x="1547813" y="6464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orig. Jana Faturová</a:t>
            </a:r>
          </a:p>
        </p:txBody>
      </p:sp>
      <p:sp>
        <p:nvSpPr>
          <p:cNvPr id="6152" name="TextovéPole 5"/>
          <p:cNvSpPr txBox="1">
            <a:spLocks noChangeArrowheads="1"/>
          </p:cNvSpPr>
          <p:nvPr/>
        </p:nvSpPr>
        <p:spPr bwMode="auto">
          <a:xfrm>
            <a:off x="6615113" y="222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/>
              <a:t>Mallomonas</a:t>
            </a:r>
            <a:r>
              <a:rPr lang="cs-CZ" altLang="cs-CZ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95661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Xanthophyceae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c</a:t>
            </a:r>
            <a:r>
              <a:rPr lang="cs-CZ" altLang="cs-CZ" sz="2400" baseline="-25000" dirty="0"/>
              <a:t>2,</a:t>
            </a:r>
            <a:r>
              <a:rPr lang="cs-CZ" altLang="cs-CZ" sz="2400" dirty="0"/>
              <a:t> Xantofyly (chybí </a:t>
            </a:r>
            <a:r>
              <a:rPr lang="cs-CZ" altLang="cs-CZ" sz="2400" dirty="0" err="1"/>
              <a:t>fukoxantin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Phaeophyceae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– stélka (</a:t>
            </a:r>
            <a:r>
              <a:rPr lang="cs-CZ" altLang="cs-CZ" sz="2400" dirty="0" err="1"/>
              <a:t>fyloidy</a:t>
            </a:r>
            <a:r>
              <a:rPr lang="cs-CZ" altLang="cs-CZ" sz="2400" dirty="0"/>
              <a:t>, kauloid, </a:t>
            </a:r>
            <a:r>
              <a:rPr lang="cs-CZ" altLang="cs-CZ" sz="2400" dirty="0" err="1"/>
              <a:t>rhizoidy</a:t>
            </a:r>
            <a:r>
              <a:rPr lang="cs-CZ" alt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Diferencovaná pletiva (</a:t>
            </a:r>
            <a:r>
              <a:rPr lang="cs-CZ" sz="2400" dirty="0"/>
              <a:t>krycí, asimilační a 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Plynové měchýřky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olej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Fysody</a:t>
            </a:r>
            <a:r>
              <a:rPr lang="cs-CZ" altLang="cs-CZ" sz="2400" dirty="0"/>
              <a:t> (vakuoly obsahující baktericidní fenol </a:t>
            </a:r>
            <a:r>
              <a:rPr lang="cs-CZ" altLang="cs-CZ" sz="2400" dirty="0" err="1"/>
              <a:t>fukosan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/>
              <a:t> gametofyt a sporofyt nejsou morfologicky odlišné, u 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/>
              <a:t>gametofyt omezen, řád </a:t>
            </a:r>
            <a:r>
              <a:rPr lang="cs-CZ" sz="2400" dirty="0" err="1"/>
              <a:t>Laminariales</a:t>
            </a:r>
            <a:endParaRPr 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 není gametofyt vyvinut, haploidní jsou pouze gamety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 rot="201606">
            <a:off x="735599" y="4811093"/>
            <a:ext cx="1597865" cy="585904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81824" y="51475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5112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/>
              <a:t>: na haploidním gametofytu vznikají gametangia- gamety- kopulací vzniká </a:t>
            </a:r>
            <a:r>
              <a:rPr lang="cs-CZ" altLang="cs-CZ" sz="2400" dirty="0" err="1"/>
              <a:t>planozygota</a:t>
            </a:r>
            <a:r>
              <a:rPr lang="cs-CZ" altLang="cs-CZ" sz="2400" dirty="0"/>
              <a:t>- z ní vyklíčí diploidní sporofyt- na něm vyrostou sporangia- zoospory- ze zoospor vznikají nové gametofyty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/>
              <a:t>na </a:t>
            </a:r>
            <a:r>
              <a:rPr lang="cs-CZ" altLang="cs-CZ" sz="2400" dirty="0" err="1"/>
              <a:t>fyloidu</a:t>
            </a:r>
            <a:r>
              <a:rPr lang="cs-CZ" altLang="cs-CZ" sz="2400" dirty="0"/>
              <a:t> se vytvoří spory- z nich vyklíčí gametofyt (mikroskopický)- gametangia- gamety (spermatozoidy a oogonia)- zygota- sporofyt           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21</a:t>
            </a:fld>
            <a:endParaRPr lang="cs-CZ"/>
          </a:p>
        </p:txBody>
      </p:sp>
      <p:pic>
        <p:nvPicPr>
          <p:cNvPr id="5" name="Picture 2" descr="Výsledek obrázku pro rodozměna chalu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056418" cy="52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Sporofyt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36130" y="28678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Gametofyt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7A771FE-ABD0-4DD4-9B1A-AF8BE240DF7C}"/>
              </a:ext>
            </a:extLst>
          </p:cNvPr>
          <p:cNvSpPr/>
          <p:nvPr/>
        </p:nvSpPr>
        <p:spPr>
          <a:xfrm>
            <a:off x="187441" y="6192535"/>
            <a:ext cx="8640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dirty="0"/>
              <a:t>na </a:t>
            </a:r>
            <a:r>
              <a:rPr lang="cs-CZ" altLang="cs-CZ" dirty="0" err="1"/>
              <a:t>fyloidu</a:t>
            </a:r>
            <a:r>
              <a:rPr lang="cs-CZ" altLang="cs-CZ" dirty="0"/>
              <a:t> se vytvoří spory- z nich vyklíčí gametofyt (mikroskopický)- gametangia- gamety (spermatozoidy a oogonia)- zygota- sporofyt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7399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Vegetativní stélka: diploidní sporofyt- tvorba </a:t>
            </a:r>
            <a:r>
              <a:rPr lang="cs-CZ" altLang="cs-CZ" sz="2400" dirty="0" err="1"/>
              <a:t>receptakulí</a:t>
            </a:r>
            <a:r>
              <a:rPr lang="cs-CZ" altLang="cs-CZ" sz="2400" dirty="0"/>
              <a:t>- uvnitř vlastní gametangia- </a:t>
            </a:r>
            <a:r>
              <a:rPr lang="cs-CZ" altLang="cs-CZ" sz="2400" dirty="0" err="1"/>
              <a:t>konceptakula</a:t>
            </a:r>
            <a:endParaRPr lang="cs-CZ" altLang="cs-CZ" sz="2400" dirty="0"/>
          </a:p>
          <a:p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Oogamie: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uvnitř </a:t>
            </a:r>
            <a:r>
              <a:rPr lang="cs-CZ" altLang="cs-CZ" sz="2400" dirty="0" err="1"/>
              <a:t>konceptakulí</a:t>
            </a:r>
            <a:r>
              <a:rPr lang="cs-CZ" altLang="cs-CZ" sz="2400" dirty="0"/>
              <a:t>: anteridia,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spory vyklíčí v gametofyt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/>
              <a:t>Bacillariophyceae</a:t>
            </a:r>
            <a:r>
              <a:rPr lang="cs-CZ" dirty="0"/>
              <a:t> - Rozsivky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Nejbližší příbuzní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/>
              <a:t>Bolidophyta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Mořský </a:t>
            </a:r>
            <a:r>
              <a:rPr lang="cs-CZ" sz="2400" dirty="0" err="1"/>
              <a:t>pikoplankton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Objeveny až r. 1990</a:t>
            </a:r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580112" y="620775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Bolidomonas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  <p:pic>
        <p:nvPicPr>
          <p:cNvPr id="7" name="Picture 2" descr="Figure 1">
            <a:extLst>
              <a:ext uri="{FF2B5EF4-FFF2-40B4-BE49-F238E27FC236}">
                <a16:creationId xmlns:a16="http://schemas.microsoft.com/office/drawing/2014/main" id="{27681E86-0822-2B05-70B5-E463A70D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4450" y="1355332"/>
            <a:ext cx="3329958" cy="46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310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Obecná charakteristika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Dvoudílná křemitá </a:t>
            </a:r>
            <a:r>
              <a:rPr lang="cs-CZ" sz="2000" dirty="0" err="1"/>
              <a:t>frustula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Diatotepin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Vychytávání kyseliny křemičité z prostředí, ukládání v SDV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Polymer SiO</a:t>
            </a:r>
            <a:r>
              <a:rPr lang="cs-CZ" sz="2000" baseline="-25000" dirty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Volutin, </a:t>
            </a:r>
            <a:r>
              <a:rPr lang="cs-CZ" sz="2000" dirty="0" err="1"/>
              <a:t>chrysolaminaran</a:t>
            </a:r>
            <a:r>
              <a:rPr lang="cs-CZ" sz="2000" dirty="0"/>
              <a:t>, olej (</a:t>
            </a:r>
            <a:r>
              <a:rPr lang="cs-CZ" sz="2000" i="1" dirty="0"/>
              <a:t>vznik ropy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Diktyozomy</a:t>
            </a:r>
            <a:r>
              <a:rPr lang="cs-CZ" sz="2000" dirty="0"/>
              <a:t> –produkce slizu a polysacharidů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cyklus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Klidová stádia 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Diatomit (křemelina)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/>
            <a:endParaRPr lang="cs-CZ" altLang="cs-CZ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1E8E7D5B-6847-49D9-A73D-869BF8FAA3FE}"/>
              </a:ext>
            </a:extLst>
          </p:cNvPr>
          <p:cNvSpPr/>
          <p:nvPr/>
        </p:nvSpPr>
        <p:spPr>
          <a:xfrm>
            <a:off x="4139952" y="3429000"/>
            <a:ext cx="1495181" cy="1881336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4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5"/>
    </mc:Choice>
    <mc:Fallback xmlns="">
      <p:transition spd="slow" advTm="2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+         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Nepohlavní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</a:t>
            </a:r>
            <a:r>
              <a:rPr lang="cs-CZ" sz="4000" dirty="0" err="1"/>
              <a:t>penátní</a:t>
            </a:r>
            <a:r>
              <a:rPr lang="cs-CZ" sz="4000" dirty="0"/>
              <a:t>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Meiotický vznik dvou haploidních gamet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Izogamie (stejné gamety)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Uvnitř </a:t>
            </a:r>
            <a:r>
              <a:rPr lang="cs-CZ" sz="2400" dirty="0" err="1"/>
              <a:t>auxospory</a:t>
            </a:r>
            <a:r>
              <a:rPr lang="cs-CZ" sz="2400" dirty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Vytvoření </a:t>
            </a:r>
            <a:r>
              <a:rPr lang="cs-CZ" sz="2400" dirty="0" err="1"/>
              <a:t>frustuly</a:t>
            </a:r>
            <a:r>
              <a:rPr lang="cs-CZ" sz="2400" dirty="0"/>
              <a:t> (</a:t>
            </a:r>
            <a:r>
              <a:rPr lang="cs-CZ" sz="2400" dirty="0" err="1"/>
              <a:t>auxospora</a:t>
            </a:r>
            <a:r>
              <a:rPr lang="cs-CZ" sz="2400" dirty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/>
              <a:t>Pohlavní rozmnožování – centrické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600"/>
              <a:t>Oogamie</a:t>
            </a:r>
          </a:p>
          <a:p>
            <a:pPr>
              <a:lnSpc>
                <a:spcPct val="90000"/>
              </a:lnSpc>
            </a:pPr>
            <a:r>
              <a:rPr lang="cs-CZ" sz="2600"/>
              <a:t>Z jedné buňky vznikne oogonium, v něm </a:t>
            </a:r>
            <a:r>
              <a:rPr lang="cs-CZ" sz="2600" err="1"/>
              <a:t>oosféra</a:t>
            </a:r>
            <a:endParaRPr lang="cs-CZ" sz="2600"/>
          </a:p>
          <a:p>
            <a:pPr>
              <a:lnSpc>
                <a:spcPct val="90000"/>
              </a:lnSpc>
            </a:pPr>
            <a:r>
              <a:rPr lang="cs-CZ" sz="2600"/>
              <a:t>Z druhé antheridium se 4 spermatozoidy</a:t>
            </a:r>
          </a:p>
          <a:p>
            <a:pPr>
              <a:lnSpc>
                <a:spcPct val="90000"/>
              </a:lnSpc>
            </a:pPr>
            <a:r>
              <a:rPr lang="cs-CZ" sz="2600"/>
              <a:t>Spermatozoidy mají bičík!</a:t>
            </a:r>
          </a:p>
          <a:p>
            <a:pPr>
              <a:lnSpc>
                <a:spcPct val="90000"/>
              </a:lnSpc>
            </a:pPr>
            <a:r>
              <a:rPr lang="cs-CZ" sz="2600"/>
              <a:t>Dále proces podobný jako u </a:t>
            </a:r>
            <a:r>
              <a:rPr lang="cs-CZ" sz="2600" err="1"/>
              <a:t>penátních</a:t>
            </a:r>
            <a:r>
              <a:rPr lang="cs-CZ" sz="2600"/>
              <a:t> rozsivek</a:t>
            </a:r>
          </a:p>
          <a:p>
            <a:pPr>
              <a:lnSpc>
                <a:spcPct val="90000"/>
              </a:lnSpc>
            </a:pPr>
            <a:r>
              <a:rPr lang="cs-CZ" sz="2600" err="1"/>
              <a:t>Auxospora</a:t>
            </a:r>
            <a:r>
              <a:rPr lang="cs-CZ" sz="2600"/>
              <a:t> a iniciální buňka vždy nápadně větší než vegetativní buňky</a:t>
            </a:r>
          </a:p>
          <a:p>
            <a:pPr>
              <a:lnSpc>
                <a:spcPct val="90000"/>
              </a:lnSpc>
            </a:pPr>
            <a:endParaRPr lang="cs-CZ" sz="2600"/>
          </a:p>
          <a:p>
            <a:pPr>
              <a:lnSpc>
                <a:spcPct val="90000"/>
              </a:lnSpc>
            </a:pPr>
            <a:endParaRPr lang="cs-CZ" sz="2600"/>
          </a:p>
        </p:txBody>
      </p:sp>
      <p:pic>
        <p:nvPicPr>
          <p:cNvPr id="3" name="Picture 46">
            <a:extLst>
              <a:ext uri="{FF2B5EF4-FFF2-40B4-BE49-F238E27FC236}">
                <a16:creationId xmlns:a16="http://schemas.microsoft.com/office/drawing/2014/main" id="{340B29ED-DD83-E16F-35DE-236FDD86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7" r="17374" b="-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D2E608-C8C9-4BD8-AFB3-E1C9D9B524A9}" type="slidenum">
              <a:rPr lang="cs-CZ" smtClean="0"/>
              <a:pPr>
                <a:spcAft>
                  <a:spcPts val="600"/>
                </a:spcAft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/>
              <a:t>Systém</a:t>
            </a:r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>
                <a:solidFill>
                  <a:srgbClr val="996633"/>
                </a:solidFill>
              </a:rPr>
              <a:t>    </a:t>
            </a:r>
            <a:r>
              <a:rPr lang="cs-CZ" sz="2400" u="sng" dirty="0">
                <a:solidFill>
                  <a:srgbClr val="996633"/>
                </a:solidFill>
              </a:rPr>
              <a:t>1. Centrické rozsivky</a:t>
            </a:r>
            <a:r>
              <a:rPr lang="cs-CZ" sz="2400" dirty="0">
                <a:solidFill>
                  <a:srgbClr val="996633"/>
                </a:solidFill>
              </a:rPr>
              <a:t> – </a:t>
            </a:r>
            <a:r>
              <a:rPr lang="cs-CZ" sz="2400" dirty="0" err="1">
                <a:solidFill>
                  <a:srgbClr val="996633"/>
                </a:solidFill>
              </a:rPr>
              <a:t>valvární</a:t>
            </a:r>
            <a:r>
              <a:rPr lang="cs-CZ" sz="2400" dirty="0">
                <a:solidFill>
                  <a:srgbClr val="996633"/>
                </a:solidFill>
              </a:rPr>
              <a:t> pohled je kruh</a:t>
            </a:r>
            <a:br>
              <a:rPr lang="cs-CZ" sz="2400" dirty="0">
                <a:solidFill>
                  <a:srgbClr val="996633"/>
                </a:solidFill>
              </a:rPr>
            </a:br>
            <a:r>
              <a:rPr lang="cs-CZ" sz="2400" dirty="0">
                <a:solidFill>
                  <a:srgbClr val="996633"/>
                </a:solidFill>
              </a:rPr>
              <a:t>Např. </a:t>
            </a:r>
            <a:r>
              <a:rPr lang="cs-CZ" sz="2400" i="1" dirty="0" err="1">
                <a:solidFill>
                  <a:srgbClr val="996633"/>
                </a:solidFill>
              </a:rPr>
              <a:t>Coscinodiscus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Cyclotella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Aulacoseira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Melosira</a:t>
            </a:r>
            <a:endParaRPr lang="cs-CZ" sz="2400" i="1" dirty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br>
              <a:rPr lang="cs-CZ" sz="2400" dirty="0"/>
            </a:br>
            <a:r>
              <a:rPr lang="cs-CZ" sz="2400" u="sng" dirty="0"/>
              <a:t>2. </a:t>
            </a:r>
            <a:r>
              <a:rPr lang="cs-CZ" sz="2400" u="sng" dirty="0" err="1"/>
              <a:t>Penátní</a:t>
            </a:r>
            <a:r>
              <a:rPr lang="cs-CZ" sz="2400" u="sng" dirty="0"/>
              <a:t> rozsivky </a:t>
            </a:r>
            <a:r>
              <a:rPr lang="cs-CZ" sz="2400" dirty="0"/>
              <a:t>– podlouhlé, eliptické nebo kopinaté, </a:t>
            </a:r>
            <a:r>
              <a:rPr lang="cs-CZ" sz="2400" dirty="0" err="1"/>
              <a:t>dvoustranně</a:t>
            </a:r>
            <a:r>
              <a:rPr lang="cs-CZ" sz="2400" dirty="0"/>
              <a:t> souměrné</a:t>
            </a:r>
            <a:br>
              <a:rPr lang="cs-CZ" sz="2400" dirty="0"/>
            </a:br>
            <a:r>
              <a:rPr lang="cs-CZ" sz="2400" dirty="0"/>
              <a:t>2a. rozsivky bez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Tabellaria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Diatoma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Asterionella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Fragilaria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Synedra</a:t>
            </a:r>
            <a:r>
              <a:rPr lang="cs-CZ" sz="2400" i="1" dirty="0"/>
              <a:t> 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2b. rozsivky s jedním </a:t>
            </a:r>
            <a:r>
              <a:rPr lang="cs-CZ" sz="2400" dirty="0" err="1"/>
              <a:t>raphe</a:t>
            </a:r>
            <a:r>
              <a:rPr lang="cs-CZ" sz="2400" dirty="0"/>
              <a:t> po celé délce jedné schránky (</a:t>
            </a:r>
            <a:r>
              <a:rPr lang="cs-CZ" sz="2400" i="1" dirty="0" err="1">
                <a:solidFill>
                  <a:schemeClr val="accent1"/>
                </a:solidFill>
              </a:rPr>
              <a:t>Achnanthes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Diploneis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2c. rozsivky se dvěma velmi krátkými </a:t>
            </a:r>
            <a:r>
              <a:rPr lang="cs-CZ" sz="2400" dirty="0" err="1"/>
              <a:t>raphe</a:t>
            </a:r>
            <a:r>
              <a:rPr lang="cs-CZ" sz="2400" dirty="0"/>
              <a:t> na konci schránky (</a:t>
            </a:r>
            <a:r>
              <a:rPr lang="cs-CZ" sz="2400" i="1" dirty="0" err="1">
                <a:solidFill>
                  <a:schemeClr val="accent1"/>
                </a:solidFill>
              </a:rPr>
              <a:t>Eunotiales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2d. rozsivky se dvěma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Navicula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Pinnularia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Cymbella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Gyrosigma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Gomphonema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2e. rozsivky s </a:t>
            </a:r>
            <a:r>
              <a:rPr lang="cs-CZ" sz="2400" dirty="0" err="1"/>
              <a:t>raphe</a:t>
            </a:r>
            <a:r>
              <a:rPr lang="cs-CZ" sz="2400" dirty="0"/>
              <a:t> ve zvláštních kanálcích (</a:t>
            </a:r>
            <a:r>
              <a:rPr lang="cs-CZ" sz="2400" i="1" dirty="0" err="1">
                <a:solidFill>
                  <a:schemeClr val="accent1"/>
                </a:solidFill>
              </a:rPr>
              <a:t>Nitzschia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Surirella</a:t>
            </a:r>
            <a:r>
              <a:rPr lang="cs-CZ" sz="2400" i="1" dirty="0"/>
              <a:t>)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Nemají </a:t>
            </a:r>
            <a:r>
              <a:rPr lang="cs-CZ" sz="2400" dirty="0" err="1"/>
              <a:t>raphe</a:t>
            </a:r>
            <a:r>
              <a:rPr lang="cs-CZ" sz="2400" dirty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Občas mají </a:t>
            </a:r>
            <a:r>
              <a:rPr lang="cs-CZ" sz="2400" dirty="0" err="1"/>
              <a:t>rimoportuly</a:t>
            </a:r>
            <a:r>
              <a:rPr lang="cs-CZ" sz="2400" dirty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368497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dirty="0" err="1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Tabellaria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  <p:pic>
        <p:nvPicPr>
          <p:cNvPr id="13" name="Obrázek 12" descr="C:\Users\Bara\Downloads\03_Meridion (1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1" y="0"/>
            <a:ext cx="149352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Bara\Downloads\04_Diatoma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13" y="1568498"/>
            <a:ext cx="159067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Bara\Downloads\02_Tabellaria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0" y="4032721"/>
            <a:ext cx="147955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>
          <a:xfrm>
            <a:off x="683568" y="25707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Rozsivky s </a:t>
            </a:r>
            <a:r>
              <a:rPr lang="cs-CZ" altLang="cs-CZ" sz="3600" dirty="0" err="1"/>
              <a:t>raphe</a:t>
            </a:r>
            <a:r>
              <a:rPr lang="cs-CZ" altLang="cs-CZ" sz="3600" dirty="0"/>
              <a:t> na jedné </a:t>
            </a:r>
            <a:r>
              <a:rPr lang="cs-CZ" altLang="cs-CZ" sz="3600" dirty="0" err="1"/>
              <a:t>valvě</a:t>
            </a:r>
            <a:endParaRPr lang="cs-CZ" altLang="cs-CZ" sz="3600" dirty="0"/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0567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Redukce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na jedné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, vyplněno křemíkem (</a:t>
            </a:r>
            <a:r>
              <a:rPr lang="cs-CZ" altLang="cs-CZ" sz="2000" dirty="0" err="1"/>
              <a:t>pseudoraphe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Odlišná </a:t>
            </a:r>
            <a:r>
              <a:rPr lang="cs-CZ" altLang="cs-CZ" sz="2000" dirty="0" err="1"/>
              <a:t>striace</a:t>
            </a:r>
            <a:r>
              <a:rPr lang="cs-CZ" altLang="cs-CZ" sz="2000" dirty="0"/>
              <a:t> na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 s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a bez </a:t>
            </a:r>
            <a:r>
              <a:rPr lang="cs-CZ" altLang="cs-CZ" sz="2000" dirty="0" err="1"/>
              <a:t>raphe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Řád </a:t>
            </a:r>
            <a:r>
              <a:rPr lang="cs-CZ" altLang="cs-CZ" sz="2000" dirty="0" err="1"/>
              <a:t>Achnanthales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	 </a:t>
            </a:r>
            <a:r>
              <a:rPr lang="cs-CZ" altLang="cs-CZ" sz="2000" i="1" dirty="0" err="1"/>
              <a:t>Achnanthes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Cocconeis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Psammothidium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Planothidium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 	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Karayevia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Lemnicola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Achnanthidium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Eucocconeis</a:t>
            </a:r>
            <a:endParaRPr lang="cs-CZ" altLang="cs-CZ" sz="2000" dirty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Achnanthes</a:t>
            </a:r>
            <a:r>
              <a:rPr lang="cs-CZ" altLang="cs-CZ" i="1" dirty="0"/>
              <a:t> </a:t>
            </a:r>
            <a:r>
              <a:rPr lang="cs-CZ" altLang="cs-CZ" i="1" dirty="0" err="1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  <p:pic>
        <p:nvPicPr>
          <p:cNvPr id="10" name="Obrázek 9" descr="C:\Users\Bara\Downloads\16_Eucocconeis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1440160" cy="165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Bara\Downloads\15_Achnanthes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21" y="1079303"/>
            <a:ext cx="139319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dirty="0" err="1"/>
              <a:t>Valv</a:t>
            </a:r>
            <a:r>
              <a:rPr lang="cs-CZ" altLang="cs-CZ" sz="2400" dirty="0"/>
              <a:t>y bilaterálně symetrické</a:t>
            </a:r>
            <a:endParaRPr lang="en-US" altLang="cs-CZ" sz="2400" dirty="0"/>
          </a:p>
          <a:p>
            <a:r>
              <a:rPr lang="en-US" altLang="cs-CZ" sz="2400" dirty="0"/>
              <a:t>Raphe </a:t>
            </a:r>
            <a:r>
              <a:rPr lang="cs-CZ" altLang="cs-CZ" sz="2400" dirty="0"/>
              <a:t>vyvinuto na obou </a:t>
            </a:r>
            <a:r>
              <a:rPr lang="cs-CZ" altLang="cs-CZ" sz="2400" dirty="0" err="1"/>
              <a:t>valvách</a:t>
            </a:r>
            <a:endParaRPr lang="cs-CZ" altLang="cs-CZ" sz="2400" dirty="0"/>
          </a:p>
          <a:p>
            <a:r>
              <a:rPr lang="cs-CZ" altLang="cs-CZ" sz="2400" dirty="0"/>
              <a:t>Buňky mohou být velmi pohyblivé</a:t>
            </a:r>
            <a:endParaRPr lang="en-US" altLang="cs-CZ" sz="2400" dirty="0"/>
          </a:p>
          <a:p>
            <a:r>
              <a:rPr lang="cs-CZ" altLang="cs-CZ" sz="2400" dirty="0"/>
              <a:t>Tato skupina má největší diverzitu mezi sladkovodními rozsivkami</a:t>
            </a:r>
            <a:endParaRPr lang="en-US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63" y="4084638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  <p:pic>
        <p:nvPicPr>
          <p:cNvPr id="8" name="Obrázek 7" descr="C:\Users\bara\Desktop\38_Calonei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8281"/>
            <a:ext cx="155511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bara\Desktop\39_Pinnular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4991"/>
            <a:ext cx="57594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bara\Desktop\40_Stauronei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74638"/>
            <a:ext cx="589915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Rody vzniklé z rodu </a:t>
            </a:r>
            <a:r>
              <a:rPr lang="cs-CZ" altLang="cs-CZ" sz="3600" i="1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/>
              <a:t>Craticula		Cosmioneis</a:t>
            </a:r>
          </a:p>
          <a:p>
            <a:pPr lvl="2"/>
            <a:r>
              <a:rPr lang="en-US" altLang="cs-CZ" i="1"/>
              <a:t>Sellaphora		Microcostatus</a:t>
            </a:r>
          </a:p>
          <a:p>
            <a:pPr lvl="2"/>
            <a:r>
              <a:rPr lang="en-US" altLang="cs-CZ" i="1"/>
              <a:t>Luticola		Diadesmis</a:t>
            </a:r>
          </a:p>
          <a:p>
            <a:pPr lvl="2"/>
            <a:r>
              <a:rPr lang="en-US" altLang="cs-CZ" i="1"/>
              <a:t>Geissleria		Fistulifera</a:t>
            </a:r>
          </a:p>
          <a:p>
            <a:pPr lvl="2"/>
            <a:r>
              <a:rPr lang="en-US" altLang="cs-CZ" i="1"/>
              <a:t>Hippodonta		Adlafia</a:t>
            </a:r>
          </a:p>
          <a:p>
            <a:pPr lvl="2"/>
            <a:r>
              <a:rPr lang="en-US" altLang="cs-CZ" i="1"/>
              <a:t>Fallacia		Mayamaea</a:t>
            </a:r>
          </a:p>
          <a:p>
            <a:pPr lvl="2"/>
            <a:r>
              <a:rPr lang="en-US" altLang="cs-CZ" i="1"/>
              <a:t>Chamaepinnularia	Kobayasiella</a:t>
            </a:r>
          </a:p>
          <a:p>
            <a:pPr lvl="2"/>
            <a:r>
              <a:rPr lang="en-US" altLang="cs-CZ" i="1"/>
              <a:t>Muelleria		Placoneis</a:t>
            </a:r>
          </a:p>
          <a:p>
            <a:pPr lvl="2"/>
            <a:r>
              <a:rPr lang="en-US" altLang="cs-CZ" i="1"/>
              <a:t>Cavinula		Aneumast</a:t>
            </a:r>
            <a:r>
              <a:rPr lang="cs-CZ" altLang="cs-CZ" i="1"/>
              <a:t>us</a:t>
            </a:r>
            <a:endParaRPr lang="en-US" altLang="cs-CZ"/>
          </a:p>
          <a:p>
            <a:pPr lvl="2"/>
            <a:r>
              <a:rPr lang="en-US" altLang="cs-CZ" i="1">
                <a:solidFill>
                  <a:srgbClr val="000000"/>
                </a:solidFill>
              </a:rPr>
              <a:t>Decussata		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3376"/>
          <a:stretch/>
        </p:blipFill>
        <p:spPr bwMode="auto">
          <a:xfrm>
            <a:off x="8244408" y="123825"/>
            <a:ext cx="627380" cy="144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3147"/>
          <a:stretch/>
        </p:blipFill>
        <p:spPr bwMode="auto">
          <a:xfrm>
            <a:off x="272212" y="73149"/>
            <a:ext cx="622300" cy="1513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3003"/>
          <a:stretch/>
        </p:blipFill>
        <p:spPr bwMode="auto">
          <a:xfrm>
            <a:off x="1079500" y="110613"/>
            <a:ext cx="560705" cy="143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33" y="291365"/>
            <a:ext cx="523875" cy="960120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3123"/>
          <a:stretch/>
        </p:blipFill>
        <p:spPr bwMode="auto">
          <a:xfrm>
            <a:off x="8168208" y="1995487"/>
            <a:ext cx="779780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3050"/>
          <a:stretch/>
        </p:blipFill>
        <p:spPr bwMode="auto">
          <a:xfrm>
            <a:off x="8085023" y="3874013"/>
            <a:ext cx="94615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13953" y="1367737"/>
            <a:ext cx="5915000" cy="272886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Dva nestejně dlouhé bičíky: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(pohybový)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Akronematický</a:t>
            </a:r>
            <a:r>
              <a:rPr lang="cs-CZ" sz="20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Chloroplasty se 4 membránami: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Chlorofyl a, c	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Fukoxantin</a:t>
            </a:r>
            <a:r>
              <a:rPr lang="cs-CZ" sz="2000" dirty="0"/>
              <a:t>, </a:t>
            </a:r>
            <a:r>
              <a:rPr lang="cs-CZ" sz="2000" dirty="0" err="1"/>
              <a:t>vaucheriaxantin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11" name="Obrázek 10" descr="Obsah obrázku bílá&#10;&#10;Popis byl vytvořen automaticky">
            <a:extLst>
              <a:ext uri="{FF2B5EF4-FFF2-40B4-BE49-F238E27FC236}">
                <a16:creationId xmlns:a16="http://schemas.microsoft.com/office/drawing/2014/main" id="{C5B98F91-7106-4BCC-AD29-758028F48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2853" r="45275" b="50141"/>
          <a:stretch/>
        </p:blipFill>
        <p:spPr>
          <a:xfrm rot="10800000">
            <a:off x="7010399" y="4842272"/>
            <a:ext cx="2133601" cy="21484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139952" y="2986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/>
                </a:solidFill>
              </a:rPr>
              <a:t>TSAR</a:t>
            </a:r>
          </a:p>
        </p:txBody>
      </p:sp>
      <p:pic>
        <p:nvPicPr>
          <p:cNvPr id="9" name="Obrázek 8" descr="Obsah obrázku text, bílá, různé, několik&#10;&#10;Popis byl vytvořen automaticky">
            <a:extLst>
              <a:ext uri="{FF2B5EF4-FFF2-40B4-BE49-F238E27FC236}">
                <a16:creationId xmlns:a16="http://schemas.microsoft.com/office/drawing/2014/main" id="{5740348D-F3DD-4EDB-A09B-93869DA051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0"/>
            <a:ext cx="2133599" cy="2666863"/>
          </a:xfrm>
          <a:prstGeom prst="rect">
            <a:avLst/>
          </a:prstGeom>
        </p:spPr>
      </p:pic>
      <p:pic>
        <p:nvPicPr>
          <p:cNvPr id="13" name="Picture 3" descr="E:\Akvitana\príloha\druhy\2.jpg">
            <a:extLst>
              <a:ext uri="{FF2B5EF4-FFF2-40B4-BE49-F238E27FC236}">
                <a16:creationId xmlns:a16="http://schemas.microsoft.com/office/drawing/2014/main" id="{83A25403-E5B0-4356-A6F9-7A2C3145E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7010400" y="2616005"/>
            <a:ext cx="2133600" cy="225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62ACC13-5634-4E41-B4B4-D2961F664E18}"/>
              </a:ext>
            </a:extLst>
          </p:cNvPr>
          <p:cNvSpPr txBox="1"/>
          <p:nvPr/>
        </p:nvSpPr>
        <p:spPr>
          <a:xfrm>
            <a:off x="620255" y="4508245"/>
            <a:ext cx="53389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sz="2000" u="sng" dirty="0"/>
              <a:t>Třídy</a:t>
            </a:r>
            <a:r>
              <a:rPr lang="cs-CZ" sz="2000" dirty="0"/>
              <a:t>: 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Bacillariophyceae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Synurophyceae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Chrysophyceae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Xanthophyceae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Phaeophyceae</a:t>
            </a:r>
            <a:endParaRPr lang="cs-CZ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Eustigmatophyceae</a:t>
            </a:r>
            <a:r>
              <a:rPr lang="cs-CZ" sz="1600" dirty="0"/>
              <a:t>                                  </a:t>
            </a:r>
          </a:p>
          <a:p>
            <a:endParaRPr lang="cs-CZ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8D0EE98-92DE-4CCA-9017-6519EC2E44A7}"/>
              </a:ext>
            </a:extLst>
          </p:cNvPr>
          <p:cNvCxnSpPr>
            <a:cxnSpLocks/>
          </p:cNvCxnSpPr>
          <p:nvPr/>
        </p:nvCxnSpPr>
        <p:spPr>
          <a:xfrm flipV="1">
            <a:off x="3289723" y="2276873"/>
            <a:ext cx="3514525" cy="2591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2B4180E-9D23-41E8-A9A8-A83C3A2632FD}"/>
              </a:ext>
            </a:extLst>
          </p:cNvPr>
          <p:cNvCxnSpPr>
            <a:cxnSpLocks/>
          </p:cNvCxnSpPr>
          <p:nvPr/>
        </p:nvCxnSpPr>
        <p:spPr>
          <a:xfrm flipV="1">
            <a:off x="3104768" y="3717188"/>
            <a:ext cx="3708475" cy="1492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D45A384E-C78A-4157-B91C-8C46F5ADC484}"/>
              </a:ext>
            </a:extLst>
          </p:cNvPr>
          <p:cNvCxnSpPr>
            <a:cxnSpLocks/>
          </p:cNvCxnSpPr>
          <p:nvPr/>
        </p:nvCxnSpPr>
        <p:spPr>
          <a:xfrm>
            <a:off x="3109967" y="5462823"/>
            <a:ext cx="3703276" cy="265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08"/>
    </mc:Choice>
    <mc:Fallback xmlns="">
      <p:transition spd="slow" advTm="16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1043608" y="28098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Rozsivky s kanálkovou </a:t>
            </a:r>
            <a:r>
              <a:rPr lang="cs-CZ" altLang="cs-CZ" sz="3200" dirty="0" err="1"/>
              <a:t>raphe</a:t>
            </a:r>
            <a:endParaRPr lang="cs-CZ" altLang="cs-CZ" sz="3200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Rhopalodiales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Bacillariales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Surirellales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: štěrbina, pod níž probíhá trubice překlenutá křemitými můstky (</a:t>
            </a:r>
            <a:r>
              <a:rPr lang="cs-CZ" altLang="cs-CZ" sz="2400" b="1" dirty="0"/>
              <a:t>fibuly</a:t>
            </a:r>
            <a:r>
              <a:rPr lang="cs-CZ" altLang="cs-CZ" sz="2400" dirty="0"/>
              <a:t>). Trubice je spojena s vnitřním prostorem buňky otvory (</a:t>
            </a:r>
            <a:r>
              <a:rPr lang="cs-CZ" altLang="cs-CZ" sz="2400" b="1" dirty="0" err="1"/>
              <a:t>portuly</a:t>
            </a:r>
            <a:r>
              <a:rPr lang="cs-CZ" altLang="cs-CZ" sz="2400" dirty="0"/>
              <a:t>). 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bývá uložena blízko okraje </a:t>
            </a:r>
            <a:r>
              <a:rPr lang="cs-CZ" altLang="cs-CZ" sz="2400" dirty="0" err="1"/>
              <a:t>valvy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3" b="-2078"/>
          <a:stretch/>
        </p:blipFill>
        <p:spPr bwMode="auto">
          <a:xfrm>
            <a:off x="1475656" y="285981"/>
            <a:ext cx="1282700" cy="1203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45869"/>
          <a:stretch/>
        </p:blipFill>
        <p:spPr bwMode="auto">
          <a:xfrm>
            <a:off x="88267" y="230614"/>
            <a:ext cx="1333500" cy="1210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168"/>
          <a:stretch/>
        </p:blipFill>
        <p:spPr bwMode="auto">
          <a:xfrm>
            <a:off x="179512" y="4449008"/>
            <a:ext cx="1466850" cy="213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5556"/>
          <a:stretch/>
        </p:blipFill>
        <p:spPr bwMode="auto">
          <a:xfrm>
            <a:off x="1875079" y="4213422"/>
            <a:ext cx="1093470" cy="261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/>
              <a:t>Eunotiales</a:t>
            </a:r>
            <a:endParaRPr lang="cs-CZ" altLang="cs-CZ" sz="3600" i="1" dirty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/>
              <a:t>Raphe</a:t>
            </a:r>
            <a:r>
              <a:rPr lang="cs-CZ" altLang="cs-CZ" dirty="0"/>
              <a:t> velmi redukované, nízká motilita</a:t>
            </a:r>
            <a:endParaRPr lang="en-US" altLang="cs-CZ" dirty="0"/>
          </a:p>
          <a:p>
            <a:r>
              <a:rPr lang="en-US" altLang="cs-CZ" dirty="0"/>
              <a:t>Rap</a:t>
            </a:r>
            <a:r>
              <a:rPr lang="cs-CZ" altLang="cs-CZ" dirty="0"/>
              <a:t>he na boku</a:t>
            </a:r>
          </a:p>
          <a:p>
            <a:r>
              <a:rPr lang="cs-CZ" altLang="cs-CZ" dirty="0"/>
              <a:t>Na </a:t>
            </a:r>
            <a:r>
              <a:rPr lang="cs-CZ" altLang="cs-CZ" dirty="0" err="1"/>
              <a:t>valvách</a:t>
            </a:r>
            <a:r>
              <a:rPr lang="cs-CZ" altLang="cs-CZ" dirty="0"/>
              <a:t> mohou být </a:t>
            </a:r>
            <a:r>
              <a:rPr lang="cs-CZ" altLang="cs-CZ" dirty="0" err="1"/>
              <a:t>rimoportuly</a:t>
            </a:r>
            <a:endParaRPr lang="cs-CZ" altLang="cs-CZ" dirty="0"/>
          </a:p>
          <a:p>
            <a:r>
              <a:rPr lang="cs-CZ" altLang="cs-CZ" dirty="0"/>
              <a:t>Malá skupina, </a:t>
            </a:r>
            <a:r>
              <a:rPr lang="cs-CZ" altLang="cs-CZ" dirty="0" err="1"/>
              <a:t>acidobionti</a:t>
            </a:r>
            <a:endParaRPr lang="en-US" altLang="cs-CZ" dirty="0"/>
          </a:p>
          <a:p>
            <a:pPr lvl="1"/>
            <a:r>
              <a:rPr lang="en-US" altLang="cs-CZ" i="1" dirty="0" err="1"/>
              <a:t>Eunotia</a:t>
            </a:r>
            <a:endParaRPr lang="en-US" altLang="cs-CZ" i="1" dirty="0"/>
          </a:p>
          <a:p>
            <a:pPr lvl="1"/>
            <a:r>
              <a:rPr lang="en-US" altLang="cs-CZ" i="1" dirty="0" err="1"/>
              <a:t>Actinella</a:t>
            </a:r>
            <a:endParaRPr lang="en-US" altLang="cs-CZ" i="1" dirty="0"/>
          </a:p>
          <a:p>
            <a:pPr lvl="1"/>
            <a:r>
              <a:rPr lang="en-US" altLang="cs-CZ" i="1" dirty="0" err="1"/>
              <a:t>Semiorbis</a:t>
            </a:r>
            <a:endParaRPr lang="en-US" altLang="cs-CZ" i="1" dirty="0"/>
          </a:p>
          <a:p>
            <a:pPr lvl="1"/>
            <a:r>
              <a:rPr lang="en-US" altLang="cs-CZ" i="1" dirty="0" err="1"/>
              <a:t>Peronia</a:t>
            </a:r>
            <a:endParaRPr lang="en-US" altLang="cs-CZ" i="1" dirty="0"/>
          </a:p>
          <a:p>
            <a:endParaRPr lang="cs-CZ" altLang="cs-CZ" sz="2400" dirty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94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1333"/>
            <a:ext cx="1122968" cy="21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Cymbelloidní rozsivky</a:t>
            </a:r>
            <a:endParaRPr lang="cs-CZ" altLang="cs-CZ" sz="3600" i="1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28706" y="2073693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Asymetrické k apikální ose</a:t>
            </a:r>
          </a:p>
          <a:p>
            <a:pPr eaLnBrk="1" hangingPunct="1"/>
            <a:r>
              <a:rPr lang="cs-CZ" altLang="cs-CZ" sz="2400" i="1" dirty="0" err="1"/>
              <a:t>Amphora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Cymbella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Cymbopleura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Encyonema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Encyonopsis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Reimeria</a:t>
            </a:r>
            <a:endParaRPr lang="cs-CZ" altLang="cs-CZ" sz="2400" i="1" dirty="0"/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  <p:pic>
        <p:nvPicPr>
          <p:cNvPr id="11" name="Obrázek 10" descr="C:\Users\bara\Desktop\35_Cymbopleur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2007"/>
          <a:stretch/>
        </p:blipFill>
        <p:spPr bwMode="auto">
          <a:xfrm>
            <a:off x="3105510" y="4138480"/>
            <a:ext cx="486536" cy="1393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34_Cymbella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5"/>
          <a:stretch/>
        </p:blipFill>
        <p:spPr bwMode="auto">
          <a:xfrm>
            <a:off x="4443506" y="3645024"/>
            <a:ext cx="688787" cy="2380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 descr="C:\Users\bara\Desktop\32_Encyonema (1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2426"/>
          <a:stretch/>
        </p:blipFill>
        <p:spPr bwMode="auto">
          <a:xfrm>
            <a:off x="3794617" y="4024005"/>
            <a:ext cx="536587" cy="1622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 descr="C:\Users\bara\Desktop\28_Amphor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241"/>
          <a:stretch/>
        </p:blipFill>
        <p:spPr bwMode="auto">
          <a:xfrm>
            <a:off x="1043608" y="186182"/>
            <a:ext cx="1296143" cy="1592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C:\Users\bara\Desktop\29_Halamphor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b="2072"/>
          <a:stretch/>
        </p:blipFill>
        <p:spPr bwMode="auto">
          <a:xfrm>
            <a:off x="6804248" y="109393"/>
            <a:ext cx="1043434" cy="195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/>
              <a:t>Gomphoidní</a:t>
            </a:r>
            <a:r>
              <a:rPr lang="cs-CZ" altLang="cs-CZ" sz="2800" dirty="0"/>
              <a:t> rozsivky- asymetrické</a:t>
            </a:r>
            <a:endParaRPr lang="cs-CZ" altLang="cs-CZ" sz="2800" i="1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74650" y="1898257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Valvy</a:t>
            </a:r>
            <a:r>
              <a:rPr lang="cs-CZ" altLang="cs-CZ" sz="2400" dirty="0"/>
              <a:t> jsou asymetrické k </a:t>
            </a:r>
            <a:r>
              <a:rPr lang="cs-CZ" altLang="cs-CZ" sz="2400" dirty="0" err="1"/>
              <a:t>transapikální</a:t>
            </a:r>
            <a:r>
              <a:rPr lang="cs-CZ" altLang="cs-CZ" sz="2400" dirty="0"/>
              <a:t> ose, symetrické k apikální ose</a:t>
            </a:r>
          </a:p>
          <a:p>
            <a:pPr eaLnBrk="1" hangingPunct="1"/>
            <a:r>
              <a:rPr lang="cs-CZ" altLang="cs-CZ" sz="2400" dirty="0"/>
              <a:t>Tvar </a:t>
            </a:r>
            <a:r>
              <a:rPr lang="cs-CZ" altLang="cs-CZ" sz="2400" dirty="0" err="1"/>
              <a:t>frustuly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klavátní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heteropolární</a:t>
            </a:r>
            <a:r>
              <a:rPr lang="cs-CZ" altLang="cs-CZ" sz="2400" dirty="0"/>
              <a:t>)</a:t>
            </a:r>
          </a:p>
          <a:p>
            <a:pPr eaLnBrk="1" hangingPunct="1"/>
            <a:r>
              <a:rPr lang="cs-CZ" altLang="cs-CZ" sz="2400" dirty="0"/>
              <a:t>Z pleurálního pohledu klínovitý tvar</a:t>
            </a:r>
          </a:p>
          <a:p>
            <a:pPr eaLnBrk="1" hangingPunct="1"/>
            <a:r>
              <a:rPr lang="cs-CZ" altLang="cs-CZ" sz="2400" dirty="0"/>
              <a:t>Výrazné koncové pole (tvorba stopek)</a:t>
            </a:r>
          </a:p>
          <a:p>
            <a:pPr eaLnBrk="1" hangingPunct="1"/>
            <a:r>
              <a:rPr lang="cs-CZ" altLang="cs-CZ" sz="2400" dirty="0"/>
              <a:t>Různé ekologické nároky druhů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43</a:t>
            </a:fld>
            <a:endParaRPr lang="cs-CZ"/>
          </a:p>
        </p:txBody>
      </p:sp>
      <p:pic>
        <p:nvPicPr>
          <p:cNvPr id="9" name="Obrázek 8" descr="C:\Users\bara\Desktop\27_Gomphonem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b="1724"/>
          <a:stretch/>
        </p:blipFill>
        <p:spPr bwMode="auto">
          <a:xfrm>
            <a:off x="971600" y="90696"/>
            <a:ext cx="936104" cy="1826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bara\Desktop\25_Didymospheni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406"/>
          <a:stretch/>
        </p:blipFill>
        <p:spPr bwMode="auto">
          <a:xfrm>
            <a:off x="598170" y="4438650"/>
            <a:ext cx="877570" cy="2282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C:\Users\bara\Desktop\24_Rhoicosphenia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2526"/>
          <a:stretch/>
        </p:blipFill>
        <p:spPr bwMode="auto">
          <a:xfrm>
            <a:off x="1883502" y="4620185"/>
            <a:ext cx="1320346" cy="1896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26_Gomphoneis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244"/>
          <a:stretch/>
        </p:blipFill>
        <p:spPr bwMode="auto">
          <a:xfrm>
            <a:off x="3371336" y="4568189"/>
            <a:ext cx="792480" cy="202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5ABE2AA-A43F-4FAE-8D38-3F205A487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9" r="20738" b="-2"/>
          <a:stretch/>
        </p:blipFill>
        <p:spPr>
          <a:xfrm>
            <a:off x="-511628" y="857257"/>
            <a:ext cx="4060679" cy="51434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052FAC8-9DB1-409C-8F55-10E4E3102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3" t="1215" r="7795" b="-1217"/>
          <a:stretch/>
        </p:blipFill>
        <p:spPr>
          <a:xfrm>
            <a:off x="3550194" y="857251"/>
            <a:ext cx="5593806" cy="524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69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/>
              <a:t>Valvy s radiální symetrií (většinou)</a:t>
            </a:r>
          </a:p>
          <a:p>
            <a:r>
              <a:rPr lang="cs-CZ" altLang="cs-CZ" sz="2400"/>
              <a:t>Frustuly bez raphe, buňky se aktivně nepohybují</a:t>
            </a:r>
          </a:p>
          <a:p>
            <a:r>
              <a:rPr lang="cs-CZ" altLang="cs-CZ" sz="2400"/>
              <a:t>Frustuly mohou mít fultoportuly a rimoportuly</a:t>
            </a:r>
          </a:p>
          <a:p>
            <a:pPr eaLnBrk="1" hangingPunct="1"/>
            <a:r>
              <a:rPr lang="cs-CZ" altLang="cs-CZ" sz="240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75D9C7C-408A-9D09-17CF-DF20B3225D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386433" cy="13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trnů</a:t>
            </a:r>
            <a:endParaRPr lang="en-US" altLang="cs-CZ" sz="2400"/>
          </a:p>
          <a:p>
            <a:pPr eaLnBrk="1" hangingPunct="1"/>
            <a:endParaRPr lang="cs-CZ" altLang="cs-CZ" sz="240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2400"/>
              <a:t>Jedna z hlavních akvatických fotosyntetických skupin</a:t>
            </a:r>
          </a:p>
          <a:p>
            <a:r>
              <a:rPr lang="cs-CZ" sz="2400"/>
              <a:t>Důležitá součást globální primární produkce</a:t>
            </a:r>
          </a:p>
          <a:p>
            <a:r>
              <a:rPr lang="cs-CZ" sz="2400"/>
              <a:t>Mořské i sladkovodní </a:t>
            </a:r>
            <a:r>
              <a:rPr lang="cs-CZ" sz="1800"/>
              <a:t>(</a:t>
            </a:r>
            <a:r>
              <a:rPr lang="cs-CZ" sz="1800" i="1"/>
              <a:t>centrické-převážně mořské, ve sladkých vodách planktonní, penátní často sladkovodní a přisedlé</a:t>
            </a:r>
            <a:r>
              <a:rPr lang="cs-CZ" sz="1800"/>
              <a:t>)</a:t>
            </a:r>
          </a:p>
          <a:p>
            <a:r>
              <a:rPr lang="cs-CZ" sz="2400"/>
              <a:t>Plankton</a:t>
            </a:r>
          </a:p>
          <a:p>
            <a:r>
              <a:rPr lang="cs-CZ" sz="2400"/>
              <a:t>Bentos</a:t>
            </a:r>
          </a:p>
          <a:p>
            <a:r>
              <a:rPr lang="cs-CZ" sz="2400"/>
              <a:t>Perifyton</a:t>
            </a:r>
          </a:p>
          <a:p>
            <a:r>
              <a:rPr lang="cs-CZ" sz="2400"/>
              <a:t>Mohou žít epizoicky (velryby) i endozoicky (dírkonoši)</a:t>
            </a:r>
          </a:p>
          <a:p>
            <a:r>
              <a:rPr lang="cs-CZ" sz="2400"/>
              <a:t>Jarní a podzimní vrchol ve sladkých vodách</a:t>
            </a:r>
          </a:p>
          <a:p>
            <a:r>
              <a:rPr lang="cs-CZ" sz="2400"/>
              <a:t>Ekologické nároky mnohdy druhově specifické (biomonitoring)</a:t>
            </a:r>
          </a:p>
          <a:p>
            <a:r>
              <a:rPr lang="cs-CZ" sz="2400"/>
              <a:t>Pevnost schránky- zachování v sedimentech</a:t>
            </a:r>
          </a:p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 –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r>
              <a:rPr lang="cs-CZ" sz="3200" dirty="0">
                <a:solidFill>
                  <a:schemeClr val="accent1"/>
                </a:solidFill>
              </a:rPr>
              <a:t>, </a:t>
            </a:r>
            <a:r>
              <a:rPr lang="cs-CZ" sz="3200" dirty="0" err="1">
                <a:solidFill>
                  <a:schemeClr val="accent1"/>
                </a:solidFill>
              </a:rPr>
              <a:t>chrysomonády</a:t>
            </a:r>
            <a:endParaRPr lang="cs-CZ" sz="3200" dirty="0">
              <a:solidFill>
                <a:schemeClr val="accent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Bičíkovci – jednotlivě nebo v koloniích</a:t>
            </a:r>
          </a:p>
          <a:p>
            <a:r>
              <a:rPr lang="cs-CZ" altLang="cs-CZ" sz="2400" dirty="0"/>
              <a:t>Nahé buňky</a:t>
            </a:r>
          </a:p>
          <a:p>
            <a:r>
              <a:rPr lang="cs-CZ" altLang="cs-CZ" sz="2400" dirty="0" err="1"/>
              <a:t>Mixotrofní</a:t>
            </a:r>
            <a:r>
              <a:rPr lang="cs-CZ" altLang="cs-CZ" sz="2400" dirty="0"/>
              <a:t> výživa – fotosyntéza, </a:t>
            </a:r>
            <a:r>
              <a:rPr lang="cs-CZ" altLang="cs-CZ" sz="2400" dirty="0" err="1"/>
              <a:t>osmotrofie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fagotrofie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Dva nestejně dlouhé bičíky</a:t>
            </a:r>
          </a:p>
          <a:p>
            <a:r>
              <a:rPr lang="cs-CZ" altLang="cs-CZ" sz="2400" dirty="0"/>
              <a:t>Fotoreceptor </a:t>
            </a:r>
            <a:r>
              <a:rPr lang="cs-CZ" altLang="cs-CZ" sz="2400"/>
              <a:t>- retinal</a:t>
            </a:r>
            <a:endParaRPr lang="cs-CZ" altLang="cs-CZ" sz="2400" dirty="0"/>
          </a:p>
          <a:p>
            <a:r>
              <a:rPr lang="cs-CZ" altLang="cs-CZ" sz="2400" dirty="0"/>
              <a:t>Stigma v prohlubni pod povrchem chloroplastu</a:t>
            </a:r>
          </a:p>
          <a:p>
            <a:r>
              <a:rPr lang="cs-CZ" altLang="cs-CZ" sz="2400" dirty="0"/>
              <a:t>4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/>
              <a:t>Chlorofyly a +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7"/>
    </mc:Choice>
    <mc:Fallback xmlns="">
      <p:transition spd="slow" advTm="92157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14FA26-B5D6-4788-AF44-BB72D6631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" r="23633" b="-1"/>
          <a:stretch/>
        </p:blipFill>
        <p:spPr>
          <a:xfrm>
            <a:off x="-1" y="857257"/>
            <a:ext cx="5527543" cy="5143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AA122-15E2-42C1-A99F-7585074AA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" r="5454" b="-4"/>
          <a:stretch/>
        </p:blipFill>
        <p:spPr>
          <a:xfrm>
            <a:off x="5650992" y="857251"/>
            <a:ext cx="3493008" cy="2510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2719B-D523-4140-8B1C-3976079907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8340"/>
          <a:stretch/>
        </p:blipFill>
        <p:spPr>
          <a:xfrm>
            <a:off x="5650990" y="3490722"/>
            <a:ext cx="3493010" cy="25100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1B6B9C-B406-4A7A-8EBF-D8FF4C33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24" y="1083742"/>
            <a:ext cx="4053692" cy="8511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Mořský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fytoplankton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37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297" y="194091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/>
              <a:t>Způsoby 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  <p:pic>
        <p:nvPicPr>
          <p:cNvPr id="7" name="Obrázek 6" descr="C:\Users\bara\Desktop\36_Mastogloi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2292"/>
          <a:stretch/>
        </p:blipFill>
        <p:spPr bwMode="auto">
          <a:xfrm>
            <a:off x="5724128" y="116632"/>
            <a:ext cx="1080120" cy="1639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b="1601"/>
          <a:stretch/>
        </p:blipFill>
        <p:spPr bwMode="auto">
          <a:xfrm>
            <a:off x="2729921" y="19601"/>
            <a:ext cx="633730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Biomonitoring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Forenzní </a:t>
            </a:r>
            <a:r>
              <a:rPr lang="cs-CZ" sz="5000" dirty="0" err="1"/>
              <a:t>diatomologie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Detektory těžkých kovů a radiace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71575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>
            <a:cxnSpLocks/>
          </p:cNvCxnSpPr>
          <p:nvPr/>
        </p:nvCxnSpPr>
        <p:spPr>
          <a:xfrm flipV="1">
            <a:off x="5148064" y="3242730"/>
            <a:ext cx="1512044" cy="5823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  <p:pic>
        <p:nvPicPr>
          <p:cNvPr id="4" name="Picture 4" descr="People Amazon Forests Are the Earths Lungs! 1!! Diatoms Am Lajoke to You?  *Angry Diatoms Noise* | Amazon Meme on ME.ME">
            <a:extLst>
              <a:ext uri="{FF2B5EF4-FFF2-40B4-BE49-F238E27FC236}">
                <a16:creationId xmlns:a16="http://schemas.microsoft.com/office/drawing/2014/main" id="{9542CB4C-90BB-C281-4F18-2AEF495C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16" y="4520419"/>
            <a:ext cx="2295219" cy="21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Paleolimnologie</a:t>
            </a:r>
            <a:r>
              <a:rPr lang="cs-CZ" altLang="cs-CZ" sz="2400" dirty="0"/>
              <a:t>: zjišťování </a:t>
            </a:r>
            <a:r>
              <a:rPr lang="cs-CZ" altLang="cs-CZ" sz="2400" dirty="0" err="1"/>
              <a:t>subrecentní</a:t>
            </a:r>
            <a:r>
              <a:rPr lang="cs-CZ" altLang="cs-CZ" sz="2400" dirty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  <p:pic>
        <p:nvPicPr>
          <p:cNvPr id="3" name="Picture 8" descr="Diatom Powder - 100% Natural Parasite Control - SPR Centre UK Trade Site">
            <a:extLst>
              <a:ext uri="{FF2B5EF4-FFF2-40B4-BE49-F238E27FC236}">
                <a16:creationId xmlns:a16="http://schemas.microsoft.com/office/drawing/2014/main" id="{A3030CF3-5520-70B0-AB09-EECA1FFC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72" y="5326890"/>
            <a:ext cx="2276590" cy="13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/>
              <a:t> </a:t>
            </a:r>
            <a:r>
              <a:rPr lang="cs-CZ" sz="2400" dirty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/>
              <a:t>trofii</a:t>
            </a:r>
            <a:r>
              <a:rPr lang="cs-CZ" sz="2400" dirty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/>
              <a:t>Kyselé vody, pH, dystrofie: </a:t>
            </a:r>
            <a:r>
              <a:rPr lang="cs-CZ" altLang="cs-CZ" sz="2400" i="1"/>
              <a:t>Eunotia, Pinnularia</a:t>
            </a:r>
          </a:p>
          <a:p>
            <a:r>
              <a:rPr lang="cs-CZ" altLang="cs-CZ" sz="2400"/>
              <a:t>Acidifikace: </a:t>
            </a:r>
            <a:r>
              <a:rPr lang="cs-CZ" altLang="cs-CZ" sz="2400" i="1"/>
              <a:t>Eunotia</a:t>
            </a:r>
          </a:p>
          <a:p>
            <a:r>
              <a:rPr lang="cs-CZ" altLang="cs-CZ" sz="2400"/>
              <a:t>Oligotrofie: </a:t>
            </a:r>
            <a:r>
              <a:rPr lang="cs-CZ" altLang="cs-CZ" sz="2400" i="1"/>
              <a:t>Aulacoseira</a:t>
            </a:r>
          </a:p>
          <a:p>
            <a:r>
              <a:rPr lang="cs-CZ" altLang="cs-CZ" sz="2400"/>
              <a:t>Mezotrofie: </a:t>
            </a:r>
            <a:r>
              <a:rPr lang="cs-CZ" altLang="cs-CZ" sz="2400" i="1"/>
              <a:t>Asterionella</a:t>
            </a:r>
          </a:p>
          <a:p>
            <a:r>
              <a:rPr lang="cs-CZ" altLang="cs-CZ" sz="2400"/>
              <a:t>Eutrofie: </a:t>
            </a:r>
            <a:r>
              <a:rPr lang="cs-CZ" altLang="cs-CZ" sz="2400" i="1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011D4A4-9320-970F-A6B4-DA4B4D563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68" r="72490"/>
          <a:stretch/>
        </p:blipFill>
        <p:spPr>
          <a:xfrm>
            <a:off x="7876675" y="1"/>
            <a:ext cx="2791327" cy="682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ve vodním prostředí hojně zastoupené- dominantní složka </a:t>
            </a:r>
            <a:r>
              <a:rPr lang="cs-CZ" sz="2400" dirty="0" err="1"/>
              <a:t>fytobentosu</a:t>
            </a: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Rozsivky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výška hladiny vody, světelné podmínky, teplota a cirkulace vody</a:t>
            </a:r>
          </a:p>
          <a:p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/>
              <a:t>Retrospektivní metody na </a:t>
            </a:r>
            <a:r>
              <a:rPr lang="cs-CZ" sz="2800" dirty="0" err="1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Klima se mění</a:t>
            </a:r>
          </a:p>
          <a:p>
            <a:r>
              <a:rPr lang="cs-CZ" sz="2400" dirty="0"/>
              <a:t>Změna bude mít/má dopad na lidstvo</a:t>
            </a:r>
          </a:p>
          <a:p>
            <a:r>
              <a:rPr lang="cs-CZ" sz="2400" dirty="0"/>
              <a:t>Arktida/Antarktida – nedotčeny tolik lidskou činností</a:t>
            </a:r>
          </a:p>
          <a:p>
            <a:r>
              <a:rPr lang="cs-CZ" sz="2400" dirty="0"/>
              <a:t>Jednoduché ekosystémy, krátké potravní řetězce</a:t>
            </a:r>
          </a:p>
          <a:p>
            <a:r>
              <a:rPr lang="cs-CZ" sz="2400" dirty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 –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r>
              <a:rPr lang="cs-CZ" sz="3200" dirty="0">
                <a:solidFill>
                  <a:schemeClr val="accent1"/>
                </a:solidFill>
              </a:rPr>
              <a:t>, </a:t>
            </a:r>
            <a:r>
              <a:rPr lang="cs-CZ" sz="3200" dirty="0" err="1">
                <a:solidFill>
                  <a:schemeClr val="accent1"/>
                </a:solidFill>
              </a:rPr>
              <a:t>chrysomonády</a:t>
            </a:r>
            <a:endParaRPr lang="cs-CZ" sz="3200" dirty="0">
              <a:solidFill>
                <a:schemeClr val="accent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Bičíkovci – jednotlivě nebo v koloniích</a:t>
            </a:r>
          </a:p>
          <a:p>
            <a:r>
              <a:rPr lang="cs-CZ" altLang="cs-CZ" sz="2400" dirty="0"/>
              <a:t>Nahé buňky</a:t>
            </a:r>
          </a:p>
          <a:p>
            <a:r>
              <a:rPr lang="cs-CZ" altLang="cs-CZ" sz="2400" dirty="0" err="1"/>
              <a:t>Mixotrofní</a:t>
            </a:r>
            <a:r>
              <a:rPr lang="cs-CZ" altLang="cs-CZ" sz="2400" dirty="0"/>
              <a:t> výživa – fotosyntéza, </a:t>
            </a:r>
            <a:r>
              <a:rPr lang="cs-CZ" altLang="cs-CZ" sz="2400" dirty="0" err="1"/>
              <a:t>osmotrofie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fagotrofie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Dva nestejně dlouhé bičíky</a:t>
            </a:r>
          </a:p>
          <a:p>
            <a:r>
              <a:rPr lang="cs-CZ" altLang="cs-CZ" sz="2400" dirty="0"/>
              <a:t>Fotoreceptor - protein </a:t>
            </a:r>
            <a:r>
              <a:rPr lang="cs-CZ" altLang="cs-CZ" sz="2400" dirty="0" err="1"/>
              <a:t>retinal</a:t>
            </a:r>
            <a:endParaRPr lang="cs-CZ" altLang="cs-CZ" sz="2400" dirty="0"/>
          </a:p>
          <a:p>
            <a:r>
              <a:rPr lang="cs-CZ" altLang="cs-CZ" sz="2400" dirty="0"/>
              <a:t>Stigma v prohlubni pod povrchem chloroplastu</a:t>
            </a:r>
          </a:p>
          <a:p>
            <a:r>
              <a:rPr lang="cs-CZ" altLang="cs-CZ" sz="2400" dirty="0"/>
              <a:t>4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/>
              <a:t>Chlorofyly a +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3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7"/>
    </mc:Choice>
    <mc:Fallback xmlns="">
      <p:transition spd="slow" advTm="92157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328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71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355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Eustigmatophyceae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Pouze chlorofyl a,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Dříve součástí </a:t>
            </a:r>
            <a:r>
              <a:rPr lang="cs-CZ" altLang="cs-CZ" sz="2400" dirty="0" err="1"/>
              <a:t>Xantophyceae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825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68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Eustigmatos</a:t>
            </a:r>
            <a:r>
              <a:rPr lang="cs-CZ" sz="2800" dirty="0"/>
              <a:t> </a:t>
            </a:r>
            <a:r>
              <a:rPr lang="cs-CZ" sz="2800" dirty="0" err="1"/>
              <a:t>sp</a:t>
            </a:r>
            <a:r>
              <a:rPr lang="cs-CZ" sz="28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184054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-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Pulzující vakuoly (v </a:t>
            </a:r>
            <a:r>
              <a:rPr lang="cs-CZ" sz="2400" dirty="0"/>
              <a:t>hypotonickém prostředí)</a:t>
            </a:r>
            <a:endParaRPr lang="cs-CZ" altLang="cs-CZ" sz="2400" dirty="0"/>
          </a:p>
          <a:p>
            <a:r>
              <a:rPr lang="cs-CZ" altLang="cs-CZ" sz="2400" dirty="0" err="1"/>
              <a:t>Mukocysty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diskobolocysty</a:t>
            </a:r>
            <a:endParaRPr lang="cs-CZ" altLang="cs-CZ" sz="2400" dirty="0"/>
          </a:p>
          <a:p>
            <a:r>
              <a:rPr lang="cs-CZ" altLang="cs-CZ" sz="2400" dirty="0" err="1"/>
              <a:t>Lorika</a:t>
            </a:r>
            <a:r>
              <a:rPr lang="cs-CZ" altLang="cs-CZ" sz="2400" dirty="0"/>
              <a:t> - celulóza, chitin, křemité šupiny</a:t>
            </a:r>
          </a:p>
          <a:p>
            <a:r>
              <a:rPr lang="cs-CZ" altLang="cs-CZ" sz="2400" dirty="0" err="1"/>
              <a:t>Stomatocysty</a:t>
            </a:r>
            <a:r>
              <a:rPr lang="cs-CZ" altLang="cs-CZ" sz="2400" dirty="0"/>
              <a:t>: odpočívající stádia</a:t>
            </a:r>
          </a:p>
          <a:p>
            <a:r>
              <a:rPr lang="cs-CZ" altLang="cs-CZ" sz="2400" dirty="0" err="1"/>
              <a:t>Hologamie</a:t>
            </a:r>
            <a:r>
              <a:rPr lang="cs-CZ" altLang="cs-CZ" sz="2400" dirty="0"/>
              <a:t> - pohlavní proces</a:t>
            </a:r>
          </a:p>
          <a:p>
            <a:r>
              <a:rPr lang="cs-CZ" sz="2400" dirty="0" err="1"/>
              <a:t>Mixotrofie</a:t>
            </a:r>
            <a:r>
              <a:rPr lang="cs-CZ" sz="2400" dirty="0"/>
              <a:t>: i druhy s chloroplasty získávají z organické hmoty dusík a uhlík</a:t>
            </a:r>
          </a:p>
          <a:p>
            <a:r>
              <a:rPr lang="cs-CZ" altLang="cs-CZ" sz="2400" dirty="0"/>
              <a:t>Auxotrofie: závislost na příjmu vitamínů z okolí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1949</Words>
  <Application>Microsoft Office PowerPoint</Application>
  <PresentationFormat>Předvádění na obrazovce (4:3)</PresentationFormat>
  <Paragraphs>479</Paragraphs>
  <Slides>69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4" baseType="lpstr">
      <vt:lpstr>Arial</vt:lpstr>
      <vt:lpstr>Calibri</vt:lpstr>
      <vt:lpstr>trebuchet ms</vt:lpstr>
      <vt:lpstr>Wingdings 2</vt:lpstr>
      <vt:lpstr>Motiv systému Office</vt:lpstr>
      <vt:lpstr>Fylogeneze a diverzita rostlin: 2. přednáška TSAR: Stramenopila (Heterokontophyta, Chromophyta, Ochrophyta)</vt:lpstr>
      <vt:lpstr>Systém</vt:lpstr>
      <vt:lpstr>Prezentace aplikace PowerPoint</vt:lpstr>
      <vt:lpstr>Oddělení Heterokontophyta  (Chromophyta, Stramenopila)</vt:lpstr>
      <vt:lpstr>Chrysophyceae – zlativky, chrysomonády</vt:lpstr>
      <vt:lpstr>Chrysophyceae – zlativky, chrysomonády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Prezentace aplikace PowerPoint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Prezentace aplikace PowerPoint</vt:lpstr>
      <vt:lpstr>Rodozměna </vt:lpstr>
      <vt:lpstr>Laminaria sp.</vt:lpstr>
      <vt:lpstr>Fucus vesiculosus</vt:lpstr>
      <vt:lpstr>           Sargassum sp.</vt:lpstr>
      <vt:lpstr>Bacillariophyceae - Rozsivky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Prezentace aplikace PowerPoint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barbora.chattova@gmail.com</cp:lastModifiedBy>
  <cp:revision>97</cp:revision>
  <dcterms:created xsi:type="dcterms:W3CDTF">2012-09-10T15:35:35Z</dcterms:created>
  <dcterms:modified xsi:type="dcterms:W3CDTF">2022-08-24T08:34:37Z</dcterms:modified>
</cp:coreProperties>
</file>