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2" r:id="rId6"/>
    <p:sldId id="266" r:id="rId7"/>
    <p:sldId id="267" r:id="rId8"/>
    <p:sldId id="270" r:id="rId9"/>
    <p:sldId id="272" r:id="rId10"/>
    <p:sldId id="269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71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58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48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69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35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19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05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8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23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22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6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1ADF-F4A9-4F98-928D-537DB75F8C68}" type="datetimeFigureOut">
              <a:rPr lang="cs-CZ" smtClean="0"/>
              <a:t>13.10.2022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69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4.jp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64042" y="354228"/>
            <a:ext cx="906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Monilophyta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87865" y="5461741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Lycopodiopsida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880388" y="3563085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Equisetopsida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366421" y="6317051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Psilotopsida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3" y="1025500"/>
            <a:ext cx="2947669" cy="443624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35" y="3932417"/>
            <a:ext cx="3204361" cy="240327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16" y="1025500"/>
            <a:ext cx="3829280" cy="2557959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4565754" y="4162640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Polypodiopsida</a:t>
            </a:r>
            <a:endParaRPr lang="cs-CZ" b="1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81" y="1020231"/>
            <a:ext cx="4142651" cy="3113461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85FE55-9F64-40A3-AE71-BDAC6E7D7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59742" y="324464"/>
            <a:ext cx="776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Monilophyta</a:t>
            </a:r>
            <a:r>
              <a:rPr lang="cs-CZ" sz="2800" b="1" dirty="0"/>
              <a:t>: </a:t>
            </a:r>
            <a:r>
              <a:rPr lang="cs-CZ" sz="2800" b="1" dirty="0" err="1"/>
              <a:t>Polypodiopsida</a:t>
            </a:r>
            <a:r>
              <a:rPr lang="cs-CZ" sz="2800" b="1" dirty="0"/>
              <a:t>, </a:t>
            </a:r>
            <a:r>
              <a:rPr lang="cs-CZ" sz="2800" b="1" dirty="0" err="1"/>
              <a:t>Polypodiales</a:t>
            </a:r>
            <a:endParaRPr lang="cs-CZ" sz="2800" b="1" i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008439" y="5373574"/>
            <a:ext cx="2866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uspořádání </a:t>
            </a:r>
            <a:r>
              <a:rPr lang="cs-CZ" sz="1400" b="1" dirty="0" err="1"/>
              <a:t>výtrusnicových</a:t>
            </a:r>
            <a:endParaRPr lang="cs-CZ" sz="1400" b="1" dirty="0"/>
          </a:p>
          <a:p>
            <a:r>
              <a:rPr lang="cs-CZ" sz="1400" b="1" dirty="0"/>
              <a:t>kupek (</a:t>
            </a:r>
            <a:r>
              <a:rPr lang="cs-CZ" sz="1400" b="1" dirty="0" err="1"/>
              <a:t>sorů</a:t>
            </a:r>
            <a:r>
              <a:rPr lang="cs-CZ" sz="1400" b="1" dirty="0"/>
              <a:t>) na spodní straně listu, </a:t>
            </a:r>
            <a:r>
              <a:rPr lang="cs-CZ" sz="1400" b="1" dirty="0" err="1"/>
              <a:t>sory</a:t>
            </a:r>
            <a:r>
              <a:rPr lang="cs-CZ" sz="1400" b="1" dirty="0"/>
              <a:t> nejsou kryty ostěrou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7659327" y="6321510"/>
            <a:ext cx="341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err="1"/>
              <a:t>Polypodium</a:t>
            </a:r>
            <a:r>
              <a:rPr lang="cs-CZ" sz="1600" b="1" i="1" dirty="0"/>
              <a:t> </a:t>
            </a:r>
            <a:r>
              <a:rPr lang="cs-CZ" sz="1600" b="1" i="1" dirty="0" err="1"/>
              <a:t>vulgare</a:t>
            </a:r>
            <a:endParaRPr lang="cs-CZ" sz="16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59055" r="5891" b="4825"/>
          <a:stretch/>
        </p:blipFill>
        <p:spPr>
          <a:xfrm rot="5400000">
            <a:off x="3846093" y="2915654"/>
            <a:ext cx="5748510" cy="174030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37993" r="36344" b="17419"/>
          <a:stretch/>
        </p:blipFill>
        <p:spPr>
          <a:xfrm>
            <a:off x="8008440" y="911553"/>
            <a:ext cx="2708682" cy="445714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490" y="1630118"/>
            <a:ext cx="5748512" cy="431138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3679E5-1624-4528-86A9-4C33E91CB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005015" y="337753"/>
            <a:ext cx="892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05015" y="1293341"/>
            <a:ext cx="681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	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5" y="1388118"/>
            <a:ext cx="2998572" cy="45128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36" y="1388118"/>
            <a:ext cx="4514920" cy="301088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5233" y="5916043"/>
            <a:ext cx="299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Lycopodiopsida</a:t>
            </a:r>
            <a:r>
              <a:rPr lang="cs-CZ" b="1" dirty="0"/>
              <a:t>, plavuně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411361" y="6393448"/>
            <a:ext cx="302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Selaginellopsida</a:t>
            </a:r>
            <a:r>
              <a:rPr lang="cs-CZ" b="1" dirty="0"/>
              <a:t>, vranečky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004224" y="4417246"/>
            <a:ext cx="325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Isoetopsida</a:t>
            </a:r>
            <a:r>
              <a:rPr lang="cs-CZ" b="1" dirty="0"/>
              <a:t>, šídlatky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18" y="1388118"/>
            <a:ext cx="4014516" cy="301088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37" y="4493783"/>
            <a:ext cx="2432464" cy="161869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93" y="4493782"/>
            <a:ext cx="1890985" cy="189098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9F423B-80F2-465F-AF4A-AAC37D84C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9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68594" y="337753"/>
            <a:ext cx="108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Lycopodiopsida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Selaginellopsida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r="40499"/>
          <a:stretch/>
        </p:blipFill>
        <p:spPr>
          <a:xfrm>
            <a:off x="250007" y="1049637"/>
            <a:ext cx="3402495" cy="47388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26819" y="1561320"/>
            <a:ext cx="4013886" cy="297953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r="4346" b="750"/>
          <a:stretch/>
        </p:blipFill>
        <p:spPr>
          <a:xfrm rot="10800000">
            <a:off x="6836229" y="1044146"/>
            <a:ext cx="5051854" cy="4804713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189471" y="5799700"/>
            <a:ext cx="278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err="1"/>
              <a:t>Lycopodium</a:t>
            </a:r>
            <a:r>
              <a:rPr lang="cs-CZ" sz="1400" b="1" i="1" dirty="0"/>
              <a:t> </a:t>
            </a:r>
            <a:r>
              <a:rPr lang="cs-CZ" sz="1400" b="1" i="1" dirty="0" err="1"/>
              <a:t>clavatum</a:t>
            </a:r>
            <a:r>
              <a:rPr lang="cs-CZ" sz="1400" b="1" dirty="0"/>
              <a:t>: fertilní lodyha s </a:t>
            </a:r>
            <a:r>
              <a:rPr lang="cs-CZ" sz="1400" b="1" dirty="0" err="1"/>
              <a:t>výtrusnicovými</a:t>
            </a:r>
            <a:r>
              <a:rPr lang="cs-CZ" sz="1400" b="1" dirty="0"/>
              <a:t> </a:t>
            </a:r>
            <a:r>
              <a:rPr lang="cs-CZ" sz="1400" b="1" dirty="0" err="1"/>
              <a:t>strobily</a:t>
            </a:r>
            <a:r>
              <a:rPr lang="cs-CZ" sz="1400" b="1" dirty="0"/>
              <a:t>, sporofyly i </a:t>
            </a:r>
            <a:r>
              <a:rPr lang="cs-CZ" sz="1400" b="1" dirty="0" err="1"/>
              <a:t>trofofyly</a:t>
            </a:r>
            <a:r>
              <a:rPr lang="cs-CZ" sz="1400" b="1" dirty="0"/>
              <a:t> uspořádané spirálovitě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734160" y="5060741"/>
            <a:ext cx="278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err="1"/>
              <a:t>Lycopodium</a:t>
            </a:r>
            <a:r>
              <a:rPr lang="cs-CZ" sz="1400" b="1" i="1" dirty="0"/>
              <a:t> </a:t>
            </a:r>
            <a:r>
              <a:rPr lang="cs-CZ" sz="1400" b="1" i="1" dirty="0" err="1"/>
              <a:t>clavatum</a:t>
            </a:r>
            <a:r>
              <a:rPr lang="cs-CZ" sz="1400" b="1" dirty="0"/>
              <a:t>: podélný řez </a:t>
            </a:r>
            <a:r>
              <a:rPr lang="cs-CZ" sz="1400" b="1" dirty="0" err="1"/>
              <a:t>výtrusnicovým</a:t>
            </a:r>
            <a:r>
              <a:rPr lang="cs-CZ" sz="1400" b="1" dirty="0"/>
              <a:t> </a:t>
            </a:r>
            <a:r>
              <a:rPr lang="cs-CZ" sz="1400" b="1" dirty="0" err="1"/>
              <a:t>strobilem</a:t>
            </a:r>
            <a:r>
              <a:rPr lang="cs-CZ" sz="1400" b="1" dirty="0"/>
              <a:t>; </a:t>
            </a:r>
            <a:r>
              <a:rPr lang="cs-CZ" sz="1400" b="1" dirty="0" err="1"/>
              <a:t>izosporické</a:t>
            </a:r>
            <a:r>
              <a:rPr lang="cs-CZ" sz="1400" b="1" dirty="0"/>
              <a:t> výtrusnice jsou podepřené sporofylem </a:t>
            </a:r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4238432" y="2670800"/>
            <a:ext cx="528297" cy="47605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4375355" y="1946787"/>
            <a:ext cx="389832" cy="36657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>
            <a:off x="1209488" y="1661651"/>
            <a:ext cx="595944" cy="53143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7905135" y="5427406"/>
            <a:ext cx="753668" cy="22837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8534082" y="1782810"/>
            <a:ext cx="622750" cy="120908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6817740" y="5846181"/>
            <a:ext cx="5049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err="1"/>
              <a:t>Selaginella</a:t>
            </a:r>
            <a:r>
              <a:rPr lang="cs-CZ" sz="1400" b="1" i="1" dirty="0"/>
              <a:t> </a:t>
            </a:r>
            <a:r>
              <a:rPr lang="cs-CZ" sz="1400" b="1" i="1" dirty="0" err="1"/>
              <a:t>martensii</a:t>
            </a:r>
            <a:r>
              <a:rPr lang="cs-CZ" sz="1400" b="1" dirty="0"/>
              <a:t>: větve jsou podpírány dichotomicky se větvícími </a:t>
            </a:r>
            <a:r>
              <a:rPr lang="cs-CZ" sz="1400" b="1" dirty="0" err="1"/>
              <a:t>rhizofory</a:t>
            </a:r>
            <a:r>
              <a:rPr lang="cs-CZ" sz="1400" b="1" dirty="0"/>
              <a:t> 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7435847" y="1044146"/>
            <a:ext cx="1639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trofofyly</a:t>
            </a:r>
            <a:r>
              <a:rPr lang="cs-CZ" sz="1400" b="1" dirty="0"/>
              <a:t> dvojího typu uspořádané ve čtyřech řadách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7435847" y="5119629"/>
            <a:ext cx="1098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rhizofory</a:t>
            </a:r>
            <a:endParaRPr lang="cs-CZ" sz="1400" b="1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825910" y="977957"/>
            <a:ext cx="1931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výtrusnicové</a:t>
            </a:r>
            <a:r>
              <a:rPr lang="cs-CZ" sz="1400" b="1" dirty="0"/>
              <a:t> </a:t>
            </a:r>
            <a:r>
              <a:rPr lang="cs-CZ" sz="1400" b="1" dirty="0" err="1"/>
              <a:t>strobily</a:t>
            </a:r>
            <a:r>
              <a:rPr lang="cs-CZ" sz="1400" b="1" dirty="0"/>
              <a:t> tvořené sporofyly podpírajícími sporangia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3591966" y="2221552"/>
            <a:ext cx="2092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sporangium</a:t>
            </a:r>
          </a:p>
          <a:p>
            <a:r>
              <a:rPr lang="cs-CZ" sz="1400" b="1" dirty="0"/>
              <a:t> s </a:t>
            </a:r>
            <a:r>
              <a:rPr lang="cs-CZ" sz="1400" b="1" dirty="0" err="1"/>
              <a:t>izosporami</a:t>
            </a:r>
            <a:endParaRPr lang="cs-CZ" sz="1400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3931192" y="1651819"/>
            <a:ext cx="119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sporofyl</a:t>
            </a:r>
          </a:p>
        </p:txBody>
      </p:sp>
      <p:cxnSp>
        <p:nvCxnSpPr>
          <p:cNvPr id="41" name="Přímá spojnice se šipkou 40"/>
          <p:cNvCxnSpPr/>
          <p:nvPr/>
        </p:nvCxnSpPr>
        <p:spPr>
          <a:xfrm flipH="1">
            <a:off x="1854156" y="3051089"/>
            <a:ext cx="595945" cy="78305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2070475" y="2791924"/>
            <a:ext cx="1806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trofofyly</a:t>
            </a:r>
            <a:endParaRPr lang="cs-CZ" sz="1400" b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44882F-C105-40CB-9F42-5E7CC8544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9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16195" y="378941"/>
            <a:ext cx="604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Monilophyta</a:t>
            </a:r>
            <a:endParaRPr lang="cs-CZ" sz="2800" b="1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1129856" y="5823898"/>
            <a:ext cx="235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Psilotopsida</a:t>
            </a:r>
            <a:r>
              <a:rPr lang="cs-CZ" b="1" dirty="0"/>
              <a:t>, </a:t>
            </a:r>
            <a:r>
              <a:rPr lang="cs-CZ" b="1" dirty="0" err="1"/>
              <a:t>prutníky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680954" y="5823896"/>
            <a:ext cx="271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Polypodiopsida</a:t>
            </a:r>
            <a:r>
              <a:rPr lang="cs-CZ" b="1" dirty="0"/>
              <a:t>, kapradiny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913355" y="5801030"/>
            <a:ext cx="274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Equisetopsida</a:t>
            </a:r>
            <a:r>
              <a:rPr lang="cs-CZ" b="1" dirty="0"/>
              <a:t>, přesličky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8"/>
          <a:stretch/>
        </p:blipFill>
        <p:spPr>
          <a:xfrm>
            <a:off x="250336" y="2453763"/>
            <a:ext cx="4322822" cy="334726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1"/>
          <a:stretch/>
        </p:blipFill>
        <p:spPr>
          <a:xfrm>
            <a:off x="4732443" y="1133607"/>
            <a:ext cx="3102334" cy="466742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61" y="1890686"/>
            <a:ext cx="3910345" cy="391034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B4B357-7283-486D-A326-230DD929A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7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88774" y="324464"/>
            <a:ext cx="409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Monilophyta</a:t>
            </a:r>
            <a:r>
              <a:rPr lang="cs-CZ" sz="2800" b="1" dirty="0"/>
              <a:t>: </a:t>
            </a:r>
            <a:r>
              <a:rPr lang="cs-CZ" sz="2800" b="1" dirty="0" err="1"/>
              <a:t>Psilotopsida</a:t>
            </a:r>
            <a:endParaRPr lang="cs-CZ" sz="2800" b="1" i="1" dirty="0"/>
          </a:p>
          <a:p>
            <a:endParaRPr lang="cs-CZ" sz="2800" b="1" i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0003" y="1669026"/>
            <a:ext cx="4149213" cy="311191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1" y="1150374"/>
            <a:ext cx="7092335" cy="531925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0205883" y="2398553"/>
            <a:ext cx="1386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trofofor</a:t>
            </a:r>
            <a:endParaRPr lang="cs-CZ" sz="14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161638" y="1285049"/>
            <a:ext cx="1386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sporofor</a:t>
            </a:r>
            <a:endParaRPr lang="cs-CZ" sz="14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729999" y="6182549"/>
            <a:ext cx="3111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err="1"/>
              <a:t>Botrychium</a:t>
            </a:r>
            <a:r>
              <a:rPr lang="cs-CZ" sz="1600" b="1" i="1" dirty="0"/>
              <a:t> </a:t>
            </a:r>
            <a:r>
              <a:rPr lang="cs-CZ" sz="1600" b="1" i="1" dirty="0" err="1"/>
              <a:t>lunaria</a:t>
            </a:r>
            <a:endParaRPr lang="cs-CZ" sz="1600" b="1" i="1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 t="2838" r="15309" b="388"/>
          <a:stretch/>
        </p:blipFill>
        <p:spPr>
          <a:xfrm>
            <a:off x="9881419" y="3416707"/>
            <a:ext cx="2035279" cy="3052919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0899058" y="2916752"/>
            <a:ext cx="3414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eusporangiátní</a:t>
            </a:r>
            <a:endParaRPr lang="cs-CZ" sz="1400" b="1" dirty="0"/>
          </a:p>
          <a:p>
            <a:r>
              <a:rPr lang="cs-CZ" sz="1400" b="1" dirty="0"/>
              <a:t>sporangia</a:t>
            </a:r>
          </a:p>
        </p:txBody>
      </p:sp>
      <p:cxnSp>
        <p:nvCxnSpPr>
          <p:cNvPr id="19" name="Přímá spojnice se šipkou 18"/>
          <p:cNvCxnSpPr/>
          <p:nvPr/>
        </p:nvCxnSpPr>
        <p:spPr>
          <a:xfrm flipH="1">
            <a:off x="11159613" y="3303639"/>
            <a:ext cx="757085" cy="825909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9792929" y="1592826"/>
            <a:ext cx="68825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>
            <a:off x="9552037" y="2571140"/>
            <a:ext cx="688259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9E4AC4-CF44-477C-8BC0-67200FE92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900" y="290454"/>
            <a:ext cx="73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Monilophyta</a:t>
            </a:r>
            <a:r>
              <a:rPr lang="cs-CZ" sz="2800" b="1" dirty="0"/>
              <a:t>: </a:t>
            </a:r>
            <a:r>
              <a:rPr lang="cs-CZ" sz="2800" b="1" dirty="0" err="1"/>
              <a:t>Equisetiopsida</a:t>
            </a:r>
            <a:r>
              <a:rPr lang="cs-CZ" sz="2800" b="1" dirty="0"/>
              <a:t> – metageneze</a:t>
            </a:r>
            <a:endParaRPr lang="cs-CZ" sz="2800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69" y="1155290"/>
            <a:ext cx="7197212" cy="53979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6066CE9-6784-41B4-800A-C29921639C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0" y="1023787"/>
            <a:ext cx="3686833" cy="5530249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AE0EB1-2B31-49BA-BE73-CC1AAC22E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3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84" y="1023787"/>
            <a:ext cx="3686833" cy="553024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333135" y="324464"/>
            <a:ext cx="475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Monilophyta</a:t>
            </a:r>
            <a:r>
              <a:rPr lang="cs-CZ" sz="2800" b="1" dirty="0"/>
              <a:t>: </a:t>
            </a:r>
            <a:r>
              <a:rPr lang="cs-CZ" sz="2800" b="1" dirty="0" err="1"/>
              <a:t>Equisetopsida</a:t>
            </a:r>
            <a:endParaRPr lang="cs-CZ" sz="2800" b="1" i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578942" y="6215483"/>
            <a:ext cx="3111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err="1"/>
              <a:t>Equisetum</a:t>
            </a:r>
            <a:r>
              <a:rPr lang="cs-CZ" sz="1600" b="1" i="1" dirty="0"/>
              <a:t> </a:t>
            </a:r>
            <a:r>
              <a:rPr lang="cs-CZ" sz="1600" b="1" i="1" dirty="0" err="1"/>
              <a:t>arvense</a:t>
            </a:r>
            <a:endParaRPr lang="cs-CZ" sz="1600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6" y="1016589"/>
            <a:ext cx="3244646" cy="550451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6" t="77308" r="40911" b="9542"/>
          <a:stretch/>
        </p:blipFill>
        <p:spPr>
          <a:xfrm rot="5400000">
            <a:off x="2702300" y="2012923"/>
            <a:ext cx="3618269" cy="162560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649611" y="4558662"/>
            <a:ext cx="18140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sporofyly s vakovitými sporangii jsou uspořádány do </a:t>
            </a:r>
            <a:r>
              <a:rPr lang="cs-CZ" sz="1400" b="1" dirty="0" err="1"/>
              <a:t>výtrusnicových</a:t>
            </a:r>
            <a:r>
              <a:rPr lang="cs-CZ" sz="1400" b="1" dirty="0"/>
              <a:t> </a:t>
            </a:r>
            <a:r>
              <a:rPr lang="cs-CZ" sz="1400" b="1" dirty="0" err="1"/>
              <a:t>strobilů</a:t>
            </a:r>
            <a:endParaRPr lang="cs-CZ" sz="1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0" t="49656" r="71217" b="28163"/>
          <a:stretch/>
        </p:blipFill>
        <p:spPr>
          <a:xfrm rot="5400000">
            <a:off x="5549013" y="979544"/>
            <a:ext cx="2310582" cy="239907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436616" y="2598574"/>
            <a:ext cx="2188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šestiboké štítkovité sporofyly</a:t>
            </a:r>
          </a:p>
        </p:txBody>
      </p:sp>
      <p:cxnSp>
        <p:nvCxnSpPr>
          <p:cNvPr id="29" name="Přímá spojnice se šipkou 28"/>
          <p:cNvCxnSpPr/>
          <p:nvPr/>
        </p:nvCxnSpPr>
        <p:spPr>
          <a:xfrm flipV="1">
            <a:off x="6020347" y="2136323"/>
            <a:ext cx="530943" cy="46896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05" y="3510475"/>
            <a:ext cx="2223524" cy="2223524"/>
          </a:xfrm>
          <a:prstGeom prst="rect">
            <a:avLst/>
          </a:prstGeom>
        </p:spPr>
      </p:pic>
      <p:cxnSp>
        <p:nvCxnSpPr>
          <p:cNvPr id="19" name="Přímá spojnice se šipkou 18"/>
          <p:cNvCxnSpPr/>
          <p:nvPr/>
        </p:nvCxnSpPr>
        <p:spPr>
          <a:xfrm flipH="1">
            <a:off x="6921584" y="3864524"/>
            <a:ext cx="757297" cy="110675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610649" y="3602393"/>
            <a:ext cx="3414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spora s </a:t>
            </a:r>
            <a:r>
              <a:rPr lang="cs-CZ" sz="1400" b="1" dirty="0" err="1"/>
              <a:t>hapterami</a:t>
            </a:r>
            <a:endParaRPr lang="cs-CZ" sz="1400" b="1" dirty="0"/>
          </a:p>
        </p:txBody>
      </p:sp>
      <p:sp>
        <p:nvSpPr>
          <p:cNvPr id="24" name="Obdélník 23"/>
          <p:cNvSpPr/>
          <p:nvPr/>
        </p:nvSpPr>
        <p:spPr>
          <a:xfrm>
            <a:off x="5436616" y="5746330"/>
            <a:ext cx="2999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b="1" dirty="0"/>
              <a:t>pohyb spor přesliček:</a:t>
            </a:r>
          </a:p>
          <a:p>
            <a:r>
              <a:rPr lang="cs-CZ" sz="1000" b="1" dirty="0"/>
              <a:t>https://www.youtube.com/watch?v=RvC4pOb7MhE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1869950" y="1111044"/>
            <a:ext cx="115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jarní lodyha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80147" y="1117447"/>
            <a:ext cx="1150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letní lodyha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E6854C-0270-43A6-B6FE-CEFA8B408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900" y="290454"/>
            <a:ext cx="73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Monilophyta</a:t>
            </a:r>
            <a:r>
              <a:rPr lang="cs-CZ" sz="2800" b="1" dirty="0"/>
              <a:t>, </a:t>
            </a:r>
            <a:r>
              <a:rPr lang="cs-CZ" sz="2800" b="1" dirty="0" err="1"/>
              <a:t>Polypodiopsida</a:t>
            </a:r>
            <a:endParaRPr lang="cs-CZ" sz="2800" b="1" i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6" y="1155209"/>
            <a:ext cx="4925640" cy="370192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854859" y="4857135"/>
            <a:ext cx="234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Dryopteris</a:t>
            </a:r>
            <a:r>
              <a:rPr lang="cs-CZ" b="1" i="1" dirty="0"/>
              <a:t> </a:t>
            </a:r>
            <a:r>
              <a:rPr lang="cs-CZ" b="1" i="1" dirty="0" err="1"/>
              <a:t>filix</a:t>
            </a:r>
            <a:r>
              <a:rPr lang="cs-CZ" b="1" i="1" dirty="0"/>
              <a:t>-mas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95" y="1155209"/>
            <a:ext cx="2477729" cy="368435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96" y="5002473"/>
            <a:ext cx="2473428" cy="16527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03" y="4107048"/>
            <a:ext cx="3268581" cy="24609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14375" r="16805" b="3848"/>
          <a:stretch/>
        </p:blipFill>
        <p:spPr>
          <a:xfrm>
            <a:off x="8203703" y="1165041"/>
            <a:ext cx="3123058" cy="2841703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8201236" y="3689711"/>
            <a:ext cx="1406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prothalium</a:t>
            </a:r>
            <a:endParaRPr lang="cs-CZ" sz="16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950241" y="1976284"/>
            <a:ext cx="126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antheridia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0058400" y="2787527"/>
            <a:ext cx="126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archegonia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0510683" y="4126805"/>
            <a:ext cx="109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annulus</a:t>
            </a:r>
            <a:endParaRPr lang="cs-CZ" sz="1400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8367252" y="619861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sporangium</a:t>
            </a:r>
          </a:p>
        </p:txBody>
      </p:sp>
      <p:cxnSp>
        <p:nvCxnSpPr>
          <p:cNvPr id="22" name="Přímá spojnice se šipkou 21"/>
          <p:cNvCxnSpPr/>
          <p:nvPr/>
        </p:nvCxnSpPr>
        <p:spPr>
          <a:xfrm flipH="1">
            <a:off x="9928626" y="4331824"/>
            <a:ext cx="582057" cy="14965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10771237" y="4905139"/>
            <a:ext cx="109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spory</a:t>
            </a:r>
          </a:p>
        </p:txBody>
      </p:sp>
      <p:cxnSp>
        <p:nvCxnSpPr>
          <p:cNvPr id="27" name="Přímá spojnice se šipkou 26"/>
          <p:cNvCxnSpPr/>
          <p:nvPr/>
        </p:nvCxnSpPr>
        <p:spPr>
          <a:xfrm flipH="1" flipV="1">
            <a:off x="9887155" y="4901292"/>
            <a:ext cx="933242" cy="15773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H="1">
            <a:off x="10255369" y="5069865"/>
            <a:ext cx="582057" cy="14965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1BD6544-D720-431D-8A07-8349BECA1494}"/>
              </a:ext>
            </a:extLst>
          </p:cNvPr>
          <p:cNvSpPr txBox="1"/>
          <p:nvPr/>
        </p:nvSpPr>
        <p:spPr>
          <a:xfrm>
            <a:off x="10527326" y="3467462"/>
            <a:ext cx="126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rhizoidy</a:t>
            </a:r>
            <a:endParaRPr lang="cs-CZ" sz="1400" b="1" dirty="0"/>
          </a:p>
        </p:txBody>
      </p: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CEE26073-B5B5-4E63-ADA3-78F613B3433E}"/>
              </a:ext>
            </a:extLst>
          </p:cNvPr>
          <p:cNvCxnSpPr/>
          <p:nvPr/>
        </p:nvCxnSpPr>
        <p:spPr>
          <a:xfrm flipH="1">
            <a:off x="10010688" y="3640162"/>
            <a:ext cx="582057" cy="149653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FF6C61-40C4-4558-B1F2-EF1760A9C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4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900" y="290454"/>
            <a:ext cx="73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Monilophyta</a:t>
            </a:r>
            <a:r>
              <a:rPr lang="cs-CZ" sz="2800" b="1" dirty="0"/>
              <a:t>, </a:t>
            </a:r>
            <a:r>
              <a:rPr lang="cs-CZ" sz="2800" b="1" dirty="0" err="1"/>
              <a:t>Polypodiopsida</a:t>
            </a:r>
            <a:r>
              <a:rPr lang="cs-CZ" sz="2800" b="1" dirty="0"/>
              <a:t> – metageneze</a:t>
            </a:r>
            <a:endParaRPr lang="cs-CZ" sz="28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29" y="902165"/>
            <a:ext cx="7731360" cy="57985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62682" y="1484671"/>
            <a:ext cx="254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oboupohlavné </a:t>
            </a:r>
            <a:r>
              <a:rPr lang="cs-CZ" sz="1600" b="1" dirty="0" err="1"/>
              <a:t>prothalium</a:t>
            </a:r>
            <a:endParaRPr lang="cs-CZ" sz="1600" b="1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40879B-C2CB-4932-8D10-6E0FBBFB9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1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190</Words>
  <Application>Microsoft Office PowerPoint</Application>
  <PresentationFormat>Širokoúhlá obrazovka</PresentationFormat>
  <Paragraphs>57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Olga Rotreklová</cp:lastModifiedBy>
  <cp:revision>67</cp:revision>
  <dcterms:created xsi:type="dcterms:W3CDTF">2020-10-29T08:58:22Z</dcterms:created>
  <dcterms:modified xsi:type="dcterms:W3CDTF">2022-10-13T08:49:56Z</dcterms:modified>
</cp:coreProperties>
</file>