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7"/>
  </p:handoutMasterIdLst>
  <p:sldIdLst>
    <p:sldId id="256" r:id="rId2"/>
    <p:sldId id="258" r:id="rId3"/>
    <p:sldId id="259" r:id="rId4"/>
    <p:sldId id="281" r:id="rId5"/>
    <p:sldId id="305" r:id="rId6"/>
    <p:sldId id="262" r:id="rId7"/>
    <p:sldId id="263" r:id="rId8"/>
    <p:sldId id="294" r:id="rId9"/>
    <p:sldId id="295" r:id="rId10"/>
    <p:sldId id="296" r:id="rId11"/>
    <p:sldId id="297" r:id="rId12"/>
    <p:sldId id="298" r:id="rId13"/>
    <p:sldId id="301" r:id="rId14"/>
    <p:sldId id="302" r:id="rId15"/>
    <p:sldId id="303" r:id="rId16"/>
    <p:sldId id="304" r:id="rId17"/>
    <p:sldId id="293" r:id="rId18"/>
    <p:sldId id="261" r:id="rId19"/>
    <p:sldId id="276" r:id="rId20"/>
    <p:sldId id="264" r:id="rId21"/>
    <p:sldId id="278" r:id="rId22"/>
    <p:sldId id="292" r:id="rId23"/>
    <p:sldId id="279" r:id="rId24"/>
    <p:sldId id="280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02" y="90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12T09:48:51.2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24892 9335 0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1-16T09:43:27.27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7714">
    <iact:property name="dataType"/>
    <iact:actionData xml:id="d0">
      <inkml:trace xmlns:inkml="http://www.w3.org/2003/InkML" xml:id="stk0" contextRef="#ctx0" brushRef="#br0">12546 8601 0,'-28'0'56,"28"0"-49,0 28 4,0-28-5,-28 0 3,0 0-2,28 0 0,-28 28 3,28-28-3,-28 28 1,0-28 1,28 0-3,-28 28 4,28-28-3,-29 0 2,29 28-1,-28-28 0,0 0 0,28 28-2,-28 0 2,28-28 0,0 0 1,-28 0 0,28 28-1,-28-28 0,28 0 6,0 0-6,0 28 1,-28-28 0,28 28-1,0-28-2,-28 0 4,28 0-3,0 0 1,0 28 1,-28-28-1,0 0 0,28 0-2,0 28 2,-28-28 0,28 0 0,0 0 0,-28 28 1,0-28-1,28 28 0,-28-28 0,0 28 0,0-28 0,0 28 0,28 0 0,-56-28 0,56 0-1,-56 28 2,56-28-2,-28 28 2,0 0-1,0-28 0,0 28 0,0 0-1,0-28 2,0 0-1,0 28 0,28-28-1,0 28 2,-28-28-1,28 0-1,0 28 2,-28-28-1,28 28 0,-28-28 0,28 0-1,0 28 2,-28-28-1,28 28 0,0 0 0,-28-28 0,28 0-1,0 28 2,0-28-2,0 28 2,0-28-2,0 28 2,0 0-1,0-28-1,0 28 2,0-28 14,0 28-7,0-28-8,0 28 2,0-28-4,28 0 4,-28 28-2,28-28 0,0 0 0,-28 0-1,0 0 0,28 0 3,-28 0-4,28 0 4,0 0-2,-28 0-2,28 0 4,-28 0-4,28 0 4,0 0-2,0 0 0,28 0 0,-56 0-2,28 0 4,28 0-2,-56-28 0,56 28 0,-56 0-2,28 0 4,-28-28-2,28 28 0,0 0 0,-28-28 0,28 28 0,-28-28 1,28 28-4,-28-28 5,28 28-2,0-28 0,-28 28-2,28 0 4,-28 0-4,28-28 4,0 0-2,0 28 0,-28 0-2,28-28 4,0 28-2,0 0 0,-28-28 0,28 28 0,0-28 0,1 28 0,-29-28 0,28 28-2,0-28 2,0 28 2,-28-28-2,28 28 0,0-28-1,0 0 2,-28 0-1,56 0 0,-28 0-2,0 28 4,-28-28-4,28 28 4,-28 0-4,28-28 4,0 28-2,-28 0-2,0-28 4,28 28-2,-28-28-1,0 28 0,0-28 1,0 28 0,28-28 1,0 0-1,-28 28-1,0-28 2,28 28-1,-28-28 0,0 28 8,0-28-9,0 0 3,0 28-4,28 0 5,-28-28-4,0 28-1,0-28 3,0 28-2,0-28 3,0 0 13,0 28 24,0-28 51,0 28-92,0 0 2,0-28 58,0 28-60,0 0 26,-28 0-21,28 0 26,0-28-28,-28 28 9,0 0 29,28 0-40,0 0 16,-28 0-15,28 0 0,-28 0 17,0 0-16,28 0 5,-28 0-3,28 0-6,-28 0 6,28 0 2,-28 0-3,0 0-1,28 0 4,-28 0 6,28 0-6,-28 0 12,0 0-16,28 0-3,-28 0 4,28 0 4</inkml:trace>
    </iact:actionData>
  </iact:action>
  <iact:action type="add" startTime="22410">
    <iact:property name="dataType"/>
    <iact:actionData xml:id="d1">
      <inkml:trace xmlns:inkml="http://www.w3.org/2003/InkML" xml:id="stk1" contextRef="#ctx0" brushRef="#br0">12854 9441 0,'-28'0'9,"28"0"-3,-28 0 4,28 28-2,-28-28 0,28 0 6,0 28 4,-28-28-10,28 0-2,-28 0 4,28 28-2,0-28-1,-28 0 2,0 0-2,28 28 2,-28-28-1,28 0-1,0 0 0,0 28 3,-28-28-2,28 28 0,-28-28 0,28 0-2,0 0 2,-28 0 2,28 28-2,0-28-2,0 0 2,-28 28 1,28 0 14,-28-28 2,28 0-18,-28 0 2,28 0-2,0 28 1,-28-28 1,28 0-2,0 28 2,-28-28-2,28 0 1,-28 28 1,0-28-1,28 28 17,0-28-11,0 0 10,-29 0-15,29 28-1,0-28-1,0 0 1,-28 0 2,28 28-2,-28 1-1,28-29 0,0 0 1,-28 0 1,28 28 0,0-28-3,0 0 10,0 28 1,-28-28-9,28 28 8,0 0-8,0-28 7,0 28-6,0-28 15,0 28-15,0 0-1,-28-28 0,28 0-2,0 28 12,0-28-4,0 28-3,0-28-6,0 28 4,0 0 7,0-28-1,0 0-7,0 0 0,28 0 1,-28 0 6,28 0 3,-28 0-12,28 0 4,0 0-2,-28 0-2,28 0 4,-28 0-4,29 0 4,-1 0-2,-28 0-2,28 0 5,-28 0-6,28 0 4,-28 0-2,0 0 1,28 0 2,0 0-4,-28 0 2,28-28 2,-28 28-4,28 0 2,-28 0 0,0-28 2,28 28-2,0 0 0,-28-28 0,28 28 0,-28 0-2,28 0 4,0-28-2,0 28-2,-28-28 4,28 28-2,0 0 0,-28-28 0,28 28 0,-28 0-2,28-28 12,-28 28-12,28 0 2,-28-28 2,28 28-2,-28 0-2,28 0 2,-28-28 2,0 28-4,28 0 4,0-28-2,-28 28-2,0 0 3,28-28 0,-28-1-1,28 29 0,-28-28 0,0 28-1,0 0 0,0-28 3,0 0-2,28 28 0,-28 0-1,28 0 2,-28-28-2,0 28 0,0-28 3,0 28-3,28-28 2,-28 0-1,0 28-2,0-28 4,0 28-3,0-28 2,0 28-3,0-28 4,0 28-4,0-28 3,0 28-2,0-28 3,0 28-4,28 0 4,-28-28-1,0 0-2,0 28-1,0-28 4,0 28 5,0-28 1,0 28 8,0-28-14,0 0 13,0 28 15,0 0-29,0 0-2,-28 0 3,28 0-4,-28 0 12,0 0-2,28 0-10,-28 0 4,28 0-4,-28 0 4,28 0-3,-28 0 2,0 0-1,28 0 6,-28 0 11,28 0-17,-28 0 1,0 0 7,28 0-10,0 0 3,-28 0 0,28 0 93,-28 0-93,28 0-2</inkml:trace>
    </iact:actionData>
  </iact:action>
  <iact:action type="add" startTime="25578">
    <iact:property name="dataType"/>
    <iact:actionData xml:id="d2">
      <inkml:trace xmlns:inkml="http://www.w3.org/2003/InkML" xml:id="stk2" contextRef="#ctx0" brushRef="#br0">13694 10562 0,'0'0'7,"0"0"1,-28 0 2,28 0-4,-28 0 4,0 0-2,28 0-2,-28 0 2,28 0 0,-28 0 2,0 0-2,28 0-2,-28 0 3,28 0-2,-28 0 1,0 0 2,0 0-2,28 0-1,-28 0 2,28 28-1,-28-28 0,0 28 0,0 0-1,0-28 2,28 28-1,0-28-2,-28 0 4,28 28-4,-28 0 4,28-28-4,0 28 4,0-28-4,-28 0 4,28 28-2,-28-28 0,28 28 0,0 0 0,-28-28-2,28 28 4,0-28-4,0 28 4,0-28-4,0 28 4,-28 0-2,28-28-1,0 28 0,0-28 1,0 28 0,0 0 2,0 0-2,0-28-2,0 28 4,0 0-2,0 0 0,0-28-2,0 28 4,0 0-2,0-28-2,0 28 4,0 0-2,0 0 0,0-28-2,0 28 4,0 0-2,28 0 0,-28-28-2,0 28 4,28-28-1,0 0-2,-28 28 0,28-28 2,-28 0-3,0 28 5,28-28-4,0 28 1,-28-28-2,28 0 4,-28 0-3,56 0 2,-56 0-3,28 0 4,28 0-2,-56 0-2,28 0 4,28 0-2,-56 0-2,28 0 2,0 0 2,-28 0-4,28-28 4,-28 28-4,56 0 4,-28 0-3,-28-28 2,56 28 0,-56-28-2,28 0 1,0 0-2,-28 28 2,28-28 2,-28 0-2,28 28 0,0-28 0,-28 0 0,28 0 0,-28 0 0,28 28 0,0-56-2,-28 28 4,0 0-2,0 0 0,28 28 0,-28-56 0,0 56-2,0-28 4,0 28-4,0-28 4,0 0-1,0 28-4,0-28 6,0 28-6,0-28 5,0 0-2,0 28-2,0-28 4,0 28-4,0-28 4,0 28-4,0-28 5,0 0-4,0 28-1,0-28 4,0 28-4,0-28 4,0 0-4,0 0 4,0 28-4,0-28 2,0 0 3,0 28-6,0 0 11,0-28-7,0 28-2,0 0 2,-28-28 0,0 28-1,28 0-2,0 0 2,-28 0 2,28 0-4,-28 0 4,0 0-4,28 0 2,-28 0 2,28 0-4,-28 0 4,28 0-4,-28 0 4,0 0 6,28 0-10,-28 0 4,28 0-4,-28 0 4,0 0-2,28 0-2,-28 0 5,28 0-6,-28 0 4,28 0-2,0 0 1,-28 0 3,0 0-3,28 0 5,-28 0 29,28 0 69,-28 0-102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A3321-825B-4546-97DB-061BB12337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078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6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1/relationships/inkAction" Target="../ink/inkAction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63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17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9840" y="2573192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900" dirty="0">
                <a:solidFill>
                  <a:schemeClr val="accent5"/>
                </a:solidFill>
                <a:latin typeface="+mn-lt"/>
              </a:rPr>
              <a:t>Sinice, krásnoočka, obrněnky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Třídy: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Cyanophyceae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,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Euglenophyceae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,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Dinophyceae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rostlin-cvičení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7585936" y="4846813"/>
            <a:ext cx="1423719" cy="135004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2130622" y="4846812"/>
            <a:ext cx="1379317" cy="13500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r="29446" b="59450"/>
          <a:stretch/>
        </p:blipFill>
        <p:spPr>
          <a:xfrm>
            <a:off x="4079727" y="4914435"/>
            <a:ext cx="1468210" cy="135004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5E71610-04E5-45E8-8E9F-C8445D479C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127559" y="4846812"/>
            <a:ext cx="1523822" cy="140703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78FF6CC-3F63-42D9-9229-A82CDCAF83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5870218" y="4846812"/>
            <a:ext cx="1346118" cy="13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6"/>
    </mc:Choice>
    <mc:Fallback xmlns="">
      <p:transition spd="slow" advTm="498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</a:t>
            </a:r>
            <a:r>
              <a:rPr lang="cs-CZ" altLang="cs-CZ" sz="2000" b="1" u="sng" dirty="0">
                <a:solidFill>
                  <a:schemeClr val="accent6">
                    <a:lumMod val="50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50000"/>
                  </a:schemeClr>
                </a:solidFill>
              </a:rPr>
              <a:t>Cyanophyceae</a:t>
            </a:r>
            <a:r>
              <a:rPr lang="cs-CZ" altLang="cs-CZ" sz="2000" b="1" u="sng" dirty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Oscillatoriales</a:t>
            </a:r>
            <a:r>
              <a:rPr lang="cs-CZ" altLang="cs-CZ" sz="1600" b="1" dirty="0"/>
              <a:t> </a:t>
            </a:r>
            <a:br>
              <a:rPr lang="cs-CZ" altLang="cs-CZ" sz="2000" b="1" dirty="0"/>
            </a:br>
            <a:r>
              <a:rPr lang="cs-CZ" altLang="cs-CZ" sz="2000" b="1" dirty="0"/>
              <a:t>   </a:t>
            </a:r>
            <a:br>
              <a:rPr lang="cs-CZ" altLang="cs-CZ" sz="2000" b="1" dirty="0"/>
            </a:br>
            <a:r>
              <a:rPr lang="cs-CZ" altLang="cs-CZ" sz="4000" b="1" i="1" dirty="0" err="1">
                <a:solidFill>
                  <a:schemeClr val="accent6">
                    <a:lumMod val="75000"/>
                  </a:schemeClr>
                </a:solidFill>
              </a:rPr>
              <a:t>Limnospira</a:t>
            </a:r>
            <a:r>
              <a:rPr lang="cs-CZ" altLang="cs-CZ" sz="4000" b="1" i="1" dirty="0">
                <a:solidFill>
                  <a:schemeClr val="accent6">
                    <a:lumMod val="75000"/>
                  </a:schemeClr>
                </a:solidFill>
              </a:rPr>
              <a:t> maxima</a:t>
            </a:r>
          </a:p>
        </p:txBody>
      </p:sp>
      <p:pic>
        <p:nvPicPr>
          <p:cNvPr id="12291" name="Picture 2" descr="Výsledek obrázku pro arthrospira max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9" y="2492376"/>
            <a:ext cx="3260984" cy="261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Výsledek obrázku pro arthrospira maxim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2492375"/>
            <a:ext cx="4246563" cy="2592388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742950" y="5443870"/>
            <a:ext cx="620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Nativní preparát. Spirálně stočená vegetativní vlákna.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66736BA-3051-492A-AADE-5BDD982249B9}"/>
              </a:ext>
            </a:extLst>
          </p:cNvPr>
          <p:cNvSpPr txBox="1"/>
          <p:nvPr/>
        </p:nvSpPr>
        <p:spPr>
          <a:xfrm>
            <a:off x="628650" y="6106116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39957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4"/>
    </mc:Choice>
    <mc:Fallback xmlns="">
      <p:transition spd="slow" advTm="2048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 descr="Výsledek obrázku pro Nost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16" y="1467465"/>
            <a:ext cx="4788629" cy="359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Výsledek obrázku pro Nos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8" y="4114420"/>
            <a:ext cx="3203871" cy="26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9645" y="237013"/>
            <a:ext cx="8496300" cy="966311"/>
          </a:xfrm>
        </p:spPr>
        <p:txBody>
          <a:bodyPr>
            <a:normAutofit/>
          </a:bodyPr>
          <a:lstStyle/>
          <a:p>
            <a:pPr algn="l"/>
            <a:r>
              <a:rPr lang="cs-CZ" altLang="cs-CZ" sz="2200" b="1" dirty="0"/>
              <a:t>Odd.: </a:t>
            </a:r>
            <a:r>
              <a:rPr lang="cs-CZ" altLang="cs-CZ" sz="2200" b="1" dirty="0" err="1"/>
              <a:t>Cyanophyta</a:t>
            </a:r>
            <a:r>
              <a:rPr lang="cs-CZ" altLang="cs-CZ" sz="2200" b="1" dirty="0"/>
              <a:t>/</a:t>
            </a:r>
            <a:r>
              <a:rPr lang="cs-CZ" altLang="cs-CZ" sz="2200" b="1" dirty="0" err="1"/>
              <a:t>Cyanobacteria</a:t>
            </a:r>
            <a:r>
              <a:rPr lang="cs-CZ" altLang="cs-CZ" sz="2200" b="1" dirty="0"/>
              <a:t>     </a:t>
            </a:r>
            <a:r>
              <a:rPr lang="cs-CZ" altLang="cs-CZ" sz="22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2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r>
              <a:rPr lang="cs-CZ" altLang="cs-CZ" sz="2000" b="1" dirty="0"/>
              <a:t>    </a:t>
            </a:r>
            <a:br>
              <a:rPr lang="cs-CZ" altLang="cs-CZ" sz="2800" b="1" dirty="0"/>
            </a:br>
            <a:r>
              <a:rPr lang="cs-CZ" altLang="cs-CZ" sz="4000" b="1" i="1" dirty="0" err="1">
                <a:solidFill>
                  <a:schemeClr val="accent6"/>
                </a:solidFill>
              </a:rPr>
              <a:t>Nostoc</a:t>
            </a:r>
            <a:r>
              <a:rPr lang="cs-CZ" altLang="cs-CZ" sz="4000" b="1" i="1" dirty="0">
                <a:solidFill>
                  <a:schemeClr val="accent6"/>
                </a:solidFill>
              </a:rPr>
              <a:t> </a:t>
            </a:r>
            <a:r>
              <a:rPr lang="cs-CZ" altLang="cs-CZ" sz="4000" b="1" dirty="0" err="1">
                <a:solidFill>
                  <a:schemeClr val="accent6"/>
                </a:solidFill>
              </a:rPr>
              <a:t>sp</a:t>
            </a:r>
            <a:r>
              <a:rPr lang="cs-CZ" altLang="cs-CZ" sz="4000" b="1" dirty="0">
                <a:solidFill>
                  <a:schemeClr val="accent6"/>
                </a:solidFill>
              </a:rPr>
              <a:t>.</a:t>
            </a:r>
            <a:endParaRPr lang="cs-CZ" altLang="cs-CZ" sz="2800" b="1" dirty="0">
              <a:solidFill>
                <a:schemeClr val="accent6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1293554" y="3639053"/>
            <a:ext cx="6400800" cy="6969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dirty="0"/>
              <a:t>makroskopická kolonie</a:t>
            </a:r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5893444" y="2635944"/>
            <a:ext cx="661731" cy="527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981962" y="226674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heterocyt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 flipV="1">
            <a:off x="6404860" y="4068114"/>
            <a:ext cx="12954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701893" y="5223128"/>
            <a:ext cx="1512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 flipH="1" flipV="1">
            <a:off x="2924051" y="5806375"/>
            <a:ext cx="694420" cy="2060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3447309" y="6006916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pic>
        <p:nvPicPr>
          <p:cNvPr id="13" name="Picture 5" descr="Výsledek obrázku pro Nost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8" y="1467465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C62C46-1492-42B7-A023-A813A4FC49A5}"/>
              </a:ext>
            </a:extLst>
          </p:cNvPr>
          <p:cNvSpPr txBox="1"/>
          <p:nvPr/>
        </p:nvSpPr>
        <p:spPr>
          <a:xfrm>
            <a:off x="4030478" y="5283243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6419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25"/>
    </mc:Choice>
    <mc:Fallback xmlns="">
      <p:transition spd="slow" advTm="8882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80219" y="158750"/>
            <a:ext cx="7886700" cy="1325563"/>
          </a:xfrm>
        </p:spPr>
        <p:txBody>
          <a:bodyPr/>
          <a:lstStyle/>
          <a:p>
            <a:r>
              <a:rPr lang="cs-CZ" altLang="cs-CZ" dirty="0"/>
              <a:t> </a:t>
            </a:r>
            <a:r>
              <a:rPr lang="cs-CZ" altLang="cs-CZ" sz="2400" b="1" i="1" dirty="0" err="1"/>
              <a:t>Nostoc</a:t>
            </a:r>
            <a:r>
              <a:rPr lang="cs-CZ" altLang="cs-CZ" sz="2400" b="1" i="1" dirty="0"/>
              <a:t> </a:t>
            </a:r>
            <a:r>
              <a:rPr lang="cs-CZ" altLang="cs-CZ" sz="2400" b="1" dirty="0" err="1"/>
              <a:t>sp</a:t>
            </a:r>
            <a:r>
              <a:rPr lang="cs-CZ" altLang="cs-CZ" sz="2400" b="1" dirty="0"/>
              <a:t>. Nabarvený trvalý preparát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4" name="Picture 1" descr="E:\cviko sinice\Captur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" y="1535508"/>
            <a:ext cx="7477125" cy="493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2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3"/>
    </mc:Choice>
    <mc:Fallback xmlns="">
      <p:transition spd="slow" advTm="2095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7000" y="-8583"/>
            <a:ext cx="8496300" cy="966311"/>
          </a:xfrm>
        </p:spPr>
        <p:txBody>
          <a:bodyPr>
            <a:normAutofit/>
          </a:bodyPr>
          <a:lstStyle/>
          <a:p>
            <a:pPr algn="l"/>
            <a:r>
              <a:rPr lang="cs-CZ" altLang="cs-CZ" sz="2200" b="1" dirty="0"/>
              <a:t>Odd.: </a:t>
            </a:r>
            <a:r>
              <a:rPr lang="cs-CZ" altLang="cs-CZ" sz="2200" b="1" dirty="0" err="1"/>
              <a:t>Cyanophyta</a:t>
            </a:r>
            <a:r>
              <a:rPr lang="cs-CZ" altLang="cs-CZ" sz="2200" b="1" dirty="0"/>
              <a:t>/</a:t>
            </a:r>
            <a:r>
              <a:rPr lang="cs-CZ" altLang="cs-CZ" sz="2200" b="1" dirty="0" err="1"/>
              <a:t>Cyanobacteria</a:t>
            </a:r>
            <a:r>
              <a:rPr lang="cs-CZ" altLang="cs-CZ" sz="2200" b="1" dirty="0"/>
              <a:t>     </a:t>
            </a:r>
            <a:r>
              <a:rPr lang="cs-CZ" altLang="cs-CZ" sz="22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2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r>
              <a:rPr lang="cs-CZ" altLang="cs-CZ" sz="2000" b="1" dirty="0"/>
              <a:t>    </a:t>
            </a:r>
            <a:br>
              <a:rPr lang="cs-CZ" altLang="cs-CZ" sz="2800" b="1" dirty="0"/>
            </a:br>
            <a:r>
              <a:rPr lang="cs-CZ" altLang="cs-CZ" sz="4000" b="1" i="1" dirty="0" err="1">
                <a:solidFill>
                  <a:schemeClr val="accent6"/>
                </a:solidFill>
              </a:rPr>
              <a:t>Nostoc</a:t>
            </a:r>
            <a:r>
              <a:rPr lang="cs-CZ" altLang="cs-CZ" sz="4000" b="1" i="1" dirty="0">
                <a:solidFill>
                  <a:schemeClr val="accent6"/>
                </a:solidFill>
              </a:rPr>
              <a:t> </a:t>
            </a:r>
            <a:r>
              <a:rPr lang="cs-CZ" altLang="cs-CZ" sz="4000" b="1" dirty="0" err="1">
                <a:solidFill>
                  <a:schemeClr val="accent6"/>
                </a:solidFill>
              </a:rPr>
              <a:t>sp</a:t>
            </a:r>
            <a:r>
              <a:rPr lang="cs-CZ" altLang="cs-CZ" sz="4000" b="1" dirty="0">
                <a:solidFill>
                  <a:schemeClr val="accent6"/>
                </a:solidFill>
              </a:rPr>
              <a:t>.</a:t>
            </a:r>
            <a:endParaRPr lang="cs-CZ" altLang="cs-CZ" sz="2800" b="1" dirty="0">
              <a:solidFill>
                <a:schemeClr val="accent6"/>
              </a:solidFill>
            </a:endParaRPr>
          </a:p>
        </p:txBody>
      </p:sp>
      <p:pic>
        <p:nvPicPr>
          <p:cNvPr id="9" name="Obrázek 8" descr="Obsah obrázku jídlo, káva, polévka&#10;&#10;Popis byl vytvořen automaticky">
            <a:extLst>
              <a:ext uri="{FF2B5EF4-FFF2-40B4-BE49-F238E27FC236}">
                <a16:creationId xmlns:a16="http://schemas.microsoft.com/office/drawing/2014/main" id="{D9FE459F-B907-4044-AE51-85C5471AC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1" y="3850752"/>
            <a:ext cx="4007987" cy="3017779"/>
          </a:xfrm>
          <a:prstGeom prst="rect">
            <a:avLst/>
          </a:prstGeom>
        </p:spPr>
      </p:pic>
      <p:pic>
        <p:nvPicPr>
          <p:cNvPr id="11" name="Obrázek 10" descr="Obsah obrázku kouř, pára, jídlo, vlak&#10;&#10;Popis byl vytvořen automaticky">
            <a:extLst>
              <a:ext uri="{FF2B5EF4-FFF2-40B4-BE49-F238E27FC236}">
                <a16:creationId xmlns:a16="http://schemas.microsoft.com/office/drawing/2014/main" id="{C1BD51C5-0F8A-42EF-ABE9-81CBC80B9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48" y="3807608"/>
            <a:ext cx="4066852" cy="3062101"/>
          </a:xfrm>
          <a:prstGeom prst="rect">
            <a:avLst/>
          </a:prstGeom>
        </p:spPr>
      </p:pic>
      <p:pic>
        <p:nvPicPr>
          <p:cNvPr id="4" name="Obrázek 3" descr="Obsah obrázku pára, kouř, zelená, stůl&#10;&#10;Popis byl vytvořen automaticky">
            <a:extLst>
              <a:ext uri="{FF2B5EF4-FFF2-40B4-BE49-F238E27FC236}">
                <a16:creationId xmlns:a16="http://schemas.microsoft.com/office/drawing/2014/main" id="{7DE7202E-719B-4D90-98EC-EECDEDAE0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1" y="978931"/>
            <a:ext cx="4039093" cy="3041200"/>
          </a:xfrm>
          <a:prstGeom prst="rect">
            <a:avLst/>
          </a:prstGeom>
        </p:spPr>
      </p:pic>
      <p:pic>
        <p:nvPicPr>
          <p:cNvPr id="7" name="Obrázek 6" descr="Obsah obrázku jídlo, stůl, vsedě, žena&#10;&#10;Popis byl vytvořen automaticky">
            <a:extLst>
              <a:ext uri="{FF2B5EF4-FFF2-40B4-BE49-F238E27FC236}">
                <a16:creationId xmlns:a16="http://schemas.microsoft.com/office/drawing/2014/main" id="{60D895BD-452A-4E43-9B36-2FF2F096FD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271"/>
            <a:ext cx="4051300" cy="3050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2573426E-920D-42F0-92B8-D618FC2F0786}"/>
                  </a:ext>
                </a:extLst>
              </p14:cNvPr>
              <p14:cNvContentPartPr/>
              <p14:nvPr/>
            </p14:nvContentPartPr>
            <p14:xfrm>
              <a:off x="8961120" y="3360600"/>
              <a:ext cx="36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2573426E-920D-42F0-92B8-D618FC2F07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45280" y="3297240"/>
                <a:ext cx="316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1C9ED8-1253-4FCD-B14C-9CB95C4D8DC7}"/>
              </a:ext>
            </a:extLst>
          </p:cNvPr>
          <p:cNvSpPr txBox="1"/>
          <p:nvPr/>
        </p:nvSpPr>
        <p:spPr>
          <a:xfrm>
            <a:off x="643458" y="4265350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A23AFD8-59F7-4090-B78B-D421116DABD6}"/>
              </a:ext>
            </a:extLst>
          </p:cNvPr>
          <p:cNvSpPr txBox="1"/>
          <p:nvPr/>
        </p:nvSpPr>
        <p:spPr>
          <a:xfrm>
            <a:off x="7081677" y="4236900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32E31D1-84D3-4C26-B149-63886CAF7F5B}"/>
              </a:ext>
            </a:extLst>
          </p:cNvPr>
          <p:cNvSpPr txBox="1"/>
          <p:nvPr/>
        </p:nvSpPr>
        <p:spPr>
          <a:xfrm>
            <a:off x="4547582" y="979300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200x</a:t>
            </a:r>
          </a:p>
        </p:txBody>
      </p:sp>
    </p:spTree>
    <p:extLst>
      <p:ext uri="{BB962C8B-B14F-4D97-AF65-F5344CB8AC3E}">
        <p14:creationId xmlns:p14="http://schemas.microsoft.com/office/powerpoint/2010/main" val="29301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2"/>
    </mc:Choice>
    <mc:Fallback xmlns="">
      <p:transition spd="slow" advTm="2877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4" y="1146220"/>
            <a:ext cx="4477807" cy="3358355"/>
          </a:xfrm>
          <a:prstGeom prst="rect">
            <a:avLst/>
          </a:prstGeom>
        </p:spPr>
      </p:pic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722812" y="88900"/>
            <a:ext cx="9866811" cy="531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u="sng" dirty="0">
                <a:solidFill>
                  <a:schemeClr val="accent6"/>
                </a:solidFill>
              </a:rPr>
              <a:t>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endParaRPr lang="cs-CZ" altLang="cs-CZ" sz="1800" b="1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28191" y="558005"/>
            <a:ext cx="6400800" cy="69691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i="1" dirty="0" err="1">
                <a:solidFill>
                  <a:schemeClr val="accent6"/>
                </a:solidFill>
              </a:rPr>
              <a:t>Scytonema</a:t>
            </a:r>
            <a:r>
              <a:rPr lang="cs-CZ" altLang="cs-CZ" sz="3200" b="1" i="1" dirty="0">
                <a:solidFill>
                  <a:schemeClr val="accent6"/>
                </a:solidFill>
              </a:rPr>
              <a:t> </a:t>
            </a:r>
            <a:r>
              <a:rPr lang="cs-CZ" altLang="cs-CZ" sz="3200" b="1" dirty="0" err="1">
                <a:solidFill>
                  <a:schemeClr val="accent6"/>
                </a:solidFill>
              </a:rPr>
              <a:t>sp</a:t>
            </a:r>
            <a:r>
              <a:rPr lang="cs-CZ" altLang="cs-CZ" sz="3200" b="1" dirty="0">
                <a:solidFill>
                  <a:schemeClr val="accent6"/>
                </a:solidFill>
              </a:rPr>
              <a:t>.</a:t>
            </a:r>
            <a:endParaRPr lang="cs-CZ" altLang="cs-CZ" sz="3200" b="1" i="1" dirty="0">
              <a:solidFill>
                <a:schemeClr val="accent6"/>
              </a:solidFill>
            </a:endParaRPr>
          </a:p>
        </p:txBody>
      </p:sp>
      <p:sp>
        <p:nvSpPr>
          <p:cNvPr id="2" name="Ovál 1"/>
          <p:cNvSpPr/>
          <p:nvPr/>
        </p:nvSpPr>
        <p:spPr>
          <a:xfrm>
            <a:off x="1495232" y="1831951"/>
            <a:ext cx="1590541" cy="1614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451450" y="1526833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14975"/>
          <a:stretch/>
        </p:blipFill>
        <p:spPr>
          <a:xfrm>
            <a:off x="4924285" y="1146220"/>
            <a:ext cx="3981450" cy="4857750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94290" y="4922201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5400000" flipH="1">
            <a:off x="5733909" y="4274455"/>
            <a:ext cx="863600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334578" y="4948763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rot="16200000">
            <a:off x="4678935" y="4197738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457310" y="566687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slizová pochva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275791" y="5470601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A13DB33C-4CAD-45C2-8E99-371E9F831F1F}"/>
              </a:ext>
            </a:extLst>
          </p:cNvPr>
          <p:cNvSpPr txBox="1"/>
          <p:nvPr/>
        </p:nvSpPr>
        <p:spPr>
          <a:xfrm>
            <a:off x="208967" y="5266263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23540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30"/>
    </mc:Choice>
    <mc:Fallback xmlns="">
      <p:transition spd="slow" advTm="7863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84" y="1168400"/>
            <a:ext cx="6484257" cy="4882264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394823" y="1635408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pravé větvení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1351326" y="2355577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51606" y="6194506"/>
            <a:ext cx="873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Tato sinice je jako jediná pouze v trvalém preparátu. Je dobré nakreslit si pod menším zvětšením strukturu větvení a pod větším zvětšením detail.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AA3EA91-85B0-407A-809F-B3B2BA8634FA}"/>
              </a:ext>
            </a:extLst>
          </p:cNvPr>
          <p:cNvSpPr txBox="1"/>
          <p:nvPr/>
        </p:nvSpPr>
        <p:spPr>
          <a:xfrm>
            <a:off x="7500763" y="727147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38341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92"/>
    </mc:Choice>
    <mc:Fallback xmlns="">
      <p:transition spd="slow" advTm="45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69" y="1066209"/>
            <a:ext cx="6975125" cy="5251859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2617826" y="1412432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buňky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3511051" y="2104685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88C2952-9D93-46AD-BD75-D5C7E7ADA615}"/>
              </a:ext>
            </a:extLst>
          </p:cNvPr>
          <p:cNvSpPr txBox="1"/>
          <p:nvPr/>
        </p:nvSpPr>
        <p:spPr>
          <a:xfrm>
            <a:off x="-85060" y="5607125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1E58116E-9F3C-4608-941E-2798F3BFD57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02920" y="3096360"/>
              <a:ext cx="938160" cy="10389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1E58116E-9F3C-4608-941E-2798F3BFD5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3560" y="3087000"/>
                <a:ext cx="956880" cy="105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36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28"/>
    </mc:Choice>
    <mc:Fallback xmlns="">
      <p:transition spd="slow" advTm="32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8966" y="1850178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900" dirty="0">
                <a:solidFill>
                  <a:schemeClr val="accent5"/>
                </a:solidFill>
                <a:latin typeface="+mn-lt"/>
              </a:rPr>
              <a:t>Krásnoočka (</a:t>
            </a:r>
            <a:r>
              <a:rPr lang="cs-CZ" sz="4900" dirty="0" err="1">
                <a:solidFill>
                  <a:schemeClr val="accent5"/>
                </a:solidFill>
                <a:latin typeface="+mn-lt"/>
              </a:rPr>
              <a:t>Euglenophyta</a:t>
            </a:r>
            <a:r>
              <a:rPr lang="cs-CZ" sz="4900" dirty="0">
                <a:solidFill>
                  <a:schemeClr val="accent5"/>
                </a:solidFill>
                <a:latin typeface="+mn-lt"/>
              </a:rPr>
              <a:t>) Obrněnky (</a:t>
            </a:r>
            <a:r>
              <a:rPr lang="cs-CZ" sz="4900" dirty="0" err="1">
                <a:solidFill>
                  <a:schemeClr val="accent5"/>
                </a:solidFill>
                <a:latin typeface="+mn-lt"/>
              </a:rPr>
              <a:t>Dinophyta</a:t>
            </a:r>
            <a:r>
              <a:rPr lang="cs-CZ" sz="4900" dirty="0">
                <a:solidFill>
                  <a:schemeClr val="accent5"/>
                </a:solidFill>
                <a:latin typeface="+mn-lt"/>
              </a:rPr>
              <a:t>)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Třídy: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Euglenophyceae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,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Dinophyceae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6575560" y="4793411"/>
            <a:ext cx="1729146" cy="163966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990216" y="4824999"/>
            <a:ext cx="1681656" cy="164596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r="29446" b="59450"/>
          <a:stretch/>
        </p:blipFill>
        <p:spPr>
          <a:xfrm>
            <a:off x="3699186" y="4846813"/>
            <a:ext cx="1849060" cy="17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4"/>
    </mc:Choice>
    <mc:Fallback xmlns="">
      <p:transition spd="slow" advTm="153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7932704" y="68730"/>
            <a:ext cx="1165292" cy="1140561"/>
          </a:xfrm>
          <a:prstGeom prst="rect">
            <a:avLst/>
          </a:prstGeom>
        </p:spPr>
      </p:pic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dirty="0">
                <a:solidFill>
                  <a:schemeClr val="bg1"/>
                </a:solidFill>
              </a:rPr>
              <a:t>Sinice</a:t>
            </a:r>
            <a:endParaRPr lang="fr-CA" altLang="cs-CZ" dirty="0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983130"/>
            <a:ext cx="8497615" cy="64035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3200" dirty="0">
                <a:solidFill>
                  <a:schemeClr val="tx2"/>
                </a:solidFill>
              </a:rPr>
              <a:t>Oddělení </a:t>
            </a:r>
            <a:r>
              <a:rPr lang="cs-CZ" altLang="cs-CZ" sz="3200" dirty="0" err="1">
                <a:solidFill>
                  <a:schemeClr val="tx2"/>
                </a:solidFill>
              </a:rPr>
              <a:t>Euglenophyta</a:t>
            </a:r>
            <a:r>
              <a:rPr lang="cs-CZ" altLang="cs-CZ" sz="3200" dirty="0">
                <a:solidFill>
                  <a:schemeClr val="tx2"/>
                </a:solidFill>
              </a:rPr>
              <a:t>, třída </a:t>
            </a:r>
            <a:r>
              <a:rPr lang="cs-CZ" altLang="cs-CZ" sz="3200" dirty="0" err="1">
                <a:solidFill>
                  <a:schemeClr val="tx2"/>
                </a:solidFill>
              </a:rPr>
              <a:t>Euglenophyceae</a:t>
            </a:r>
            <a:endParaRPr lang="cs-CZ" altLang="cs-CZ" sz="3200" dirty="0">
              <a:solidFill>
                <a:schemeClr val="tx2"/>
              </a:solidFill>
            </a:endParaRPr>
          </a:p>
          <a:p>
            <a:pPr marL="0" indent="0" eaLnBrk="1" hangingPunct="1">
              <a:buNone/>
            </a:pPr>
            <a:endParaRPr lang="cs-CZ" altLang="cs-CZ" sz="36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sz="2400" dirty="0"/>
              <a:t>Jednobuněční bičíkovci</a:t>
            </a:r>
          </a:p>
          <a:p>
            <a:pPr>
              <a:spcBef>
                <a:spcPct val="0"/>
              </a:spcBef>
            </a:pPr>
            <a:r>
              <a:rPr lang="cs-CZ" altLang="cs-CZ" sz="2400" dirty="0"/>
              <a:t>Pelikula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Lorika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Stigma + </a:t>
            </a:r>
            <a:r>
              <a:rPr lang="cs-CZ" altLang="cs-CZ" sz="2400" dirty="0" err="1"/>
              <a:t>paraflagelární</a:t>
            </a:r>
            <a:r>
              <a:rPr lang="cs-CZ" altLang="cs-CZ" sz="2400" dirty="0"/>
              <a:t> lišta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Paramylon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Chlorofyl a, b, </a:t>
            </a:r>
            <a:r>
              <a:rPr lang="cs-CZ" altLang="cs-CZ" sz="2400" dirty="0" err="1"/>
              <a:t>diadinoxantin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neoxantin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Ampule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Mukocysty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Palmeloidní</a:t>
            </a:r>
            <a:r>
              <a:rPr lang="cs-CZ" altLang="cs-CZ" sz="2400" dirty="0"/>
              <a:t> stádium</a:t>
            </a:r>
          </a:p>
          <a:p>
            <a:pPr>
              <a:spcBef>
                <a:spcPct val="0"/>
              </a:spcBef>
            </a:pPr>
            <a:r>
              <a:rPr lang="cs-CZ" altLang="cs-CZ" sz="2400" dirty="0"/>
              <a:t>Pouze nepohlavní rozmnožování </a:t>
            </a:r>
            <a:r>
              <a:rPr lang="cs-CZ" altLang="cs-CZ" sz="2400" dirty="0" err="1"/>
              <a:t>Schizotomie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Eutrofní vody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Fagotrofie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mixotrofie</a:t>
            </a:r>
            <a:endParaRPr lang="cs-CZ" altLang="cs-CZ" sz="2400" dirty="0"/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5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38"/>
    </mc:Choice>
    <mc:Fallback xmlns="">
      <p:transition spd="slow" advTm="17773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30" y="1735136"/>
            <a:ext cx="4164067" cy="33968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9750" y="5949950"/>
            <a:ext cx="6335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7175" name="Picture 13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44" y="1735136"/>
            <a:ext cx="2624956" cy="205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3850" y="319364"/>
            <a:ext cx="63712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/>
              <a:t>Odd.: </a:t>
            </a:r>
            <a:r>
              <a:rPr lang="cs-CZ" altLang="cs-CZ" sz="2000" dirty="0" err="1"/>
              <a:t>Euglenophyta</a:t>
            </a:r>
            <a:r>
              <a:rPr lang="cs-CZ" altLang="cs-CZ" sz="2000" dirty="0"/>
              <a:t>      </a:t>
            </a:r>
            <a:r>
              <a:rPr lang="cs-CZ" altLang="cs-CZ" sz="2000" b="1" u="sng" dirty="0">
                <a:solidFill>
                  <a:srgbClr val="C00000"/>
                </a:solidFill>
              </a:rPr>
              <a:t>Třída: </a:t>
            </a:r>
            <a:r>
              <a:rPr lang="cs-CZ" altLang="cs-CZ" sz="2000" b="1" u="sng" dirty="0" err="1">
                <a:solidFill>
                  <a:srgbClr val="C00000"/>
                </a:solidFill>
              </a:rPr>
              <a:t>Euglenophyceae</a:t>
            </a:r>
            <a:br>
              <a:rPr lang="cs-CZ" altLang="cs-CZ" b="1" u="sng" dirty="0">
                <a:solidFill>
                  <a:srgbClr val="C00000"/>
                </a:solidFill>
              </a:rPr>
            </a:br>
            <a:br>
              <a:rPr lang="cs-CZ" altLang="cs-CZ" b="1" u="sng" dirty="0">
                <a:solidFill>
                  <a:srgbClr val="C00000"/>
                </a:solidFill>
              </a:rPr>
            </a:br>
            <a:r>
              <a:rPr lang="cs-CZ" altLang="cs-CZ" sz="3600" b="1" i="1" dirty="0" err="1">
                <a:solidFill>
                  <a:srgbClr val="0070C0"/>
                </a:solidFill>
              </a:rPr>
              <a:t>Trachelomonas</a:t>
            </a:r>
            <a:r>
              <a:rPr lang="cs-CZ" altLang="cs-CZ" sz="3600" b="1" dirty="0">
                <a:solidFill>
                  <a:srgbClr val="0070C0"/>
                </a:solidFill>
              </a:rPr>
              <a:t> </a:t>
            </a:r>
            <a:r>
              <a:rPr lang="cs-CZ" altLang="cs-CZ" sz="3600" b="1" dirty="0" err="1">
                <a:solidFill>
                  <a:srgbClr val="0070C0"/>
                </a:solidFill>
              </a:rPr>
              <a:t>sp</a:t>
            </a:r>
            <a:r>
              <a:rPr lang="cs-CZ" altLang="cs-CZ" sz="3600" b="1" dirty="0">
                <a:solidFill>
                  <a:srgbClr val="0070C0"/>
                </a:solidFill>
              </a:rPr>
              <a:t>.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pic>
        <p:nvPicPr>
          <p:cNvPr id="1026" name="Picture 2" descr="Trachelomon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44" y="4060824"/>
            <a:ext cx="2624956" cy="242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39464" y="5533141"/>
            <a:ext cx="497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Může být viditelné stigma (v trvalém preparátu černé) a bičík.</a:t>
            </a:r>
          </a:p>
          <a:p>
            <a:r>
              <a:rPr lang="cs-CZ" i="1" dirty="0"/>
              <a:t>Chloroplasty jsou zelené, zrnka </a:t>
            </a:r>
            <a:r>
              <a:rPr lang="cs-CZ" i="1" dirty="0" err="1"/>
              <a:t>paramylonového</a:t>
            </a:r>
            <a:r>
              <a:rPr lang="cs-CZ" i="1" dirty="0"/>
              <a:t> škrobu jsou bílá.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DFD8A65-DA25-4D4C-8AE7-3B4CB4A91EF4}"/>
              </a:ext>
            </a:extLst>
          </p:cNvPr>
          <p:cNvSpPr txBox="1"/>
          <p:nvPr/>
        </p:nvSpPr>
        <p:spPr>
          <a:xfrm>
            <a:off x="265046" y="3691492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1488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9"/>
    </mc:Choice>
    <mc:Fallback xmlns="">
      <p:transition spd="slow" advTm="480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2338388" y="111124"/>
            <a:ext cx="7886700" cy="1325563"/>
          </a:xfrm>
        </p:spPr>
        <p:txBody>
          <a:bodyPr/>
          <a:lstStyle/>
          <a:p>
            <a:r>
              <a:rPr lang="cs-CZ" altLang="cs-CZ" dirty="0">
                <a:solidFill>
                  <a:schemeClr val="accent6">
                    <a:lumMod val="50000"/>
                  </a:schemeClr>
                </a:solidFill>
              </a:rPr>
              <a:t>Pokyny do cvičení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39738" y="135413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Protokoly</a:t>
            </a:r>
          </a:p>
          <a:p>
            <a:r>
              <a:rPr lang="cs-CZ" altLang="cs-CZ" sz="2000" dirty="0"/>
              <a:t>Jméno, datum, číslo a téma cvičení</a:t>
            </a:r>
          </a:p>
          <a:p>
            <a:r>
              <a:rPr lang="cs-CZ" altLang="cs-CZ" sz="2000" dirty="0"/>
              <a:t>Podmínky zápočtu- </a:t>
            </a:r>
            <a:r>
              <a:rPr lang="cs-CZ" altLang="cs-CZ" sz="2000" dirty="0" err="1"/>
              <a:t>poznávačka</a:t>
            </a:r>
            <a:r>
              <a:rPr lang="cs-CZ" altLang="cs-CZ" sz="2000" dirty="0"/>
              <a:t>, protokoly </a:t>
            </a:r>
          </a:p>
          <a:p>
            <a:pPr marL="0" indent="0">
              <a:buNone/>
            </a:pPr>
            <a:endParaRPr lang="cs-CZ" altLang="cs-CZ" sz="2000" dirty="0"/>
          </a:p>
        </p:txBody>
      </p:sp>
      <p:pic>
        <p:nvPicPr>
          <p:cNvPr id="4100" name="Picture 4" descr="Výsledek obrázku pro eug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56" y="4412513"/>
            <a:ext cx="2512250" cy="228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>
            <a:cxnSpLocks/>
          </p:cNvCxnSpPr>
          <p:nvPr/>
        </p:nvCxnSpPr>
        <p:spPr>
          <a:xfrm>
            <a:off x="7266579" y="3147237"/>
            <a:ext cx="0" cy="1812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281738" y="2755323"/>
            <a:ext cx="30695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/>
              <a:t>Obrázek a popisné čáry tužkou</a:t>
            </a:r>
          </a:p>
        </p:txBody>
      </p:sp>
      <p:cxnSp>
        <p:nvCxnSpPr>
          <p:cNvPr id="8" name="Přímá spojnice se šipkou 7"/>
          <p:cNvCxnSpPr>
            <a:cxnSpLocks/>
          </p:cNvCxnSpPr>
          <p:nvPr/>
        </p:nvCxnSpPr>
        <p:spPr>
          <a:xfrm>
            <a:off x="7266579" y="3147237"/>
            <a:ext cx="701675" cy="2160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28F5360B-CF5B-4BBF-A4B9-60EF3D36D6DC}"/>
              </a:ext>
            </a:extLst>
          </p:cNvPr>
          <p:cNvSpPr/>
          <p:nvPr/>
        </p:nvSpPr>
        <p:spPr>
          <a:xfrm>
            <a:off x="474662" y="310470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u="sng" dirty="0" err="1">
                <a:solidFill>
                  <a:srgbClr val="C00000"/>
                </a:solidFill>
              </a:rPr>
              <a:t>Poznávačka</a:t>
            </a:r>
            <a:r>
              <a:rPr lang="cs-CZ" altLang="cs-CZ" b="1" u="sng" dirty="0">
                <a:solidFill>
                  <a:srgbClr val="C00000"/>
                </a:solidFill>
              </a:rPr>
              <a:t>:</a:t>
            </a:r>
          </a:p>
          <a:p>
            <a:endParaRPr lang="cs-CZ" altLang="cs-CZ" dirty="0"/>
          </a:p>
          <a:p>
            <a:r>
              <a:rPr lang="cs-CZ" altLang="cs-CZ" dirty="0"/>
              <a:t>5 zástupců sinic a řas</a:t>
            </a:r>
          </a:p>
          <a:p>
            <a:endParaRPr lang="cs-CZ" altLang="cs-CZ" dirty="0"/>
          </a:p>
          <a:p>
            <a:r>
              <a:rPr lang="cs-CZ" altLang="cs-CZ" dirty="0"/>
              <a:t>Latinské rodové jméno             </a:t>
            </a:r>
            <a:r>
              <a:rPr lang="cs-CZ" altLang="cs-CZ" i="1" dirty="0" err="1"/>
              <a:t>Euglena</a:t>
            </a:r>
            <a:r>
              <a:rPr lang="cs-CZ" altLang="cs-CZ" i="1" dirty="0"/>
              <a:t> </a:t>
            </a:r>
            <a:r>
              <a:rPr lang="cs-CZ" altLang="cs-CZ" i="1" dirty="0" err="1"/>
              <a:t>gracilis</a:t>
            </a:r>
            <a:endParaRPr lang="cs-CZ" altLang="cs-CZ" sz="1400" i="1" dirty="0"/>
          </a:p>
          <a:p>
            <a:r>
              <a:rPr lang="cs-CZ" altLang="cs-CZ" dirty="0"/>
              <a:t>Latinské zařazení do třídy</a:t>
            </a:r>
          </a:p>
          <a:p>
            <a:endParaRPr lang="cs-CZ" alt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C75EF980-3D9B-458B-B0EB-DC66C215AF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7773062" y="33442"/>
            <a:ext cx="1230443" cy="1136139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CD4A5A5-0425-4DFA-B47B-E0C2EBDD445D}"/>
              </a:ext>
            </a:extLst>
          </p:cNvPr>
          <p:cNvCxnSpPr>
            <a:cxnSpLocks/>
          </p:cNvCxnSpPr>
          <p:nvPr/>
        </p:nvCxnSpPr>
        <p:spPr>
          <a:xfrm>
            <a:off x="4133926" y="4412513"/>
            <a:ext cx="6613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6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15"/>
    </mc:Choice>
    <mc:Fallback xmlns="">
      <p:transition spd="slow" advTm="21181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12" y="1987262"/>
            <a:ext cx="6339903" cy="4773574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40809" y="2130425"/>
            <a:ext cx="7886700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269359" y="4831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2000" b="1" dirty="0">
                <a:latin typeface="+mn-lt"/>
              </a:rPr>
              <a:t>Odd.: </a:t>
            </a:r>
            <a:r>
              <a:rPr lang="cs-CZ" altLang="cs-CZ" sz="2000" b="1" dirty="0" err="1">
                <a:latin typeface="+mn-lt"/>
              </a:rPr>
              <a:t>Euglenophyta</a:t>
            </a:r>
            <a:r>
              <a:rPr lang="cs-CZ" altLang="cs-CZ" sz="2000" b="1" dirty="0">
                <a:latin typeface="+mn-lt"/>
              </a:rPr>
              <a:t>      </a:t>
            </a:r>
            <a:r>
              <a:rPr lang="cs-CZ" altLang="cs-CZ" sz="2000" b="1" u="sng" dirty="0">
                <a:solidFill>
                  <a:srgbClr val="C00000"/>
                </a:solidFill>
                <a:latin typeface="+mn-lt"/>
              </a:rPr>
              <a:t>Třída: </a:t>
            </a:r>
            <a:r>
              <a:rPr lang="cs-CZ" altLang="cs-CZ" sz="2000" b="1" u="sng" dirty="0" err="1">
                <a:solidFill>
                  <a:srgbClr val="C00000"/>
                </a:solidFill>
                <a:latin typeface="+mn-lt"/>
              </a:rPr>
              <a:t>Euglenophyceae</a:t>
            </a: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r>
              <a:rPr lang="cs-CZ" altLang="cs-CZ" sz="4000" b="1" i="1" dirty="0" err="1">
                <a:solidFill>
                  <a:srgbClr val="0070C0"/>
                </a:solidFill>
                <a:latin typeface="+mn-lt"/>
              </a:rPr>
              <a:t>Trachelomonas</a:t>
            </a:r>
            <a:r>
              <a:rPr lang="cs-CZ" altLang="cs-CZ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cs-CZ" sz="4000" b="1" dirty="0" err="1">
                <a:solidFill>
                  <a:srgbClr val="0070C0"/>
                </a:solidFill>
                <a:latin typeface="+mn-lt"/>
              </a:rPr>
              <a:t>sp</a:t>
            </a:r>
            <a:r>
              <a:rPr lang="cs-CZ" altLang="cs-CZ" sz="4000" b="1" dirty="0">
                <a:solidFill>
                  <a:srgbClr val="0070C0"/>
                </a:solidFill>
                <a:latin typeface="+mn-lt"/>
              </a:rPr>
              <a:t>.</a:t>
            </a:r>
            <a:br>
              <a:rPr lang="cs-CZ" altLang="cs-CZ" sz="3600" b="1" dirty="0">
                <a:solidFill>
                  <a:srgbClr val="0070C0"/>
                </a:solidFill>
                <a:latin typeface="+mn-lt"/>
              </a:rPr>
            </a:br>
            <a:br>
              <a:rPr lang="cs-CZ" altLang="cs-CZ" sz="2000" b="1" dirty="0">
                <a:latin typeface="+mn-lt"/>
              </a:rPr>
            </a:br>
            <a:r>
              <a:rPr lang="cs-CZ" altLang="cs-CZ" sz="2000" dirty="0">
                <a:latin typeface="+mn-lt"/>
              </a:rPr>
              <a:t>Společný trvalý preparát </a:t>
            </a:r>
            <a:r>
              <a:rPr lang="cs-CZ" altLang="cs-CZ" sz="2000" i="1" dirty="0" err="1">
                <a:latin typeface="+mn-lt"/>
              </a:rPr>
              <a:t>Euglena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sp</a:t>
            </a:r>
            <a:r>
              <a:rPr lang="cs-CZ" altLang="cs-CZ" sz="2000" dirty="0">
                <a:latin typeface="+mn-lt"/>
              </a:rPr>
              <a:t>. a </a:t>
            </a:r>
            <a:r>
              <a:rPr lang="cs-CZ" altLang="cs-CZ" sz="2000" i="1" dirty="0" err="1">
                <a:latin typeface="+mn-lt"/>
              </a:rPr>
              <a:t>Trachelomonas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sp</a:t>
            </a:r>
            <a:r>
              <a:rPr lang="cs-CZ" altLang="cs-CZ" sz="2000" dirty="0">
                <a:latin typeface="+mn-lt"/>
              </a:rPr>
              <a:t>. Z trvalého preparátu kreslíme jen </a:t>
            </a:r>
            <a:r>
              <a:rPr lang="cs-CZ" altLang="cs-CZ" sz="2000" i="1" dirty="0" err="1">
                <a:latin typeface="+mn-lt"/>
              </a:rPr>
              <a:t>Trachelomonas</a:t>
            </a:r>
            <a:r>
              <a:rPr lang="cs-CZ" altLang="cs-CZ" sz="2000" dirty="0">
                <a:latin typeface="+mn-lt"/>
              </a:rPr>
              <a:t>, rod </a:t>
            </a:r>
            <a:r>
              <a:rPr lang="cs-CZ" altLang="cs-CZ" sz="2000" i="1" dirty="0" err="1">
                <a:latin typeface="+mn-lt"/>
              </a:rPr>
              <a:t>Euglena</a:t>
            </a:r>
            <a:r>
              <a:rPr lang="cs-CZ" altLang="cs-CZ" sz="2000" dirty="0">
                <a:latin typeface="+mn-lt"/>
              </a:rPr>
              <a:t> kreslíme z preparátu nativního.</a:t>
            </a:r>
            <a:endParaRPr lang="cs-CZ" altLang="cs-CZ" sz="32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43" name="Picture 1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342860" y="3148512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Euglena</a:t>
            </a:r>
            <a:endParaRPr lang="cs-CZ" altLang="cs-CZ" sz="18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06887" y="2498038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Trachelomonas</a:t>
            </a:r>
            <a:endParaRPr lang="cs-CZ" altLang="cs-CZ" sz="18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5400000">
            <a:off x="6026573" y="3203324"/>
            <a:ext cx="396224" cy="12140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3414508" y="2871944"/>
            <a:ext cx="800344" cy="82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rot="5400000">
            <a:off x="6549529" y="3726282"/>
            <a:ext cx="396223" cy="1681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H="1">
            <a:off x="2932182" y="2884784"/>
            <a:ext cx="482325" cy="21706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058A68E-A794-4778-87D5-39B15F93B685}"/>
              </a:ext>
            </a:extLst>
          </p:cNvPr>
          <p:cNvSpPr txBox="1"/>
          <p:nvPr/>
        </p:nvSpPr>
        <p:spPr>
          <a:xfrm>
            <a:off x="-5128" y="3148512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99394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7"/>
    </mc:Choice>
    <mc:Fallback xmlns="">
      <p:transition spd="slow" advTm="3360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69358" y="390614"/>
            <a:ext cx="8874641" cy="12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800" b="1" dirty="0">
                <a:latin typeface="+mn-lt"/>
              </a:rPr>
              <a:t>Odd.: </a:t>
            </a:r>
            <a:r>
              <a:rPr lang="cs-CZ" altLang="cs-CZ" sz="3800" b="1" dirty="0" err="1">
                <a:latin typeface="+mn-lt"/>
              </a:rPr>
              <a:t>Euglenophyta</a:t>
            </a:r>
            <a:r>
              <a:rPr lang="cs-CZ" altLang="cs-CZ" sz="3800" b="1" dirty="0">
                <a:latin typeface="+mn-lt"/>
              </a:rPr>
              <a:t>      </a:t>
            </a:r>
            <a:r>
              <a:rPr lang="cs-CZ" altLang="cs-CZ" sz="3800" b="1" u="sng" dirty="0">
                <a:solidFill>
                  <a:srgbClr val="C00000"/>
                </a:solidFill>
                <a:latin typeface="+mn-lt"/>
              </a:rPr>
              <a:t>Třída: </a:t>
            </a:r>
            <a:r>
              <a:rPr lang="cs-CZ" altLang="cs-CZ" sz="3800" b="1" u="sng" dirty="0" err="1">
                <a:solidFill>
                  <a:srgbClr val="C00000"/>
                </a:solidFill>
                <a:latin typeface="+mn-lt"/>
              </a:rPr>
              <a:t>Euglenophyceae</a:t>
            </a: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br>
              <a:rPr lang="cs-CZ" altLang="cs-CZ" sz="5300" b="1" u="sng" dirty="0">
                <a:solidFill>
                  <a:srgbClr val="C00000"/>
                </a:solidFill>
                <a:latin typeface="+mn-lt"/>
              </a:rPr>
            </a:br>
            <a:r>
              <a:rPr lang="cs-CZ" altLang="cs-CZ" sz="6900" b="1" i="1" dirty="0" err="1">
                <a:solidFill>
                  <a:srgbClr val="0070C0"/>
                </a:solidFill>
                <a:latin typeface="+mn-lt"/>
              </a:rPr>
              <a:t>Euglena</a:t>
            </a:r>
            <a:r>
              <a:rPr lang="cs-CZ" altLang="cs-CZ" sz="69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cs-CZ" sz="6900" b="1" dirty="0" err="1">
                <a:solidFill>
                  <a:srgbClr val="0070C0"/>
                </a:solidFill>
                <a:latin typeface="+mn-lt"/>
              </a:rPr>
              <a:t>sp</a:t>
            </a:r>
            <a:r>
              <a:rPr lang="cs-CZ" altLang="cs-CZ" sz="6900" b="1" dirty="0">
                <a:solidFill>
                  <a:srgbClr val="0070C0"/>
                </a:solidFill>
                <a:latin typeface="+mn-lt"/>
              </a:rPr>
              <a:t>.</a:t>
            </a:r>
            <a:br>
              <a:rPr lang="cs-CZ" altLang="cs-CZ" sz="3600" b="1" dirty="0">
                <a:solidFill>
                  <a:srgbClr val="0070C0"/>
                </a:solidFill>
              </a:rPr>
            </a:br>
            <a:endParaRPr lang="cs-CZ" altLang="cs-CZ" sz="3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4" y="1767988"/>
            <a:ext cx="6365901" cy="49871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3043678" y="2545834"/>
            <a:ext cx="2259929" cy="1050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4277164" y="4214648"/>
            <a:ext cx="662698" cy="99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5407130" y="5503621"/>
            <a:ext cx="1858342" cy="19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5400000" flipV="1">
            <a:off x="815343" y="2137463"/>
            <a:ext cx="313725" cy="241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286404" y="2319127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stigma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939862" y="4029982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paramylon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265472" y="5318955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chloroplast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62307" y="1732137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bičík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4" y="5394660"/>
            <a:ext cx="3319462" cy="1360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95" y="1746696"/>
            <a:ext cx="2618029" cy="1144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uglena gracilis | Blueg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19" y="2904855"/>
            <a:ext cx="2606905" cy="195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121BDE6-7EC6-46D3-9D44-CBF23CC5B5BF}"/>
              </a:ext>
            </a:extLst>
          </p:cNvPr>
          <p:cNvSpPr txBox="1"/>
          <p:nvPr/>
        </p:nvSpPr>
        <p:spPr>
          <a:xfrm>
            <a:off x="7024490" y="920763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0563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64"/>
    </mc:Choice>
    <mc:Fallback xmlns="">
      <p:transition spd="slow" advTm="9106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55B532-3198-4551-9FE2-2BD110E6336B}"/>
              </a:ext>
            </a:extLst>
          </p:cNvPr>
          <p:cNvSpPr txBox="1">
            <a:spLocks/>
          </p:cNvSpPr>
          <p:nvPr/>
        </p:nvSpPr>
        <p:spPr>
          <a:xfrm>
            <a:off x="269359" y="114168"/>
            <a:ext cx="8874641" cy="12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800" b="1" dirty="0">
                <a:latin typeface="+mn-lt"/>
              </a:rPr>
              <a:t>Odd.: </a:t>
            </a:r>
            <a:r>
              <a:rPr lang="cs-CZ" altLang="cs-CZ" sz="3800" b="1" dirty="0" err="1">
                <a:latin typeface="+mn-lt"/>
              </a:rPr>
              <a:t>Euglenophyta</a:t>
            </a:r>
            <a:r>
              <a:rPr lang="cs-CZ" altLang="cs-CZ" sz="3800" b="1" dirty="0">
                <a:latin typeface="+mn-lt"/>
              </a:rPr>
              <a:t>      </a:t>
            </a:r>
            <a:r>
              <a:rPr lang="cs-CZ" altLang="cs-CZ" sz="3800" b="1" u="sng" dirty="0">
                <a:solidFill>
                  <a:srgbClr val="C00000"/>
                </a:solidFill>
                <a:latin typeface="+mn-lt"/>
              </a:rPr>
              <a:t>Třída: </a:t>
            </a:r>
            <a:r>
              <a:rPr lang="cs-CZ" altLang="cs-CZ" sz="3800" b="1" u="sng" dirty="0" err="1">
                <a:solidFill>
                  <a:srgbClr val="C00000"/>
                </a:solidFill>
                <a:latin typeface="+mn-lt"/>
              </a:rPr>
              <a:t>Euglenophyceae</a:t>
            </a: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br>
              <a:rPr lang="cs-CZ" altLang="cs-CZ" sz="5300" b="1" u="sng" dirty="0">
                <a:solidFill>
                  <a:srgbClr val="C00000"/>
                </a:solidFill>
                <a:latin typeface="+mn-lt"/>
              </a:rPr>
            </a:br>
            <a:r>
              <a:rPr lang="cs-CZ" altLang="cs-CZ" sz="6900" b="1" i="1" dirty="0" err="1">
                <a:solidFill>
                  <a:srgbClr val="0070C0"/>
                </a:solidFill>
                <a:latin typeface="+mn-lt"/>
              </a:rPr>
              <a:t>Euglena</a:t>
            </a:r>
            <a:r>
              <a:rPr lang="cs-CZ" altLang="cs-CZ" sz="69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cs-CZ" sz="6900" b="1" dirty="0" err="1">
                <a:solidFill>
                  <a:srgbClr val="0070C0"/>
                </a:solidFill>
                <a:latin typeface="+mn-lt"/>
              </a:rPr>
              <a:t>sp</a:t>
            </a:r>
            <a:r>
              <a:rPr lang="cs-CZ" altLang="cs-CZ" sz="6900" b="1" dirty="0">
                <a:solidFill>
                  <a:srgbClr val="0070C0"/>
                </a:solidFill>
                <a:latin typeface="+mn-lt"/>
              </a:rPr>
              <a:t>.</a:t>
            </a:r>
            <a:br>
              <a:rPr lang="cs-CZ" altLang="cs-CZ" sz="3600" b="1" dirty="0">
                <a:solidFill>
                  <a:srgbClr val="0070C0"/>
                </a:solidFill>
              </a:rPr>
            </a:br>
            <a:endParaRPr lang="cs-CZ" altLang="cs-CZ" sz="3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Obrázek 3" descr="Obsah obrázku voda, exteriér, pláž, jídlo&#10;&#10;Popis byl vytvořen automaticky">
            <a:extLst>
              <a:ext uri="{FF2B5EF4-FFF2-40B4-BE49-F238E27FC236}">
                <a16:creationId xmlns:a16="http://schemas.microsoft.com/office/drawing/2014/main" id="{90664CA5-3A48-43B0-B389-DE61372F5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6" t="48682" r="22684" b="13178"/>
          <a:stretch/>
        </p:blipFill>
        <p:spPr>
          <a:xfrm>
            <a:off x="915268" y="1349750"/>
            <a:ext cx="7313464" cy="524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5"/>
    </mc:Choice>
    <mc:Fallback xmlns="">
      <p:transition spd="slow" advTm="1780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dirty="0">
                <a:solidFill>
                  <a:schemeClr val="bg1"/>
                </a:solidFill>
              </a:rPr>
              <a:t>Sinice</a:t>
            </a:r>
            <a:endParaRPr lang="fr-CA" altLang="cs-CZ" dirty="0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983130"/>
            <a:ext cx="8497615" cy="64035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3200" dirty="0">
                <a:solidFill>
                  <a:schemeClr val="tx2"/>
                </a:solidFill>
              </a:rPr>
              <a:t>Oddělení </a:t>
            </a:r>
            <a:r>
              <a:rPr lang="cs-CZ" altLang="cs-CZ" sz="3200" dirty="0" err="1">
                <a:solidFill>
                  <a:schemeClr val="tx2"/>
                </a:solidFill>
              </a:rPr>
              <a:t>Dinophyta</a:t>
            </a:r>
            <a:r>
              <a:rPr lang="cs-CZ" altLang="cs-CZ" sz="3200" dirty="0">
                <a:solidFill>
                  <a:schemeClr val="tx2"/>
                </a:solidFill>
              </a:rPr>
              <a:t>, třída </a:t>
            </a:r>
            <a:r>
              <a:rPr lang="cs-CZ" altLang="cs-CZ" sz="3200" dirty="0" err="1">
                <a:solidFill>
                  <a:schemeClr val="tx2"/>
                </a:solidFill>
              </a:rPr>
              <a:t>Dinophyceae</a:t>
            </a:r>
            <a:endParaRPr lang="cs-CZ" altLang="cs-CZ" sz="36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Většinou bičíkovci 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Dinokaryon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Kleptoplastidy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Pulzující vakuoly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Chlorofyl a, c,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Théka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Epikón</a:t>
            </a:r>
            <a:r>
              <a:rPr lang="cs-CZ" sz="2000" dirty="0"/>
              <a:t>, </a:t>
            </a:r>
            <a:r>
              <a:rPr lang="cs-CZ" sz="2000" dirty="0" err="1"/>
              <a:t>hypokón</a:t>
            </a:r>
            <a:r>
              <a:rPr lang="cs-CZ" sz="2000" dirty="0"/>
              <a:t>, cingulum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Mukocysty</a:t>
            </a:r>
            <a:r>
              <a:rPr lang="cs-CZ" sz="2000" dirty="0"/>
              <a:t>, trichocysty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Ocellus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Fagotrofní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Převážně moře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Toxiny</a:t>
            </a:r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7548533" y="143323"/>
            <a:ext cx="1119546" cy="10616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34" y="2308693"/>
            <a:ext cx="18097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52"/>
    </mc:Choice>
    <mc:Fallback xmlns="">
      <p:transition spd="slow" advTm="13595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9750" y="5949950"/>
            <a:ext cx="6335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3850" y="319364"/>
            <a:ext cx="63712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/>
              <a:t>Odd.: </a:t>
            </a:r>
            <a:r>
              <a:rPr lang="cs-CZ" altLang="cs-CZ" sz="2000" dirty="0" err="1"/>
              <a:t>Dinophyta</a:t>
            </a:r>
            <a:r>
              <a:rPr lang="cs-CZ" altLang="cs-CZ" sz="2000" dirty="0"/>
              <a:t>    </a:t>
            </a:r>
            <a:r>
              <a:rPr lang="cs-CZ" altLang="cs-CZ" sz="2000" b="1" u="sng" dirty="0">
                <a:solidFill>
                  <a:srgbClr val="C00000"/>
                </a:solidFill>
              </a:rPr>
              <a:t>Třída: </a:t>
            </a:r>
            <a:r>
              <a:rPr lang="cs-CZ" altLang="cs-CZ" sz="2000" b="1" u="sng" dirty="0" err="1">
                <a:solidFill>
                  <a:srgbClr val="C00000"/>
                </a:solidFill>
              </a:rPr>
              <a:t>Dinophyceae</a:t>
            </a:r>
            <a:br>
              <a:rPr lang="cs-CZ" altLang="cs-CZ" b="1" u="sng" dirty="0">
                <a:solidFill>
                  <a:srgbClr val="C00000"/>
                </a:solidFill>
              </a:rPr>
            </a:br>
            <a:br>
              <a:rPr lang="cs-CZ" altLang="cs-CZ" b="1" u="sng" dirty="0">
                <a:solidFill>
                  <a:srgbClr val="C00000"/>
                </a:solidFill>
              </a:rPr>
            </a:br>
            <a:r>
              <a:rPr lang="cs-CZ" altLang="cs-CZ" sz="3600" b="1" i="1" dirty="0" err="1">
                <a:solidFill>
                  <a:schemeClr val="accent2">
                    <a:lumMod val="75000"/>
                  </a:schemeClr>
                </a:solidFill>
              </a:rPr>
              <a:t>Ceratium</a:t>
            </a:r>
            <a:r>
              <a:rPr lang="cs-CZ" altLang="cs-CZ" sz="36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altLang="cs-CZ" sz="3600" b="1" i="1" dirty="0" err="1">
                <a:solidFill>
                  <a:schemeClr val="accent2">
                    <a:lumMod val="75000"/>
                  </a:schemeClr>
                </a:solidFill>
              </a:rPr>
              <a:t>hirundinella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17778" r="12612" b="31648"/>
          <a:stretch/>
        </p:blipFill>
        <p:spPr>
          <a:xfrm>
            <a:off x="103132" y="1719966"/>
            <a:ext cx="6616737" cy="35562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35227" r="17032" b="35985"/>
          <a:stretch/>
        </p:blipFill>
        <p:spPr>
          <a:xfrm rot="5400000">
            <a:off x="4718960" y="2700411"/>
            <a:ext cx="6010050" cy="2057790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75463" y="1642803"/>
            <a:ext cx="151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epikón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695090" y="5193494"/>
            <a:ext cx="151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hypokón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3584026" y="4333116"/>
            <a:ext cx="433837" cy="44964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843588" y="4741413"/>
            <a:ext cx="151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cingulum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BB08929-18A0-46E0-8DF7-2F5EA92D2C26}"/>
              </a:ext>
            </a:extLst>
          </p:cNvPr>
          <p:cNvSpPr txBox="1"/>
          <p:nvPr/>
        </p:nvSpPr>
        <p:spPr>
          <a:xfrm>
            <a:off x="1627292" y="5699063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25813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8"/>
    </mc:Choice>
    <mc:Fallback xmlns="">
      <p:transition spd="slow" advTm="4179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2202269" y="-426522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                   </a:t>
            </a:r>
            <a:r>
              <a:rPr lang="cs-CZ" altLang="cs-CZ" sz="2400" b="1" dirty="0"/>
              <a:t>Objekty</a:t>
            </a:r>
            <a:endParaRPr lang="fr-CA" altLang="cs-CZ" sz="24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-185738" y="85625"/>
            <a:ext cx="9515475" cy="462407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2000" b="1" dirty="0">
                <a:solidFill>
                  <a:srgbClr val="00B050"/>
                </a:solidFill>
              </a:rPr>
              <a:t>      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Cyanobacteria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marL="0" indent="0">
              <a:buNone/>
              <a:defRPr/>
            </a:pPr>
            <a:r>
              <a:rPr lang="cs-CZ" sz="2000" i="1" dirty="0"/>
              <a:t> </a:t>
            </a:r>
            <a:br>
              <a:rPr lang="cs-CZ" sz="2000" dirty="0"/>
            </a:br>
            <a:r>
              <a:rPr lang="cs-CZ" sz="2000" dirty="0"/>
              <a:t>      1. řád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0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000" dirty="0"/>
              <a:t>  </a:t>
            </a:r>
            <a:r>
              <a:rPr lang="cs-CZ" sz="2000" b="1" i="1" dirty="0" err="1"/>
              <a:t>Chroococcus</a:t>
            </a:r>
            <a:r>
              <a:rPr lang="cs-CZ" sz="2000" b="1" i="1" dirty="0"/>
              <a:t> </a:t>
            </a:r>
            <a:r>
              <a:rPr lang="cs-CZ" sz="2000" b="1" dirty="0"/>
              <a:t>sp. </a:t>
            </a:r>
            <a:r>
              <a:rPr lang="cs-CZ" sz="2000" dirty="0"/>
              <a:t>(vegetativní buňky, slizové obaly)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2. řád </a:t>
            </a:r>
            <a:r>
              <a:rPr lang="cs-CZ" sz="2000" dirty="0" err="1">
                <a:hlinkClick r:id="rId3" action="ppaction://hlinkfile"/>
              </a:rPr>
              <a:t>Oscillatoriales</a:t>
            </a:r>
            <a:r>
              <a:rPr lang="cs-CZ" sz="2000" dirty="0"/>
              <a:t>    </a:t>
            </a:r>
            <a:r>
              <a:rPr lang="cs-CZ" sz="2000" b="1" i="1" dirty="0" err="1"/>
              <a:t>Oscillatoria</a:t>
            </a:r>
            <a:r>
              <a:rPr lang="cs-CZ" sz="2000" b="1" i="1" dirty="0"/>
              <a:t> </a:t>
            </a:r>
            <a:r>
              <a:rPr lang="cs-CZ" sz="2000" b="1" i="1" dirty="0" err="1"/>
              <a:t>sancta</a:t>
            </a:r>
            <a:r>
              <a:rPr lang="cs-CZ" sz="2000" b="1" i="1" dirty="0"/>
              <a:t> </a:t>
            </a:r>
            <a:r>
              <a:rPr lang="cs-CZ" sz="2000" dirty="0"/>
              <a:t>(vlákno, vegetativní buňka)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b="1" dirty="0"/>
              <a:t>                                               </a:t>
            </a:r>
            <a:r>
              <a:rPr lang="cs-CZ" sz="2000" b="1" i="1" dirty="0" err="1"/>
              <a:t>Limnospira</a:t>
            </a:r>
            <a:r>
              <a:rPr lang="cs-CZ" sz="2000" b="1" i="1" dirty="0"/>
              <a:t> maxima </a:t>
            </a:r>
            <a:r>
              <a:rPr lang="cs-CZ" sz="2000" dirty="0"/>
              <a:t>(vegetativní vlákno)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3. řád </a:t>
            </a:r>
            <a:r>
              <a:rPr lang="cs-CZ" sz="2000" dirty="0" err="1">
                <a:hlinkClick r:id="rId4" action="ppaction://hlinkfile"/>
              </a:rPr>
              <a:t>Nostocales</a:t>
            </a:r>
            <a:r>
              <a:rPr lang="cs-CZ" sz="2000" dirty="0"/>
              <a:t>    </a:t>
            </a:r>
            <a:r>
              <a:rPr lang="cs-CZ" sz="2000" b="1" i="1" dirty="0" err="1"/>
              <a:t>Nostoc</a:t>
            </a:r>
            <a:r>
              <a:rPr lang="cs-CZ" sz="2000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</a:t>
            </a:r>
            <a:r>
              <a:rPr lang="cs-CZ" sz="2000" i="1" dirty="0" err="1"/>
              <a:t>heterocyt</a:t>
            </a:r>
            <a:r>
              <a:rPr lang="cs-CZ" sz="2000" dirty="0"/>
              <a:t>, vegetativní vlákno, </a:t>
            </a:r>
            <a:r>
              <a:rPr lang="cs-CZ" sz="2000" i="1" dirty="0"/>
              <a:t>slizové obaly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                                        </a:t>
            </a:r>
            <a:r>
              <a:rPr lang="cs-CZ" sz="2000" b="1" i="1" dirty="0" err="1"/>
              <a:t>Scytonema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slizová pochva, </a:t>
            </a:r>
            <a:r>
              <a:rPr lang="cs-CZ" sz="2000" i="1" dirty="0"/>
              <a:t>nepravé větvení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4. řád </a:t>
            </a:r>
            <a:r>
              <a:rPr lang="cs-CZ" sz="2000" dirty="0" err="1">
                <a:hlinkClick r:id="rId5" action="ppaction://hlinkfile"/>
              </a:rPr>
              <a:t>Stigonematales</a:t>
            </a:r>
            <a:r>
              <a:rPr lang="cs-CZ" sz="2000" dirty="0"/>
              <a:t>  </a:t>
            </a:r>
            <a:r>
              <a:rPr lang="cs-CZ" sz="2000" b="1" i="1" dirty="0" err="1"/>
              <a:t>Stigonema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pravé větvení)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                                        (rod </a:t>
            </a:r>
            <a:r>
              <a:rPr lang="cs-CZ" sz="2000" i="1" dirty="0" err="1"/>
              <a:t>Stigonema</a:t>
            </a:r>
            <a:r>
              <a:rPr lang="cs-CZ" sz="2000" dirty="0"/>
              <a:t> kreslíme dvakrát, zvětšení 100x a 400x)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837725" y="817829"/>
            <a:ext cx="610038" cy="6450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467171" y="1616753"/>
            <a:ext cx="563817" cy="568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993312" y="2268169"/>
            <a:ext cx="564232" cy="5945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8557544" y="3173043"/>
            <a:ext cx="566765" cy="5684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87" y="3899966"/>
            <a:ext cx="730924" cy="5503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2" t="7400" b="14837"/>
          <a:stretch/>
        </p:blipFill>
        <p:spPr>
          <a:xfrm>
            <a:off x="6926581" y="2087556"/>
            <a:ext cx="451263" cy="477876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34680EA-468B-44DA-855F-FDB6E118827C}"/>
              </a:ext>
            </a:extLst>
          </p:cNvPr>
          <p:cNvSpPr txBox="1">
            <a:spLocks/>
          </p:cNvSpPr>
          <p:nvPr/>
        </p:nvSpPr>
        <p:spPr>
          <a:xfrm>
            <a:off x="0" y="4423643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 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Dinophyceae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cs-CZ" sz="2000" b="1" i="1" dirty="0" err="1"/>
              <a:t>Ceratium</a:t>
            </a:r>
            <a:r>
              <a:rPr lang="cs-CZ" sz="2000" b="1" i="1" dirty="0"/>
              <a:t> </a:t>
            </a:r>
            <a:r>
              <a:rPr lang="cs-CZ" sz="2000" b="1" dirty="0"/>
              <a:t>sp. </a:t>
            </a:r>
            <a:r>
              <a:rPr lang="cs-CZ" sz="2000" dirty="0"/>
              <a:t>(</a:t>
            </a:r>
            <a:r>
              <a:rPr lang="cs-CZ" sz="2000" dirty="0" err="1"/>
              <a:t>epikón</a:t>
            </a:r>
            <a:r>
              <a:rPr lang="cs-CZ" sz="2000" dirty="0"/>
              <a:t>, </a:t>
            </a:r>
            <a:r>
              <a:rPr lang="cs-CZ" sz="2000" dirty="0" err="1"/>
              <a:t>hypokón</a:t>
            </a:r>
            <a:r>
              <a:rPr lang="cs-CZ" sz="2000" dirty="0"/>
              <a:t>, ekvatoriální rýha- cingulum)</a:t>
            </a:r>
          </a:p>
          <a:p>
            <a:pPr marL="0" indent="0">
              <a:buNone/>
              <a:defRPr/>
            </a:pP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 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Euglenophyceae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cs-CZ" sz="2000" b="1" i="1" dirty="0" err="1"/>
              <a:t>Euglena</a:t>
            </a:r>
            <a:r>
              <a:rPr lang="cs-CZ" sz="2000" b="1" dirty="0"/>
              <a:t> sp. </a:t>
            </a:r>
            <a:r>
              <a:rPr lang="cs-CZ" sz="2000" dirty="0"/>
              <a:t>(bičík, stigma, chloroplasty, </a:t>
            </a:r>
            <a:r>
              <a:rPr lang="cs-CZ" sz="2000" dirty="0" err="1"/>
              <a:t>paramylon</a:t>
            </a:r>
            <a:r>
              <a:rPr lang="cs-CZ" sz="2000" dirty="0"/>
              <a:t>- bílá zrnka zásobního škrobu)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                                          </a:t>
            </a:r>
            <a:r>
              <a:rPr lang="cs-CZ" sz="2000" b="1" i="1" dirty="0" err="1"/>
              <a:t>Trachelomonas</a:t>
            </a:r>
            <a:r>
              <a:rPr lang="cs-CZ" sz="2000" b="1" i="1" dirty="0"/>
              <a:t> </a:t>
            </a:r>
            <a:r>
              <a:rPr lang="cs-CZ" sz="2000" b="1" dirty="0"/>
              <a:t>sp.  </a:t>
            </a:r>
            <a:r>
              <a:rPr lang="cs-CZ" sz="2000" dirty="0"/>
              <a:t>(</a:t>
            </a:r>
            <a:r>
              <a:rPr lang="cs-CZ" sz="2000" dirty="0" err="1"/>
              <a:t>lorika</a:t>
            </a:r>
            <a:r>
              <a:rPr lang="cs-CZ" sz="2000" dirty="0"/>
              <a:t>, chloroplasty a </a:t>
            </a:r>
            <a:r>
              <a:rPr lang="cs-CZ" sz="2000" dirty="0" err="1"/>
              <a:t>paramylon</a:t>
            </a:r>
            <a:r>
              <a:rPr lang="cs-CZ" sz="2000" dirty="0"/>
              <a:t>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15427DF-A7B6-4C26-8A99-814A3887240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7815558" y="4720906"/>
            <a:ext cx="599780" cy="56874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93FB114-6A87-415F-9263-57D2C5C1EE1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8081268" y="5424205"/>
            <a:ext cx="599781" cy="587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DB754B4-E0C2-4EE6-A1B8-F66A943C3D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r="29446" b="59450"/>
          <a:stretch/>
        </p:blipFill>
        <p:spPr>
          <a:xfrm>
            <a:off x="8298181" y="6185322"/>
            <a:ext cx="638436" cy="5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00"/>
    </mc:Choice>
    <mc:Fallback xmlns="">
      <p:transition spd="slow" advTm="2162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Cvičení č.1 </a:t>
            </a:r>
            <a:br>
              <a:rPr lang="cs-CZ" altLang="cs-CZ" dirty="0"/>
            </a:br>
            <a:r>
              <a:rPr lang="cs-CZ" altLang="cs-CZ" sz="2800" dirty="0"/>
              <a:t>Téma: Sinice, krásnoočka, obrněnky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i="1" dirty="0" err="1"/>
              <a:t>Nostoc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rgbClr val="C00000"/>
                </a:solidFill>
              </a:rPr>
              <a:t>Třída: </a:t>
            </a:r>
            <a:r>
              <a:rPr lang="cs-CZ" dirty="0" err="1">
                <a:solidFill>
                  <a:srgbClr val="C00000"/>
                </a:solidFill>
              </a:rPr>
              <a:t>Cyanophyceae</a:t>
            </a:r>
            <a:endParaRPr lang="cs-CZ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/>
              <a:t>  </a:t>
            </a:r>
            <a:r>
              <a:rPr lang="cs-CZ" sz="1800" dirty="0"/>
              <a:t>zvětšení: </a:t>
            </a:r>
            <a:r>
              <a:rPr lang="cs-CZ" sz="1800" dirty="0" err="1"/>
              <a:t>10x40</a:t>
            </a:r>
            <a:endParaRPr lang="cs-CZ" sz="1800" dirty="0"/>
          </a:p>
        </p:txBody>
      </p:sp>
      <p:pic>
        <p:nvPicPr>
          <p:cNvPr id="5124" name="Picture 2" descr="Výsledek obrázku pro nostoc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767013"/>
            <a:ext cx="24082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49650" y="2708275"/>
            <a:ext cx="2363788" cy="26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26" name="TextovéPole 4"/>
          <p:cNvSpPr txBox="1">
            <a:spLocks noChangeArrowheads="1"/>
          </p:cNvSpPr>
          <p:nvPr/>
        </p:nvSpPr>
        <p:spPr bwMode="auto">
          <a:xfrm>
            <a:off x="436563" y="5232400"/>
            <a:ext cx="8605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Nákresy velké, ideální velikost dva obrázky na stránku (maximálně tři)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237347" y="93467"/>
            <a:ext cx="1643895" cy="17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00"/>
    </mc:Choice>
    <mc:Fallback xmlns="">
      <p:transition spd="slow" advTm="1325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5061" y="2047272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5"/>
                </a:solidFill>
                <a:latin typeface="+mn-lt"/>
              </a:rPr>
              <a:t>Sinice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Třída: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Cyanobacteria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/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235061" y="4920531"/>
            <a:ext cx="1462102" cy="13500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2001640" y="4859412"/>
            <a:ext cx="1334468" cy="1411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3984666" y="4889971"/>
            <a:ext cx="1346118" cy="13500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31" y="4859412"/>
            <a:ext cx="1766809" cy="133030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510615" y="4832334"/>
            <a:ext cx="1390650" cy="14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3"/>
    </mc:Choice>
    <mc:Fallback xmlns="">
      <p:transition spd="slow" advTm="1095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Sinice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365126"/>
            <a:ext cx="8497615" cy="640353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cs-CZ" sz="3600" dirty="0" err="1">
                <a:solidFill>
                  <a:schemeClr val="tx2"/>
                </a:solidFill>
              </a:rPr>
              <a:t>Cyanobacteria</a:t>
            </a:r>
            <a:r>
              <a:rPr lang="cs-CZ" altLang="cs-CZ" sz="3600" dirty="0">
                <a:solidFill>
                  <a:schemeClr val="tx2"/>
                </a:solidFill>
              </a:rPr>
              <a:t>, </a:t>
            </a:r>
            <a:r>
              <a:rPr lang="cs-CZ" altLang="cs-CZ" sz="3600" dirty="0" err="1">
                <a:solidFill>
                  <a:schemeClr val="tx2"/>
                </a:solidFill>
              </a:rPr>
              <a:t>Cyanophyta</a:t>
            </a:r>
            <a:r>
              <a:rPr lang="cs-CZ" altLang="cs-CZ" sz="3600" dirty="0">
                <a:solidFill>
                  <a:schemeClr val="tx2"/>
                </a:solidFill>
              </a:rPr>
              <a:t> – Sinice</a:t>
            </a:r>
          </a:p>
          <a:p>
            <a:pPr eaLnBrk="1" hangingPunct="1"/>
            <a:endParaRPr lang="cs-CZ" altLang="cs-CZ" sz="4300" dirty="0">
              <a:solidFill>
                <a:schemeClr val="tx2"/>
              </a:solidFill>
            </a:endParaRPr>
          </a:p>
          <a:p>
            <a:r>
              <a:rPr lang="cs-CZ" altLang="cs-CZ" sz="2200" dirty="0" err="1"/>
              <a:t>Prokaryota</a:t>
            </a:r>
            <a:r>
              <a:rPr lang="cs-CZ" altLang="cs-CZ" sz="2200" dirty="0"/>
              <a:t>/G- bakterie                                     Nemají jádro ani vakuoly</a:t>
            </a:r>
          </a:p>
          <a:p>
            <a:r>
              <a:rPr lang="cs-CZ" altLang="cs-CZ" sz="2200" dirty="0"/>
              <a:t>Evolučně staré</a:t>
            </a:r>
          </a:p>
          <a:p>
            <a:r>
              <a:rPr lang="cs-CZ" altLang="cs-CZ" sz="2200" dirty="0"/>
              <a:t>Tylakoidy </a:t>
            </a:r>
          </a:p>
          <a:p>
            <a:r>
              <a:rPr lang="cs-CZ" altLang="cs-CZ" sz="2200" dirty="0" err="1"/>
              <a:t>Fykobilizómy</a:t>
            </a:r>
            <a:r>
              <a:rPr lang="cs-CZ" altLang="cs-CZ" sz="2200" dirty="0"/>
              <a:t> s proteiny</a:t>
            </a:r>
          </a:p>
          <a:p>
            <a:r>
              <a:rPr lang="cs-CZ" altLang="cs-CZ" sz="2200" dirty="0"/>
              <a:t>Sinicový škrob</a:t>
            </a:r>
          </a:p>
          <a:p>
            <a:r>
              <a:rPr lang="cs-CZ" altLang="cs-CZ" sz="2200" dirty="0"/>
              <a:t>Rostlinný typ fotosyntézy</a:t>
            </a:r>
          </a:p>
          <a:p>
            <a:r>
              <a:rPr lang="cs-CZ" altLang="cs-CZ" sz="2200" dirty="0" err="1"/>
              <a:t>Heterocyty</a:t>
            </a:r>
            <a:r>
              <a:rPr lang="cs-CZ" altLang="cs-CZ" sz="2200" dirty="0"/>
              <a:t> (N</a:t>
            </a:r>
            <a:r>
              <a:rPr lang="cs-CZ" altLang="cs-CZ" sz="2200" baseline="-25000" dirty="0"/>
              <a:t>2</a:t>
            </a:r>
            <a:r>
              <a:rPr lang="cs-CZ" altLang="cs-CZ" sz="2200" dirty="0"/>
              <a:t>-asimilace)</a:t>
            </a:r>
          </a:p>
          <a:p>
            <a:r>
              <a:rPr lang="cs-CZ" altLang="cs-CZ" sz="2200" dirty="0" err="1"/>
              <a:t>Akinety</a:t>
            </a:r>
            <a:r>
              <a:rPr lang="cs-CZ" altLang="cs-CZ" sz="2200" dirty="0"/>
              <a:t>/</a:t>
            </a:r>
            <a:r>
              <a:rPr lang="cs-CZ" altLang="cs-CZ" sz="2200" dirty="0" err="1"/>
              <a:t>Arthrocyty</a:t>
            </a:r>
            <a:endParaRPr lang="cs-CZ" altLang="cs-CZ" sz="2200" dirty="0"/>
          </a:p>
          <a:p>
            <a:r>
              <a:rPr lang="cs-CZ" altLang="cs-CZ" sz="2200" dirty="0" err="1"/>
              <a:t>Aerotopy</a:t>
            </a:r>
            <a:endParaRPr lang="cs-CZ" altLang="cs-CZ" sz="2200" dirty="0"/>
          </a:p>
          <a:p>
            <a:r>
              <a:rPr lang="cs-CZ" altLang="cs-CZ" sz="2200" dirty="0"/>
              <a:t>Nepohlavní rozmnožování</a:t>
            </a:r>
          </a:p>
          <a:p>
            <a:r>
              <a:rPr lang="cs-CZ" altLang="cs-CZ" sz="2200" dirty="0"/>
              <a:t>Hormogonie</a:t>
            </a:r>
          </a:p>
          <a:p>
            <a:r>
              <a:rPr lang="cs-CZ" altLang="cs-CZ" sz="2200" dirty="0"/>
              <a:t>Téměř všechny biotopy</a:t>
            </a:r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686537" y="97253"/>
            <a:ext cx="1346118" cy="13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88"/>
    </mc:Choice>
    <mc:Fallback xmlns="">
      <p:transition spd="slow" advTm="11338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Systém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457200" y="536029"/>
            <a:ext cx="8229600" cy="575047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cs-CZ" sz="2800" dirty="0"/>
              <a:t>Třída: </a:t>
            </a:r>
            <a:r>
              <a:rPr lang="cs-CZ" sz="2800" dirty="0" err="1"/>
              <a:t>Cyanobacteria</a:t>
            </a: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1. řád </a:t>
            </a:r>
            <a:r>
              <a:rPr lang="cs-CZ" sz="28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8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800" dirty="0"/>
              <a:t>- jednobuněční zástupci, kteří žijí buď samostatně nebo se sdružují do kolonií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2. řád </a:t>
            </a:r>
            <a:r>
              <a:rPr lang="cs-CZ" sz="2800" dirty="0" err="1">
                <a:hlinkClick r:id="rId3" action="ppaction://hlinkfile"/>
              </a:rPr>
              <a:t>Oscillatoriales</a:t>
            </a:r>
            <a:r>
              <a:rPr lang="cs-CZ" sz="2800" dirty="0"/>
              <a:t> – jednoduché vláknité sinice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3. řád </a:t>
            </a:r>
            <a:r>
              <a:rPr lang="cs-CZ" sz="2800" dirty="0" err="1">
                <a:hlinkClick r:id="rId4" action="ppaction://hlinkfile"/>
              </a:rPr>
              <a:t>Nostocales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, občas s nepravým, ale nikdy s pravým větvením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4. řád </a:t>
            </a:r>
            <a:r>
              <a:rPr lang="cs-CZ" sz="2800" dirty="0" err="1">
                <a:hlinkClick r:id="rId5" action="ppaction://hlinkfile"/>
              </a:rPr>
              <a:t>Stigonematales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 a s pravým větvením</a:t>
            </a:r>
          </a:p>
          <a:p>
            <a:pPr eaLnBrk="1" hangingPunct="1">
              <a:buFont typeface="Arial" charset="0"/>
              <a:buChar char="•"/>
              <a:defRPr/>
            </a:pPr>
            <a:endParaRPr lang="fr-CA" sz="28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930653" y="2674058"/>
            <a:ext cx="869707" cy="8763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14762" y="1491477"/>
            <a:ext cx="857542" cy="906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6793896" y="3967686"/>
            <a:ext cx="857542" cy="9035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68" y="5445847"/>
            <a:ext cx="1116493" cy="8406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813716" y="3995640"/>
            <a:ext cx="873084" cy="8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5"/>
    </mc:Choice>
    <mc:Fallback xmlns="">
      <p:transition spd="slow" advTm="5670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2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68"/>
    </mc:Choice>
    <mc:Fallback xmlns="">
      <p:transition spd="slow" advTm="5096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611188" y="314325"/>
            <a:ext cx="8229600" cy="1143000"/>
          </a:xfrm>
        </p:spPr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Chroococcales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chemeClr val="accent6">
                    <a:lumMod val="75000"/>
                  </a:schemeClr>
                </a:solidFill>
              </a:rPr>
              <a:t>Chroococcus</a:t>
            </a:r>
            <a:r>
              <a:rPr lang="cs-CZ" altLang="cs-CZ" sz="32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43" name="Picture 1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7" descr="E:\cviko sinice\Captured6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29938" r="25100" b="33472"/>
          <a:stretch/>
        </p:blipFill>
        <p:spPr>
          <a:xfrm>
            <a:off x="5953676" y="1756886"/>
            <a:ext cx="2650095" cy="1807819"/>
          </a:xfrm>
          <a:noFill/>
        </p:spPr>
      </p:pic>
      <p:pic>
        <p:nvPicPr>
          <p:cNvPr id="102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56886"/>
            <a:ext cx="23590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756886"/>
            <a:ext cx="24352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67437" y="1387554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Trvalý preparát: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850" y="1362115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Nativní preparát: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32917" r="37603" b="19444"/>
          <a:stretch/>
        </p:blipFill>
        <p:spPr>
          <a:xfrm>
            <a:off x="323850" y="3686174"/>
            <a:ext cx="4794250" cy="3096851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17646" y="4836671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50672" y="6391504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5400000" flipH="1">
            <a:off x="4845946" y="4276134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3434316" y="5729683"/>
            <a:ext cx="341890" cy="6618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702891" y="5929839"/>
            <a:ext cx="402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preferenčně z nativního preparátu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94043B9-E463-4C98-8BE9-A7ED34C4D254}"/>
              </a:ext>
            </a:extLst>
          </p:cNvPr>
          <p:cNvSpPr txBox="1"/>
          <p:nvPr/>
        </p:nvSpPr>
        <p:spPr>
          <a:xfrm>
            <a:off x="5294477" y="4156873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0934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79"/>
    </mc:Choice>
    <mc:Fallback xmlns="">
      <p:transition spd="slow" advTm="10057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Oscillatoriales</a:t>
            </a:r>
            <a:r>
              <a:rPr lang="cs-CZ" altLang="cs-CZ" sz="1600" b="1" dirty="0"/>
              <a:t>   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rgbClr val="7030A0"/>
                </a:solidFill>
              </a:rPr>
              <a:t>Oscillatoria</a:t>
            </a:r>
            <a:r>
              <a:rPr lang="cs-CZ" altLang="cs-CZ" sz="3200" b="1" dirty="0">
                <a:solidFill>
                  <a:srgbClr val="7030A0"/>
                </a:solidFill>
              </a:rPr>
              <a:t> </a:t>
            </a:r>
            <a:r>
              <a:rPr lang="cs-CZ" altLang="cs-CZ" sz="3200" b="1" i="1" dirty="0" err="1">
                <a:solidFill>
                  <a:srgbClr val="7030A0"/>
                </a:solidFill>
              </a:rPr>
              <a:t>sancta</a:t>
            </a:r>
            <a:endParaRPr lang="cs-CZ" altLang="cs-CZ" sz="3200" i="1" dirty="0">
              <a:solidFill>
                <a:srgbClr val="7030A0"/>
              </a:solidFill>
            </a:endParaRPr>
          </a:p>
        </p:txBody>
      </p:sp>
      <p:pic>
        <p:nvPicPr>
          <p:cNvPr id="11267" name="Picture 7" descr="VÃ½sledek obrÃ¡zku pro oscillatoria sanc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90689"/>
            <a:ext cx="43561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VÃ½sledek obrÃ¡zku pro oscillatoria sanc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42" y="1690689"/>
            <a:ext cx="480695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89450" y="5155210"/>
            <a:ext cx="4654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z nativního preparátu. Mohou být viditelné fialovo hnědé slizové obaly, někdy mohou být vlákna jasně zelená.</a:t>
            </a:r>
          </a:p>
          <a:p>
            <a:r>
              <a:rPr lang="cs-CZ" i="1" dirty="0"/>
              <a:t>Mohou být přítomny tmavě zelené až černé odumřelé buňky - </a:t>
            </a:r>
            <a:r>
              <a:rPr lang="cs-CZ" i="1" dirty="0" err="1"/>
              <a:t>nekridické</a:t>
            </a:r>
            <a:r>
              <a:rPr lang="cs-CZ" i="1" dirty="0"/>
              <a:t>.</a:t>
            </a:r>
          </a:p>
        </p:txBody>
      </p:sp>
      <p:pic>
        <p:nvPicPr>
          <p:cNvPr id="2050" name="Picture 2" descr="Prokaryote: Cyanobacteria: Oscillatoria lim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57" y="4756619"/>
            <a:ext cx="3330981" cy="21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vá složená závorka 5"/>
          <p:cNvSpPr/>
          <p:nvPr/>
        </p:nvSpPr>
        <p:spPr>
          <a:xfrm rot="5400000">
            <a:off x="5613990" y="956930"/>
            <a:ext cx="723014" cy="280699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42219" y="162594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03330" y="4183755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rot="5400000" flipH="1">
            <a:off x="6932113" y="3472881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5F1E6E-BCD8-4CAF-9B65-33A6ABB1B74F}"/>
              </a:ext>
            </a:extLst>
          </p:cNvPr>
          <p:cNvSpPr txBox="1"/>
          <p:nvPr/>
        </p:nvSpPr>
        <p:spPr>
          <a:xfrm>
            <a:off x="7624255" y="1256614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23730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4"/>
    </mc:Choice>
    <mc:Fallback xmlns="">
      <p:transition spd="slow" advTm="46364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941</TotalTime>
  <Words>805</Words>
  <Application>Microsoft Office PowerPoint</Application>
  <PresentationFormat>Předvádění na obrazovce (4:3)</PresentationFormat>
  <Paragraphs>150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Sinice, krásnoočka, obrněnky  Třídy: Cyanophyceae, Euglenophyceae, Dinophyceae </vt:lpstr>
      <vt:lpstr>Pokyny do cvičení</vt:lpstr>
      <vt:lpstr>Cvičení č.1  Téma: Sinice, krásnoočka, obrněnky</vt:lpstr>
      <vt:lpstr>Sinice  Třída: Cyanobacteria/Cyanophyceae </vt:lpstr>
      <vt:lpstr>Sinice</vt:lpstr>
      <vt:lpstr>Systém</vt:lpstr>
      <vt:lpstr>Prezentace aplikace PowerPoint</vt:lpstr>
      <vt:lpstr>Odd.: Cyanophyta/Cyanobacteria     Třída: Cyanophyceae      Řád: Chroococcales  Chroococcus sp.</vt:lpstr>
      <vt:lpstr>Odd.: Cyanophyta/Cyanobacteria     Třída: Cyanophyceae     Řád: Oscillatoriales     Oscillatoria sancta</vt:lpstr>
      <vt:lpstr>Odd.: Cyanophyta/Cyanobacteria  Třída: Cyanophyceae   Řád: Oscillatoriales      Limnospira maxima</vt:lpstr>
      <vt:lpstr>Odd.: Cyanophyta/Cyanobacteria     Třída: Cyanophyceae     Řád: Nostocales     Nostoc sp.</vt:lpstr>
      <vt:lpstr> Nostoc sp. Nabarvený trvalý preparát</vt:lpstr>
      <vt:lpstr>Odd.: Cyanophyta/Cyanobacteria     Třída: Cyanophyceae     Řád: Nostocales     Nostoc sp.</vt:lpstr>
      <vt:lpstr>Odd.: Cyanophyta/Cyanobacteria  Třída: Cyanophyceae  Řád: Nostocales</vt:lpstr>
      <vt:lpstr>Odd.: Cyanophyta/Cyanobacteria     Třída: Cyanophyceae      Řád: Stigonematales Stigonema sp.</vt:lpstr>
      <vt:lpstr>Odd.: Cyanophyta/Cyanobacteria     Třída: Cyanophyceae      Řád: Stigonematales Stigonema sp.</vt:lpstr>
      <vt:lpstr>Krásnoočka (Euglenophyta) Obrněnky (Dinophyta)  Třídy: Euglenophyceae, Dinophyceae </vt:lpstr>
      <vt:lpstr>Sinice</vt:lpstr>
      <vt:lpstr>Prezentace aplikace PowerPoint</vt:lpstr>
      <vt:lpstr>Odd.: Euglenophyta      Třída: Euglenophyceae  Trachelomonas sp.  Společný trvalý preparát Euglena sp. a Trachelomonas sp. Z trvalého preparátu kreslíme jen Trachelomonas, rod Euglena kreslíme z preparátu nativního.</vt:lpstr>
      <vt:lpstr>Prezentace aplikace PowerPoint</vt:lpstr>
      <vt:lpstr>Prezentace aplikace PowerPoint</vt:lpstr>
      <vt:lpstr>Sinice</vt:lpstr>
      <vt:lpstr>Prezentace aplikace PowerPoint</vt:lpstr>
      <vt:lpstr>                                         Objekty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Sinice</dc:title>
  <dc:creator>bara</dc:creator>
  <cp:lastModifiedBy>Olga Rotreklová</cp:lastModifiedBy>
  <cp:revision>74</cp:revision>
  <dcterms:created xsi:type="dcterms:W3CDTF">2020-09-30T13:13:31Z</dcterms:created>
  <dcterms:modified xsi:type="dcterms:W3CDTF">2022-10-11T09:23:42Z</dcterms:modified>
</cp:coreProperties>
</file>