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62" r:id="rId3"/>
    <p:sldId id="265" r:id="rId4"/>
    <p:sldId id="291" r:id="rId5"/>
    <p:sldId id="263" r:id="rId6"/>
    <p:sldId id="264" r:id="rId7"/>
    <p:sldId id="272" r:id="rId8"/>
    <p:sldId id="268" r:id="rId9"/>
    <p:sldId id="274" r:id="rId10"/>
    <p:sldId id="275" r:id="rId11"/>
    <p:sldId id="276" r:id="rId12"/>
    <p:sldId id="273" r:id="rId13"/>
    <p:sldId id="285" r:id="rId14"/>
    <p:sldId id="282" r:id="rId15"/>
    <p:sldId id="277" r:id="rId16"/>
    <p:sldId id="278" r:id="rId17"/>
    <p:sldId id="284" r:id="rId18"/>
    <p:sldId id="290" r:id="rId19"/>
    <p:sldId id="269" r:id="rId20"/>
    <p:sldId id="279" r:id="rId21"/>
    <p:sldId id="286" r:id="rId22"/>
    <p:sldId id="287" r:id="rId23"/>
    <p:sldId id="288" r:id="rId24"/>
    <p:sldId id="289" r:id="rId25"/>
    <p:sldId id="280" r:id="rId26"/>
    <p:sldId id="292" r:id="rId27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24.08.2022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Tlustostěnné buňky</a:t>
            </a:r>
          </a:p>
          <a:p>
            <a:r>
              <a:rPr lang="cs-CZ" altLang="cs-CZ" sz="2400" dirty="0"/>
              <a:t>Větší než vegetativní buňky</a:t>
            </a:r>
          </a:p>
          <a:p>
            <a:r>
              <a:rPr lang="cs-CZ" altLang="cs-CZ" sz="2400" dirty="0"/>
              <a:t>Vznikají z vegetativních buněk</a:t>
            </a:r>
          </a:p>
          <a:p>
            <a:r>
              <a:rPr lang="cs-CZ" altLang="cs-CZ" sz="2400" dirty="0"/>
              <a:t>Fixace vzdušného dusíku (enzym </a:t>
            </a:r>
            <a:r>
              <a:rPr lang="cs-CZ" altLang="cs-CZ" sz="2400" dirty="0" err="1"/>
              <a:t>nitrogenáza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Starší název </a:t>
            </a:r>
            <a:r>
              <a:rPr lang="cs-CZ" altLang="cs-CZ" sz="2400" dirty="0" err="1"/>
              <a:t>arthrospory</a:t>
            </a:r>
            <a:endParaRPr lang="cs-CZ" altLang="cs-CZ" sz="2400" dirty="0"/>
          </a:p>
          <a:p>
            <a:r>
              <a:rPr lang="cs-CZ" altLang="cs-CZ" sz="2400" dirty="0"/>
              <a:t>Větší než </a:t>
            </a:r>
            <a:r>
              <a:rPr lang="cs-CZ" altLang="cs-CZ" sz="2400" dirty="0" err="1"/>
              <a:t>heterocyty</a:t>
            </a:r>
            <a:endParaRPr lang="cs-CZ" altLang="cs-CZ" sz="2400" dirty="0"/>
          </a:p>
          <a:p>
            <a:r>
              <a:rPr lang="cs-CZ" altLang="cs-CZ" sz="2400" dirty="0"/>
              <a:t>Trvale odpočívající buňky</a:t>
            </a:r>
          </a:p>
          <a:p>
            <a:r>
              <a:rPr lang="cs-CZ" altLang="cs-CZ" sz="2400" dirty="0"/>
              <a:t>Přežití nepříznivých podmínek</a:t>
            </a:r>
          </a:p>
          <a:p>
            <a:r>
              <a:rPr lang="cs-CZ" altLang="cs-CZ" sz="2400" dirty="0"/>
              <a:t>Vznik z vegetativních buněk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Chromatická adaptace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/>
              <a:t>Fykobiliny</a:t>
            </a:r>
            <a:r>
              <a:rPr lang="cs-CZ" sz="2400" dirty="0"/>
              <a:t>: modré c- </a:t>
            </a:r>
            <a:r>
              <a:rPr lang="cs-CZ" sz="2400" dirty="0" err="1"/>
              <a:t>fykocyanin</a:t>
            </a:r>
            <a:r>
              <a:rPr lang="cs-CZ" sz="2400" dirty="0"/>
              <a:t>, </a:t>
            </a:r>
            <a:r>
              <a:rPr lang="cs-CZ" sz="2400" dirty="0" err="1"/>
              <a:t>allofykocyanin</a:t>
            </a:r>
            <a:r>
              <a:rPr lang="cs-CZ" sz="2400" dirty="0"/>
              <a:t>, červený c- </a:t>
            </a:r>
            <a:r>
              <a:rPr lang="cs-CZ" sz="2400" dirty="0" err="1"/>
              <a:t>fykoerythrin</a:t>
            </a:r>
            <a:r>
              <a:rPr lang="cs-CZ" sz="2400" dirty="0"/>
              <a:t>- </a:t>
            </a:r>
            <a:r>
              <a:rPr lang="cs-CZ" sz="2400" dirty="0" err="1"/>
              <a:t>fce</a:t>
            </a:r>
            <a:r>
              <a:rPr lang="cs-CZ" sz="2400" dirty="0"/>
              <a:t> světlo sběrné antény</a:t>
            </a:r>
          </a:p>
          <a:p>
            <a:r>
              <a:rPr lang="cs-CZ" sz="2400" dirty="0"/>
              <a:t>Citlivost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br>
              <a:rPr kumimoji="0" lang="cs-CZ" altLang="cs-CZ" sz="1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Typy stélek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/>
              <a:t>     (</a:t>
            </a:r>
            <a:r>
              <a:rPr lang="cs-CZ" altLang="cs-CZ" sz="2400" i="1" dirty="0" err="1"/>
              <a:t>Chroococcus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Merismopedia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Microcystis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/>
              <a:t>Vláknité nevětvené (</a:t>
            </a:r>
            <a:r>
              <a:rPr lang="cs-CZ" altLang="cs-CZ" sz="2400" i="1" dirty="0" err="1"/>
              <a:t>Oscillatoria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Phormidium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Leptolyngbya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nepravým větvením (</a:t>
            </a:r>
            <a:r>
              <a:rPr lang="cs-CZ" altLang="cs-CZ" sz="2400" i="1" dirty="0" err="1"/>
              <a:t>Scytonema</a:t>
            </a:r>
            <a:r>
              <a:rPr lang="cs-CZ" altLang="cs-CZ" sz="2400" dirty="0"/>
              <a:t>)</a:t>
            </a:r>
          </a:p>
          <a:p>
            <a:pPr marL="0" indent="0">
              <a:buNone/>
            </a:pPr>
            <a:r>
              <a:rPr lang="cs-CZ" altLang="cs-CZ" sz="2400" dirty="0"/>
              <a:t>Vláknité s pravým větvením (</a:t>
            </a:r>
            <a:r>
              <a:rPr lang="cs-CZ" altLang="cs-CZ" sz="2400" i="1" dirty="0" err="1"/>
              <a:t>Stigonema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Mastigocladus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Rozmnožování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Pouze vegetativní (nepohlavní)</a:t>
            </a:r>
          </a:p>
          <a:p>
            <a:r>
              <a:rPr lang="cs-CZ" altLang="cs-CZ" sz="2400" dirty="0"/>
              <a:t>Pohlavní rozmnožování není známo</a:t>
            </a:r>
          </a:p>
          <a:p>
            <a:r>
              <a:rPr lang="cs-CZ" altLang="cs-CZ" sz="2400" dirty="0"/>
              <a:t>Rozmnožovací útvary: hormogonie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Ekologie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Téměř všechny biotopy – i extrémní</a:t>
            </a:r>
          </a:p>
          <a:p>
            <a:r>
              <a:rPr lang="cs-CZ" sz="2400" dirty="0"/>
              <a:t>Pionýrské organismy</a:t>
            </a:r>
          </a:p>
          <a:p>
            <a:r>
              <a:rPr lang="cs-CZ" sz="2400" dirty="0"/>
              <a:t>Eutrofizace- vodní květ</a:t>
            </a:r>
          </a:p>
          <a:p>
            <a:r>
              <a:rPr lang="cs-CZ" sz="2400" dirty="0" err="1"/>
              <a:t>Cyanotoxiny</a:t>
            </a:r>
            <a:endParaRPr lang="cs-CZ" sz="2400" dirty="0"/>
          </a:p>
          <a:p>
            <a:r>
              <a:rPr lang="cs-CZ" sz="2400" dirty="0"/>
              <a:t>Symbióza</a:t>
            </a:r>
          </a:p>
          <a:p>
            <a:r>
              <a:rPr lang="cs-CZ" sz="2400" dirty="0"/>
              <a:t>Stromatolity: útvary vzniklé usazováním uhličitanu vápenatého v slizových pochvách sinic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Symbiotické vztahy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Cyanobiont</a:t>
            </a:r>
            <a:r>
              <a:rPr lang="cs-CZ" altLang="cs-CZ" sz="2400" dirty="0"/>
              <a:t> ve stélkách lišejníků- rody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/>
              <a:t>Chroococcus</a:t>
            </a:r>
            <a:r>
              <a:rPr lang="cs-CZ" sz="2400" i="1" dirty="0"/>
              <a:t>, </a:t>
            </a:r>
            <a:r>
              <a:rPr lang="cs-CZ" sz="2400" i="1" dirty="0" err="1"/>
              <a:t>Stigonema</a:t>
            </a:r>
            <a:endParaRPr lang="cs-CZ" sz="2400" i="1" dirty="0"/>
          </a:p>
          <a:p>
            <a:r>
              <a:rPr lang="cs-CZ" sz="2400" dirty="0"/>
              <a:t>Další symbióza s: játrovkami (rod </a:t>
            </a:r>
            <a:r>
              <a:rPr lang="cs-CZ" sz="2400" i="1" dirty="0" err="1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/>
              <a:t>Azolla</a:t>
            </a:r>
            <a:r>
              <a:rPr lang="cs-CZ" sz="2400" dirty="0"/>
              <a:t>), nahosemennými (</a:t>
            </a:r>
            <a:r>
              <a:rPr lang="cs-CZ" sz="2400" i="1" dirty="0" err="1"/>
              <a:t>Cycas</a:t>
            </a:r>
            <a:r>
              <a:rPr lang="cs-CZ" sz="2400" dirty="0"/>
              <a:t>)</a:t>
            </a:r>
          </a:p>
          <a:p>
            <a:r>
              <a:rPr lang="cs-CZ" altLang="cs-CZ" sz="2400" dirty="0"/>
              <a:t>Sinice </a:t>
            </a:r>
            <a:r>
              <a:rPr lang="cs-CZ" altLang="cs-CZ" sz="2400" i="1" dirty="0" err="1"/>
              <a:t>Nostoc</a:t>
            </a:r>
            <a:r>
              <a:rPr lang="cs-CZ" altLang="cs-CZ" sz="2400" dirty="0"/>
              <a:t> v symbióze s houbou</a:t>
            </a:r>
            <a:r>
              <a:rPr lang="cs-CZ" sz="2400" dirty="0"/>
              <a:t> </a:t>
            </a:r>
            <a:r>
              <a:rPr lang="cs-CZ" sz="2400" i="1" dirty="0" err="1"/>
              <a:t>Geosiphon</a:t>
            </a:r>
            <a:r>
              <a:rPr lang="cs-CZ" sz="2400" i="1" dirty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</a:p>
          <a:p>
            <a:r>
              <a:rPr lang="cs-CZ" altLang="cs-CZ" sz="2400" dirty="0"/>
              <a:t>+ primární </a:t>
            </a:r>
            <a:r>
              <a:rPr lang="cs-CZ" altLang="cs-CZ" sz="2400" dirty="0" err="1"/>
              <a:t>endosymbióza</a:t>
            </a:r>
            <a:r>
              <a:rPr lang="cs-CZ" altLang="cs-CZ" sz="2400" dirty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Problematická taxonomie</a:t>
            </a:r>
          </a:p>
          <a:p>
            <a:r>
              <a:rPr lang="cs-CZ" altLang="cs-CZ" sz="2400" dirty="0"/>
              <a:t>Molekulární metody</a:t>
            </a:r>
          </a:p>
          <a:p>
            <a:r>
              <a:rPr lang="cs-CZ" sz="2400" dirty="0"/>
              <a:t>popsáno víc než 320 rodů s  2700 druhy</a:t>
            </a:r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/>
              <a:t>Cyanobacteria</a:t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Gomphosphaeria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Merismopedia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Chroococcus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Oscillatoria</a:t>
            </a:r>
            <a:r>
              <a:rPr lang="cs-CZ" i="1" dirty="0"/>
              <a:t> </a:t>
            </a:r>
            <a:r>
              <a:rPr lang="cs-CZ" i="1" dirty="0" err="1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Microcoleus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Phormidium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Nostoc</a:t>
            </a:r>
            <a:r>
              <a:rPr lang="cs-CZ" i="1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Scytonema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Řád </a:t>
            </a:r>
            <a:r>
              <a:rPr lang="cs-CZ" sz="3200" dirty="0" err="1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Stigonema</a:t>
            </a:r>
            <a:r>
              <a:rPr lang="cs-CZ" i="1" dirty="0"/>
              <a:t> </a:t>
            </a:r>
            <a:r>
              <a:rPr lang="cs-CZ" i="1" dirty="0" err="1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Mastigocladus</a:t>
            </a:r>
            <a:r>
              <a:rPr lang="cs-CZ" i="1" dirty="0"/>
              <a:t> </a:t>
            </a:r>
            <a:r>
              <a:rPr lang="cs-CZ" i="1" dirty="0" err="1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83F28E31-5C2C-9AB9-67F4-55D696A9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026" name="Picture 2" descr="See @AlgaTalk's Tweet on May 28, 2020 on Twitter / Twitter">
            <a:extLst>
              <a:ext uri="{FF2B5EF4-FFF2-40B4-BE49-F238E27FC236}">
                <a16:creationId xmlns:a16="http://schemas.microsoft.com/office/drawing/2014/main" id="{7E271882-FFF2-D629-466D-6358EB40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3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3D0FED6-7FF2-E7BB-CC93-82F44E6BB379}"/>
              </a:ext>
            </a:extLst>
          </p:cNvPr>
          <p:cNvSpPr/>
          <p:nvPr/>
        </p:nvSpPr>
        <p:spPr>
          <a:xfrm rot="2066599">
            <a:off x="3222188" y="1965023"/>
            <a:ext cx="1114365" cy="223124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DAB89D2-AFF5-F127-B300-18AA794CE36A}"/>
              </a:ext>
            </a:extLst>
          </p:cNvPr>
          <p:cNvSpPr/>
          <p:nvPr/>
        </p:nvSpPr>
        <p:spPr>
          <a:xfrm rot="2066599">
            <a:off x="2371065" y="224034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201606">
            <a:off x="693306" y="4233536"/>
            <a:ext cx="1676519" cy="1032388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17515" y="5005552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7DAC04-D8C2-3834-8BDF-128E3F08166F}"/>
              </a:ext>
            </a:extLst>
          </p:cNvPr>
          <p:cNvSpPr/>
          <p:nvPr/>
        </p:nvSpPr>
        <p:spPr>
          <a:xfrm rot="2066599">
            <a:off x="2720087" y="2052129"/>
            <a:ext cx="1174100" cy="275835"/>
          </a:xfrm>
          <a:prstGeom prst="ellipse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3126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Potrava, krmivo, léčiva a potravinové doplňky (</a:t>
            </a:r>
            <a:r>
              <a:rPr lang="cs-CZ" altLang="cs-CZ" sz="2400" i="1" dirty="0" err="1"/>
              <a:t>Porphyra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Chlorella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Kosmetika (mořské chaluhy)</a:t>
            </a:r>
          </a:p>
          <a:p>
            <a:r>
              <a:rPr lang="cs-CZ" altLang="cs-CZ" sz="2400" dirty="0"/>
              <a:t>Akvaristika (např. </a:t>
            </a:r>
            <a:r>
              <a:rPr lang="cs-CZ" altLang="cs-CZ" sz="2400" i="1" dirty="0" err="1"/>
              <a:t>Chara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Výroba agaru (</a:t>
            </a:r>
            <a:r>
              <a:rPr lang="cs-CZ" altLang="cs-CZ" sz="2400" i="1" dirty="0" err="1"/>
              <a:t>Gelidium</a:t>
            </a:r>
            <a:r>
              <a:rPr lang="cs-CZ" altLang="cs-CZ" sz="2400" dirty="0"/>
              <a:t>) a karagenu (zahušťovadlo, emulgátor a stabilizátor)</a:t>
            </a:r>
          </a:p>
          <a:p>
            <a:r>
              <a:rPr lang="cs-CZ" altLang="cs-CZ" sz="2400" dirty="0"/>
              <a:t>Talasoterapie- lázeňství</a:t>
            </a:r>
          </a:p>
          <a:p>
            <a:r>
              <a:rPr lang="cs-CZ" altLang="cs-CZ" sz="2400" dirty="0"/>
              <a:t>Výroba biopaliv, biotechnologie</a:t>
            </a:r>
          </a:p>
          <a:p>
            <a:r>
              <a:rPr lang="cs-CZ" altLang="cs-CZ" sz="2400" dirty="0"/>
              <a:t>Modelové organismy (</a:t>
            </a:r>
            <a:r>
              <a:rPr lang="cs-CZ" altLang="cs-CZ" sz="2400" dirty="0" err="1"/>
              <a:t>nanomateriálové</a:t>
            </a:r>
            <a:r>
              <a:rPr lang="cs-CZ" altLang="cs-CZ" sz="2400" dirty="0"/>
              <a:t> testy)</a:t>
            </a:r>
          </a:p>
          <a:p>
            <a:r>
              <a:rPr lang="cs-CZ" altLang="cs-CZ" sz="2400" dirty="0" err="1"/>
              <a:t>Bioindikace</a:t>
            </a:r>
            <a:r>
              <a:rPr lang="cs-CZ" altLang="cs-CZ" sz="2400" dirty="0"/>
              <a:t>, kriminalistika…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/>
              <a:t>Prokaryota</a:t>
            </a:r>
            <a:r>
              <a:rPr lang="cs-CZ" altLang="cs-CZ" sz="2400" dirty="0"/>
              <a:t>/G- bakterie</a:t>
            </a:r>
          </a:p>
          <a:p>
            <a:r>
              <a:rPr lang="cs-CZ" sz="2400" dirty="0" err="1"/>
              <a:t>Cyanos</a:t>
            </a:r>
            <a:r>
              <a:rPr lang="cs-CZ" sz="2400" dirty="0"/>
              <a:t> = modrý (</a:t>
            </a:r>
            <a:r>
              <a:rPr lang="cs-CZ" sz="2400" dirty="0" err="1"/>
              <a:t>sinný</a:t>
            </a:r>
            <a:r>
              <a:rPr lang="cs-CZ" sz="2400" dirty="0"/>
              <a:t>)</a:t>
            </a:r>
            <a:endParaRPr lang="cs-CZ" altLang="cs-CZ" sz="2400" dirty="0"/>
          </a:p>
          <a:p>
            <a:r>
              <a:rPr lang="cs-CZ" altLang="cs-CZ" sz="2400" dirty="0"/>
              <a:t>Evolučně staré (3,5 miliard let)</a:t>
            </a:r>
          </a:p>
          <a:p>
            <a:r>
              <a:rPr lang="cs-CZ" altLang="cs-CZ" sz="2400" dirty="0"/>
              <a:t>Nemají jádro ani vakuoly</a:t>
            </a:r>
          </a:p>
          <a:p>
            <a:r>
              <a:rPr lang="cs-CZ" altLang="cs-CZ" sz="2400" dirty="0"/>
              <a:t>Chybí membránové struktury (ER, Golgiho aparát)</a:t>
            </a:r>
          </a:p>
          <a:p>
            <a:r>
              <a:rPr lang="cs-CZ" altLang="cs-CZ" sz="2400" dirty="0" err="1"/>
              <a:t>Oxygenní</a:t>
            </a:r>
            <a:r>
              <a:rPr lang="cs-CZ" altLang="cs-CZ" sz="2400" dirty="0"/>
              <a:t> fotosyntéza: vznik před 2,7 miliardami let</a:t>
            </a:r>
          </a:p>
          <a:p>
            <a:r>
              <a:rPr lang="cs-CZ" altLang="cs-CZ" sz="2400" dirty="0"/>
              <a:t>Rostlinný typ fotosyntézy – chlorofyl a</a:t>
            </a:r>
          </a:p>
          <a:p>
            <a:r>
              <a:rPr lang="cs-CZ" altLang="cs-CZ" sz="2400" dirty="0" err="1"/>
              <a:t>Heterocyty</a:t>
            </a:r>
            <a:r>
              <a:rPr lang="cs-CZ" altLang="cs-CZ" sz="2400" dirty="0"/>
              <a:t> (N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-asimilace)</a:t>
            </a:r>
          </a:p>
          <a:p>
            <a:r>
              <a:rPr lang="cs-CZ" altLang="cs-CZ" sz="2400" dirty="0" err="1"/>
              <a:t>Akinety</a:t>
            </a:r>
            <a:r>
              <a:rPr lang="cs-CZ" altLang="cs-CZ" sz="2400" dirty="0"/>
              <a:t>/</a:t>
            </a:r>
            <a:r>
              <a:rPr lang="cs-CZ" altLang="cs-CZ" sz="2400" dirty="0" err="1"/>
              <a:t>Arthrocyty</a:t>
            </a:r>
            <a:endParaRPr lang="cs-CZ" altLang="cs-CZ" sz="2400" dirty="0"/>
          </a:p>
          <a:p>
            <a:r>
              <a:rPr lang="cs-CZ" altLang="cs-CZ" sz="2400" dirty="0" err="1"/>
              <a:t>Aerotopy</a:t>
            </a:r>
            <a:endParaRPr lang="cs-CZ" altLang="cs-CZ" sz="2400" dirty="0"/>
          </a:p>
          <a:p>
            <a:r>
              <a:rPr lang="cs-CZ" altLang="cs-CZ" sz="2400" dirty="0"/>
              <a:t>Nepohlavní rozmnožování</a:t>
            </a:r>
          </a:p>
          <a:p>
            <a:r>
              <a:rPr lang="cs-CZ" altLang="cs-CZ" sz="2400" dirty="0"/>
              <a:t>Hormogonie</a:t>
            </a:r>
          </a:p>
          <a:p>
            <a:r>
              <a:rPr lang="cs-CZ" altLang="cs-CZ" sz="2400" dirty="0"/>
              <a:t>Téměř všechny biotopy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Volně uložená kruhová DNA </a:t>
            </a:r>
          </a:p>
          <a:p>
            <a:r>
              <a:rPr lang="cs-CZ" altLang="cs-CZ" sz="2400" dirty="0"/>
              <a:t>Sinicový škrob</a:t>
            </a:r>
          </a:p>
          <a:p>
            <a:r>
              <a:rPr lang="cs-CZ" altLang="cs-CZ" sz="2400" dirty="0" err="1"/>
              <a:t>Thylakoidy</a:t>
            </a:r>
            <a:r>
              <a:rPr lang="cs-CZ" altLang="cs-CZ" sz="2400" dirty="0"/>
              <a:t>: membránové váčky s fotosyntetickým aparátem- chlorofyl a (+ betakaroten, xantofyly)</a:t>
            </a:r>
          </a:p>
          <a:p>
            <a:r>
              <a:rPr lang="cs-CZ" altLang="cs-CZ" sz="2400" dirty="0" err="1"/>
              <a:t>Fykobilizómy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fykobiliproteiny</a:t>
            </a:r>
            <a:endParaRPr lang="cs-CZ" altLang="cs-CZ" sz="2400" dirty="0"/>
          </a:p>
          <a:p>
            <a:r>
              <a:rPr lang="cs-CZ" altLang="cs-CZ" sz="2400" dirty="0" err="1"/>
              <a:t>Karboxyzomy</a:t>
            </a:r>
            <a:r>
              <a:rPr lang="cs-CZ" altLang="cs-CZ" sz="2400" dirty="0"/>
              <a:t>: fixace uhlíku (RUBISCO) analogie </a:t>
            </a:r>
            <a:r>
              <a:rPr lang="cs-CZ" altLang="cs-CZ" sz="2400" dirty="0" err="1"/>
              <a:t>pyrenoidů</a:t>
            </a:r>
            <a:r>
              <a:rPr lang="cs-CZ" altLang="cs-CZ" sz="2400" dirty="0"/>
              <a:t> u </a:t>
            </a:r>
            <a:r>
              <a:rPr lang="cs-CZ" altLang="cs-CZ" sz="2400" dirty="0" err="1"/>
              <a:t>eukaryot</a:t>
            </a:r>
            <a:endParaRPr lang="cs-CZ" altLang="cs-CZ" sz="2400" dirty="0"/>
          </a:p>
          <a:p>
            <a:r>
              <a:rPr lang="cs-CZ" altLang="cs-CZ" sz="2400" dirty="0"/>
              <a:t>Ribozomy: translace (syntéza polypeptidů z řetězce RNA)   tvorba bílkovin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rgbClr val="00B050"/>
                </a:solidFill>
              </a:rPr>
              <a:t>Stavba buňky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Starý název </a:t>
            </a:r>
            <a:r>
              <a:rPr lang="cs-CZ" altLang="cs-CZ" sz="2400" dirty="0" err="1"/>
              <a:t>gasvezikuly</a:t>
            </a:r>
            <a:endParaRPr lang="cs-CZ" altLang="cs-CZ" sz="2400" dirty="0"/>
          </a:p>
          <a:p>
            <a:r>
              <a:rPr lang="cs-CZ" altLang="cs-CZ" sz="2400" dirty="0"/>
              <a:t>Specializované válcovité struktury</a:t>
            </a:r>
          </a:p>
          <a:p>
            <a:r>
              <a:rPr lang="cs-CZ" altLang="cs-CZ" sz="2400" dirty="0"/>
              <a:t>Pro plyny propustná glykoproteinová stěna</a:t>
            </a:r>
          </a:p>
          <a:p>
            <a:r>
              <a:rPr lang="cs-CZ" altLang="cs-CZ" sz="2400" dirty="0"/>
              <a:t>Regulace polohy ve vodním sloupci</a:t>
            </a:r>
          </a:p>
          <a:p>
            <a:r>
              <a:rPr lang="cs-CZ" altLang="cs-CZ" sz="2400" dirty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623</Words>
  <Application>Microsoft Office PowerPoint</Application>
  <PresentationFormat>Předvádění na obrazovce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Motiv systému Office</vt:lpstr>
      <vt:lpstr>Fylogeneze a diverzita řas a hub: řasy a sinice</vt:lpstr>
      <vt:lpstr>Řasy</vt:lpstr>
      <vt:lpstr>Systém</vt:lpstr>
      <vt:lpstr>Prezentace aplikace PowerPoint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Prezentace aplikace PowerPoint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barbora.chattova@gmail.com</cp:lastModifiedBy>
  <cp:revision>44</cp:revision>
  <cp:lastPrinted>2016-09-12T13:25:50Z</cp:lastPrinted>
  <dcterms:created xsi:type="dcterms:W3CDTF">2014-09-11T14:39:24Z</dcterms:created>
  <dcterms:modified xsi:type="dcterms:W3CDTF">2022-08-24T07:48:08Z</dcterms:modified>
</cp:coreProperties>
</file>