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8" r:id="rId2"/>
    <p:sldId id="265" r:id="rId3"/>
    <p:sldId id="258" r:id="rId4"/>
    <p:sldId id="486" r:id="rId5"/>
    <p:sldId id="484" r:id="rId6"/>
    <p:sldId id="485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48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8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BFAD0-76CA-45EE-ABD4-EF4BA8DCCD48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4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>
                <a:latin typeface="Calibri" panose="020F0502020204030204" pitchFamily="34" charset="0"/>
              </a:rPr>
              <a:t>(</a:t>
            </a:r>
            <a:r>
              <a:rPr lang="cs-CZ" sz="1800" dirty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>
                <a:latin typeface="Calibri" panose="020F0502020204030204" pitchFamily="34" charset="0"/>
              </a:rPr>
              <a:t>Spirogyra</a:t>
            </a:r>
            <a:r>
              <a:rPr lang="cs-CZ" sz="1800" dirty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>
                <a:latin typeface="Calibri" panose="020F0502020204030204" pitchFamily="34" charset="0"/>
              </a:rPr>
              <a:t>Zygnema</a:t>
            </a:r>
            <a:r>
              <a:rPr lang="cs-CZ" sz="18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>
                <a:latin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</a:rPr>
              <a:t>isogamety</a:t>
            </a:r>
            <a:r>
              <a:rPr lang="cs-CZ" sz="2000" dirty="0">
                <a:latin typeface="Calibri" panose="020F0502020204030204" pitchFamily="34" charset="0"/>
              </a:rPr>
              <a:t> celé protoplasty)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>
                <a:latin typeface="Calibri" panose="020F0502020204030204" pitchFamily="34" charset="0"/>
              </a:rPr>
              <a:t>Haplontní</a:t>
            </a:r>
            <a:r>
              <a:rPr lang="cs-CZ" altLang="cs-CZ" sz="2000" dirty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klíčení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žebříčková 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zářez (</a:t>
            </a:r>
            <a:r>
              <a:rPr lang="cs-CZ" sz="2400" dirty="0" err="1">
                <a:latin typeface="Calibri" panose="020F0502020204030204" pitchFamily="34" charset="0"/>
              </a:rPr>
              <a:t>isthmus</a:t>
            </a:r>
            <a:r>
              <a:rPr lang="cs-CZ" sz="2400" dirty="0">
                <a:latin typeface="Calibri" panose="020F0502020204030204" pitchFamily="34" charset="0"/>
              </a:rPr>
              <a:t> – šíje) a dvě </a:t>
            </a:r>
            <a:r>
              <a:rPr lang="cs-CZ" sz="2400" dirty="0" err="1">
                <a:latin typeface="Calibri" panose="020F0502020204030204" pitchFamily="34" charset="0"/>
              </a:rPr>
              <a:t>semicely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>
                <a:latin typeface="Calibri" panose="020F0502020204030204" pitchFamily="34" charset="0"/>
              </a:rPr>
              <a:t>isthmu</a:t>
            </a:r>
            <a:endParaRPr 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1694525">
            <a:off x="2228469" y="1487063"/>
            <a:ext cx="1997312" cy="1204036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81824" y="51475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/>
              <a:t> </a:t>
            </a:r>
            <a:r>
              <a:rPr lang="cs-CZ" altLang="cs-CZ" i="1" dirty="0" err="1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zygospora</a:t>
            </a:r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Zkouška</a:t>
            </a:r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026" name="Picture 2" descr="I used to hate algae but it's starting to grow on me - I used to hate algae but it's starting to grow on me  Sloth Pun Sloth">
            <a:extLst>
              <a:ext uri="{FF2B5EF4-FFF2-40B4-BE49-F238E27FC236}">
                <a16:creationId xmlns:a16="http://schemas.microsoft.com/office/drawing/2014/main" id="{6934D686-090B-46A0-00F2-DC6C1101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2B26F-7FFA-4298-BB8B-73F9AA3F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Přehled systému 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Archaeplastida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vá jednoduchá závorka 3">
            <a:extLst>
              <a:ext uri="{FF2B5EF4-FFF2-40B4-BE49-F238E27FC236}">
                <a16:creationId xmlns:a16="http://schemas.microsoft.com/office/drawing/2014/main" id="{27F32440-2D34-41A5-98D0-6BF87E1592E5}"/>
              </a:ext>
            </a:extLst>
          </p:cNvPr>
          <p:cNvSpPr/>
          <p:nvPr/>
        </p:nvSpPr>
        <p:spPr>
          <a:xfrm rot="5400000">
            <a:off x="4372040" y="465827"/>
            <a:ext cx="355839" cy="38603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 dirty="0">
              <a:latin typeface="Univers Condensed"/>
            </a:endParaRPr>
          </a:p>
        </p:txBody>
      </p:sp>
      <p:sp>
        <p:nvSpPr>
          <p:cNvPr id="5" name="Levá jednoduchá závorka 4">
            <a:extLst>
              <a:ext uri="{FF2B5EF4-FFF2-40B4-BE49-F238E27FC236}">
                <a16:creationId xmlns:a16="http://schemas.microsoft.com/office/drawing/2014/main" id="{5CF9A094-7439-4542-B7FA-10E1A30A497E}"/>
              </a:ext>
            </a:extLst>
          </p:cNvPr>
          <p:cNvSpPr/>
          <p:nvPr/>
        </p:nvSpPr>
        <p:spPr>
          <a:xfrm rot="5400000">
            <a:off x="2053018" y="1910078"/>
            <a:ext cx="603848" cy="268497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6" name="Levá jednoduchá závorka 5">
            <a:extLst>
              <a:ext uri="{FF2B5EF4-FFF2-40B4-BE49-F238E27FC236}">
                <a16:creationId xmlns:a16="http://schemas.microsoft.com/office/drawing/2014/main" id="{7B988770-7C55-43A9-B582-07B70D5FF064}"/>
              </a:ext>
            </a:extLst>
          </p:cNvPr>
          <p:cNvSpPr/>
          <p:nvPr/>
        </p:nvSpPr>
        <p:spPr>
          <a:xfrm rot="5400000">
            <a:off x="6533362" y="1689025"/>
            <a:ext cx="258791" cy="267418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47ACDC-570B-419C-88CD-18E796B2A064}"/>
              </a:ext>
            </a:extLst>
          </p:cNvPr>
          <p:cNvSpPr txBox="1"/>
          <p:nvPr/>
        </p:nvSpPr>
        <p:spPr>
          <a:xfrm>
            <a:off x="436444" y="3590476"/>
            <a:ext cx="1151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Glaucophyta</a:t>
            </a:r>
            <a:endParaRPr lang="cs-CZ" sz="1350" dirty="0">
              <a:latin typeface="Univers Condensed"/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8B891-942B-46C6-9EB3-CD4AA0DE43AB}"/>
              </a:ext>
            </a:extLst>
          </p:cNvPr>
          <p:cNvSpPr txBox="1"/>
          <p:nvPr/>
        </p:nvSpPr>
        <p:spPr>
          <a:xfrm>
            <a:off x="3120741" y="3589802"/>
            <a:ext cx="107614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350" dirty="0" err="1">
                <a:latin typeface="Univers Condensed"/>
                <a:cs typeface="Calibri"/>
              </a:rPr>
              <a:t>Rhodophyta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DC8E26C-0EE2-497E-8179-D2B1DEE8A37E}"/>
              </a:ext>
            </a:extLst>
          </p:cNvPr>
          <p:cNvSpPr txBox="1"/>
          <p:nvPr/>
        </p:nvSpPr>
        <p:spPr>
          <a:xfrm>
            <a:off x="1880694" y="2619330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Biliphytae</a:t>
            </a:r>
            <a:endParaRPr lang="cs-CZ" sz="1350">
              <a:latin typeface="Univers Condensed"/>
              <a:cs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D93D25-9FE5-4B1D-9FBB-2AA6E676B288}"/>
              </a:ext>
            </a:extLst>
          </p:cNvPr>
          <p:cNvSpPr txBox="1"/>
          <p:nvPr/>
        </p:nvSpPr>
        <p:spPr>
          <a:xfrm>
            <a:off x="5773363" y="2565415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Větev </a:t>
            </a:r>
            <a:r>
              <a:rPr lang="cs-CZ" sz="1350" dirty="0" err="1">
                <a:latin typeface="Univers Condensed"/>
                <a:cs typeface="Calibri"/>
              </a:rPr>
              <a:t>Viridiplantae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E9DFE0-C55F-4A99-ACE1-2AF65F3ADABE}"/>
              </a:ext>
            </a:extLst>
          </p:cNvPr>
          <p:cNvSpPr txBox="1"/>
          <p:nvPr/>
        </p:nvSpPr>
        <p:spPr>
          <a:xfrm>
            <a:off x="4533315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linie </a:t>
            </a:r>
            <a:r>
              <a:rPr lang="cs-CZ" sz="1350" dirty="0" err="1">
                <a:latin typeface="Univers Condensed"/>
                <a:cs typeface="Calibri"/>
              </a:rPr>
              <a:t>Chlorophytae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A9EF84-5033-4E03-B521-65F950404EFA}"/>
              </a:ext>
            </a:extLst>
          </p:cNvPr>
          <p:cNvSpPr txBox="1"/>
          <p:nvPr/>
        </p:nvSpPr>
        <p:spPr>
          <a:xfrm>
            <a:off x="7272202" y="3158481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Vývojová větev </a:t>
            </a:r>
            <a:r>
              <a:rPr lang="cs-CZ" sz="1350" dirty="0" err="1">
                <a:latin typeface="Univers Condensed"/>
                <a:cs typeface="Calibri"/>
              </a:rPr>
              <a:t>Streptophytae</a:t>
            </a:r>
            <a:endParaRPr lang="cs-CZ" sz="1350" dirty="0" err="1">
              <a:latin typeface="Univers Condensed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D34672C-E3B1-43A8-991B-9A05677C0F97}"/>
              </a:ext>
            </a:extLst>
          </p:cNvPr>
          <p:cNvCxnSpPr/>
          <p:nvPr/>
        </p:nvCxnSpPr>
        <p:spPr>
          <a:xfrm flipV="1">
            <a:off x="5382883" y="3647600"/>
            <a:ext cx="21566" cy="4201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425C0B4-2F27-4515-9874-2CB605685D9A}"/>
              </a:ext>
            </a:extLst>
          </p:cNvPr>
          <p:cNvSpPr txBox="1"/>
          <p:nvPr/>
        </p:nvSpPr>
        <p:spPr>
          <a:xfrm>
            <a:off x="4641146" y="3967207"/>
            <a:ext cx="14966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Chlorophyta</a:t>
            </a:r>
          </a:p>
        </p:txBody>
      </p:sp>
      <p:sp>
        <p:nvSpPr>
          <p:cNvPr id="17" name="Levá jednoduchá závorka 16">
            <a:extLst>
              <a:ext uri="{FF2B5EF4-FFF2-40B4-BE49-F238E27FC236}">
                <a16:creationId xmlns:a16="http://schemas.microsoft.com/office/drawing/2014/main" id="{CA064D6D-ECB0-4709-8E39-38F426A03368}"/>
              </a:ext>
            </a:extLst>
          </p:cNvPr>
          <p:cNvSpPr/>
          <p:nvPr/>
        </p:nvSpPr>
        <p:spPr>
          <a:xfrm rot="5400000">
            <a:off x="5837858" y="2395314"/>
            <a:ext cx="420536" cy="45504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sp>
        <p:nvSpPr>
          <p:cNvPr id="18" name="Levá jednoduchá závorka 17">
            <a:extLst>
              <a:ext uri="{FF2B5EF4-FFF2-40B4-BE49-F238E27FC236}">
                <a16:creationId xmlns:a16="http://schemas.microsoft.com/office/drawing/2014/main" id="{A2054FD8-160A-4607-9C62-E5D394F96BEF}"/>
              </a:ext>
            </a:extLst>
          </p:cNvPr>
          <p:cNvSpPr/>
          <p:nvPr/>
        </p:nvSpPr>
        <p:spPr>
          <a:xfrm rot="5400000">
            <a:off x="5886380" y="3349609"/>
            <a:ext cx="431319" cy="265262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2224D98-D494-4B98-A1D2-B582C00E9859}"/>
              </a:ext>
            </a:extLst>
          </p:cNvPr>
          <p:cNvCxnSpPr>
            <a:cxnSpLocks/>
          </p:cNvCxnSpPr>
          <p:nvPr/>
        </p:nvCxnSpPr>
        <p:spPr>
          <a:xfrm flipH="1" flipV="1">
            <a:off x="6135733" y="4488135"/>
            <a:ext cx="4412" cy="42911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AA58E6-7113-4AEE-9A25-332BAFF91B77}"/>
              </a:ext>
            </a:extLst>
          </p:cNvPr>
          <p:cNvSpPr txBox="1"/>
          <p:nvPr/>
        </p:nvSpPr>
        <p:spPr>
          <a:xfrm>
            <a:off x="2948211" y="492689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Charophyta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D40C46-0A42-4E0B-90B8-5238C1A95968}"/>
              </a:ext>
            </a:extLst>
          </p:cNvPr>
          <p:cNvSpPr txBox="1"/>
          <p:nvPr/>
        </p:nvSpPr>
        <p:spPr>
          <a:xfrm>
            <a:off x="4080428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Anthocerophyta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953F834-DF93-46C6-AFB7-B95D2E563C1C}"/>
              </a:ext>
            </a:extLst>
          </p:cNvPr>
          <p:cNvSpPr txBox="1"/>
          <p:nvPr/>
        </p:nvSpPr>
        <p:spPr>
          <a:xfrm>
            <a:off x="5395957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r>
              <a:rPr lang="cs-CZ" sz="1350" dirty="0" err="1">
                <a:latin typeface="Univers Condensed"/>
                <a:cs typeface="Calibri"/>
              </a:rPr>
              <a:t>Marchantiophyta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4E34AB1-743C-4115-966F-F094FB6C60B0}"/>
              </a:ext>
            </a:extLst>
          </p:cNvPr>
          <p:cNvSpPr txBox="1"/>
          <p:nvPr/>
        </p:nvSpPr>
        <p:spPr>
          <a:xfrm>
            <a:off x="6657570" y="4872980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Bryophyta</a:t>
            </a:r>
            <a:endParaRPr lang="cs-CZ" sz="1350" dirty="0" err="1">
              <a:latin typeface="Univers Condensed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0BC5BBC-922E-4CE9-8010-E916DA22ED48}"/>
              </a:ext>
            </a:extLst>
          </p:cNvPr>
          <p:cNvSpPr txBox="1"/>
          <p:nvPr/>
        </p:nvSpPr>
        <p:spPr>
          <a:xfrm>
            <a:off x="7746655" y="4894546"/>
            <a:ext cx="149668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350" dirty="0">
                <a:latin typeface="Univers Condensed"/>
                <a:cs typeface="Calibri"/>
              </a:rPr>
              <a:t>Odd. </a:t>
            </a:r>
            <a:endParaRPr lang="cs-CZ" sz="1350">
              <a:latin typeface="Univers Condensed"/>
            </a:endParaRPr>
          </a:p>
          <a:p>
            <a:pPr algn="ctr"/>
            <a:r>
              <a:rPr lang="cs-CZ" sz="1350" dirty="0" err="1">
                <a:latin typeface="Univers Condensed"/>
                <a:cs typeface="Calibri"/>
              </a:rPr>
              <a:t>Cormophyta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429F734-06E5-4867-A812-34C7ABAD30BC}"/>
              </a:ext>
            </a:extLst>
          </p:cNvPr>
          <p:cNvSpPr/>
          <p:nvPr/>
        </p:nvSpPr>
        <p:spPr>
          <a:xfrm>
            <a:off x="2945246" y="4843058"/>
            <a:ext cx="1423358" cy="6469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atin typeface="Univers Condensed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F8BD43C-ADC9-4E53-9A32-0D894F7C10AE}"/>
              </a:ext>
            </a:extLst>
          </p:cNvPr>
          <p:cNvCxnSpPr>
            <a:cxnSpLocks/>
          </p:cNvCxnSpPr>
          <p:nvPr/>
        </p:nvCxnSpPr>
        <p:spPr>
          <a:xfrm flipV="1">
            <a:off x="7948162" y="3640509"/>
            <a:ext cx="26762" cy="70967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Streptophytae</a:t>
            </a: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Spájivky</a:t>
            </a:r>
            <a:r>
              <a:rPr lang="cs-CZ" altLang="cs-CZ" sz="2400" dirty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Sladkovodní</a:t>
            </a:r>
          </a:p>
          <a:p>
            <a:r>
              <a:rPr lang="cs-CZ" sz="2000" dirty="0"/>
              <a:t>Bičíkovci, vláknitá stélka</a:t>
            </a:r>
          </a:p>
          <a:p>
            <a:r>
              <a:rPr lang="cs-CZ" sz="2000" dirty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Mesostigma</a:t>
            </a:r>
            <a:r>
              <a:rPr lang="cs-CZ" sz="2000" i="1" dirty="0">
                <a:solidFill>
                  <a:srgbClr val="FFC000"/>
                </a:solidFill>
              </a:rPr>
              <a:t> </a:t>
            </a:r>
            <a:r>
              <a:rPr lang="cs-CZ" sz="2000" i="1" dirty="0" err="1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endParaRPr lang="fr-CA" altLang="cs-CZ" sz="24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Tvoří </a:t>
            </a:r>
            <a:r>
              <a:rPr lang="cs-CZ" dirty="0" err="1"/>
              <a:t>hetrotrichální</a:t>
            </a:r>
            <a:r>
              <a:rPr lang="cs-CZ" dirty="0"/>
              <a:t> vlákna, která se sdružují dohromady v disk.</a:t>
            </a:r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Třída </a:t>
            </a:r>
            <a:r>
              <a:rPr lang="cs-CZ" sz="4000" dirty="0" err="1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Pletivná</a:t>
            </a:r>
            <a:r>
              <a:rPr lang="cs-CZ" altLang="cs-CZ" sz="2400" dirty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Rhizoidy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r>
              <a:rPr lang="cs-CZ" sz="2400" dirty="0"/>
              <a:t>Zoospory a spermatozoidy mají 2 bičíky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Zvápenatělé 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813</Words>
  <Application>Microsoft Office PowerPoint</Application>
  <PresentationFormat>Předvádění na obrazovce (4:3)</PresentationFormat>
  <Paragraphs>148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Univers Condensed</vt:lpstr>
      <vt:lpstr>Motiv systému Office</vt:lpstr>
      <vt:lpstr>Fylogeneze a diverzita řas a hub: 6. přednáška Charophyta</vt:lpstr>
      <vt:lpstr>Systém</vt:lpstr>
      <vt:lpstr>Přehled systému - Archaeplastida</vt:lpstr>
      <vt:lpstr>Vývojová větev Streptophytae,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barbora.chattova@gmail.com</cp:lastModifiedBy>
  <cp:revision>125</cp:revision>
  <dcterms:created xsi:type="dcterms:W3CDTF">2012-09-10T15:35:35Z</dcterms:created>
  <dcterms:modified xsi:type="dcterms:W3CDTF">2022-08-24T08:20:03Z</dcterms:modified>
</cp:coreProperties>
</file>