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1" r:id="rId3"/>
    <p:sldId id="322" r:id="rId4"/>
    <p:sldId id="326" r:id="rId5"/>
    <p:sldId id="316" r:id="rId6"/>
    <p:sldId id="309" r:id="rId7"/>
    <p:sldId id="263" r:id="rId8"/>
    <p:sldId id="327" r:id="rId9"/>
    <p:sldId id="264" r:id="rId10"/>
    <p:sldId id="328" r:id="rId11"/>
    <p:sldId id="323" r:id="rId12"/>
    <p:sldId id="310" r:id="rId13"/>
    <p:sldId id="317" r:id="rId14"/>
    <p:sldId id="330" r:id="rId15"/>
    <p:sldId id="329" r:id="rId16"/>
    <p:sldId id="270" r:id="rId17"/>
    <p:sldId id="318" r:id="rId18"/>
    <p:sldId id="319" r:id="rId19"/>
    <p:sldId id="321" r:id="rId20"/>
    <p:sldId id="325" r:id="rId21"/>
    <p:sldId id="332" r:id="rId22"/>
    <p:sldId id="333" r:id="rId23"/>
    <p:sldId id="334" r:id="rId24"/>
    <p:sldId id="335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4599A0-189E-4880-9F54-48626665C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D757E9D-EB36-4D6D-B90B-98C0C506E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E7C5056-D812-4AB2-86AA-9DDB01FF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571E137-043E-4800-A504-5DFE5F5B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7EE65D-3705-49BA-B87E-95BEEFCA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30B6B-9DA8-4DF0-9D6E-C9A8A71215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998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798A86-A358-47C5-B67C-8763C0AA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612D100-B8B3-480E-9C69-9FCF16261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16F025D-4CB3-436B-B003-6AD3C334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4D793FA-49A2-4275-A422-CA8B9D5C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79D3655-DD0B-46A3-A4D1-8088C303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A22B5-B825-4271-BF97-ECB9BE49B2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03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E82EAB3-2819-4F9B-9E0B-F48EA3E7E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0A59F3E-4288-4184-A3FB-2C63A0DB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1C73135-42A3-4403-8C3F-7284E99D0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8C3B2A0-F5F7-4DB5-991C-AFFBB6FD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9B56775-AA13-4033-8116-81F715E7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7623-0FF2-494A-84EB-FE436EB6BE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2BCB1C-0B69-40F1-B76A-2E7BD4D1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8E534C6-C017-454F-8984-53A6319AB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03FF6CC-749C-4788-9DA1-6620A13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311A5B4-B024-4D99-B221-D68E5B94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7614793-3AC6-418C-AFE6-FC2FD07D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6CC95-ED5F-47DD-A385-18F4727C28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587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AF83A6-60D5-4236-95BF-267A644E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0EC1B7F-7380-404A-94A7-C9994DE1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A9A20AA-12A4-4C83-AA24-EB2115EC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60E99A2-0CB2-45AB-850B-BA0BD161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B89EF6-54AA-486A-98AA-D8D19B32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8C2BA-ACCA-4D24-B951-82A443DE3F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3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7B0F78-142F-44AC-85F3-B62D55C6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356A9F8-D344-44B7-B3B2-CE9E444E4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3589E273-2BEC-4CDD-BB9D-32C4E6D1A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BF7486C-8DD6-4DD4-B9A5-2040EAC8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28B7D10-9472-4813-8A21-4F0BFF5D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A36C607-E032-499C-BBAE-F6ECEB8D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05FE3-117D-4A0D-A9FA-F7FCE8A5A3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4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715314-8FCA-4270-ACF3-6135328C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DAE78C4-6E87-4A9D-83DC-D128F766A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0F7C718-040C-4234-A182-EECBFC33D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2EA4F36B-F957-4E69-819A-018450E51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0B92FFB-F3B9-4D6D-9274-67B6644B9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1DAD9FD-56EA-4D64-B858-30ED1AE3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0363DAD-C54D-4083-ABFD-AB0AF50C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599EC6-258C-48CC-A316-67189877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5927-2C96-4A0F-9433-40581ECBFF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573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C1CA50-EAC7-4FF0-AEC4-6863C237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9FFBAB86-F9F1-4D79-A223-4F70E553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D580D098-3A07-4F64-B88F-A3F1201F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4DE3FF1-3F06-4130-A162-C6DC724E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815F-FFD7-4D9A-AD88-B6441400C7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51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5C49C6A5-9F4C-4ABB-9984-426F2971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695548-F9FD-4B2B-8846-69DEF200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7CB1DC3-6938-4730-8190-2D7A612B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FD6A7-A5C0-43CB-B117-F7BF2F163E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1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CF9504-72DB-4AA8-8C44-754F7888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136FF8D-0DFF-4F8E-992B-32AEC6D08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EDF6023-91B9-4147-BA00-1F71E1B00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3B7B7C8-E8C2-433E-8A04-BF546F06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E306541-3E91-4014-BD22-5EB99C7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1071209-1185-488A-ACFC-D8C5D0EA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5ADA-0C7E-4746-A273-031144A6EC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73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0F98B7-BCCE-4989-B448-F80374EC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3779540A-3DB3-4987-8508-255470A79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64527F23-E7F5-4B28-8C6B-2B67084EA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9665CA1-3CA9-4386-82DE-6B26C51F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8E11871-2DC4-4AF4-BE80-1757253A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F5071C1-06D4-40DC-9BD7-7C9DC2E7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18110-A4DD-43F8-9167-3425D1423E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88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1C9A1DB-5C4F-472E-923E-DF7742261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D4320EB-B151-45C5-8506-B3C0328F0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AFDC52C-4749-4DD6-91F5-6A33ECB302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A5706E-525B-497E-BE3A-C78B1F67CD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AFFA6E9-E2BA-40DB-9077-60E7548391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147BA2-50DC-44E3-B082-5888A051AE4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.pn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3.png"/><Relationship Id="rId4" Type="http://schemas.openxmlformats.org/officeDocument/2006/relationships/image" Target="../media/image40.jpeg"/><Relationship Id="rId9" Type="http://schemas.openxmlformats.org/officeDocument/2006/relationships/hyperlink" Target="http://www.anbg.gov.au/cryptogams/underworld/panel-4/index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5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openxmlformats.org/officeDocument/2006/relationships/hyperlink" Target="http://www.sharnoffphotos.com/lichensF/pseudevernia_furfuracea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ritishlichens.co.uk/species/Graphis%20scripta%20small.jpg" TargetMode="Externa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hyperlink" Target="http://www.britishlichens.co.uk/species/Dibaeis%20baeomyces%20small.jpg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hyperlink" Target="http://www.uoguelph.ca/~gbarron/MISC2003/nectriac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hyperlink" Target="http://www.bio.tamu.edu/USERS/xlin/research1.html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lante-doktor.dk/phoma.htm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hyperlink" Target="http://www.inra.fr/hyp3/images/6030092.jpg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lobalcyran.com/usmicro/newimages/Fusarium.jpg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11" Type="http://schemas.openxmlformats.org/officeDocument/2006/relationships/image" Target="../media/image3.png"/><Relationship Id="rId5" Type="http://schemas.openxmlformats.org/officeDocument/2006/relationships/hyperlink" Target="http://www.mnhn.fr/microchampignons/joelle.html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8.MP3"/><Relationship Id="rId7" Type="http://schemas.openxmlformats.org/officeDocument/2006/relationships/image" Target="../media/image16.jpeg"/><Relationship Id="rId12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://www.botany.hawaii.edu/faculty/wong/Bot201/Deuteromycota/rhizoc2.jpg" TargetMode="External"/><Relationship Id="rId11" Type="http://schemas.openxmlformats.org/officeDocument/2006/relationships/hyperlink" Target="http://www.commanster.eu/commanster/Mushrooms/Lichens/Lichens/Lepraria.incana.html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jpeg"/><Relationship Id="rId4" Type="http://schemas.openxmlformats.org/officeDocument/2006/relationships/audio" Target="../media/media8.MP3"/><Relationship Id="rId9" Type="http://schemas.openxmlformats.org/officeDocument/2006/relationships/hyperlink" Target="http://www.botany.hawaii.edu/faculty/wong/Bot201/Deuteromycota/Sclerotium_rolfsii1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1" name="Text Box 9">
            <a:extLst>
              <a:ext uri="{FF2B5EF4-FFF2-40B4-BE49-F238E27FC236}">
                <a16:creationId xmlns:a16="http://schemas.microsoft.com/office/drawing/2014/main" xmlns="" id="{3B5F0103-0749-49AB-9951-177F4ADE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SAR - </a:t>
            </a:r>
            <a:r>
              <a:rPr lang="cs-CZ" altLang="cs-CZ" sz="1800" dirty="0" err="1">
                <a:solidFill>
                  <a:srgbClr val="000000"/>
                </a:solidFill>
              </a:rPr>
              <a:t>Straminipila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Peronosporomycota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Hyphochytriomyc</a:t>
            </a:r>
            <a:r>
              <a:rPr lang="cs-CZ" altLang="cs-CZ" sz="1800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Rhizaria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Plasmodiophorida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Excavata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Acrasida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Amoebozoa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Mycetozoa</a:t>
            </a:r>
            <a:endParaRPr lang="cs-CZ" altLang="cs-CZ" sz="18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Opisthokonta</a:t>
            </a:r>
            <a:r>
              <a:rPr lang="cs-CZ" altLang="cs-CZ" sz="1800" dirty="0">
                <a:solidFill>
                  <a:srgbClr val="000000"/>
                </a:solidFill>
              </a:rPr>
              <a:t> 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Fungi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Chytridiomycota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Blastocladiomycota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i="1" dirty="0">
                <a:solidFill>
                  <a:srgbClr val="000000"/>
                </a:solidFill>
              </a:rPr>
              <a:t>skupina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</a:rPr>
              <a:t>Zygomycota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Mucoromycota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sz="1800" dirty="0">
                <a:solidFill>
                  <a:srgbClr val="000000"/>
                </a:solidFill>
              </a:rPr>
              <a:t>,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Glomeromycota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dirty="0" err="1">
                <a:solidFill>
                  <a:srgbClr val="000000"/>
                </a:solidFill>
              </a:rPr>
              <a:t>Dikarya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Ascomycota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Taphrinomycotina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Saccharomycotina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Pezizomycotina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pomocné skupiny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Deuteromycota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Lichenes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- </a:t>
            </a:r>
            <a:r>
              <a:rPr lang="cs-CZ" altLang="cs-CZ" sz="1800" dirty="0" err="1">
                <a:solidFill>
                  <a:srgbClr val="000000"/>
                </a:solidFill>
              </a:rPr>
              <a:t>Basidiomycota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Pucciniomycotina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Agaricomycotina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="" xmlns:a16="http://schemas.microsoft.com/office/drawing/2014/main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="" xmlns:a16="http://schemas.microsoft.com/office/drawing/2014/main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725022DF-E77F-474D-B38B-D5A12A86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xmlns="" id="{90560B8D-EFD2-42BB-AAFB-CCD7C82B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AE5E611E-5876-405C-8206-5A64DC32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xmlns="" id="{415F3507-432A-4A57-B130-B94DB7F1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2166" name="6_liche_10_fotobiont.MP3">
            <a:hlinkClick r:id="" action="ppaction://media"/>
            <a:extLst>
              <a:ext uri="{FF2B5EF4-FFF2-40B4-BE49-F238E27FC236}">
                <a16:creationId xmlns:a16="http://schemas.microsoft.com/office/drawing/2014/main" xmlns="" id="{2C35DF32-5F53-480D-AE75-3E8390BDCF1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:a16="http://schemas.microsoft.com/office/drawing/2014/main" xmlns="" id="{499936E6-0618-42C5-B9C6-55F031AC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vztah mykobionta a fykobionta je zjednodušeně označován jako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spojení více mykobiontů s jedním fotobiontem může vést ke vzniku parasymbiózy (současné symbiózy obou mykobiontů s tím fotobiontem), ale také může "nový" mykobiont zlikvidovat "starého" (stávajícího)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naopak setkání jednoho mykobionta s více fotobionty =&gt; vznik cefalodií - výběžků na povrchu stélky, ve kterých je další fotobiont lokalizován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 polysymbiózy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 vztahu myko- a fotobionta nemusí jít vždy o pravou symbiózu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jde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případy, že houba žije saprofyticky na odumřelých buňkách fotobionta, nebo dochází i k parazitismu z jedné i druhé strany (=&gt; vede k teoriím, že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homeomerická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fotobionta a vlákna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mykobionta volně rozptýleny mezi sebou; tyto lišejníky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vlákno fotobionta obklopené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hyfami mykobionta)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tvar homeomerických stélek určuje spíše fotobiont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zatímco tvar heteromerických stélek </a:t>
            </a:r>
            <a:r>
              <a:rPr lang="cs-CZ" altLang="cs-CZ" sz="1800">
                <a:solidFill>
                  <a:srgbClr val="000000"/>
                </a:solidFill>
              </a:rPr>
              <a:t>určuje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:a16="http://schemas.microsoft.com/office/drawing/2014/main" xmlns="" id="{E51E4C26-BA30-4C0E-8916-EDD01780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xmlns="" id="{10300114-D1F7-42D5-A3D7-1AC3AE9BD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72200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7050" name="6_liche_11_parasymbioza.MP3">
            <a:hlinkClick r:id="" action="ppaction://media"/>
            <a:extLst>
              <a:ext uri="{FF2B5EF4-FFF2-40B4-BE49-F238E27FC236}">
                <a16:creationId xmlns:a16="http://schemas.microsoft.com/office/drawing/2014/main" xmlns="" id="{0942DF0C-5A6D-4AD1-8248-CE7E0EF326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62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87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0877EE31-BE40-4577-B878-C823334E0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4343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         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heteromerická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>
                <a:solidFill>
                  <a:srgbClr val="000000"/>
                </a:solidFill>
              </a:rPr>
              <a:t>	 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>
                <a:solidFill>
                  <a:srgbClr val="000000"/>
                </a:solidFill>
              </a:rPr>
              <a:t>	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izodiametrické </a:t>
            </a:r>
            <a:r>
              <a:rPr lang="cs-CZ" altLang="cs-CZ" sz="1800">
                <a:solidFill>
                  <a:srgbClr val="000000"/>
                </a:solidFill>
              </a:rPr>
              <a:t>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>
                <a:solidFill>
                  <a:srgbClr val="000000"/>
                </a:solidFill>
              </a:rPr>
              <a:t>y 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ykobionta </a:t>
            </a:r>
            <a:r>
              <a:rPr lang="cs-CZ" altLang="cs-CZ" sz="1800">
                <a:solidFill>
                  <a:srgbClr val="000000"/>
                </a:solidFill>
              </a:rPr>
              <a:t>	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>
                <a:solidFill>
                  <a:srgbClr val="000000"/>
                </a:solidFill>
              </a:rPr>
              <a:t>, 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jsou buňky fotobionta, mezi nimi řídce hyfy (pronikají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mykobionta,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(v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tzv.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slouží pro čerpání vody a živin; je-li namísto "otvorů" spodní kůra přerušena, mluvíme o pseudocyfelách)</a:t>
            </a:r>
            <a:r>
              <a:rPr lang="cs-CZ" altLang="cs-CZ" sz="1800">
                <a:solidFill>
                  <a:srgbClr val="000000"/>
                </a:solidFill>
              </a:rPr>
              <a:t>; ze spodní kůry mohou vybíhat do substrátu </a:t>
            </a:r>
            <a:r>
              <a:rPr lang="cs-CZ" altLang="cs-CZ" sz="1800" b="1">
                <a:solidFill>
                  <a:srgbClr val="000000"/>
                </a:solidFill>
              </a:rPr>
              <a:t>rhiziny</a:t>
            </a:r>
            <a:r>
              <a:rPr lang="cs-CZ" altLang="cs-CZ" sz="180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:a16="http://schemas.microsoft.com/office/drawing/2014/main" xmlns="" id="{572D8C9F-9B7A-4FF0-BDB5-E79227A7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:a16="http://schemas.microsoft.com/office/drawing/2014/main" xmlns="" id="{DBBF79AE-5383-40E6-9D28-90D692D4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:a16="http://schemas.microsoft.com/office/drawing/2014/main" xmlns="" id="{7328EDC9-0D6A-452E-AAF2-4AC4AF7C2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3748" name="6_liche_12_heteromericka-stelka.MP3">
            <a:hlinkClick r:id="" action="ppaction://media"/>
            <a:extLst>
              <a:ext uri="{FF2B5EF4-FFF2-40B4-BE49-F238E27FC236}">
                <a16:creationId xmlns:a16="http://schemas.microsoft.com/office/drawing/2014/main" xmlns="" id="{9913A09F-D03C-4D32-B199-B1C40BE863B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73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:a16="http://schemas.microsoft.com/office/drawing/2014/main" xmlns="" id="{BC9717A0-BF7A-4FB3-8BE4-76F9913A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xmlns="" id="{76F6C4F3-AB9C-433F-8020-BD7F7431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xmlns="" id="{1F2E4123-EBA7-4A5D-96E2-DBED18D1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:a16="http://schemas.microsoft.com/office/drawing/2014/main" xmlns="" id="{99334567-5E58-49BF-9CF5-4563A165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:a16="http://schemas.microsoft.com/office/drawing/2014/main" xmlns="" id="{EF24F45E-6820-4DE9-8340-42A0A65D1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:a16="http://schemas.microsoft.com/office/drawing/2014/main" xmlns="" id="{50AC3FEB-C52F-4BE4-ADF6-E3D9441D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:a16="http://schemas.microsoft.com/office/drawing/2014/main" xmlns="" id="{6144CA5D-6892-4FD1-8AED-7228CB90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3" name="6_liche_13_stelka-korovita-lupenita.MP3">
            <a:hlinkClick r:id="" action="ppaction://media"/>
            <a:extLst>
              <a:ext uri="{FF2B5EF4-FFF2-40B4-BE49-F238E27FC236}">
                <a16:creationId xmlns:a16="http://schemas.microsoft.com/office/drawing/2014/main" xmlns="" id="{EF2E43AF-531C-4DD2-ABE2-6FDD5EB3991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196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809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xmlns="" id="{D4154792-5929-4D9B-BCA9-D5C4105E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horizontalis) a část keříčkovitě vystoupavá (thallus verticalis)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útvary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xmlns="" id="{E558C07B-46B6-4C1D-9D94-121A0679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xmlns="" id="{50E66D98-0A23-477F-8DCD-CCD82EACB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:a16="http://schemas.microsoft.com/office/drawing/2014/main" xmlns="" id="{E2D9D75D-C9AF-4290-BD0A-C9BBCABB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:a16="http://schemas.microsoft.com/office/drawing/2014/main" xmlns="" id="{D2B7A486-D3CD-4A54-8347-AFFD18AB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:a16="http://schemas.microsoft.com/office/drawing/2014/main" xmlns="" id="{B269929E-C7B7-476E-992A-99C17320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:a16="http://schemas.microsoft.com/office/drawing/2014/main" xmlns="" id="{DBBB3ED8-0597-47B1-B86F-895DA4BD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:a16="http://schemas.microsoft.com/office/drawing/2014/main" xmlns="" id="{71B3DCF1-B2DD-4844-9692-BF648C07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:a16="http://schemas.microsoft.com/office/drawing/2014/main" xmlns="" id="{4A4C679F-4366-42A7-BA30-00EABA4B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94223" name="6_liche_14_stelka-kerickovita-dimorficka.MP3">
            <a:hlinkClick r:id="" action="ppaction://media"/>
            <a:extLst>
              <a:ext uri="{FF2B5EF4-FFF2-40B4-BE49-F238E27FC236}">
                <a16:creationId xmlns:a16="http://schemas.microsoft.com/office/drawing/2014/main" xmlns="" id="{0F89E57C-8941-48D4-AD4A-0187AF0CA6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92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94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xmlns="" id="{12245247-A36A-47EF-BE68-F99F9F8F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195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>
            <a:extLst>
              <a:ext uri="{FF2B5EF4-FFF2-40B4-BE49-F238E27FC236}">
                <a16:creationId xmlns:a16="http://schemas.microsoft.com/office/drawing/2014/main" xmlns="" id="{FE002256-EE02-4A50-A087-8A220D26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1687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2" name="Picture 30">
            <a:extLst>
              <a:ext uri="{FF2B5EF4-FFF2-40B4-BE49-F238E27FC236}">
                <a16:creationId xmlns:a16="http://schemas.microsoft.com/office/drawing/2014/main" xmlns="" id="{1DA2E33E-3E30-4AC9-B501-A6D26E0C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/>
          <a:stretch>
            <a:fillRect/>
          </a:stretch>
        </p:blipFill>
        <p:spPr bwMode="auto">
          <a:xfrm>
            <a:off x="381000" y="152400"/>
            <a:ext cx="41941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3" name="Picture 31">
            <a:extLst>
              <a:ext uri="{FF2B5EF4-FFF2-40B4-BE49-F238E27FC236}">
                <a16:creationId xmlns:a16="http://schemas.microsoft.com/office/drawing/2014/main" xmlns="" id="{AC9EDD74-0B8A-4A54-A4BA-0D54F6C90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381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:a16="http://schemas.microsoft.com/office/drawing/2014/main" xmlns="" id="{4FB9455D-00EA-4BFA-8D59-8264C0CC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:a16="http://schemas.microsoft.com/office/drawing/2014/main" xmlns="" id="{55DE8247-D973-41E4-8695-C215AB0D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:a16="http://schemas.microsoft.com/office/drawing/2014/main" xmlns="" id="{E21040EE-803E-4E86-84E6-8FCBB422C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:a16="http://schemas.microsoft.com/office/drawing/2014/main" xmlns="" id="{D20B69D0-2819-41B9-B101-6F27C976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81943" name="6_liche_17_apothecium.MP3">
            <a:hlinkClick r:id="" action="ppaction://media"/>
            <a:extLst>
              <a:ext uri="{FF2B5EF4-FFF2-40B4-BE49-F238E27FC236}">
                <a16:creationId xmlns:a16="http://schemas.microsoft.com/office/drawing/2014/main" xmlns="" id="{1DE07B78-384B-4A20-89E7-227B6E6C25B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81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:a16="http://schemas.microsoft.com/office/drawing/2014/main" xmlns="" id="{B3992BDC-0ECB-49A9-91A2-F3163D50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:a16="http://schemas.microsoft.com/office/drawing/2014/main" xmlns="" id="{F867EFFF-9788-40CF-953F-C30A4CD17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:a16="http://schemas.microsoft.com/office/drawing/2014/main" xmlns="" id="{AC43A285-F47E-4A58-98FF-D98F33CF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:a16="http://schemas.microsoft.com/office/drawing/2014/main" xmlns="" id="{47AEC723-B97A-44E4-83DC-DAA1460E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:a16="http://schemas.microsoft.com/office/drawing/2014/main" xmlns="" id="{922C8230-703D-468C-9208-A70CABE0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:a16="http://schemas.microsoft.com/office/drawing/2014/main" xmlns="" id="{27AFF69D-7617-4278-BE2A-3C503C127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:a16="http://schemas.microsoft.com/office/drawing/2014/main" xmlns="" id="{971BBB3A-9F52-486F-8ACF-39F2B785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82965" name="6_liche_18_soredie-isidie.MP3">
            <a:hlinkClick r:id="" action="ppaction://media"/>
            <a:extLst>
              <a:ext uri="{FF2B5EF4-FFF2-40B4-BE49-F238E27FC236}">
                <a16:creationId xmlns:a16="http://schemas.microsoft.com/office/drawing/2014/main" xmlns="" id="{A2E707F4-974C-40B1-8F2F-54EDA616429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82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6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:a16="http://schemas.microsoft.com/office/drawing/2014/main" xmlns="" id="{01131B99-E8FE-4AD3-B3DA-99BF11449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charakteristika: autotrofní organismy; spojení houby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mykobiont zprostředkovává čerpání vody, živin a ochranu proti výparu (růst na extrémně suchých stanovištích - až 62 týdnů bez vody), příp. kompetiční výhody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zajišťuje fotobiont, </a:t>
            </a:r>
            <a:r>
              <a:rPr lang="cs-CZ" altLang="cs-CZ" sz="1800">
                <a:solidFill>
                  <a:srgbClr val="000000"/>
                </a:solidFill>
              </a:rPr>
              <a:t>příjem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nitrátů obě složky (cyanobionti, příp. symbiotický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>
                <a:solidFill>
                  <a:srgbClr val="000000"/>
                </a:solidFill>
              </a:rPr>
              <a:t> lišejníků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rhiziny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(deriváty kyseliny vulpinové) působící na nervovou soustavu (používány ve Skandinávii k hubení vlků)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A47C45CB-0157-4F69-A704-76874A4B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Pomocné oddělení: </a:t>
            </a:r>
            <a:r>
              <a:rPr lang="cs-CZ" altLang="cs-CZ" sz="1800" i="1" u="sng"/>
              <a:t>DEUTEROMYCOTA (FUNGI IMPERFECTI)</a:t>
            </a:r>
            <a:endParaRPr lang="cs-CZ" altLang="cs-CZ" sz="1800" u="sng"/>
          </a:p>
          <a:p>
            <a:endParaRPr lang="cs-CZ" altLang="cs-CZ" sz="1200" u="sng"/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teleomorfa (žijí tedy v mitotické holomorfě - rozmnožují se pouze mitosporami, příp. "přesedlaly" na parasexuální proces) nebo teleomorfa není známa (v přirozených podmínkách nevzniká anebo vzniká, ale zatím nebyla objevena spojitost s danou anamorfou) =&gt; po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objevení spojitosti s teleomorfou jsou pak takovéto druhy zařazeny do přirozeného systému a z takto pojatého systému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Fungi imperfecti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anamorfy všech druhů, tedy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těch, u kterých teleomorfa známa je (souběžně jsou samozřejmě klasifikovány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anamorfa převládajícím stadiem, ke tvorbě teleomorfy dochází vzácněji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č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 na základě morfologické podobnosti konidiového stadia (není zde snaha o přirozené uspořádání)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vlastností mycelia (přehrádkované, jednojaderné buňky, jednoduché póry v přehrádkách) lze soudit, že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reprezentují převážně anamorfy vřeckatých hub</a:t>
            </a:r>
          </a:p>
        </p:txBody>
      </p:sp>
      <p:pic>
        <p:nvPicPr>
          <p:cNvPr id="9232" name="6_deute_02_deuteromycota.MP3">
            <a:hlinkClick r:id="" action="ppaction://media"/>
            <a:extLst>
              <a:ext uri="{FF2B5EF4-FFF2-40B4-BE49-F238E27FC236}">
                <a16:creationId xmlns:a16="http://schemas.microsoft.com/office/drawing/2014/main" xmlns="" id="{2DC28F7F-6E50-4DEA-9C59-6A6D09AEC60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:a16="http://schemas.microsoft.com/office/drawing/2014/main" xmlns="" id="{B0E46403-7600-4816-98AC-02E26FF9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kompetičně silné, rostou hlavně na stanovištích, kde jiné organismy růst nemohou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zde jsou často prvotním sukcesním stadiem, jejich odumřelé stélky tvoří první organickou složku půdy tvořící se na čistě minerálním podkladu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 esculenta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 pulmonaria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slouží jako dobré indikátory čistoty ovzduší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houby řazeny do systému hub podle svého mykobionta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lichenizované houby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Lecanorales, Verrucariales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pár dalších), jiné obsahují některé lichenizované zástupce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stopkovýtrusné houby nalezneme jen mezi houbami rouškatými (z pod</a:t>
            </a:r>
            <a:r>
              <a:rPr lang="cs-CZ" altLang="cs-CZ" sz="1800">
                <a:solidFill>
                  <a:srgbClr val="000000"/>
                </a:solidFill>
              </a:rPr>
              <a:t>oddělení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800" i="1">
                <a:solidFill>
                  <a:srgbClr val="000000"/>
                </a:solidFill>
              </a:rPr>
              <a:t>otina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Thelephoraceae, Corticiaceae, Clavariaceae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Tricholomataceae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9098" name="6_liche_20_prvni-sukcesni-sstadium.MP3">
            <a:hlinkClick r:id="" action="ppaction://media"/>
            <a:extLst>
              <a:ext uri="{FF2B5EF4-FFF2-40B4-BE49-F238E27FC236}">
                <a16:creationId xmlns:a16="http://schemas.microsoft.com/office/drawing/2014/main" xmlns="" id="{96251799-EA4C-48AB-AF57-2E032A7E9F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89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5">
            <a:extLst>
              <a:ext uri="{FF2B5EF4-FFF2-40B4-BE49-F238E27FC236}">
                <a16:creationId xmlns:a16="http://schemas.microsoft.com/office/drawing/2014/main" xmlns="" id="{1D9625B4-B54A-4B84-8B86-2DA98790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 smtClean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 smtClean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pododd</a:t>
            </a:r>
            <a:r>
              <a:rPr lang="cs-CZ" altLang="cs-CZ" sz="1800" dirty="0" smtClean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 smtClean="0">
                <a:solidFill>
                  <a:srgbClr val="000000"/>
                </a:solidFill>
              </a:rPr>
              <a:t>Pezizomycotina</a:t>
            </a:r>
            <a:r>
              <a:rPr lang="cs-CZ" altLang="cs-CZ" sz="1800" dirty="0" smtClean="0">
                <a:solidFill>
                  <a:srgbClr val="000000"/>
                </a:solidFill>
              </a:rPr>
              <a:t>)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Lecanoromycetidae</a:t>
            </a:r>
            <a:endParaRPr lang="cs-CZ" altLang="cs-CZ" sz="1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vzniklých rozštěpením velkého řádu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(v širším pojetí je i dnes možno následující řády shrnout do tohoto)</a:t>
            </a: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Peltigerales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– typickými zástupci jsou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lupenité lišejníky rodu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(hávnatka,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viz foto na další straně)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patří sem též rod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tvořící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slizovitou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homeomerickou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stélku, </a:t>
            </a: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které jsou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endParaRPr lang="cs-CZ" altLang="cs-CZ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parafýzy někdy vytvářejí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typ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 vrstvu)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spor je ve vřecku 2-8 (i víc), jsou jedno-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vícebuněčné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96259" name="Picture 28" descr="lecanoromycetes_Collema-coccophorum">
            <a:extLst>
              <a:ext uri="{FF2B5EF4-FFF2-40B4-BE49-F238E27FC236}">
                <a16:creationId xmlns:a16="http://schemas.microsoft.com/office/drawing/2014/main" xmlns="" id="{49E461A4-0614-415A-B5EE-27EF380D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/>
          <a:stretch>
            <a:fillRect/>
          </a:stretch>
        </p:blipFill>
        <p:spPr bwMode="auto">
          <a:xfrm>
            <a:off x="4953000" y="1797050"/>
            <a:ext cx="37338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29">
            <a:extLst>
              <a:ext uri="{FF2B5EF4-FFF2-40B4-BE49-F238E27FC236}">
                <a16:creationId xmlns:a16="http://schemas.microsoft.com/office/drawing/2014/main" xmlns="" id="{6FA2D0C3-3D58-4E5D-A765-3E48D8FA0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32213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96261" name="6_liche_21_collema.MP3">
            <a:hlinkClick r:id="" action="ppaction://media"/>
            <a:extLst>
              <a:ext uri="{FF2B5EF4-FFF2-40B4-BE49-F238E27FC236}">
                <a16:creationId xmlns:a16="http://schemas.microsoft.com/office/drawing/2014/main" xmlns="" id="{5575BBD9-CEEF-43BC-B0B9-78BBEAB4C25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6_liche_21_lecanorovy-typ-vrecka.MP3">
            <a:hlinkClick r:id="" action="ppaction://media"/>
            <a:extLst>
              <a:ext uri="{FF2B5EF4-FFF2-40B4-BE49-F238E27FC236}">
                <a16:creationId xmlns:a16="http://schemas.microsoft.com/office/drawing/2014/main" xmlns="" id="{8C8E2549-4AAC-40A4-A20F-D95FBA3FBC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2" fill="hold"/>
                                        <p:tgtEl>
                                          <p:spTgt spid="96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56" fill="hold"/>
                                        <p:tgtEl>
                                          <p:spTgt spid="96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3">
            <a:extLst>
              <a:ext uri="{FF2B5EF4-FFF2-40B4-BE49-F238E27FC236}">
                <a16:creationId xmlns:a16="http://schemas.microsoft.com/office/drawing/2014/main" xmlns="" id="{B8972B35-8B9A-4E8F-8264-A685F04C9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 (heteromerická stélka s dorziventrálním uspořá-dáním vrstev)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(bohatě větvenou, ale též s dorziventrální stavbou vrstev)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18" descr="lecanoromycetes_hypogymnia-physodes">
            <a:extLst>
              <a:ext uri="{FF2B5EF4-FFF2-40B4-BE49-F238E27FC236}">
                <a16:creationId xmlns:a16="http://schemas.microsoft.com/office/drawing/2014/main" xmlns="" id="{E383F502-CBB4-4E36-A2C4-937F1E83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19">
            <a:extLst>
              <a:ext uri="{FF2B5EF4-FFF2-40B4-BE49-F238E27FC236}">
                <a16:creationId xmlns:a16="http://schemas.microsoft.com/office/drawing/2014/main" xmlns="" id="{D6A21D0D-0958-4934-A4EB-6987551D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20" descr="lecanoromycetes_havnatka-psi">
            <a:extLst>
              <a:ext uri="{FF2B5EF4-FFF2-40B4-BE49-F238E27FC236}">
                <a16:creationId xmlns:a16="http://schemas.microsoft.com/office/drawing/2014/main" xmlns="" id="{E10EC737-81C7-425B-A55F-FCE0431B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21">
            <a:extLst>
              <a:ext uri="{FF2B5EF4-FFF2-40B4-BE49-F238E27FC236}">
                <a16:creationId xmlns:a16="http://schemas.microsoft.com/office/drawing/2014/main" xmlns="" id="{4D08B151-4D52-4479-80FB-6D06401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22" descr="lecanoromycetes_pseudevernia-furfuracea">
            <a:extLst>
              <a:ext uri="{FF2B5EF4-FFF2-40B4-BE49-F238E27FC236}">
                <a16:creationId xmlns:a16="http://schemas.microsoft.com/office/drawing/2014/main" xmlns="" id="{9DF4D0CB-ECB3-4C09-8FEB-BB07E98D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23">
            <a:extLst>
              <a:ext uri="{FF2B5EF4-FFF2-40B4-BE49-F238E27FC236}">
                <a16:creationId xmlns:a16="http://schemas.microsoft.com/office/drawing/2014/main" xmlns="" id="{019814E6-2619-4178-B612-A93A0EBF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24" descr="lecanoromycetes_xanthoria-parietina">
            <a:extLst>
              <a:ext uri="{FF2B5EF4-FFF2-40B4-BE49-F238E27FC236}">
                <a16:creationId xmlns:a16="http://schemas.microsoft.com/office/drawing/2014/main" xmlns="" id="{1A08B1E7-A3B2-407E-BD7E-00F6FD77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25">
            <a:extLst>
              <a:ext uri="{FF2B5EF4-FFF2-40B4-BE49-F238E27FC236}">
                <a16:creationId xmlns:a16="http://schemas.microsoft.com/office/drawing/2014/main" xmlns="" id="{11A7F929-371B-46D7-9F79-C6EB5A685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97291" name="6_liche_22_lupenite-lisejniky.MP3">
            <a:hlinkClick r:id="" action="ppaction://media"/>
            <a:extLst>
              <a:ext uri="{FF2B5EF4-FFF2-40B4-BE49-F238E27FC236}">
                <a16:creationId xmlns:a16="http://schemas.microsoft.com/office/drawing/2014/main" xmlns="" id="{3A5B05F3-06A5-4605-96DC-442D391154A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97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9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xmlns="" id="{749984B7-CB7C-4B8E-99C1-5995F86F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lupenitou vegetativní stélkou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(s radiálním uspořádáním vrstev)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</a:p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Rhizocarpales</a:t>
            </a:r>
            <a:r>
              <a:rPr lang="cs-CZ" altLang="cs-CZ" sz="1800">
                <a:solidFill>
                  <a:srgbClr val="000000"/>
                </a:solidFill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</a:p>
          <a:p>
            <a:pPr>
              <a:lnSpc>
                <a:spcPct val="96000"/>
              </a:lnSpc>
            </a:pPr>
            <a:endParaRPr lang="cs-CZ" altLang="cs-CZ" sz="2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Lecideales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  <a:p>
            <a:pPr>
              <a:lnSpc>
                <a:spcPct val="96000"/>
              </a:lnSpc>
            </a:pPr>
            <a:endParaRPr lang="cs-CZ" altLang="cs-CZ" sz="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</a:t>
            </a:r>
          </a:p>
        </p:txBody>
      </p:sp>
      <p:sp>
        <p:nvSpPr>
          <p:cNvPr id="98307" name="Text Box 4">
            <a:extLst>
              <a:ext uri="{FF2B5EF4-FFF2-40B4-BE49-F238E27FC236}">
                <a16:creationId xmlns:a16="http://schemas.microsoft.com/office/drawing/2014/main" xmlns="" id="{1660BBB1-1015-40F7-91C2-6AC6472C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41663"/>
            <a:ext cx="55626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</p:txBody>
      </p:sp>
      <p:sp>
        <p:nvSpPr>
          <p:cNvPr id="98308" name="Text Box 6">
            <a:extLst>
              <a:ext uri="{FF2B5EF4-FFF2-40B4-BE49-F238E27FC236}">
                <a16:creationId xmlns:a16="http://schemas.microsoft.com/office/drawing/2014/main" xmlns="" id="{ECA2BEFF-8E8F-40B7-A259-80784A13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Provazovka</a:t>
            </a:r>
            <a:r>
              <a:rPr lang="cs-CZ" altLang="cs-CZ" sz="1500" i="1"/>
              <a:t> Usnea florida</a:t>
            </a:r>
            <a:r>
              <a:rPr lang="cs-CZ" altLang="cs-CZ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  <a:p>
            <a:r>
              <a:rPr lang="cs-CZ" altLang="cs-CZ" sz="1500"/>
              <a:t>Vpravo: 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11" descr="lecanoromycetes_cladonia-diversa">
            <a:extLst>
              <a:ext uri="{FF2B5EF4-FFF2-40B4-BE49-F238E27FC236}">
                <a16:creationId xmlns:a16="http://schemas.microsoft.com/office/drawing/2014/main" xmlns="" id="{DDE3C0FD-4249-4CF4-ADFB-D30A2E5C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2" descr="lecanoromycetes_usnea_florida">
            <a:extLst>
              <a:ext uri="{FF2B5EF4-FFF2-40B4-BE49-F238E27FC236}">
                <a16:creationId xmlns:a16="http://schemas.microsoft.com/office/drawing/2014/main" xmlns="" id="{99556771-549B-4855-950D-961699F3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13" descr="lecanoromycetes_rhizocarpon-sp">
            <a:extLst>
              <a:ext uri="{FF2B5EF4-FFF2-40B4-BE49-F238E27FC236}">
                <a16:creationId xmlns:a16="http://schemas.microsoft.com/office/drawing/2014/main" xmlns="" id="{80F6E6A3-4335-4DB6-B3CF-367EA6A0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6_liche_23_kerickovite-korovite-lisejniky.MP3">
            <a:hlinkClick r:id="" action="ppaction://media"/>
            <a:extLst>
              <a:ext uri="{FF2B5EF4-FFF2-40B4-BE49-F238E27FC236}">
                <a16:creationId xmlns:a16="http://schemas.microsoft.com/office/drawing/2014/main" xmlns="" id="{4511021B-CFA7-433A-A71B-807D13BFBC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98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2">
            <a:extLst>
              <a:ext uri="{FF2B5EF4-FFF2-40B4-BE49-F238E27FC236}">
                <a16:creationId xmlns:a16="http://schemas.microsoft.com/office/drawing/2014/main" xmlns="" id="{7E906AC3-170C-47F4-BC6B-9B9E03FA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Teloschistales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různých typů stélek, </a:t>
            </a: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cs-CZ" altLang="cs-CZ" sz="1800" i="1">
                <a:solidFill>
                  <a:srgbClr val="000000"/>
                </a:solidFill>
              </a:rPr>
              <a:t>Physcia</a:t>
            </a:r>
            <a:r>
              <a:rPr lang="cs-CZ" altLang="cs-CZ" sz="1800">
                <a:solidFill>
                  <a:srgbClr val="000000"/>
                </a:solidFill>
              </a:rPr>
              <a:t> (terčovník), </a:t>
            </a:r>
            <a:r>
              <a:rPr lang="cs-CZ" altLang="cs-CZ" sz="1800" i="1">
                <a:solidFill>
                  <a:srgbClr val="000000"/>
                </a:solidFill>
              </a:rPr>
              <a:t>Xanthoria</a:t>
            </a:r>
            <a:r>
              <a:rPr lang="cs-CZ" altLang="cs-CZ" sz="1800">
                <a:solidFill>
                  <a:srgbClr val="000000"/>
                </a:solidFill>
              </a:rPr>
              <a:t> (terčník)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běžné lupenité typy s apothecii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</a:rPr>
              <a:t>Caliciaceae</a:t>
            </a:r>
            <a:r>
              <a:rPr lang="cs-CZ" altLang="cs-CZ" sz="1800">
                <a:solidFill>
                  <a:srgbClr val="000000"/>
                </a:solidFill>
              </a:rPr>
              <a:t> -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plodnice nejčastěji stopkatá apothecia vyrůstající ze stromat; vřecka v theciu nebo v dutině, za zralosti se jejich stěna rozpadá a tvoří se sporami práškovitou hmotu - mazaedium, roznášené větrem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podtřída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Ostropomycetidae</a:t>
            </a:r>
            <a:endParaRPr lang="cs-CZ" altLang="cs-CZ" sz="1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Ostropales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převážně saprofytické lichenizované i nelichenizované houby s korovitou stélkou, plodnice různých typů, vřecka unitunikátní, mnohobun. spory 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Graphis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(čárnička) tvoří čárkovitá hysterothecia prorážející skrz borku stromů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v samostatném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řádu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Baeomycetales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Baeomyces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(malohubka)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drobnými apothecii rostoucími ze stélky na povrchu půdy</a:t>
            </a:r>
          </a:p>
        </p:txBody>
      </p:sp>
      <p:pic>
        <p:nvPicPr>
          <p:cNvPr id="99331" name="Picture 14" descr="lecanoromycetes_graphis-scripta">
            <a:extLst>
              <a:ext uri="{FF2B5EF4-FFF2-40B4-BE49-F238E27FC236}">
                <a16:creationId xmlns:a16="http://schemas.microsoft.com/office/drawing/2014/main" xmlns="" id="{6AC3E806-50FD-420C-BAF0-B0B9767C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/>
          <a:stretch>
            <a:fillRect/>
          </a:stretch>
        </p:blipFill>
        <p:spPr bwMode="auto">
          <a:xfrm>
            <a:off x="1639888" y="3835400"/>
            <a:ext cx="347503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15">
            <a:extLst>
              <a:ext uri="{FF2B5EF4-FFF2-40B4-BE49-F238E27FC236}">
                <a16:creationId xmlns:a16="http://schemas.microsoft.com/office/drawing/2014/main" xmlns="" id="{2905B48A-0129-419B-991B-5E5BF2E23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59200"/>
            <a:ext cx="12954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Vlevo: Čárnička psaná (</a:t>
            </a:r>
            <a:r>
              <a:rPr lang="cs-CZ" altLang="cs-CZ" sz="1500" i="1"/>
              <a:t>Graphis scripta</a:t>
            </a:r>
            <a:r>
              <a:rPr lang="cs-CZ" altLang="cs-CZ" sz="1500"/>
              <a:t>)</a:t>
            </a:r>
          </a:p>
          <a:p>
            <a:endParaRPr lang="cs-CZ" altLang="cs-CZ" sz="1000"/>
          </a:p>
          <a:p>
            <a:r>
              <a:rPr lang="cs-CZ" altLang="cs-CZ" sz="1500"/>
              <a:t>Vpravo: Malohubka růžová (</a:t>
            </a:r>
            <a:r>
              <a:rPr lang="cs-CZ" altLang="cs-CZ" sz="1500" i="1"/>
              <a:t>Baeomyces roseus</a:t>
            </a:r>
            <a:r>
              <a:rPr lang="cs-CZ" altLang="cs-CZ" sz="1500"/>
              <a:t>)</a:t>
            </a:r>
            <a:endParaRPr lang="cs-CZ" altLang="cs-CZ" sz="400"/>
          </a:p>
          <a:p>
            <a:endParaRPr lang="cs-CZ" altLang="cs-CZ"/>
          </a:p>
        </p:txBody>
      </p:sp>
      <p:pic>
        <p:nvPicPr>
          <p:cNvPr id="99333" name="Picture 16" descr="lecanoromycetes_baeomyces">
            <a:extLst>
              <a:ext uri="{FF2B5EF4-FFF2-40B4-BE49-F238E27FC236}">
                <a16:creationId xmlns:a16="http://schemas.microsoft.com/office/drawing/2014/main" xmlns="" id="{894CC098-C89A-4C9F-AEE4-1FD352E7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35400"/>
            <a:ext cx="34385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 Box 17">
            <a:extLst>
              <a:ext uri="{FF2B5EF4-FFF2-40B4-BE49-F238E27FC236}">
                <a16:creationId xmlns:a16="http://schemas.microsoft.com/office/drawing/2014/main" xmlns="" id="{5CB6DBF2-54F5-4AF6-9B47-D3147B1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6234113"/>
            <a:ext cx="3733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>
                <a:hlinkClick r:id="rId6"/>
              </a:rPr>
              <a:t>http://www.britishlichens.co.uk/species/Dibaeis%20baeomyces%20small.jpg</a:t>
            </a:r>
            <a:r>
              <a:rPr lang="cs-CZ" altLang="cs-CZ"/>
              <a:t> </a:t>
            </a:r>
          </a:p>
        </p:txBody>
      </p:sp>
      <p:sp>
        <p:nvSpPr>
          <p:cNvPr id="99335" name="Text Box 18">
            <a:extLst>
              <a:ext uri="{FF2B5EF4-FFF2-40B4-BE49-F238E27FC236}">
                <a16:creationId xmlns:a16="http://schemas.microsoft.com/office/drawing/2014/main" xmlns="" id="{79166310-BAE1-415B-B30E-3F0579D6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6197600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7"/>
              </a:rPr>
              <a:t>http://www.britishlichens.co.uk/species/Graphis%20scripta%20small.jpg</a:t>
            </a:r>
            <a:r>
              <a:rPr lang="cs-CZ" altLang="cs-CZ"/>
              <a:t> </a:t>
            </a:r>
          </a:p>
        </p:txBody>
      </p:sp>
      <p:pic>
        <p:nvPicPr>
          <p:cNvPr id="99336" name="6_liche_24_graphis-baeomyces.MP3">
            <a:hlinkClick r:id="" action="ppaction://media"/>
            <a:extLst>
              <a:ext uri="{FF2B5EF4-FFF2-40B4-BE49-F238E27FC236}">
                <a16:creationId xmlns:a16="http://schemas.microsoft.com/office/drawing/2014/main" xmlns="" id="{00C01E07-B795-4DBF-9130-9D659303F6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86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09461B1B-F252-4FD8-AA18-F50402BE9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xmlns="" id="{6D32FE01-88E2-47AA-8002-EE35D670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:a16="http://schemas.microsoft.com/office/drawing/2014/main" xmlns="" id="{44F00DF8-CC9E-41E4-A3CB-86B8E7C68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xmlns="" id="{A5E9FE56-C263-4E4B-8BFB-2E8A6F1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:a16="http://schemas.microsoft.com/office/drawing/2014/main" xmlns="" id="{CDC52575-1F9F-4E8C-955C-88311760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xmlns="" id="{F4BF1F1B-36F3-4085-8314-5D082E82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:a16="http://schemas.microsoft.com/office/drawing/2014/main" xmlns="" id="{9E247373-6FF9-4728-AEF4-AF0F045B3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:a16="http://schemas.microsoft.com/office/drawing/2014/main" xmlns="" id="{AB034EE2-F9B5-41DB-9C5A-BE2EE13B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:a16="http://schemas.microsoft.com/office/drawing/2014/main" xmlns="" id="{FE96F503-1A06-45E9-990B-CCF548D6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xmlns="" id="{085C4804-8D05-43AE-87D2-2A0850AC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86030" name="6_deute_03_konidiomata.MP3">
            <a:hlinkClick r:id="" action="ppaction://media"/>
            <a:extLst>
              <a:ext uri="{FF2B5EF4-FFF2-40B4-BE49-F238E27FC236}">
                <a16:creationId xmlns:a16="http://schemas.microsoft.com/office/drawing/2014/main" xmlns="" id="{588D3F21-8362-4245-8607-345EA567820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86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6CE2D88C-B9F4-4A2D-BDE4-F45B85E59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styk dvou haploidních mycelií =&gt; vytvoření můstků =&gt; jimi přejdou jádra =&gt; heterokaryotické mycelium =&gt; v něm může dojít ke splývání jader (různých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haploidizace bez meiozy - v anafázi chromosomy nerovnoměrně rozděleny k pólům =&gt; některé haploidní konidie odlišné od rodičovských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na všech možných biotopech, suchozemských i vodních, zástupci saprofytičtí i parazitičtí (většinou fakultativně, ale i obligátně, někteří dokonce hyperparazité), i význam</a:t>
            </a:r>
            <a:r>
              <a:rPr lang="cs-CZ" altLang="cs-CZ" sz="1800">
                <a:solidFill>
                  <a:srgbClr val="000000"/>
                </a:solidFill>
              </a:rPr>
              <a:t>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zdaleka nemusí krýt v pojetí rodů a druhů se systémem při</a:t>
            </a:r>
            <a:r>
              <a:rPr lang="cs-CZ" altLang="cs-CZ" sz="1800">
                <a:solidFill>
                  <a:srgbClr val="000000"/>
                </a:solidFill>
              </a:rPr>
              <a:t>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ozeným,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němž jsou klasifikovány teleomorfy (1 teleomorfní rod může mít druhy ve více anamorfních a naopak &lt;= dáno tím, že jeden teleomorfní rod i druh může tvořit více typů konidií a naopak různé teleomorfní rody tvoří konidie, příp. konidiomata stejného typu)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historicky </a:t>
            </a:r>
            <a:r>
              <a:rPr lang="cs-CZ" altLang="cs-CZ" sz="1800">
                <a:solidFill>
                  <a:srgbClr val="000000"/>
                </a:solidFill>
              </a:rPr>
              <a:t>byl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systém založen na morfologii konidií (dnes již ustupuje do pozadí)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konidiomat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90115" name="6_deute_04_jmena-anamorfa-teleomorfa.MP3">
            <a:hlinkClick r:id="" action="ppaction://media"/>
            <a:extLst>
              <a:ext uri="{FF2B5EF4-FFF2-40B4-BE49-F238E27FC236}">
                <a16:creationId xmlns:a16="http://schemas.microsoft.com/office/drawing/2014/main" xmlns="" id="{A145DA69-D118-4710-BD81-70949A8D458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89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:a16="http://schemas.microsoft.com/office/drawing/2014/main" xmlns="" id="{D62B8E43-5A6D-4AE0-9A18-0FE00750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BLASTOMYCETES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nesporogenní (imperfektní) kvasinky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zahrnuje kvasinkovitá stadia vřeckatých i stopkovýtrusných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jednobuněčná (max. pučivé pseudomycelium, vzácně tvoří i vláknité mycelium)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rozmnožování tvorbou blastospor, vzácně arthrospor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primárně saprofyté, některé druhy fakultativně parazitické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patogenní zástupci, působící onemocnění od dermatomykóz po vážné choroby celého organismu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Cryptococcus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(anamorfa r. 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Filobasidiella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Candida albicans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Rhodotorula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kvasinkovitá stadia snětí,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Torulopsis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zřejmě anamorfy pravých kvasinek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9887" name="Picture 15">
            <a:extLst>
              <a:ext uri="{FF2B5EF4-FFF2-40B4-BE49-F238E27FC236}">
                <a16:creationId xmlns:a16="http://schemas.microsoft.com/office/drawing/2014/main" xmlns="" id="{7E147C4A-6F03-4D4F-9165-0B8090D9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2004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8" name="Text Box 16">
            <a:extLst>
              <a:ext uri="{FF2B5EF4-FFF2-40B4-BE49-F238E27FC236}">
                <a16:creationId xmlns:a16="http://schemas.microsoft.com/office/drawing/2014/main" xmlns="" id="{5898CDC9-D1F3-4A87-B36D-2E65BEB3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06963"/>
            <a:ext cx="50292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 (Tremellomycetes)</a:t>
            </a:r>
            <a:endParaRPr lang="cs-CZ" altLang="cs-CZ" sz="1500"/>
          </a:p>
          <a:p>
            <a:pPr algn="r"/>
            <a:r>
              <a:rPr lang="cs-CZ" altLang="cs-CZ" sz="400"/>
              <a:t> </a:t>
            </a:r>
          </a:p>
          <a:p>
            <a:pPr algn="r"/>
            <a:r>
              <a:rPr lang="cs-CZ" altLang="cs-CZ">
                <a:hlinkClick r:id="rId5"/>
              </a:rPr>
              <a:t>http://www.bio.tamu.edu/USERS/xlin/research1.html</a:t>
            </a:r>
            <a:r>
              <a:rPr lang="cs-CZ" altLang="cs-CZ"/>
              <a:t> </a:t>
            </a:r>
          </a:p>
        </p:txBody>
      </p:sp>
      <p:pic>
        <p:nvPicPr>
          <p:cNvPr id="79889" name="6_deute_05_blastomycetes-dimorfismus.MP3">
            <a:hlinkClick r:id="" action="ppaction://media"/>
            <a:extLst>
              <a:ext uri="{FF2B5EF4-FFF2-40B4-BE49-F238E27FC236}">
                <a16:creationId xmlns:a16="http://schemas.microsoft.com/office/drawing/2014/main" xmlns="" id="{ECDF1587-3A5E-47DF-A494-F7616E83AC9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9" fill="hold"/>
                                        <p:tgtEl>
                                          <p:spTgt spid="798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1" name="Text Box 17">
            <a:extLst>
              <a:ext uri="{FF2B5EF4-FFF2-40B4-BE49-F238E27FC236}">
                <a16:creationId xmlns:a16="http://schemas.microsoft.com/office/drawing/2014/main" xmlns="" id="{A8E0277F-CD37-4DCE-9DE6-B8AA5C98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COELOMYCETES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myceliální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rgbClr val="000000"/>
                </a:solidFill>
              </a:rPr>
              <a:t>větš. anamorfy vřeckatých hub,</a:t>
            </a:r>
            <a:r>
              <a:rPr lang="cs-CZ" altLang="cs-CZ" sz="1800"/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tvoří uzavřená konidiomata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konidie se tvoří z konidiogenních buněk v ohraničených útvarech - acervulech (podle staršího členění 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Melanconiales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- nebo uzavřených lahvicovitých pyknidách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Sphaeropsidales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zploštělých ložiscích pod epidermis (řád 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Pycnothyriales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r>
              <a:rPr lang="cs-CZ" altLang="cs-CZ" sz="1800">
                <a:solidFill>
                  <a:srgbClr val="000000"/>
                </a:solidFill>
              </a:rPr>
              <a:t>členění na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tyto řády opouštěn</a:t>
            </a:r>
            <a:r>
              <a:rPr lang="cs-CZ" altLang="cs-CZ" sz="1800">
                <a:solidFill>
                  <a:srgbClr val="000000"/>
                </a:solidFill>
              </a:rPr>
              <a:t>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pro řadu přechodných typů)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mohou se vytvářet i stromatické útvary, do nichž jsou pyknidy zanořeny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třída zahrnuje saprofyty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Phoma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i mnohé fytopatologicky významné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Septoria, Ascochyta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</a:p>
        </p:txBody>
      </p:sp>
      <p:pic>
        <p:nvPicPr>
          <p:cNvPr id="72727" name="Picture 23">
            <a:extLst>
              <a:ext uri="{FF2B5EF4-FFF2-40B4-BE49-F238E27FC236}">
                <a16:creationId xmlns:a16="http://schemas.microsoft.com/office/drawing/2014/main" xmlns="" id="{6342B6B7-DFC7-4C19-8388-C045F77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124200"/>
            <a:ext cx="3962400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:a16="http://schemas.microsoft.com/office/drawing/2014/main" xmlns="" id="{C6C101FC-DF0E-4886-B755-11EC0EB67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:a16="http://schemas.microsoft.com/office/drawing/2014/main" xmlns="" id="{D1D3396D-4EBE-4A01-820C-63F47224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5943600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:a16="http://schemas.microsoft.com/office/drawing/2014/main" xmlns="" id="{383578E2-69B7-40C4-B328-0CFB27AB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124200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:a16="http://schemas.microsoft.com/office/drawing/2014/main" xmlns="" id="{435F2DAF-2294-447F-9A49-45E24794B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581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:a16="http://schemas.microsoft.com/office/drawing/2014/main" xmlns="" id="{319B05B4-DB79-40AD-9556-60BD73F5C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6_deute_06_coelomycetes-pyknidy.MP3">
            <a:hlinkClick r:id="" action="ppaction://media"/>
            <a:extLst>
              <a:ext uri="{FF2B5EF4-FFF2-40B4-BE49-F238E27FC236}">
                <a16:creationId xmlns:a16="http://schemas.microsoft.com/office/drawing/2014/main" xmlns="" id="{FA842641-0F97-4D67-9343-2ABBD41FCB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2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Text Box 21">
            <a:extLst>
              <a:ext uri="{FF2B5EF4-FFF2-40B4-BE49-F238E27FC236}">
                <a16:creationId xmlns:a16="http://schemas.microsoft.com/office/drawing/2014/main" xmlns="" id="{141BAB59-61BC-4BD6-B713-E8BEA99A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Pomocná třída: </a:t>
            </a:r>
            <a:r>
              <a:rPr lang="cs-CZ" altLang="cs-CZ" sz="1800" i="1">
                <a:solidFill>
                  <a:srgbClr val="000000"/>
                </a:solidFill>
              </a:rPr>
              <a:t>HYPHOMYCETES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6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nejpočetnější skupina imperfektních hub, též většinou anamorfy vřeckatých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myceliální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saprofyté i parazité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netvoří uzavřená konidiomata, konidie vznikají přímo na myceliu nebo na volných konidioforech (pomocný 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Hyphomycetales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jsou konidie pospojované v korémie = synnemata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Stilbellales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sdružené v ložiscích = sporodochiích (řád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Tuberculariales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často se tvoří tlustostěnné chlamydospory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většina druhů má známy teleomorfy, které již byly zmíněny v systému oddělení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Ascomycota - Aspergillus, Penicillium, Paecilomyces (Eurotiales), Graphium (Ophiostomatales), Oidium (Erysiphales), Monilia, Botrytis (</a:t>
            </a:r>
            <a:r>
              <a:rPr lang="cs-CZ" altLang="cs-CZ" sz="1800" i="1">
                <a:solidFill>
                  <a:srgbClr val="000000"/>
                </a:solidFill>
              </a:rPr>
              <a:t>Hel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otiales), Tubercularia, Fusarium (Hypocreales), Cladosporium, Cercospora (</a:t>
            </a:r>
            <a:r>
              <a:rPr lang="cs-CZ" altLang="cs-CZ" sz="1800" i="1">
                <a:solidFill>
                  <a:srgbClr val="000000"/>
                </a:solidFill>
              </a:rPr>
              <a:t>Capnodi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ales)</a:t>
            </a:r>
          </a:p>
        </p:txBody>
      </p:sp>
      <p:pic>
        <p:nvPicPr>
          <p:cNvPr id="11286" name="Picture 22">
            <a:extLst>
              <a:ext uri="{FF2B5EF4-FFF2-40B4-BE49-F238E27FC236}">
                <a16:creationId xmlns:a16="http://schemas.microsoft.com/office/drawing/2014/main" xmlns="" id="{515D9B27-4677-4148-A47E-018E256E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>
            <a:extLst>
              <a:ext uri="{FF2B5EF4-FFF2-40B4-BE49-F238E27FC236}">
                <a16:creationId xmlns:a16="http://schemas.microsoft.com/office/drawing/2014/main" xmlns="" id="{69971313-D9A2-4FD1-96D3-0E8BE885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5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89" name="Picture 25">
            <a:extLst>
              <a:ext uri="{FF2B5EF4-FFF2-40B4-BE49-F238E27FC236}">
                <a16:creationId xmlns:a16="http://schemas.microsoft.com/office/drawing/2014/main" xmlns="" id="{40DDBCFE-6655-452A-AB4B-54BEC3F8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30513" y="3657600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0" name="Text Box 26">
            <a:extLst>
              <a:ext uri="{FF2B5EF4-FFF2-40B4-BE49-F238E27FC236}">
                <a16:creationId xmlns:a16="http://schemas.microsoft.com/office/drawing/2014/main" xmlns="" id="{3BE5A2C9-58E7-4AEB-B73E-C76E712F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2200"/>
            <a:ext cx="3200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11291" name="Picture 27">
            <a:extLst>
              <a:ext uri="{FF2B5EF4-FFF2-40B4-BE49-F238E27FC236}">
                <a16:creationId xmlns:a16="http://schemas.microsoft.com/office/drawing/2014/main" xmlns="" id="{75019AE1-EFB7-4929-8B0B-81A40E84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3581400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28">
            <a:extLst>
              <a:ext uri="{FF2B5EF4-FFF2-40B4-BE49-F238E27FC236}">
                <a16:creationId xmlns:a16="http://schemas.microsoft.com/office/drawing/2014/main" xmlns="" id="{77C16C44-2709-44C4-BA5C-0B8464DE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657600"/>
            <a:ext cx="150495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3" name="Picture 29">
            <a:extLst>
              <a:ext uri="{FF2B5EF4-FFF2-40B4-BE49-F238E27FC236}">
                <a16:creationId xmlns:a16="http://schemas.microsoft.com/office/drawing/2014/main" xmlns="" id="{99F5498A-809F-43B3-A159-8CCC0ACF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930775"/>
            <a:ext cx="17272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4" name="Text Box 30">
            <a:extLst>
              <a:ext uri="{FF2B5EF4-FFF2-40B4-BE49-F238E27FC236}">
                <a16:creationId xmlns:a16="http://schemas.microsoft.com/office/drawing/2014/main" xmlns="" id="{596A4A12-E5D4-4B04-A071-06EE8C38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486400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5" name="Text Box 31">
            <a:extLst>
              <a:ext uri="{FF2B5EF4-FFF2-40B4-BE49-F238E27FC236}">
                <a16:creationId xmlns:a16="http://schemas.microsoft.com/office/drawing/2014/main" xmlns="" id="{DE5DE9F9-B6C1-4CEB-AB1E-3F640BE87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5486400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xmlns="" id="{714515BE-ADBD-4393-A3E2-0D7FA84F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81400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11297" name="6_deute_07_hyphomycetes-makrokonidie.MP3">
            <a:hlinkClick r:id="" action="ppaction://media"/>
            <a:extLst>
              <a:ext uri="{FF2B5EF4-FFF2-40B4-BE49-F238E27FC236}">
                <a16:creationId xmlns:a16="http://schemas.microsoft.com/office/drawing/2014/main" xmlns="" id="{9EBFC68C-0677-494F-B28F-098581EA46D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6" fill="hold"/>
                                        <p:tgtEl>
                                          <p:spTgt spid="11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9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xmlns="" id="{0539ACDB-BC13-4836-B7D9-28AAB2C9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724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pomocný řád </a:t>
            </a:r>
            <a:r>
              <a:rPr lang="cs-CZ" altLang="cs-CZ" sz="1800" i="1">
                <a:solidFill>
                  <a:srgbClr val="000000"/>
                </a:solidFill>
              </a:rPr>
              <a:t>Agonomycetales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bývalá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Mycelia sterilia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– myceliální </a:t>
            </a:r>
            <a:r>
              <a:rPr lang="cs-CZ" altLang="cs-CZ" sz="1800">
                <a:solidFill>
                  <a:srgbClr val="000000"/>
                </a:solidFill>
              </a:rPr>
              <a:t>houby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bez fruktifikačního stadia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druhy šířící se pouze vegetativně (netvoří ani konidie, jen fragmenty stélky; některé též pletivné útvary, sloužící k šíření i přežívání)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Sclerotium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zahrnuje sklerociové typy,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Rhizomorpha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rhizomorfy,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Rhizoctonia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široký rod stopkovýtrusných hub,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Lepraria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anamorfní stdium lišejníků 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xmlns="" id="{9CE65FF2-B6E2-485B-8AFE-E4EC5125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:a16="http://schemas.microsoft.com/office/drawing/2014/main" xmlns="" id="{8FA0C728-C97A-40DA-BEC8-887E19BD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357563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xmlns="" id="{133676BE-43BC-40BA-85C7-32DDEE6B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7563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:a16="http://schemas.microsoft.com/office/drawing/2014/main" xmlns="" id="{C181EFBC-408B-4159-80F8-D28FE756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11863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9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:a16="http://schemas.microsoft.com/office/drawing/2014/main" xmlns="" id="{2F226A33-7C8D-40EB-A867-225109D7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551238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:a16="http://schemas.microsoft.com/office/drawing/2014/main" xmlns="" id="{B72AC385-E96B-436B-8490-359F1677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1463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Lepraria incana</a:t>
            </a:r>
            <a:endParaRPr lang="cs-CZ" altLang="cs-CZ" sz="2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J. K. Lindsey, </a:t>
            </a:r>
            <a:r>
              <a:rPr lang="cs-CZ" altLang="cs-CZ">
                <a:solidFill>
                  <a:srgbClr val="000000"/>
                </a:solidFill>
                <a:hlinkClick r:id="rId11"/>
              </a:rPr>
              <a:t>http://www.commanster.eu/commanster/Mushrooms/Lichens/Lichens/Lepraria.incana.html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6_deute_08_lepraria.MP3">
            <a:hlinkClick r:id="" action="ppaction://media"/>
            <a:extLst>
              <a:ext uri="{FF2B5EF4-FFF2-40B4-BE49-F238E27FC236}">
                <a16:creationId xmlns:a16="http://schemas.microsoft.com/office/drawing/2014/main" xmlns="" id="{E59E816A-2216-4ED0-9271-1E5586A2EEE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6_deute_08_rhizoctonia-sclerotium.MP3">
            <a:hlinkClick r:id="" action="ppaction://media"/>
            <a:extLst>
              <a:ext uri="{FF2B5EF4-FFF2-40B4-BE49-F238E27FC236}">
                <a16:creationId xmlns:a16="http://schemas.microsoft.com/office/drawing/2014/main" xmlns="" id="{C3D2021C-926E-4833-99AA-5088382CE87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9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11" fill="hold"/>
                                        <p:tgtEl>
                                          <p:spTgt spid="91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:a16="http://schemas.microsoft.com/office/drawing/2014/main" xmlns="" id="{76F4C42C-7125-4AA4-965E-781C4470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u="sng"/>
              <a:t>Pomocné oddělení: </a:t>
            </a:r>
            <a:r>
              <a:rPr lang="cs-CZ" altLang="cs-CZ" sz="1800" i="1" u="sng"/>
              <a:t>LICHENES</a:t>
            </a:r>
            <a:r>
              <a:rPr lang="cs-CZ" altLang="cs-CZ" sz="1800" u="sng"/>
              <a:t> - LIŠEJNÍKY</a:t>
            </a:r>
          </a:p>
          <a:p>
            <a:pPr>
              <a:lnSpc>
                <a:spcPct val="95000"/>
              </a:lnSpc>
            </a:pPr>
            <a:endParaRPr lang="cs-CZ" altLang="cs-CZ" sz="1200" u="sng"/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(mykobiont) s určitým druhem řasy nebo sinice (fotobiont)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mykobiont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>
                <a:solidFill>
                  <a:srgbClr val="000000"/>
                </a:solidFill>
              </a:rPr>
              <a:t>druhů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 (</a:t>
            </a:r>
            <a:r>
              <a:rPr lang="cs-CZ" altLang="cs-CZ" sz="1800" i="1">
                <a:solidFill>
                  <a:srgbClr val="000000"/>
                </a:solidFill>
              </a:rPr>
              <a:t>Glomer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omycota)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však ve stélce lokalizovány ve vezikulech (nejde tedy o běžný typ lišejníkové stélky)</a:t>
            </a:r>
          </a:p>
        </p:txBody>
      </p:sp>
      <p:pic>
        <p:nvPicPr>
          <p:cNvPr id="12322" name="Picture 34">
            <a:extLst>
              <a:ext uri="{FF2B5EF4-FFF2-40B4-BE49-F238E27FC236}">
                <a16:creationId xmlns:a16="http://schemas.microsoft.com/office/drawing/2014/main" xmlns="" id="{79CD0D87-B3F9-4C9C-BC5C-2F29E109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53523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:a16="http://schemas.microsoft.com/office/drawing/2014/main" xmlns="" id="{F8CC8098-B943-4F67-9029-671DA27CF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3232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:a16="http://schemas.microsoft.com/office/drawing/2014/main" xmlns="" id="{33927425-3287-4029-8C1A-4F33BF3E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365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:a16="http://schemas.microsoft.com/office/drawing/2014/main" xmlns="" id="{900B5034-E131-47BD-A6CD-8EAD9EC83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6825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>
                <a:solidFill>
                  <a:srgbClr val="000000"/>
                </a:solidFill>
              </a:rPr>
              <a:t>jd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lichenizovanými zástupci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lichenizované i nelicheni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zované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lichenizované, neschopné samostatného života</a:t>
            </a:r>
          </a:p>
        </p:txBody>
      </p:sp>
      <p:pic>
        <p:nvPicPr>
          <p:cNvPr id="12326" name="6_liche_09_lichenismus-mykobiont.MP3">
            <a:hlinkClick r:id="" action="ppaction://media"/>
            <a:extLst>
              <a:ext uri="{FF2B5EF4-FFF2-40B4-BE49-F238E27FC236}">
                <a16:creationId xmlns:a16="http://schemas.microsoft.com/office/drawing/2014/main" xmlns="" id="{F1084DDF-163B-4D65-8FD2-D384A7FAA9B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36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12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5643</TotalTime>
  <Words>937</Words>
  <Application>Microsoft Office PowerPoint</Application>
  <PresentationFormat>Předvádění na obrazovce (4:3)</PresentationFormat>
  <Paragraphs>214</Paragraphs>
  <Slides>24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212</cp:revision>
  <dcterms:created xsi:type="dcterms:W3CDTF">2005-10-28T15:01:41Z</dcterms:created>
  <dcterms:modified xsi:type="dcterms:W3CDTF">2022-10-24T13:54:25Z</dcterms:modified>
</cp:coreProperties>
</file>