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261" r:id="rId3"/>
    <p:sldId id="263" r:id="rId4"/>
    <p:sldId id="309" r:id="rId5"/>
    <p:sldId id="264" r:id="rId6"/>
    <p:sldId id="310" r:id="rId7"/>
    <p:sldId id="311" r:id="rId8"/>
    <p:sldId id="267" r:id="rId9"/>
    <p:sldId id="265" r:id="rId10"/>
    <p:sldId id="269" r:id="rId11"/>
    <p:sldId id="308" r:id="rId12"/>
    <p:sldId id="312" r:id="rId13"/>
    <p:sldId id="322" r:id="rId14"/>
    <p:sldId id="323" r:id="rId15"/>
    <p:sldId id="319" r:id="rId16"/>
    <p:sldId id="320" r:id="rId17"/>
    <p:sldId id="321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D7270C-2386-40F9-A7AD-2AB860EC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327F089-3F7B-4562-8416-8D5887C02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0C38BA8-78F2-49F2-8608-AB44A71E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34462DC-A7C5-42CA-B2F0-96E6ACC8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2125A51-A8EE-4EF1-8C92-F5F35531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91575-9BAD-4955-B937-8A31198555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4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6A55E6A-A3FC-448C-920C-2A6EF952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827C2CFB-E3A2-4752-B0F2-5B78CCD83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3548F6E-6ED4-458D-9F8E-A2BE665A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AC0BE72-6528-49AA-B513-8AF4AFDA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676B52B-C186-404C-BEB2-3497220E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5E5AF-5699-4A7B-89F5-66B81B0CF3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657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B2351C1-1110-42B1-B5FD-28D750B06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5D556C6E-AFC5-4477-AFBC-D1BC00DAB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CBD2EE4-F9C4-4BDB-94A6-D51D76D2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3E1F6B8-ADEE-4FED-B118-E50EEB89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F173644-5F4C-470A-9506-FCBA30B1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5A5F9-4AD0-4BCE-8201-23F284553F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25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469B082-B7D1-4E15-82C5-526CE942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FD211B6-B2AE-4083-BCD6-B98E3548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ECD702E-1B06-491C-8D75-26A371B4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C77DBD9-8BF4-48F6-8C90-770755A2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B48ECA9-30F1-4386-AC4D-0B885118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76736-408C-45B5-8A22-B5B437B323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31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DCC0DAA-864A-4A68-A402-45A40F4B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AFDE741-1ED2-44A2-825A-EA94BCB90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EF75DCE-4E8E-4AB2-9647-BF0B23A1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65DDFA1-7F71-4E61-A823-AB22DC29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0D5B6AD-88EC-4836-BA7C-C617820C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AA7C1-1A37-403A-A685-A771D2948F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4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80105B-11E1-4C6D-9102-4DEF5E90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5A2A395-8ACC-490A-A9AC-D282590F0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EB89106-7B8A-4E64-B0DE-DC6E39802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D45149D-E717-484B-99EC-367DE190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02B76F3-C4AA-4B8E-A08C-F1505952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CAF2531B-925A-4E2B-89AD-BA3F3D6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86256-00D9-45C9-AA45-AD08D062CF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830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126FAA-4196-4751-93F2-5D44336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8CD428D-768D-45A2-A560-AFC99432D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0045E17-FBC0-4A32-99FB-9D8B00093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65EDE4B5-D7FD-48E7-A75F-98E03200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E61F3477-36DE-4F68-AF63-A9949666E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BEE595FD-8FF2-4FCA-A40B-389726E8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F43568DC-51B9-4C04-800A-B8F0173D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7931739F-22E4-4247-B661-8B332838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F63D-840E-4475-A0D3-C09618209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83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88E8F5-CB17-44AF-A11B-451B6753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2CE54888-7724-42D2-A58E-2F0C80A5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C5B0C0C-5A87-4619-ADC5-54A64F7B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BC59B40-D7D4-4511-8115-176C1F03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82ED-968D-46DE-B231-2905685DD0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67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A7C18987-EA29-4A5C-B2D3-DC569CBC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0F550226-7151-472B-A91A-4CD3B678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AE14AC64-DA3A-404E-BA7F-7EF36284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0E144-9496-4A18-AC0C-ECA8051301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556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7E7993-3392-435F-BAD5-FFB54287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D9735C9-9DB4-48B0-A746-5A34C98C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D8158B4B-83E4-4137-902A-0F91477D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7452AE1-094E-4EA0-817B-D5C9107E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99A5289F-19A2-4417-BF9A-712E83FF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33AA278-282A-4EF8-B81C-5C72653A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BB009-7075-4185-8982-AD543F4EF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102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BE63D1-569C-4E33-A597-FB3325D9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CDAE007-8F43-4BF8-A08C-F63EB3F70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BC5EE35F-DD55-4482-9CB2-E9687B685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69FEC02A-95EE-44EF-B145-68FA07EB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1CAA185-CC16-4D75-9413-FF481566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6B49FB2-A950-4FC2-B7F0-193FDE0E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3EB1-6454-4BBB-A923-509AB052B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2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4D2E989-5DAD-454B-B11F-798990F2D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1B4B547-1CD0-4671-9620-90C4C4A0F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4C5EA85-8323-409A-AF61-25B9A3F949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06DC3D7-6A88-481B-BF24-55CA2B472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BA126B6-116D-4307-8F66-2059631E13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2D7082-90FB-4194-89D1-91479AF33F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nahuby.sk/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s.bot.kyoto-u.ac.jp/csm/photos-j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otany.upol.cz/atlasy/system/nazvy/plasmodiophora-brassicae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su.edu/classes/ruch/msa/barr.html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:a16="http://schemas.microsoft.com/office/drawing/2014/main" xmlns="" id="{39D4ACA6-B2F8-422D-9410-420A3056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SAR - </a:t>
            </a:r>
            <a:r>
              <a:rPr lang="cs-CZ" altLang="cs-CZ" dirty="0" err="1">
                <a:solidFill>
                  <a:srgbClr val="000000"/>
                </a:solidFill>
              </a:rPr>
              <a:t>Straminipila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Peronosporomycota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Hyphochytriomyc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Rhizaria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Plasmodiophorida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Excavata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Acrasida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Amoebozoa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Mycetozoa</a:t>
            </a:r>
            <a:endParaRPr lang="cs-CZ" altLang="cs-CZ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Opisthokonta</a:t>
            </a:r>
            <a:r>
              <a:rPr lang="cs-CZ" altLang="cs-CZ" dirty="0">
                <a:solidFill>
                  <a:srgbClr val="000000"/>
                </a:solidFill>
              </a:rPr>
              <a:t> 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Fungi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Blastocladiomycota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Text Box 13">
            <a:extLst>
              <a:ext uri="{FF2B5EF4-FFF2-40B4-BE49-F238E27FC236}">
                <a16:creationId xmlns:a16="http://schemas.microsoft.com/office/drawing/2014/main" xmlns="" id="{F2414985-EE3B-4581-B39B-2BC5200E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5(-6) řádů ve 2(-3) skupinách (některými autory jsou do této třídy řazeni i zástupci čeledi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Ceratiomyxaceae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422" name="Picture 14">
            <a:extLst>
              <a:ext uri="{FF2B5EF4-FFF2-40B4-BE49-F238E27FC236}">
                <a16:creationId xmlns:a16="http://schemas.microsoft.com/office/drawing/2014/main" xmlns="" id="{4AC58B69-066E-41E8-A028-CC01A91B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298950" cy="48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3" name="Text Box 15">
            <a:extLst>
              <a:ext uri="{FF2B5EF4-FFF2-40B4-BE49-F238E27FC236}">
                <a16:creationId xmlns:a16="http://schemas.microsoft.com/office/drawing/2014/main" xmlns="" id="{E3B2DC14-2B3C-43B0-A818-BE3E394F6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uvnitř sporokarpů se tvoří vlákna (jednotlivá nebo větvená)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kapilicium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nebuněčná struktura vzniklá z vyloučenin vakuol, uchycená na peridii, bázi sporokarpu nebo kolumelu (pseudokapilicium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nepravidelné niťovité útvary)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spory mají dvoj- (příp. tří-)vrstevnou stěnu, vnitřní vrstva je celulózní, ve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vnější jsou různé látky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zcela kosmopolitní, závislé na dostatečné teplotě a vlhkosti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preferují chladná, stinná, vlhká místa; v mírném pásu růst omezen na letní sezónu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substrát: organické zbytky, </a:t>
            </a:r>
            <a:r>
              <a:rPr lang="cs-CZ" altLang="cs-CZ">
                <a:solidFill>
                  <a:srgbClr val="000000"/>
                </a:solidFill>
              </a:rPr>
              <a:t>z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ejména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rostlinné, ale </a:t>
            </a:r>
            <a:r>
              <a:rPr lang="cs-CZ" altLang="cs-CZ">
                <a:solidFill>
                  <a:srgbClr val="000000"/>
                </a:solidFill>
              </a:rPr>
              <a:t>žijí i v půdě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živí se mikroorganismy tam žijícími</a:t>
            </a:r>
          </a:p>
        </p:txBody>
      </p:sp>
      <p:pic>
        <p:nvPicPr>
          <p:cNvPr id="17424" name="2_myxom_15_stavba-sporokarpu.MP3">
            <a:hlinkClick r:id="" action="ppaction://media"/>
            <a:extLst>
              <a:ext uri="{FF2B5EF4-FFF2-40B4-BE49-F238E27FC236}">
                <a16:creationId xmlns:a16="http://schemas.microsoft.com/office/drawing/2014/main" xmlns="" id="{B6C4C511-7457-4E04-9F69-55A6367500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2_myxom_15_ekologie-hlenek.MP3">
            <a:hlinkClick r:id="" action="ppaction://media"/>
            <a:extLst>
              <a:ext uri="{FF2B5EF4-FFF2-40B4-BE49-F238E27FC236}">
                <a16:creationId xmlns:a16="http://schemas.microsoft.com/office/drawing/2014/main" xmlns="" id="{CABAAAEF-E886-401B-82B0-4B29D86E8D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07" fill="hold"/>
                                        <p:tgtEl>
                                          <p:spTgt spid="17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884" fill="hold"/>
                                        <p:tgtEl>
                                          <p:spTgt spid="17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1" name="Text Box 15">
            <a:extLst>
              <a:ext uri="{FF2B5EF4-FFF2-40B4-BE49-F238E27FC236}">
                <a16:creationId xmlns:a16="http://schemas.microsoft.com/office/drawing/2014/main" xmlns="" id="{8F848A9D-AC31-48FE-BBF4-E87F2EE0C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135688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většina hlenek </a:t>
            </a:r>
            <a:r>
              <a:rPr lang="cs-CZ" altLang="cs-CZ">
                <a:solidFill>
                  <a:srgbClr val="000000"/>
                </a:solidFill>
              </a:rPr>
              <a:t>má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myxogastroidní typ vzniku sporokarpu – na povrchu plazmodia se vytváří hypothalus, z něj roste sporokarp;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trofické fázi tvoří proto- nebo faneroplazmodia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Echinostelida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tvoří protoplazmodia a sporangia, nejmenší zástupci; příbuznost s podtřídou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Protostelio</a:t>
            </a:r>
            <a:r>
              <a:rPr lang="cs-CZ" altLang="cs-CZ" i="1">
                <a:solidFill>
                  <a:srgbClr val="000000"/>
                </a:solidFill>
              </a:rPr>
              <a:t>-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naznačuje společný původ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Echinostelium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Liceida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proto- nebo faneroplazmodia, sporokarpy různých typů, netvoří se (neplatí bez výjimky) kolumela a kapilicium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Lycogala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vlčí mléko, růžová kulovitá aethalia)</a:t>
            </a:r>
          </a:p>
        </p:txBody>
      </p:sp>
      <p:pic>
        <p:nvPicPr>
          <p:cNvPr id="70672" name="Picture 16">
            <a:extLst>
              <a:ext uri="{FF2B5EF4-FFF2-40B4-BE49-F238E27FC236}">
                <a16:creationId xmlns:a16="http://schemas.microsoft.com/office/drawing/2014/main" xmlns="" id="{3EA7D0F7-9452-4DC7-B6FB-9FCF8E85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3580" r="954"/>
          <a:stretch>
            <a:fillRect/>
          </a:stretch>
        </p:blipFill>
        <p:spPr bwMode="auto">
          <a:xfrm>
            <a:off x="6535738" y="457200"/>
            <a:ext cx="2130425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3" name="Picture 17">
            <a:extLst>
              <a:ext uri="{FF2B5EF4-FFF2-40B4-BE49-F238E27FC236}">
                <a16:creationId xmlns:a16="http://schemas.microsoft.com/office/drawing/2014/main" xmlns="" id="{499348B2-C652-4B1B-91AE-1FFEC014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1"/>
          <a:stretch>
            <a:fillRect/>
          </a:stretch>
        </p:blipFill>
        <p:spPr bwMode="auto">
          <a:xfrm>
            <a:off x="469900" y="4556125"/>
            <a:ext cx="2054225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5" name="Picture 19">
            <a:extLst>
              <a:ext uri="{FF2B5EF4-FFF2-40B4-BE49-F238E27FC236}">
                <a16:creationId xmlns:a16="http://schemas.microsoft.com/office/drawing/2014/main" xmlns="" id="{8A98DD16-715B-4347-A20F-2304BD65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56125"/>
            <a:ext cx="260667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6" name="Picture 20">
            <a:extLst>
              <a:ext uri="{FF2B5EF4-FFF2-40B4-BE49-F238E27FC236}">
                <a16:creationId xmlns:a16="http://schemas.microsoft.com/office/drawing/2014/main" xmlns="" id="{8B54542D-1F42-4857-AB4C-87CD3E1D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6"/>
          <a:stretch>
            <a:fillRect/>
          </a:stretch>
        </p:blipFill>
        <p:spPr bwMode="auto">
          <a:xfrm>
            <a:off x="2616200" y="4556125"/>
            <a:ext cx="33909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7" name="Text Box 21">
            <a:extLst>
              <a:ext uri="{FF2B5EF4-FFF2-40B4-BE49-F238E27FC236}">
                <a16:creationId xmlns:a16="http://schemas.microsoft.com/office/drawing/2014/main" xmlns="" id="{3FDF7F58-CE06-44DD-BBF4-59C32197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52800"/>
            <a:ext cx="838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Physarida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faneroplazmodia, sporokarpy různých typů, tvoří se kolumela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kapilicium, často inkrustované CaCO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Physarum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sporangia nebo plazmodio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karpy,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Fuligo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slizovka, aethalia)</a:t>
            </a:r>
            <a:endParaRPr lang="cs-CZ" altLang="cs-CZ"/>
          </a:p>
        </p:txBody>
      </p:sp>
      <p:sp>
        <p:nvSpPr>
          <p:cNvPr id="70678" name="Text Box 22">
            <a:extLst>
              <a:ext uri="{FF2B5EF4-FFF2-40B4-BE49-F238E27FC236}">
                <a16:creationId xmlns:a16="http://schemas.microsoft.com/office/drawing/2014/main" xmlns="" id="{330EFE89-6E5A-4B57-B98D-11711763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22725"/>
            <a:ext cx="449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Zleva: aethalia </a:t>
            </a:r>
            <a:r>
              <a:rPr lang="cs-CZ" altLang="cs-CZ" sz="1500" i="1"/>
              <a:t>Lycogala epidendrum, </a:t>
            </a:r>
            <a:r>
              <a:rPr lang="cs-CZ" altLang="cs-CZ" sz="1500"/>
              <a:t>sporangia </a:t>
            </a:r>
            <a:r>
              <a:rPr lang="cs-CZ" altLang="cs-CZ" sz="1500" i="1"/>
              <a:t>Physarum leucophaeum, </a:t>
            </a:r>
            <a:r>
              <a:rPr lang="cs-CZ" altLang="cs-CZ" sz="1500"/>
              <a:t>aethalium </a:t>
            </a:r>
            <a:r>
              <a:rPr lang="cs-CZ" altLang="cs-CZ" sz="1500" i="1"/>
              <a:t>Fuligo septica</a:t>
            </a:r>
            <a:endParaRPr lang="cs-CZ" altLang="cs-CZ" sz="1500"/>
          </a:p>
        </p:txBody>
      </p:sp>
      <p:sp>
        <p:nvSpPr>
          <p:cNvPr id="70679" name="Text Box 23">
            <a:extLst>
              <a:ext uri="{FF2B5EF4-FFF2-40B4-BE49-F238E27FC236}">
                <a16:creationId xmlns:a16="http://schemas.microsoft.com/office/drawing/2014/main" xmlns="" id="{48C95C5F-3633-48E8-B3E0-C37C98F5E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971800"/>
            <a:ext cx="2209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chemeClr val="bg1"/>
                </a:solidFill>
              </a:rPr>
              <a:t>Echinostelium minutum</a:t>
            </a:r>
          </a:p>
        </p:txBody>
      </p:sp>
      <p:pic>
        <p:nvPicPr>
          <p:cNvPr id="70680" name="2_myxom_16_physarum-lycogala-fuligo.MP3">
            <a:hlinkClick r:id="" action="ppaction://media"/>
            <a:extLst>
              <a:ext uri="{FF2B5EF4-FFF2-40B4-BE49-F238E27FC236}">
                <a16:creationId xmlns:a16="http://schemas.microsoft.com/office/drawing/2014/main" xmlns="" id="{2957E304-61BA-48C6-8D34-DEE3C567C8B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6" fill="hold"/>
                                        <p:tgtEl>
                                          <p:spTgt spid="70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xmlns="" id="{433CC546-4AD4-49BF-919E-FB9389A9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92400"/>
            <a:ext cx="51816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Trichiida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tvoří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přechodný typ mezi </a:t>
            </a:r>
            <a:r>
              <a:rPr lang="cs-CZ" altLang="cs-CZ">
                <a:solidFill>
                  <a:srgbClr val="000000"/>
                </a:solidFill>
              </a:rPr>
              <a:t>afan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o-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a faneroplazm., sporokarpy </a:t>
            </a:r>
          </a:p>
          <a:p>
            <a:r>
              <a:rPr lang="cs-CZ" altLang="cs-CZ">
                <a:solidFill>
                  <a:srgbClr val="000000"/>
                </a:solidFill>
              </a:rPr>
              <a:t>typu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sporangia </a:t>
            </a:r>
            <a:r>
              <a:rPr lang="cs-CZ" altLang="cs-CZ">
                <a:solidFill>
                  <a:srgbClr val="000000"/>
                </a:solidFill>
              </a:rPr>
              <a:t>nebo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plaz</a:t>
            </a:r>
            <a:r>
              <a:rPr lang="cs-CZ" altLang="cs-CZ">
                <a:solidFill>
                  <a:srgbClr val="000000"/>
                </a:solidFill>
              </a:rPr>
              <a:t>-</a:t>
            </a:r>
          </a:p>
          <a:p>
            <a:r>
              <a:rPr lang="cs-CZ" altLang="cs-CZ">
                <a:solidFill>
                  <a:srgbClr val="000000"/>
                </a:solidFill>
              </a:rPr>
              <a:t>modi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okarp</a:t>
            </a:r>
            <a:r>
              <a:rPr lang="cs-CZ" altLang="cs-CZ">
                <a:solidFill>
                  <a:srgbClr val="000000"/>
                </a:solidFill>
              </a:rPr>
              <a:t>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kapilicium bohatě strukturované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Arcyria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vlnatka,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Trichia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vlasatka)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  stemonitoidní typ vzniku sporokarpu: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– hypothalus se vytváří na spodní straně plazmodia na substrátu;</a:t>
            </a: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tyto hlenky v trof. fázi tvoří afanoplazmodia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 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Stemonitida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sporangia s jemnou peridií, vytvořena kolumela a větvené kapilicium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Stemonitis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pazderek)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xmlns="" id="{10647748-7EBB-45A0-B988-D2292BC4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r="4973"/>
          <a:stretch>
            <a:fillRect/>
          </a:stretch>
        </p:blipFill>
        <p:spPr bwMode="auto">
          <a:xfrm>
            <a:off x="469900" y="457200"/>
            <a:ext cx="28797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xmlns="" id="{52E03952-EF36-4AC8-BC9B-70BC83D1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:a16="http://schemas.microsoft.com/office/drawing/2014/main" xmlns="" id="{28AFD557-BFF0-4091-B0E9-9D6AAA72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1200"/>
            <a:ext cx="3232150" cy="45529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3" name="Text Box 7">
            <a:extLst>
              <a:ext uri="{FF2B5EF4-FFF2-40B4-BE49-F238E27FC236}">
                <a16:creationId xmlns:a16="http://schemas.microsoft.com/office/drawing/2014/main" xmlns="" id="{FF6E2986-6E00-4C5C-95E5-60EE16A7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381000"/>
            <a:ext cx="28956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Vlevo sporangia </a:t>
            </a:r>
            <a:r>
              <a:rPr lang="cs-CZ" altLang="cs-CZ" sz="1500" i="1"/>
              <a:t>Trichia </a:t>
            </a:r>
            <a:r>
              <a:rPr lang="cs-CZ" altLang="cs-CZ" sz="1500"/>
              <a:t>sp., </a:t>
            </a:r>
            <a:r>
              <a:rPr lang="cs-CZ" altLang="cs-CZ" sz="1500" i="1"/>
              <a:t>Arcyria pomiformis</a:t>
            </a:r>
            <a:r>
              <a:rPr lang="cs-CZ" altLang="cs-CZ" sz="1500"/>
              <a:t>, dole vývin sporangií </a:t>
            </a:r>
            <a:r>
              <a:rPr lang="cs-CZ" altLang="cs-CZ" sz="1500" i="1"/>
              <a:t>Stemonitis fusca</a:t>
            </a:r>
          </a:p>
          <a:p>
            <a:pPr algn="r"/>
            <a:endParaRPr lang="cs-CZ" altLang="cs-CZ" sz="800" i="1"/>
          </a:p>
          <a:p>
            <a:pPr algn="r"/>
            <a:r>
              <a:rPr lang="cs-CZ" altLang="cs-CZ" sz="800"/>
              <a:t>Foto Dalibor Matýsek (</a:t>
            </a:r>
            <a:r>
              <a:rPr lang="cs-CZ" altLang="cs-CZ" sz="800" i="1"/>
              <a:t>Echinostelium, Physarum, Arcyria</a:t>
            </a:r>
            <a:r>
              <a:rPr lang="cs-CZ" altLang="cs-CZ" sz="800"/>
              <a:t>), Oldřich Roučka (</a:t>
            </a:r>
            <a:r>
              <a:rPr lang="cs-CZ" altLang="cs-CZ" sz="800" i="1"/>
              <a:t>Fuligo, Stemonitis</a:t>
            </a:r>
            <a:r>
              <a:rPr lang="cs-CZ" altLang="cs-CZ" sz="800"/>
              <a:t>), </a:t>
            </a:r>
          </a:p>
          <a:p>
            <a:pPr algn="r"/>
            <a:r>
              <a:rPr lang="cs-CZ" altLang="cs-CZ" sz="800"/>
              <a:t>Pavol Baksy (</a:t>
            </a:r>
            <a:r>
              <a:rPr lang="cs-CZ" altLang="cs-CZ" sz="800" i="1"/>
              <a:t>Lycogala</a:t>
            </a:r>
            <a:r>
              <a:rPr lang="cs-CZ" altLang="cs-CZ" sz="800"/>
              <a:t>), Anton Mocik (</a:t>
            </a:r>
            <a:r>
              <a:rPr lang="cs-CZ" altLang="cs-CZ" sz="800" i="1"/>
              <a:t>Trichia</a:t>
            </a:r>
            <a:r>
              <a:rPr lang="cs-CZ" altLang="cs-CZ" sz="800"/>
              <a:t>);</a:t>
            </a:r>
          </a:p>
          <a:p>
            <a:pPr algn="r"/>
            <a:r>
              <a:rPr lang="cs-CZ" altLang="cs-CZ" sz="800"/>
              <a:t>zdroj fotografií: </a:t>
            </a:r>
            <a:r>
              <a:rPr lang="cs-CZ" altLang="cs-CZ" sz="800">
                <a:hlinkClick r:id="rId7"/>
              </a:rPr>
              <a:t>http://www.nahuby.sk</a:t>
            </a:r>
            <a:r>
              <a:rPr lang="cs-CZ" altLang="cs-CZ" sz="800"/>
              <a:t> </a:t>
            </a:r>
          </a:p>
        </p:txBody>
      </p:sp>
      <p:pic>
        <p:nvPicPr>
          <p:cNvPr id="75784" name="2_myxom_17_sporangialni-hlenky.MP3">
            <a:hlinkClick r:id="" action="ppaction://media"/>
            <a:extLst>
              <a:ext uri="{FF2B5EF4-FFF2-40B4-BE49-F238E27FC236}">
                <a16:creationId xmlns:a16="http://schemas.microsoft.com/office/drawing/2014/main" xmlns="" id="{C769E491-AE73-4BA7-9D25-AC2E826B9C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57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4" fill="hold"/>
                                        <p:tgtEl>
                                          <p:spTgt spid="757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xmlns="" id="{D1F272B5-2C0D-41B1-8C00-F605D1BE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EXCAVATA</a:t>
            </a:r>
            <a:endParaRPr lang="cs-CZ" altLang="cs-CZ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PERCOLOZOA</a:t>
            </a:r>
            <a:endParaRPr lang="cs-CZ" altLang="cs-CZ" b="1" u="sng"/>
          </a:p>
          <a:p>
            <a:r>
              <a:rPr lang="cs-CZ" altLang="cs-CZ" b="1"/>
              <a:t>Třída: </a:t>
            </a:r>
            <a:r>
              <a:rPr lang="cs-CZ" altLang="cs-CZ" b="1" i="1"/>
              <a:t>HETEROLOBOSEA</a:t>
            </a:r>
            <a:endParaRPr lang="cs-CZ" altLang="cs-CZ" b="1"/>
          </a:p>
          <a:p>
            <a:endParaRPr lang="cs-CZ" altLang="cs-CZ" sz="1200" b="1"/>
          </a:p>
          <a:p>
            <a:r>
              <a:rPr lang="cs-CZ" altLang="cs-CZ">
                <a:solidFill>
                  <a:srgbClr val="000000"/>
                </a:solidFill>
              </a:rPr>
              <a:t>– protozoální organismy, mezi které patří </a:t>
            </a:r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Acrasida</a:t>
            </a:r>
            <a:r>
              <a:rPr lang="cs-CZ" altLang="cs-CZ" b="1">
                <a:solidFill>
                  <a:srgbClr val="000000"/>
                </a:solidFill>
              </a:rPr>
              <a:t> - akrasie</a:t>
            </a:r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skupinu charakterizuje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tvorba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válcovitých myxaméb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jejichž pseudopodia jsou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bez subpseudopodií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buněčné stěně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není celulóza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vytvářejí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nebyl pozorován pohlavní proces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základním typem stélky je haploidní myxaméba s jedním jádrem (výjimečně více); dělení myxaméb je schizotomické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pseudopodia (panožky) myxaméb jsou lalokovitá, bez koncových výběžků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subpseudopodií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myxaméb je holozoická, pohlcují bakterie, kvasinky aj.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jen výjimečně dochází ke vzniku myxomonád, které mají 2 akrokontní bičíky bez mastigonemat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dochází ke vzniku tenkostěnných mikrocyst anebo sférocyst s drsnou stěnou (mohou vznikat i splynutím myxaméb)</a:t>
            </a:r>
          </a:p>
        </p:txBody>
      </p:sp>
      <p:pic>
        <p:nvPicPr>
          <p:cNvPr id="83971" name="2_acras_05_acrasida.MP3">
            <a:hlinkClick r:id="" action="ppaction://media"/>
            <a:extLst>
              <a:ext uri="{FF2B5EF4-FFF2-40B4-BE49-F238E27FC236}">
                <a16:creationId xmlns:a16="http://schemas.microsoft.com/office/drawing/2014/main" xmlns="" id="{CE82B8C0-B5DB-40DF-84FD-4C3CDBB2EC7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40" fill="hold"/>
                                        <p:tgtEl>
                                          <p:spTgt spid="83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xmlns="" id="{8D1BF8EC-A8A0-4995-9C8B-8B9D72FD7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ze spor se uvolní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rozmnožování dělením =&gt; nastává shlukovací fáze - shlukováním myxaméb vznikají pseudoplazmodia =&gt; postupně se diferencují na stopku a sorogen =&gt; na stopce se vytvoří buněčná stěna, zatímco sorogen (stále tvořený shlukem buněk) se rozčlení do laloků =&gt;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se vytvářejí řetězce spor (již s buněčnou stěnou) =&gt; vzniká sorokarp =&gt;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stopky se promění ve spory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v půdě nebo na organických substrátech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</a:t>
            </a:r>
            <a:r>
              <a:rPr lang="cs-CZ" altLang="cs-CZ" b="1">
                <a:solidFill>
                  <a:srgbClr val="000000"/>
                </a:solidFill>
              </a:rPr>
              <a:t>ematické zařazení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možná polyfyletická skupina, v rámci </a:t>
            </a:r>
            <a:r>
              <a:rPr lang="cs-CZ" altLang="cs-CZ">
                <a:solidFill>
                  <a:srgbClr val="000000"/>
                </a:solidFill>
              </a:rPr>
              <a:t>eukaryot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stojí </a:t>
            </a:r>
            <a:r>
              <a:rPr lang="cs-CZ" altLang="cs-CZ">
                <a:solidFill>
                  <a:srgbClr val="000000"/>
                </a:solidFill>
              </a:rPr>
              <a:t>zcela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jinde než hlenky, jimž jsou podobné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známým zástupcem řádu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Acrasida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Acrasis rosea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(organismus tvořící 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oranžové myxaméby a pseudoplazmodia)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xmlns="" id="{137E0763-ADC2-4F17-8AD7-318D2CB8C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30861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:a16="http://schemas.microsoft.com/office/drawing/2014/main" xmlns="" id="{8C179D0D-0434-4F84-9825-D97F7240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575300"/>
            <a:ext cx="29289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800"/>
              <a:t>Zdroj: </a:t>
            </a:r>
            <a:r>
              <a:rPr lang="cs-CZ" altLang="cs-CZ" sz="800">
                <a:hlinkClick r:id="rId3"/>
              </a:rPr>
              <a:t>http://cosmos.bot.kyoto-u.ac.jp/csm/photos-j.html</a:t>
            </a:r>
            <a:r>
              <a:rPr lang="cs-CZ" altLang="cs-CZ" sz="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8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037CB886-D978-4442-9305-683FCB0E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SAR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vývojová větev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RHIZARIA</a:t>
            </a: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CERCOZOA</a:t>
            </a:r>
            <a:endParaRPr lang="cs-CZ" altLang="cs-CZ" b="1" u="sng"/>
          </a:p>
          <a:p>
            <a:r>
              <a:rPr lang="cs-CZ" altLang="cs-CZ" b="1"/>
              <a:t>Třída: </a:t>
            </a:r>
            <a:r>
              <a:rPr lang="cs-CZ" altLang="cs-CZ" b="1" i="1"/>
              <a:t>PHYTOMYXEA</a:t>
            </a:r>
            <a:endParaRPr lang="cs-CZ" altLang="cs-CZ" b="1"/>
          </a:p>
          <a:p>
            <a:endParaRPr lang="cs-CZ" altLang="cs-CZ" sz="800" b="1"/>
          </a:p>
          <a:p>
            <a:r>
              <a:rPr lang="cs-CZ" altLang="cs-CZ">
                <a:solidFill>
                  <a:srgbClr val="000000"/>
                </a:solidFill>
              </a:rPr>
              <a:t>– protozoální organismy, mezi které patří </a:t>
            </a:r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Plasmodiophorida</a:t>
            </a:r>
            <a:r>
              <a:rPr lang="cs-CZ" altLang="cs-CZ" b="1">
                <a:solidFill>
                  <a:srgbClr val="000000"/>
                </a:solidFill>
              </a:rPr>
              <a:t> - nádorovky</a:t>
            </a: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silně specializovaná skupina, </a:t>
            </a:r>
            <a:r>
              <a:rPr lang="cs-CZ" altLang="cs-CZ" b="1">
                <a:solidFill>
                  <a:srgbClr val="000000"/>
                </a:solidFill>
              </a:rPr>
              <a:t>obligátní endoparazité</a:t>
            </a:r>
            <a:r>
              <a:rPr lang="cs-CZ" altLang="cs-CZ">
                <a:solidFill>
                  <a:srgbClr val="000000"/>
                </a:solidFill>
              </a:rPr>
              <a:t/>
            </a:r>
            <a:br>
              <a:rPr lang="cs-CZ" altLang="cs-CZ">
                <a:solidFill>
                  <a:srgbClr val="000000"/>
                </a:solidFill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kdysi řazeny k hlenkám pro podobnost vegetativních útvarů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nádorovk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y tvoří tzv.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paraplazmodia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mnohojaderné útvary, které na rozdíl od plazmodií hlenek nevznikají splýváním menších plazmodií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další odlišnosti: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je osmotrofní (ne holozoická jako u hlenek);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chybí zde stadium myxaméby;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hlavní složkou buněčné stěny (cyst, sporangií) je chitin, chybí celulóza;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netvoří se sporokarpy (možná adaptace na obligátní parazitismus)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cysty vyklíčí bičíkatá primární zoospora =&gt; přichytí se na </a:t>
            </a:r>
            <a:r>
              <a:rPr lang="cs-CZ" altLang="cs-CZ">
                <a:solidFill>
                  <a:srgbClr val="000000"/>
                </a:solidFill>
              </a:rPr>
              <a:t>povrch buňky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=&gt; směrem k buněčné stěně hostitele se vytvoří "trn" =&gt; vakuola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buňce se zvětšuje =&gt; tlak plazmy na "trn" prorazí stěnu hostitele =&gt; protoplast parazita se přelije do buňky hostitele</a:t>
            </a:r>
            <a:r>
              <a:rPr lang="cs-CZ" altLang="cs-CZ">
                <a:solidFill>
                  <a:srgbClr val="000000"/>
                </a:solidFill>
              </a:rPr>
              <a:t> =&gt;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dělení jader</a:t>
            </a:r>
            <a:r>
              <a:rPr lang="cs-CZ" altLang="cs-CZ">
                <a:solidFill>
                  <a:srgbClr val="000000"/>
                </a:solidFill>
              </a:rPr>
              <a:t> bez dělení protoplastu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vznik mnohojaderných primárních (haploidních) neboli sporangiogenních paraplazmodií =&gt; </a:t>
            </a:r>
          </a:p>
        </p:txBody>
      </p:sp>
      <p:pic>
        <p:nvPicPr>
          <p:cNvPr id="86019" name="2_plasm_02_plasmodiophorida.MP3">
            <a:hlinkClick r:id="" action="ppaction://media"/>
            <a:extLst>
              <a:ext uri="{FF2B5EF4-FFF2-40B4-BE49-F238E27FC236}">
                <a16:creationId xmlns:a16="http://schemas.microsoft.com/office/drawing/2014/main" xmlns="" id="{993A7D86-9A71-4AC7-90EF-FB793D4DB44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9" fill="hold"/>
                                        <p:tgtEl>
                                          <p:spTgt spid="86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xmlns="" id="{3CF3D5FE-AD19-4A68-B095-B72CE93B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primární paraplazmodia se v létě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dělí na jednotlivá sporangia (gametangia) </a:t>
            </a:r>
            <a:r>
              <a:rPr lang="cs-CZ" altLang="cs-CZ">
                <a:solidFill>
                  <a:srgbClr val="000000"/>
                </a:solidFill>
              </a:rPr>
              <a:t>obsahující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4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8 spor (gamet) =&gt; uvolní se z hostitele do půdy =&gt; další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infekce; některé spory přejmou v půdě úlohu gamet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kopulují =&gt; </a:t>
            </a:r>
            <a:r>
              <a:rPr lang="cs-CZ" altLang="cs-CZ">
                <a:solidFill>
                  <a:srgbClr val="000000"/>
                </a:solidFill>
              </a:rPr>
              <a:t>v této fázi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pouze plazmogamie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2-jaderné zoospory pronikají zase do</a:t>
            </a:r>
            <a:r>
              <a:rPr lang="cs-CZ" altLang="cs-CZ">
                <a:solidFill>
                  <a:srgbClr val="000000"/>
                </a:solidFill>
              </a:rPr>
              <a:t> buněk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=&gt; pomnožením jader vzniká sekundární (diploidní) neboli cystogenní paraplazmodium =&gt; </a:t>
            </a:r>
            <a:r>
              <a:rPr lang="cs-CZ" altLang="cs-CZ">
                <a:solidFill>
                  <a:srgbClr val="000000"/>
                </a:solidFill>
              </a:rPr>
              <a:t>v něm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karyogamie =&gt; meioza =&gt; </a:t>
            </a:r>
            <a:r>
              <a:rPr lang="cs-CZ" altLang="cs-CZ">
                <a:solidFill>
                  <a:srgbClr val="000000"/>
                </a:solidFill>
              </a:rPr>
              <a:t>rozpadá se na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tlustostěnné cysty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zvláštní způsob dělení jádra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primárním paraplazmodiu (uvnitř uzavřené jaderné blány): metafázové chromosomy utvoří prstenec kolem jadérka, které se protáhne kolmo na rovinu prstence =&gt; vznik struktury</a:t>
            </a:r>
            <a:r>
              <a:rPr lang="cs-CZ" altLang="cs-CZ">
                <a:solidFill>
                  <a:srgbClr val="000000"/>
                </a:solidFill>
              </a:rPr>
              <a:t> připomínající kříž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tzv. "křížové dělení" (kromě </a:t>
            </a:r>
            <a:r>
              <a:rPr lang="cs-CZ" altLang="cs-CZ">
                <a:solidFill>
                  <a:srgbClr val="000000"/>
                </a:solidFill>
              </a:rPr>
              <a:t>nádorovek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známo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některých </a:t>
            </a:r>
            <a:r>
              <a:rPr lang="cs-CZ" altLang="cs-CZ">
                <a:solidFill>
                  <a:srgbClr val="000000"/>
                </a:solidFill>
              </a:rPr>
              <a:t>jiných skupin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prvoků)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xmlns="" id="{5489E43F-E935-4B32-993A-8E360196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2_plasm_03_plasmodiophora-cyklus.MP3">
            <a:hlinkClick r:id="" action="ppaction://media"/>
            <a:extLst>
              <a:ext uri="{FF2B5EF4-FFF2-40B4-BE49-F238E27FC236}">
                <a16:creationId xmlns:a16="http://schemas.microsoft.com/office/drawing/2014/main" xmlns="" id="{28BF7EFF-97F6-4A35-A788-E17F145A36B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19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xmlns="" id="{074C4A28-14C3-4DF7-8C21-3053C3B1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obligátní biotrofní parazité řas, rostlin a oomycetů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jejich výskyt a rozšíření je spjat s výskytem hostitelských organismů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hospodářský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jedině negativní - škody na kulturních plodinách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 sekundárního paraplazmodia působí na rostlinách hypertrofie (zvětšení) a hyperplazie (zmnožení buněk) =&gt; z nich se pak po rozpadu buněk uvolňují cysty</a:t>
            </a:r>
            <a:r>
              <a:rPr lang="cs-CZ" altLang="cs-CZ">
                <a:solidFill>
                  <a:srgbClr val="000000"/>
                </a:solidFill>
              </a:rPr>
              <a:t> do půdy =&gt; šíření infekce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</a:rPr>
              <a:t>systém</a:t>
            </a:r>
            <a:r>
              <a:rPr lang="cs-CZ" altLang="cs-CZ">
                <a:solidFill>
                  <a:srgbClr val="000000"/>
                </a:solidFill>
              </a:rPr>
              <a:t>: jeden z řádů v rámci třídy </a:t>
            </a:r>
            <a:r>
              <a:rPr lang="cs-CZ" altLang="cs-CZ" i="1">
                <a:solidFill>
                  <a:srgbClr val="000000"/>
                </a:solidFill>
              </a:rPr>
              <a:t>Phytomyxea</a:t>
            </a:r>
          </a:p>
          <a:p>
            <a:r>
              <a:rPr lang="cs-CZ" altLang="cs-CZ">
                <a:solidFill>
                  <a:srgbClr val="000000"/>
                </a:solidFill>
              </a:rPr>
              <a:t>– nejznámější druh</a:t>
            </a:r>
            <a:r>
              <a:rPr lang="cs-CZ" altLang="cs-CZ" i="1">
                <a:solidFill>
                  <a:srgbClr val="000000"/>
                </a:solidFill>
              </a:rPr>
              <a:t> Plasmodiophora brassicae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r>
              <a:rPr lang="cs-CZ" altLang="cs-CZ">
                <a:solidFill>
                  <a:srgbClr val="000000"/>
                </a:solidFill>
              </a:rPr>
              <a:t>(nádorovka kapustová, na snímku vpravo </a:t>
            </a:r>
          </a:p>
          <a:p>
            <a:r>
              <a:rPr lang="cs-CZ" altLang="cs-CZ">
                <a:solidFill>
                  <a:srgbClr val="000000"/>
                </a:solidFill>
              </a:rPr>
              <a:t>symptomy na kořenech) je parazit brukvovitých</a:t>
            </a: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sz="2400" i="1">
              <a:solidFill>
                <a:srgbClr val="000000"/>
              </a:solidFill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Polymyxa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(na snímku cysty v kořenu pšenice) 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přenašeči virů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xmlns="" id="{5669DA56-ED78-4935-9B17-247549F6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362200"/>
            <a:ext cx="297973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xmlns="" id="{7A863FB6-18F2-4593-A14E-D5573727D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10200"/>
            <a:ext cx="359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Foto: Michaela Sedlářová,  </a:t>
            </a:r>
            <a:r>
              <a:rPr lang="cs-CZ" altLang="cs-CZ" sz="800">
                <a:hlinkClick r:id="rId3"/>
              </a:rPr>
              <a:t>http://botany.upol.cz/atlasy/system/nazvy/plasmodiophora-brassicae.html</a:t>
            </a:r>
            <a:r>
              <a:rPr lang="cs-CZ" altLang="cs-CZ" sz="800"/>
              <a:t> </a:t>
            </a:r>
          </a:p>
        </p:txBody>
      </p:sp>
      <p:pic>
        <p:nvPicPr>
          <p:cNvPr id="88069" name="Picture 5">
            <a:extLst>
              <a:ext uri="{FF2B5EF4-FFF2-40B4-BE49-F238E27FC236}">
                <a16:creationId xmlns:a16="http://schemas.microsoft.com/office/drawing/2014/main" xmlns="" id="{85FF2B6A-DB53-4B92-BB02-CBAC8F93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670300"/>
            <a:ext cx="358140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0" name="Text Box 6">
            <a:extLst>
              <a:ext uri="{FF2B5EF4-FFF2-40B4-BE49-F238E27FC236}">
                <a16:creationId xmlns:a16="http://schemas.microsoft.com/office/drawing/2014/main" xmlns="" id="{B9873D21-EC92-4373-8930-CAEE440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867400"/>
            <a:ext cx="35052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800"/>
              <a:t>Foto Don Barr,  </a:t>
            </a:r>
            <a:r>
              <a:rPr lang="cs-CZ" altLang="cs-CZ" sz="800">
                <a:hlinkClick r:id="rId5"/>
              </a:rPr>
              <a:t>http://www.bsu.edu/classes/ruch/msa/barr.html</a:t>
            </a:r>
            <a:r>
              <a:rPr lang="cs-CZ" altLang="cs-CZ" sz="800"/>
              <a:t> </a:t>
            </a:r>
          </a:p>
          <a:p>
            <a:endParaRPr lang="cs-CZ" altLang="cs-CZ" sz="600" i="1"/>
          </a:p>
        </p:txBody>
      </p:sp>
    </p:spTree>
    <p:extLst>
      <p:ext uri="{BB962C8B-B14F-4D97-AF65-F5344CB8AC3E}">
        <p14:creationId xmlns:p14="http://schemas.microsoft.com/office/powerpoint/2010/main" val="2662530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747BA332-8EE2-4616-B0FC-6AE070D6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AMOEBOZOA</a:t>
            </a:r>
            <a:endParaRPr lang="cs-CZ" altLang="cs-CZ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MYCETOZOA (MYXOMYCOTA, MYXOPROTISTA)</a:t>
            </a:r>
            <a:r>
              <a:rPr lang="cs-CZ" altLang="cs-CZ" b="1" u="sng"/>
              <a:t> – HLENKY</a:t>
            </a:r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dříve spojovány do jednoho oddělení s akrasiemi, se kterými je spojují některé společné znaky: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výživa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heterotrofní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 to holozoická (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fagocytóza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pohlcování jiných organismů)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trofické fázi se vyskytují v podobě měňavkovitých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bičíkatých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myxomonád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tvoří mnohojaderná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není vytvořena pevná buněčná stěna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reprodukční fázi se vytváří plodničky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spory s pevnou buněčnou stěnou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klidové fázi tvoří mikrocysty nebo sklerocia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naopak oproti akrasiím jsou hlenky vymezeny těmito znaky: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ploché myxaméby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mají pseudopodia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se subpseudopodii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buněčná stěna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celulózní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vytvářejí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dochází k pohlavnímu procesu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pojďme si tedy zopakovat:</a:t>
            </a: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trofickou fázi představují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myxaméby, myxomonády, pseudoplazmodia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pseudoplazmodií vznikají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z myxaméb nebo plazmodií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(útvary, v nichž se tvoří 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klidovými stadii jsou mikrocysty nebo sklerocia </a:t>
            </a:r>
          </a:p>
        </p:txBody>
      </p:sp>
      <p:pic>
        <p:nvPicPr>
          <p:cNvPr id="9230" name="2_myxom_07_myxomycota.MP3">
            <a:hlinkClick r:id="" action="ppaction://media"/>
            <a:extLst>
              <a:ext uri="{FF2B5EF4-FFF2-40B4-BE49-F238E27FC236}">
                <a16:creationId xmlns:a16="http://schemas.microsoft.com/office/drawing/2014/main" xmlns="" id="{65AB18FA-BF22-43DE-9C33-028DFD0FF41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92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11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:a16="http://schemas.microsoft.com/office/drawing/2014/main" xmlns="" id="{2A1A9FD1-C02C-4AF7-8D1D-60C6D4BA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PROTOSTELEA (PROTOSTELIOMYCETES)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tvoří se myxomonády nebo myxaméby, splýváním vznikají plazmodia; stopkaté sporokarpy obsahují max. 8 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vyskytují se celosvětově v půdě i na rozkládajících se organických substrátech, bývají součástí společenstev dekompozitorů (jimiž se živí)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Protosteliaceae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primitivní typy, netvoří se myxomonády ani plazmodia, není pohlavní proces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cyklus: ze spory vyklíčí myxaméba =&gt; postupně se z ní vytvoří stopkatý sporokarp =&gt; z něj se uvolní 1 spora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Ceratiomyxaceae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řazená v různých systémech do třídy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(spory se tvoří exogenně) nebo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Myxogastrea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(tvoří se myxomonády, je zde pohlavní proces)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Ceratiomyxa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válečkovka):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ze spory klíčí myxomonády =&gt; přechází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myxaméby =&gt; splývají v mnohojaderné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plazmodium (</a:t>
            </a:r>
            <a:r>
              <a:rPr lang="cs-CZ" altLang="cs-CZ">
                <a:solidFill>
                  <a:srgbClr val="000000"/>
                </a:solidFill>
              </a:rPr>
              <a:t>tu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pravděpodobně kopulace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diploidní) =&gt; z plazmodia se vytvoří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souvislý povlak sloupečků =&gt; na nich po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meiozi vznikají 1-sporová sporangia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v nich se dále dělí (na 4-8)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buněk se pak uvolní myxomonády 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xmlns="" id="{654FB7B2-A1F7-42B6-8C05-66C3D7AB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9700"/>
            <a:ext cx="3843338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2_myxom_08_protostelea.MP3">
            <a:hlinkClick r:id="" action="ppaction://media"/>
            <a:extLst>
              <a:ext uri="{FF2B5EF4-FFF2-40B4-BE49-F238E27FC236}">
                <a16:creationId xmlns:a16="http://schemas.microsoft.com/office/drawing/2014/main" xmlns="" id="{9858FE2D-0AFC-405C-99F5-8695CA49F24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1" fill="hold"/>
                                        <p:tgtEl>
                                          <p:spTgt spid="1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xmlns="" id="{756851E1-729D-4AE0-8B27-E7DDE58C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1148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DICTYOSTELEA </a:t>
            </a:r>
          </a:p>
          <a:p>
            <a:r>
              <a:rPr lang="cs-CZ" altLang="cs-CZ" b="1" i="1">
                <a:solidFill>
                  <a:srgbClr val="000000"/>
                </a:solidFill>
              </a:rPr>
              <a:t>(DICTYOSTELIOMYCETES)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haplobiotický životní cyklus: ze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 se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uvolní myxaméby =&gt; množí se dělením =&gt; v případě nedostatku (potravy, vody, světla) nastává agregační fáze: kopulací myxaméb vznikají makrocysty (z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pak meio</a:t>
            </a:r>
            <a:r>
              <a:rPr lang="cs-CZ" altLang="cs-CZ">
                <a:solidFill>
                  <a:srgbClr val="000000"/>
                </a:solidFill>
              </a:rPr>
              <a:t>tickým dělením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zase améby), produkující akrasin =&gt; </a:t>
            </a:r>
            <a:r>
              <a:rPr lang="cs-CZ" altLang="cs-CZ">
                <a:solidFill>
                  <a:srgbClr val="000000"/>
                </a:solidFill>
              </a:rPr>
              <a:t>atraktant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přitahuj</a:t>
            </a:r>
            <a:r>
              <a:rPr lang="cs-CZ" altLang="cs-CZ">
                <a:solidFill>
                  <a:srgbClr val="000000"/>
                </a:solidFill>
              </a:rPr>
              <a:t>ící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další myxaméby =&gt; shlukování =&gt;</a:t>
            </a:r>
            <a:r>
              <a:rPr lang="cs-CZ" altLang="cs-CZ">
                <a:solidFill>
                  <a:srgbClr val="000000"/>
                </a:solidFill>
              </a:rPr>
              <a:t> vzniká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pseudoplazmo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</a:t>
            </a:r>
            <a:r>
              <a:rPr lang="cs-CZ" altLang="cs-CZ">
                <a:solidFill>
                  <a:srgbClr val="000000"/>
                </a:solidFill>
              </a:rPr>
              <a:t>um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jednojaderných améb =&gt; za určitých podmínek migrace =&gt; vznik sorokarpu: vytvoří se stopečka =&gt; po ní posun améb na vrchol =&gt; přeměna ve spory s celulózní bun. stěnou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kopulací améb vznikají tlustostěnné odpočívající makrocysty =&gt; z nich zas vyklíčí améby</a:t>
            </a:r>
          </a:p>
        </p:txBody>
      </p:sp>
      <p:pic>
        <p:nvPicPr>
          <p:cNvPr id="72711" name="Picture 7">
            <a:extLst>
              <a:ext uri="{FF2B5EF4-FFF2-40B4-BE49-F238E27FC236}">
                <a16:creationId xmlns:a16="http://schemas.microsoft.com/office/drawing/2014/main" xmlns="" id="{91D86731-18BE-45F3-AA4A-C4DAD80C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2_myxom_09_dictyostelea.MP3">
            <a:hlinkClick r:id="" action="ppaction://media"/>
            <a:extLst>
              <a:ext uri="{FF2B5EF4-FFF2-40B4-BE49-F238E27FC236}">
                <a16:creationId xmlns:a16="http://schemas.microsoft.com/office/drawing/2014/main" xmlns="" id="{BEA77FCC-D730-499D-BB37-9DFE73EAED1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1" fill="hold"/>
                                        <p:tgtEl>
                                          <p:spTgt spid="72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:a16="http://schemas.microsoft.com/office/drawing/2014/main" xmlns="" id="{71E21940-827C-4840-A006-29874AB0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6600"/>
            <a:ext cx="8382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rozdíly oproti protosteliím a vlastním hlenkám: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netvoří se myxomonády, shlukováním myxaméb vznikají pseudoplazmodia, spory se tvoří na sorokarpech (znaky shodné s akrasiemi, od nichž je odlišuje stavba myxaméb, diferenciace sorokarpů a celulózní stěna spor)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myxaméby přímo vytvoří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stěnu =&gt; </a:t>
            </a:r>
            <a:r>
              <a:rPr lang="cs-CZ" altLang="cs-CZ">
                <a:solidFill>
                  <a:srgbClr val="000000"/>
                </a:solidFill>
              </a:rPr>
              <a:t>vznikají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mikrocysty (rozdíl oproti makrocystám – ty vznikají po kopulaci, jsou diploidní)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výskyt zejména v půdě nebo na organických zbytcích, nejvíc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mírném pásu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Dictyostelium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xmlns="" id="{F0A1E50E-759A-4C2E-BA62-9A825C5E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876800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xmlns="" id="{78760D1E-426E-4B4E-BF92-79AA2FAF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14335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Text Box 10">
            <a:extLst>
              <a:ext uri="{FF2B5EF4-FFF2-40B4-BE49-F238E27FC236}">
                <a16:creationId xmlns:a16="http://schemas.microsoft.com/office/drawing/2014/main" xmlns="" id="{41B52349-8E56-4000-9FD0-4575243FB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1000"/>
            <a:ext cx="18288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Dictyostelium</a:t>
            </a:r>
            <a:r>
              <a:rPr lang="cs-CZ" altLang="cs-CZ" sz="1500"/>
              <a:t> sp. </a:t>
            </a:r>
          </a:p>
          <a:p>
            <a:r>
              <a:rPr lang="cs-CZ" altLang="cs-CZ" sz="1500"/>
              <a:t>– vlevo shlukování myxaméb, </a:t>
            </a:r>
          </a:p>
          <a:p>
            <a:r>
              <a:rPr lang="cs-CZ" altLang="cs-CZ" sz="1500"/>
              <a:t>vpravo dozrávající sorokarp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xmlns="" id="{B219702E-BC1B-4510-A58E-0D0DBFBE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54300"/>
            <a:ext cx="19050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800"/>
              <a:t>Zdroj obr. vpravo: R. Moore, W. D. Clark, K. R. Stern &amp; D. Vodopich: Botany. - Wm. C. Brown Publ., 1995.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8C25C25F-AB94-46BE-9EC4-AA7C909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MYXOGASTREA (MYXOMYCETES)</a:t>
            </a:r>
            <a:r>
              <a:rPr lang="cs-CZ" altLang="cs-CZ" b="1">
                <a:solidFill>
                  <a:srgbClr val="000000"/>
                </a:solidFill>
              </a:rPr>
              <a:t> – VLASTNÍ HLENKY</a:t>
            </a: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 je haplodiplobiotický, tvoří se haploidní myxomonády i myxaméby a následně diploidní 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různý průběh mitózy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myxaméby (resp. myxomonády) mají otevřenou</a:t>
            </a:r>
            <a:r>
              <a:rPr lang="cs-CZ" altLang="cs-CZ">
                <a:solidFill>
                  <a:srgbClr val="000000"/>
                </a:solidFill>
              </a:rPr>
              <a:t> mitózu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centriolami, v plazmodiích probíhá uzavřená </a:t>
            </a:r>
            <a:r>
              <a:rPr lang="cs-CZ" altLang="cs-CZ">
                <a:solidFill>
                  <a:srgbClr val="000000"/>
                </a:solidFill>
              </a:rPr>
              <a:t>mitóza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bez centriol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všech stadií holozoická (</a:t>
            </a:r>
            <a:r>
              <a:rPr lang="cs-CZ" altLang="cs-CZ">
                <a:solidFill>
                  <a:srgbClr val="000000"/>
                </a:solidFill>
              </a:rPr>
              <a:t>fagocytóza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800">
              <a:solidFill>
                <a:srgbClr val="000000"/>
              </a:solidFill>
            </a:endParaRP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xmlns="" id="{A6A9AA92-C0D3-426E-9AA8-DD310169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38400"/>
            <a:ext cx="24701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xmlns="" id="{C7855D8B-0EF1-4B41-8061-CE3FC05DE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336800"/>
            <a:ext cx="58674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příznivých podmínek (teplota, vlhko</a:t>
            </a:r>
            <a:r>
              <a:rPr lang="cs-CZ" altLang="cs-CZ">
                <a:solidFill>
                  <a:srgbClr val="000000"/>
                </a:solidFill>
              </a:rPr>
              <a:t>st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se ze spory uvolní myxaméby - volně se mění na myxomonády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zpět vytvořením/ztrátou bičíků anebo v nepříznivých podmínkách vytvoří cysty a pak 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zas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vyrejdí; myxaméby i myxomonády fungují jako gamety =&gt;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kopulace + a – jedinců =&gt; diploidní myxaméby (po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kopulaci monád zatažení bičíků) =&gt;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řada mitóz bez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dělení protoplastu =&gt; mnohojaderné plazmodium </a:t>
            </a:r>
          </a:p>
        </p:txBody>
      </p:sp>
      <p:pic>
        <p:nvPicPr>
          <p:cNvPr id="73734" name="Picture 6">
            <a:extLst>
              <a:ext uri="{FF2B5EF4-FFF2-40B4-BE49-F238E27FC236}">
                <a16:creationId xmlns:a16="http://schemas.microsoft.com/office/drawing/2014/main" xmlns="" id="{E557AF19-0F6E-4177-B29E-60D8B6C5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919663"/>
            <a:ext cx="2286000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>
            <a:extLst>
              <a:ext uri="{FF2B5EF4-FFF2-40B4-BE49-F238E27FC236}">
                <a16:creationId xmlns:a16="http://schemas.microsoft.com/office/drawing/2014/main" xmlns="" id="{8DB655C1-A13F-4D95-BAE4-F2F03FE5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19663"/>
            <a:ext cx="2286000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Text Box 8">
            <a:extLst>
              <a:ext uri="{FF2B5EF4-FFF2-40B4-BE49-F238E27FC236}">
                <a16:creationId xmlns:a16="http://schemas.microsoft.com/office/drawing/2014/main" xmlns="" id="{971B3FAB-1D49-4309-A1C8-1634198C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34100"/>
            <a:ext cx="7315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chemeClr val="bg1"/>
                </a:solidFill>
              </a:rPr>
              <a:t> uvolnění monády ze spory      kopulace myxomonád           primární plazmodium</a:t>
            </a:r>
            <a:endParaRPr lang="cs-CZ" altLang="cs-CZ" sz="1500">
              <a:solidFill>
                <a:schemeClr val="bg1"/>
              </a:solidFill>
            </a:endParaRPr>
          </a:p>
        </p:txBody>
      </p:sp>
      <p:pic>
        <p:nvPicPr>
          <p:cNvPr id="73737" name="2_myxom_11_myxameby-myxomonady.MP3">
            <a:hlinkClick r:id="" action="ppaction://media"/>
            <a:extLst>
              <a:ext uri="{FF2B5EF4-FFF2-40B4-BE49-F238E27FC236}">
                <a16:creationId xmlns:a16="http://schemas.microsoft.com/office/drawing/2014/main" xmlns="" id="{3688A2F7-3CF8-4650-9065-F5903FD911B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0" fill="hold"/>
                                        <p:tgtEl>
                                          <p:spTgt spid="737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xmlns="" id="{8AC8CFF6-A842-4E11-9D99-0E644188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=&gt;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mnohojaderné plazmodium </a:t>
            </a:r>
            <a:r>
              <a:rPr lang="cs-CZ" altLang="cs-CZ">
                <a:solidFill>
                  <a:srgbClr val="000000"/>
                </a:solidFill>
              </a:rPr>
              <a:t>je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trofické fázi negativně fototaktické =&gt; při přechodu do reprodukční fáze pozitivní fototaxe, plazmodium ztrácí vodu a na povrchu se tvoří tenká blanka -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hypothalus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z něj vyrůstají sporokarpy =&gt; uvnitř nich vakuolizace =&gt; tvorba kapilicia; vlastní plazmodium se mění ve spory: sporokarp se rozpadá =&gt; diploidní jádra se obalují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stěnou =&gt; dochází k meiozi =&gt; 3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jádra degenerují, výsledná spora je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jednojaderná (jsou známy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vícejaderné v případě následných mitóz =&gt; </a:t>
            </a:r>
            <a:r>
              <a:rPr lang="cs-CZ" altLang="cs-CZ">
                <a:solidFill>
                  <a:srgbClr val="000000"/>
                </a:solidFill>
              </a:rPr>
              <a:t>z nich klíčí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více myxaméb)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xmlns="" id="{D5F63B4B-87A2-449C-9D8A-BD3D44DE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2_myxom_12_hlenky-cyklus.MP3">
            <a:hlinkClick r:id="" action="ppaction://media"/>
            <a:extLst>
              <a:ext uri="{FF2B5EF4-FFF2-40B4-BE49-F238E27FC236}">
                <a16:creationId xmlns:a16="http://schemas.microsoft.com/office/drawing/2014/main" xmlns="" id="{B656FF7B-E80F-4FDD-9788-126B5459262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>
            <a:extLst>
              <a:ext uri="{FF2B5EF4-FFF2-40B4-BE49-F238E27FC236}">
                <a16:creationId xmlns:a16="http://schemas.microsoft.com/office/drawing/2014/main" xmlns="" id="{F3E4201D-C49E-4A5B-8C76-E2B28036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se vyznačují prouděním plazmy, synchronizovaným dělením jader, schopností růstu i po rozdělení a naopak splývání plazmodií téhož druhu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protoplazmodium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mikroskopické, jen pomalé proudění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plazmy; vzniká z něj jeden sporokarp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afanoplazmodium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zpočátku jako protoplazm</a:t>
            </a:r>
            <a:r>
              <a:rPr lang="cs-CZ" altLang="cs-CZ">
                <a:solidFill>
                  <a:srgbClr val="000000"/>
                </a:solidFill>
              </a:rPr>
              <a:t>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ale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zvětší se; strukturu tvoří síťovitá žilnatina, kterou obklopuje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cytoplazma, rychle proudící; vzniká z něj více sporokarpů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faneroplazmodium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>
                <a:solidFill>
                  <a:srgbClr val="000000"/>
                </a:solidFill>
              </a:rPr>
              <a:t>též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zpočátku jako protoplazm</a:t>
            </a:r>
            <a:r>
              <a:rPr lang="cs-CZ" altLang="cs-CZ">
                <a:solidFill>
                  <a:srgbClr val="000000"/>
                </a:solidFill>
              </a:rPr>
              <a:t>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leč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naroste do makroskopických rozměrů; </a:t>
            </a:r>
            <a:r>
              <a:rPr lang="cs-CZ" altLang="cs-CZ">
                <a:solidFill>
                  <a:srgbClr val="000000"/>
                </a:solidFill>
              </a:rPr>
              <a:t>jeho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struktura je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složitější, členěná na gelatinózní a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tekutou část, protoplazma je zrnitá;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též z něj vzniká více sporokarpů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sz="1500">
                <a:solidFill>
                  <a:srgbClr val="000000"/>
                </a:solidFill>
              </a:rPr>
              <a:t>Vpravo: faneroplazmodium rodu </a:t>
            </a:r>
            <a:r>
              <a:rPr lang="cs-CZ" altLang="cs-CZ" sz="1500" i="1">
                <a:solidFill>
                  <a:srgbClr val="000000"/>
                </a:solidFill>
              </a:rPr>
              <a:t>Physarum</a:t>
            </a:r>
            <a:endParaRPr lang="cs-CZ" altLang="cs-CZ" sz="1500">
              <a:solidFill>
                <a:srgbClr val="000000"/>
              </a:solidFill>
            </a:endParaRPr>
          </a:p>
        </p:txBody>
      </p:sp>
      <p:pic>
        <p:nvPicPr>
          <p:cNvPr id="15375" name="Picture 15">
            <a:extLst>
              <a:ext uri="{FF2B5EF4-FFF2-40B4-BE49-F238E27FC236}">
                <a16:creationId xmlns:a16="http://schemas.microsoft.com/office/drawing/2014/main" xmlns="" id="{9A4C7818-8F9A-4E99-A01D-49759C30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56100"/>
            <a:ext cx="274320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>
            <a:extLst>
              <a:ext uri="{FF2B5EF4-FFF2-40B4-BE49-F238E27FC236}">
                <a16:creationId xmlns:a16="http://schemas.microsoft.com/office/drawing/2014/main" xmlns="" id="{AA29D6CE-1432-4DC5-A4EA-9A01B73B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0375"/>
            <a:ext cx="4456113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>
            <a:extLst>
              <a:ext uri="{FF2B5EF4-FFF2-40B4-BE49-F238E27FC236}">
                <a16:creationId xmlns:a16="http://schemas.microsoft.com/office/drawing/2014/main" xmlns="" id="{7DBA8C6E-F3A4-4DF5-805E-0A8002B6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079500"/>
            <a:ext cx="1951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xmlns="" id="{EF08A842-788B-4E71-9D03-B1D93A9B3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674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nepříznivých podmínkách se plazmodia mění na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sklerocia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(tvrdé nebuněčné útvary)</a:t>
            </a:r>
            <a:endParaRPr lang="cs-CZ" altLang="cs-CZ"/>
          </a:p>
        </p:txBody>
      </p:sp>
      <p:pic>
        <p:nvPicPr>
          <p:cNvPr id="15379" name="2_myxom_13_plasmodium.MP3">
            <a:hlinkClick r:id="" action="ppaction://media"/>
            <a:extLst>
              <a:ext uri="{FF2B5EF4-FFF2-40B4-BE49-F238E27FC236}">
                <a16:creationId xmlns:a16="http://schemas.microsoft.com/office/drawing/2014/main" xmlns="" id="{1394794D-74C1-4718-AADF-88ECBF2640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31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Text Box 9">
            <a:extLst>
              <a:ext uri="{FF2B5EF4-FFF2-40B4-BE49-F238E27FC236}">
                <a16:creationId xmlns:a16="http://schemas.microsoft.com/office/drawing/2014/main" xmlns="" id="{10E520F9-5C80-49A6-9910-F00899BE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198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plazmodií vznikají reprodukční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struktury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sporangia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(stopkatá nebo při</a:t>
            </a:r>
            <a:r>
              <a:rPr lang="cs-CZ" altLang="cs-CZ">
                <a:solidFill>
                  <a:srgbClr val="000000"/>
                </a:solidFill>
              </a:rPr>
              <a:t>-</a:t>
            </a: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sedlá) vznikají z protoplazmodií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nebo malých částí plazmodií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aethalia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(nestopkatá, rozlitá) vznikají z větších částí plazmodií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to vlastně útvar vzniklý sloučením řady sporangií </a:t>
            </a:r>
            <a:r>
              <a:rPr lang="cs-CZ" altLang="cs-CZ">
                <a:solidFill>
                  <a:srgbClr val="000000"/>
                </a:solidFill>
              </a:rPr>
              <a:t>v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celistvý útvar se společným obalem – peridií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>
                <a:solidFill>
                  <a:srgbClr val="000000"/>
                </a:solidFill>
              </a:rPr>
              <a:t>u některých druhů 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ještě zřetelné stěny </a:t>
            </a:r>
            <a:r>
              <a:rPr lang="cs-CZ" altLang="cs-CZ">
                <a:solidFill>
                  <a:srgbClr val="000000"/>
                </a:solidFill>
              </a:rPr>
              <a:t>původních sporangií 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pseudoaethalium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plazmodiokarp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vzniká z velkých částí síťovitého plazmodia, gelatinózní plazma se koncentruje podél žilnatiny, postupně se tvoří peridie (celý výsledný útvar může být síťovitý) 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xmlns="" id="{9A972DC3-2A6A-4569-B075-A5EA2FE2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9900"/>
            <a:ext cx="48641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xmlns="" id="{A14D2D24-5C8F-4EC8-B3E1-831E4D4A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581400"/>
            <a:ext cx="23209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xmlns="" id="{2F997F92-9149-4DDC-8143-FDDCD6D2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981200"/>
            <a:ext cx="2320925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>
            <a:extLst>
              <a:ext uri="{FF2B5EF4-FFF2-40B4-BE49-F238E27FC236}">
                <a16:creationId xmlns:a16="http://schemas.microsoft.com/office/drawing/2014/main" xmlns="" id="{621DDCFB-DE80-432B-85C2-D29CF463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67200"/>
            <a:ext cx="2371725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Text Box 14">
            <a:extLst>
              <a:ext uri="{FF2B5EF4-FFF2-40B4-BE49-F238E27FC236}">
                <a16:creationId xmlns:a16="http://schemas.microsoft.com/office/drawing/2014/main" xmlns="" id="{9A6A1B68-5DAC-496B-BD89-A30432DE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5486400"/>
            <a:ext cx="2362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Nahoře sporangia, </a:t>
            </a:r>
          </a:p>
          <a:p>
            <a:r>
              <a:rPr lang="cs-CZ" altLang="cs-CZ" sz="1500"/>
              <a:t>níže aethalium </a:t>
            </a:r>
          </a:p>
          <a:p>
            <a:r>
              <a:rPr lang="cs-CZ" altLang="cs-CZ" sz="1500"/>
              <a:t>a pseudoaethalium, </a:t>
            </a:r>
          </a:p>
          <a:p>
            <a:r>
              <a:rPr lang="cs-CZ" altLang="cs-CZ" sz="1500"/>
              <a:t>vlevo plazmodiokarp</a:t>
            </a:r>
          </a:p>
        </p:txBody>
      </p:sp>
      <p:pic>
        <p:nvPicPr>
          <p:cNvPr id="13328" name="2_myxom_14_typy-sporokarpu.MP3">
            <a:hlinkClick r:id="" action="ppaction://media"/>
            <a:extLst>
              <a:ext uri="{FF2B5EF4-FFF2-40B4-BE49-F238E27FC236}">
                <a16:creationId xmlns:a16="http://schemas.microsoft.com/office/drawing/2014/main" xmlns="" id="{030F1103-A862-4223-AA6E-6C70E54972D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90" fill="hold"/>
                                        <p:tgtEl>
                                          <p:spTgt spid="13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668</Words>
  <Application>Microsoft Office PowerPoint</Application>
  <PresentationFormat>Předvádění na obrazovce (4:3)</PresentationFormat>
  <Paragraphs>153</Paragraphs>
  <Slides>17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149</cp:revision>
  <dcterms:created xsi:type="dcterms:W3CDTF">2005-10-28T15:01:41Z</dcterms:created>
  <dcterms:modified xsi:type="dcterms:W3CDTF">2022-10-24T13:58:39Z</dcterms:modified>
</cp:coreProperties>
</file>