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76" r:id="rId4"/>
    <p:sldId id="263" r:id="rId5"/>
    <p:sldId id="264" r:id="rId6"/>
    <p:sldId id="266" r:id="rId7"/>
    <p:sldId id="272" r:id="rId8"/>
    <p:sldId id="279" r:id="rId9"/>
    <p:sldId id="268" r:id="rId10"/>
    <p:sldId id="269" r:id="rId11"/>
    <p:sldId id="275" r:id="rId12"/>
    <p:sldId id="271" r:id="rId13"/>
    <p:sldId id="2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16" y="64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14.10.2022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2092" y="4096876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5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Chlorophyta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D879679-4223-4004-B99D-0F0F6B861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3" t="27751" r="26186" b="26977"/>
          <a:stretch/>
        </p:blipFill>
        <p:spPr>
          <a:xfrm>
            <a:off x="189279" y="4083112"/>
            <a:ext cx="2431434" cy="229766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ABACB1A-1882-4992-8D0F-EB1D0CCCB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6" b="65818"/>
          <a:stretch/>
        </p:blipFill>
        <p:spPr>
          <a:xfrm>
            <a:off x="2964986" y="3940550"/>
            <a:ext cx="3177563" cy="244022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2D20B1F-BCA6-4D59-BECA-E6D8455022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4021" r="33162" b="19652"/>
          <a:stretch/>
        </p:blipFill>
        <p:spPr>
          <a:xfrm>
            <a:off x="6486823" y="3993177"/>
            <a:ext cx="2497688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"/>
    </mc:Choice>
    <mc:Fallback xmlns="">
      <p:transition spd="slow" advTm="115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FC5095C3-26EA-4AB8-BADC-4F1FDACC6B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cs-CZ" sz="2800" b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Třída</a:t>
            </a:r>
            <a:r>
              <a:rPr lang="en-US" altLang="cs-CZ" sz="2800" b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altLang="cs-CZ" sz="2800" b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Ulvophyceae</a:t>
            </a:r>
            <a:r>
              <a:rPr lang="en-US" altLang="cs-CZ" sz="2800" b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,  </a:t>
            </a:r>
            <a:r>
              <a:rPr lang="en-US" altLang="cs-CZ" sz="2800" b="1" i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Ulothrix</a:t>
            </a:r>
            <a:r>
              <a:rPr lang="en-US" altLang="cs-CZ" sz="2800" b="1" i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cs-CZ" sz="2800" b="1" i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crenulata</a:t>
            </a:r>
            <a:endParaRPr lang="en-US" altLang="cs-CZ" sz="2800" b="1" i="1" kern="1200" dirty="0">
              <a:solidFill>
                <a:schemeClr val="accent6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44" name="Picture 5" descr="Výsledek obrázku pro ulothrix">
            <a:extLst>
              <a:ext uri="{FF2B5EF4-FFF2-40B4-BE49-F238E27FC236}">
                <a16:creationId xmlns:a16="http://schemas.microsoft.com/office/drawing/2014/main" id="{D71F41E6-8877-4FB0-8569-5D32FD241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30991" b="2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voda, lyžování, muž, letící&#10;&#10;Popis byl vytvořen automaticky">
            <a:extLst>
              <a:ext uri="{FF2B5EF4-FFF2-40B4-BE49-F238E27FC236}">
                <a16:creationId xmlns:a16="http://schemas.microsoft.com/office/drawing/2014/main" id="{7CF7F6C5-9819-4447-889C-27167B9FC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28528" b="-2"/>
          <a:stretch/>
        </p:blipFill>
        <p:spPr>
          <a:xfrm>
            <a:off x="3148788" y="320511"/>
            <a:ext cx="2846070" cy="3930978"/>
          </a:xfrm>
          <a:prstGeom prst="rect">
            <a:avLst/>
          </a:prstGeom>
        </p:spPr>
      </p:pic>
      <p:pic>
        <p:nvPicPr>
          <p:cNvPr id="5" name="Obrázek 4" descr="Obsah obrázku voda, malé, letecká doprava, držení&#10;&#10;Popis byl vytvořen automaticky">
            <a:extLst>
              <a:ext uri="{FF2B5EF4-FFF2-40B4-BE49-F238E27FC236}">
                <a16:creationId xmlns:a16="http://schemas.microsoft.com/office/drawing/2014/main" id="{C810CB97-D3D8-48FB-B3CC-FCC932C81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r="36129" b="-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6001A8-3AEF-40D1-B2B9-08C8388F6C63}"/>
              </a:ext>
            </a:extLst>
          </p:cNvPr>
          <p:cNvSpPr txBox="1"/>
          <p:nvPr/>
        </p:nvSpPr>
        <p:spPr>
          <a:xfrm>
            <a:off x="3863788" y="3735458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"/>
    </mc:Choice>
    <mc:Fallback xmlns="">
      <p:transition spd="slow" advTm="165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30B6C-E92D-48D6-AC3A-FBCF88A5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265" y="343945"/>
            <a:ext cx="4551698" cy="1090538"/>
          </a:xfrm>
        </p:spPr>
        <p:txBody>
          <a:bodyPr>
            <a:normAutofit fontScale="90000"/>
          </a:bodyPr>
          <a:lstStyle/>
          <a:p>
            <a:br>
              <a:rPr lang="cs-CZ" sz="2400" dirty="0">
                <a:solidFill>
                  <a:srgbClr val="00B050"/>
                </a:solidFill>
                <a:latin typeface="+mn-lt"/>
              </a:rPr>
            </a:br>
            <a:r>
              <a:rPr lang="cs-CZ" sz="3100" b="1" i="1" dirty="0" err="1">
                <a:solidFill>
                  <a:srgbClr val="00B050"/>
                </a:solidFill>
                <a:latin typeface="+mn-lt"/>
              </a:rPr>
              <a:t>Cladophora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sp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.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r>
              <a:rPr lang="cs-CZ" sz="3100" b="1" dirty="0">
                <a:solidFill>
                  <a:srgbClr val="00B050"/>
                </a:solidFill>
                <a:latin typeface="+mn-lt"/>
              </a:rPr>
              <a:t>Třída: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Cladophorophyceae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br>
              <a:rPr lang="cs-CZ" sz="3100" dirty="0">
                <a:solidFill>
                  <a:srgbClr val="00B050"/>
                </a:solidFill>
                <a:latin typeface="+mn-lt"/>
              </a:rPr>
            </a:br>
            <a:r>
              <a:rPr lang="cs-CZ" sz="3100" dirty="0" err="1">
                <a:solidFill>
                  <a:srgbClr val="00B050"/>
                </a:solidFill>
                <a:latin typeface="+mn-lt"/>
              </a:rPr>
              <a:t>Sifonokladální</a:t>
            </a:r>
            <a:r>
              <a:rPr lang="cs-CZ" sz="3100" dirty="0">
                <a:solidFill>
                  <a:srgbClr val="00B050"/>
                </a:solidFill>
                <a:latin typeface="+mn-lt"/>
              </a:rPr>
              <a:t> stélka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2718BA-CFE4-485B-A7C6-DE4368213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-1" b="-1"/>
          <a:stretch/>
        </p:blipFill>
        <p:spPr bwMode="auto">
          <a:xfrm>
            <a:off x="20" y="4305680"/>
            <a:ext cx="3085185" cy="2548533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ladophora Under Microscope | Free Images at Clker.com - vector clip art  online, royalty free &amp; public domain">
            <a:extLst>
              <a:ext uri="{FF2B5EF4-FFF2-40B4-BE49-F238E27FC236}">
                <a16:creationId xmlns:a16="http://schemas.microsoft.com/office/drawing/2014/main" id="{7FD332CC-E2BB-4B4C-90E3-F6E283A29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r="8725" b="1"/>
          <a:stretch/>
        </p:blipFill>
        <p:spPr bwMode="auto">
          <a:xfrm>
            <a:off x="3521834" y="2966567"/>
            <a:ext cx="2556863" cy="255686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2D40AF-28F6-4AF1-BA73-B30D5A877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3" b="3"/>
          <a:stretch/>
        </p:blipFill>
        <p:spPr bwMode="auto">
          <a:xfrm>
            <a:off x="1" y="-9668"/>
            <a:ext cx="3945364" cy="3319992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2"/>
    </mc:Choice>
    <mc:Fallback xmlns="">
      <p:transition spd="slow" advTm="6532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adophora02">
            <a:extLst>
              <a:ext uri="{FF2B5EF4-FFF2-40B4-BE49-F238E27FC236}">
                <a16:creationId xmlns:a16="http://schemas.microsoft.com/office/drawing/2014/main" id="{C449C04D-EF93-45DB-966A-20B7CB58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2" y="648585"/>
            <a:ext cx="8081681" cy="60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6A85CB8-91C0-493C-BDDB-AFFACAB37BDC}"/>
              </a:ext>
            </a:extLst>
          </p:cNvPr>
          <p:cNvSpPr txBox="1">
            <a:spLocks/>
          </p:cNvSpPr>
          <p:nvPr/>
        </p:nvSpPr>
        <p:spPr>
          <a:xfrm>
            <a:off x="-1875687" y="244908"/>
            <a:ext cx="11115380" cy="1090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sz="2800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Cladophora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sp.     Třída: </a:t>
            </a:r>
            <a:r>
              <a:rPr lang="cs-CZ" sz="2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Cladophorophyceae</a:t>
            </a: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cs-CZ" sz="2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F572E5-7643-4D96-882E-5FF3D35AC9E1}"/>
              </a:ext>
            </a:extLst>
          </p:cNvPr>
          <p:cNvSpPr txBox="1"/>
          <p:nvPr/>
        </p:nvSpPr>
        <p:spPr>
          <a:xfrm>
            <a:off x="1190847" y="5773479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4"/>
    </mc:Choice>
    <mc:Fallback xmlns="">
      <p:transition spd="slow" advTm="189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7FE18529-C3F0-4783-84D1-D85C3ED9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215" y="-662782"/>
            <a:ext cx="5605629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                                  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</a:rPr>
              <a:t>Objekty</a:t>
            </a:r>
            <a:endParaRPr lang="fr-CA" altLang="cs-CZ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339" name="Espace réservé du contenu 2">
            <a:extLst>
              <a:ext uri="{FF2B5EF4-FFF2-40B4-BE49-F238E27FC236}">
                <a16:creationId xmlns:a16="http://schemas.microsoft.com/office/drawing/2014/main" id="{EC973134-5DA7-43F2-BA0C-BAE72BE20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8" y="503293"/>
            <a:ext cx="6485390" cy="6134986"/>
          </a:xfrm>
        </p:spPr>
        <p:txBody>
          <a:bodyPr anchor="ctr">
            <a:normAutofit/>
          </a:bodyPr>
          <a:lstStyle/>
          <a:p>
            <a:r>
              <a:rPr lang="cs-CZ" altLang="cs-CZ" sz="1600" dirty="0"/>
              <a:t>Třída </a:t>
            </a:r>
            <a:r>
              <a:rPr lang="cs-CZ" altLang="cs-CZ" sz="1600" dirty="0" err="1"/>
              <a:t>Trentepohliophyceae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Trentepohlia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sp</a:t>
            </a:r>
            <a:r>
              <a:rPr lang="cs-CZ" altLang="cs-CZ" sz="1600" dirty="0"/>
              <a:t>. (vlákno)</a:t>
            </a:r>
          </a:p>
          <a:p>
            <a:pPr marL="0" indent="0">
              <a:buNone/>
            </a:pPr>
            <a:endParaRPr lang="fr-CA" altLang="cs-CZ" sz="1600" dirty="0"/>
          </a:p>
          <a:p>
            <a:pPr eaLnBrk="1" hangingPunct="1"/>
            <a:r>
              <a:rPr lang="cs-CZ" altLang="cs-CZ" sz="1600" dirty="0"/>
              <a:t>Třída </a:t>
            </a:r>
            <a:r>
              <a:rPr lang="cs-CZ" altLang="cs-CZ" sz="1600" dirty="0" err="1"/>
              <a:t>Trebouxiophyceae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Chlorella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vulgaris</a:t>
            </a:r>
            <a:r>
              <a:rPr lang="cs-CZ" altLang="cs-CZ" sz="1600" dirty="0"/>
              <a:t> (chloroplast, </a:t>
            </a:r>
            <a:r>
              <a:rPr lang="cs-CZ" altLang="cs-CZ" sz="1600" dirty="0" err="1"/>
              <a:t>pyrenoid</a:t>
            </a:r>
            <a:r>
              <a:rPr lang="cs-CZ" altLang="cs-CZ" sz="1600" dirty="0"/>
              <a:t>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  <a:p>
            <a:pPr eaLnBrk="1" hangingPunct="1"/>
            <a:r>
              <a:rPr lang="cs-CZ" altLang="cs-CZ" sz="1600" dirty="0"/>
              <a:t>Třída </a:t>
            </a:r>
            <a:r>
              <a:rPr lang="cs-CZ" altLang="cs-CZ" sz="1600" dirty="0" err="1"/>
              <a:t>Chlorophyceae</a:t>
            </a:r>
            <a:r>
              <a:rPr lang="cs-CZ" altLang="cs-CZ" sz="1600" dirty="0"/>
              <a:t>:  </a:t>
            </a:r>
            <a:r>
              <a:rPr lang="cs-CZ" altLang="cs-CZ" sz="1600" i="1" dirty="0" err="1"/>
              <a:t>Volvox</a:t>
            </a:r>
            <a:r>
              <a:rPr lang="cs-CZ" altLang="cs-CZ" sz="1600" i="1" dirty="0"/>
              <a:t>  </a:t>
            </a:r>
            <a:r>
              <a:rPr lang="cs-CZ" altLang="cs-CZ" sz="1600" dirty="0"/>
              <a:t>(mateřské a dceřiné 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marL="0" indent="0" eaLnBrk="1" hangingPunct="1">
              <a:buNone/>
            </a:pPr>
            <a:r>
              <a:rPr lang="cs-CZ" altLang="cs-CZ" sz="1600" i="1" dirty="0"/>
              <a:t>                                            </a:t>
            </a:r>
            <a:r>
              <a:rPr lang="cs-CZ" altLang="cs-CZ" sz="1600" i="1" dirty="0" err="1"/>
              <a:t>Pediastrum</a:t>
            </a:r>
            <a:r>
              <a:rPr lang="cs-CZ" altLang="cs-CZ" sz="1600" i="1" dirty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  <a:endParaRPr lang="cs-CZ" altLang="cs-CZ" sz="1600" i="1" dirty="0"/>
          </a:p>
          <a:p>
            <a:pPr marL="0" indent="0">
              <a:buNone/>
            </a:pPr>
            <a:r>
              <a:rPr lang="cs-CZ" altLang="cs-CZ" sz="1600" i="1" dirty="0"/>
              <a:t>                                            Scenedesmus dimorphus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600" dirty="0"/>
              <a:t>                                            </a:t>
            </a:r>
            <a:r>
              <a:rPr lang="cs-CZ" altLang="cs-CZ" sz="1600" i="1" dirty="0" err="1"/>
              <a:t>Oedogonium</a:t>
            </a:r>
            <a:r>
              <a:rPr lang="cs-CZ" altLang="cs-CZ" sz="1600" i="1" dirty="0"/>
              <a:t>  </a:t>
            </a:r>
            <a:r>
              <a:rPr lang="cs-CZ" altLang="cs-CZ" sz="1600" dirty="0"/>
              <a:t>(vlákno, límečky)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600" dirty="0"/>
          </a:p>
          <a:p>
            <a:pPr eaLnBrk="1" hangingPunct="1"/>
            <a:r>
              <a:rPr lang="cs-CZ" altLang="cs-CZ" sz="1600" dirty="0"/>
              <a:t>Třída </a:t>
            </a:r>
            <a:r>
              <a:rPr lang="cs-CZ" altLang="cs-CZ" sz="1600" dirty="0" err="1"/>
              <a:t>Ulvophyceae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Ulothrix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crenulata</a:t>
            </a:r>
            <a:r>
              <a:rPr lang="cs-CZ" altLang="cs-CZ" sz="1600" i="1" dirty="0"/>
              <a:t> </a:t>
            </a:r>
            <a:r>
              <a:rPr lang="cs-CZ" altLang="cs-CZ" sz="1600" dirty="0"/>
              <a:t>(vlákno)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  <a:p>
            <a:pPr eaLnBrk="1" hangingPunct="1"/>
            <a:r>
              <a:rPr lang="cs-CZ" altLang="cs-CZ" sz="1600" dirty="0"/>
              <a:t>Třída </a:t>
            </a:r>
            <a:r>
              <a:rPr lang="cs-CZ" altLang="cs-CZ" sz="1600" dirty="0" err="1"/>
              <a:t>Cladophorophyceae</a:t>
            </a:r>
            <a:r>
              <a:rPr lang="cs-CZ" altLang="cs-CZ" sz="1600" dirty="0"/>
              <a:t>: </a:t>
            </a:r>
            <a:r>
              <a:rPr lang="cs-CZ" altLang="cs-CZ" sz="1600" i="1" dirty="0" err="1"/>
              <a:t>Cladophora</a:t>
            </a:r>
            <a:r>
              <a:rPr lang="cs-CZ" altLang="cs-CZ" sz="1600" i="1" dirty="0"/>
              <a:t> </a:t>
            </a:r>
            <a:r>
              <a:rPr lang="cs-CZ" altLang="cs-CZ" sz="1600" dirty="0"/>
              <a:t>(vlákno – </a:t>
            </a:r>
            <a:r>
              <a:rPr lang="cs-CZ" altLang="cs-CZ" sz="1600" dirty="0" err="1"/>
              <a:t>sifonokladální</a:t>
            </a:r>
            <a:r>
              <a:rPr lang="cs-CZ" altLang="cs-CZ" sz="1600" dirty="0"/>
              <a:t> stélka)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2C6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2358913"/>
            <a:ext cx="1605129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59C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0834AA-047B-4956-9DE9-957659BF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25854" b="1"/>
          <a:stretch/>
        </p:blipFill>
        <p:spPr>
          <a:xfrm>
            <a:off x="6773057" y="2474254"/>
            <a:ext cx="143442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E6AD4E-66D9-4D7E-926B-ED1AACA8E605}"/>
              </a:ext>
            </a:extLst>
          </p:cNvPr>
          <p:cNvSpPr txBox="1"/>
          <p:nvPr/>
        </p:nvSpPr>
        <p:spPr>
          <a:xfrm>
            <a:off x="3628022" y="1097127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D29A5C-0A90-4A1B-86B7-5D8DD8946FA3}"/>
              </a:ext>
            </a:extLst>
          </p:cNvPr>
          <p:cNvSpPr txBox="1"/>
          <p:nvPr/>
        </p:nvSpPr>
        <p:spPr>
          <a:xfrm>
            <a:off x="4882981" y="1839249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41F54C-D0AF-452D-80A2-C0F02451A857}"/>
              </a:ext>
            </a:extLst>
          </p:cNvPr>
          <p:cNvSpPr txBox="1"/>
          <p:nvPr/>
        </p:nvSpPr>
        <p:spPr>
          <a:xfrm>
            <a:off x="4487741" y="2883572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2CA0DE-8803-4FC0-B015-47E100BE7D9A}"/>
              </a:ext>
            </a:extLst>
          </p:cNvPr>
          <p:cNvSpPr txBox="1"/>
          <p:nvPr/>
        </p:nvSpPr>
        <p:spPr>
          <a:xfrm>
            <a:off x="5417646" y="3249347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2F2337F-56C4-4F06-A775-DFBD22B7461F}"/>
              </a:ext>
            </a:extLst>
          </p:cNvPr>
          <p:cNvSpPr txBox="1"/>
          <p:nvPr/>
        </p:nvSpPr>
        <p:spPr>
          <a:xfrm>
            <a:off x="5106117" y="3617095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0955C9-9EC2-4C98-A815-1FB7FA596570}"/>
              </a:ext>
            </a:extLst>
          </p:cNvPr>
          <p:cNvSpPr txBox="1"/>
          <p:nvPr/>
        </p:nvSpPr>
        <p:spPr>
          <a:xfrm>
            <a:off x="5601159" y="2554023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100 x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FCDFEC-183B-42DD-B633-6B0225229C54}"/>
              </a:ext>
            </a:extLst>
          </p:cNvPr>
          <p:cNvSpPr txBox="1"/>
          <p:nvPr/>
        </p:nvSpPr>
        <p:spPr>
          <a:xfrm>
            <a:off x="3385679" y="4607036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C777F17-5508-43C3-B7C4-A106CCF3C0F7}"/>
              </a:ext>
            </a:extLst>
          </p:cNvPr>
          <p:cNvSpPr txBox="1"/>
          <p:nvPr/>
        </p:nvSpPr>
        <p:spPr>
          <a:xfrm>
            <a:off x="5281344" y="5665160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100 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40"/>
    </mc:Choice>
    <mc:Fallback xmlns="">
      <p:transition spd="slow" advTm="10624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9F0D67-2504-4F2A-B649-16A7051E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4021" r="33162" b="19652"/>
          <a:stretch/>
        </p:blipFill>
        <p:spPr>
          <a:xfrm>
            <a:off x="7303497" y="0"/>
            <a:ext cx="1712912" cy="16374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C3D454-3539-452A-8757-A08A3825F625}"/>
              </a:ext>
            </a:extLst>
          </p:cNvPr>
          <p:cNvSpPr txBox="1"/>
          <p:nvPr/>
        </p:nvSpPr>
        <p:spPr>
          <a:xfrm>
            <a:off x="499730" y="467833"/>
            <a:ext cx="477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Oddělení </a:t>
            </a:r>
            <a:r>
              <a:rPr lang="cs-CZ" sz="3200" b="1" dirty="0" err="1">
                <a:solidFill>
                  <a:srgbClr val="00B050"/>
                </a:solidFill>
              </a:rPr>
              <a:t>Chlorophyta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9727D2-6542-46B9-8789-371F70A1C239}"/>
              </a:ext>
            </a:extLst>
          </p:cNvPr>
          <p:cNvSpPr/>
          <p:nvPr/>
        </p:nvSpPr>
        <p:spPr>
          <a:xfrm>
            <a:off x="701749" y="1594884"/>
            <a:ext cx="73470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/>
              <a:t>Vývojová linie </a:t>
            </a:r>
            <a:r>
              <a:rPr lang="cs-CZ" altLang="cs-CZ" sz="2400" b="1" dirty="0" err="1"/>
              <a:t>Chlorophytae</a:t>
            </a:r>
            <a:r>
              <a:rPr lang="cs-CZ" altLang="cs-CZ" sz="2400" b="1" dirty="0"/>
              <a:t> (s oddělením </a:t>
            </a:r>
            <a:r>
              <a:rPr lang="cs-CZ" altLang="cs-CZ" sz="2400" b="1" dirty="0" err="1"/>
              <a:t>Chlorophyta</a:t>
            </a:r>
            <a:r>
              <a:rPr lang="cs-CZ" altLang="cs-CZ" sz="2400" b="1" dirty="0"/>
              <a:t>)</a:t>
            </a:r>
          </a:p>
          <a:p>
            <a:endParaRPr lang="cs-CZ" altLang="cs-CZ" sz="2400" b="1" dirty="0"/>
          </a:p>
          <a:p>
            <a:r>
              <a:rPr lang="cs-CZ" altLang="cs-CZ" sz="2400" dirty="0"/>
              <a:t>Téměř všechny typy stélek</a:t>
            </a:r>
          </a:p>
          <a:p>
            <a:r>
              <a:rPr lang="cs-CZ" altLang="cs-CZ" sz="2400" dirty="0"/>
              <a:t>BS nejčastěji celulózní</a:t>
            </a:r>
          </a:p>
          <a:p>
            <a:r>
              <a:rPr lang="cs-CZ" altLang="cs-CZ" sz="2400" dirty="0"/>
              <a:t>Chlamys</a:t>
            </a:r>
          </a:p>
          <a:p>
            <a:r>
              <a:rPr lang="cs-CZ" altLang="cs-CZ" sz="2400" dirty="0" err="1"/>
              <a:t>Chl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a+b</a:t>
            </a:r>
            <a:endParaRPr lang="cs-CZ" altLang="cs-CZ" sz="2400" dirty="0"/>
          </a:p>
          <a:p>
            <a:r>
              <a:rPr lang="cs-CZ" altLang="cs-CZ" sz="2400" dirty="0" err="1"/>
              <a:t>Pyrenoid</a:t>
            </a:r>
            <a:endParaRPr lang="cs-CZ" altLang="cs-CZ" sz="2400" dirty="0"/>
          </a:p>
          <a:p>
            <a:r>
              <a:rPr lang="cs-CZ" altLang="cs-CZ" sz="2400" dirty="0"/>
              <a:t>Škrob</a:t>
            </a:r>
          </a:p>
          <a:p>
            <a:r>
              <a:rPr lang="cs-CZ" altLang="cs-CZ" sz="2400" dirty="0"/>
              <a:t>Bičíky- násobky 2</a:t>
            </a:r>
          </a:p>
          <a:p>
            <a:r>
              <a:rPr lang="cs-CZ" altLang="cs-CZ" sz="2400" dirty="0" err="1"/>
              <a:t>Cenobium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823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58"/>
    </mc:Choice>
    <mc:Fallback xmlns="">
      <p:transition spd="slow" advTm="5625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C3D454-3539-452A-8757-A08A3825F625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i="1" kern="1200" dirty="0" err="1">
                <a:solidFill>
                  <a:srgbClr val="FFFFFF"/>
                </a:solidFill>
                <a:ea typeface="+mj-ea"/>
                <a:cs typeface="+mj-cs"/>
              </a:rPr>
              <a:t>Trentepohlia</a:t>
            </a:r>
            <a:r>
              <a:rPr lang="en-US" sz="3300" b="1" kern="1200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ea typeface="+mj-ea"/>
                <a:cs typeface="+mj-cs"/>
              </a:rPr>
              <a:t>sp</a:t>
            </a:r>
            <a:r>
              <a:rPr lang="cs-CZ" sz="3300" b="1" kern="1200" dirty="0">
                <a:solidFill>
                  <a:srgbClr val="FFFFFF"/>
                </a:solidFill>
                <a:ea typeface="+mj-ea"/>
                <a:cs typeface="+mj-cs"/>
              </a:rPr>
              <a:t>.</a:t>
            </a:r>
            <a:endParaRPr lang="en-US" sz="3300" b="1" kern="1200" dirty="0">
              <a:solidFill>
                <a:srgbClr val="FFFFFF"/>
              </a:solidFill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 err="1">
                <a:solidFill>
                  <a:srgbClr val="FFFFFF"/>
                </a:solidFill>
                <a:ea typeface="+mj-ea"/>
                <a:cs typeface="+mj-cs"/>
              </a:rPr>
              <a:t>Třída</a:t>
            </a:r>
            <a:r>
              <a:rPr lang="en-US" sz="3300" b="1" kern="1200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en-US" sz="3300" b="1" kern="1200" dirty="0" err="1">
                <a:solidFill>
                  <a:srgbClr val="FFFFFF"/>
                </a:solidFill>
                <a:ea typeface="+mj-ea"/>
                <a:cs typeface="+mj-cs"/>
              </a:rPr>
              <a:t>Trentepohliophyceae</a:t>
            </a:r>
            <a:endParaRPr lang="en-US" sz="3300" b="1" kern="1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13" name="Obrázek 12" descr="Obsah obrázku exteriér, strom, tráva, les&#10;&#10;Popis byl vytvořen automaticky">
            <a:extLst>
              <a:ext uri="{FF2B5EF4-FFF2-40B4-BE49-F238E27FC236}">
                <a16:creationId xmlns:a16="http://schemas.microsoft.com/office/drawing/2014/main" id="{E024B282-45FE-4CE8-8956-7FEDD309B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r="18999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9" name="Obrázek 8" descr="Obsah obrázku jídlo, voda, stůl&#10;&#10;Popis byl vytvořen automaticky">
            <a:extLst>
              <a:ext uri="{FF2B5EF4-FFF2-40B4-BE49-F238E27FC236}">
                <a16:creationId xmlns:a16="http://schemas.microsoft.com/office/drawing/2014/main" id="{EF08DCFC-B3AF-4EFA-973B-7ED848C25F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jídlo, letící, letecká doprava, muž&#10;&#10;Popis byl vytvořen automaticky">
            <a:extLst>
              <a:ext uri="{FF2B5EF4-FFF2-40B4-BE49-F238E27FC236}">
                <a16:creationId xmlns:a16="http://schemas.microsoft.com/office/drawing/2014/main" id="{D1E2C5E3-4F99-41AD-B557-B9B5A899E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r="7807" b="1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0FC4D83-BDB4-4E91-A3B9-7ECDF5641D55}"/>
              </a:ext>
            </a:extLst>
          </p:cNvPr>
          <p:cNvSpPr txBox="1"/>
          <p:nvPr/>
        </p:nvSpPr>
        <p:spPr>
          <a:xfrm>
            <a:off x="6014243" y="2901480"/>
            <a:ext cx="46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Zvětšení: 400x </a:t>
            </a:r>
          </a:p>
        </p:txBody>
      </p:sp>
    </p:spTree>
    <p:extLst>
      <p:ext uri="{BB962C8B-B14F-4D97-AF65-F5344CB8AC3E}">
        <p14:creationId xmlns:p14="http://schemas.microsoft.com/office/powerpoint/2010/main" val="386735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2D909579-8880-45BD-AF0F-16AFAAF6B5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5228" y="630122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sz="3600" b="1" i="1" dirty="0" err="1">
                <a:solidFill>
                  <a:srgbClr val="00B050"/>
                </a:solidFill>
              </a:rPr>
              <a:t>Chlorella</a:t>
            </a:r>
            <a:r>
              <a:rPr lang="cs-CZ" altLang="cs-CZ" sz="3600" b="1" i="1" dirty="0">
                <a:solidFill>
                  <a:srgbClr val="00B050"/>
                </a:solidFill>
              </a:rPr>
              <a:t> </a:t>
            </a:r>
            <a:r>
              <a:rPr lang="cs-CZ" altLang="cs-CZ" sz="3600" b="1" i="1" dirty="0" err="1">
                <a:solidFill>
                  <a:srgbClr val="00B050"/>
                </a:solidFill>
              </a:rPr>
              <a:t>vulgaris</a:t>
            </a:r>
            <a:endParaRPr lang="cs-CZ" altLang="cs-CZ" sz="3600" b="1" i="1" dirty="0">
              <a:solidFill>
                <a:srgbClr val="00B050"/>
              </a:solidFill>
            </a:endParaRPr>
          </a:p>
        </p:txBody>
      </p:sp>
      <p:sp>
        <p:nvSpPr>
          <p:cNvPr id="4099" name="Rectangle 12">
            <a:extLst>
              <a:ext uri="{FF2B5EF4-FFF2-40B4-BE49-F238E27FC236}">
                <a16:creationId xmlns:a16="http://schemas.microsoft.com/office/drawing/2014/main" id="{9330E8CF-0694-49F8-AEA5-F9BB245A0D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344922" y="-177707"/>
            <a:ext cx="8569325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00B050"/>
                </a:solidFill>
                <a:latin typeface="+mn-lt"/>
              </a:rPr>
              <a:t>Třída: </a:t>
            </a:r>
            <a:r>
              <a:rPr lang="cs-CZ" altLang="cs-CZ" sz="2800" b="1" dirty="0" err="1">
                <a:solidFill>
                  <a:srgbClr val="00B050"/>
                </a:solidFill>
                <a:latin typeface="+mn-lt"/>
              </a:rPr>
              <a:t>Trebouxiophyceae</a:t>
            </a:r>
            <a:endParaRPr lang="cs-CZ" altLang="cs-CZ" sz="28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100" name="Picture 14" descr="Výsledek obrázku pro chlorella">
            <a:extLst>
              <a:ext uri="{FF2B5EF4-FFF2-40B4-BE49-F238E27FC236}">
                <a16:creationId xmlns:a16="http://schemas.microsoft.com/office/drawing/2014/main" id="{63069AB2-60FD-4C0E-8A81-1474898D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6085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 descr="Výsledek obrázku pro chlorella">
            <a:extLst>
              <a:ext uri="{FF2B5EF4-FFF2-40B4-BE49-F238E27FC236}">
                <a16:creationId xmlns:a16="http://schemas.microsoft.com/office/drawing/2014/main" id="{D0421BEB-CEAB-4E41-9E1C-21E624B4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97013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D824EDE-DC79-4ECE-8552-40251EDA36C7}"/>
              </a:ext>
            </a:extLst>
          </p:cNvPr>
          <p:cNvSpPr txBox="1"/>
          <p:nvPr/>
        </p:nvSpPr>
        <p:spPr>
          <a:xfrm>
            <a:off x="3019647" y="6517758"/>
            <a:ext cx="46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Zvětšení: 400x </a:t>
            </a:r>
          </a:p>
        </p:txBody>
      </p:sp>
      <p:pic>
        <p:nvPicPr>
          <p:cNvPr id="1026" name="Picture 2" descr="Pac-Man - Simple English Wikipedia, the free encyclopedia">
            <a:extLst>
              <a:ext uri="{FF2B5EF4-FFF2-40B4-BE49-F238E27FC236}">
                <a16:creationId xmlns:a16="http://schemas.microsoft.com/office/drawing/2014/main" id="{58C5580D-6A9C-41A3-A9E7-782BF3AB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38" y="4117846"/>
            <a:ext cx="1865223" cy="21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5"/>
    </mc:Choice>
    <mc:Fallback xmlns="">
      <p:transition spd="slow" advTm="5134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Výsledek obrázku pro scenedesmus dimorphus">
            <a:extLst>
              <a:ext uri="{FF2B5EF4-FFF2-40B4-BE49-F238E27FC236}">
                <a16:creationId xmlns:a16="http://schemas.microsoft.com/office/drawing/2014/main" id="{B9A2BC38-48AB-4646-98F2-E417F900F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9ACB10E2-528C-4CA4-B80D-B214E78ED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28295" y="-1798333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Chlorophyceae </a:t>
            </a:r>
            <a:b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Scenedesmus dimorphus</a:t>
            </a:r>
            <a:br>
              <a:rPr lang="en-US" altLang="cs-CZ" sz="4500" dirty="0">
                <a:solidFill>
                  <a:srgbClr val="FFFFFF"/>
                </a:solidFill>
              </a:rPr>
            </a:br>
            <a:endParaRPr lang="en-US" altLang="cs-CZ" sz="4500" dirty="0">
              <a:solidFill>
                <a:srgbClr val="FFFFFF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19C7-18AA-4843-84DB-72A61EFE079A}"/>
              </a:ext>
            </a:extLst>
          </p:cNvPr>
          <p:cNvSpPr txBox="1"/>
          <p:nvPr/>
        </p:nvSpPr>
        <p:spPr>
          <a:xfrm>
            <a:off x="5489278" y="606638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3" name="Obrázek 2" descr="Obsah obrázku letící, drak, voda, lidé&#10;&#10;Popis byl vytvořen automaticky">
            <a:extLst>
              <a:ext uri="{FF2B5EF4-FFF2-40B4-BE49-F238E27FC236}">
                <a16:creationId xmlns:a16="http://schemas.microsoft.com/office/drawing/2014/main" id="{F0A75ADC-4769-48E6-89E9-B37CE43B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6" t="40465" r="36641" b="26512"/>
          <a:stretch/>
        </p:blipFill>
        <p:spPr>
          <a:xfrm>
            <a:off x="6988611" y="3881190"/>
            <a:ext cx="2192795" cy="2977116"/>
          </a:xfrm>
          <a:prstGeom prst="rect">
            <a:avLst/>
          </a:prstGeom>
        </p:spPr>
      </p:pic>
      <p:pic>
        <p:nvPicPr>
          <p:cNvPr id="9" name="Obrázek 8" descr="Obsah obrázku vsedě, přenosný počítač, počítač, velké&#10;&#10;Popis byl vytvořen automaticky">
            <a:extLst>
              <a:ext uri="{FF2B5EF4-FFF2-40B4-BE49-F238E27FC236}">
                <a16:creationId xmlns:a16="http://schemas.microsoft.com/office/drawing/2014/main" id="{6D390258-376E-41FC-9517-5D1E52C05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7" t="33428" r="54884" b="45736"/>
          <a:stretch/>
        </p:blipFill>
        <p:spPr>
          <a:xfrm>
            <a:off x="0" y="1180810"/>
            <a:ext cx="2099110" cy="2137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6"/>
    </mc:Choice>
    <mc:Fallback xmlns="">
      <p:transition spd="slow" advTm="3526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F060B7EF-033B-4370-9DAD-EAB120E095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endParaRPr lang="cs-CZ" altLang="cs-CZ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7846460A-D8BC-448E-982C-8F0EA72901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419975" y="8637588"/>
            <a:ext cx="2425700" cy="269875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Pediastrum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pic>
        <p:nvPicPr>
          <p:cNvPr id="9" name="Obrázek 8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5641E383-86B4-45EE-A695-AA86B9A6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7" name="Obrázek 16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3EBBE58C-6FB5-4C20-ADAB-F3ABB9FC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174"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9" name="Obrázek 18" descr="Obsah obrázku jídlo, polévka, zelená, držení&#10;&#10;Popis byl vytvořen automaticky">
            <a:extLst>
              <a:ext uri="{FF2B5EF4-FFF2-40B4-BE49-F238E27FC236}">
                <a16:creationId xmlns:a16="http://schemas.microsoft.com/office/drawing/2014/main" id="{5EF3ACDF-1E7C-45F2-8C6F-FA8108745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t="23303" r="34099" b="21330"/>
          <a:stretch/>
        </p:blipFill>
        <p:spPr>
          <a:xfrm>
            <a:off x="5827231" y="829841"/>
            <a:ext cx="2784341" cy="3255782"/>
          </a:xfrm>
          <a:prstGeom prst="rect">
            <a:avLst/>
          </a:prstGeom>
        </p:spPr>
      </p:pic>
      <p:pic>
        <p:nvPicPr>
          <p:cNvPr id="3" name="Obrázek 2" descr="Obsah obrázku vsedě, zelená, velké, stůl&#10;&#10;Popis byl vytvořen automaticky">
            <a:extLst>
              <a:ext uri="{FF2B5EF4-FFF2-40B4-BE49-F238E27FC236}">
                <a16:creationId xmlns:a16="http://schemas.microsoft.com/office/drawing/2014/main" id="{8B2B6B6B-532C-455F-B2BA-0549D8EDF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37054" r="36692" b="18914"/>
          <a:stretch/>
        </p:blipFill>
        <p:spPr>
          <a:xfrm>
            <a:off x="396491" y="923955"/>
            <a:ext cx="2994678" cy="3161668"/>
          </a:xfrm>
          <a:prstGeom prst="rect">
            <a:avLst/>
          </a:prstGeom>
        </p:spPr>
      </p:pic>
      <p:pic>
        <p:nvPicPr>
          <p:cNvPr id="1028" name="Picture 4" descr="Protist Images: Pediastrum duplex v. reticulatum">
            <a:extLst>
              <a:ext uri="{FF2B5EF4-FFF2-40B4-BE49-F238E27FC236}">
                <a16:creationId xmlns:a16="http://schemas.microsoft.com/office/drawing/2014/main" id="{0D2BCC2C-C3EE-4AA5-955E-16B723B9C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29" y="3848985"/>
            <a:ext cx="3525872" cy="28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7D912E-729E-44B3-949F-4C9BE1B11127}"/>
              </a:ext>
            </a:extLst>
          </p:cNvPr>
          <p:cNvSpPr txBox="1"/>
          <p:nvPr/>
        </p:nvSpPr>
        <p:spPr>
          <a:xfrm>
            <a:off x="3583172" y="1392865"/>
            <a:ext cx="20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>
                <a:solidFill>
                  <a:schemeClr val="accent6">
                    <a:lumMod val="75000"/>
                  </a:schemeClr>
                </a:solidFill>
              </a:rPr>
              <a:t>Pediastrum</a:t>
            </a:r>
            <a:r>
              <a:rPr lang="cs-CZ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184D3C-4FD4-4189-81CF-7C6EF751882E}"/>
              </a:ext>
            </a:extLst>
          </p:cNvPr>
          <p:cNvSpPr txBox="1"/>
          <p:nvPr/>
        </p:nvSpPr>
        <p:spPr>
          <a:xfrm>
            <a:off x="3863788" y="3735458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8"/>
    </mc:Choice>
    <mc:Fallback xmlns="">
      <p:transition spd="slow" advTm="509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49AB163-6051-4C76-B052-A35C86A84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Chlorophyceae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b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3100" b="1" i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Volvox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sp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5" name="Obrázek 4" descr="Obsah obrázku zelená, raketa, voda, držení&#10;&#10;Popis byl vytvořen automaticky">
            <a:extLst>
              <a:ext uri="{FF2B5EF4-FFF2-40B4-BE49-F238E27FC236}">
                <a16:creationId xmlns:a16="http://schemas.microsoft.com/office/drawing/2014/main" id="{B22E7E4C-B418-47C3-87C9-CFED928CD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7546" r="12829" b="6304"/>
          <a:stretch/>
        </p:blipFill>
        <p:spPr>
          <a:xfrm>
            <a:off x="4831165" y="1658679"/>
            <a:ext cx="4175379" cy="4093279"/>
          </a:xfrm>
          <a:prstGeom prst="rect">
            <a:avLst/>
          </a:prstGeom>
        </p:spPr>
      </p:pic>
      <p:pic>
        <p:nvPicPr>
          <p:cNvPr id="7" name="Obrázek 6" descr="Obsah obrázku zelená&#10;&#10;Popis byl vytvořen automaticky">
            <a:extLst>
              <a:ext uri="{FF2B5EF4-FFF2-40B4-BE49-F238E27FC236}">
                <a16:creationId xmlns:a16="http://schemas.microsoft.com/office/drawing/2014/main" id="{FBE3677A-A407-4711-980F-3D696EF2B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9" t="23077" r="26030" b="17331"/>
          <a:stretch/>
        </p:blipFill>
        <p:spPr>
          <a:xfrm>
            <a:off x="473944" y="1658680"/>
            <a:ext cx="3804305" cy="40932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D48EDC-962E-4935-A293-C5AE0645C6B3}"/>
              </a:ext>
            </a:extLst>
          </p:cNvPr>
          <p:cNvSpPr txBox="1"/>
          <p:nvPr/>
        </p:nvSpPr>
        <p:spPr>
          <a:xfrm>
            <a:off x="610016" y="1127306"/>
            <a:ext cx="210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mateřské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4880FC6-2D88-408F-A780-338008647635}"/>
              </a:ext>
            </a:extLst>
          </p:cNvPr>
          <p:cNvSpPr txBox="1"/>
          <p:nvPr/>
        </p:nvSpPr>
        <p:spPr>
          <a:xfrm>
            <a:off x="334888" y="5907025"/>
            <a:ext cx="368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dceřiné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03EADF37-F062-4CB7-A83F-8A4339E27017}"/>
              </a:ext>
            </a:extLst>
          </p:cNvPr>
          <p:cNvSpPr/>
          <p:nvPr/>
        </p:nvSpPr>
        <p:spPr>
          <a:xfrm>
            <a:off x="1778962" y="1496638"/>
            <a:ext cx="180753" cy="1381978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5B163622-484F-428A-939B-76602F6344C1}"/>
              </a:ext>
            </a:extLst>
          </p:cNvPr>
          <p:cNvSpPr/>
          <p:nvPr/>
        </p:nvSpPr>
        <p:spPr>
          <a:xfrm rot="12698755">
            <a:off x="1494119" y="4877115"/>
            <a:ext cx="95924" cy="1089229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lů 25">
            <a:extLst>
              <a:ext uri="{FF2B5EF4-FFF2-40B4-BE49-F238E27FC236}">
                <a16:creationId xmlns:a16="http://schemas.microsoft.com/office/drawing/2014/main" id="{9F5FFA7B-F0F1-405A-82E8-36A56DD264D0}"/>
              </a:ext>
            </a:extLst>
          </p:cNvPr>
          <p:cNvSpPr/>
          <p:nvPr/>
        </p:nvSpPr>
        <p:spPr>
          <a:xfrm rot="10596208">
            <a:off x="1103707" y="3846738"/>
            <a:ext cx="132506" cy="2061675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B3E912B-DB2A-4C51-BBC8-9139BFCE47D8}"/>
              </a:ext>
            </a:extLst>
          </p:cNvPr>
          <p:cNvSpPr txBox="1"/>
          <p:nvPr/>
        </p:nvSpPr>
        <p:spPr>
          <a:xfrm>
            <a:off x="3859619" y="633730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59"/>
    </mc:Choice>
    <mc:Fallback xmlns="">
      <p:transition spd="slow" advTm="8835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940E2FA-4BDF-4E0C-9D78-389865572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490EC51-2B4E-46F1-BAC1-2EBA2105299D}"/>
              </a:ext>
            </a:extLst>
          </p:cNvPr>
          <p:cNvSpPr/>
          <p:nvPr/>
        </p:nvSpPr>
        <p:spPr>
          <a:xfrm>
            <a:off x="180974" y="533365"/>
            <a:ext cx="551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800" b="1" i="1" dirty="0">
                <a:solidFill>
                  <a:schemeClr val="accent6">
                    <a:lumMod val="75000"/>
                  </a:schemeClr>
                </a:solidFill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sp.</a:t>
            </a:r>
            <a:endParaRPr lang="cs-CZ" sz="2800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7D486EE-96A9-4705-A87C-61505D06B140}"/>
              </a:ext>
            </a:extLst>
          </p:cNvPr>
          <p:cNvSpPr/>
          <p:nvPr/>
        </p:nvSpPr>
        <p:spPr>
          <a:xfrm>
            <a:off x="4451350" y="2055751"/>
            <a:ext cx="1244600" cy="120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3AB222-7B94-4131-AAB7-6B51E2B17A49}"/>
              </a:ext>
            </a:extLst>
          </p:cNvPr>
          <p:cNvSpPr txBox="1"/>
          <p:nvPr/>
        </p:nvSpPr>
        <p:spPr>
          <a:xfrm>
            <a:off x="5695949" y="3343459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límečky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C2CDB29-7F18-4BC3-BC74-707A4BC51632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391151" y="2668643"/>
            <a:ext cx="304798" cy="859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FB48BC7-D662-491D-ACF6-5DAA035F18C2}"/>
              </a:ext>
            </a:extLst>
          </p:cNvPr>
          <p:cNvCxnSpPr/>
          <p:nvPr/>
        </p:nvCxnSpPr>
        <p:spPr>
          <a:xfrm flipH="1" flipV="1">
            <a:off x="4876800" y="2552700"/>
            <a:ext cx="819149" cy="981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8F34F5E-2B63-44E9-92D4-2860E3ED35F1}"/>
              </a:ext>
            </a:extLst>
          </p:cNvPr>
          <p:cNvSpPr txBox="1"/>
          <p:nvPr/>
        </p:nvSpPr>
        <p:spPr>
          <a:xfrm>
            <a:off x="6791325" y="5314950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3966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5"/>
    </mc:Choice>
    <mc:Fallback xmlns="">
      <p:transition spd="slow" advTm="2355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edogonium-zoospory">
            <a:extLst>
              <a:ext uri="{FF2B5EF4-FFF2-40B4-BE49-F238E27FC236}">
                <a16:creationId xmlns:a16="http://schemas.microsoft.com/office/drawing/2014/main" id="{DC083B6E-6E9B-4F21-BF0C-E9AFE5E0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5693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87525505-F4D6-4A32-BC9A-B0345A9BF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952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sp.</a:t>
            </a:r>
            <a:endParaRPr lang="cs-CZ" altLang="cs-CZ" sz="2800" b="1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222" name="Picture 9" descr="Výsledek obrázku pro oedogonium">
            <a:extLst>
              <a:ext uri="{FF2B5EF4-FFF2-40B4-BE49-F238E27FC236}">
                <a16:creationId xmlns:a16="http://schemas.microsoft.com/office/drawing/2014/main" id="{635D057B-6913-41DE-AF6E-0D797B38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66890"/>
            <a:ext cx="4248150" cy="34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4A8F9A01-331E-40AC-B566-23662A69E3C4}"/>
              </a:ext>
            </a:extLst>
          </p:cNvPr>
          <p:cNvSpPr/>
          <p:nvPr/>
        </p:nvSpPr>
        <p:spPr>
          <a:xfrm>
            <a:off x="974725" y="3835400"/>
            <a:ext cx="863600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1281B4D-09A8-4373-8222-5EC369929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3888" y="4694151"/>
            <a:ext cx="345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límečky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4E24782-14A0-42C5-AD97-F63490487D4D}"/>
              </a:ext>
            </a:extLst>
          </p:cNvPr>
          <p:cNvSpPr txBox="1"/>
          <p:nvPr/>
        </p:nvSpPr>
        <p:spPr>
          <a:xfrm>
            <a:off x="514350" y="5785492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2"/>
    </mc:Choice>
    <mc:Fallback xmlns="">
      <p:transition spd="slow" advTm="7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233</Words>
  <Application>Microsoft Office PowerPoint</Application>
  <PresentationFormat>Předvádění na obrazovce (4:3)</PresentationFormat>
  <Paragraphs>63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Cvičení číslo 5  Chlorophyta     </vt:lpstr>
      <vt:lpstr>Prezentace aplikace PowerPoint</vt:lpstr>
      <vt:lpstr>Prezentace aplikace PowerPoint</vt:lpstr>
      <vt:lpstr>Třída: Trebouxiophyceae</vt:lpstr>
      <vt:lpstr>Třída: Chlorophyceae  Scenedesmus dimorphus </vt:lpstr>
      <vt:lpstr>Třída: Chlorophyceae</vt:lpstr>
      <vt:lpstr>Třída: Chlorophyceae  Volvox sp. </vt:lpstr>
      <vt:lpstr>Prezentace aplikace PowerPoint</vt:lpstr>
      <vt:lpstr>Prezentace aplikace PowerPoint</vt:lpstr>
      <vt:lpstr>Třída: Ulvophyceae,  Ulothrix crenulata</vt:lpstr>
      <vt:lpstr> Cladophora sp. Třída: Cladophorophyceae  Sifonokladální stélka</vt:lpstr>
      <vt:lpstr>Prezentace aplikace PowerPoint</vt:lpstr>
      <vt:lpstr>             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5  Chlorophyta</dc:title>
  <dc:creator>Barbora Hutňan Chattová</dc:creator>
  <cp:lastModifiedBy>barbora.chattova@gmail.com</cp:lastModifiedBy>
  <cp:revision>18</cp:revision>
  <dcterms:created xsi:type="dcterms:W3CDTF">2020-11-02T09:38:28Z</dcterms:created>
  <dcterms:modified xsi:type="dcterms:W3CDTF">2022-10-14T08:04:25Z</dcterms:modified>
</cp:coreProperties>
</file>