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2" r:id="rId3"/>
    <p:sldId id="319" r:id="rId4"/>
    <p:sldId id="320" r:id="rId5"/>
    <p:sldId id="327" r:id="rId6"/>
    <p:sldId id="306" r:id="rId7"/>
    <p:sldId id="328" r:id="rId8"/>
    <p:sldId id="322" r:id="rId9"/>
    <p:sldId id="323" r:id="rId10"/>
    <p:sldId id="310" r:id="rId11"/>
    <p:sldId id="329" r:id="rId12"/>
    <p:sldId id="330" r:id="rId13"/>
    <p:sldId id="294" r:id="rId14"/>
    <p:sldId id="263" r:id="rId15"/>
    <p:sldId id="296" r:id="rId16"/>
    <p:sldId id="298" r:id="rId17"/>
    <p:sldId id="299" r:id="rId18"/>
    <p:sldId id="301" r:id="rId19"/>
    <p:sldId id="334" r:id="rId20"/>
    <p:sldId id="303" r:id="rId21"/>
    <p:sldId id="295" r:id="rId22"/>
    <p:sldId id="307" r:id="rId23"/>
    <p:sldId id="338" r:id="rId24"/>
    <p:sldId id="331" r:id="rId25"/>
    <p:sldId id="333" r:id="rId26"/>
    <p:sldId id="332" r:id="rId27"/>
    <p:sldId id="27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24" y="114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6T13:53:34.45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23327 17706 0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6T14:22:51.51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23803 17790 0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7.emf"/><Relationship Id="rId5" Type="http://schemas.openxmlformats.org/officeDocument/2006/relationships/customXml" Target="../ink/ink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hyperlink" Target="http://westerndiatoms.colorado.edu/taxa/species_image/navicula_capitatoradiata/lm/3/5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5.jpeg"/><Relationship Id="rId2" Type="http://schemas.openxmlformats.org/officeDocument/2006/relationships/hyperlink" Target="http://westerndiatoms.colorado.edu/taxa/species_image/cymbella_mexicana/lm/3/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hyperlink" Target="http://westerndiatoms.colorado.edu/images/genus_representative_images/Gyrosigma_iconic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esterndiatoms.colorado.edu/taxa/species_image/navicula_capitatoradiata/lm/3/5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6800" y="4064978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3 a 4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 err="1">
                <a:solidFill>
                  <a:schemeClr val="accent5"/>
                </a:solidFill>
                <a:latin typeface="+mn-lt"/>
              </a:rPr>
              <a:t>Heterokontní</a:t>
            </a:r>
            <a:r>
              <a:rPr lang="cs-CZ" sz="4400" dirty="0">
                <a:solidFill>
                  <a:schemeClr val="accent5"/>
                </a:solidFill>
                <a:latin typeface="+mn-lt"/>
              </a:rPr>
              <a:t> řasy a ruduchy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oddělení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Heterokontophyta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 a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Rhodophyta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37A73AB-C8CE-44DD-BD55-B9A89B6E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617" r="23446" b="14023"/>
          <a:stretch/>
        </p:blipFill>
        <p:spPr>
          <a:xfrm>
            <a:off x="189279" y="4900213"/>
            <a:ext cx="1755552" cy="165250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BFE8E4F-51DF-4FB0-A6C5-41C0769F6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87" y="4763129"/>
            <a:ext cx="1970981" cy="1972878"/>
          </a:xfrm>
          <a:prstGeom prst="rect">
            <a:avLst/>
          </a:prstGeom>
        </p:spPr>
      </p:pic>
      <p:pic>
        <p:nvPicPr>
          <p:cNvPr id="11" name="Obrázek 10" descr="Obsah obrázku fotka, ovoce, střih&#10;&#10;Popis byl vytvořen automaticky">
            <a:extLst>
              <a:ext uri="{FF2B5EF4-FFF2-40B4-BE49-F238E27FC236}">
                <a16:creationId xmlns:a16="http://schemas.microsoft.com/office/drawing/2014/main" id="{5C7B35E5-AA5A-4C50-AED0-36C6CB922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07" y="4921501"/>
            <a:ext cx="2230389" cy="167279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C14582E2-0A13-43C6-950F-ABC1D1611B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6" t="13222" r="40555" b="54973"/>
          <a:stretch/>
        </p:blipFill>
        <p:spPr>
          <a:xfrm>
            <a:off x="6913611" y="4642702"/>
            <a:ext cx="2230389" cy="22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6"/>
    </mc:Choice>
    <mc:Fallback xmlns="">
      <p:transition spd="slow" advTm="134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258D3206-78EF-418C-9141-1B470421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Třída Phaeophyceae - chaluhy</a:t>
            </a:r>
          </a:p>
        </p:txBody>
      </p:sp>
      <p:pic>
        <p:nvPicPr>
          <p:cNvPr id="10242" name="Picture 2" descr="Obsah obrázku dveře, visící, zelená, voda&#10;&#10;Popis byl vytvořen automaticky">
            <a:extLst>
              <a:ext uri="{FF2B5EF4-FFF2-40B4-BE49-F238E27FC236}">
                <a16:creationId xmlns:a16="http://schemas.microsoft.com/office/drawing/2014/main" id="{378C6AC2-3E66-4FB1-B8E7-5052012EF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r="1517" b="-5"/>
          <a:stretch/>
        </p:blipFill>
        <p:spPr bwMode="auto">
          <a:xfrm>
            <a:off x="241221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bsah obrázku talíř, stůl, jídlo, vsedě&#10;&#10;Popis byl vytvořen automaticky">
            <a:extLst>
              <a:ext uri="{FF2B5EF4-FFF2-40B4-BE49-F238E27FC236}">
                <a16:creationId xmlns:a16="http://schemas.microsoft.com/office/drawing/2014/main" id="{1EF7C2F9-DEB6-4764-98B9-03B64FD57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r="25088" b="-2"/>
          <a:stretch/>
        </p:blipFill>
        <p:spPr bwMode="auto">
          <a:xfrm>
            <a:off x="3148788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0C31F215-6D65-4ECE-ABFA-CD8294B6C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r="19558" b="2"/>
          <a:stretch/>
        </p:blipFill>
        <p:spPr>
          <a:xfrm>
            <a:off x="6056356" y="320511"/>
            <a:ext cx="2846070" cy="393097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70C6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6"/>
    </mc:Choice>
    <mc:Fallback xmlns="">
      <p:transition spd="slow" advTm="3833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0B2516A9-20E6-485A-8CBD-7E56D902B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44" y="967562"/>
            <a:ext cx="7823236" cy="589043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0188148-60EF-4FAD-B26A-5EB2C0CEE8DD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Fucus</a:t>
            </a:r>
            <a:r>
              <a:rPr lang="cs-CZ" sz="2000" dirty="0"/>
              <a:t> </a:t>
            </a:r>
            <a:r>
              <a:rPr lang="cs-CZ" sz="2000" dirty="0" err="1"/>
              <a:t>sp</a:t>
            </a:r>
            <a:r>
              <a:rPr lang="cs-CZ" sz="2000" dirty="0"/>
              <a:t>: řez </a:t>
            </a:r>
            <a:r>
              <a:rPr lang="cs-CZ" sz="2000" dirty="0" err="1"/>
              <a:t>konceptakulem</a:t>
            </a:r>
            <a:r>
              <a:rPr lang="cs-CZ" sz="2000" dirty="0"/>
              <a:t> 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Phaeophyceae</a:t>
            </a:r>
            <a:endParaRPr lang="cs-CZ" sz="2000" dirty="0"/>
          </a:p>
          <a:p>
            <a:r>
              <a:rPr lang="cs-CZ" sz="2000" dirty="0"/>
              <a:t>Zvětšení 40x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B73426-E44E-4C01-B4CD-A12DB4BDD090}"/>
              </a:ext>
            </a:extLst>
          </p:cNvPr>
          <p:cNvSpPr txBox="1"/>
          <p:nvPr/>
        </p:nvSpPr>
        <p:spPr>
          <a:xfrm>
            <a:off x="-74011" y="3244334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antheridium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FC8E7DD-2467-4E4A-92F6-8E01D34C7248}"/>
              </a:ext>
            </a:extLst>
          </p:cNvPr>
          <p:cNvSpPr txBox="1"/>
          <p:nvPr/>
        </p:nvSpPr>
        <p:spPr>
          <a:xfrm>
            <a:off x="-82176" y="5192751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oogonium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BC5FCCD9-825A-45C3-B5CF-9F3B67EC555C}"/>
              </a:ext>
            </a:extLst>
          </p:cNvPr>
          <p:cNvCxnSpPr/>
          <p:nvPr/>
        </p:nvCxnSpPr>
        <p:spPr>
          <a:xfrm flipV="1">
            <a:off x="948626" y="3301411"/>
            <a:ext cx="2753832" cy="3508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859E101-AB61-41CA-B803-2E8A176689DF}"/>
              </a:ext>
            </a:extLst>
          </p:cNvPr>
          <p:cNvCxnSpPr>
            <a:cxnSpLocks/>
          </p:cNvCxnSpPr>
          <p:nvPr/>
        </p:nvCxnSpPr>
        <p:spPr>
          <a:xfrm flipV="1">
            <a:off x="948626" y="4890977"/>
            <a:ext cx="2937921" cy="465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4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7"/>
    </mc:Choice>
    <mc:Fallback xmlns="">
      <p:transition spd="slow" advTm="465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, stůl, dort, hledání&#10;&#10;Popis byl vytvořen automaticky">
            <a:extLst>
              <a:ext uri="{FF2B5EF4-FFF2-40B4-BE49-F238E27FC236}">
                <a16:creationId xmlns:a16="http://schemas.microsoft.com/office/drawing/2014/main" id="{0BA728F9-7998-46A1-BB5D-E0751DBC2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38" y="1084520"/>
            <a:ext cx="7667902" cy="57734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AB5EB8B-F958-4495-AC86-941EAA3FEB03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Fucus</a:t>
            </a:r>
            <a:r>
              <a:rPr lang="cs-CZ" sz="2000" dirty="0"/>
              <a:t> </a:t>
            </a:r>
            <a:r>
              <a:rPr lang="cs-CZ" sz="2000" dirty="0" err="1"/>
              <a:t>sp</a:t>
            </a:r>
            <a:r>
              <a:rPr lang="cs-CZ" sz="2000" dirty="0"/>
              <a:t>: řez </a:t>
            </a:r>
            <a:r>
              <a:rPr lang="cs-CZ" sz="2000" dirty="0" err="1"/>
              <a:t>konceptakulem</a:t>
            </a:r>
            <a:r>
              <a:rPr lang="cs-CZ" sz="2000" dirty="0"/>
              <a:t>, detail oogonií 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Phaeophyceae</a:t>
            </a:r>
            <a:endParaRPr lang="cs-CZ" sz="2000" dirty="0"/>
          </a:p>
          <a:p>
            <a:r>
              <a:rPr lang="cs-CZ" sz="2000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29051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9"/>
    </mc:Choice>
    <mc:Fallback xmlns="">
      <p:transition spd="slow" advTm="1371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4">
            <a:extLst>
              <a:ext uri="{FF2B5EF4-FFF2-40B4-BE49-F238E27FC236}">
                <a16:creationId xmlns:a16="http://schemas.microsoft.com/office/drawing/2014/main" id="{27062D4C-0FD3-42B5-BF2A-A656FD8E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13217"/>
            <a:ext cx="7886700" cy="1325563"/>
          </a:xfrm>
        </p:spPr>
        <p:txBody>
          <a:bodyPr/>
          <a:lstStyle/>
          <a:p>
            <a:pPr eaLnBrk="1" hangingPunct="1"/>
            <a:r>
              <a:rPr lang="cs-CZ" altLang="cs-CZ" sz="4000" dirty="0" err="1">
                <a:solidFill>
                  <a:schemeClr val="accent2">
                    <a:lumMod val="50000"/>
                  </a:schemeClr>
                </a:solidFill>
              </a:rPr>
              <a:t>Bacillariophyceae</a:t>
            </a:r>
            <a:r>
              <a:rPr lang="cs-CZ" altLang="cs-CZ" sz="4000" dirty="0">
                <a:solidFill>
                  <a:schemeClr val="accent2">
                    <a:lumMod val="50000"/>
                  </a:schemeClr>
                </a:solidFill>
              </a:rPr>
              <a:t>: rozsivky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B9AAB82-CAE3-4CE7-B3F9-17D6B8F7A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16024"/>
            <a:ext cx="7886700" cy="435133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Jednobuněčné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Převážně vodní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Žijící jednotlivé či v koloniích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Dvoudílná křemitá </a:t>
            </a:r>
            <a:r>
              <a:rPr lang="cs-CZ" sz="2400" dirty="0" err="1"/>
              <a:t>frustula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Diatotepin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Polymer SiO</a:t>
            </a:r>
            <a:r>
              <a:rPr lang="cs-CZ" sz="2400" baseline="-25000" dirty="0"/>
              <a:t>2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Hnědé chloroplasty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Chlorofyly a, c</a:t>
            </a:r>
            <a:r>
              <a:rPr lang="cs-CZ" sz="2400" baseline="-25000" dirty="0"/>
              <a:t>1</a:t>
            </a:r>
            <a:r>
              <a:rPr lang="cs-CZ" sz="2400" dirty="0"/>
              <a:t>,c</a:t>
            </a:r>
            <a:r>
              <a:rPr lang="cs-CZ" sz="2400" baseline="-25000" dirty="0"/>
              <a:t>2</a:t>
            </a:r>
            <a:r>
              <a:rPr lang="cs-CZ" sz="2400" dirty="0"/>
              <a:t>,c</a:t>
            </a:r>
            <a:r>
              <a:rPr lang="cs-CZ" sz="2400" baseline="-25000" dirty="0"/>
              <a:t>3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Xanthofyly</a:t>
            </a:r>
            <a:r>
              <a:rPr lang="cs-CZ" sz="2400" dirty="0"/>
              <a:t> - </a:t>
            </a:r>
            <a:r>
              <a:rPr lang="cs-CZ" sz="2400" dirty="0" err="1">
                <a:solidFill>
                  <a:srgbClr val="C00000"/>
                </a:solidFill>
              </a:rPr>
              <a:t>fukoxantin</a:t>
            </a:r>
            <a:r>
              <a:rPr lang="cs-CZ" sz="2400" dirty="0"/>
              <a:t>,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Chrysolaminaran</a:t>
            </a:r>
            <a:r>
              <a:rPr lang="cs-CZ" sz="2400" dirty="0"/>
              <a:t>, olej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Diktyozomy</a:t>
            </a:r>
            <a:r>
              <a:rPr lang="cs-CZ" sz="2400" dirty="0"/>
              <a:t> –produkce slizu a polysacharidů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Pleuronematický</a:t>
            </a:r>
            <a:r>
              <a:rPr lang="cs-CZ" sz="2400" dirty="0"/>
              <a:t> bičík - gamety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Diplontní</a:t>
            </a:r>
            <a:r>
              <a:rPr lang="cs-CZ" sz="2400" dirty="0"/>
              <a:t> životní cyklus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Diatomit (křemelina)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6148" name="Obrázek 4">
            <a:extLst>
              <a:ext uri="{FF2B5EF4-FFF2-40B4-BE49-F238E27FC236}">
                <a16:creationId xmlns:a16="http://schemas.microsoft.com/office/drawing/2014/main" id="{F04D3E1F-F0D8-4612-AA0F-DC301B972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66603" b="67355"/>
          <a:stretch>
            <a:fillRect/>
          </a:stretch>
        </p:blipFill>
        <p:spPr bwMode="auto">
          <a:xfrm>
            <a:off x="7593013" y="0"/>
            <a:ext cx="1549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24402453-9001-484E-92FF-C69AB8AC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b="45869"/>
          <a:stretch>
            <a:fillRect/>
          </a:stretch>
        </p:blipFill>
        <p:spPr bwMode="auto">
          <a:xfrm>
            <a:off x="266700" y="5632450"/>
            <a:ext cx="13335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34E8A5DA-65E3-42A3-B7F4-607BF668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4" b="-2078"/>
          <a:stretch>
            <a:fillRect/>
          </a:stretch>
        </p:blipFill>
        <p:spPr bwMode="auto">
          <a:xfrm>
            <a:off x="1846263" y="5654675"/>
            <a:ext cx="12827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A1CEFC62-F70B-44AF-8771-F931252E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5691188"/>
            <a:ext cx="2173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76A6731D-2EF6-4851-8129-95D4E129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3798"/>
          <a:stretch>
            <a:fillRect/>
          </a:stretch>
        </p:blipFill>
        <p:spPr bwMode="auto">
          <a:xfrm>
            <a:off x="6111875" y="5635625"/>
            <a:ext cx="260985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9"/>
    </mc:Choice>
    <mc:Fallback xmlns="">
      <p:transition spd="slow" advTm="5712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>
            <a:extLst>
              <a:ext uri="{FF2B5EF4-FFF2-40B4-BE49-F238E27FC236}">
                <a16:creationId xmlns:a16="http://schemas.microsoft.com/office/drawing/2014/main" id="{9B0D7EE3-47F7-43E5-B257-9A330A35C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951413"/>
            <a:ext cx="18351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>
            <a:extLst>
              <a:ext uri="{FF2B5EF4-FFF2-40B4-BE49-F238E27FC236}">
                <a16:creationId xmlns:a16="http://schemas.microsoft.com/office/drawing/2014/main" id="{B5837815-3247-4343-A7B1-C822C395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Morfologie</a:t>
            </a:r>
          </a:p>
        </p:txBody>
      </p:sp>
      <p:sp>
        <p:nvSpPr>
          <p:cNvPr id="7172" name="Zástupný symbol pro obsah 5">
            <a:extLst>
              <a:ext uri="{FF2B5EF4-FFF2-40B4-BE49-F238E27FC236}">
                <a16:creationId xmlns:a16="http://schemas.microsoft.com/office/drawing/2014/main" id="{F1B003F8-CFEB-433E-B5DA-535808F21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Schránka- </a:t>
            </a:r>
            <a:r>
              <a:rPr lang="cs-CZ" altLang="cs-CZ" sz="2400" dirty="0" err="1"/>
              <a:t>frustula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Epithéka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Hypothéka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Raphe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Striae</a:t>
            </a:r>
            <a:r>
              <a:rPr lang="cs-CZ" altLang="cs-CZ" sz="2400" dirty="0"/>
              <a:t>/Strie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Dvoustraně souměrné – </a:t>
            </a:r>
            <a:r>
              <a:rPr lang="cs-CZ" altLang="cs-CZ" sz="2400" dirty="0" err="1"/>
              <a:t>Penátní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/>
            <a:endParaRPr lang="cs-CZ" altLang="cs-CZ" dirty="0"/>
          </a:p>
        </p:txBody>
      </p:sp>
      <p:pic>
        <p:nvPicPr>
          <p:cNvPr id="7173" name="Picture 5" descr="C:\Users\bara\Desktop\Diatomees_cle0185cd-a3e20.jpg">
            <a:extLst>
              <a:ext uri="{FF2B5EF4-FFF2-40B4-BE49-F238E27FC236}">
                <a16:creationId xmlns:a16="http://schemas.microsoft.com/office/drawing/2014/main" id="{38273E43-E534-40D4-9DEA-FE445F62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0E9217A-8C4A-4EE4-A82C-57597EAFD115}"/>
              </a:ext>
            </a:extLst>
          </p:cNvPr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C4EBDB7-72C3-44D0-9246-09EBD45B2ABF}"/>
              </a:ext>
            </a:extLst>
          </p:cNvPr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78DAF9B-2FAF-4744-94E0-8C540D73A2FA}"/>
              </a:ext>
            </a:extLst>
          </p:cNvPr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173348E-42BA-42F6-9A63-97379D73CE5E}"/>
              </a:ext>
            </a:extLst>
          </p:cNvPr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7B845A2-F5C0-4942-A867-565584A62634}"/>
              </a:ext>
            </a:extLst>
          </p:cNvPr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102682E-A5ED-41FD-9C2A-61098EF72EDF}"/>
              </a:ext>
            </a:extLst>
          </p:cNvPr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90E20D6-14C9-4C3B-B1D3-B735C37ECD0B}"/>
              </a:ext>
            </a:extLst>
          </p:cNvPr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81" name="TextovéPole 5">
            <a:extLst>
              <a:ext uri="{FF2B5EF4-FFF2-40B4-BE49-F238E27FC236}">
                <a16:creationId xmlns:a16="http://schemas.microsoft.com/office/drawing/2014/main" id="{91D5111E-BC2F-4403-B175-4C95B5B01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Epithéka (valva)</a:t>
            </a:r>
          </a:p>
        </p:txBody>
      </p:sp>
      <p:sp>
        <p:nvSpPr>
          <p:cNvPr id="7182" name="TextovéPole 6">
            <a:extLst>
              <a:ext uri="{FF2B5EF4-FFF2-40B4-BE49-F238E27FC236}">
                <a16:creationId xmlns:a16="http://schemas.microsoft.com/office/drawing/2014/main" id="{115CC1A4-DD8D-479E-8A69-4911CB73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striae</a:t>
            </a:r>
          </a:p>
        </p:txBody>
      </p:sp>
      <p:sp>
        <p:nvSpPr>
          <p:cNvPr id="7183" name="TextovéPole 7">
            <a:extLst>
              <a:ext uri="{FF2B5EF4-FFF2-40B4-BE49-F238E27FC236}">
                <a16:creationId xmlns:a16="http://schemas.microsoft.com/office/drawing/2014/main" id="{EB0813AB-DEB3-49C0-BC50-986AD1620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pleura</a:t>
            </a:r>
          </a:p>
        </p:txBody>
      </p:sp>
      <p:sp>
        <p:nvSpPr>
          <p:cNvPr id="7184" name="TextovéPole 8">
            <a:extLst>
              <a:ext uri="{FF2B5EF4-FFF2-40B4-BE49-F238E27FC236}">
                <a16:creationId xmlns:a16="http://schemas.microsoft.com/office/drawing/2014/main" id="{D8A7082C-2BDB-4B67-9F0A-C21D94BEC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raphe</a:t>
            </a:r>
          </a:p>
        </p:txBody>
      </p:sp>
      <p:sp>
        <p:nvSpPr>
          <p:cNvPr id="7185" name="TextovéPole 15">
            <a:extLst>
              <a:ext uri="{FF2B5EF4-FFF2-40B4-BE49-F238E27FC236}">
                <a16:creationId xmlns:a16="http://schemas.microsoft.com/office/drawing/2014/main" id="{8B836A25-A433-4C4D-99C1-ACACE5616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hypothéka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05"/>
    </mc:Choice>
    <mc:Fallback xmlns="">
      <p:transition spd="slow" advTm="6680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AFFFD960-15AF-4ABF-B87E-5ED92C8F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195" name="Obrázek 6">
            <a:extLst>
              <a:ext uri="{FF2B5EF4-FFF2-40B4-BE49-F238E27FC236}">
                <a16:creationId xmlns:a16="http://schemas.microsoft.com/office/drawing/2014/main" id="{C2B0162E-E535-4E65-B7C1-DB482611A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7638"/>
            <a:ext cx="779303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6"/>
    </mc:Choice>
    <mc:Fallback xmlns="">
      <p:transition spd="slow" advTm="2628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ephanodiscus, průměr 65, trny, jádro">
            <a:extLst>
              <a:ext uri="{FF2B5EF4-FFF2-40B4-BE49-F238E27FC236}">
                <a16:creationId xmlns:a16="http://schemas.microsoft.com/office/drawing/2014/main" id="{87512EA4-2301-4009-9ADF-A0E06C2F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85775"/>
            <a:ext cx="8243888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320CEFA3-5B79-4775-AC2B-DB7D160B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Centrická rozsivka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CA2B7EC7-CEB5-4BD4-90C2-2FC0AEFA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949950"/>
            <a:ext cx="3816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i="1">
                <a:solidFill>
                  <a:srgbClr val="FFCC00"/>
                </a:solidFill>
                <a:latin typeface="Arial" panose="020B0604020202020204" pitchFamily="34" charset="0"/>
              </a:rPr>
              <a:t>Stephanodiscus </a:t>
            </a:r>
            <a:r>
              <a:rPr lang="cs-CZ" altLang="cs-CZ">
                <a:solidFill>
                  <a:srgbClr val="FFCC00"/>
                </a:solidFill>
                <a:latin typeface="Arial" panose="020B0604020202020204" pitchFamily="34" charset="0"/>
              </a:rPr>
              <a:t>sp.</a:t>
            </a:r>
            <a:endParaRPr lang="cs-CZ" altLang="cs-CZ" i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TextovéPole 1">
            <a:extLst>
              <a:ext uri="{FF2B5EF4-FFF2-40B4-BE49-F238E27FC236}">
                <a16:creationId xmlns:a16="http://schemas.microsoft.com/office/drawing/2014/main" id="{72132925-7A44-490E-9903-56A5AF54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1844675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Pleurální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pohled</a:t>
            </a:r>
          </a:p>
        </p:txBody>
      </p:sp>
      <p:sp>
        <p:nvSpPr>
          <p:cNvPr id="10246" name="TextovéPole 5">
            <a:extLst>
              <a:ext uri="{FF2B5EF4-FFF2-40B4-BE49-F238E27FC236}">
                <a16:creationId xmlns:a16="http://schemas.microsoft.com/office/drawing/2014/main" id="{A41C1A82-BE0D-4824-B851-72AA1394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08500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Valvární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pohled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092A08C3-B3A4-42A1-9A5F-37043854264B}"/>
                  </a:ext>
                </a:extLst>
              </p14:cNvPr>
              <p14:cNvContentPartPr/>
              <p14:nvPr/>
            </p14:nvContentPartPr>
            <p14:xfrm>
              <a:off x="8397720" y="6374160"/>
              <a:ext cx="360" cy="3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092A08C3-B3A4-42A1-9A5F-3704385426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8360" y="6364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7"/>
    </mc:Choice>
    <mc:Fallback xmlns="">
      <p:transition spd="slow" advTm="2422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284_Rozsievka_00d">
            <a:extLst>
              <a:ext uri="{FF2B5EF4-FFF2-40B4-BE49-F238E27FC236}">
                <a16:creationId xmlns:a16="http://schemas.microsoft.com/office/drawing/2014/main" id="{0CBB9CAC-264E-4F19-A52D-3DE32318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654175"/>
            <a:ext cx="490855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63B52492-1449-4B30-974E-D915E3BE8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3270" y="419100"/>
            <a:ext cx="8642350" cy="603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Heterokontophyta</a:t>
            </a:r>
            <a:r>
              <a:rPr lang="cs-CZ" altLang="cs-CZ" sz="2000" b="1" dirty="0"/>
              <a:t> Třída: </a:t>
            </a:r>
            <a:r>
              <a:rPr lang="cs-CZ" altLang="cs-CZ" sz="2000" b="1" dirty="0" err="1"/>
              <a:t>Bacillariophyceae</a:t>
            </a:r>
            <a:r>
              <a:rPr lang="cs-CZ" altLang="cs-CZ" sz="2000" b="1" dirty="0"/>
              <a:t> </a:t>
            </a:r>
            <a:br>
              <a:rPr lang="cs-CZ" altLang="cs-CZ" sz="2000" dirty="0"/>
            </a:br>
            <a:endParaRPr lang="cs-CZ" altLang="cs-CZ" sz="2000" dirty="0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3C4D0838-F8E3-438F-8F72-B2B8A1F62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0113" y="5373688"/>
            <a:ext cx="5400676" cy="815975"/>
          </a:xfrm>
        </p:spPr>
        <p:txBody>
          <a:bodyPr/>
          <a:lstStyle/>
          <a:p>
            <a:pPr eaLnBrk="1" hangingPunct="1"/>
            <a:r>
              <a:rPr lang="cs-CZ" altLang="cs-CZ" i="1">
                <a:solidFill>
                  <a:schemeClr val="tx1"/>
                </a:solidFill>
              </a:rPr>
              <a:t>Melosira </a:t>
            </a:r>
            <a:r>
              <a:rPr lang="cs-CZ" altLang="cs-CZ">
                <a:solidFill>
                  <a:schemeClr val="tx1"/>
                </a:solidFill>
              </a:rPr>
              <a:t>sp.</a:t>
            </a:r>
            <a:endParaRPr lang="cs-CZ" altLang="cs-CZ" i="1">
              <a:solidFill>
                <a:schemeClr val="tx1"/>
              </a:solidFill>
            </a:endParaRP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E2AA43CE-34E4-4F9C-807F-980CF3F1F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©</a:t>
            </a:r>
            <a:r>
              <a:rPr lang="cs-CZ" altLang="cs-CZ" sz="1800">
                <a:latin typeface="Arial" panose="020B0604020202020204" pitchFamily="34" charset="0"/>
              </a:rPr>
              <a:t> orig. Uher B.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pic>
        <p:nvPicPr>
          <p:cNvPr id="11270" name="Picture 6" descr="C:\Users\bara\Desktop\Melosira_varians.jpg">
            <a:extLst>
              <a:ext uri="{FF2B5EF4-FFF2-40B4-BE49-F238E27FC236}">
                <a16:creationId xmlns:a16="http://schemas.microsoft.com/office/drawing/2014/main" id="{C8623A5A-B082-4189-95F5-F5CB0502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55763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SouvisejÃ­cÃ­ obrÃ¡zek">
            <a:extLst>
              <a:ext uri="{FF2B5EF4-FFF2-40B4-BE49-F238E27FC236}">
                <a16:creationId xmlns:a16="http://schemas.microsoft.com/office/drawing/2014/main" id="{85C98C73-02B5-437E-82C2-F0394B15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35463"/>
            <a:ext cx="375285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ovéPole 1">
            <a:extLst>
              <a:ext uri="{FF2B5EF4-FFF2-40B4-BE49-F238E27FC236}">
                <a16:creationId xmlns:a16="http://schemas.microsoft.com/office/drawing/2014/main" id="{62307A2B-233F-4947-97D3-77F04D6E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189663"/>
            <a:ext cx="4608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/>
              <a:t>Kreslíme z nativního preparátu, kolonie z pleurálního pohledu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441F8BCC-1DDC-43B8-AA09-63123FF2BD33}"/>
                  </a:ext>
                </a:extLst>
              </p14:cNvPr>
              <p14:cNvContentPartPr/>
              <p14:nvPr/>
            </p14:nvContentPartPr>
            <p14:xfrm>
              <a:off x="8569080" y="6404400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441F8BCC-1DDC-43B8-AA09-63123FF2BD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3240" y="6341040"/>
                <a:ext cx="31680" cy="127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8"/>
    </mc:Choice>
    <mc:Fallback xmlns="">
      <p:transition spd="slow" advTm="3657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5A527D43-6FEF-43E0-9226-ABAB1F5C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cs-CZ" altLang="cs-CZ"/>
              <a:t>3 povinné rozsivky</a:t>
            </a:r>
          </a:p>
        </p:txBody>
      </p:sp>
      <p:pic>
        <p:nvPicPr>
          <p:cNvPr id="13315" name="Picture 6" descr="C:\Users\bara\Desktop\Melosira_varians.jpg">
            <a:extLst>
              <a:ext uri="{FF2B5EF4-FFF2-40B4-BE49-F238E27FC236}">
                <a16:creationId xmlns:a16="http://schemas.microsoft.com/office/drawing/2014/main" id="{03AB7ECA-5C6D-46B8-BB45-47C5EE975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4988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C:\Users\bara\Desktop\Navicula%20sp_4b.jpg">
            <a:extLst>
              <a:ext uri="{FF2B5EF4-FFF2-40B4-BE49-F238E27FC236}">
                <a16:creationId xmlns:a16="http://schemas.microsoft.com/office/drawing/2014/main" id="{8322942D-07CF-4D50-B2B8-C548A726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79513"/>
            <a:ext cx="35337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4">
            <a:extLst>
              <a:ext uri="{FF2B5EF4-FFF2-40B4-BE49-F238E27FC236}">
                <a16:creationId xmlns:a16="http://schemas.microsoft.com/office/drawing/2014/main" id="{58D5FF89-941B-4B55-9FD0-0596E4173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78936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Navicula</a:t>
            </a:r>
          </a:p>
        </p:txBody>
      </p:sp>
      <p:sp>
        <p:nvSpPr>
          <p:cNvPr id="13318" name="TextovéPole 6">
            <a:extLst>
              <a:ext uri="{FF2B5EF4-FFF2-40B4-BE49-F238E27FC236}">
                <a16:creationId xmlns:a16="http://schemas.microsoft.com/office/drawing/2014/main" id="{B2FACCD1-BACB-4D26-9BDE-910180793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78936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Melosira</a:t>
            </a:r>
          </a:p>
        </p:txBody>
      </p:sp>
      <p:sp>
        <p:nvSpPr>
          <p:cNvPr id="13319" name="TextovéPole 10">
            <a:extLst>
              <a:ext uri="{FF2B5EF4-FFF2-40B4-BE49-F238E27FC236}">
                <a16:creationId xmlns:a16="http://schemas.microsoft.com/office/drawing/2014/main" id="{8C0F4A41-0A73-4FB3-ABBC-B6422FBED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038" y="6488113"/>
            <a:ext cx="33829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Gyrosigma</a:t>
            </a:r>
          </a:p>
        </p:txBody>
      </p:sp>
      <p:pic>
        <p:nvPicPr>
          <p:cNvPr id="13320" name="Picture 13" descr="VÃ½sledek obrÃ¡zku pro Gyrosigma">
            <a:extLst>
              <a:ext uri="{FF2B5EF4-FFF2-40B4-BE49-F238E27FC236}">
                <a16:creationId xmlns:a16="http://schemas.microsoft.com/office/drawing/2014/main" id="{9900F7BA-6D48-4DEB-80A2-902B423A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29113"/>
            <a:ext cx="32908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13" descr="C:\Users\bara\Desktop\37_Gyrosigma.jpg">
            <a:extLst>
              <a:ext uri="{FF2B5EF4-FFF2-40B4-BE49-F238E27FC236}">
                <a16:creationId xmlns:a16="http://schemas.microsoft.com/office/drawing/2014/main" id="{69155DE3-3CD5-431E-825D-392794AA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115"/>
          <a:stretch>
            <a:fillRect/>
          </a:stretch>
        </p:blipFill>
        <p:spPr bwMode="auto">
          <a:xfrm>
            <a:off x="3897313" y="4110038"/>
            <a:ext cx="5048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Obrázek 14">
            <a:extLst>
              <a:ext uri="{FF2B5EF4-FFF2-40B4-BE49-F238E27FC236}">
                <a16:creationId xmlns:a16="http://schemas.microsoft.com/office/drawing/2014/main" id="{F82C3253-E64C-4C94-A540-44C12EBC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03338"/>
            <a:ext cx="6381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Zástupný obsah 1">
            <a:extLst>
              <a:ext uri="{FF2B5EF4-FFF2-40B4-BE49-F238E27FC236}">
                <a16:creationId xmlns:a16="http://schemas.microsoft.com/office/drawing/2014/main" id="{B20D2937-84BC-49F0-9D77-7221AC978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70"/>
    </mc:Choice>
    <mc:Fallback xmlns="">
      <p:transition spd="slow" advTm="12227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D9CC9620-AFC4-4A3A-B71C-F8D9F971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cs-CZ" altLang="cs-CZ" i="1"/>
          </a:p>
        </p:txBody>
      </p:sp>
      <p:pic>
        <p:nvPicPr>
          <p:cNvPr id="14339" name="Picture 2" descr="http://westerndiatoms.colorado.edu/images/sized/images/species_lm_images/Navicula_capitatoradiata1-88x274.jpg">
            <a:hlinkClick r:id="rId2"/>
            <a:extLst>
              <a:ext uri="{FF2B5EF4-FFF2-40B4-BE49-F238E27FC236}">
                <a16:creationId xmlns:a16="http://schemas.microsoft.com/office/drawing/2014/main" id="{BDFCB909-188D-40B2-A24C-1CD0DD11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13874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3">
            <a:extLst>
              <a:ext uri="{FF2B5EF4-FFF2-40B4-BE49-F238E27FC236}">
                <a16:creationId xmlns:a16="http://schemas.microsoft.com/office/drawing/2014/main" id="{3D6B04A2-EB0F-4C66-9B78-215F20D20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943475"/>
            <a:ext cx="15636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1">
            <a:extLst>
              <a:ext uri="{FF2B5EF4-FFF2-40B4-BE49-F238E27FC236}">
                <a16:creationId xmlns:a16="http://schemas.microsoft.com/office/drawing/2014/main" id="{7863A495-FF66-4C26-B6A4-AA6B01AF2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Navicula</a:t>
            </a:r>
            <a:r>
              <a:rPr lang="cs-CZ" altLang="cs-CZ" sz="3600"/>
              <a:t> sp.</a:t>
            </a:r>
          </a:p>
        </p:txBody>
      </p:sp>
      <p:sp>
        <p:nvSpPr>
          <p:cNvPr id="14342" name="TextovéPole 2">
            <a:extLst>
              <a:ext uri="{FF2B5EF4-FFF2-40B4-BE49-F238E27FC236}">
                <a16:creationId xmlns:a16="http://schemas.microsoft.com/office/drawing/2014/main" id="{647AA6E6-5901-402F-ADFF-C19FCE71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293688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Pinnularia</a:t>
            </a:r>
            <a:r>
              <a:rPr lang="cs-CZ" altLang="cs-CZ" sz="3600"/>
              <a:t> sp</a:t>
            </a:r>
            <a:r>
              <a:rPr lang="cs-CZ" altLang="cs-CZ"/>
              <a:t>.</a:t>
            </a:r>
          </a:p>
        </p:txBody>
      </p:sp>
      <p:pic>
        <p:nvPicPr>
          <p:cNvPr id="14343" name="Obrázek 7" descr="http://nivalis.jp/kibun/microscope/gallery/pinnularia/izari1.jpg">
            <a:extLst>
              <a:ext uri="{FF2B5EF4-FFF2-40B4-BE49-F238E27FC236}">
                <a16:creationId xmlns:a16="http://schemas.microsoft.com/office/drawing/2014/main" id="{56861B5B-DEDA-4764-AB02-7D170786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44675"/>
            <a:ext cx="18002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Obrázek 7">
            <a:extLst>
              <a:ext uri="{FF2B5EF4-FFF2-40B4-BE49-F238E27FC236}">
                <a16:creationId xmlns:a16="http://schemas.microsoft.com/office/drawing/2014/main" id="{6AE771F6-8ABD-49FD-8207-3A63C523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92375"/>
            <a:ext cx="7508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Obrázek 8" descr="C:\Users\bara\Desktop\39_Pinnularia.jpg">
            <a:extLst>
              <a:ext uri="{FF2B5EF4-FFF2-40B4-BE49-F238E27FC236}">
                <a16:creationId xmlns:a16="http://schemas.microsoft.com/office/drawing/2014/main" id="{3C79C6D2-815B-4D7D-83C1-6271F7A3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" b="2121"/>
          <a:stretch>
            <a:fillRect/>
          </a:stretch>
        </p:blipFill>
        <p:spPr bwMode="auto">
          <a:xfrm>
            <a:off x="7524750" y="2635250"/>
            <a:ext cx="65246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77"/>
    </mc:Choice>
    <mc:Fallback xmlns="">
      <p:transition spd="slow" advTm="385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Titre 1">
            <a:extLst>
              <a:ext uri="{FF2B5EF4-FFF2-40B4-BE49-F238E27FC236}">
                <a16:creationId xmlns:a16="http://schemas.microsoft.com/office/drawing/2014/main" id="{60792A95-0C68-4F0B-9E79-1531E54F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822960"/>
            <a:ext cx="7372350" cy="13258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b="1">
                <a:solidFill>
                  <a:srgbClr val="FFFFFF"/>
                </a:solidFill>
              </a:rPr>
              <a:t>            Oddělení Heterokontophyta</a:t>
            </a:r>
            <a:endParaRPr lang="fr-CA" altLang="cs-CZ" sz="3500" b="1">
              <a:solidFill>
                <a:srgbClr val="FFFFFF"/>
              </a:solidFill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B8B70588-1152-4BEF-8302-0524DB8D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36" y="2668772"/>
            <a:ext cx="5191241" cy="418922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Pleuronematický</a:t>
            </a:r>
            <a:r>
              <a:rPr lang="cs-CZ" altLang="cs-CZ" sz="1800" dirty="0">
                <a:solidFill>
                  <a:srgbClr val="000000"/>
                </a:solidFill>
              </a:rPr>
              <a:t> bičík (pohybový)</a:t>
            </a:r>
          </a:p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Akronematický</a:t>
            </a:r>
            <a:r>
              <a:rPr lang="cs-CZ" altLang="cs-CZ" sz="1800" dirty="0">
                <a:solidFill>
                  <a:srgbClr val="000000"/>
                </a:solidFill>
              </a:rPr>
              <a:t> bičík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Chromatofory se 4 membránami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Chlorofyl a, c</a:t>
            </a:r>
          </a:p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Fukoxantin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vaucheriaxantin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Olej, </a:t>
            </a:r>
            <a:r>
              <a:rPr lang="cs-CZ" altLang="cs-CZ" sz="1800" dirty="0" err="1">
                <a:solidFill>
                  <a:srgbClr val="000000"/>
                </a:solidFill>
              </a:rPr>
              <a:t>polyfosfátová</a:t>
            </a:r>
            <a:r>
              <a:rPr lang="cs-CZ" altLang="cs-CZ" sz="1800" dirty="0">
                <a:solidFill>
                  <a:srgbClr val="000000"/>
                </a:solidFill>
              </a:rPr>
              <a:t> zrnka – volutin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u="sng" dirty="0">
                <a:solidFill>
                  <a:srgbClr val="000000"/>
                </a:solidFill>
              </a:rPr>
              <a:t>Třídy, které budeme pozorovat v tomto cvičení</a:t>
            </a:r>
            <a:r>
              <a:rPr lang="cs-CZ" altLang="cs-CZ" sz="1400" dirty="0">
                <a:solidFill>
                  <a:srgbClr val="000000"/>
                </a:solidFill>
              </a:rPr>
              <a:t>: </a:t>
            </a: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Chrysophyceae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Xanthophyceae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Phaeophyceae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Bacillariophyceae</a:t>
            </a:r>
            <a:endParaRPr lang="fr-CA" altLang="cs-CZ" sz="1400" dirty="0">
              <a:solidFill>
                <a:srgbClr val="000000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B860072-83DF-4286-887E-D0344665F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617" r="23446" b="14023"/>
          <a:stretch/>
        </p:blipFill>
        <p:spPr>
          <a:xfrm>
            <a:off x="5951325" y="2753937"/>
            <a:ext cx="2925745" cy="2753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8"/>
    </mc:Choice>
    <mc:Fallback xmlns="">
      <p:transition spd="slow" advTm="9432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D57FCAE2-3A18-41FE-B115-F1383F596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cs-CZ" altLang="cs-CZ" i="1"/>
          </a:p>
        </p:txBody>
      </p:sp>
      <p:sp>
        <p:nvSpPr>
          <p:cNvPr id="15363" name="TextovéPole 1">
            <a:extLst>
              <a:ext uri="{FF2B5EF4-FFF2-40B4-BE49-F238E27FC236}">
                <a16:creationId xmlns:a16="http://schemas.microsoft.com/office/drawing/2014/main" id="{32591BAD-CC24-4586-9482-AF1AF556B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Cymbella</a:t>
            </a:r>
            <a:r>
              <a:rPr lang="cs-CZ" altLang="cs-CZ" sz="3600"/>
              <a:t> sp.</a:t>
            </a: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A0A856C3-BEA8-4DF4-8050-FAEA6B91A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293688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Gyrosigma </a:t>
            </a:r>
            <a:r>
              <a:rPr lang="cs-CZ" altLang="cs-CZ" sz="3600"/>
              <a:t>sp</a:t>
            </a:r>
            <a:r>
              <a:rPr lang="cs-CZ" altLang="cs-CZ"/>
              <a:t>.</a:t>
            </a:r>
          </a:p>
        </p:txBody>
      </p:sp>
      <p:pic>
        <p:nvPicPr>
          <p:cNvPr id="15365" name="Picture 2" descr="http://westerndiatoms.colorado.edu/images/sized/images/species_lm_images/6-Grove_Lake-78x246.jpg">
            <a:hlinkClick r:id="rId2"/>
            <a:extLst>
              <a:ext uri="{FF2B5EF4-FFF2-40B4-BE49-F238E27FC236}">
                <a16:creationId xmlns:a16="http://schemas.microsoft.com/office/drawing/2014/main" id="{98E59966-1923-48CE-AFD8-85E0C772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82738"/>
            <a:ext cx="13811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http://westerndiatoms.colorado.edu/images/sized/images/genus_representative_images/Gyrosigma_iconic-500x500.jpg">
            <a:hlinkClick r:id="rId4"/>
            <a:extLst>
              <a:ext uri="{FF2B5EF4-FFF2-40B4-BE49-F238E27FC236}">
                <a16:creationId xmlns:a16="http://schemas.microsoft.com/office/drawing/2014/main" id="{F13D2E7F-8B96-4ADD-B8EF-AA40DC28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954088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Zástupný symbol pro obsah 11" descr="C:\Users\bara\Desktop\34_Cymbella (1).jpg">
            <a:extLst>
              <a:ext uri="{FF2B5EF4-FFF2-40B4-BE49-F238E27FC236}">
                <a16:creationId xmlns:a16="http://schemas.microsoft.com/office/drawing/2014/main" id="{D74E210C-465E-40F5-96E6-E14B78EED15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4"/>
          <a:stretch>
            <a:fillRect/>
          </a:stretch>
        </p:blipFill>
        <p:spPr bwMode="auto">
          <a:xfrm>
            <a:off x="2124075" y="2693988"/>
            <a:ext cx="6731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ázek 8" descr="C:\Users\bara\Desktop\37_Gyrosigma.jpg">
            <a:extLst>
              <a:ext uri="{FF2B5EF4-FFF2-40B4-BE49-F238E27FC236}">
                <a16:creationId xmlns:a16="http://schemas.microsoft.com/office/drawing/2014/main" id="{E370352D-18F2-4111-80E5-7C0679EA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115"/>
          <a:stretch>
            <a:fillRect/>
          </a:stretch>
        </p:blipFill>
        <p:spPr bwMode="auto">
          <a:xfrm rot="2089873">
            <a:off x="6897688" y="2943225"/>
            <a:ext cx="7477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8"/>
    </mc:Choice>
    <mc:Fallback xmlns="">
      <p:transition spd="slow" advTm="6535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CDD8A534-A8FD-495D-BADC-E8AEE058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12713"/>
            <a:ext cx="8229600" cy="1143000"/>
          </a:xfrm>
        </p:spPr>
        <p:txBody>
          <a:bodyPr/>
          <a:lstStyle/>
          <a:p>
            <a:r>
              <a:rPr lang="cs-CZ" altLang="cs-CZ" sz="2800"/>
              <a:t>Pohled na trvalý preparát</a:t>
            </a:r>
          </a:p>
        </p:txBody>
      </p:sp>
      <p:pic>
        <p:nvPicPr>
          <p:cNvPr id="20483" name="Zástupný symbol pro obsah 3">
            <a:extLst>
              <a:ext uri="{FF2B5EF4-FFF2-40B4-BE49-F238E27FC236}">
                <a16:creationId xmlns:a16="http://schemas.microsoft.com/office/drawing/2014/main" id="{38067CC9-BB90-424D-A39A-C7BB0D5167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25" y="931863"/>
            <a:ext cx="7870825" cy="592613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04"/>
    </mc:Choice>
    <mc:Fallback xmlns="">
      <p:transition spd="slow" advTm="8480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>
            <a:extLst>
              <a:ext uri="{FF2B5EF4-FFF2-40B4-BE49-F238E27FC236}">
                <a16:creationId xmlns:a16="http://schemas.microsoft.com/office/drawing/2014/main" id="{A4E45334-BFA0-4A1F-9BEE-71CA7D870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88975"/>
            <a:ext cx="81375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/>
              <a:t>Pokud kreslíte živou rozsivku u které jsou vidět chloroplasty (nativní preparát): napište zvětšení 400x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V případě prázdné schránky (trvalý preparát nebo perokresba): zvětšení 1000x</a:t>
            </a:r>
          </a:p>
        </p:txBody>
      </p:sp>
      <p:pic>
        <p:nvPicPr>
          <p:cNvPr id="21507" name="Obrázek 9">
            <a:extLst>
              <a:ext uri="{FF2B5EF4-FFF2-40B4-BE49-F238E27FC236}">
                <a16:creationId xmlns:a16="http://schemas.microsoft.com/office/drawing/2014/main" id="{643160FD-8E53-4406-B1BC-3C45CA88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848225"/>
            <a:ext cx="2173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http://westerndiatoms.colorado.edu/images/sized/images/species_lm_images/Navicula_capitatoradiata1-88x274.jpg">
            <a:hlinkClick r:id="rId3"/>
            <a:extLst>
              <a:ext uri="{FF2B5EF4-FFF2-40B4-BE49-F238E27FC236}">
                <a16:creationId xmlns:a16="http://schemas.microsoft.com/office/drawing/2014/main" id="{0B93B154-4BCC-4CEA-B081-80B3769D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33813"/>
            <a:ext cx="9159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C:\Users\bara\Desktop\Navicula%20sp_4b.jpg">
            <a:extLst>
              <a:ext uri="{FF2B5EF4-FFF2-40B4-BE49-F238E27FC236}">
                <a16:creationId xmlns:a16="http://schemas.microsoft.com/office/drawing/2014/main" id="{C9DFC31E-3173-43EE-AFF3-CF88DDED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412875"/>
            <a:ext cx="226377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7FB05D8-FF51-4803-9DE6-A3CECF153FF5}"/>
              </a:ext>
            </a:extLst>
          </p:cNvPr>
          <p:cNvSpPr txBox="1"/>
          <p:nvPr/>
        </p:nvSpPr>
        <p:spPr>
          <a:xfrm>
            <a:off x="5826642" y="172247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Popsat můžete chloroplasty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E67DEE-1FC1-4F11-BF99-E409500C3F05}"/>
              </a:ext>
            </a:extLst>
          </p:cNvPr>
          <p:cNvSpPr txBox="1"/>
          <p:nvPr/>
        </p:nvSpPr>
        <p:spPr>
          <a:xfrm>
            <a:off x="74428" y="3845074"/>
            <a:ext cx="356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Popsat můžete </a:t>
            </a:r>
            <a:r>
              <a:rPr lang="cs-CZ" dirty="0" err="1"/>
              <a:t>raphe</a:t>
            </a:r>
            <a:r>
              <a:rPr lang="cs-CZ" dirty="0"/>
              <a:t> a strie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123AB26-04C0-4000-BA20-8F704CFA22F7}"/>
              </a:ext>
            </a:extLst>
          </p:cNvPr>
          <p:cNvCxnSpPr/>
          <p:nvPr/>
        </p:nvCxnSpPr>
        <p:spPr>
          <a:xfrm>
            <a:off x="2105247" y="5667153"/>
            <a:ext cx="12689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04F8EC1-D383-4833-9EC6-3A48AF8D54D7}"/>
              </a:ext>
            </a:extLst>
          </p:cNvPr>
          <p:cNvCxnSpPr/>
          <p:nvPr/>
        </p:nvCxnSpPr>
        <p:spPr>
          <a:xfrm>
            <a:off x="1949302" y="4426688"/>
            <a:ext cx="12689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10C1102C-A5BC-4F03-A81E-63AA1135C406}"/>
              </a:ext>
            </a:extLst>
          </p:cNvPr>
          <p:cNvSpPr txBox="1"/>
          <p:nvPr/>
        </p:nvSpPr>
        <p:spPr>
          <a:xfrm>
            <a:off x="1335363" y="4214406"/>
            <a:ext cx="1456661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strie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DAC07B-2FD2-4D7A-ABC3-6DFEB647F073}"/>
              </a:ext>
            </a:extLst>
          </p:cNvPr>
          <p:cNvSpPr txBox="1"/>
          <p:nvPr/>
        </p:nvSpPr>
        <p:spPr>
          <a:xfrm>
            <a:off x="1365176" y="5455928"/>
            <a:ext cx="1456661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raphe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8"/>
    </mc:Choice>
    <mc:Fallback xmlns="">
      <p:transition spd="slow" advTm="2005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itre 1">
            <a:extLst>
              <a:ext uri="{FF2B5EF4-FFF2-40B4-BE49-F238E27FC236}">
                <a16:creationId xmlns:a16="http://schemas.microsoft.com/office/drawing/2014/main" id="{6C261DCD-4C84-4E23-A870-08095998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b="1">
                <a:solidFill>
                  <a:srgbClr val="FFFFFF"/>
                </a:solidFill>
              </a:rPr>
              <a:t>                        Oddělení Rhodophyta</a:t>
            </a:r>
            <a:endParaRPr lang="fr-CA" altLang="cs-CZ" sz="3500" b="1">
              <a:solidFill>
                <a:srgbClr val="FFFFFF"/>
              </a:solidFill>
            </a:endParaRPr>
          </a:p>
        </p:txBody>
      </p:sp>
      <p:sp>
        <p:nvSpPr>
          <p:cNvPr id="17411" name="Espace réservé du contenu 2">
            <a:extLst>
              <a:ext uri="{FF2B5EF4-FFF2-40B4-BE49-F238E27FC236}">
                <a16:creationId xmlns:a16="http://schemas.microsoft.com/office/drawing/2014/main" id="{AA330C73-7B6A-4C9F-8DB8-AA56E3562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74" y="2571975"/>
            <a:ext cx="8142622" cy="3690602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sz="2000" b="1" dirty="0">
                <a:solidFill>
                  <a:srgbClr val="000000"/>
                </a:solidFill>
              </a:rPr>
              <a:t>Třída </a:t>
            </a:r>
            <a:r>
              <a:rPr lang="cs-CZ" altLang="cs-CZ" sz="2000" b="1" dirty="0" err="1">
                <a:solidFill>
                  <a:srgbClr val="000000"/>
                </a:solidFill>
              </a:rPr>
              <a:t>Rhodophyceae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Buněčná stěna - </a:t>
            </a:r>
            <a:r>
              <a:rPr lang="cs-CZ" altLang="cs-CZ" sz="2000" dirty="0" err="1">
                <a:solidFill>
                  <a:srgbClr val="000000"/>
                </a:solidFill>
              </a:rPr>
              <a:t>polygalaktany</a:t>
            </a:r>
            <a:r>
              <a:rPr lang="cs-CZ" altLang="cs-CZ" sz="2000" dirty="0">
                <a:solidFill>
                  <a:srgbClr val="000000"/>
                </a:solidFill>
              </a:rPr>
              <a:t> (agar, karagen)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Kalcifikace buněčné stěny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Rhodomorfin</a:t>
            </a:r>
            <a:r>
              <a:rPr lang="cs-CZ" altLang="cs-CZ" sz="2000" dirty="0">
                <a:solidFill>
                  <a:srgbClr val="000000"/>
                </a:solidFill>
              </a:rPr>
              <a:t> - glykoprotein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Chlorofyl a, d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Xanthofyly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Fykobilizomy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Florideový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škrob</a:t>
            </a: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Floridozid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- sacharid, osmoregulace</a:t>
            </a:r>
          </a:p>
          <a:p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Žádné bičíky!</a:t>
            </a:r>
          </a:p>
          <a:p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Potravinářský, farmaceutický průmysl</a:t>
            </a:r>
          </a:p>
          <a:p>
            <a:endParaRPr lang="fr-CA" altLang="cs-CZ" sz="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F5EB73-53B4-400B-AAA4-0C5A733CA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32" y="3173668"/>
            <a:ext cx="3130666" cy="23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1"/>
    </mc:Choice>
    <mc:Fallback xmlns="">
      <p:transition spd="slow" advTm="3758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hnědá, hledání, medvídek&#10;&#10;Popis byl vytvořen automaticky">
            <a:extLst>
              <a:ext uri="{FF2B5EF4-FFF2-40B4-BE49-F238E27FC236}">
                <a16:creationId xmlns:a16="http://schemas.microsoft.com/office/drawing/2014/main" id="{33080D32-CE3F-4088-9810-D8C2B1EF4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1107F6-C7C0-4D89-84F8-D4BB6C9DF696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40x</a:t>
            </a:r>
          </a:p>
        </p:txBody>
      </p:sp>
      <p:sp>
        <p:nvSpPr>
          <p:cNvPr id="5" name="AutoShape 13">
            <a:extLst>
              <a:ext uri="{FF2B5EF4-FFF2-40B4-BE49-F238E27FC236}">
                <a16:creationId xmlns:a16="http://schemas.microsoft.com/office/drawing/2014/main" id="{8546B94B-A5BC-4CC0-8F06-2BAE9C32B41D}"/>
              </a:ext>
            </a:extLst>
          </p:cNvPr>
          <p:cNvSpPr>
            <a:spLocks/>
          </p:cNvSpPr>
          <p:nvPr/>
        </p:nvSpPr>
        <p:spPr bwMode="auto">
          <a:xfrm rot="6088484">
            <a:off x="2323178" y="2180620"/>
            <a:ext cx="1737954" cy="2018728"/>
          </a:xfrm>
          <a:prstGeom prst="leftBrace">
            <a:avLst>
              <a:gd name="adj1" fmla="val 0"/>
              <a:gd name="adj2" fmla="val 51350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CAFEF6-9529-4C98-A2AB-329557C7B01E}"/>
              </a:ext>
            </a:extLst>
          </p:cNvPr>
          <p:cNvSpPr txBox="1"/>
          <p:nvPr/>
        </p:nvSpPr>
        <p:spPr>
          <a:xfrm>
            <a:off x="2674271" y="1952911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internodium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61ADFBC-0683-46D1-8981-706C3980E2E7}"/>
              </a:ext>
            </a:extLst>
          </p:cNvPr>
          <p:cNvCxnSpPr/>
          <p:nvPr/>
        </p:nvCxnSpPr>
        <p:spPr>
          <a:xfrm flipV="1">
            <a:off x="2211572" y="4412512"/>
            <a:ext cx="1690577" cy="18819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98B33-C4F7-4931-9E79-CE604E94B9DE}"/>
              </a:ext>
            </a:extLst>
          </p:cNvPr>
          <p:cNvSpPr txBox="1"/>
          <p:nvPr/>
        </p:nvSpPr>
        <p:spPr>
          <a:xfrm>
            <a:off x="7805961" y="1314589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cystokarp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3956F38-8CB5-4E88-8269-4C596EB2B4EE}"/>
              </a:ext>
            </a:extLst>
          </p:cNvPr>
          <p:cNvSpPr txBox="1"/>
          <p:nvPr/>
        </p:nvSpPr>
        <p:spPr>
          <a:xfrm>
            <a:off x="1663887" y="6359305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nodus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8C79AB8-837D-4B3E-B92E-4B771B1283B0}"/>
              </a:ext>
            </a:extLst>
          </p:cNvPr>
          <p:cNvCxnSpPr>
            <a:cxnSpLocks/>
          </p:cNvCxnSpPr>
          <p:nvPr/>
        </p:nvCxnSpPr>
        <p:spPr>
          <a:xfrm flipH="1">
            <a:off x="7028486" y="1683921"/>
            <a:ext cx="934111" cy="90731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BAC321A-F30B-442D-8576-D49986555002}"/>
              </a:ext>
            </a:extLst>
          </p:cNvPr>
          <p:cNvCxnSpPr>
            <a:cxnSpLocks/>
          </p:cNvCxnSpPr>
          <p:nvPr/>
        </p:nvCxnSpPr>
        <p:spPr>
          <a:xfrm flipH="1">
            <a:off x="6843013" y="1683921"/>
            <a:ext cx="1119584" cy="150606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2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3"/>
    </mc:Choice>
    <mc:Fallback xmlns="">
      <p:transition spd="slow" advTm="5575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hledání, ležící, hnědá&#10;&#10;Popis byl vytvořen automaticky">
            <a:extLst>
              <a:ext uri="{FF2B5EF4-FFF2-40B4-BE49-F238E27FC236}">
                <a16:creationId xmlns:a16="http://schemas.microsoft.com/office/drawing/2014/main" id="{395C2691-900D-42CE-A9F3-DBD91D959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7E92427-9148-440E-9E0E-3E5BC7226B9A}"/>
              </a:ext>
            </a:extLst>
          </p:cNvPr>
          <p:cNvSpPr txBox="1"/>
          <p:nvPr/>
        </p:nvSpPr>
        <p:spPr>
          <a:xfrm>
            <a:off x="6852683" y="1938374"/>
            <a:ext cx="3248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15924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8"/>
    </mc:Choice>
    <mc:Fallback xmlns="">
      <p:transition spd="slow" advTm="6721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720098-FEE3-4B8A-BE7E-BB2C119B4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6582746-FD7E-43E5-94CE-06168BBA9C0F}"/>
              </a:ext>
            </a:extLst>
          </p:cNvPr>
          <p:cNvSpPr txBox="1"/>
          <p:nvPr/>
        </p:nvSpPr>
        <p:spPr>
          <a:xfrm>
            <a:off x="0" y="5534561"/>
            <a:ext cx="324824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325064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1"/>
    </mc:Choice>
    <mc:Fallback xmlns="">
      <p:transition spd="slow" advTm="1143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</a:t>
            </a:r>
            <a:r>
              <a:rPr lang="cs-CZ" altLang="cs-CZ" sz="4000" b="1" dirty="0"/>
              <a:t>Objekty</a:t>
            </a:r>
            <a:endParaRPr lang="fr-CA" altLang="cs-CZ" sz="40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131247" y="924026"/>
            <a:ext cx="8846289" cy="535881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>
              <a:buFont typeface="Arial" charset="0"/>
              <a:buChar char="•"/>
              <a:defRPr/>
            </a:pP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</a:rPr>
              <a:t>odd.: </a:t>
            </a:r>
            <a:r>
              <a:rPr lang="cs-CZ" sz="1800" u="sng" dirty="0" err="1">
                <a:solidFill>
                  <a:schemeClr val="accent4">
                    <a:lumMod val="50000"/>
                  </a:schemeClr>
                </a:solidFill>
              </a:rPr>
              <a:t>Heterokontophyta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	třídy: </a:t>
            </a:r>
            <a:r>
              <a:rPr lang="cs-CZ" sz="1800" b="1" dirty="0" err="1"/>
              <a:t>Chrysophyceae</a:t>
            </a:r>
            <a:r>
              <a:rPr lang="cs-CZ" sz="1800" dirty="0"/>
              <a:t> (</a:t>
            </a:r>
            <a:r>
              <a:rPr lang="cs-CZ" sz="1800" dirty="0" err="1"/>
              <a:t>zlativky</a:t>
            </a:r>
            <a:r>
              <a:rPr lang="cs-CZ" sz="1800" dirty="0"/>
              <a:t>): </a:t>
            </a:r>
            <a:r>
              <a:rPr lang="cs-CZ" sz="1800" b="1" i="1" dirty="0" err="1"/>
              <a:t>Hydrurus</a:t>
            </a:r>
            <a:r>
              <a:rPr lang="cs-CZ" sz="1800" b="1" i="1" dirty="0"/>
              <a:t> </a:t>
            </a:r>
            <a:r>
              <a:rPr lang="cs-CZ" sz="1800" b="1" i="1" dirty="0" err="1"/>
              <a:t>foetidus</a:t>
            </a:r>
            <a:r>
              <a:rPr lang="cs-CZ" sz="1800" b="1" i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kapsální</a:t>
            </a:r>
            <a:r>
              <a:rPr lang="cs-CZ" sz="1800" dirty="0"/>
              <a:t> stélka, vegetativní buňky)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</a:t>
            </a:r>
            <a:r>
              <a:rPr lang="cs-CZ" sz="1800" i="1" dirty="0"/>
              <a:t>(u rodu </a:t>
            </a:r>
            <a:r>
              <a:rPr lang="cs-CZ" sz="1800" i="1" dirty="0" err="1"/>
              <a:t>Hydrurus</a:t>
            </a:r>
            <a:r>
              <a:rPr lang="cs-CZ" sz="1800" i="1" dirty="0"/>
              <a:t> ideálně nakreslit oba obrázky- zvětšení 100x i 400x)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	           </a:t>
            </a:r>
            <a:r>
              <a:rPr lang="cs-CZ" sz="1800" b="1" dirty="0" err="1"/>
              <a:t>Xanthophyceae</a:t>
            </a:r>
            <a:r>
              <a:rPr lang="cs-CZ" sz="1800" dirty="0"/>
              <a:t> (</a:t>
            </a:r>
            <a:r>
              <a:rPr lang="cs-CZ" sz="1800" dirty="0" err="1"/>
              <a:t>různobrvky</a:t>
            </a:r>
            <a:r>
              <a:rPr lang="cs-CZ" sz="1800" dirty="0"/>
              <a:t>): </a:t>
            </a:r>
            <a:r>
              <a:rPr lang="cs-CZ" sz="1800" b="1" i="1" dirty="0" err="1"/>
              <a:t>Tribonema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 </a:t>
            </a:r>
            <a:r>
              <a:rPr lang="cs-CZ" sz="1800" dirty="0"/>
              <a:t>(vegetativní vlákno, H-kus)</a:t>
            </a:r>
          </a:p>
          <a:p>
            <a:pPr marL="0" indent="0">
              <a:buNone/>
              <a:defRPr/>
            </a:pPr>
            <a:r>
              <a:rPr lang="cs-CZ" sz="1800" i="1" dirty="0"/>
              <a:t>                                                                                 </a:t>
            </a:r>
            <a:r>
              <a:rPr lang="cs-CZ" sz="1800" b="1" i="1" dirty="0" err="1"/>
              <a:t>Vaucheria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</a:t>
            </a:r>
            <a:r>
              <a:rPr lang="cs-CZ" sz="1800" dirty="0"/>
              <a:t> (trubicovitý sifon, oogonium, antheridium.  </a:t>
            </a:r>
            <a:r>
              <a:rPr lang="cs-CZ" sz="1700" i="1" dirty="0"/>
              <a:t>Je jedno, který obrázek zakreslíte, jestli nezralé stočené antheridium nebo zralé vzpřímené antheridium</a:t>
            </a:r>
            <a:r>
              <a:rPr lang="cs-CZ" sz="1800" i="1" dirty="0"/>
              <a:t>.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	            </a:t>
            </a:r>
            <a:r>
              <a:rPr lang="cs-CZ" sz="1800" b="1" dirty="0" err="1"/>
              <a:t>Phaeophyceae</a:t>
            </a:r>
            <a:r>
              <a:rPr lang="cs-CZ" sz="1800" dirty="0"/>
              <a:t> (chaluhy): </a:t>
            </a:r>
            <a:r>
              <a:rPr lang="cs-CZ" sz="1800" b="1" i="1" dirty="0" err="1"/>
              <a:t>Fucus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 </a:t>
            </a:r>
            <a:r>
              <a:rPr lang="cs-CZ" sz="1800" dirty="0"/>
              <a:t>– příčný řez </a:t>
            </a:r>
            <a:r>
              <a:rPr lang="cs-CZ" sz="1800" dirty="0" err="1"/>
              <a:t>konceptakulem</a:t>
            </a:r>
            <a:r>
              <a:rPr lang="cs-CZ" sz="1800" dirty="0"/>
              <a:t> 	   	             (</a:t>
            </a:r>
            <a:r>
              <a:rPr lang="cs-CZ" sz="1800" dirty="0" err="1"/>
              <a:t>konceptakulum</a:t>
            </a:r>
            <a:r>
              <a:rPr lang="cs-CZ" sz="1800" dirty="0"/>
              <a:t>, oogonium, antheridium)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</a:t>
            </a:r>
            <a:r>
              <a:rPr lang="cs-CZ" sz="1800" b="1" dirty="0" err="1"/>
              <a:t>Bacillariophyceae</a:t>
            </a:r>
            <a:r>
              <a:rPr lang="cs-CZ" sz="1800" dirty="0"/>
              <a:t> (rozsivky): </a:t>
            </a:r>
            <a:r>
              <a:rPr lang="cs-CZ" sz="1800" b="1" i="1" dirty="0" err="1"/>
              <a:t>Melosira</a:t>
            </a:r>
            <a:r>
              <a:rPr lang="cs-CZ" sz="1800" dirty="0"/>
              <a:t>, </a:t>
            </a:r>
            <a:r>
              <a:rPr lang="cs-CZ" sz="1800" b="1" i="1" dirty="0" err="1"/>
              <a:t>Navicula</a:t>
            </a:r>
            <a:r>
              <a:rPr lang="cs-CZ" sz="1800" dirty="0"/>
              <a:t>, </a:t>
            </a:r>
            <a:r>
              <a:rPr lang="cs-CZ" sz="1800" b="1" i="1" dirty="0" err="1"/>
              <a:t>Gyrosigma</a:t>
            </a:r>
            <a:endParaRPr lang="cs-CZ" sz="1800" b="1" i="1" dirty="0"/>
          </a:p>
          <a:p>
            <a:pPr marL="0" indent="0">
              <a:buNone/>
              <a:defRPr/>
            </a:pPr>
            <a:endParaRPr lang="cs-CZ" sz="1800" i="1" dirty="0"/>
          </a:p>
          <a:p>
            <a:pPr>
              <a:buFont typeface="Arial" charset="0"/>
              <a:buChar char="•"/>
              <a:defRPr/>
            </a:pPr>
            <a:r>
              <a:rPr lang="cs-CZ" sz="1800" u="sng" dirty="0">
                <a:solidFill>
                  <a:srgbClr val="C00000"/>
                </a:solidFill>
              </a:rPr>
              <a:t>odd.: </a:t>
            </a:r>
            <a:r>
              <a:rPr lang="cs-CZ" sz="1800" u="sng" dirty="0" err="1">
                <a:solidFill>
                  <a:srgbClr val="C00000"/>
                </a:solidFill>
              </a:rPr>
              <a:t>Rhodophyta</a:t>
            </a:r>
            <a:r>
              <a:rPr lang="cs-CZ" sz="1800" u="sng" dirty="0">
                <a:solidFill>
                  <a:srgbClr val="C00000"/>
                </a:solidFill>
              </a:rPr>
              <a:t> (ruduchy) </a:t>
            </a: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C00000"/>
                </a:solidFill>
              </a:rPr>
              <a:t> třída: </a:t>
            </a:r>
            <a:r>
              <a:rPr lang="cs-CZ" sz="1800" b="1" dirty="0" err="1">
                <a:solidFill>
                  <a:srgbClr val="C00000"/>
                </a:solidFill>
              </a:rPr>
              <a:t>Rhodophyceae</a:t>
            </a:r>
            <a:r>
              <a:rPr lang="cs-CZ" sz="1800" dirty="0">
                <a:solidFill>
                  <a:srgbClr val="C00000"/>
                </a:solidFill>
              </a:rPr>
              <a:t>: </a:t>
            </a:r>
            <a:r>
              <a:rPr lang="cs-CZ" sz="1800" b="1" i="1" dirty="0">
                <a:solidFill>
                  <a:srgbClr val="C00000"/>
                </a:solidFill>
              </a:rPr>
              <a:t>Batrachospermum moniliforme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dirty="0">
                <a:solidFill>
                  <a:srgbClr val="C00000"/>
                </a:solidFill>
              </a:rPr>
              <a:t>(internodium, nodus, cystokarp)</a:t>
            </a:r>
          </a:p>
          <a:p>
            <a:pPr marL="0" indent="0">
              <a:buNone/>
              <a:defRPr/>
            </a:pP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5993E98-19D2-46EB-A3D5-2E564F4F6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56" y="100817"/>
            <a:ext cx="1375144" cy="103135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DE5CF5C-F7DF-4D9A-B01D-43461268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98"/>
            <a:ext cx="1232925" cy="12341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E8C7888-2348-4522-A5D8-2061E6B3D004}"/>
              </a:ext>
            </a:extLst>
          </p:cNvPr>
          <p:cNvSpPr txBox="1"/>
          <p:nvPr/>
        </p:nvSpPr>
        <p:spPr>
          <a:xfrm>
            <a:off x="219965" y="6282836"/>
            <a:ext cx="86688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2060"/>
                </a:solidFill>
              </a:rPr>
              <a:t>Do závěru napište shrnutí-čím se jednotlivé skupiny vyznačují, co mají společného, čím se naopak liší a co vás na dnešním pozorování zaujalo.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18"/>
    </mc:Choice>
    <mc:Fallback xmlns="">
      <p:transition spd="slow" advTm="960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muž, sníh, slunce&#10;&#10;Popis byl vytvořen automaticky">
            <a:extLst>
              <a:ext uri="{FF2B5EF4-FFF2-40B4-BE49-F238E27FC236}">
                <a16:creationId xmlns:a16="http://schemas.microsoft.com/office/drawing/2014/main" id="{CE7432CD-D736-4073-B621-C264710BD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EE8E0B-BC04-42C4-B307-4232039F6CD0}"/>
              </a:ext>
            </a:extLst>
          </p:cNvPr>
          <p:cNvSpPr txBox="1"/>
          <p:nvPr/>
        </p:nvSpPr>
        <p:spPr>
          <a:xfrm>
            <a:off x="5401340" y="5209953"/>
            <a:ext cx="409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Hydrurus</a:t>
            </a:r>
            <a:r>
              <a:rPr lang="cs-CZ" b="1" i="1" dirty="0"/>
              <a:t> </a:t>
            </a:r>
            <a:r>
              <a:rPr lang="cs-CZ" b="1" i="1" dirty="0" err="1"/>
              <a:t>foetidus</a:t>
            </a:r>
            <a:endParaRPr lang="cs-CZ" b="1" i="1" dirty="0"/>
          </a:p>
          <a:p>
            <a:r>
              <a:rPr lang="cs-CZ" b="1" dirty="0"/>
              <a:t>Třída </a:t>
            </a:r>
            <a:r>
              <a:rPr lang="cs-CZ" b="1" dirty="0" err="1"/>
              <a:t>Chrysophyceae</a:t>
            </a:r>
            <a:r>
              <a:rPr lang="cs-CZ" b="1" dirty="0"/>
              <a:t> (</a:t>
            </a:r>
            <a:r>
              <a:rPr lang="cs-CZ" b="1" dirty="0" err="1"/>
              <a:t>zlativky</a:t>
            </a:r>
            <a:r>
              <a:rPr lang="cs-CZ" b="1" dirty="0"/>
              <a:t>)</a:t>
            </a:r>
          </a:p>
          <a:p>
            <a:r>
              <a:rPr lang="cs-CZ" b="1" dirty="0"/>
              <a:t>Zvětšení 100x</a:t>
            </a:r>
          </a:p>
          <a:p>
            <a:r>
              <a:rPr lang="cs-CZ" b="1" dirty="0" err="1"/>
              <a:t>Kapsální</a:t>
            </a:r>
            <a:r>
              <a:rPr lang="cs-CZ" b="1" dirty="0"/>
              <a:t> stélka</a:t>
            </a:r>
          </a:p>
        </p:txBody>
      </p:sp>
    </p:spTree>
    <p:extLst>
      <p:ext uri="{BB962C8B-B14F-4D97-AF65-F5344CB8AC3E}">
        <p14:creationId xmlns:p14="http://schemas.microsoft.com/office/powerpoint/2010/main" val="41281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08"/>
    </mc:Choice>
    <mc:Fallback xmlns="">
      <p:transition spd="slow" advTm="7130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9E3D4E-AE40-46E9-B0C1-6B0BB8CF1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D24801-2557-4040-8904-EEF72211D123}"/>
              </a:ext>
            </a:extLst>
          </p:cNvPr>
          <p:cNvSpPr txBox="1"/>
          <p:nvPr/>
        </p:nvSpPr>
        <p:spPr>
          <a:xfrm>
            <a:off x="5635256" y="3147237"/>
            <a:ext cx="409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Hydrurus</a:t>
            </a:r>
            <a:r>
              <a:rPr lang="cs-CZ" b="1" i="1" dirty="0"/>
              <a:t> </a:t>
            </a:r>
            <a:r>
              <a:rPr lang="cs-CZ" b="1" i="1" dirty="0" err="1"/>
              <a:t>foetidus</a:t>
            </a:r>
            <a:endParaRPr lang="cs-CZ" b="1" i="1" dirty="0"/>
          </a:p>
          <a:p>
            <a:r>
              <a:rPr lang="cs-CZ" b="1" dirty="0"/>
              <a:t>Třída </a:t>
            </a:r>
            <a:r>
              <a:rPr lang="cs-CZ" b="1" dirty="0" err="1"/>
              <a:t>Chrysophyceae</a:t>
            </a:r>
            <a:r>
              <a:rPr lang="cs-CZ" b="1" dirty="0"/>
              <a:t> (</a:t>
            </a:r>
            <a:r>
              <a:rPr lang="cs-CZ" b="1" dirty="0" err="1"/>
              <a:t>zlativky</a:t>
            </a:r>
            <a:r>
              <a:rPr lang="cs-CZ" b="1" dirty="0"/>
              <a:t>)</a:t>
            </a:r>
          </a:p>
          <a:p>
            <a:r>
              <a:rPr lang="cs-CZ" b="1" dirty="0"/>
              <a:t>Zvětšení 400x</a:t>
            </a:r>
          </a:p>
          <a:p>
            <a:r>
              <a:rPr lang="cs-CZ" b="1" dirty="0" err="1"/>
              <a:t>Kapsální</a:t>
            </a:r>
            <a:r>
              <a:rPr lang="cs-CZ" b="1" dirty="0"/>
              <a:t> stélka, vegetativní buňky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8BD6042-0A32-4BED-AE8D-7B0714FB8F27}"/>
              </a:ext>
            </a:extLst>
          </p:cNvPr>
          <p:cNvSpPr txBox="1"/>
          <p:nvPr/>
        </p:nvSpPr>
        <p:spPr>
          <a:xfrm>
            <a:off x="116959" y="1488558"/>
            <a:ext cx="255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vegetativní buňky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DD6927C-0D8A-4F88-88CA-1F120FF1CC9B}"/>
              </a:ext>
            </a:extLst>
          </p:cNvPr>
          <p:cNvCxnSpPr/>
          <p:nvPr/>
        </p:nvCxnSpPr>
        <p:spPr>
          <a:xfrm flipV="1">
            <a:off x="1998921" y="1488558"/>
            <a:ext cx="1127051" cy="18466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090C4DA-8A08-4D79-91F3-D06B088B748F}"/>
              </a:ext>
            </a:extLst>
          </p:cNvPr>
          <p:cNvCxnSpPr>
            <a:cxnSpLocks/>
          </p:cNvCxnSpPr>
          <p:nvPr/>
        </p:nvCxnSpPr>
        <p:spPr>
          <a:xfrm>
            <a:off x="1998921" y="1673224"/>
            <a:ext cx="786811" cy="156970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1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1"/>
    </mc:Choice>
    <mc:Fallback xmlns="">
      <p:transition spd="slow" advTm="4050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ouř, vlak, zelená, velké&#10;&#10;Popis byl vytvořen automaticky">
            <a:extLst>
              <a:ext uri="{FF2B5EF4-FFF2-40B4-BE49-F238E27FC236}">
                <a16:creationId xmlns:a16="http://schemas.microsoft.com/office/drawing/2014/main" id="{9FAE14F0-CE9D-46E2-984C-41B10CD79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1FDFDD-8189-4A1F-86B6-F66EB16F240F}"/>
              </a:ext>
            </a:extLst>
          </p:cNvPr>
          <p:cNvSpPr txBox="1"/>
          <p:nvPr/>
        </p:nvSpPr>
        <p:spPr>
          <a:xfrm>
            <a:off x="1503094" y="2776847"/>
            <a:ext cx="46893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Tribonema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r>
              <a:rPr lang="cs-CZ" sz="2000" b="1" dirty="0"/>
              <a:t>Vegetativní vlákno, H-kus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312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2"/>
    </mc:Choice>
    <mc:Fallback xmlns="">
      <p:transition spd="slow" advTm="5324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4469908-40F0-48EB-8B29-996548C1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4" descr="Tribonema_40x_trvaly preparat">
            <a:extLst>
              <a:ext uri="{FF2B5EF4-FFF2-40B4-BE49-F238E27FC236}">
                <a16:creationId xmlns:a16="http://schemas.microsoft.com/office/drawing/2014/main" id="{7682DF4F-84FC-4F44-9669-9603E5FC4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b="21440"/>
          <a:stretch/>
        </p:blipFill>
        <p:spPr bwMode="auto">
          <a:xfrm>
            <a:off x="20" y="1"/>
            <a:ext cx="9143979" cy="39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6">
            <a:extLst>
              <a:ext uri="{FF2B5EF4-FFF2-40B4-BE49-F238E27FC236}">
                <a16:creationId xmlns:a16="http://schemas.microsoft.com/office/drawing/2014/main" id="{619CE79B-2850-4312-920F-E9C9F3F8A5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659" y="3303269"/>
            <a:ext cx="2520950" cy="5048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id="{B6ADA3C2-4EDE-4F80-9DA0-2174B6703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343" y="3585412"/>
            <a:ext cx="2881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H-kus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82F7023-A9A6-406F-946D-FB65955F2B3C}"/>
              </a:ext>
            </a:extLst>
          </p:cNvPr>
          <p:cNvSpPr txBox="1"/>
          <p:nvPr/>
        </p:nvSpPr>
        <p:spPr>
          <a:xfrm>
            <a:off x="210051" y="4182468"/>
            <a:ext cx="46893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i="1" dirty="0" err="1"/>
              <a:t>Tribonema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dirty="0"/>
              <a:t>Zvětšení 400x</a:t>
            </a:r>
          </a:p>
          <a:p>
            <a:pPr>
              <a:spcAft>
                <a:spcPts val="600"/>
              </a:spcAft>
            </a:pPr>
            <a:r>
              <a:rPr lang="cs-CZ" sz="2000" b="1" dirty="0"/>
              <a:t>Vegetativní vlákno, H-kus</a:t>
            </a:r>
          </a:p>
          <a:p>
            <a:pPr>
              <a:spcAft>
                <a:spcPts val="600"/>
              </a:spcAft>
            </a:pP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4"/>
    </mc:Choice>
    <mc:Fallback xmlns="">
      <p:transition spd="slow" advTm="1759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0E7E6-9F38-4497-9326-10AD1064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vsedě, stůl, zelená, jídlo&#10;&#10;Popis byl vytvořen automaticky">
            <a:extLst>
              <a:ext uri="{FF2B5EF4-FFF2-40B4-BE49-F238E27FC236}">
                <a16:creationId xmlns:a16="http://schemas.microsoft.com/office/drawing/2014/main" id="{B1F60F73-580D-4A1A-BAF6-9B806EECF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D52693-F015-4844-8748-A2EA743578EF}"/>
              </a:ext>
            </a:extLst>
          </p:cNvPr>
          <p:cNvSpPr txBox="1"/>
          <p:nvPr/>
        </p:nvSpPr>
        <p:spPr>
          <a:xfrm>
            <a:off x="5083288" y="613885"/>
            <a:ext cx="4689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r>
              <a:rPr lang="cs-CZ" b="1" dirty="0"/>
              <a:t>Sterilní trubicovitý sifon</a:t>
            </a:r>
          </a:p>
        </p:txBody>
      </p:sp>
    </p:spTree>
    <p:extLst>
      <p:ext uri="{BB962C8B-B14F-4D97-AF65-F5344CB8AC3E}">
        <p14:creationId xmlns:p14="http://schemas.microsoft.com/office/powerpoint/2010/main" val="3118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25"/>
    </mc:Choice>
    <mc:Fallback xmlns="">
      <p:transition spd="slow" advTm="1289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vsedě, stůl, staré&#10;&#10;Popis byl vytvořen automaticky">
            <a:extLst>
              <a:ext uri="{FF2B5EF4-FFF2-40B4-BE49-F238E27FC236}">
                <a16:creationId xmlns:a16="http://schemas.microsoft.com/office/drawing/2014/main" id="{89C94992-6874-4B5B-A835-F0C2F1FE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5" name="Obrázek 4" descr="Obsah obrázku vsedě, stůl, staré, sklo&#10;&#10;Popis byl vytvořen automaticky">
            <a:extLst>
              <a:ext uri="{FF2B5EF4-FFF2-40B4-BE49-F238E27FC236}">
                <a16:creationId xmlns:a16="http://schemas.microsoft.com/office/drawing/2014/main" id="{DF95E081-C788-45E5-9A15-4E36708BA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4" y="0"/>
            <a:ext cx="9144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18DDD7-E29A-4D79-81F6-628E27882042}"/>
              </a:ext>
            </a:extLst>
          </p:cNvPr>
          <p:cNvSpPr txBox="1"/>
          <p:nvPr/>
        </p:nvSpPr>
        <p:spPr>
          <a:xfrm>
            <a:off x="107251" y="174740"/>
            <a:ext cx="2880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endParaRPr lang="cs-CZ" sz="2000" b="1" dirty="0"/>
          </a:p>
          <a:p>
            <a:r>
              <a:rPr lang="cs-CZ" sz="2000" b="1" dirty="0"/>
              <a:t>Oogonium </a:t>
            </a:r>
          </a:p>
          <a:p>
            <a:r>
              <a:rPr lang="cs-CZ" sz="2000" b="1" dirty="0"/>
              <a:t>a antheridium na trubicovitém sifonu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EBAB044-637D-4D56-8F15-B7597B07E336}"/>
              </a:ext>
            </a:extLst>
          </p:cNvPr>
          <p:cNvSpPr txBox="1"/>
          <p:nvPr/>
        </p:nvSpPr>
        <p:spPr>
          <a:xfrm>
            <a:off x="1158949" y="3182463"/>
            <a:ext cx="177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oogonium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ADDD67D-8793-45F7-AFD5-1E2107B0ED19}"/>
              </a:ext>
            </a:extLst>
          </p:cNvPr>
          <p:cNvSpPr/>
          <p:nvPr/>
        </p:nvSpPr>
        <p:spPr>
          <a:xfrm>
            <a:off x="96618" y="4844501"/>
            <a:ext cx="1472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 antheridium </a:t>
            </a:r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A06B95F-2225-4D9C-A85B-1205E51E5705}"/>
              </a:ext>
            </a:extLst>
          </p:cNvPr>
          <p:cNvCxnSpPr>
            <a:cxnSpLocks/>
          </p:cNvCxnSpPr>
          <p:nvPr/>
        </p:nvCxnSpPr>
        <p:spPr>
          <a:xfrm>
            <a:off x="1443190" y="5080053"/>
            <a:ext cx="818708" cy="35262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324645D-72C8-44BE-9611-1C5C4B91588A}"/>
              </a:ext>
            </a:extLst>
          </p:cNvPr>
          <p:cNvCxnSpPr>
            <a:cxnSpLocks/>
          </p:cNvCxnSpPr>
          <p:nvPr/>
        </p:nvCxnSpPr>
        <p:spPr>
          <a:xfrm flipV="1">
            <a:off x="2261898" y="3182463"/>
            <a:ext cx="956931" cy="1906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4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7"/>
    </mc:Choice>
    <mc:Fallback xmlns="">
      <p:transition spd="slow" advTm="8847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Obrázek 3" descr="Obsah obrázku vsedě, voda, staré, stůl&#10;&#10;Popis byl vytvořen automaticky">
            <a:extLst>
              <a:ext uri="{FF2B5EF4-FFF2-40B4-BE49-F238E27FC236}">
                <a16:creationId xmlns:a16="http://schemas.microsoft.com/office/drawing/2014/main" id="{BBBEB6C2-A6F6-4002-9C9D-4634713DF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r="4612" b="3"/>
          <a:stretch/>
        </p:blipFill>
        <p:spPr>
          <a:xfrm>
            <a:off x="149055" y="171720"/>
            <a:ext cx="4352493" cy="3905677"/>
          </a:xfrm>
          <a:prstGeom prst="rect">
            <a:avLst/>
          </a:prstGeom>
        </p:spPr>
      </p:pic>
      <p:pic>
        <p:nvPicPr>
          <p:cNvPr id="6" name="Obrázek 5" descr="Obsah obrázku ryba, vsedě, kousek, pták&#10;&#10;Popis byl vytvořen automaticky">
            <a:extLst>
              <a:ext uri="{FF2B5EF4-FFF2-40B4-BE49-F238E27FC236}">
                <a16:creationId xmlns:a16="http://schemas.microsoft.com/office/drawing/2014/main" id="{BC38F030-527D-45D2-AC01-21561206C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3" b="3"/>
          <a:stretch/>
        </p:blipFill>
        <p:spPr>
          <a:xfrm>
            <a:off x="4642450" y="156394"/>
            <a:ext cx="4352492" cy="392099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EB38E9-8471-48D9-8583-D72FD24B8487}"/>
              </a:ext>
            </a:extLst>
          </p:cNvPr>
          <p:cNvSpPr txBox="1"/>
          <p:nvPr/>
        </p:nvSpPr>
        <p:spPr>
          <a:xfrm>
            <a:off x="309268" y="4344314"/>
            <a:ext cx="76119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endParaRPr lang="cs-CZ" sz="2000" b="1" dirty="0"/>
          </a:p>
          <a:p>
            <a:r>
              <a:rPr lang="cs-CZ" sz="2000" b="1" dirty="0"/>
              <a:t>Zralé antheridium</a:t>
            </a:r>
          </a:p>
        </p:txBody>
      </p:sp>
    </p:spTree>
    <p:extLst>
      <p:ext uri="{BB962C8B-B14F-4D97-AF65-F5344CB8AC3E}">
        <p14:creationId xmlns:p14="http://schemas.microsoft.com/office/powerpoint/2010/main" val="7700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5"/>
    </mc:Choice>
    <mc:Fallback xmlns="">
      <p:transition spd="slow" advTm="22785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568</Words>
  <Application>Microsoft Office PowerPoint</Application>
  <PresentationFormat>Předvádění na obrazovce (4:3)</PresentationFormat>
  <Paragraphs>169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 2</vt:lpstr>
      <vt:lpstr>Motiv Office</vt:lpstr>
      <vt:lpstr>Cvičení číslo 3 a 4  Heterokontní řasy a ruduchy  oddělení Heterokontophyta a Rhodophyta   </vt:lpstr>
      <vt:lpstr>            Oddělení Heterokontophyta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Třída Phaeophyceae - chaluhy</vt:lpstr>
      <vt:lpstr>Prezentace aplikace PowerPoint</vt:lpstr>
      <vt:lpstr>Prezentace aplikace PowerPoint</vt:lpstr>
      <vt:lpstr>Bacillariophyceae: rozsivky</vt:lpstr>
      <vt:lpstr>Morfologie</vt:lpstr>
      <vt:lpstr>Prezentace aplikace PowerPoint</vt:lpstr>
      <vt:lpstr>Centrická rozsivka</vt:lpstr>
      <vt:lpstr>Odd.: Heterokontophyta Třída: Bacillariophyceae  </vt:lpstr>
      <vt:lpstr>3 povinné rozsivky</vt:lpstr>
      <vt:lpstr>Prezentace aplikace PowerPoint</vt:lpstr>
      <vt:lpstr>Prezentace aplikace PowerPoint</vt:lpstr>
      <vt:lpstr>Pohled na trvalý preparát</vt:lpstr>
      <vt:lpstr>Prezentace aplikace PowerPoint</vt:lpstr>
      <vt:lpstr>                        Oddělení Rhodophyta</vt:lpstr>
      <vt:lpstr>Prezentace aplikace PowerPoint</vt:lpstr>
      <vt:lpstr>Prezentace aplikace PowerPoint</vt:lpstr>
      <vt:lpstr>Prezentace aplikace PowerPoint</vt:lpstr>
      <vt:lpstr>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3  Heterokontní řasy a ruduchy  oddělení Heterokontophyta a Rhodophyta</dc:title>
  <dc:creator>Barbora Hutňan Chattová</dc:creator>
  <cp:lastModifiedBy>Olga Rotreklová</cp:lastModifiedBy>
  <cp:revision>21</cp:revision>
  <dcterms:created xsi:type="dcterms:W3CDTF">2020-10-19T15:03:58Z</dcterms:created>
  <dcterms:modified xsi:type="dcterms:W3CDTF">2022-10-04T05:53:08Z</dcterms:modified>
</cp:coreProperties>
</file>