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83" r:id="rId2"/>
    <p:sldId id="285" r:id="rId3"/>
    <p:sldId id="296" r:id="rId4"/>
    <p:sldId id="297" r:id="rId5"/>
    <p:sldId id="298" r:id="rId6"/>
    <p:sldId id="294" r:id="rId7"/>
    <p:sldId id="305" r:id="rId8"/>
    <p:sldId id="302" r:id="rId9"/>
    <p:sldId id="286" r:id="rId10"/>
    <p:sldId id="287" r:id="rId11"/>
    <p:sldId id="288" r:id="rId12"/>
    <p:sldId id="290" r:id="rId13"/>
    <p:sldId id="292" r:id="rId14"/>
    <p:sldId id="291" r:id="rId15"/>
    <p:sldId id="293" r:id="rId16"/>
    <p:sldId id="284" r:id="rId1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DF71"/>
    <a:srgbClr val="000000"/>
    <a:srgbClr val="FFFF00"/>
    <a:srgbClr val="E0FE8A"/>
    <a:srgbClr val="FEEEB4"/>
    <a:srgbClr val="FFFFCC"/>
    <a:srgbClr val="F8F4CA"/>
    <a:srgbClr val="F6E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1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F9CFBF-6880-48F5-87B4-28B2966905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8674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46412-2E60-4491-A957-AAEDE4950B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28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81CEA-F157-4510-B9B0-B148C92CF3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273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9123F-132F-410A-B3A3-CA1C9D7E93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8744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EFC4C-6E3D-4502-BE89-4BB5B81174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335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2D121-CB11-4645-8DC1-3F7BD29A2D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464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3FDA4-4EA6-48F7-9968-211F1176E6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024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A8A02-6170-4D6B-A87F-4916E8FF03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971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59C2F-E2D3-4785-9905-FCC59EA205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08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75419-8F3A-44A0-B4DC-260C3B1E5D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447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64873-0072-4508-8882-B61CE0169E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815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7AC63-60DA-4D20-B6AB-484368F761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644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79D9C-61A8-448B-8864-7AADCF034E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140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73661-F812-4F84-9606-95D062F825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249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C4F05-D3F6-4001-A1D2-2344463C47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143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881D79F-055A-4E8D-9054-56F84D4C50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56592" y="573079"/>
            <a:ext cx="7593012" cy="559458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>
                <a:solidFill>
                  <a:srgbClr val="F5D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TŘÍDA: </a:t>
            </a:r>
            <a:r>
              <a:rPr lang="cs-CZ" sz="3600" i="1" dirty="0" err="1">
                <a:solidFill>
                  <a:srgbClr val="F5D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Mucoromycetes</a:t>
            </a:r>
            <a:endParaRPr lang="cs-CZ" i="1" dirty="0">
              <a:solidFill>
                <a:srgbClr val="F5DF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378" y="1865854"/>
            <a:ext cx="7995021" cy="48478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V</a:t>
            </a:r>
            <a:r>
              <a:rPr lang="cs-CZ" sz="2400" noProof="1">
                <a:latin typeface="Tahoma" pitchFamily="34" charset="0"/>
                <a:cs typeface="Tahoma" pitchFamily="34" charset="0"/>
              </a:rPr>
              <a:t> buněčné stěně převažuje chitosan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2400" noProof="1">
                <a:latin typeface="Tahoma" pitchFamily="34" charset="0"/>
                <a:cs typeface="Tahoma" pitchFamily="34" charset="0"/>
              </a:rPr>
              <a:t>Stélka vláknitá, větvená, coenocytická, mnohojaderná, 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/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noProof="1">
                <a:latin typeface="Tahoma" pitchFamily="34" charset="0"/>
                <a:cs typeface="Tahoma" pitchFamily="34" charset="0"/>
              </a:rPr>
              <a:t>s menším počtem přehrádek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2400" noProof="1">
                <a:latin typeface="Tahoma" pitchFamily="34" charset="0"/>
                <a:cs typeface="Tahoma" pitchFamily="34" charset="0"/>
              </a:rPr>
              <a:t>Nepohlavní rozmnožování: sporangia se sporangiosporami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2400" noProof="1">
                <a:latin typeface="Tahoma" pitchFamily="34" charset="0"/>
                <a:cs typeface="Tahoma" pitchFamily="34" charset="0"/>
              </a:rPr>
              <a:t>Pohlavní rozmnožování: gametangiogamie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2400" noProof="1">
                <a:latin typeface="Tahoma" pitchFamily="34" charset="0"/>
                <a:cs typeface="Tahoma" pitchFamily="34" charset="0"/>
              </a:rPr>
              <a:t>Výskyt: organi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z</a:t>
            </a:r>
            <a:r>
              <a:rPr lang="cs-CZ" sz="2400" noProof="1">
                <a:latin typeface="Tahoma" pitchFamily="34" charset="0"/>
                <a:cs typeface="Tahoma" pitchFamily="34" charset="0"/>
              </a:rPr>
              <a:t>my saprotrofně žijící v půdě, na trusu, 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/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noProof="1">
                <a:latin typeface="Tahoma" pitchFamily="34" charset="0"/>
                <a:cs typeface="Tahoma" pitchFamily="34" charset="0"/>
              </a:rPr>
              <a:t>na potravinách; paraziti hmyzu, hub, patogeny člověka</a:t>
            </a:r>
            <a:endParaRPr lang="cs-CZ" sz="24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Velikost skupiny: kolem 124 rodů a 870 druhů</a:t>
            </a:r>
            <a:endParaRPr lang="cs-CZ" sz="2400" noProof="1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4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C0F94C6D-CB27-46F0-906A-7786DE82FB50}"/>
              </a:ext>
            </a:extLst>
          </p:cNvPr>
          <p:cNvSpPr txBox="1">
            <a:spLocks/>
          </p:cNvSpPr>
          <p:nvPr/>
        </p:nvSpPr>
        <p:spPr bwMode="auto">
          <a:xfrm>
            <a:off x="177379" y="414143"/>
            <a:ext cx="759301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ODDĚLENÍ: </a:t>
            </a:r>
            <a:r>
              <a:rPr lang="cs-CZ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Mucoromycota</a:t>
            </a:r>
            <a:endParaRPr lang="cs-CZ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6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278" y="179068"/>
            <a:ext cx="8740106" cy="1143000"/>
          </a:xfrm>
        </p:spPr>
        <p:txBody>
          <a:bodyPr/>
          <a:lstStyle/>
          <a:p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Aspergillus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niger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(kropidlák černý)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9683" y="1134720"/>
            <a:ext cx="5399831" cy="48577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Potraviny, (např. černé čaje), krmiva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Patogen člověka (systémové mykózy, toxiny)</a:t>
            </a:r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Produkce </a:t>
            </a: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kys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. citronové, </a:t>
            </a: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glukonové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; </a:t>
            </a: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pektinasa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, fermentace</a:t>
            </a:r>
          </a:p>
          <a:p>
            <a:endParaRPr lang="cs-CZ" dirty="0"/>
          </a:p>
        </p:txBody>
      </p:sp>
      <p:pic>
        <p:nvPicPr>
          <p:cNvPr id="4" name="Picture 8" descr="Aspergillus niger nak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53" y="1196752"/>
            <a:ext cx="3025031" cy="40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spergillus niger CCF 1610 CYA 5-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8" y="3597326"/>
            <a:ext cx="2561294" cy="25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spergillus niger CCF 1610 mik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52" y="3597326"/>
            <a:ext cx="4455281" cy="307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7583" y="6101851"/>
            <a:ext cx="194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Kolonie na agarové plotně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878555" y="5311145"/>
            <a:ext cx="194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Konidiofory</a:t>
            </a:r>
          </a:p>
        </p:txBody>
      </p:sp>
    </p:spTree>
    <p:extLst>
      <p:ext uri="{BB962C8B-B14F-4D97-AF65-F5344CB8AC3E}">
        <p14:creationId xmlns:p14="http://schemas.microsoft.com/office/powerpoint/2010/main" val="14962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Penicillium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štětičkovec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107504" y="1258888"/>
            <a:ext cx="76295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Ovzduší, potraviny, zaplísněné byty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Startovací kultury při výrobě sýrů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Nepatogenní (až na </a:t>
            </a:r>
            <a:r>
              <a:rPr lang="cs-CZ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P. </a:t>
            </a:r>
            <a:r>
              <a:rPr lang="cs-CZ" i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marneffei</a:t>
            </a:r>
            <a:r>
              <a:rPr lang="cs-CZ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Mykotoxiny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Penicilin (</a:t>
            </a:r>
            <a:r>
              <a:rPr lang="cs-CZ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P. </a:t>
            </a:r>
            <a:r>
              <a:rPr lang="cs-CZ" i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chrysogenum</a:t>
            </a:r>
            <a:r>
              <a:rPr lang="cs-CZ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17" y="3477216"/>
            <a:ext cx="23764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enicillium chrysogenum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16" y="1124743"/>
            <a:ext cx="3297533" cy="52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Penicillium chrysogenum CCF 2878 CYA 10-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04" y="3477216"/>
            <a:ext cx="3359348" cy="338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313944" y="6139493"/>
            <a:ext cx="194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Kolonie na agarové plotně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180933" y="6499344"/>
            <a:ext cx="194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Konidiofory</a:t>
            </a:r>
          </a:p>
        </p:txBody>
      </p:sp>
    </p:spTree>
    <p:extLst>
      <p:ext uri="{BB962C8B-B14F-4D97-AF65-F5344CB8AC3E}">
        <p14:creationId xmlns:p14="http://schemas.microsoft.com/office/powerpoint/2010/main" val="10783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264" y="133165"/>
            <a:ext cx="7772400" cy="1143000"/>
          </a:xfrm>
        </p:spPr>
        <p:txBody>
          <a:bodyPr/>
          <a:lstStyle/>
          <a:p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Alternaria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alternata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3753" y="1276165"/>
            <a:ext cx="7772400" cy="41148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Příležitostný patogen rostlin, živočichů a člověka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Skvrny na listech, infekce horních cest dýchacích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Kontaminace klinického materiálu; stavební hmoty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Teleomorfa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 neznámá </a:t>
            </a:r>
          </a:p>
          <a:p>
            <a:endParaRPr lang="cs-CZ" dirty="0"/>
          </a:p>
        </p:txBody>
      </p:sp>
      <p:pic>
        <p:nvPicPr>
          <p:cNvPr id="4" name="Picture 2" descr="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8697"/>
            <a:ext cx="5017416" cy="338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141091-40X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78" y="2958697"/>
            <a:ext cx="4224113" cy="338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96136" y="627959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rgbClr val="FFFFFF"/>
                </a:solidFill>
              </a:rPr>
              <a:t>Zďovité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makrokonidie</a:t>
            </a:r>
            <a:endParaRPr 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412" y="145103"/>
            <a:ext cx="7772400" cy="1143000"/>
          </a:xfrm>
        </p:spPr>
        <p:txBody>
          <a:bodyPr/>
          <a:lstStyle/>
          <a:p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Cladosporium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herbarum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22870"/>
            <a:ext cx="7772400" cy="41148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Patogen především u mechorostů, ale i na ovoci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Kosmopolitní výskyt, velmi časté i v domácnostech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Alergenní působení konidií</a:t>
            </a:r>
          </a:p>
          <a:p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" y="2520522"/>
            <a:ext cx="3959200" cy="359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8"/>
          <a:stretch/>
        </p:blipFill>
        <p:spPr bwMode="auto">
          <a:xfrm>
            <a:off x="6372200" y="2520522"/>
            <a:ext cx="2747144" cy="41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37" b="50000"/>
          <a:stretch/>
        </p:blipFill>
        <p:spPr bwMode="auto">
          <a:xfrm>
            <a:off x="3989148" y="2520522"/>
            <a:ext cx="2383052" cy="33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83856" y="6115476"/>
            <a:ext cx="2020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Jednobuněčné konidie</a:t>
            </a:r>
          </a:p>
        </p:txBody>
      </p:sp>
    </p:spTree>
    <p:extLst>
      <p:ext uri="{BB962C8B-B14F-4D97-AF65-F5344CB8AC3E}">
        <p14:creationId xmlns:p14="http://schemas.microsoft.com/office/powerpoint/2010/main" val="29452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4774"/>
            <a:ext cx="7772400" cy="1143000"/>
          </a:xfrm>
        </p:spPr>
        <p:txBody>
          <a:bodyPr/>
          <a:lstStyle/>
          <a:p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Fusarium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culmorum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138" y="1258888"/>
            <a:ext cx="8029326" cy="485775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Celosvětový výskyt, nejčastěji na obilovinách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Krčkové choroby obilovin, napadá uskladněné brambory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Produkce mykotoxinů (</a:t>
            </a: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trichotheceny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, </a:t>
            </a: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zearalenon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)</a:t>
            </a:r>
          </a:p>
          <a:p>
            <a:endParaRPr lang="cs-CZ" dirty="0"/>
          </a:p>
        </p:txBody>
      </p:sp>
      <p:pic>
        <p:nvPicPr>
          <p:cNvPr id="4" name="Picture 3" descr="fc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6"/>
          <a:stretch/>
        </p:blipFill>
        <p:spPr bwMode="auto">
          <a:xfrm>
            <a:off x="0" y="2928792"/>
            <a:ext cx="3819525" cy="395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usar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71" y="2784162"/>
            <a:ext cx="3749628" cy="281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05" y="4969681"/>
            <a:ext cx="2839740" cy="188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5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6615" y="-28218"/>
            <a:ext cx="7772400" cy="1143000"/>
          </a:xfrm>
        </p:spPr>
        <p:txBody>
          <a:bodyPr/>
          <a:lstStyle/>
          <a:p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Trichothecium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roseum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138" y="1258888"/>
            <a:ext cx="8317358" cy="485775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Častý výskyt v půdě a na rostlinách, fytopatogenní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Produkce mykotoxinů; charakteristický pigment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Teleomorfa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 není známa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8"/>
          <a:stretch/>
        </p:blipFill>
        <p:spPr bwMode="auto">
          <a:xfrm>
            <a:off x="5076056" y="2214274"/>
            <a:ext cx="4067944" cy="46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2"/>
          <a:stretch/>
        </p:blipFill>
        <p:spPr bwMode="auto">
          <a:xfrm>
            <a:off x="-55930" y="2426631"/>
            <a:ext cx="4627930" cy="443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73905" y="2426631"/>
            <a:ext cx="2020334" cy="707886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rgbClr val="FFFFFF"/>
                </a:solidFill>
              </a:rPr>
              <a:t>Dvojbuněčné</a:t>
            </a:r>
            <a:r>
              <a:rPr lang="cs-CZ" sz="2000" dirty="0">
                <a:solidFill>
                  <a:srgbClr val="FFFFFF"/>
                </a:solidFill>
              </a:rPr>
              <a:t> konidie</a:t>
            </a:r>
          </a:p>
        </p:txBody>
      </p:sp>
    </p:spTree>
    <p:extLst>
      <p:ext uri="{BB962C8B-B14F-4D97-AF65-F5344CB8AC3E}">
        <p14:creationId xmlns:p14="http://schemas.microsoft.com/office/powerpoint/2010/main" val="24790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0825" y="1484784"/>
            <a:ext cx="8893175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ODDĚLENÍ: </a:t>
            </a:r>
            <a:r>
              <a:rPr kumimoji="0" lang="cs-CZ" sz="1900" i="1" u="none" strike="noStrike" kern="0" cap="none" spc="0" normalizeH="0" baseline="0" noProof="0" dirty="0" err="1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Mucoromycota</a:t>
            </a: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/>
            </a:r>
            <a:b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</a:b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TŘÍDA: </a:t>
            </a:r>
            <a:r>
              <a:rPr kumimoji="0" lang="cs-CZ" sz="1900" i="1" u="none" strike="noStrike" kern="0" cap="none" spc="0" normalizeH="0" baseline="0" noProof="0" dirty="0" err="1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Mucoromycetes</a:t>
            </a: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	</a:t>
            </a:r>
            <a:r>
              <a:rPr lang="cs-CZ" sz="1900" i="1" kern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Mucor</a:t>
            </a:r>
            <a:r>
              <a:rPr lang="cs-CZ" sz="1900" i="1" kern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1900" i="1" kern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moelleri</a:t>
            </a:r>
            <a:r>
              <a:rPr lang="cs-CZ" sz="1900" i="1" kern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– 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zygospory se suspenzory</a:t>
            </a:r>
            <a:endParaRPr kumimoji="0" lang="cs-CZ" sz="1900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	</a:t>
            </a:r>
            <a:r>
              <a:rPr lang="cs-CZ" sz="1900" i="1" kern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Rhizopus</a:t>
            </a:r>
            <a:r>
              <a:rPr lang="cs-CZ" sz="1900" i="1" kern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1900" i="1" kern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oryzae</a:t>
            </a:r>
            <a:r>
              <a:rPr lang="cs-CZ" sz="1900" i="1" kern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cs-CZ" sz="19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– </a:t>
            </a:r>
            <a:r>
              <a:rPr kumimoji="0" lang="cs-CZ" sz="19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rhizoidy+stolony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, </a:t>
            </a:r>
            <a:r>
              <a:rPr lang="cs-CZ" sz="1900" kern="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sporangia </a:t>
            </a:r>
            <a:r>
              <a:rPr lang="cs-CZ" sz="1900" kern="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(uvnitř kolumela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), spory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ODDĚLENÍ: </a:t>
            </a:r>
            <a:r>
              <a:rPr kumimoji="0" lang="cs-CZ" sz="1900" i="1" u="none" strike="noStrike" kern="0" cap="none" spc="0" normalizeH="0" baseline="0" noProof="0" dirty="0" err="1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Ascomycota</a:t>
            </a:r>
            <a:endParaRPr kumimoji="0" lang="cs-CZ" sz="190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900" kern="0" dirty="0">
                <a:solidFill>
                  <a:srgbClr val="F5DF71"/>
                </a:solidFill>
                <a:latin typeface="Tahoma" pitchFamily="34" charset="0"/>
                <a:cs typeface="Tahoma" pitchFamily="34" charset="0"/>
              </a:rPr>
              <a:t>TŘÍDA: </a:t>
            </a:r>
            <a:r>
              <a:rPr lang="cs-CZ" sz="1900" i="1" kern="0" dirty="0" err="1" smtClean="0">
                <a:solidFill>
                  <a:srgbClr val="F5DF71"/>
                </a:solidFill>
                <a:latin typeface="Tahoma" pitchFamily="34" charset="0"/>
                <a:cs typeface="Tahoma" pitchFamily="34" charset="0"/>
              </a:rPr>
              <a:t>Saccharomycetes</a:t>
            </a:r>
            <a:r>
              <a:rPr lang="cs-CZ" sz="1900" kern="0" dirty="0">
                <a:solidFill>
                  <a:srgbClr val="F5DF71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900" kern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cs-CZ" sz="1900" i="1" kern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Saccharomyces</a:t>
            </a:r>
            <a:r>
              <a:rPr lang="cs-CZ" sz="1900" i="1" kern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1900" i="1" kern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cerevisiae</a:t>
            </a:r>
            <a:r>
              <a:rPr lang="cs-CZ" sz="1900" i="1" kern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1900" kern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cs-CZ" sz="1900" kern="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jednotlivé buňk</a:t>
            </a:r>
            <a:r>
              <a:rPr lang="cs-CZ" sz="1900" kern="0" dirty="0" smtClean="0">
                <a:solidFill>
                  <a:schemeClr val="accent2"/>
                </a:solidFill>
                <a:cs typeface="Tahoma" pitchFamily="34" charset="0"/>
              </a:rPr>
              <a:t>y, možná pučící</a:t>
            </a:r>
            <a:endParaRPr lang="cs-CZ" sz="1900" kern="0" dirty="0">
              <a:solidFill>
                <a:schemeClr val="accent2"/>
              </a:solidFill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i="0" u="none" strike="noStrike" kern="0" cap="none" spc="0" normalizeH="0" baseline="0" noProof="0" dirty="0" smtClean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TŘÍDA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: </a:t>
            </a:r>
            <a:r>
              <a:rPr kumimoji="0" lang="cs-CZ" sz="1900" i="1" u="none" strike="noStrike" kern="0" cap="none" spc="0" normalizeH="0" baseline="0" noProof="0" dirty="0" err="1" smtClean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Sordariomycetes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	</a:t>
            </a:r>
            <a:r>
              <a:rPr kumimoji="0" lang="cs-CZ" sz="190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Sordaria</a:t>
            </a: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cs-CZ" sz="190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fimicola</a:t>
            </a: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– </a:t>
            </a:r>
            <a:r>
              <a:rPr kumimoji="0" lang="cs-CZ" sz="1900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perithecia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, </a:t>
            </a:r>
            <a:r>
              <a:rPr kumimoji="0" lang="cs-CZ" sz="1900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ostiolum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, vřecka</a:t>
            </a:r>
            <a:r>
              <a:rPr lang="cs-CZ" sz="1900" kern="0" dirty="0">
                <a:solidFill>
                  <a:schemeClr val="accent2"/>
                </a:solidFill>
                <a:cs typeface="Tahoma" pitchFamily="34" charset="0"/>
              </a:rPr>
              <a:t>, </a:t>
            </a:r>
            <a:r>
              <a:rPr lang="cs-CZ" sz="1900" kern="0" dirty="0" smtClean="0">
                <a:solidFill>
                  <a:schemeClr val="accent2"/>
                </a:solidFill>
                <a:cs typeface="Tahoma" pitchFamily="34" charset="0"/>
              </a:rPr>
              <a:t>askospory</a:t>
            </a:r>
            <a:r>
              <a:rPr lang="cs-CZ" dirty="0"/>
              <a:t>	</a:t>
            </a:r>
            <a:endParaRPr lang="cs-CZ" sz="1900" i="1" kern="0" dirty="0">
              <a:solidFill>
                <a:schemeClr val="accent2"/>
              </a:solidFill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POMOCNÉ ODDĚLENÍ: </a:t>
            </a:r>
            <a:r>
              <a:rPr kumimoji="0" lang="cs-CZ" sz="1900" i="1" u="none" strike="noStrike" kern="0" cap="none" spc="0" normalizeH="0" baseline="0" noProof="0" dirty="0" err="1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Deuteromycota</a:t>
            </a:r>
            <a:endParaRPr kumimoji="0" lang="cs-CZ" sz="1900" i="1" u="none" strike="noStrike" kern="0" cap="none" spc="0" normalizeH="0" baseline="0" noProof="0" dirty="0">
              <a:ln>
                <a:noFill/>
              </a:ln>
              <a:solidFill>
                <a:srgbClr val="F5DF7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POMOCNÁ TŘÍDA: </a:t>
            </a:r>
            <a:r>
              <a:rPr kumimoji="0" lang="cs-CZ" sz="1900" i="1" u="none" strike="noStrike" kern="0" cap="none" spc="0" normalizeH="0" baseline="0" noProof="0" dirty="0" err="1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Hyphomycetes</a:t>
            </a: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5DF7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	</a:t>
            </a:r>
            <a:r>
              <a:rPr lang="cs-CZ" sz="1900" i="1" kern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Aspergillus</a:t>
            </a:r>
            <a:r>
              <a:rPr lang="cs-CZ" sz="1900" i="1" kern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1900" i="1" kern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terreus</a:t>
            </a:r>
            <a:r>
              <a:rPr lang="cs-CZ" sz="1900" i="1" kern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– 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konidiofory s měchýřkem, konidie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kern="0" dirty="0">
                <a:solidFill>
                  <a:srgbClr val="FFFFFF"/>
                </a:solidFill>
                <a:cs typeface="Tahoma" pitchFamily="34" charset="0"/>
              </a:rPr>
              <a:t>	</a:t>
            </a:r>
            <a:r>
              <a:rPr lang="cs-CZ" sz="1900" i="1" kern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Penicillium</a:t>
            </a:r>
            <a:r>
              <a:rPr lang="cs-CZ" sz="1900" i="1" kern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1900" i="1" kern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brevicompactum</a:t>
            </a:r>
            <a:r>
              <a:rPr lang="cs-CZ" sz="1900" i="1" kern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1900" kern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cs-CZ" sz="1900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štětičkovitě větvené konidiofory, konidie</a:t>
            </a:r>
            <a:endParaRPr lang="cs-CZ" sz="1900" i="1" kern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i="1" kern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cs-CZ" sz="1900" i="1" kern="0" dirty="0" err="1" smtClean="0">
                <a:solidFill>
                  <a:srgbClr val="FFFFFF"/>
                </a:solidFill>
                <a:cs typeface="Tahoma" pitchFamily="34" charset="0"/>
              </a:rPr>
              <a:t>Alternaria</a:t>
            </a:r>
            <a:r>
              <a:rPr lang="cs-CZ" sz="1900" i="1" kern="0" dirty="0" smtClean="0">
                <a:solidFill>
                  <a:srgbClr val="FFFFFF"/>
                </a:solidFill>
                <a:cs typeface="Tahoma" pitchFamily="34" charset="0"/>
              </a:rPr>
              <a:t> </a:t>
            </a:r>
            <a:r>
              <a:rPr lang="cs-CZ" sz="1900" i="1" kern="0" dirty="0" err="1">
                <a:solidFill>
                  <a:srgbClr val="FFFFFF"/>
                </a:solidFill>
                <a:cs typeface="Tahoma" pitchFamily="34" charset="0"/>
              </a:rPr>
              <a:t>alternata</a:t>
            </a:r>
            <a:r>
              <a:rPr lang="cs-CZ" sz="1900" i="1" kern="0" dirty="0">
                <a:solidFill>
                  <a:srgbClr val="FFFFFF"/>
                </a:solidFill>
                <a:cs typeface="Tahoma" pitchFamily="34" charset="0"/>
              </a:rPr>
              <a:t> </a:t>
            </a:r>
            <a:r>
              <a:rPr lang="cs-CZ" sz="1900" kern="0" dirty="0">
                <a:solidFill>
                  <a:srgbClr val="FFFFFF"/>
                </a:solidFill>
                <a:cs typeface="Tahoma" pitchFamily="34" charset="0"/>
              </a:rPr>
              <a:t>– </a:t>
            </a:r>
            <a:r>
              <a:rPr lang="cs-CZ" sz="1900" kern="0" dirty="0" err="1">
                <a:solidFill>
                  <a:srgbClr val="FF0000"/>
                </a:solidFill>
                <a:cs typeface="Tahoma" pitchFamily="34" charset="0"/>
              </a:rPr>
              <a:t>zďovité</a:t>
            </a:r>
            <a:r>
              <a:rPr lang="cs-CZ" sz="1900" kern="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cs-CZ" sz="1900" kern="0" dirty="0" err="1">
                <a:solidFill>
                  <a:srgbClr val="FF0000"/>
                </a:solidFill>
                <a:cs typeface="Tahoma" pitchFamily="34" charset="0"/>
              </a:rPr>
              <a:t>makrokonidie</a:t>
            </a:r>
            <a:r>
              <a:rPr lang="cs-CZ" sz="1900" kern="0" dirty="0">
                <a:solidFill>
                  <a:srgbClr val="FF0000"/>
                </a:solidFill>
                <a:cs typeface="Tahoma" pitchFamily="34" charset="0"/>
              </a:rPr>
              <a:t> (někdy tvoří řetízky)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i="1" kern="0" dirty="0">
                <a:solidFill>
                  <a:srgbClr val="FFFFFF"/>
                </a:solidFill>
                <a:cs typeface="Tahoma" pitchFamily="34" charset="0"/>
              </a:rPr>
              <a:t>	</a:t>
            </a:r>
            <a:r>
              <a:rPr kumimoji="0" lang="cs-CZ" sz="190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Fusarium</a:t>
            </a:r>
            <a:r>
              <a:rPr kumimoji="0" lang="cs-CZ" sz="19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cs-CZ" sz="190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culmorum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– </a:t>
            </a:r>
            <a:r>
              <a:rPr kumimoji="0" lang="cs-CZ" sz="19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vícebuněčné</a:t>
            </a:r>
            <a:r>
              <a:rPr kumimoji="0" lang="cs-CZ" sz="19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cs-CZ" sz="19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makrokonidie</a:t>
            </a:r>
            <a:endParaRPr kumimoji="0" lang="cs-CZ" sz="19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cs-CZ" sz="1900" i="1" kern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Trichothecium</a:t>
            </a:r>
            <a:r>
              <a:rPr lang="cs-CZ" sz="1900" i="1" kern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1900" i="1" kern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roseum</a:t>
            </a:r>
            <a:r>
              <a:rPr lang="cs-CZ" sz="1900" i="1" kern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1900" kern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cs-CZ" sz="1900" kern="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dvojbuněčné</a:t>
            </a:r>
            <a:r>
              <a:rPr lang="cs-CZ" sz="19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1900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makrokonidie</a:t>
            </a:r>
            <a:endParaRPr lang="cs-CZ" sz="1900" i="1" kern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9284" y="330325"/>
            <a:ext cx="66762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chemeClr val="tx2"/>
                </a:solidFill>
              </a:rPr>
              <a:t>Přehled </a:t>
            </a:r>
            <a:r>
              <a:rPr lang="cs-CZ" altLang="cs-CZ" sz="2800" b="1" dirty="0">
                <a:solidFill>
                  <a:srgbClr val="F5DF71"/>
                </a:solidFill>
              </a:rPr>
              <a:t>pozorovaných objektů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5DF71"/>
                </a:solidFill>
              </a:rPr>
              <a:t>(základ</a:t>
            </a:r>
            <a:r>
              <a:rPr lang="cs-CZ" altLang="cs-CZ" sz="2800" b="1" dirty="0">
                <a:solidFill>
                  <a:schemeClr val="tx2"/>
                </a:solidFill>
              </a:rPr>
              <a:t>ní penzum pro podzim 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2022)</a:t>
            </a:r>
            <a:endParaRPr lang="cs-CZ" altLang="cs-CZ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94983" y="-145309"/>
            <a:ext cx="9536088" cy="1143000"/>
          </a:xfrm>
        </p:spPr>
        <p:txBody>
          <a:bodyPr/>
          <a:lstStyle/>
          <a:p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Mucor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plumbeus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(plíseň olovová)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139" y="1258888"/>
            <a:ext cx="6517158" cy="485775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Půda, trus, potraviny, substráty obsahující polysacharidy</a:t>
            </a:r>
            <a:endParaRPr lang="cs-CZ" sz="2400" b="1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Příležitostný patogen živočichů a člověka, znehodnocení potravin</a:t>
            </a:r>
          </a:p>
          <a:p>
            <a:endParaRPr lang="cs-CZ" dirty="0"/>
          </a:p>
        </p:txBody>
      </p:sp>
      <p:pic>
        <p:nvPicPr>
          <p:cNvPr id="4" name="Picture 15" descr="CCF 1522 Mucor plumbeus MEA 3-25 40x 2 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2"/>
          <a:stretch/>
        </p:blipFill>
        <p:spPr bwMode="auto">
          <a:xfrm>
            <a:off x="7380312" y="980728"/>
            <a:ext cx="1589088" cy="43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CCF 1522 Mucor plumbeus MEA 3-25 40x 4 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987"/>
          <a:stretch/>
        </p:blipFill>
        <p:spPr bwMode="auto">
          <a:xfrm>
            <a:off x="3073648" y="2974747"/>
            <a:ext cx="1641599" cy="33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020273" y="5332800"/>
            <a:ext cx="2087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Sporangiofor s </a:t>
            </a:r>
            <a:r>
              <a:rPr lang="cs-CZ" sz="2000" dirty="0" err="1">
                <a:solidFill>
                  <a:srgbClr val="FFFFFF"/>
                </a:solidFill>
              </a:rPr>
              <a:t>mnohasporovým</a:t>
            </a:r>
            <a:r>
              <a:rPr lang="cs-CZ" sz="2000" dirty="0">
                <a:solidFill>
                  <a:srgbClr val="FFFFFF"/>
                </a:solidFill>
              </a:rPr>
              <a:t> sporangiem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715247" y="3356992"/>
            <a:ext cx="2087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rgbClr val="FFFFFF"/>
                </a:solidFill>
              </a:rPr>
              <a:t>Kolumela</a:t>
            </a:r>
          </a:p>
          <a:p>
            <a:pPr algn="ctr"/>
            <a:endParaRPr lang="cs-CZ" sz="2400" dirty="0">
              <a:solidFill>
                <a:srgbClr val="FFFFFF"/>
              </a:solidFill>
            </a:endParaRPr>
          </a:p>
          <a:p>
            <a:pPr algn="ctr"/>
            <a:r>
              <a:rPr lang="cs-CZ" sz="1800" dirty="0">
                <a:solidFill>
                  <a:srgbClr val="FFFFFF"/>
                </a:solidFill>
              </a:rPr>
              <a:t>Límeček</a:t>
            </a:r>
          </a:p>
          <a:p>
            <a:pPr algn="ctr"/>
            <a:endParaRPr lang="cs-CZ" sz="2000" dirty="0">
              <a:solidFill>
                <a:srgbClr val="FFFFFF"/>
              </a:solidFill>
            </a:endParaRPr>
          </a:p>
          <a:p>
            <a:pPr algn="ctr"/>
            <a:endParaRPr lang="cs-CZ" sz="2000" dirty="0">
              <a:solidFill>
                <a:srgbClr val="FFFFFF"/>
              </a:solidFill>
            </a:endParaRPr>
          </a:p>
          <a:p>
            <a:pPr algn="ctr"/>
            <a:endParaRPr lang="cs-CZ" sz="2000" dirty="0">
              <a:solidFill>
                <a:srgbClr val="FFFFFF"/>
              </a:solidFill>
            </a:endParaRPr>
          </a:p>
          <a:p>
            <a:pPr algn="ctr"/>
            <a:r>
              <a:rPr lang="cs-CZ" sz="2000" dirty="0">
                <a:solidFill>
                  <a:srgbClr val="FFFFFF"/>
                </a:solidFill>
              </a:rPr>
              <a:t>Sporangiofor s obnaženou kolumelou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4283968" y="3717032"/>
            <a:ext cx="1008112" cy="504056"/>
          </a:xfrm>
          <a:prstGeom prst="straightConnector1">
            <a:avLst/>
          </a:prstGeom>
          <a:ln w="38100">
            <a:solidFill>
              <a:srgbClr val="0027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4301108" y="3429000"/>
            <a:ext cx="864096" cy="144016"/>
          </a:xfrm>
          <a:prstGeom prst="straightConnector1">
            <a:avLst/>
          </a:prstGeom>
          <a:ln w="38100">
            <a:solidFill>
              <a:srgbClr val="0027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4" y="3138314"/>
            <a:ext cx="2945026" cy="201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182093" y="5268963"/>
            <a:ext cx="194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Kolonie na agarové plotně</a:t>
            </a:r>
          </a:p>
        </p:txBody>
      </p:sp>
    </p:spTree>
    <p:extLst>
      <p:ext uri="{BB962C8B-B14F-4D97-AF65-F5344CB8AC3E}">
        <p14:creationId xmlns:p14="http://schemas.microsoft.com/office/powerpoint/2010/main" val="38365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235" y="-64740"/>
            <a:ext cx="8911381" cy="1143000"/>
          </a:xfrm>
        </p:spPr>
        <p:txBody>
          <a:bodyPr/>
          <a:lstStyle/>
          <a:p>
            <a:r>
              <a:rPr lang="cs-CZ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Mucor</a:t>
            </a:r>
            <a:r>
              <a:rPr lang="cs-CZ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moelleri</a:t>
            </a:r>
            <a:r>
              <a:rPr lang="cs-CZ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(plíseň </a:t>
            </a:r>
            <a:r>
              <a:rPr lang="cs-CZ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Moellerova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Půdní </a:t>
            </a:r>
            <a:r>
              <a:rPr lang="cs-CZ" sz="2400" dirty="0" err="1"/>
              <a:t>saprotrof</a:t>
            </a:r>
            <a:endParaRPr lang="cs-CZ" sz="2400" dirty="0"/>
          </a:p>
        </p:txBody>
      </p:sp>
      <p:pic>
        <p:nvPicPr>
          <p:cNvPr id="4" name="Picture 14" descr="CCF 464 Zygorhynchus moelleri SL 14 2 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20" y="4697760"/>
            <a:ext cx="341260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7" descr="Zygorhynchus moelleri SL5 100x 4 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24" y="1020027"/>
            <a:ext cx="1944214" cy="502579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6" name="Picture 19" descr="Zygorhynchus moelleri SL5 100x 2 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56" y="1021950"/>
            <a:ext cx="2135757" cy="416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Zygorhynchus moelleri SL5 100x 1 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95" y="1014103"/>
            <a:ext cx="5328592" cy="337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707904" y="6075984"/>
            <a:ext cx="194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Kolonie na agarové plotně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64556" y="5257666"/>
            <a:ext cx="194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Mladé a zralé sporangium</a:t>
            </a:r>
          </a:p>
        </p:txBody>
      </p:sp>
      <p:cxnSp>
        <p:nvCxnSpPr>
          <p:cNvPr id="10" name="Přímá spojnice se šipkou 9"/>
          <p:cNvCxnSpPr>
            <a:cxnSpLocks/>
          </p:cNvCxnSpPr>
          <p:nvPr/>
        </p:nvCxnSpPr>
        <p:spPr>
          <a:xfrm flipH="1" flipV="1">
            <a:off x="1388231" y="2492896"/>
            <a:ext cx="926840" cy="2430518"/>
          </a:xfrm>
          <a:prstGeom prst="straightConnector1">
            <a:avLst/>
          </a:prstGeom>
          <a:ln w="38100">
            <a:solidFill>
              <a:srgbClr val="0027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cxnSpLocks/>
          </p:cNvCxnSpPr>
          <p:nvPr/>
        </p:nvCxnSpPr>
        <p:spPr>
          <a:xfrm flipH="1" flipV="1">
            <a:off x="2970497" y="2958446"/>
            <a:ext cx="290003" cy="2184012"/>
          </a:xfrm>
          <a:prstGeom prst="straightConnector1">
            <a:avLst/>
          </a:prstGeom>
          <a:ln w="38100">
            <a:solidFill>
              <a:srgbClr val="0027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005547" y="4408330"/>
            <a:ext cx="194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Zygospora</a:t>
            </a:r>
          </a:p>
        </p:txBody>
      </p:sp>
      <p:pic>
        <p:nvPicPr>
          <p:cNvPr id="11" name="5_zygomyc_05_zygorhynch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6074" y="1027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210" y="87526"/>
            <a:ext cx="9026790" cy="1143000"/>
          </a:xfrm>
        </p:spPr>
        <p:txBody>
          <a:bodyPr/>
          <a:lstStyle/>
          <a:p>
            <a:r>
              <a:rPr lang="cs-CZ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Rhizopus</a:t>
            </a:r>
            <a:r>
              <a:rPr lang="cs-CZ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stolonifer</a:t>
            </a:r>
            <a:r>
              <a:rPr lang="cs-CZ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kropidlovec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černavý)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7408" y="891783"/>
            <a:ext cx="7772400" cy="411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Půda, potraviny</a:t>
            </a:r>
            <a:endParaRPr lang="cs-CZ" sz="24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Výjimečně i patogen pro člověka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Rychlý růst, kosmopolitní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" y="2146411"/>
            <a:ext cx="4671366" cy="381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-126562" y="5966217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Sporangiofory – makroskopický pohled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3995936" y="1377402"/>
            <a:ext cx="5148064" cy="4927601"/>
            <a:chOff x="3995936" y="1196752"/>
            <a:chExt cx="5148064" cy="4927601"/>
          </a:xfrm>
        </p:grpSpPr>
        <p:pic>
          <p:nvPicPr>
            <p:cNvPr id="4" name="Picture 8" descr="Rhizopus nigricans - Kropidlovec černavý&#10;(zygomycetes)&#10;detail sporangia a cenocytické stélky (bez přepážek)&#10;Foto: M.Sedlářová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65" r="17043" b="10457"/>
            <a:stretch/>
          </p:blipFill>
          <p:spPr bwMode="auto">
            <a:xfrm>
              <a:off x="6346825" y="1196752"/>
              <a:ext cx="2797175" cy="492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3995936" y="3262031"/>
              <a:ext cx="263718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dirty="0">
                  <a:solidFill>
                    <a:srgbClr val="FFFFFF"/>
                  </a:solidFill>
                </a:rPr>
                <a:t>Sporangium</a:t>
              </a:r>
            </a:p>
            <a:p>
              <a:pPr algn="ctr"/>
              <a:endParaRPr lang="cs-CZ" sz="2000" dirty="0">
                <a:solidFill>
                  <a:srgbClr val="FFFFFF"/>
                </a:solidFill>
              </a:endParaRPr>
            </a:p>
            <a:p>
              <a:pPr algn="ctr"/>
              <a:r>
                <a:rPr lang="cs-CZ" sz="2000" dirty="0">
                  <a:solidFill>
                    <a:srgbClr val="FFFFFF"/>
                  </a:solidFill>
                </a:rPr>
                <a:t>Sporangiofor</a:t>
              </a:r>
            </a:p>
            <a:p>
              <a:pPr algn="ctr"/>
              <a:endParaRPr lang="cs-CZ" sz="2000" dirty="0">
                <a:solidFill>
                  <a:srgbClr val="FFFFFF"/>
                </a:solidFill>
              </a:endParaRPr>
            </a:p>
            <a:p>
              <a:pPr algn="ctr"/>
              <a:r>
                <a:rPr lang="cs-CZ" sz="2000" dirty="0" err="1">
                  <a:solidFill>
                    <a:srgbClr val="FFFFFF"/>
                  </a:solidFill>
                </a:rPr>
                <a:t>Rhizoidy</a:t>
              </a:r>
              <a:endParaRPr lang="cs-CZ" sz="2000" dirty="0">
                <a:solidFill>
                  <a:srgbClr val="FFFFFF"/>
                </a:solidFill>
              </a:endParaRPr>
            </a:p>
            <a:p>
              <a:pPr algn="ctr"/>
              <a:endParaRPr lang="cs-CZ" sz="2000" dirty="0">
                <a:solidFill>
                  <a:srgbClr val="FFFFFF"/>
                </a:solidFill>
              </a:endParaRPr>
            </a:p>
            <a:p>
              <a:pPr algn="ctr"/>
              <a:r>
                <a:rPr lang="cs-CZ" sz="2000" dirty="0">
                  <a:solidFill>
                    <a:srgbClr val="FFFFFF"/>
                  </a:solidFill>
                </a:rPr>
                <a:t>Stolon</a:t>
              </a:r>
            </a:p>
            <a:p>
              <a:pPr algn="ctr"/>
              <a:endParaRPr lang="cs-CZ" sz="2000" dirty="0">
                <a:solidFill>
                  <a:srgbClr val="FFFFFF"/>
                </a:solidFill>
              </a:endParaRPr>
            </a:p>
            <a:p>
              <a:pPr algn="ctr"/>
              <a:endParaRPr lang="cs-CZ" sz="2000" dirty="0">
                <a:solidFill>
                  <a:srgbClr val="FFFFFF"/>
                </a:solidFill>
              </a:endParaRPr>
            </a:p>
          </p:txBody>
        </p:sp>
        <p:cxnSp>
          <p:nvCxnSpPr>
            <p:cNvPr id="8" name="Přímá spojnice se šipkou 7"/>
            <p:cNvCxnSpPr/>
            <p:nvPr/>
          </p:nvCxnSpPr>
          <p:spPr>
            <a:xfrm flipV="1">
              <a:off x="6057056" y="3940397"/>
              <a:ext cx="1395264" cy="126014"/>
            </a:xfrm>
            <a:prstGeom prst="straightConnector1">
              <a:avLst/>
            </a:prstGeom>
            <a:ln w="38100">
              <a:solidFill>
                <a:srgbClr val="00277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flipV="1">
              <a:off x="5708426" y="4833156"/>
              <a:ext cx="2247950" cy="468052"/>
            </a:xfrm>
            <a:prstGeom prst="straightConnector1">
              <a:avLst/>
            </a:prstGeom>
            <a:ln w="38100">
              <a:solidFill>
                <a:srgbClr val="00277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 flipV="1">
              <a:off x="5796136" y="4630185"/>
              <a:ext cx="958552" cy="63007"/>
            </a:xfrm>
            <a:prstGeom prst="straightConnector1">
              <a:avLst/>
            </a:prstGeom>
            <a:ln w="38100">
              <a:solidFill>
                <a:srgbClr val="00277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/>
            <p:nvPr/>
          </p:nvCxnSpPr>
          <p:spPr>
            <a:xfrm flipV="1">
              <a:off x="6055344" y="2492896"/>
              <a:ext cx="1395264" cy="898053"/>
            </a:xfrm>
            <a:prstGeom prst="straightConnector1">
              <a:avLst/>
            </a:prstGeom>
            <a:ln w="38100">
              <a:solidFill>
                <a:srgbClr val="00277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4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04681"/>
            <a:ext cx="7772400" cy="1143000"/>
          </a:xfrm>
        </p:spPr>
        <p:txBody>
          <a:bodyPr/>
          <a:lstStyle/>
          <a:p>
            <a:pPr algn="l"/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TŘÍDA: </a:t>
            </a:r>
            <a:r>
              <a:rPr lang="cs-CZ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Saccharomycetes</a:t>
            </a:r>
            <a:endParaRPr lang="cs-CZ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952" y="2420888"/>
            <a:ext cx="7772400" cy="4114800"/>
          </a:xfrm>
        </p:spPr>
        <p:txBody>
          <a:bodyPr/>
          <a:lstStyle/>
          <a:p>
            <a:pPr lvl="0" algn="just">
              <a:lnSpc>
                <a:spcPct val="100000"/>
              </a:lnSpc>
              <a:spcBef>
                <a:spcPct val="3500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Stélka nejčastěji jednobuněčná</a:t>
            </a:r>
          </a:p>
          <a:p>
            <a:pPr lvl="0" algn="just">
              <a:lnSpc>
                <a:spcPct val="100000"/>
              </a:lnSpc>
              <a:spcBef>
                <a:spcPct val="3500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V buněčné stěně převažují beta-</a:t>
            </a: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glukany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 nebo alfa-</a:t>
            </a: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manan</a:t>
            </a:r>
            <a:endParaRPr lang="cs-CZ" sz="2400" kern="1200" dirty="0">
              <a:latin typeface="Tahoma" pitchFamily="34" charset="0"/>
              <a:cs typeface="Tahoma" pitchFamily="34" charset="0"/>
            </a:endParaRPr>
          </a:p>
          <a:p>
            <a:pPr lvl="0" algn="just">
              <a:lnSpc>
                <a:spcPct val="100000"/>
              </a:lnSpc>
              <a:spcBef>
                <a:spcPct val="3500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Nepohlavní rozmnožování: pučení (tvorba blastospor – vznik </a:t>
            </a: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pseudomycelia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) </a:t>
            </a:r>
          </a:p>
          <a:p>
            <a:pPr lvl="0" algn="just">
              <a:lnSpc>
                <a:spcPct val="100000"/>
              </a:lnSpc>
              <a:spcBef>
                <a:spcPct val="3500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Pohlavní rozmnožování: </a:t>
            </a: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somatogamie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 (konjugace)</a:t>
            </a:r>
          </a:p>
          <a:p>
            <a:pPr lvl="0" algn="just">
              <a:lnSpc>
                <a:spcPct val="100000"/>
              </a:lnSpc>
              <a:spcBef>
                <a:spcPct val="3500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Výskyt: </a:t>
            </a:r>
            <a:r>
              <a:rPr lang="cs-CZ" sz="2400" kern="1200" dirty="0" err="1">
                <a:latin typeface="Tahoma" pitchFamily="34" charset="0"/>
                <a:cs typeface="Tahoma" pitchFamily="34" charset="0"/>
              </a:rPr>
              <a:t>saprotrofní</a:t>
            </a:r>
            <a:r>
              <a:rPr lang="cs-CZ" sz="2400" kern="1200" dirty="0">
                <a:latin typeface="Tahoma" pitchFamily="34" charset="0"/>
                <a:cs typeface="Tahoma" pitchFamily="34" charset="0"/>
              </a:rPr>
              <a:t> organizmy, v půdě, na povrchu rostlin a živočichů, též v trávicí soustavě živočichů</a:t>
            </a:r>
          </a:p>
          <a:p>
            <a:pPr lvl="0" algn="just">
              <a:lnSpc>
                <a:spcPct val="100000"/>
              </a:lnSpc>
              <a:spcBef>
                <a:spcPct val="35000"/>
              </a:spcBef>
            </a:pPr>
            <a:r>
              <a:rPr lang="cs-CZ" sz="2400" kern="1200" dirty="0">
                <a:latin typeface="Tahoma" pitchFamily="34" charset="0"/>
                <a:cs typeface="Tahoma" pitchFamily="34" charset="0"/>
              </a:rPr>
              <a:t>Velikost skupiny: 71 rodů a téměř 300 druhů</a:t>
            </a: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2700E60B-4143-4F12-8783-0286DB7E395A}"/>
              </a:ext>
            </a:extLst>
          </p:cNvPr>
          <p:cNvSpPr txBox="1">
            <a:spLocks/>
          </p:cNvSpPr>
          <p:nvPr/>
        </p:nvSpPr>
        <p:spPr bwMode="auto">
          <a:xfrm>
            <a:off x="415657" y="598203"/>
            <a:ext cx="759301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cs-CZ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ODDĚLENÍ: </a:t>
            </a:r>
            <a:r>
              <a:rPr lang="cs-CZ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Ascomycota</a:t>
            </a:r>
            <a:endParaRPr lang="cs-CZ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0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26" y="56109"/>
            <a:ext cx="7772400" cy="1143000"/>
          </a:xfrm>
        </p:spPr>
        <p:txBody>
          <a:bodyPr/>
          <a:lstStyle/>
          <a:p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Saccharomyces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cerevisiae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969" y="1084073"/>
            <a:ext cx="7772400" cy="411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Výroba alkoholických nápojů (pivo, víno, aj.)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Výroba droždí a kynutého pečiva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NC za výzkum buněčného cyklu (2001)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>
                <a:latin typeface="Tahoma" pitchFamily="34" charset="0"/>
                <a:cs typeface="Tahoma" pitchFamily="34" charset="0"/>
              </a:rPr>
              <a:t>Plazmidy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; studium protein-protein interakcí</a:t>
            </a:r>
          </a:p>
          <a:p>
            <a:endParaRPr lang="cs-CZ" dirty="0"/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461" y="1124744"/>
            <a:ext cx="1363500" cy="197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Saccharomyces cerevisiae kolonie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82" y="2844543"/>
            <a:ext cx="2823999" cy="28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Saccharomyces cerevisiae 100x 3 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8"/>
          <a:stretch/>
        </p:blipFill>
        <p:spPr bwMode="auto">
          <a:xfrm>
            <a:off x="4585717" y="3145573"/>
            <a:ext cx="4558283" cy="371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14611" y="5777922"/>
            <a:ext cx="194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Kolonie na agarové plotně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652071" y="3389626"/>
            <a:ext cx="194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Pučící buňka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358826" y="5838149"/>
            <a:ext cx="233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rgbClr val="FFFFFF"/>
                </a:solidFill>
              </a:rPr>
              <a:t>Pseudomycelium</a:t>
            </a:r>
            <a:endParaRPr lang="cs-CZ" sz="2000" dirty="0">
              <a:solidFill>
                <a:srgbClr val="FFFFFF"/>
              </a:solidFill>
            </a:endParaRPr>
          </a:p>
        </p:txBody>
      </p:sp>
      <p:cxnSp>
        <p:nvCxnSpPr>
          <p:cNvPr id="10" name="Přímá spojnice se šipkou 9"/>
          <p:cNvCxnSpPr>
            <a:cxnSpLocks/>
          </p:cNvCxnSpPr>
          <p:nvPr/>
        </p:nvCxnSpPr>
        <p:spPr>
          <a:xfrm>
            <a:off x="4562771" y="3701063"/>
            <a:ext cx="910306" cy="448017"/>
          </a:xfrm>
          <a:prstGeom prst="straightConnector1">
            <a:avLst/>
          </a:prstGeom>
          <a:ln w="38100">
            <a:solidFill>
              <a:srgbClr val="0027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4514525" y="5977849"/>
            <a:ext cx="958552" cy="1"/>
          </a:xfrm>
          <a:prstGeom prst="straightConnector1">
            <a:avLst/>
          </a:prstGeom>
          <a:ln w="38100">
            <a:solidFill>
              <a:srgbClr val="0027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78" y="3909319"/>
            <a:ext cx="1340183" cy="180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3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463" y="281613"/>
            <a:ext cx="8823074" cy="919498"/>
          </a:xfrm>
        </p:spPr>
        <p:txBody>
          <a:bodyPr/>
          <a:lstStyle/>
          <a:p>
            <a:pPr algn="l"/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TŘÍDA: </a:t>
            </a:r>
            <a:r>
              <a:rPr lang="cs-CZ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Sordariomycetes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Sordaria</a:t>
            </a:r>
            <a:r>
              <a:rPr lang="cs-CZ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fimicola</a:t>
            </a:r>
            <a:r>
              <a:rPr lang="cs-CZ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hnojenka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výkalová)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7016" y="1506152"/>
            <a:ext cx="4745024" cy="45598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Celulolytická</a:t>
            </a:r>
            <a:r>
              <a:rPr lang="cs-CZ" sz="2400" dirty="0"/>
              <a:t> houba rostoucí na trusu (koprofilní), v půdě </a:t>
            </a:r>
            <a:br>
              <a:rPr lang="cs-CZ" sz="2400" dirty="0"/>
            </a:br>
            <a:r>
              <a:rPr lang="cs-CZ" sz="2400" dirty="0"/>
              <a:t>a na rostlinných zbytcích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Tetrádová analýza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19665" y="6399001"/>
            <a:ext cx="302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rgbClr val="FFFFFF"/>
                </a:solidFill>
              </a:rPr>
              <a:t>Perithecium</a:t>
            </a:r>
            <a:r>
              <a:rPr lang="cs-CZ" sz="2000" dirty="0">
                <a:solidFill>
                  <a:srgbClr val="FFFFFF"/>
                </a:solidFill>
              </a:rPr>
              <a:t> s vřecky</a:t>
            </a:r>
          </a:p>
        </p:txBody>
      </p:sp>
      <p:pic>
        <p:nvPicPr>
          <p:cNvPr id="6" name="Picture 7" descr="CCF 3327 Sordaria fimicola PCA8 20x 3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34857"/>
            <a:ext cx="3792452" cy="50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CF 3327 Sordaria fimicola PCA 7-25 výřez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85" y="3284984"/>
            <a:ext cx="5418073" cy="307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636304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Kolonie na agarové plotně</a:t>
            </a:r>
          </a:p>
        </p:txBody>
      </p:sp>
    </p:spTree>
    <p:extLst>
      <p:ext uri="{BB962C8B-B14F-4D97-AF65-F5344CB8AC3E}">
        <p14:creationId xmlns:p14="http://schemas.microsoft.com/office/powerpoint/2010/main" val="6111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7219" y="551723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válcovitá vřecka </a:t>
            </a:r>
          </a:p>
          <a:p>
            <a:pPr algn="ctr"/>
            <a:r>
              <a:rPr lang="cs-CZ" sz="2000" dirty="0">
                <a:solidFill>
                  <a:srgbClr val="FFFFFF"/>
                </a:solidFill>
              </a:rPr>
              <a:t>a askospory s želatinózním obalem</a:t>
            </a:r>
          </a:p>
        </p:txBody>
      </p:sp>
      <p:pic>
        <p:nvPicPr>
          <p:cNvPr id="5" name="Picture 4" descr="CCF 3327 Sordaria fimicola PCA8 40x 13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92" y="1340768"/>
            <a:ext cx="3661039" cy="397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CF 3327 Sordaria fimicola PCA8 40x 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" y="1340768"/>
            <a:ext cx="5302629" cy="397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549157" y="5544683"/>
            <a:ext cx="346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válcovitá vřecka barvená tuší</a:t>
            </a:r>
          </a:p>
        </p:txBody>
      </p:sp>
    </p:spTree>
    <p:extLst>
      <p:ext uri="{BB962C8B-B14F-4D97-AF65-F5344CB8AC3E}">
        <p14:creationId xmlns:p14="http://schemas.microsoft.com/office/powerpoint/2010/main" val="3401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7772400" cy="1143000"/>
          </a:xfrm>
        </p:spPr>
        <p:txBody>
          <a:bodyPr/>
          <a:lstStyle/>
          <a:p>
            <a:pPr algn="l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POMOCNÉ ODDĚLENÍ: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Deuteromycota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POMOCNÁ TŘÍDA: </a:t>
            </a:r>
            <a:r>
              <a:rPr lang="cs-CZ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Hyphomycetes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532857"/>
            <a:ext cx="7772400" cy="411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5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Heterogenní skupina</a:t>
            </a:r>
          </a:p>
          <a:p>
            <a:pPr>
              <a:lnSpc>
                <a:spcPct val="100000"/>
              </a:lnSpc>
              <a:spcBef>
                <a:spcPct val="35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Zahrnuje anamorfní rody </a:t>
            </a:r>
            <a:r>
              <a:rPr lang="cs-CZ" sz="2400" i="1" dirty="0" err="1">
                <a:latin typeface="Tahoma" pitchFamily="34" charset="0"/>
                <a:cs typeface="Tahoma" pitchFamily="34" charset="0"/>
              </a:rPr>
              <a:t>zygo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-, </a:t>
            </a:r>
            <a:r>
              <a:rPr lang="cs-CZ" sz="2400" i="1" dirty="0" err="1">
                <a:latin typeface="Tahoma" pitchFamily="34" charset="0"/>
                <a:cs typeface="Tahoma" pitchFamily="34" charset="0"/>
              </a:rPr>
              <a:t>asco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- i </a:t>
            </a:r>
            <a:r>
              <a:rPr lang="cs-CZ" sz="2400" i="1" dirty="0" err="1">
                <a:latin typeface="Tahoma" pitchFamily="34" charset="0"/>
                <a:cs typeface="Tahoma" pitchFamily="34" charset="0"/>
              </a:rPr>
              <a:t>basidiomycota</a:t>
            </a:r>
            <a:endParaRPr lang="cs-CZ" sz="2400" i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35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Různé typy stélek, některé dimorfní</a:t>
            </a:r>
          </a:p>
          <a:p>
            <a:pPr>
              <a:lnSpc>
                <a:spcPct val="100000"/>
              </a:lnSpc>
              <a:spcBef>
                <a:spcPct val="35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Dnešní význam z hlediska klinické mikrobiologie</a:t>
            </a:r>
          </a:p>
          <a:p>
            <a:pPr>
              <a:lnSpc>
                <a:spcPct val="100000"/>
              </a:lnSpc>
              <a:spcBef>
                <a:spcPct val="35000"/>
              </a:spcBef>
            </a:pPr>
            <a:r>
              <a:rPr lang="cs-CZ" sz="2400" dirty="0" err="1">
                <a:latin typeface="Tahoma" pitchFamily="34" charset="0"/>
                <a:cs typeface="Tahoma" pitchFamily="34" charset="0"/>
              </a:rPr>
              <a:t>Teleomorfa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 někdy není známá</a:t>
            </a:r>
          </a:p>
          <a:p>
            <a:pPr>
              <a:lnSpc>
                <a:spcPct val="100000"/>
              </a:lnSpc>
              <a:spcBef>
                <a:spcPct val="35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Saprofyty, velké množství patogenů</a:t>
            </a:r>
          </a:p>
          <a:p>
            <a:pPr>
              <a:lnSpc>
                <a:spcPct val="100000"/>
              </a:lnSpc>
              <a:spcBef>
                <a:spcPct val="35000"/>
              </a:spcBef>
            </a:pPr>
            <a:endParaRPr lang="cs-CZ" sz="2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VS-rasy-S">
  <a:themeElements>
    <a:clrScheme name="">
      <a:dk1>
        <a:srgbClr val="FF9933"/>
      </a:dk1>
      <a:lt1>
        <a:srgbClr val="FFFFCC"/>
      </a:lt1>
      <a:dk2>
        <a:srgbClr val="004C00"/>
      </a:dk2>
      <a:lt2>
        <a:srgbClr val="F5DF71"/>
      </a:lt2>
      <a:accent1>
        <a:srgbClr val="CCFF99"/>
      </a:accent1>
      <a:accent2>
        <a:srgbClr val="FF3300"/>
      </a:accent2>
      <a:accent3>
        <a:srgbClr val="AAB2AA"/>
      </a:accent3>
      <a:accent4>
        <a:srgbClr val="DADAAE"/>
      </a:accent4>
      <a:accent5>
        <a:srgbClr val="E2FFCA"/>
      </a:accent5>
      <a:accent6>
        <a:srgbClr val="E72D00"/>
      </a:accent6>
      <a:hlink>
        <a:srgbClr val="FF9933"/>
      </a:hlink>
      <a:folHlink>
        <a:srgbClr val="FF6600"/>
      </a:folHlink>
    </a:clrScheme>
    <a:fontScheme name="FRVS-rasy-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RVS-rasy-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VS-rasy-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8">
        <a:dk1>
          <a:srgbClr val="CC9900"/>
        </a:dk1>
        <a:lt1>
          <a:srgbClr val="FFFFCC"/>
        </a:lt1>
        <a:dk2>
          <a:srgbClr val="006600"/>
        </a:dk2>
        <a:lt2>
          <a:srgbClr val="FFFF99"/>
        </a:lt2>
        <a:accent1>
          <a:srgbClr val="CCFF99"/>
        </a:accent1>
        <a:accent2>
          <a:srgbClr val="FF3300"/>
        </a:accent2>
        <a:accent3>
          <a:srgbClr val="AAB8AA"/>
        </a:accent3>
        <a:accent4>
          <a:srgbClr val="DADAAE"/>
        </a:accent4>
        <a:accent5>
          <a:srgbClr val="E2FFCA"/>
        </a:accent5>
        <a:accent6>
          <a:srgbClr val="E72D00"/>
        </a:accent6>
        <a:hlink>
          <a:srgbClr val="FF9933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4574</TotalTime>
  <Words>444</Words>
  <Application>Microsoft Office PowerPoint</Application>
  <PresentationFormat>Předvádění na obrazovce (4:3)</PresentationFormat>
  <Paragraphs>121</Paragraphs>
  <Slides>16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Tahoma</vt:lpstr>
      <vt:lpstr>FRVS-rasy-S</vt:lpstr>
      <vt:lpstr> TŘÍDA: Mucoromycetes</vt:lpstr>
      <vt:lpstr>Mucor plumbeus (plíseň olovová)</vt:lpstr>
      <vt:lpstr>Mucor moelleri (plíseň Moellerova)</vt:lpstr>
      <vt:lpstr>Rhizopus stolonifer (kropidlovec černavý)</vt:lpstr>
      <vt:lpstr>TŘÍDA: Saccharomycetes</vt:lpstr>
      <vt:lpstr>Saccharomyces cerevisiae</vt:lpstr>
      <vt:lpstr>TŘÍDA: Sordariomycetes Sordaria fimicola (hnojenka výkalová)</vt:lpstr>
      <vt:lpstr>Prezentace aplikace PowerPoint</vt:lpstr>
      <vt:lpstr>POMOCNÉ ODDĚLENÍ: Deuteromycota POMOCNÁ TŘÍDA: Hyphomycetes </vt:lpstr>
      <vt:lpstr>Aspergillus niger (kropidlák černý)</vt:lpstr>
      <vt:lpstr>Penicillium sp. (štětičkovec)</vt:lpstr>
      <vt:lpstr>Alternaria alternata</vt:lpstr>
      <vt:lpstr>Cladosporium herbarum</vt:lpstr>
      <vt:lpstr>Fusarium culmorum </vt:lpstr>
      <vt:lpstr>Trichothecium roseum</vt:lpstr>
      <vt:lpstr>Prezentace aplikace PowerPoint</vt:lpstr>
    </vt:vector>
  </TitlesOfParts>
  <Company>algologie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morfologie bezcévných rostlin 1. praktické cvičení   Přehled pozorovaných objektů</dc:title>
  <dc:creator>Sylvie Nováková</dc:creator>
  <cp:lastModifiedBy>PH</cp:lastModifiedBy>
  <cp:revision>219</cp:revision>
  <dcterms:created xsi:type="dcterms:W3CDTF">2003-12-11T14:21:01Z</dcterms:created>
  <dcterms:modified xsi:type="dcterms:W3CDTF">2022-12-01T14:01:02Z</dcterms:modified>
</cp:coreProperties>
</file>