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9" r:id="rId4"/>
    <p:sldId id="281" r:id="rId5"/>
    <p:sldId id="292" r:id="rId6"/>
    <p:sldId id="290" r:id="rId7"/>
    <p:sldId id="282" r:id="rId8"/>
    <p:sldId id="283" r:id="rId9"/>
    <p:sldId id="291" r:id="rId10"/>
    <p:sldId id="293" r:id="rId11"/>
    <p:sldId id="296" r:id="rId12"/>
    <p:sldId id="302" r:id="rId13"/>
    <p:sldId id="295" r:id="rId14"/>
    <p:sldId id="297" r:id="rId15"/>
    <p:sldId id="298" r:id="rId16"/>
    <p:sldId id="303" r:id="rId17"/>
    <p:sldId id="304" r:id="rId18"/>
    <p:sldId id="300" r:id="rId19"/>
    <p:sldId id="299" r:id="rId20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9" autoAdjust="0"/>
    <p:restoredTop sz="71845" autoAdjust="0"/>
  </p:normalViewPr>
  <p:slideViewPr>
    <p:cSldViewPr>
      <p:cViewPr varScale="1">
        <p:scale>
          <a:sx n="86" d="100"/>
          <a:sy n="86" d="100"/>
        </p:scale>
        <p:origin x="1306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314"/>
    </p:cViewPr>
  </p:sorterViewPr>
  <p:notesViewPr>
    <p:cSldViewPr>
      <p:cViewPr varScale="1">
        <p:scale>
          <a:sx n="61" d="100"/>
          <a:sy n="61" d="100"/>
        </p:scale>
        <p:origin x="-1698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12EAF343-C1B1-41FE-B8AE-4355C419DF1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00C0C4C3-61D9-4EBE-A42B-D6EA1C83C4C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C14480F-3581-4AD8-AF5C-CE68412FBC5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A6ABA2C-F2FA-4666-B73F-C517C63F3977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3085765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97284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09139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9836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06551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50002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86102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363350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128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2692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3328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917DE5BA-604F-49AA-BD93-49F7DA948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2BA9C12C-E4C6-4662-8FAF-ECC839953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DACA70E5-1B8A-4E33-A5C1-D8E76B96F3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D6EAE165-E5E4-4B9A-953A-A05F64C7EB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10.MP3"/><Relationship Id="rId7" Type="http://schemas.openxmlformats.org/officeDocument/2006/relationships/image" Target="../media/image21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audio" Target="../media/media10.MP3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4.MP3"/><Relationship Id="rId7" Type="http://schemas.openxmlformats.org/officeDocument/2006/relationships/image" Target="../media/image27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6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7.MP3"/><Relationship Id="rId7" Type="http://schemas.openxmlformats.org/officeDocument/2006/relationships/oleObject" Target="../embeddings/oleObject1.bin"/><Relationship Id="rId12" Type="http://schemas.openxmlformats.org/officeDocument/2006/relationships/image" Target="../media/image6.png"/><Relationship Id="rId2" Type="http://schemas.microsoft.com/office/2007/relationships/media" Target="../media/media17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jpeg"/><Relationship Id="rId11" Type="http://schemas.openxmlformats.org/officeDocument/2006/relationships/image" Target="../media/image34.jpeg"/><Relationship Id="rId5" Type="http://schemas.openxmlformats.org/officeDocument/2006/relationships/image" Target="../media/image32.jpeg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8CDB9D67-57C5-42B9-9076-7228785DD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1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6. ROZMNOŽOVÁNÍ ROSTLIN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eprodukce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zachování druhu v prostoru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ase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tšení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jedinc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rozmno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dosahují rostliny různými způsoby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vegetativní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na procesu množení se podílí přímo tělo rostliny nebo jeho části</a:t>
            </a:r>
          </a:p>
          <a:p>
            <a:pPr>
              <a:lnSpc>
                <a:spcPct val="93000"/>
              </a:lnSpc>
              <a:spcBef>
                <a:spcPts val="1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nepohlavní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tvoří se specializované buňky nebo tělíska, ale nedochází k pohlavnímu procesu a změně ploidie</a:t>
            </a:r>
          </a:p>
          <a:p>
            <a:pPr>
              <a:lnSpc>
                <a:spcPct val="93000"/>
              </a:lnSpc>
              <a:spcBef>
                <a:spcPts val="1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pohlavn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í: tvoří se specializované pohlavní orgány a pohlavní buňky, dochází ke střídání haploidní a diploidní fáze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Vegetativní rozmnožování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buněk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typickým způsobem množení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jednobun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ných organism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ský jedinec zaniká,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ale nedochází k jeho smrti, dělí se ve dva dceřiné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(„nesmrtelnost“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na individuální úrovni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Fragmentace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obdoba buněčného dělení na úrovni mnohobuněčného těla (rozpad na části, z nichž každá může „žít svým vlastním životem“)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tvorba odnoží,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šlahounů, nad-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podzemních výběžků,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nichž dojde v určitém místě k zakořenění a růstu nového jedince – mateřský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jedinec trvá, výhonky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 s ním dočasně spojeny a po určité době dojde k oddělení dceřiného jedince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 vzniká klon; využití při umělém množení rostlin – řízkování nebo hřížení</a:t>
            </a:r>
            <a:endParaRPr lang="en-GB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:a16="http://schemas.microsoft.com/office/drawing/2014/main" id="{25A6C034-9F11-4DB8-BCA8-28D61A18C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ROZMNOŽOVÁNÍ SEMENNÝCH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semeno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mnohobun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rozmno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ovací útvar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gametofyt redukován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(přestal existovat jako samostatná rostlina)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odkázán zcela na sporofyt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(je sporofytem „pohlcen“)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nezávislost na vodním prostředí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přenos spermatozoidů je nahrazen procesem opylení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rincipu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jedná o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znovýtrusné (heterosporické) rostliny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vývojová návaznost 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heterosporick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výtrusn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zygota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semenných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archegoniu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dál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lit a vyv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íjí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zárodek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Nahosemenné rostliny</a:t>
            </a:r>
            <a:endParaRPr lang="cs-CZ" altLang="cs-CZ" sz="1800" u="sng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(sporofytu) se vytvá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samčí a samičí šištice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samčích šišticích se tvoří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mikrosporangia (prašn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pouzdr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 nich se vyvíjejí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samičích šišticích vznikají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megasporangi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uvnitř vajíčka vzniká gametofyt =&gt; po oplození se ze zygoty vyvíjí zárodek nového sporofytu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 se následn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v semeno, vaje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obaly se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v osemení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>
            <a:extLst>
              <a:ext uri="{FF2B5EF4-FFF2-40B4-BE49-F238E27FC236}">
                <a16:creationId xmlns:a16="http://schemas.microsoft.com/office/drawing/2014/main" id="{DF8E9E0A-D130-4612-AFB8-8F2AC88AE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49530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Semenná šupina vyrůstá v paždí podpůrné šupiny – dnes se oba tyto objekty jeví jako listové, leč u rostlin v paždí listů vyrůstají větve!</a:t>
            </a:r>
          </a:p>
          <a:p>
            <a:pPr algn="r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Srovnejme dnešní stav s podobou prvohorních nahosemenných (viz obrázek vpravo), kde v paždí vidličnatě větvených „listů“ vyrůstají plodné větve s vajíčky =&gt; podpůrné a semenné šupiny zřejmě vznikly planací a syntelomizací původně větvených útvarů, spojenou s redukcí počtu vajíček.</a:t>
            </a:r>
          </a:p>
          <a:p>
            <a:pPr algn="r"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Je-li semenná šupina přeměněnou úžlabní větví, jsou šištice nahosemenných obdobou květenství krytosemenných rostlin.</a:t>
            </a: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9" name="Picture 3" descr="C:\user\Houba\Škola-obrázky\morfologie\6_rozmnozovani\cones_mega_micro_pine.jpg">
            <a:extLst>
              <a:ext uri="{FF2B5EF4-FFF2-40B4-BE49-F238E27FC236}">
                <a16:creationId xmlns:a16="http://schemas.microsoft.com/office/drawing/2014/main" id="{7B595A8E-C686-4523-8813-99DEA18425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2286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C:\user\Houba\Škola-obrázky\morfologie\6_rozmnozovani\cone_mega_pine.jpg">
            <a:extLst>
              <a:ext uri="{FF2B5EF4-FFF2-40B4-BE49-F238E27FC236}">
                <a16:creationId xmlns:a16="http://schemas.microsoft.com/office/drawing/2014/main" id="{1D0565C7-129C-42A6-999E-B3C131BCA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7200"/>
            <a:ext cx="2133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C:\user\Houba\Škola-obrázky\morfologie\6_rozmnozovani\cone_micro.jpg">
            <a:extLst>
              <a:ext uri="{FF2B5EF4-FFF2-40B4-BE49-F238E27FC236}">
                <a16:creationId xmlns:a16="http://schemas.microsoft.com/office/drawing/2014/main" id="{C1B89E5E-99A8-4423-9A11-0A84FBB6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1830388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6">
            <a:extLst>
              <a:ext uri="{FF2B5EF4-FFF2-40B4-BE49-F238E27FC236}">
                <a16:creationId xmlns:a16="http://schemas.microsoft.com/office/drawing/2014/main" id="{0EAC8BD9-2D21-40CF-B81F-889BE89FF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61950"/>
            <a:ext cx="19050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Samčí šištice s prašnými pouzdry (= mikrosporangii, průřez vlevo), samičí šištice s vajíčky (= megasporangii, průřez vpravo)</a:t>
            </a:r>
          </a:p>
        </p:txBody>
      </p:sp>
      <p:pic>
        <p:nvPicPr>
          <p:cNvPr id="14343" name="Picture 7" descr="C:\user\Houba\Škola-obrázky\morfologie\6_rozmnozovani\cernohorsky_129_prvohor_nahosem.JPG">
            <a:extLst>
              <a:ext uri="{FF2B5EF4-FFF2-40B4-BE49-F238E27FC236}">
                <a16:creationId xmlns:a16="http://schemas.microsoft.com/office/drawing/2014/main" id="{C595D33E-8613-4A61-9CF9-6B889B7E1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252788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 Box 8">
            <a:extLst>
              <a:ext uri="{FF2B5EF4-FFF2-40B4-BE49-F238E27FC236}">
                <a16:creationId xmlns:a16="http://schemas.microsoft.com/office/drawing/2014/main" id="{B5751425-D303-42D0-9E0D-529243F00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2954338"/>
            <a:ext cx="3429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http://www.botany.hawaii.edu/faculty/webb/Bot201/Conifers/conifer_lecture.htm</a:t>
            </a:r>
          </a:p>
        </p:txBody>
      </p:sp>
      <p:sp>
        <p:nvSpPr>
          <p:cNvPr id="14345" name="Text Box 9">
            <a:extLst>
              <a:ext uri="{FF2B5EF4-FFF2-40B4-BE49-F238E27FC236}">
                <a16:creationId xmlns:a16="http://schemas.microsoft.com/office/drawing/2014/main" id="{67ED7AF6-3F35-4E79-9BA6-509F95CBC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826125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Základy rostlinné morfologie</a:t>
            </a:r>
          </a:p>
        </p:txBody>
      </p:sp>
      <p:pic>
        <p:nvPicPr>
          <p:cNvPr id="14347" name="6_rozmnozovani_11_samci-samici-sistice.MP3">
            <a:hlinkClick r:id="" action="ppaction://media"/>
            <a:extLst>
              <a:ext uri="{FF2B5EF4-FFF2-40B4-BE49-F238E27FC236}">
                <a16:creationId xmlns:a16="http://schemas.microsoft.com/office/drawing/2014/main" id="{C5CD2F50-070F-4F12-9923-A781B625FF4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26368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6_rozmnozovani_11_trichopitys.MP3">
            <a:hlinkClick r:id="" action="ppaction://media"/>
            <a:extLst>
              <a:ext uri="{FF2B5EF4-FFF2-40B4-BE49-F238E27FC236}">
                <a16:creationId xmlns:a16="http://schemas.microsoft.com/office/drawing/2014/main" id="{A3E4E001-080C-40F1-8D9C-1EE1F6031216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97" fill="hold"/>
                                        <p:tgtEl>
                                          <p:spTgt spid="14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5226" fill="hold"/>
                                        <p:tgtEl>
                                          <p:spTgt spid="14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4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\Houba\Škola-obrázky\morfologie\6_rozmnozovani\gymnospermae_life_cycle.jpg">
            <a:extLst>
              <a:ext uri="{FF2B5EF4-FFF2-40B4-BE49-F238E27FC236}">
                <a16:creationId xmlns:a16="http://schemas.microsoft.com/office/drawing/2014/main" id="{04E6BA36-2606-4C8F-9BBD-511DB72C3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0"/>
            <a:ext cx="5651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3">
            <a:extLst>
              <a:ext uri="{FF2B5EF4-FFF2-40B4-BE49-F238E27FC236}">
                <a16:creationId xmlns:a16="http://schemas.microsoft.com/office/drawing/2014/main" id="{B33E7307-EBFA-48BC-B976-289AD9A3B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659563"/>
            <a:ext cx="2895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http://www.mun.ca/biology/scarr/Gymnospermae.html</a:t>
            </a:r>
          </a:p>
        </p:txBody>
      </p:sp>
      <p:sp>
        <p:nvSpPr>
          <p:cNvPr id="15364" name="Text Box 4">
            <a:extLst>
              <a:ext uri="{FF2B5EF4-FFF2-40B4-BE49-F238E27FC236}">
                <a16:creationId xmlns:a16="http://schemas.microsoft.com/office/drawing/2014/main" id="{053F2094-7FFA-4359-B56D-06BC31FB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2667000" cy="60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Samčí šištice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krátké vřeteno, k němu přiléhají mikrosporofyly (tenká šupina + prašná pouzdra, obvykle dvě)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Samičí šištice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na vřetenu vyrůstají pod-půrné šupiny, v jejich úžlabí semenné šupiny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bázi semenných šupin po 2 vajíčkách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na placentě (obecně část plodolistu, z níž vzejdou vajíčka) 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meristematický vrcholek – základ nucellu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(jádra megasporangia)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báze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= chaláz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vychlípí val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integument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(vaječný obal)</a:t>
            </a:r>
          </a:p>
        </p:txBody>
      </p:sp>
      <p:pic>
        <p:nvPicPr>
          <p:cNvPr id="15366" name="6_rozmnozovani_12_cyklus-nahosemenne.MP3">
            <a:hlinkClick r:id="" action="ppaction://media"/>
            <a:extLst>
              <a:ext uri="{FF2B5EF4-FFF2-40B4-BE49-F238E27FC236}">
                <a16:creationId xmlns:a16="http://schemas.microsoft.com/office/drawing/2014/main" id="{212424C9-60FC-4074-8A63-90D105F27B8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889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79" fill="hold"/>
                                        <p:tgtEl>
                                          <p:spTgt spid="15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~AUT0036">
            <a:extLst>
              <a:ext uri="{FF2B5EF4-FFF2-40B4-BE49-F238E27FC236}">
                <a16:creationId xmlns:a16="http://schemas.microsoft.com/office/drawing/2014/main" id="{571A4632-F2EF-40F4-9739-3746DD5C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4"/>
          <a:stretch>
            <a:fillRect/>
          </a:stretch>
        </p:blipFill>
        <p:spPr bwMode="auto">
          <a:xfrm>
            <a:off x="3048000" y="3352800"/>
            <a:ext cx="5624513" cy="303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5">
            <a:extLst>
              <a:ext uri="{FF2B5EF4-FFF2-40B4-BE49-F238E27FC236}">
                <a16:creationId xmlns:a16="http://schemas.microsoft.com/office/drawing/2014/main" id="{BDE58ED6-9FEE-45D6-A328-809EF65E0E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47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Vývoj s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ami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gametofyt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nucellu se diferencuje jedna velká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– 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megaspory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reduk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mateřské buňky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4 haploidní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nad sebou, dor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 jedna =&gt; megaspora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zárodečný vak),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ostatní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buňky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slou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k 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dělením megaspory vzniká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gametofyt – mnohobun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 haploidními jádry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však v jedné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 i více jader, která splývají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polyploidní pletivo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 – zásobní parenchym se škrobem, tuky a aleuronovými zrny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integument není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vrcholu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spojitý a zůstává v něm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otvor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klový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mikropyle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kapk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388" name="Text Box 6">
            <a:extLst>
              <a:ext uri="{FF2B5EF4-FFF2-40B4-BE49-F238E27FC236}">
                <a16:creationId xmlns:a16="http://schemas.microsoft.com/office/drawing/2014/main" id="{14C556A0-B6ED-4E98-B9EB-9A86061033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68688"/>
            <a:ext cx="2590800" cy="300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mikropylárním konci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vajíčka se vyvíjejí dvě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archegonia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ená do endospermu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(běžně dvě, u sekvojí až 60) 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každém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archegoniu vzniká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jedna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velká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malá 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išní kanálková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hrdelní buňky tvořící krček archegonia</a:t>
            </a:r>
          </a:p>
        </p:txBody>
      </p:sp>
      <p:pic>
        <p:nvPicPr>
          <p:cNvPr id="16390" name="6_rozmnozovani_13_megasporogeneze.MP3">
            <a:hlinkClick r:id="" action="ppaction://media"/>
            <a:extLst>
              <a:ext uri="{FF2B5EF4-FFF2-40B4-BE49-F238E27FC236}">
                <a16:creationId xmlns:a16="http://schemas.microsoft.com/office/drawing/2014/main" id="{43A48CE5-C2C9-49CE-96B7-E5D6FF5BDB4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60213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200" fill="hold"/>
                                        <p:tgtEl>
                                          <p:spTgt spid="163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5">
            <a:extLst>
              <a:ext uri="{FF2B5EF4-FFF2-40B4-BE49-F238E27FC236}">
                <a16:creationId xmlns:a16="http://schemas.microsoft.com/office/drawing/2014/main" id="{2C928050-EA91-40D0-8036-B1D509E79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83820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buněčnou stěnu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pylového zrna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(= mikrospory) tvoří dvě vrstvy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odchlípením exiny od intiny vznikají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vzdušn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dělení mikrospor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ještě ve sporangiu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stěny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prothaliové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které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zanikají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uprostřed zůstává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jedna velká buňka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mitózou se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na vegetativní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generativní =&gt;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se na nást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nné a spermatogenní =&gt;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se na 2 gamety</a:t>
            </a:r>
          </a:p>
        </p:txBody>
      </p:sp>
      <p:sp>
        <p:nvSpPr>
          <p:cNvPr id="17411" name="Text Box 6">
            <a:extLst>
              <a:ext uri="{FF2B5EF4-FFF2-40B4-BE49-F238E27FC236}">
                <a16:creationId xmlns:a16="http://schemas.microsoft.com/office/drawing/2014/main" id="{271B45F6-AB32-4DF2-A9F1-9195B4260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276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 tvorbě archegonií obvykle dochází až na jaře následující sezóny, kdy teprve je vajíčko připraveno na oplození =&gt;</a:t>
            </a:r>
          </a:p>
        </p:txBody>
      </p:sp>
      <p:pic>
        <p:nvPicPr>
          <p:cNvPr id="17412" name="Picture 7" descr="C:\user\Houba\Škola-obrázky\morfologie\6_rozmnozovani\female_cone_pinus.jpg">
            <a:extLst>
              <a:ext uri="{FF2B5EF4-FFF2-40B4-BE49-F238E27FC236}">
                <a16:creationId xmlns:a16="http://schemas.microsoft.com/office/drawing/2014/main" id="{4404928A-102F-4F5B-9FCB-D1E7C0EAC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57200"/>
            <a:ext cx="49466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8">
            <a:extLst>
              <a:ext uri="{FF2B5EF4-FFF2-40B4-BE49-F238E27FC236}">
                <a16:creationId xmlns:a16="http://schemas.microsoft.com/office/drawing/2014/main" id="{28EF2DE5-5ABF-4BD7-ADB8-6B160113A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9718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http://www.lima.ohio-state.edu/biology/archive/gymno.html</a:t>
            </a:r>
          </a:p>
        </p:txBody>
      </p:sp>
      <p:pic>
        <p:nvPicPr>
          <p:cNvPr id="17414" name="Picture 9" descr="C:\user\Houba\Škola-obrázky\morfologie\6_rozmnozovani\matura_pinus_pollen.jpg">
            <a:extLst>
              <a:ext uri="{FF2B5EF4-FFF2-40B4-BE49-F238E27FC236}">
                <a16:creationId xmlns:a16="http://schemas.microsoft.com/office/drawing/2014/main" id="{6C0765E1-C8A9-43C7-9CD6-FE2C8214F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712913"/>
            <a:ext cx="30099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10">
            <a:extLst>
              <a:ext uri="{FF2B5EF4-FFF2-40B4-BE49-F238E27FC236}">
                <a16:creationId xmlns:a16="http://schemas.microsoft.com/office/drawing/2014/main" id="{91EF98CF-155D-4EB3-84CA-3565B7A29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276600"/>
            <a:ext cx="5105400" cy="231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Vývoj s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am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gametofyt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pylotvorné pletivo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uvnitř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mikrosporangi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archespor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sporogenní tká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tapetum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=&gt; tapetum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slou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k 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živě,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buňky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sporogenní tká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ně prodělají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reduk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tetrád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pylových zrn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200">
              <a:solidFill>
                <a:schemeClr val="bg1"/>
              </a:solidFill>
            </a:endParaRPr>
          </a:p>
        </p:txBody>
      </p:sp>
      <p:sp>
        <p:nvSpPr>
          <p:cNvPr id="17416" name="Text Box 11">
            <a:extLst>
              <a:ext uri="{FF2B5EF4-FFF2-40B4-BE49-F238E27FC236}">
                <a16:creationId xmlns:a16="http://schemas.microsoft.com/office/drawing/2014/main" id="{A8586406-57B1-4AF8-B4ED-8E741757F8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http://www.lima.ohio-state.edu/biology/archive/gymno.html</a:t>
            </a:r>
          </a:p>
        </p:txBody>
      </p:sp>
      <p:pic>
        <p:nvPicPr>
          <p:cNvPr id="17418" name="6_rozmnozovani_14_pylova-zrna.MP3">
            <a:hlinkClick r:id="" action="ppaction://media"/>
            <a:extLst>
              <a:ext uri="{FF2B5EF4-FFF2-40B4-BE49-F238E27FC236}">
                <a16:creationId xmlns:a16="http://schemas.microsoft.com/office/drawing/2014/main" id="{31939690-D694-475A-9FD7-74B38740644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161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9" name="6_rozmnozovani_14_rez-vajickem.MP3">
            <a:hlinkClick r:id="" action="ppaction://media"/>
            <a:extLst>
              <a:ext uri="{FF2B5EF4-FFF2-40B4-BE49-F238E27FC236}">
                <a16:creationId xmlns:a16="http://schemas.microsoft.com/office/drawing/2014/main" id="{4E8636CE-529D-49B4-9AC9-44A2C3FD7E8D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49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85" fill="hold"/>
                                        <p:tgtEl>
                                          <p:spTgt spid="174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4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6248" fill="hold"/>
                                        <p:tgtEl>
                                          <p:spTgt spid="174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6">
            <a:extLst>
              <a:ext uri="{FF2B5EF4-FFF2-40B4-BE49-F238E27FC236}">
                <a16:creationId xmlns:a16="http://schemas.microsoft.com/office/drawing/2014/main" id="{0E378ED3-8E5D-48E1-B03E-52784E30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2667000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200"/>
              </a:spcAft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Opylení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a oplození</a:t>
            </a:r>
          </a:p>
          <a:p>
            <a:pPr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přenos větrem (anemo-gamie),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pyl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ové zrno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spadne na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vysýcháním polina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kapky je vtahován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dovnit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 mikropyle</a:t>
            </a:r>
          </a:p>
          <a:p>
            <a:pPr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 vegetativní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pylová lá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která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stá nucellem</a:t>
            </a:r>
          </a:p>
          <a:p>
            <a:pPr>
              <a:spcBef>
                <a:spcPts val="4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semenné šupiny se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imknou k 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etenu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uzav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opylené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vajíčko (v této fázi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nebývá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vyvinuto archegonium ani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</a:t>
            </a:r>
          </a:p>
        </p:txBody>
      </p:sp>
      <p:pic>
        <p:nvPicPr>
          <p:cNvPr id="18435" name="Picture 7" descr="pinac5">
            <a:extLst>
              <a:ext uri="{FF2B5EF4-FFF2-40B4-BE49-F238E27FC236}">
                <a16:creationId xmlns:a16="http://schemas.microsoft.com/office/drawing/2014/main" id="{F1F44CF3-CD2B-4F31-AC7F-966442C5A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85"/>
          <a:stretch>
            <a:fillRect/>
          </a:stretch>
        </p:blipFill>
        <p:spPr bwMode="auto">
          <a:xfrm>
            <a:off x="3048000" y="381000"/>
            <a:ext cx="5584825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9">
            <a:extLst>
              <a:ext uri="{FF2B5EF4-FFF2-40B4-BE49-F238E27FC236}">
                <a16:creationId xmlns:a16="http://schemas.microsoft.com/office/drawing/2014/main" id="{B58C65D3-6A6F-4679-A670-9A3083BA3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99063"/>
            <a:ext cx="8458200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jaře další sezóny se spermatogenní buňka dělí na dvě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buňky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spermatické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(typické pro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Pinopsida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zatímco cykasy a jinany ještě tvoří spermatozoidy)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pylová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pronikne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 jednoho archegonia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jedna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gameta proniká do cytoplazmy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oosféry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jádra splynou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zygot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</a:p>
        </p:txBody>
      </p:sp>
      <p:pic>
        <p:nvPicPr>
          <p:cNvPr id="18438" name="6_rozmnozovani_15_opyleni-oplozeni.MP3">
            <a:hlinkClick r:id="" action="ppaction://media"/>
            <a:extLst>
              <a:ext uri="{FF2B5EF4-FFF2-40B4-BE49-F238E27FC236}">
                <a16:creationId xmlns:a16="http://schemas.microsoft.com/office/drawing/2014/main" id="{383AB685-FA52-491C-847B-1D4D0EE6991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620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199" fill="hold"/>
                                        <p:tgtEl>
                                          <p:spTgt spid="184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5">
            <a:extLst>
              <a:ext uri="{FF2B5EF4-FFF2-40B4-BE49-F238E27FC236}">
                <a16:creationId xmlns:a16="http://schemas.microsoft.com/office/drawing/2014/main" id="{9A0B6C46-5756-4B29-8C23-78C766690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druhá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gameta 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druhé archegonium obvykle zygotu 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ostatní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pylové lá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zanikají </a:t>
            </a:r>
          </a:p>
        </p:txBody>
      </p:sp>
      <p:pic>
        <p:nvPicPr>
          <p:cNvPr id="19459" name="Picture 2" descr="~AUT0037">
            <a:extLst>
              <a:ext uri="{FF2B5EF4-FFF2-40B4-BE49-F238E27FC236}">
                <a16:creationId xmlns:a16="http://schemas.microsoft.com/office/drawing/2014/main" id="{675D6DFC-83C3-4FF6-BB10-7B08EF585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" r="2969"/>
          <a:stretch>
            <a:fillRect/>
          </a:stretch>
        </p:blipFill>
        <p:spPr bwMode="auto">
          <a:xfrm>
            <a:off x="3505200" y="873125"/>
            <a:ext cx="5148263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Text Box 3">
            <a:extLst>
              <a:ext uri="{FF2B5EF4-FFF2-40B4-BE49-F238E27FC236}">
                <a16:creationId xmlns:a16="http://schemas.microsoft.com/office/drawing/2014/main" id="{F75E3C1C-8A21-4090-820E-C3B1D69F5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1182688"/>
            <a:ext cx="3044825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Vývoj zárodku a semene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ze zygoty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zárodek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 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semeno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rozrůstá se endosperm vajíčka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haploidní a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se ješt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 oplozením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viz výše – zásadní rozdíl oproti krytosemenným rostlinám!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</a:p>
        </p:txBody>
      </p:sp>
      <p:sp>
        <p:nvSpPr>
          <p:cNvPr id="19461" name="Text Box 4">
            <a:extLst>
              <a:ext uri="{FF2B5EF4-FFF2-40B4-BE49-F238E27FC236}">
                <a16:creationId xmlns:a16="http://schemas.microsoft.com/office/drawing/2014/main" id="{24160941-F6B2-4370-A434-A1C49AC7C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16325"/>
            <a:ext cx="8382000" cy="286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čerpá živiny z nucellu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který postupně „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áví“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 stává se endospermem semene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součástí vyvíjejícího se zárodku je suspenzor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kolikabun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útvar,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který jej vtahuje do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výživné tkáně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endospermu</a:t>
            </a:r>
          </a:p>
          <a:p>
            <a:pPr>
              <a:spcBef>
                <a:spcPts val="10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emeno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sestává ze tří složek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diploidní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osemení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(ze 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 megasporangia)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haploidní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endosperm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(megaprothallium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samičí gametofyt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diploidní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zárodek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hypokotyl s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radikulou (základem kořínku)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orientován směrem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 mikropyli (uvnit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opačné straně se formuje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základ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loh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 nahosemenných větší počet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jež obmykají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chrání vrcholový pupen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9463" name="6_rozmnozovani_16_vyvoj-zarodku.MP3">
            <a:hlinkClick r:id="" action="ppaction://media"/>
            <a:extLst>
              <a:ext uri="{FF2B5EF4-FFF2-40B4-BE49-F238E27FC236}">
                <a16:creationId xmlns:a16="http://schemas.microsoft.com/office/drawing/2014/main" id="{A894A06A-39EB-41A6-81DB-740BFFD710B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19" fill="hold"/>
                                        <p:tgtEl>
                                          <p:spTgt spid="194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46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C:\user\Houba\Škola-obrázky\morfologie\6_rozmnozovani\taxus_baccata_epimatium.jpg">
            <a:extLst>
              <a:ext uri="{FF2B5EF4-FFF2-40B4-BE49-F238E27FC236}">
                <a16:creationId xmlns:a16="http://schemas.microsoft.com/office/drawing/2014/main" id="{ABB1B18B-9F9F-4F46-B552-0B6881DA9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3">
            <a:extLst>
              <a:ext uri="{FF2B5EF4-FFF2-40B4-BE49-F238E27FC236}">
                <a16:creationId xmlns:a16="http://schemas.microsoft.com/office/drawing/2014/main" id="{48FCD3FA-E88C-4C6E-8F92-134BC7C15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124200"/>
            <a:ext cx="2743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http://botanika.wendys.cz/slovnik/heslo.php?946</a:t>
            </a:r>
          </a:p>
        </p:txBody>
      </p:sp>
      <p:pic>
        <p:nvPicPr>
          <p:cNvPr id="20484" name="Picture 4" descr="C:\user\Houba\Škola-obrázky\morfologie\6_rozmnozovani\juniperus_communis.jpg">
            <a:extLst>
              <a:ext uri="{FF2B5EF4-FFF2-40B4-BE49-F238E27FC236}">
                <a16:creationId xmlns:a16="http://schemas.microsoft.com/office/drawing/2014/main" id="{713A1C3A-E213-4B0E-8406-3527A537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t="6639" b="6639"/>
          <a:stretch>
            <a:fillRect/>
          </a:stretch>
        </p:blipFill>
        <p:spPr bwMode="auto">
          <a:xfrm>
            <a:off x="4876800" y="457200"/>
            <a:ext cx="3702050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>
            <a:extLst>
              <a:ext uri="{FF2B5EF4-FFF2-40B4-BE49-F238E27FC236}">
                <a16:creationId xmlns:a16="http://schemas.microsoft.com/office/drawing/2014/main" id="{16362331-F5C7-47DA-ABA1-F166AF9FE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57200"/>
            <a:ext cx="3962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http://rastliny.nahuby.sk/obrazok_detail.php?obrazok_id=39174&amp;next_img_type=gallery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9CC70833-F0DD-4C5D-8B58-09BDEE9B3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495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Dužnaté „plody“ nahosemenných rostlin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galbulus jalovce vzniká zdužnatěním a srůstem podpůrných šupin v šištici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epimatium (též arilus neboli míšek) tisu vzniká zdužnatěním podsemenného valu, který „přeroste“ ve vnější obal semene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semeno jinanu má na povrchu dužnatou sarkotestu (vnější vrstva stěny vně pevné sklerotesty) a uvnitř je embryo obklopeno škrobnatým endospermem</a:t>
            </a:r>
          </a:p>
        </p:txBody>
      </p:sp>
      <p:graphicFrame>
        <p:nvGraphicFramePr>
          <p:cNvPr id="20487" name="Object 8">
            <a:extLst>
              <a:ext uri="{FF2B5EF4-FFF2-40B4-BE49-F238E27FC236}">
                <a16:creationId xmlns:a16="http://schemas.microsoft.com/office/drawing/2014/main" id="{15C45F61-A390-4534-9233-C48A97A07BB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24600" y="5029200"/>
          <a:ext cx="2362200" cy="1404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6" name="Rastrový obrázek" r:id="rId7" imgW="2610214" imgH="1552792" progId="Obraz programu Malování">
                  <p:embed/>
                </p:oleObj>
              </mc:Choice>
              <mc:Fallback>
                <p:oleObj name="Rastrový obrázek" r:id="rId7" imgW="2610214" imgH="1552792" progId="Obraz programu Malování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5029200"/>
                        <a:ext cx="2362200" cy="1404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9">
            <a:extLst>
              <a:ext uri="{FF2B5EF4-FFF2-40B4-BE49-F238E27FC236}">
                <a16:creationId xmlns:a16="http://schemas.microsoft.com/office/drawing/2014/main" id="{2B1E3007-0116-49BD-86CB-3A2DC2C775D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73938" y="2590800"/>
          <a:ext cx="1323975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7" name="Rastrový obrázek" r:id="rId9" imgW="1324160" imgH="1276190" progId="Obraz programu Malování">
                  <p:embed/>
                </p:oleObj>
              </mc:Choice>
              <mc:Fallback>
                <p:oleObj name="Rastrový obrázek" r:id="rId9" imgW="1324160" imgH="1276190" progId="Obraz programu Malování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3938" y="2590800"/>
                        <a:ext cx="1323975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9" name="Picture 10" descr="C:\user\Houba\Škola-obrázky\morfologie\6_rozmnozovani\ginkgo_embryo_and_gametophyte.jpg">
            <a:extLst>
              <a:ext uri="{FF2B5EF4-FFF2-40B4-BE49-F238E27FC236}">
                <a16:creationId xmlns:a16="http://schemas.microsoft.com/office/drawing/2014/main" id="{609B8731-D0B0-4AF6-94B8-BACFBBAA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733800"/>
            <a:ext cx="34290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1">
            <a:extLst>
              <a:ext uri="{FF2B5EF4-FFF2-40B4-BE49-F238E27FC236}">
                <a16:creationId xmlns:a16="http://schemas.microsoft.com/office/drawing/2014/main" id="{1014132C-D7A6-4CC2-ADF1-FC4447F38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733800"/>
            <a:ext cx="3962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http://commons.wikimedia.org/wiki/Image:Ginkgo_embryo_and_gametophyte.jpg</a:t>
            </a:r>
          </a:p>
        </p:txBody>
      </p:sp>
      <p:sp>
        <p:nvSpPr>
          <p:cNvPr id="20491" name="Text Box 12">
            <a:extLst>
              <a:ext uri="{FF2B5EF4-FFF2-40B4-BE49-F238E27FC236}">
                <a16:creationId xmlns:a16="http://schemas.microsoft.com/office/drawing/2014/main" id="{CC0A1924-4B4B-47D5-A1A0-007B272CE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550" y="615315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http://botany.upol.cz/atlasy/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anatomie/anatomieCR38.pdf</a:t>
            </a:r>
          </a:p>
        </p:txBody>
      </p:sp>
      <p:pic>
        <p:nvPicPr>
          <p:cNvPr id="20493" name="6_rozmnozovani_17_galbulus-epimacium.MP3">
            <a:hlinkClick r:id="" action="ppaction://media"/>
            <a:extLst>
              <a:ext uri="{FF2B5EF4-FFF2-40B4-BE49-F238E27FC236}">
                <a16:creationId xmlns:a16="http://schemas.microsoft.com/office/drawing/2014/main" id="{F63B4E85-768D-434B-B34E-AFF05475653D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734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53" fill="hold"/>
                                        <p:tgtEl>
                                          <p:spTgt spid="20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~AUT0034">
            <a:extLst>
              <a:ext uri="{FF2B5EF4-FFF2-40B4-BE49-F238E27FC236}">
                <a16:creationId xmlns:a16="http://schemas.microsoft.com/office/drawing/2014/main" id="{44664726-B8D1-4A3D-A11C-0BB58D585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6612" r="4204" b="11476"/>
          <a:stretch>
            <a:fillRect/>
          </a:stretch>
        </p:blipFill>
        <p:spPr bwMode="auto">
          <a:xfrm>
            <a:off x="457200" y="1143000"/>
            <a:ext cx="4037013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Text Box 4">
            <a:extLst>
              <a:ext uri="{FF2B5EF4-FFF2-40B4-BE49-F238E27FC236}">
                <a16:creationId xmlns:a16="http://schemas.microsoft.com/office/drawing/2014/main" id="{AF6CACE4-7EF5-43AB-B9B2-68758D6B7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762000"/>
            <a:ext cx="419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Vývoj od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heterosporie 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 vzniku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vajíčk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1508" name="Rectangle 5">
            <a:extLst>
              <a:ext uri="{FF2B5EF4-FFF2-40B4-BE49-F238E27FC236}">
                <a16:creationId xmlns:a16="http://schemas.microsoft.com/office/drawing/2014/main" id="{3F32B0B9-94D1-4F04-BA6E-25D55C3AE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60350"/>
            <a:ext cx="83820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defTabSz="449263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1363" indent="-284163" defTabSz="449263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 defTabSz="449263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 defTabSz="44926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ctr">
              <a:spcBef>
                <a:spcPct val="0"/>
              </a:spcBef>
              <a:buFont typeface="Times New Roman" panose="02020603050405020304" pitchFamily="18" charset="0"/>
              <a:buNone/>
            </a:pPr>
            <a:r>
              <a:rPr lang="cs-CZ" altLang="cs-CZ" sz="1800" b="1">
                <a:latin typeface="Arial" panose="020B0604020202020204" pitchFamily="34" charset="0"/>
              </a:rPr>
              <a:t>Srovnání struktur a vlastností cévnatých rostlin výtrusných a semenných</a:t>
            </a: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1509" name="Text Box 6">
            <a:extLst>
              <a:ext uri="{FF2B5EF4-FFF2-40B4-BE49-F238E27FC236}">
                <a16:creationId xmlns:a16="http://schemas.microsoft.com/office/drawing/2014/main" id="{E6B12899-32C4-409F-97E9-01CFF5582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71600"/>
            <a:ext cx="4191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200">
              <a:solidFill>
                <a:schemeClr val="bg1"/>
              </a:solidFill>
            </a:endParaRPr>
          </a:p>
        </p:txBody>
      </p:sp>
      <p:sp>
        <p:nvSpPr>
          <p:cNvPr id="21510" name="Text Box 7">
            <a:extLst>
              <a:ext uri="{FF2B5EF4-FFF2-40B4-BE49-F238E27FC236}">
                <a16:creationId xmlns:a16="http://schemas.microsoft.com/office/drawing/2014/main" id="{3B5C1512-AEFD-4F04-8C73-323CC849C3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762000"/>
            <a:ext cx="4246563" cy="563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          Homologické struktury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anose="020B0604020202020204" pitchFamily="34" charset="0"/>
              </a:rPr>
              <a:t>výtrusné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     </a:t>
            </a:r>
            <a:r>
              <a:rPr lang="cs-CZ" altLang="cs-CZ" sz="1800" u="sng">
                <a:solidFill>
                  <a:schemeClr val="tx1"/>
                </a:solidFill>
                <a:latin typeface="Arial" panose="020B0604020202020204" pitchFamily="34" charset="0"/>
              </a:rPr>
              <a:t>semenné rostliny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spora (n) 	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semeno (2n)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izosporie 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</a:t>
            </a:r>
            <a:r>
              <a:rPr lang="cs-CZ" altLang="cs-CZ" sz="1800">
                <a:latin typeface="Arial" panose="020B0604020202020204" pitchFamily="34" charset="0"/>
              </a:rPr>
              <a:t> heter.	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jen heterosporie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mikrosporofyly 	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šupiny, tyčinky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mikrosporangia	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prašná pouzdra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mikrospory 	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pylová zrna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samčí gametofyt 	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pylová láčka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spermatozoidy	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spermatické buňky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oplození ve	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opylení (hmyz, vodním prostředí	     vítr) 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cs-CZ" altLang="cs-CZ" sz="1800">
                <a:latin typeface="Arial" panose="020B0604020202020204" pitchFamily="34" charset="0"/>
              </a:rPr>
              <a:t> oplození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megasporofyly 	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šupiny, plodolisty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megasporangium	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vajíčko (přesněji		     jeho nucellus)</a:t>
            </a:r>
          </a:p>
          <a:p>
            <a:pPr algn="r">
              <a:lnSpc>
                <a:spcPct val="80000"/>
              </a:lnSpc>
              <a:spcBef>
                <a:spcPts val="400"/>
              </a:spcBef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(vajíčko s obaly =</a:t>
            </a:r>
            <a:r>
              <a:rPr lang="cs-CZ" altLang="cs-CZ" sz="1200">
                <a:latin typeface="Arial" panose="020B0604020202020204" pitchFamily="34" charset="0"/>
              </a:rPr>
              <a:t> </a:t>
            </a:r>
            <a:r>
              <a:rPr lang="cs-CZ" altLang="cs-CZ" sz="1800">
                <a:latin typeface="Arial" panose="020B0604020202020204" pitchFamily="34" charset="0"/>
              </a:rPr>
              <a:t>megasynangium) 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megaspora	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</a:rPr>
              <a:t> mateřská buňka 		     zárodečného vaku</a:t>
            </a:r>
          </a:p>
          <a:p>
            <a:pPr>
              <a:lnSpc>
                <a:spcPct val="80000"/>
              </a:lnSpc>
              <a:buFont typeface="Times New Roman" panose="02020603050405020304" pitchFamily="18" charset="0"/>
              <a:buNone/>
            </a:pPr>
            <a:r>
              <a:rPr lang="cs-CZ" altLang="cs-CZ" sz="1800">
                <a:latin typeface="Arial" panose="020B0604020202020204" pitchFamily="34" charset="0"/>
              </a:rPr>
              <a:t>samičí gametofyt	 </a:t>
            </a:r>
            <a:r>
              <a:rPr lang="cs-CZ" altLang="cs-CZ" sz="18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×</a:t>
            </a:r>
            <a:r>
              <a:rPr lang="cs-CZ" altLang="cs-CZ" sz="1800">
                <a:latin typeface="Arial" panose="020B0604020202020204" pitchFamily="34" charset="0"/>
                <a:sym typeface="Symbol" panose="05050102010706020507" pitchFamily="18" charset="2"/>
              </a:rPr>
              <a:t> endosperm nebo		     zárodečný vak</a:t>
            </a:r>
          </a:p>
        </p:txBody>
      </p:sp>
      <p:pic>
        <p:nvPicPr>
          <p:cNvPr id="21512" name="6_rozmnozovani_18_evoluce-homologie.MP3">
            <a:hlinkClick r:id="" action="ppaction://media"/>
            <a:extLst>
              <a:ext uri="{FF2B5EF4-FFF2-40B4-BE49-F238E27FC236}">
                <a16:creationId xmlns:a16="http://schemas.microsoft.com/office/drawing/2014/main" id="{E662E61B-8E04-4713-9CDC-08325C783FF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969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5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14" fill="hold"/>
                                        <p:tgtEl>
                                          <p:spTgt spid="215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5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51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1C67843-EE2B-4BA2-9DB7-76E1DA2A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" r="2744"/>
          <a:stretch>
            <a:fillRect/>
          </a:stretch>
        </p:blipFill>
        <p:spPr bwMode="auto">
          <a:xfrm>
            <a:off x="179388" y="409575"/>
            <a:ext cx="8785225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Text Box 3">
            <a:extLst>
              <a:ext uri="{FF2B5EF4-FFF2-40B4-BE49-F238E27FC236}">
                <a16:creationId xmlns:a16="http://schemas.microsoft.com/office/drawing/2014/main" id="{6C5508FD-61FD-45CD-A36A-CB32C4009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52400"/>
            <a:ext cx="7848600" cy="376238"/>
          </a:xfrm>
          <a:prstGeom prst="rect">
            <a:avLst/>
          </a:prstGeom>
          <a:solidFill>
            <a:srgbClr val="CC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Srovnání životních cyklů a jaderných fází vyšších rostlin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CFA8AB85-F8EF-421B-A873-BC1C14F4B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0"/>
            <a:ext cx="5562600" cy="175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cévnatých rostlin: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ovací pupeny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Bryophyllum, Adianthum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adventivní pupeny a z nich vznikající útvary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pacibulky v pa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dí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Saxifraga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 granulata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	               	          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Dentaria bulbifera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23" name="Picture 6" descr="C:\Documents and Settings\Hrouda\Dokumenty\S_Obrazky\Morfologie\6_rozmnozovani\gemmae_liverwort.jpg">
            <a:extLst>
              <a:ext uri="{FF2B5EF4-FFF2-40B4-BE49-F238E27FC236}">
                <a16:creationId xmlns:a16="http://schemas.microsoft.com/office/drawing/2014/main" id="{3D329A19-0224-4224-939A-5A477B06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57200"/>
            <a:ext cx="27559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7">
            <a:extLst>
              <a:ext uri="{FF2B5EF4-FFF2-40B4-BE49-F238E27FC236}">
                <a16:creationId xmlns:a16="http://schemas.microsoft.com/office/drawing/2014/main" id="{487431D0-CAE0-4309-8FD8-6960661F5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241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http://homepage.eircom.net/~hedgerow17/photo-glossary.htm</a:t>
            </a:r>
          </a:p>
        </p:txBody>
      </p:sp>
      <p:pic>
        <p:nvPicPr>
          <p:cNvPr id="5125" name="Picture 8" descr="C:\Documents and Settings\Hrouda\Dokumenty\S_Obrazky\Morfologie\6_rozmnozovani\marchantia_polymorpha_gemmae_cups.jpg">
            <a:extLst>
              <a:ext uri="{FF2B5EF4-FFF2-40B4-BE49-F238E27FC236}">
                <a16:creationId xmlns:a16="http://schemas.microsoft.com/office/drawing/2014/main" id="{1C6D2F8A-1AF9-47A7-B415-B3CB39EF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58763"/>
            <a:ext cx="2706688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9">
            <a:extLst>
              <a:ext uri="{FF2B5EF4-FFF2-40B4-BE49-F238E27FC236}">
                <a16:creationId xmlns:a16="http://schemas.microsoft.com/office/drawing/2014/main" id="{C4B12246-1E5E-4903-9577-039A26703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26670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Rozmnožovací tělíska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thallidie, gemy u játrovek a mechů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obdoba tělísek, jakými jsou soredie nebo isidie u lišejníků</a:t>
            </a:r>
            <a:endParaRPr lang="cs-CZ" altLang="cs-CZ" sz="2200">
              <a:solidFill>
                <a:schemeClr val="bg1"/>
              </a:solidFill>
            </a:endParaRPr>
          </a:p>
        </p:txBody>
      </p:sp>
      <p:sp>
        <p:nvSpPr>
          <p:cNvPr id="5127" name="Text Box 10">
            <a:extLst>
              <a:ext uri="{FF2B5EF4-FFF2-40B4-BE49-F238E27FC236}">
                <a16:creationId xmlns:a16="http://schemas.microsoft.com/office/drawing/2014/main" id="{135D3895-3EB8-4B97-A029-4383F2D6F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324100"/>
            <a:ext cx="1981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http://www2.una.edu/pdavis/bryophytes.htm</a:t>
            </a:r>
          </a:p>
        </p:txBody>
      </p:sp>
      <p:pic>
        <p:nvPicPr>
          <p:cNvPr id="5128" name="Picture 12" descr="C:\Documents and Settings\Hrouda\Dokumenty\S_Obrazky\Morfologie\6_rozmnozovani\bryophyllum_daigremontianum_plantlets.jpg">
            <a:extLst>
              <a:ext uri="{FF2B5EF4-FFF2-40B4-BE49-F238E27FC236}">
                <a16:creationId xmlns:a16="http://schemas.microsoft.com/office/drawing/2014/main" id="{A6A028C8-9EE8-423C-85EB-936B869C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298450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3" descr="dentaria_bulbifera_a561">
            <a:extLst>
              <a:ext uri="{FF2B5EF4-FFF2-40B4-BE49-F238E27FC236}">
                <a16:creationId xmlns:a16="http://schemas.microsoft.com/office/drawing/2014/main" id="{DBEDC738-AF74-4850-81B9-08F9A761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0078" r="46890" b="22047"/>
          <a:stretch>
            <a:fillRect/>
          </a:stretch>
        </p:blipFill>
        <p:spPr bwMode="auto">
          <a:xfrm>
            <a:off x="457200" y="3886200"/>
            <a:ext cx="24050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Text Box 14">
            <a:extLst>
              <a:ext uri="{FF2B5EF4-FFF2-40B4-BE49-F238E27FC236}">
                <a16:creationId xmlns:a16="http://schemas.microsoft.com/office/drawing/2014/main" id="{B0A9C95B-98FC-4CCE-A497-2CC4C79D3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684713"/>
            <a:ext cx="24384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http://www.bryophyllum.com/b-plantlets-detail.php</a:t>
            </a:r>
          </a:p>
        </p:txBody>
      </p:sp>
      <p:pic>
        <p:nvPicPr>
          <p:cNvPr id="5131" name="Picture 15" descr="C:\Documents and Settings\Hrouda\Dokumenty\S_Obrazky\Morfologie\6_rozmnozovani\allium_scorodoprasum.jpg">
            <a:extLst>
              <a:ext uri="{FF2B5EF4-FFF2-40B4-BE49-F238E27FC236}">
                <a16:creationId xmlns:a16="http://schemas.microsoft.com/office/drawing/2014/main" id="{460CE7C4-701B-44BE-9C5C-14E6F48C4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8" r="3564" b="23622"/>
          <a:stretch>
            <a:fillRect/>
          </a:stretch>
        </p:blipFill>
        <p:spPr bwMode="auto">
          <a:xfrm>
            <a:off x="2971800" y="4191000"/>
            <a:ext cx="26162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 Box 16">
            <a:extLst>
              <a:ext uri="{FF2B5EF4-FFF2-40B4-BE49-F238E27FC236}">
                <a16:creationId xmlns:a16="http://schemas.microsoft.com/office/drawing/2014/main" id="{ECA3136E-664F-43F1-804E-F8B2FAE69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0"/>
            <a:ext cx="3124200" cy="149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pacibulky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tenství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Allium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turiony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hibernakul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vodních rostlin (viz stonek, adventivní pupeny)</a:t>
            </a:r>
            <a:endParaRPr lang="cs-CZ" altLang="cs-CZ" sz="2200">
              <a:solidFill>
                <a:schemeClr val="bg1"/>
              </a:solidFill>
            </a:endParaRPr>
          </a:p>
        </p:txBody>
      </p:sp>
      <p:sp>
        <p:nvSpPr>
          <p:cNvPr id="5133" name="Text Box 17">
            <a:extLst>
              <a:ext uri="{FF2B5EF4-FFF2-40B4-BE49-F238E27FC236}">
                <a16:creationId xmlns:a16="http://schemas.microsoft.com/office/drawing/2014/main" id="{F156F7FF-04A6-4907-810A-33A166EFF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41910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http://cs.wikipedia.org/wiki/Soubor:Allium_scorodoprasum.jpg</a:t>
            </a:r>
          </a:p>
        </p:txBody>
      </p:sp>
      <p:sp>
        <p:nvSpPr>
          <p:cNvPr id="5134" name="Text Box 18">
            <a:extLst>
              <a:ext uri="{FF2B5EF4-FFF2-40B4-BE49-F238E27FC236}">
                <a16:creationId xmlns:a16="http://schemas.microsoft.com/office/drawing/2014/main" id="{F8B4D787-39DB-432C-BA40-B2ED6460E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6130925"/>
            <a:ext cx="1295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Česnek ořešec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35" name="Text Box 19">
            <a:extLst>
              <a:ext uri="{FF2B5EF4-FFF2-40B4-BE49-F238E27FC236}">
                <a16:creationId xmlns:a16="http://schemas.microsoft.com/office/drawing/2014/main" id="{24532157-B5F6-474A-A184-9F1C6B2E8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9436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Kyčelnice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cibulkonosná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5136" name="Text Box 20">
            <a:extLst>
              <a:ext uri="{FF2B5EF4-FFF2-40B4-BE49-F238E27FC236}">
                <a16:creationId xmlns:a16="http://schemas.microsoft.com/office/drawing/2014/main" id="{DFC7E402-FA3E-4C0A-8521-8D9C5A996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9388" y="6130925"/>
            <a:ext cx="1447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Dentaria bulbifera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37" name="Text Box 21">
            <a:extLst>
              <a:ext uri="{FF2B5EF4-FFF2-40B4-BE49-F238E27FC236}">
                <a16:creationId xmlns:a16="http://schemas.microsoft.com/office/drawing/2014/main" id="{6C9597B3-0C9E-4C37-A761-6C49B5AC9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500" y="59436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Allium scorodoprasum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138" name="Text Box 22">
            <a:extLst>
              <a:ext uri="{FF2B5EF4-FFF2-40B4-BE49-F238E27FC236}">
                <a16:creationId xmlns:a16="http://schemas.microsoft.com/office/drawing/2014/main" id="{4144096B-1E2E-43EC-B295-1F4DF484D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5950" y="4471988"/>
            <a:ext cx="2438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Bryophyllum daigremontianum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5140" name="6_rozmnozovani_02_vegetativni.MP3">
            <a:hlinkClick r:id="" action="ppaction://media"/>
            <a:extLst>
              <a:ext uri="{FF2B5EF4-FFF2-40B4-BE49-F238E27FC236}">
                <a16:creationId xmlns:a16="http://schemas.microsoft.com/office/drawing/2014/main" id="{CBFB1575-F137-44B7-9C0B-888D3CDE8F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0686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26" fill="hold"/>
                                        <p:tgtEl>
                                          <p:spTgt spid="5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4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8" descr="poabu01">
            <a:extLst>
              <a:ext uri="{FF2B5EF4-FFF2-40B4-BE49-F238E27FC236}">
                <a16:creationId xmlns:a16="http://schemas.microsoft.com/office/drawing/2014/main" id="{87AD7CCB-3BB9-4C4F-9DC8-DDF465D0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34998"/>
          <a:stretch>
            <a:fillRect/>
          </a:stretch>
        </p:blipFill>
        <p:spPr bwMode="auto">
          <a:xfrm>
            <a:off x="533400" y="457200"/>
            <a:ext cx="25844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9" descr="Rhizophora_mangle_fruits">
            <a:extLst>
              <a:ext uri="{FF2B5EF4-FFF2-40B4-BE49-F238E27FC236}">
                <a16:creationId xmlns:a16="http://schemas.microsoft.com/office/drawing/2014/main" id="{163A82B2-CE72-4FC5-A145-5E83C6F3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7200"/>
            <a:ext cx="25749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Text Box 30">
            <a:extLst>
              <a:ext uri="{FF2B5EF4-FFF2-40B4-BE49-F238E27FC236}">
                <a16:creationId xmlns:a16="http://schemas.microsoft.com/office/drawing/2014/main" id="{8A4CCC08-FDF2-4AAA-860F-F301A659BE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0"/>
            <a:ext cx="8305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viviparie pravá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semeno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ještě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mate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ské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 a klíční rostlinky z ní odpadnou až po dosažení jisté velikosti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Rhizophor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 mangrovových porostů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6149" name="Picture 31" descr="C:\Documents and Settings\Hrouda\Dokumenty\S_Obrazky\Morfologie\6_rozmnozovani\poa_bulbosa_vivipara.jpg">
            <a:extLst>
              <a:ext uri="{FF2B5EF4-FFF2-40B4-BE49-F238E27FC236}">
                <a16:creationId xmlns:a16="http://schemas.microsoft.com/office/drawing/2014/main" id="{26293868-D443-40B9-B1D4-E5A8BFE1C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0" y="457200"/>
            <a:ext cx="2398713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 Box 32">
            <a:extLst>
              <a:ext uri="{FF2B5EF4-FFF2-40B4-BE49-F238E27FC236}">
                <a16:creationId xmlns:a16="http://schemas.microsoft.com/office/drawing/2014/main" id="{418ABA8B-67F2-4A2E-9A0C-1F66A4A82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3733800"/>
            <a:ext cx="52578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viviparie nepravá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pluchy se vyvíjejí jako lístky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celý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klásek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se přemění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malý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prýt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který po odpadnutí zakoření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Poa bulbosa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151" name="Text Box 33">
            <a:extLst>
              <a:ext uri="{FF2B5EF4-FFF2-40B4-BE49-F238E27FC236}">
                <a16:creationId xmlns:a16="http://schemas.microsoft.com/office/drawing/2014/main" id="{A9F4E54E-35F7-4447-BCB7-8C30B035E8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3100" y="3465513"/>
            <a:ext cx="2590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http://www.nature-diary.co.uk/mallorca-2005/poaceae.htm</a:t>
            </a:r>
          </a:p>
        </p:txBody>
      </p:sp>
      <p:sp>
        <p:nvSpPr>
          <p:cNvPr id="6152" name="Text Box 34">
            <a:extLst>
              <a:ext uri="{FF2B5EF4-FFF2-40B4-BE49-F238E27FC236}">
                <a16:creationId xmlns:a16="http://schemas.microsoft.com/office/drawing/2014/main" id="{254D6CDC-8889-420B-99F6-57CBC5736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65513"/>
            <a:ext cx="2590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http://tncweeds.ucdavis.edu/esadocs/Poa_bulb.html</a:t>
            </a:r>
          </a:p>
        </p:txBody>
      </p:sp>
      <p:sp>
        <p:nvSpPr>
          <p:cNvPr id="6153" name="Text Box 35">
            <a:extLst>
              <a:ext uri="{FF2B5EF4-FFF2-40B4-BE49-F238E27FC236}">
                <a16:creationId xmlns:a16="http://schemas.microsoft.com/office/drawing/2014/main" id="{2322D92F-6A46-403C-86FE-1DBE89681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495300"/>
            <a:ext cx="2692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Lipnice cibulkatá         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Poa bulbosa</a:t>
            </a:r>
          </a:p>
        </p:txBody>
      </p:sp>
      <p:sp>
        <p:nvSpPr>
          <p:cNvPr id="6154" name="Text Box 36">
            <a:extLst>
              <a:ext uri="{FF2B5EF4-FFF2-40B4-BE49-F238E27FC236}">
                <a16:creationId xmlns:a16="http://schemas.microsoft.com/office/drawing/2014/main" id="{68920DCE-2C20-49B5-B3A9-6627C5082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41910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Rhizophora mangle</a:t>
            </a:r>
          </a:p>
        </p:txBody>
      </p:sp>
      <p:sp>
        <p:nvSpPr>
          <p:cNvPr id="6155" name="Text Box 37">
            <a:extLst>
              <a:ext uri="{FF2B5EF4-FFF2-40B4-BE49-F238E27FC236}">
                <a16:creationId xmlns:a16="http://schemas.microsoft.com/office/drawing/2014/main" id="{4CBEE386-4A21-49EE-86E9-D82E20FEE59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362700" y="2284413"/>
            <a:ext cx="419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www.selby.org/index.php?src=gendocs&amp;link=Mangroves&amp;category=Plants%20%26%20Collections</a:t>
            </a:r>
            <a:endParaRPr lang="cs-CZ" altLang="cs-CZ" sz="2200">
              <a:solidFill>
                <a:schemeClr val="bg1"/>
              </a:solidFill>
            </a:endParaRPr>
          </a:p>
        </p:txBody>
      </p:sp>
      <p:sp>
        <p:nvSpPr>
          <p:cNvPr id="6156" name="Text Box 38">
            <a:extLst>
              <a:ext uri="{FF2B5EF4-FFF2-40B4-BE49-F238E27FC236}">
                <a16:creationId xmlns:a16="http://schemas.microsoft.com/office/drawing/2014/main" id="{AC66EADB-DADB-4F09-8B09-AD3701985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495300"/>
            <a:ext cx="2616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Lipnice cibulkatá     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Poa bulbosa</a:t>
            </a:r>
          </a:p>
        </p:txBody>
      </p:sp>
      <p:pic>
        <p:nvPicPr>
          <p:cNvPr id="6158" name="6_rozmnozovani_03_viviparie.MP3">
            <a:hlinkClick r:id="" action="ppaction://media"/>
            <a:extLst>
              <a:ext uri="{FF2B5EF4-FFF2-40B4-BE49-F238E27FC236}">
                <a16:creationId xmlns:a16="http://schemas.microsoft.com/office/drawing/2014/main" id="{C4A7103D-B2DB-43E8-8A13-CDDBC6C1E3B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211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905" fill="hold"/>
                                        <p:tgtEl>
                                          <p:spTgt spid="6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1">
            <a:extLst>
              <a:ext uri="{FF2B5EF4-FFF2-40B4-BE49-F238E27FC236}">
                <a16:creationId xmlns:a16="http://schemas.microsoft.com/office/drawing/2014/main" id="{AE83309A-3BB4-4BB9-8D08-A13407DCF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Rozmno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ování sporami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Spora = výtrus – specializovaný útvar,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 vzniklá mitózou nebo mei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zou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Mitospory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vznikají u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skupin hub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zoospory, sporangiospory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vznikají uvnit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sporangia), konidie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exospory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vznikají zevn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oddělením buněk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sporangium jednobuněčné, mitospory vznikají rozdělením jednoho protoplastu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tšinou má daný organismus schopnost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 mito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i meiospory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Meiospory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 cévnatých výtrusných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jsou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endospory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sporangiospory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vznikají uvnit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mnohobun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výtrusnice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(= sporangia) z její sporogenní tkáně, kde proběhne meioza</a:t>
            </a:r>
          </a:p>
        </p:txBody>
      </p:sp>
      <p:pic>
        <p:nvPicPr>
          <p:cNvPr id="7171" name="Picture 16" descr="C:\Documents and Settings\Hrouda\Dokumenty\S_Obrazky\Morfologie\6_rozmnozovani\fern_sporangia_drawing.gif">
            <a:extLst>
              <a:ext uri="{FF2B5EF4-FFF2-40B4-BE49-F238E27FC236}">
                <a16:creationId xmlns:a16="http://schemas.microsoft.com/office/drawing/2014/main" id="{B17B78A7-3E82-4BB5-A3C8-FABC6642F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038600"/>
            <a:ext cx="44196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17" descr="C:\Documents and Settings\Hrouda\Dokumenty\S_Obrazky\Morfologie\6_rozmnozovani\fern_adianthum_sporangia.jpg">
            <a:extLst>
              <a:ext uri="{FF2B5EF4-FFF2-40B4-BE49-F238E27FC236}">
                <a16:creationId xmlns:a16="http://schemas.microsoft.com/office/drawing/2014/main" id="{CAB8701C-F117-4733-B811-1D082B4CC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4"/>
          <a:stretch>
            <a:fillRect/>
          </a:stretch>
        </p:blipFill>
        <p:spPr bwMode="auto">
          <a:xfrm>
            <a:off x="4724400" y="3767138"/>
            <a:ext cx="3860800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 Box 18">
            <a:extLst>
              <a:ext uri="{FF2B5EF4-FFF2-40B4-BE49-F238E27FC236}">
                <a16:creationId xmlns:a16="http://schemas.microsoft.com/office/drawing/2014/main" id="{240672FB-EB59-40C4-8155-3F7388085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943600"/>
            <a:ext cx="8305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Sporangia se sporami na příkladu kapradin, kde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jsou na spodní straně listu kryta ostěrou (indusium)   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Průřez ostěrou a sporangii kapradiny </a:t>
            </a:r>
            <a:r>
              <a:rPr lang="cs-CZ" altLang="cs-CZ" sz="1400" i="1">
                <a:solidFill>
                  <a:schemeClr val="tx1"/>
                </a:solidFill>
                <a:latin typeface="Arial" panose="020B0604020202020204" pitchFamily="34" charset="0"/>
              </a:rPr>
              <a:t>Adianthum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7174" name="Text Box 19">
            <a:extLst>
              <a:ext uri="{FF2B5EF4-FFF2-40B4-BE49-F238E27FC236}">
                <a16:creationId xmlns:a16="http://schemas.microsoft.com/office/drawing/2014/main" id="{256AA48F-1C4A-4CDD-B75C-6F7302096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7313" y="5943600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http://cavehill.uwi.edu/FPAS/bcs/bl14apl/pter2.htm</a:t>
            </a:r>
          </a:p>
        </p:txBody>
      </p:sp>
      <p:pic>
        <p:nvPicPr>
          <p:cNvPr id="7176" name="6_rozmnozovani_04_spory.MP3">
            <a:hlinkClick r:id="" action="ppaction://media"/>
            <a:extLst>
              <a:ext uri="{FF2B5EF4-FFF2-40B4-BE49-F238E27FC236}">
                <a16:creationId xmlns:a16="http://schemas.microsoft.com/office/drawing/2014/main" id="{AC15C896-ABAB-4D57-AC6B-6E43657D41F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16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20" fill="hold"/>
                                        <p:tgtEl>
                                          <p:spTgt spid="7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B30D77DD-17D3-4071-A5E8-E0B76F92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Další 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lení spor je na 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ospory a heterospory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 spory stejné morfologie a funkce, obvykle oboupohlavné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výjimka recentn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esli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fyziologicky rozlišené izospory =&gt;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samčí a samičí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stélky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heterospory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 spory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odlišné morfologie a tím i funkce,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a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rostliny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osporické mají jeden typ výtrusnic, zatímco heterosporické dva typy výtrusnic 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samčí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mikrospory 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samičí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megaspory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vývoj. tendence: izosporie je považována za původní typ, heterosporie odvozený</a:t>
            </a:r>
          </a:p>
        </p:txBody>
      </p:sp>
      <p:pic>
        <p:nvPicPr>
          <p:cNvPr id="8195" name="Picture 3" descr="C:\Documents and Settings\Hrouda\Dokumenty\S_Obrazky\Morfologie\6_rozmnozovani\lycopodium_cone_sporangia.gif">
            <a:extLst>
              <a:ext uri="{FF2B5EF4-FFF2-40B4-BE49-F238E27FC236}">
                <a16:creationId xmlns:a16="http://schemas.microsoft.com/office/drawing/2014/main" id="{885E92C9-A82B-4A15-BAA4-AAB5B5444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895600"/>
            <a:ext cx="22875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Documents and Settings\Hrouda\Dokumenty\S_Obrazky\Morfologie\6_rozmnozovani\selaginella_cone_heterospory.jpg">
            <a:extLst>
              <a:ext uri="{FF2B5EF4-FFF2-40B4-BE49-F238E27FC236}">
                <a16:creationId xmlns:a16="http://schemas.microsoft.com/office/drawing/2014/main" id="{1EB299E8-1CC1-4DEC-B1C6-DCD81A34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95600"/>
            <a:ext cx="230346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4D4AD2DA-199E-4315-AA6F-CD4E5385A3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798763"/>
            <a:ext cx="3505200" cy="36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Vlevo: Průřez šišticí izosporické (česky stejnovýtrusné) plavuně – v paždí sporofylů (výtrusnicových listů) se tvoří sporangia (výtrusnice) =&gt; ze spor odsud uvolněných vyrostou nové gametofyty</a:t>
            </a:r>
          </a:p>
          <a:p>
            <a:pPr>
              <a:spcBef>
                <a:spcPct val="4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Vpravo: Průřez šišticí heterosporic-kého (česky různovýtrusného) vranečku – v paždí megasporofylů (vlevo) se tvoří megasporangia, v paždí mikrosporofylů (vpravo) se tvoří mikrosporangia =&gt; z megaspor vyrostou megaprothalia, z mikrospor mikroprothalia (dva typy gametofytů)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64F60E6F-C712-45BB-813B-4334CDEB7FE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241426" y="4851400"/>
            <a:ext cx="2741612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http://cavehill.uwi.edu/FPAS/bcs/bl14apl/pter3.htm  (oba snímky)</a:t>
            </a:r>
          </a:p>
        </p:txBody>
      </p:sp>
      <p:pic>
        <p:nvPicPr>
          <p:cNvPr id="8200" name="6_rozmnozovani_05_izo-heterosporie.MP3">
            <a:hlinkClick r:id="" action="ppaction://media"/>
            <a:extLst>
              <a:ext uri="{FF2B5EF4-FFF2-40B4-BE49-F238E27FC236}">
                <a16:creationId xmlns:a16="http://schemas.microsoft.com/office/drawing/2014/main" id="{84193184-58BD-4FAB-9401-493AE586266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0052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39" fill="hold"/>
                                        <p:tgtEl>
                                          <p:spTgt spid="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5">
            <a:extLst>
              <a:ext uri="{FF2B5EF4-FFF2-40B4-BE49-F238E27FC236}">
                <a16:creationId xmlns:a16="http://schemas.microsoft.com/office/drawing/2014/main" id="{5387EB66-C01D-4153-AD4A-A58C15F53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9219" name="Text Box 22">
            <a:extLst>
              <a:ext uri="{FF2B5EF4-FFF2-40B4-BE49-F238E27FC236}">
                <a16:creationId xmlns:a16="http://schemas.microsoft.com/office/drawing/2014/main" id="{4D37EB9B-71CE-47CC-818B-CD789409E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13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Pohlavní rozmno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ování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 výtrusných rostlin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vznik nových jedinc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splynutím dvou pohlavních 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gamet =&gt; zygota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výjime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 nového jedince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 neoplozené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gamety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apomixe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splývání gamet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 oplození – splyne cytoplazma i jádra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(n =&gt; 2n)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rostlin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(řas) mohou roli gamet převzít i vegetativní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cévnaté rostliny mají vždy vytvořeny gamety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gamety cévnatých rostlin vznikají v gametangiích, která jsou vždy vícebuněčná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různých skupin řas nebo hub se tvoří gamety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stejnotvaré – izogamie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			    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znotvaré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aniz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ogamie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Pohlavním procesem cévnatých rostlin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oogamie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tvoří se dva typy gamet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sam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gamety 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spermatozoidy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(bičíkaté, aktivně pohyblivé)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spermatické bu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samostatně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nepohyblivé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jejich alternativou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skupin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 a hub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spermacie)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sami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gamety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oosféry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(vaječné buňky)</a:t>
            </a:r>
          </a:p>
        </p:txBody>
      </p:sp>
      <p:pic>
        <p:nvPicPr>
          <p:cNvPr id="9220" name="Picture 26" descr="C:\Documents and Settings\Hrouda\Dokumenty\S_Obrazky\Morfologie\6_rozmnozovani\equisetum_arvense_sperm.jpg">
            <a:extLst>
              <a:ext uri="{FF2B5EF4-FFF2-40B4-BE49-F238E27FC236}">
                <a16:creationId xmlns:a16="http://schemas.microsoft.com/office/drawing/2014/main" id="{6AC745C1-7D0F-48A0-A2D5-B95D612B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25908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27">
            <a:extLst>
              <a:ext uri="{FF2B5EF4-FFF2-40B4-BE49-F238E27FC236}">
                <a16:creationId xmlns:a16="http://schemas.microsoft.com/office/drawing/2014/main" id="{3CA0A088-7DB9-4C91-9A4B-731BD03B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83325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http://cavehill.uwi.edu/FPAS/bcs/bl14apl/pter3.htm</a:t>
            </a:r>
          </a:p>
        </p:txBody>
      </p:sp>
      <p:pic>
        <p:nvPicPr>
          <p:cNvPr id="9222" name="Picture 28" descr="C:\Documents and Settings\Hrouda\Dokumenty\S_Obrazky\Morfologie\6_rozmnozovani\fern_ceratopteris_sperm.jpg">
            <a:extLst>
              <a:ext uri="{FF2B5EF4-FFF2-40B4-BE49-F238E27FC236}">
                <a16:creationId xmlns:a16="http://schemas.microsoft.com/office/drawing/2014/main" id="{4F8A048B-36AC-45A8-ACF5-1B834E846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724400"/>
            <a:ext cx="20574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29">
            <a:extLst>
              <a:ext uri="{FF2B5EF4-FFF2-40B4-BE49-F238E27FC236}">
                <a16:creationId xmlns:a16="http://schemas.microsoft.com/office/drawing/2014/main" id="{B9E6589E-5D0D-480C-96A5-5C52BE83F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6283325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http://cavehill.uwi.edu/FPAS/bcs/bl14apl/pter2.htm</a:t>
            </a:r>
          </a:p>
        </p:txBody>
      </p:sp>
      <p:sp>
        <p:nvSpPr>
          <p:cNvPr id="9224" name="Text Box 30">
            <a:extLst>
              <a:ext uri="{FF2B5EF4-FFF2-40B4-BE49-F238E27FC236}">
                <a16:creationId xmlns:a16="http://schemas.microsoft.com/office/drawing/2014/main" id="{78524A62-8A73-4655-A9D8-FB957EC03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488" y="5943600"/>
            <a:ext cx="35814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Polyciliátní spermatozoidy kapradin (vlevo) a přesliček (vpravo)</a:t>
            </a:r>
          </a:p>
        </p:txBody>
      </p:sp>
      <p:pic>
        <p:nvPicPr>
          <p:cNvPr id="9226" name="6_rozmnozovani_06_spermatozoidy.MP3">
            <a:hlinkClick r:id="" action="ppaction://media"/>
            <a:extLst>
              <a:ext uri="{FF2B5EF4-FFF2-40B4-BE49-F238E27FC236}">
                <a16:creationId xmlns:a16="http://schemas.microsoft.com/office/drawing/2014/main" id="{B87FC1E1-020B-4369-B1DE-3A6EA0BD1607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5661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375" fill="hold"/>
                                        <p:tgtEl>
                                          <p:spTgt spid="92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7">
            <a:extLst>
              <a:ext uri="{FF2B5EF4-FFF2-40B4-BE49-F238E27FC236}">
                <a16:creationId xmlns:a16="http://schemas.microsoft.com/office/drawing/2014/main" id="{95F6DEDE-F88D-46F2-AA06-ED13480E1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tšiny rostlin se gamety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v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gametangiích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bezcévné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(řasy)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mají gametangia jednobun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jsou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anteridia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oogonia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(obsahují 1 nebo více oosfér)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cévnaté rostliny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(mechorost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y, kapraďorosty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mají gametangia mnohobun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ná    </a:t>
            </a: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jsou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anteridia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(český termín pelatky) – drobné mnohobuněčné útvary obalené stěnou ze sterilních buněk; z vnitřního (spermatogenního) pletiva se diferencují spermatozoidy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3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archegonia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(zárodečníky)</a:t>
            </a:r>
            <a:r>
              <a:rPr lang="cs-CZ" altLang="cs-CZ" sz="1800">
                <a:solidFill>
                  <a:schemeClr val="tx1"/>
                </a:solidFill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lahvicovité útvary, jež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obsahují 1 oosfér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naproti tomu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semenných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vznik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oosféra ve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vají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spermatozoidy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bičíkaté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 b="1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nebo spermatické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ky (bez bi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íku) v 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pylové lá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43" name="Picture 12" descr="C:\Documents and Settings\Hrouda\Dokumenty\S_Obrazky\Morfologie\6_rozmnozovani\moss_archegonium_slide13.jpg">
            <a:extLst>
              <a:ext uri="{FF2B5EF4-FFF2-40B4-BE49-F238E27FC236}">
                <a16:creationId xmlns:a16="http://schemas.microsoft.com/office/drawing/2014/main" id="{D7067EF7-4F90-490D-9A42-DA4D2E11A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26247" r="4921" b="2625"/>
          <a:stretch>
            <a:fillRect/>
          </a:stretch>
        </p:blipFill>
        <p:spPr bwMode="auto">
          <a:xfrm>
            <a:off x="4724400" y="3124200"/>
            <a:ext cx="39195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13">
            <a:extLst>
              <a:ext uri="{FF2B5EF4-FFF2-40B4-BE49-F238E27FC236}">
                <a16:creationId xmlns:a16="http://schemas.microsoft.com/office/drawing/2014/main" id="{5C74F58A-43A0-44D8-8C7D-3A0B21FBE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075" y="53721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http://www.botany.hawaii.edu/nlc_biology/1411/lab/bryo/slide13.jpg</a:t>
            </a:r>
          </a:p>
        </p:txBody>
      </p:sp>
      <p:pic>
        <p:nvPicPr>
          <p:cNvPr id="10245" name="Picture 14" descr="C:\Documents and Settings\Hrouda\Dokumenty\S_Obrazky\Morfologie\6_rozmnozovani\moss_antheridium_slide12.jpg">
            <a:extLst>
              <a:ext uri="{FF2B5EF4-FFF2-40B4-BE49-F238E27FC236}">
                <a16:creationId xmlns:a16="http://schemas.microsoft.com/office/drawing/2014/main" id="{2FCA2249-0432-49C5-AB9F-8942DE338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6247" r="3937" b="2625"/>
          <a:stretch>
            <a:fillRect/>
          </a:stretch>
        </p:blipFill>
        <p:spPr bwMode="auto">
          <a:xfrm>
            <a:off x="457200" y="3124200"/>
            <a:ext cx="4191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 Box 15">
            <a:extLst>
              <a:ext uri="{FF2B5EF4-FFF2-40B4-BE49-F238E27FC236}">
                <a16:creationId xmlns:a16="http://schemas.microsoft.com/office/drawing/2014/main" id="{8582601D-D7B2-42E4-9B07-FE9A70D71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5372100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http://www.botany.hawaii.edu/nlc_biology/1411/lab/bryo/slide12.jpg</a:t>
            </a:r>
          </a:p>
        </p:txBody>
      </p:sp>
      <p:pic>
        <p:nvPicPr>
          <p:cNvPr id="10248" name="6_rozmnozovani_07_gametangia.MP3">
            <a:hlinkClick r:id="" action="ppaction://media"/>
            <a:extLst>
              <a:ext uri="{FF2B5EF4-FFF2-40B4-BE49-F238E27FC236}">
                <a16:creationId xmlns:a16="http://schemas.microsoft.com/office/drawing/2014/main" id="{1E85DB3F-B918-439A-B099-20249D0ABE4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333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6" fill="hold"/>
                                        <p:tgtEl>
                                          <p:spTgt spid="10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4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9">
            <a:extLst>
              <a:ext uri="{FF2B5EF4-FFF2-40B4-BE49-F238E27FC236}">
                <a16:creationId xmlns:a16="http://schemas.microsoft.com/office/drawing/2014/main" id="{28F8226D-34E2-42FE-9719-F6FFDDEF8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Splynutím gamet vzniká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z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ygota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 ta potom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kryptogam vyklíčí v nového jedince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vytvo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etrvávající stadium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(zygosporu, oosporu apod.)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mechorostů a kapraďorostů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stane v archegoniu a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lí se v zárodek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u semenných rostlin je oosféra uložena ve vajíčku, které se po oplození mění v semeno</a:t>
            </a:r>
          </a:p>
          <a:p>
            <a:pPr>
              <a:lnSpc>
                <a:spcPct val="93000"/>
              </a:lnSpc>
              <a:spcBef>
                <a:spcPts val="10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 pohlavním rozmno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ování dochází ke zdvojení po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 chromosom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ur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ité fázi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ivotního cyklu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 tento počet opět redukován prostřednictvím meioze –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cévnatých rostlin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(výtrusných i semenných)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dochází ke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ídání jaderných fází</a:t>
            </a: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 střídáním jaderných fází je spojena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rodozm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neboli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ídání generací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gametofyt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haploidní „pohlavní“ fáze, zde se tvoří gamety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sporofyt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 diploidní „nepohlavní“ fáze, zde se tvoří spory (při jejich tvorbě obvykle dochází k meiozi, takže spory už jsou haploidní a roste z nich gametofyt)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izomorfická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rodozm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gametofyt a sporofyt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tvarov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neliší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(některé řasy,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Cladophora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vývojově původní typ)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heteromorfická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rodozm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gametofyt a sporofyt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 morfologicky odlišné (vývojově odvozený typ, vyskytuje se obecně u recentních cévnatých rostlin, ale např. u oddělení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Rh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ynio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ph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yta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obě fáze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pravd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podobn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nelišily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1268" name="6_rozmnozovani_08_gametofyt-sporofyt.MP3">
            <a:hlinkClick r:id="" action="ppaction://media"/>
            <a:extLst>
              <a:ext uri="{FF2B5EF4-FFF2-40B4-BE49-F238E27FC236}">
                <a16:creationId xmlns:a16="http://schemas.microsoft.com/office/drawing/2014/main" id="{9F6E3E99-9852-41ED-8A6D-DDA85482798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4" fill="hold"/>
                                        <p:tgtEl>
                                          <p:spTgt spid="11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Hrouda\Dokumenty\S_Obrazky\Morfologie\6_rozmnozovani\fern_life_cycle.gif">
            <a:extLst>
              <a:ext uri="{FF2B5EF4-FFF2-40B4-BE49-F238E27FC236}">
                <a16:creationId xmlns:a16="http://schemas.microsoft.com/office/drawing/2014/main" id="{9E586C35-FFBC-4322-B662-753CFDF64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757488"/>
            <a:ext cx="6019800" cy="363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>
            <a:extLst>
              <a:ext uri="{FF2B5EF4-FFF2-40B4-BE49-F238E27FC236}">
                <a16:creationId xmlns:a16="http://schemas.microsoft.com/office/drawing/2014/main" id="{4E3A29E3-B0D6-4FEC-B9FD-A866C4B47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07125"/>
            <a:ext cx="2895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http://cavehill.uwi.edu/FPAS/bcs/bl14apl/pter2.htm</a:t>
            </a:r>
          </a:p>
        </p:txBody>
      </p:sp>
      <p:pic>
        <p:nvPicPr>
          <p:cNvPr id="12292" name="Picture 4" descr="C:\user\Houba\Škola-obrázky\morfologie\6_rozmnozovani\rodozmena_mech.jpg">
            <a:extLst>
              <a:ext uri="{FF2B5EF4-FFF2-40B4-BE49-F238E27FC236}">
                <a16:creationId xmlns:a16="http://schemas.microsoft.com/office/drawing/2014/main" id="{EEDE6520-BB7E-4F39-B4FE-3D055C512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29591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5">
            <a:extLst>
              <a:ext uri="{FF2B5EF4-FFF2-40B4-BE49-F238E27FC236}">
                <a16:creationId xmlns:a16="http://schemas.microsoft.com/office/drawing/2014/main" id="{B89F7BF4-2250-4ECB-9C9C-B02DDBB9B44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23850" y="1238250"/>
            <a:ext cx="35052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a - lodyžka s lístky, b - výtrusy, c - tobolka, </a:t>
            </a:r>
            <a:b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d - prvoklíček, e - pohyblivý spermatozoid,  f - anteridium, g - archegonium, h - štět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1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           gametofyt            sporofyt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14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2294" name="Text Box 6">
            <a:extLst>
              <a:ext uri="{FF2B5EF4-FFF2-40B4-BE49-F238E27FC236}">
                <a16:creationId xmlns:a16="http://schemas.microsoft.com/office/drawing/2014/main" id="{AC6B214F-D8BA-4C8E-A695-D18364108CC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461419" y="1119981"/>
            <a:ext cx="1676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http://tunguz.zivly.cz/expedice.html</a:t>
            </a:r>
          </a:p>
        </p:txBody>
      </p:sp>
      <p:sp>
        <p:nvSpPr>
          <p:cNvPr id="12295" name="Text Box 7">
            <a:extLst>
              <a:ext uri="{FF2B5EF4-FFF2-40B4-BE49-F238E27FC236}">
                <a16:creationId xmlns:a16="http://schemas.microsoft.com/office/drawing/2014/main" id="{5B1D2BF5-9C07-48EF-8255-08569B74E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61950"/>
            <a:ext cx="5257800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Příklad </a:t>
            </a:r>
            <a:r>
              <a:rPr lang="cs-CZ" altLang="cs-CZ" sz="1600" b="1">
                <a:solidFill>
                  <a:schemeClr val="tx1"/>
                </a:solidFill>
                <a:latin typeface="Arial" panose="020B0604020202020204" pitchFamily="34" charset="0"/>
              </a:rPr>
              <a:t>heteromorfické rodozměny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 s převládajícím gametofytem, typické pro mechorosty (na obrázku je příklad mechu dvoudomého, kde se tvoří archegonia a anteridia na dvou různých jedincích), a heteromorfické rodozměny s převládajícím sporofytem, jakou najdeme u kapraďorostů – zde je gametofyt sice redukovaný, ale ještě po určitou dobu samostatně existující v podobě prothalia (u kapradin se používá český výraz prokel, zatímco prothaliu mechů se česky říká prvoklíček).</a:t>
            </a:r>
          </a:p>
        </p:txBody>
      </p:sp>
      <p:sp>
        <p:nvSpPr>
          <p:cNvPr id="12296" name="Text Box 8">
            <a:extLst>
              <a:ext uri="{FF2B5EF4-FFF2-40B4-BE49-F238E27FC236}">
                <a16:creationId xmlns:a16="http://schemas.microsoft.com/office/drawing/2014/main" id="{8409186F-7B4B-4398-AD6C-87DAED8E8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657600"/>
            <a:ext cx="22098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Kapradina na obrázku má </a:t>
            </a:r>
            <a:r>
              <a:rPr lang="cs-CZ" altLang="cs-CZ" sz="1600" b="1">
                <a:solidFill>
                  <a:schemeClr val="tx1"/>
                </a:solidFill>
                <a:latin typeface="Arial" panose="020B0604020202020204" pitchFamily="34" charset="0"/>
              </a:rPr>
              <a:t>trofosporofyl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, asimilační list nesoucí zároveň sporangia – tento typ listů má většina kapradin. Některé druhy mají rozlišené asimilační trofofyly a sporofyly nesoucí sporangia (žebrovice různolistá).</a:t>
            </a:r>
          </a:p>
        </p:txBody>
      </p:sp>
      <p:pic>
        <p:nvPicPr>
          <p:cNvPr id="12298" name="6_rozmnozovani_09_rodozmena.MP3">
            <a:hlinkClick r:id="" action="ppaction://media"/>
            <a:extLst>
              <a:ext uri="{FF2B5EF4-FFF2-40B4-BE49-F238E27FC236}">
                <a16:creationId xmlns:a16="http://schemas.microsoft.com/office/drawing/2014/main" id="{DD3652F7-A3B4-46C5-9308-443B410BEBB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6092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2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037" fill="hold"/>
                                        <p:tgtEl>
                                          <p:spTgt spid="12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9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29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4751</TotalTime>
  <Words>2673</Words>
  <Application>Microsoft Office PowerPoint</Application>
  <PresentationFormat>Předvádění na obrazovce (4:3)</PresentationFormat>
  <Paragraphs>197</Paragraphs>
  <Slides>19</Slides>
  <Notes>1</Notes>
  <HiddenSlides>0</HiddenSlides>
  <MMClips>18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Times New Roman</vt:lpstr>
      <vt:lpstr>Lucida Sans Unicode</vt:lpstr>
      <vt:lpstr>Arial</vt:lpstr>
      <vt:lpstr>Symbol</vt:lpstr>
      <vt:lpstr>Default Design</vt:lpstr>
      <vt:lpstr>Rastrový obrázek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198</cp:revision>
  <dcterms:modified xsi:type="dcterms:W3CDTF">2020-11-08T11:32:10Z</dcterms:modified>
</cp:coreProperties>
</file>