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9" r:id="rId3"/>
    <p:sldId id="329" r:id="rId4"/>
    <p:sldId id="349" r:id="rId5"/>
    <p:sldId id="260" r:id="rId6"/>
    <p:sldId id="261" r:id="rId7"/>
    <p:sldId id="320" r:id="rId8"/>
    <p:sldId id="321" r:id="rId9"/>
    <p:sldId id="323" r:id="rId10"/>
    <p:sldId id="350" r:id="rId11"/>
    <p:sldId id="351" r:id="rId12"/>
    <p:sldId id="330" r:id="rId13"/>
    <p:sldId id="317" r:id="rId14"/>
    <p:sldId id="324" r:id="rId15"/>
    <p:sldId id="325" r:id="rId16"/>
    <p:sldId id="331" r:id="rId17"/>
    <p:sldId id="340" r:id="rId18"/>
    <p:sldId id="333" r:id="rId19"/>
    <p:sldId id="328" r:id="rId20"/>
    <p:sldId id="332" r:id="rId21"/>
    <p:sldId id="334" r:id="rId22"/>
    <p:sldId id="337" r:id="rId23"/>
    <p:sldId id="336" r:id="rId24"/>
    <p:sldId id="338" r:id="rId25"/>
    <p:sldId id="335" r:id="rId26"/>
    <p:sldId id="339" r:id="rId27"/>
    <p:sldId id="344" r:id="rId28"/>
    <p:sldId id="345" r:id="rId29"/>
    <p:sldId id="342" r:id="rId30"/>
    <p:sldId id="341" r:id="rId31"/>
    <p:sldId id="353" r:id="rId32"/>
    <p:sldId id="347" r:id="rId33"/>
    <p:sldId id="346" r:id="rId34"/>
    <p:sldId id="348" r:id="rId35"/>
    <p:sldId id="352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qFPegEYV0" TargetMode="External"/><Relationship Id="rId2" Type="http://schemas.openxmlformats.org/officeDocument/2006/relationships/hyperlink" Target="https://www.youtube.com/watch?v=k9QAyP3bYm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Hemokoagulace, zástava krvácení.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37BAB-863F-4B44-82D9-10535FB1E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B33BB-0B71-40B9-A218-AA873A5AE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D3B914-92BA-4A0D-B109-7E58E9FE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61433-3F62-4DB5-8B4D-CD0DCA62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Iniciace</a:t>
            </a:r>
          </a:p>
          <a:p>
            <a:r>
              <a:rPr lang="cs-CZ" dirty="0"/>
              <a:t>Amplifikace</a:t>
            </a:r>
          </a:p>
          <a:p>
            <a:r>
              <a:rPr lang="cs-CZ" dirty="0"/>
              <a:t>Propagace</a:t>
            </a:r>
          </a:p>
          <a:p>
            <a:r>
              <a:rPr lang="cs-CZ" dirty="0"/>
              <a:t>Stabilizace trombu</a:t>
            </a:r>
          </a:p>
        </p:txBody>
      </p:sp>
    </p:spTree>
    <p:extLst>
      <p:ext uri="{BB962C8B-B14F-4D97-AF65-F5344CB8AC3E}">
        <p14:creationId xmlns:p14="http://schemas.microsoft.com/office/powerpoint/2010/main" val="4036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37D5F-A770-446A-994D-FE410CCFF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F1B5B-3091-4EC6-95C8-1A502D0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Moderní pojetí.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66194CF-5AB7-4E80-8916-8B191873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1" t="32381" r="35786" b="37651"/>
          <a:stretch/>
        </p:blipFill>
        <p:spPr>
          <a:xfrm>
            <a:off x="8698508" y="2900796"/>
            <a:ext cx="3187337" cy="2055223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16D9A98-B6BB-40E9-BB10-E3A261D8A0B8}"/>
              </a:ext>
            </a:extLst>
          </p:cNvPr>
          <p:cNvGrpSpPr/>
          <p:nvPr/>
        </p:nvGrpSpPr>
        <p:grpSpPr>
          <a:xfrm>
            <a:off x="78377" y="1262739"/>
            <a:ext cx="7165884" cy="3074126"/>
            <a:chOff x="78377" y="1341120"/>
            <a:chExt cx="7165884" cy="307412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937F15AC-0024-4147-9C07-DA21102D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500" t="35682" r="18286" b="22794"/>
            <a:stretch/>
          </p:blipFill>
          <p:spPr>
            <a:xfrm>
              <a:off x="78377" y="1341120"/>
              <a:ext cx="7014979" cy="2551611"/>
            </a:xfrm>
            <a:prstGeom prst="rect">
              <a:avLst/>
            </a:prstGeom>
          </p:spPr>
        </p:pic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04F2DCE-45CB-44F4-ACD3-E7386E008FC9}"/>
                </a:ext>
              </a:extLst>
            </p:cNvPr>
            <p:cNvSpPr/>
            <p:nvPr/>
          </p:nvSpPr>
          <p:spPr bwMode="auto">
            <a:xfrm>
              <a:off x="6209211" y="3701143"/>
              <a:ext cx="1035050" cy="7141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53646E8-CCB8-45E4-91B1-99B6A6EB7738}"/>
              </a:ext>
            </a:extLst>
          </p:cNvPr>
          <p:cNvGrpSpPr/>
          <p:nvPr/>
        </p:nvGrpSpPr>
        <p:grpSpPr>
          <a:xfrm>
            <a:off x="139337" y="3749883"/>
            <a:ext cx="6954019" cy="3013165"/>
            <a:chOff x="1824445" y="4342319"/>
            <a:chExt cx="5746163" cy="3013165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39A8C0B-E439-40FF-B173-DDBF9D004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57" t="29714" r="30643" b="26349"/>
            <a:stretch/>
          </p:blipFill>
          <p:spPr>
            <a:xfrm>
              <a:off x="1962288" y="4342319"/>
              <a:ext cx="5608320" cy="3013165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DD11DA9-02B8-4B39-892B-62244826E36D}"/>
                </a:ext>
              </a:extLst>
            </p:cNvPr>
            <p:cNvSpPr/>
            <p:nvPr/>
          </p:nvSpPr>
          <p:spPr bwMode="auto">
            <a:xfrm>
              <a:off x="1824445" y="4342319"/>
              <a:ext cx="1537064" cy="3570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499F87F1-6BBF-4267-BA3B-B2AF437BF2B9}"/>
              </a:ext>
            </a:extLst>
          </p:cNvPr>
          <p:cNvSpPr/>
          <p:nvPr/>
        </p:nvSpPr>
        <p:spPr bwMode="auto">
          <a:xfrm>
            <a:off x="7515497" y="3429000"/>
            <a:ext cx="931817" cy="10384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6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50D469-69BD-445F-9AE2-1ECB1EEF9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E07F96-DD59-488C-BE33-ADB5E2AD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Srážení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2" descr="typy srážení">
            <a:extLst>
              <a:ext uri="{FF2B5EF4-FFF2-40B4-BE49-F238E27FC236}">
                <a16:creationId xmlns:a16="http://schemas.microsoft.com/office/drawing/2014/main" id="{3A9B04E3-C9DB-4E1B-913D-14BFC0F4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0" y="2497138"/>
            <a:ext cx="91440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21A80B93-CBBE-48FF-AD8F-61B00096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612" y="1489729"/>
            <a:ext cx="923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dirty="0">
                <a:latin typeface="+mn-lt"/>
              </a:rPr>
              <a:t>cévy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5E5F5D8-9DE6-42A0-B907-1EB3693AB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18" y="1562894"/>
            <a:ext cx="1925527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>
                <a:latin typeface="+mn-lt"/>
              </a:rPr>
              <a:t>koagulační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>
                <a:latin typeface="+mn-lt"/>
              </a:rPr>
              <a:t>faktory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150DFE5-0041-487C-9906-425128FF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752" y="1489729"/>
            <a:ext cx="1483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dirty="0">
                <a:latin typeface="+mn-lt"/>
              </a:rPr>
              <a:t>destičky</a:t>
            </a:r>
          </a:p>
        </p:txBody>
      </p:sp>
    </p:spTree>
    <p:extLst>
      <p:ext uri="{BB962C8B-B14F-4D97-AF65-F5344CB8AC3E}">
        <p14:creationId xmlns:p14="http://schemas.microsoft.com/office/powerpoint/2010/main" val="334337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hemostázy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1" y="1037569"/>
            <a:ext cx="11794730" cy="4139998"/>
          </a:xfrm>
        </p:spPr>
        <p:txBody>
          <a:bodyPr/>
          <a:lstStyle/>
          <a:p>
            <a:r>
              <a:rPr lang="cs-CZ" dirty="0"/>
              <a:t>Krvácivé stavy = chorobné stavy, u kterých vznikají krvácivé projevy buď spontánně nebo po neúměrně malém podnětu</a:t>
            </a:r>
          </a:p>
          <a:p>
            <a:r>
              <a:rPr lang="cs-CZ" dirty="0" err="1"/>
              <a:t>Vazogenní</a:t>
            </a:r>
            <a:r>
              <a:rPr lang="cs-CZ" dirty="0"/>
              <a:t> poruchy krevního srážení</a:t>
            </a:r>
          </a:p>
          <a:p>
            <a:r>
              <a:rPr lang="cs-CZ" dirty="0" err="1"/>
              <a:t>Trombocytární</a:t>
            </a:r>
            <a:r>
              <a:rPr lang="cs-CZ" dirty="0"/>
              <a:t> krvácení:</a:t>
            </a:r>
          </a:p>
          <a:p>
            <a:pPr lvl="1"/>
            <a:r>
              <a:rPr lang="cs-CZ" dirty="0"/>
              <a:t>1)trombocytopenie</a:t>
            </a:r>
          </a:p>
          <a:p>
            <a:pPr lvl="1"/>
            <a:r>
              <a:rPr lang="cs-CZ" dirty="0"/>
              <a:t>2)</a:t>
            </a:r>
            <a:r>
              <a:rPr lang="cs-CZ" dirty="0" err="1"/>
              <a:t>trombocytopatie</a:t>
            </a:r>
            <a:endParaRPr lang="cs-CZ" dirty="0"/>
          </a:p>
          <a:p>
            <a:r>
              <a:rPr lang="cs-CZ" dirty="0" err="1"/>
              <a:t>Koagulopatie</a:t>
            </a:r>
            <a:r>
              <a:rPr lang="cs-CZ" dirty="0"/>
              <a:t>–chybění nebo nedostatek plazmatických koagulačních faktorů:</a:t>
            </a:r>
          </a:p>
          <a:p>
            <a:pPr lvl="1"/>
            <a:r>
              <a:rPr lang="cs-CZ" dirty="0"/>
              <a:t>Poruchy syntézy: dědičné (hemofilie), získané (karence vitamínu K, terapie deriváty kumarinu)</a:t>
            </a:r>
          </a:p>
          <a:p>
            <a:pPr lvl="1"/>
            <a:r>
              <a:rPr lang="cs-CZ" dirty="0"/>
              <a:t>Poruchy přeměny: konsumpční </a:t>
            </a:r>
            <a:r>
              <a:rPr lang="cs-CZ" dirty="0" err="1"/>
              <a:t>koagulopatie</a:t>
            </a:r>
            <a:r>
              <a:rPr lang="cs-CZ" dirty="0"/>
              <a:t> a </a:t>
            </a:r>
            <a:r>
              <a:rPr lang="cs-CZ" dirty="0" err="1"/>
              <a:t>hyperfibrinolýza</a:t>
            </a:r>
            <a:r>
              <a:rPr lang="cs-CZ" dirty="0"/>
              <a:t>, mnohočetné transfuze, </a:t>
            </a:r>
            <a:r>
              <a:rPr lang="cs-CZ" dirty="0" err="1"/>
              <a:t>imunokoagulopatie</a:t>
            </a:r>
            <a:r>
              <a:rPr lang="cs-CZ" dirty="0"/>
              <a:t>, terapie heparinem</a:t>
            </a:r>
          </a:p>
        </p:txBody>
      </p:sp>
    </p:spTree>
    <p:extLst>
      <p:ext uri="{BB962C8B-B14F-4D97-AF65-F5344CB8AC3E}">
        <p14:creationId xmlns:p14="http://schemas.microsoft.com/office/powerpoint/2010/main" val="36852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  srážení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inhibice srážení">
            <a:extLst>
              <a:ext uri="{FF2B5EF4-FFF2-40B4-BE49-F238E27FC236}">
                <a16:creationId xmlns:a16="http://schemas.microsoft.com/office/drawing/2014/main" id="{503C9618-503D-4339-9CC0-9A9E7E89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3" y="1320556"/>
            <a:ext cx="7444740" cy="494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1AECD48-EADB-4ACF-AE44-CCAFAD5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041" y="3821778"/>
            <a:ext cx="81144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000" i="1" dirty="0">
                <a:latin typeface="+mn-lt"/>
              </a:rPr>
              <a:t>rozpustný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+mn-lt"/>
              </a:rPr>
              <a:t>fibrinogen</a:t>
            </a:r>
            <a:endParaRPr lang="cs-CZ" altLang="cs-CZ" sz="1000" b="1" dirty="0">
              <a:latin typeface="+mn-lt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DF0171D-18CE-4FA9-8627-7366B8064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634" y="3798327"/>
            <a:ext cx="8787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000" i="1" dirty="0">
                <a:latin typeface="+mn-lt"/>
              </a:rPr>
              <a:t>nerozpustný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+mn-lt"/>
              </a:rPr>
              <a:t>fibrin</a:t>
            </a:r>
            <a:endParaRPr lang="cs-CZ" altLang="cs-CZ" sz="1000" b="1" dirty="0">
              <a:latin typeface="+mn-lt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55C4ACC-90C6-4126-B1F0-1312A46A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668" y="3931232"/>
            <a:ext cx="782054" cy="8813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00">
              <a:latin typeface="+mn-lt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74CD4B0-DCFA-4DA8-97F5-698939C8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433" y="1435496"/>
            <a:ext cx="1258678" cy="697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 b="1" dirty="0">
                <a:latin typeface="+mn-lt"/>
              </a:rPr>
              <a:t>VNITŘNÍ SYSTÉM</a:t>
            </a:r>
            <a:endParaRPr lang="cs-CZ" altLang="cs-CZ" sz="1000" dirty="0"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 dirty="0">
                <a:latin typeface="+mn-lt"/>
              </a:rPr>
              <a:t>poranění cévy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sz="1000" dirty="0">
                <a:latin typeface="+mn-lt"/>
              </a:rPr>
              <a:t>F XII, FXI, F IX,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 dirty="0">
                <a:latin typeface="+mn-lt"/>
              </a:rPr>
              <a:t>F VIII +Ca</a:t>
            </a:r>
            <a:r>
              <a:rPr lang="cs-CZ" altLang="cs-CZ" sz="1000" baseline="30000" dirty="0">
                <a:latin typeface="+mn-lt"/>
              </a:rPr>
              <a:t>2+ </a:t>
            </a:r>
            <a:r>
              <a:rPr lang="cs-CZ" altLang="cs-CZ" sz="1000" dirty="0">
                <a:latin typeface="+mn-lt"/>
              </a:rPr>
              <a:t>– F X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417EE79-6D22-492C-9616-31064F0E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496" y="1435496"/>
            <a:ext cx="1234633" cy="57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 b="1">
                <a:latin typeface="+mn-lt"/>
              </a:rPr>
              <a:t>VNĚJŠÍ  SYSTÉM</a:t>
            </a:r>
            <a:endParaRPr lang="cs-CZ" altLang="cs-CZ" sz="1000"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>
                <a:latin typeface="+mn-lt"/>
              </a:rPr>
              <a:t>poranění tkáně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sz="1000">
                <a:latin typeface="+mn-lt"/>
              </a:rPr>
              <a:t>F III – F X+Ca</a:t>
            </a:r>
            <a:r>
              <a:rPr lang="cs-CZ" altLang="cs-CZ" sz="1000" baseline="30000">
                <a:latin typeface="+mn-lt"/>
              </a:rPr>
              <a:t>2+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70DDC5E-6C96-49B6-89C1-B85625C2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858" y="3027931"/>
            <a:ext cx="869149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protrombin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00104C3-AA6B-4454-A20F-BC6A31768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084" y="3027931"/>
            <a:ext cx="662361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trombin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0E68148-221D-4EBA-BF5B-63388BFDD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936" y="3094696"/>
            <a:ext cx="645195" cy="9694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00">
              <a:latin typeface="+mn-lt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528C8063-2D4C-4EAB-BEB1-B3990A49F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2409" y="3313352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00">
              <a:latin typeface="+mn-lt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C586D81-8983-492E-BEF8-7DD19906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287" y="2439677"/>
            <a:ext cx="383438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1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 V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0FEC540D-BB7C-4F3F-9A87-AA2BBF4300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60916" y="2101502"/>
            <a:ext cx="817245" cy="3441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00">
              <a:latin typeface="+mn-lt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B25C1D42-8F4C-4D58-954E-4EA806E70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5772" y="2224612"/>
            <a:ext cx="1075323" cy="2150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00">
              <a:latin typeface="+mn-lt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4F71420-1A11-41B0-A7B2-7EBC62DF8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1022" y="2662815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77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E828A2-BDAF-4435-A8C1-D15F10DB7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0D5C2C-FF7B-4AFF-864E-EA6457B2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435F87-BB66-4952-A070-EF8015DE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OBRANYSCHOPNOST</a:t>
            </a:r>
            <a:r>
              <a:rPr lang="cs-CZ" altLang="cs-CZ" dirty="0"/>
              <a:t> - ochrana před vnějšími škodlivinami, patogenními mikroorganismy a jejich produkty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AUTOTOLERANCE</a:t>
            </a:r>
            <a:r>
              <a:rPr lang="cs-CZ" altLang="cs-CZ" dirty="0"/>
              <a:t> – rozpoznává co je tělu vlastní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cs-CZ" altLang="cs-CZ" b="1" dirty="0"/>
              <a:t>IMUNITNÍ DOHLED </a:t>
            </a:r>
            <a:r>
              <a:rPr lang="cs-CZ" altLang="cs-CZ" dirty="0"/>
              <a:t>– odstranění vnitřních škodlivin, starých, poškozených a zmutovaných 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1E90E-306E-4076-A48A-E1CF6167B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67863"/>
            <a:ext cx="7920000" cy="252000"/>
          </a:xfrm>
        </p:spPr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2C99E5-65A1-4216-B960-CD2B4A0C5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03BB7B-BEBD-4454-B9B8-1349D58F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Nespecifické ochranné bariéry lidského těla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35E9D4-4592-4BB9-BF1E-E255C9DC9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7" t="13714" r="26500" b="5512"/>
          <a:stretch/>
        </p:blipFill>
        <p:spPr>
          <a:xfrm>
            <a:off x="0" y="1318526"/>
            <a:ext cx="5747657" cy="5539474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38EA8DE5-15ED-4B8C-BE1F-4A5EA2D1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1629789"/>
            <a:ext cx="6116229" cy="4139998"/>
          </a:xfrm>
        </p:spPr>
        <p:txBody>
          <a:bodyPr/>
          <a:lstStyle/>
          <a:p>
            <a:r>
              <a:rPr lang="cs-CZ" sz="2400" dirty="0"/>
              <a:t>Epitelové buňky – první linie imunity</a:t>
            </a:r>
          </a:p>
          <a:p>
            <a:pPr lvl="1"/>
            <a:r>
              <a:rPr lang="cs-CZ" sz="1800" dirty="0"/>
              <a:t>Mechanická a chemická bariéra</a:t>
            </a:r>
          </a:p>
          <a:p>
            <a:pPr lvl="1"/>
            <a:r>
              <a:rPr lang="cs-CZ" sz="1800" dirty="0"/>
              <a:t>Pohyb řasinek</a:t>
            </a:r>
          </a:p>
          <a:p>
            <a:pPr lvl="1"/>
            <a:r>
              <a:rPr lang="cs-CZ" sz="1800" dirty="0"/>
              <a:t>Hlen –muciny</a:t>
            </a:r>
          </a:p>
          <a:p>
            <a:pPr lvl="1"/>
            <a:r>
              <a:rPr lang="cs-CZ" sz="1800" dirty="0"/>
              <a:t>Lysozym, fosfolipáza A,</a:t>
            </a:r>
          </a:p>
          <a:p>
            <a:pPr lvl="1"/>
            <a:r>
              <a:rPr lang="cs-CZ" sz="1800" dirty="0" err="1"/>
              <a:t>Defensiny</a:t>
            </a:r>
            <a:r>
              <a:rPr lang="cs-CZ" sz="1800" dirty="0"/>
              <a:t> (</a:t>
            </a:r>
            <a:r>
              <a:rPr lang="cs-CZ" sz="1800" dirty="0" err="1"/>
              <a:t>a,b</a:t>
            </a:r>
            <a:r>
              <a:rPr lang="cs-CZ" sz="1800" dirty="0"/>
              <a:t>)</a:t>
            </a:r>
          </a:p>
          <a:p>
            <a:pPr lvl="1"/>
            <a:r>
              <a:rPr lang="cs-CZ" sz="1800" dirty="0" err="1"/>
              <a:t>Surfaktantové</a:t>
            </a:r>
            <a:r>
              <a:rPr lang="cs-CZ" sz="1800" dirty="0"/>
              <a:t> proteiny (A,D)</a:t>
            </a:r>
          </a:p>
        </p:txBody>
      </p:sp>
    </p:spTree>
    <p:extLst>
      <p:ext uri="{BB962C8B-B14F-4D97-AF65-F5344CB8AC3E}">
        <p14:creationId xmlns:p14="http://schemas.microsoft.com/office/powerpoint/2010/main" val="212132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4B098-CE85-47E3-B428-C597D5E50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E68F17-5A95-424C-8E4D-194F0C79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imunitního systému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47BFA2F-FBA3-4A0B-8C13-27D3B8107442}"/>
              </a:ext>
            </a:extLst>
          </p:cNvPr>
          <p:cNvGrpSpPr/>
          <p:nvPr/>
        </p:nvGrpSpPr>
        <p:grpSpPr>
          <a:xfrm>
            <a:off x="1702525" y="1275804"/>
            <a:ext cx="8786949" cy="5586543"/>
            <a:chOff x="1702525" y="1275804"/>
            <a:chExt cx="8786949" cy="558654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13D11F7-762A-4757-BA77-F34C58DFB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86" t="14095" r="14142" b="4508"/>
            <a:stretch/>
          </p:blipFill>
          <p:spPr>
            <a:xfrm>
              <a:off x="1702525" y="1275804"/>
              <a:ext cx="8786949" cy="5582196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A34FECB-5BBC-4AEB-8DD7-6C55950BA258}"/>
                </a:ext>
              </a:extLst>
            </p:cNvPr>
            <p:cNvSpPr/>
            <p:nvPr/>
          </p:nvSpPr>
          <p:spPr bwMode="auto">
            <a:xfrm>
              <a:off x="1702525" y="1663337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FB97FB4-B266-421B-B863-F856F481E9BA}"/>
                </a:ext>
              </a:extLst>
            </p:cNvPr>
            <p:cNvSpPr/>
            <p:nvPr/>
          </p:nvSpPr>
          <p:spPr bwMode="auto">
            <a:xfrm>
              <a:off x="10180352" y="1667684"/>
              <a:ext cx="252000" cy="51946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3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9ACBF7-3933-4753-A4C2-791C85D3A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3E274A-1048-4B28-AF9A-214256E5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74739-34C4-4879-953B-3578146B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IMUNOGEN</a:t>
            </a:r>
            <a:r>
              <a:rPr lang="cs-CZ" dirty="0"/>
              <a:t> - molekulární nebo </a:t>
            </a:r>
            <a:r>
              <a:rPr lang="cs-CZ" dirty="0" err="1"/>
              <a:t>nadmolekulární</a:t>
            </a:r>
            <a:r>
              <a:rPr lang="cs-CZ" dirty="0"/>
              <a:t> struktura, která může u příjemce vyvolat imunitní odpověď</a:t>
            </a:r>
          </a:p>
          <a:p>
            <a:r>
              <a:rPr lang="cs-CZ" b="1" dirty="0"/>
              <a:t>ANTIGEN</a:t>
            </a:r>
            <a:r>
              <a:rPr lang="cs-CZ" dirty="0"/>
              <a:t> - schopnost molekuly reagovat s produkty získané imunity - s protilátkami, </a:t>
            </a:r>
          </a:p>
          <a:p>
            <a:pPr marL="72000" indent="0" algn="ctr">
              <a:buNone/>
            </a:pPr>
            <a:r>
              <a:rPr lang="cs-CZ" sz="2000" i="1" dirty="0"/>
              <a:t>sloučeniny mohou reagovat s protilátkami, ale nemusí vyvolat imunitní odpověď</a:t>
            </a:r>
          </a:p>
          <a:p>
            <a:pPr marL="72000" indent="0" algn="ctr">
              <a:buNone/>
            </a:pPr>
            <a:r>
              <a:rPr lang="cs-CZ" sz="2000" i="1" dirty="0"/>
              <a:t>všechny imunogeny jsou antigeny, ale ne všechny antigeny jsou imunogeny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4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Imunita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B0C78DD-D5AB-44AF-A08C-94909D15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791" y="1779401"/>
            <a:ext cx="3959225" cy="1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VROZENÁ </a:t>
            </a:r>
            <a:r>
              <a:rPr lang="cs-CZ" altLang="cs-CZ" sz="3200" dirty="0">
                <a:latin typeface="+mn-lt"/>
              </a:rPr>
              <a:t>(nespecifická)</a:t>
            </a:r>
            <a:endParaRPr lang="cs-CZ" altLang="cs-CZ" sz="3200" b="1" dirty="0">
              <a:latin typeface="+mn-lt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Už se s ní rodíme – obranné reakce jsou stále stejné, zasahují stejnou rychlostí, stejným způsobem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A77862A-5E4B-47E6-97C2-2114596C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341" y="1684197"/>
            <a:ext cx="3894137" cy="18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ZÍSKANÁ </a:t>
            </a:r>
            <a:r>
              <a:rPr lang="cs-CZ" altLang="cs-CZ" sz="3200" dirty="0">
                <a:latin typeface="+mn-lt"/>
              </a:rPr>
              <a:t>(specifická)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400" b="1" dirty="0">
                <a:latin typeface="+mn-lt"/>
              </a:rPr>
              <a:t>Vybudováváme si ji při setkávání se s různými antigeny; poprvé reaguje systém pomalu, ale při dalším setkání již rychleji a efektivněji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1C5F923-32E9-4EA6-B1AF-079F9E9C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616" y="2853541"/>
            <a:ext cx="1069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vs.</a:t>
            </a:r>
            <a:endParaRPr lang="cs-CZ" altLang="cs-CZ" sz="1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anose="05050102010706020507" pitchFamily="18" charset="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83DF11A-9CFB-498A-8A50-645BC18C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999" y="3605567"/>
            <a:ext cx="3959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cs-CZ" altLang="cs-CZ" sz="3200" b="1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C5F34C6-2BA2-4A09-AB39-2827B202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949" y="3533005"/>
            <a:ext cx="3894137" cy="13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BUNĚČNÁ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>
                <a:latin typeface="+mn-lt"/>
              </a:rPr>
              <a:t>HUMORÁLNÍ</a:t>
            </a:r>
          </a:p>
        </p:txBody>
      </p:sp>
    </p:spTree>
    <p:extLst>
      <p:ext uri="{BB962C8B-B14F-4D97-AF65-F5344CB8AC3E}">
        <p14:creationId xmlns:p14="http://schemas.microsoft.com/office/powerpoint/2010/main" val="179151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6963" y="378000"/>
            <a:ext cx="11241689" cy="658320"/>
          </a:xfrm>
        </p:spPr>
        <p:txBody>
          <a:bodyPr/>
          <a:lstStyle/>
          <a:p>
            <a:r>
              <a:rPr lang="cs-CZ" sz="3600" dirty="0"/>
              <a:t>Hemostáza (zástava krvácení)</a:t>
            </a:r>
            <a:endParaRPr lang="cs-CZ" sz="3800" dirty="0"/>
          </a:p>
        </p:txBody>
      </p:sp>
      <p:sp>
        <p:nvSpPr>
          <p:cNvPr id="41" name="Zástupný symbol pro obsah 2">
            <a:extLst>
              <a:ext uri="{FF2B5EF4-FFF2-40B4-BE49-F238E27FC236}">
                <a16:creationId xmlns:a16="http://schemas.microsoft.com/office/drawing/2014/main" id="{EDD599E2-65AC-43D0-8986-56C6CA5F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Cévy – vazokonstrikce (zúžení) v místě poškození</a:t>
            </a:r>
          </a:p>
          <a:p>
            <a:r>
              <a:rPr lang="cs-CZ" dirty="0"/>
              <a:t>Trombocyty – dočasná zátka (bílý trombus), postupně zpevňován vlákny fibrinu, pak se nalepují i erytrocyty </a:t>
            </a:r>
          </a:p>
          <a:p>
            <a:r>
              <a:rPr lang="cs-CZ" dirty="0"/>
              <a:t>Tvorba definitivního trombu (červený trombus)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0F8329-A211-41F3-AB8A-F0DC39877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7737E-3103-40AD-9984-6C5519ED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(přirozená, nespecifická)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052242-B5FC-41BB-AAFC-BAE96E93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44434" cy="4139998"/>
          </a:xfrm>
        </p:spPr>
        <p:txBody>
          <a:bodyPr/>
          <a:lstStyle/>
          <a:p>
            <a:r>
              <a:rPr lang="cs-CZ" dirty="0"/>
              <a:t>Přetrvává ve fylogeneze</a:t>
            </a:r>
          </a:p>
          <a:p>
            <a:r>
              <a:rPr lang="cs-CZ" dirty="0"/>
              <a:t>Dokonale odlišuje vlastní od cizího</a:t>
            </a:r>
          </a:p>
          <a:p>
            <a:r>
              <a:rPr lang="cs-CZ" dirty="0"/>
              <a:t>Reakce na cizorodý materiál je bezprostřední</a:t>
            </a:r>
          </a:p>
          <a:p>
            <a:r>
              <a:rPr lang="cs-CZ" dirty="0"/>
              <a:t>Nevzniká (klasická) imunitní paměť</a:t>
            </a:r>
          </a:p>
          <a:p>
            <a:r>
              <a:rPr lang="cs-CZ" dirty="0"/>
              <a:t>Propojení s adaptivní imunitou</a:t>
            </a:r>
          </a:p>
          <a:p>
            <a:r>
              <a:rPr lang="cs-CZ" dirty="0"/>
              <a:t>První linie obrany proti patogenům</a:t>
            </a:r>
          </a:p>
          <a:p>
            <a:r>
              <a:rPr lang="cs-CZ" dirty="0"/>
              <a:t>Účast v normálních fyziologických procesech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D76164A-20BF-4C7C-9ACB-2DCE84BE7ABC}"/>
              </a:ext>
            </a:extLst>
          </p:cNvPr>
          <p:cNvGrpSpPr/>
          <p:nvPr/>
        </p:nvGrpSpPr>
        <p:grpSpPr>
          <a:xfrm>
            <a:off x="8409669" y="1482996"/>
            <a:ext cx="3416572" cy="4139998"/>
            <a:chOff x="8409669" y="1482996"/>
            <a:chExt cx="3416572" cy="4139998"/>
          </a:xfrm>
        </p:grpSpPr>
        <p:sp>
          <p:nvSpPr>
            <p:cNvPr id="6" name="Zástupný obsah 4">
              <a:extLst>
                <a:ext uri="{FF2B5EF4-FFF2-40B4-BE49-F238E27FC236}">
                  <a16:creationId xmlns:a16="http://schemas.microsoft.com/office/drawing/2014/main" id="{5C7A2069-6DC8-4A9D-B395-3594BAD9384D}"/>
                </a:ext>
              </a:extLst>
            </p:cNvPr>
            <p:cNvSpPr txBox="1">
              <a:spLocks/>
            </p:cNvSpPr>
            <p:nvPr/>
          </p:nvSpPr>
          <p:spPr>
            <a:xfrm>
              <a:off x="8409669" y="1482996"/>
              <a:ext cx="3416572" cy="41399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b="1" u="sng" kern="0" dirty="0"/>
                <a:t>„</a:t>
              </a:r>
              <a:r>
                <a:rPr lang="cs-CZ" sz="1400" b="1" u="sng" kern="0" dirty="0" err="1"/>
                <a:t>Trained</a:t>
              </a:r>
              <a:r>
                <a:rPr lang="cs-CZ" sz="1400" b="1" u="sng" kern="0" dirty="0"/>
                <a:t> </a:t>
              </a:r>
              <a:r>
                <a:rPr lang="cs-CZ" sz="1400" b="1" u="sng" kern="0" dirty="0" err="1"/>
                <a:t>immunity</a:t>
              </a:r>
              <a:r>
                <a:rPr lang="cs-CZ" sz="1400" b="1" u="sng" kern="0" dirty="0"/>
                <a:t>“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r>
                <a:rPr lang="cs-CZ" sz="1400" kern="0" dirty="0"/>
                <a:t>některé mechanismy nespecifické imunity mají schopnost po opakované stimulaci nespecifickými podněty reagovat intenzívněji, efektivněji</a:t>
              </a:r>
            </a:p>
            <a:p>
              <a:pPr marL="72000" indent="0" algn="just">
                <a:buFont typeface="Arial" panose="020B0604020202020204" pitchFamily="34" charset="0"/>
                <a:buNone/>
              </a:pPr>
              <a:endParaRPr lang="cs-CZ" sz="1400" kern="0" dirty="0"/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DFB4EE5-30E6-407A-868B-BD6E7B28B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86" t="14985" r="30785" b="37142"/>
            <a:stretch/>
          </p:blipFill>
          <p:spPr>
            <a:xfrm>
              <a:off x="8498227" y="3102067"/>
              <a:ext cx="3328014" cy="2272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5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0F612F-EFC0-46F3-AA8D-AE2EF25CA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DE0009-E59B-4110-9E68-B01E8923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Signály nebezpečí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D07B929-6545-4632-8E7D-B1C7E0CA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62031"/>
          </a:xfrm>
        </p:spPr>
        <p:txBody>
          <a:bodyPr/>
          <a:lstStyle/>
          <a:p>
            <a:r>
              <a:rPr lang="cs-CZ" b="1" u="sng" dirty="0"/>
              <a:t>Exogenní</a:t>
            </a:r>
            <a:r>
              <a:rPr lang="cs-CZ" dirty="0"/>
              <a:t> (</a:t>
            </a:r>
            <a:r>
              <a:rPr lang="cs-CZ" dirty="0" err="1"/>
              <a:t>PAMPs</a:t>
            </a:r>
            <a:r>
              <a:rPr lang="cs-CZ" dirty="0"/>
              <a:t> - </a:t>
            </a:r>
            <a:r>
              <a:rPr lang="cs-CZ" dirty="0" err="1"/>
              <a:t>Pathogen-associated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motivy (vzory) asociované s patogenitou</a:t>
            </a:r>
          </a:p>
          <a:p>
            <a:r>
              <a:rPr lang="cs-CZ" b="1" u="sng" dirty="0"/>
              <a:t>Endogenní</a:t>
            </a:r>
            <a:r>
              <a:rPr lang="cs-CZ" dirty="0"/>
              <a:t> (</a:t>
            </a:r>
            <a:r>
              <a:rPr lang="cs-CZ" dirty="0" err="1"/>
              <a:t>DAMPs</a:t>
            </a:r>
            <a:r>
              <a:rPr lang="cs-CZ" dirty="0"/>
              <a:t> - </a:t>
            </a:r>
            <a:r>
              <a:rPr lang="cs-CZ" dirty="0" err="1"/>
              <a:t>Damage</a:t>
            </a:r>
            <a:r>
              <a:rPr lang="cs-CZ" dirty="0"/>
              <a:t> (</a:t>
            </a:r>
            <a:r>
              <a:rPr lang="cs-CZ" dirty="0" err="1"/>
              <a:t>Danger</a:t>
            </a:r>
            <a:r>
              <a:rPr lang="cs-CZ" dirty="0"/>
              <a:t>)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): molekulární vzory asociované s postižením buněk těla</a:t>
            </a: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B7E65345-A19B-42FF-96C0-33A11FB3957B}"/>
              </a:ext>
            </a:extLst>
          </p:cNvPr>
          <p:cNvSpPr txBox="1">
            <a:spLocks/>
          </p:cNvSpPr>
          <p:nvPr/>
        </p:nvSpPr>
        <p:spPr>
          <a:xfrm>
            <a:off x="718800" y="4254033"/>
            <a:ext cx="10157606" cy="929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PRRs</a:t>
            </a:r>
            <a:r>
              <a:rPr lang="cs-CZ" kern="0" dirty="0"/>
              <a:t> (</a:t>
            </a:r>
            <a:r>
              <a:rPr lang="cs-CZ" kern="0" dirty="0" err="1"/>
              <a:t>Pattern</a:t>
            </a:r>
            <a:r>
              <a:rPr lang="cs-CZ" kern="0" dirty="0"/>
              <a:t> </a:t>
            </a:r>
            <a:r>
              <a:rPr lang="cs-CZ" kern="0" dirty="0" err="1"/>
              <a:t>recognition</a:t>
            </a:r>
            <a:r>
              <a:rPr lang="cs-CZ" kern="0" dirty="0"/>
              <a:t> </a:t>
            </a:r>
            <a:r>
              <a:rPr lang="cs-CZ" kern="0" dirty="0" err="1"/>
              <a:t>receptors</a:t>
            </a:r>
            <a:r>
              <a:rPr lang="cs-CZ" kern="0" dirty="0"/>
              <a:t>): receptory na buňkách hostitele, rozeznávající </a:t>
            </a:r>
            <a:r>
              <a:rPr lang="cs-CZ" kern="0" dirty="0" err="1"/>
              <a:t>PAMPs</a:t>
            </a:r>
            <a:r>
              <a:rPr lang="cs-CZ" kern="0" dirty="0"/>
              <a:t>, </a:t>
            </a:r>
            <a:r>
              <a:rPr lang="cs-CZ" kern="0" dirty="0" err="1"/>
              <a:t>DAMPs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742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Buněčná nespecifická imunita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1167200" cy="4139998"/>
          </a:xfrm>
        </p:spPr>
        <p:txBody>
          <a:bodyPr/>
          <a:lstStyle/>
          <a:p>
            <a:r>
              <a:rPr lang="cs-CZ" dirty="0"/>
              <a:t>Fagocyty – neutrofily, monocyty, makrofágy, eozinofily</a:t>
            </a:r>
          </a:p>
          <a:p>
            <a:r>
              <a:rPr lang="cs-CZ" dirty="0"/>
              <a:t>Fagocytóza – pohlcení antigenu buňkou</a:t>
            </a:r>
          </a:p>
          <a:p>
            <a:pPr lvl="1"/>
            <a:r>
              <a:rPr lang="cs-CZ" dirty="0"/>
              <a:t>Migrace - fagocyty cestují směrem k částicím, které mají být pohlceny. Při cestě z cév přilnou k endotelu (</a:t>
            </a:r>
            <a:r>
              <a:rPr lang="cs-CZ" b="1" dirty="0" err="1"/>
              <a:t>adherují</a:t>
            </a:r>
            <a:r>
              <a:rPr lang="cs-CZ" dirty="0"/>
              <a:t>) a protáhnou se mezi jednotlivými endotelovými buňkami (</a:t>
            </a:r>
            <a:r>
              <a:rPr lang="cs-CZ" b="1" dirty="0"/>
              <a:t>diapedéza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Fagocytóza - fágy sérií postupných kroků rozpoznají cizorodou částici, přilnou (</a:t>
            </a:r>
            <a:r>
              <a:rPr lang="cs-CZ" b="1" dirty="0" err="1"/>
              <a:t>adherují</a:t>
            </a:r>
            <a:r>
              <a:rPr lang="cs-CZ" dirty="0"/>
              <a:t>) a pohltí ji (</a:t>
            </a:r>
            <a:r>
              <a:rPr lang="cs-CZ" b="1" dirty="0"/>
              <a:t>ingesce</a:t>
            </a:r>
            <a:r>
              <a:rPr lang="cs-CZ" dirty="0"/>
              <a:t>). Následně uvolní obsah granul do fagocytárních vakuol (</a:t>
            </a:r>
            <a:r>
              <a:rPr lang="cs-CZ" b="1" dirty="0" err="1"/>
              <a:t>degranulace</a:t>
            </a:r>
            <a:r>
              <a:rPr lang="cs-CZ" dirty="0"/>
              <a:t>) a zintenzivní svůj oxidativní metabolismus (respirační vzplanutí).</a:t>
            </a:r>
          </a:p>
          <a:p>
            <a:pPr lvl="1"/>
            <a:r>
              <a:rPr lang="cs-CZ" dirty="0"/>
              <a:t>Fagocytóza může být usnadněna navázáním „ochucovadel“ - </a:t>
            </a:r>
            <a:r>
              <a:rPr lang="cs-CZ" b="1" dirty="0"/>
              <a:t>OPSONINŮ</a:t>
            </a:r>
            <a:r>
              <a:rPr lang="cs-CZ" dirty="0"/>
              <a:t> (protilátky nebo komplement)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1CFEE82-5563-435F-990F-B80DDE3C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1" t="65524" r="10001" b="9186"/>
          <a:stretch/>
        </p:blipFill>
        <p:spPr>
          <a:xfrm>
            <a:off x="1158240" y="4701447"/>
            <a:ext cx="9622971" cy="17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03848-FA0A-455B-879C-15740C999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7BDE24-6955-4F6B-B79B-64E44C9E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fagocytů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457FEB-07BA-4294-835F-0741C0BE1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Eliminace mikroorganismů (antigenu)</a:t>
            </a:r>
          </a:p>
          <a:p>
            <a:pPr lvl="1"/>
            <a:r>
              <a:rPr lang="cs-CZ" dirty="0"/>
              <a:t>enzymy</a:t>
            </a:r>
          </a:p>
          <a:p>
            <a:pPr lvl="1"/>
            <a:r>
              <a:rPr lang="cs-CZ" dirty="0"/>
              <a:t>reaktivní radikály</a:t>
            </a:r>
          </a:p>
          <a:p>
            <a:r>
              <a:rPr lang="cs-CZ" dirty="0"/>
              <a:t>Sekrece cytokinů – aktivace buněk, rozvoj imunitní odpovědi</a:t>
            </a:r>
          </a:p>
          <a:p>
            <a:r>
              <a:rPr lang="cs-CZ" dirty="0"/>
              <a:t>Prezentace antigenu – (MHC II. třídy) stimulace specifické imunity</a:t>
            </a:r>
          </a:p>
        </p:txBody>
      </p:sp>
    </p:spTree>
    <p:extLst>
      <p:ext uri="{BB962C8B-B14F-4D97-AF65-F5344CB8AC3E}">
        <p14:creationId xmlns:p14="http://schemas.microsoft.com/office/powerpoint/2010/main" val="428710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B7A4A-EFCD-46FF-8D0D-C1DC8742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4511A-32ED-4502-AE2E-8F168395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 buňky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B698402E-E0E3-4595-820E-22F23D62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07"/>
            <a:ext cx="10753200" cy="4139998"/>
          </a:xfrm>
        </p:spPr>
        <p:txBody>
          <a:bodyPr/>
          <a:lstStyle/>
          <a:p>
            <a:r>
              <a:rPr lang="cs-CZ" dirty="0"/>
              <a:t>„Přirození zabíječi“ – cytotoxické</a:t>
            </a:r>
          </a:p>
          <a:p>
            <a:r>
              <a:rPr lang="cs-CZ" dirty="0"/>
              <a:t>Morfologicky se jedná o velké granulované lymfocyty</a:t>
            </a:r>
          </a:p>
          <a:p>
            <a:r>
              <a:rPr lang="cs-CZ" dirty="0"/>
              <a:t>Zabíjí pozměněné buňky (napadené viry, rakovinné buňky)</a:t>
            </a:r>
          </a:p>
          <a:p>
            <a:r>
              <a:rPr lang="cs-CZ" dirty="0"/>
              <a:t>Nemají antigenní specifitu, nemají imunologickou paměť</a:t>
            </a:r>
          </a:p>
          <a:p>
            <a:r>
              <a:rPr lang="cs-CZ" dirty="0"/>
              <a:t>Snadno zabíjí buňky „ochuceny“ protilátkou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19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Nespecifická humorální imunita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14" y="1256574"/>
            <a:ext cx="11663589" cy="4139998"/>
          </a:xfrm>
        </p:spPr>
        <p:txBody>
          <a:bodyPr/>
          <a:lstStyle/>
          <a:p>
            <a:r>
              <a:rPr lang="cs-CZ" sz="2400" u="sng" dirty="0"/>
              <a:t>Bazické polypeptidy </a:t>
            </a:r>
            <a:r>
              <a:rPr lang="cs-CZ" sz="2400" dirty="0"/>
              <a:t>– </a:t>
            </a:r>
            <a:r>
              <a:rPr lang="cs-CZ" sz="2400" dirty="0" err="1"/>
              <a:t>spermin</a:t>
            </a:r>
            <a:r>
              <a:rPr lang="cs-CZ" sz="2400" dirty="0"/>
              <a:t>, </a:t>
            </a:r>
            <a:r>
              <a:rPr lang="cs-CZ" sz="2400" dirty="0" err="1"/>
              <a:t>defenziny</a:t>
            </a:r>
            <a:r>
              <a:rPr lang="cs-CZ" sz="2400" dirty="0"/>
              <a:t> – které se vážou na mukopolysacharidy ve stěně bakterií – narušují jejich strukturu, tím nespecificky zabíjejí mikroba</a:t>
            </a:r>
          </a:p>
          <a:p>
            <a:r>
              <a:rPr lang="cs-CZ" sz="2400" u="sng" dirty="0"/>
              <a:t>Kyselé látky </a:t>
            </a:r>
            <a:r>
              <a:rPr lang="cs-CZ" sz="2400" dirty="0"/>
              <a:t>– laktát, </a:t>
            </a:r>
            <a:r>
              <a:rPr lang="cs-CZ" sz="2400" dirty="0" err="1"/>
              <a:t>HCl</a:t>
            </a:r>
            <a:r>
              <a:rPr lang="cs-CZ" sz="2400" dirty="0"/>
              <a:t> v žaludku apod. – mohou navodit takové prostředí v našem organismu pro patogenní bakterie, které způsobí zpomalení jejich růstu až zánik </a:t>
            </a:r>
          </a:p>
          <a:p>
            <a:r>
              <a:rPr lang="cs-CZ" sz="2400" u="sng" dirty="0"/>
              <a:t>Lysozym</a:t>
            </a:r>
            <a:r>
              <a:rPr lang="cs-CZ" sz="2400" dirty="0"/>
              <a:t> – enzym ve slinách, na sliznicích, v slzách – nám neublíží – štěpí </a:t>
            </a:r>
            <a:r>
              <a:rPr lang="cs-CZ" sz="2400" dirty="0" err="1"/>
              <a:t>peptidoglykan</a:t>
            </a:r>
            <a:r>
              <a:rPr lang="cs-CZ" sz="2400" dirty="0"/>
              <a:t>, který najdeme ve stěně bakterií </a:t>
            </a:r>
          </a:p>
          <a:p>
            <a:r>
              <a:rPr lang="cs-CZ" sz="2400" u="sng" dirty="0"/>
              <a:t>Cytokiny</a:t>
            </a:r>
            <a:r>
              <a:rPr lang="cs-CZ" sz="2400" dirty="0"/>
              <a:t> – látky zajišťující komunikaci mezi buňkami</a:t>
            </a:r>
          </a:p>
        </p:txBody>
      </p:sp>
    </p:spTree>
    <p:extLst>
      <p:ext uri="{BB962C8B-B14F-4D97-AF65-F5344CB8AC3E}">
        <p14:creationId xmlns:p14="http://schemas.microsoft.com/office/powerpoint/2010/main" val="112577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Komplementový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/>
              <a:t>Skupina bílkovin v krevním séru (C1-C9) aktivovaných na určitý podnět kaskádovitým způsobem, za normálních okolností neaktivní</a:t>
            </a:r>
          </a:p>
          <a:p>
            <a:r>
              <a:rPr lang="cs-CZ" dirty="0"/>
              <a:t>Komplement po vazbě na antigen v povrchu buněk vede k nezvratnému poškození buňky - cytolýze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2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4" t="18285" r="21143" b="6668"/>
          <a:stretch/>
        </p:blipFill>
        <p:spPr>
          <a:xfrm>
            <a:off x="1698171" y="417277"/>
            <a:ext cx="8795657" cy="60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F9C328-6E22-4004-B7D1-FDEF02D4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7" t="18285" r="21143" b="6668"/>
          <a:stretch/>
        </p:blipFill>
        <p:spPr>
          <a:xfrm>
            <a:off x="0" y="84706"/>
            <a:ext cx="7841862" cy="5417140"/>
          </a:xfrm>
          <a:prstGeom prst="rect">
            <a:avLst/>
          </a:prstGeom>
        </p:spPr>
      </p:pic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49A2EAD5-19FC-4547-A6F8-B93603DD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11" y="333568"/>
            <a:ext cx="4001794" cy="4139998"/>
          </a:xfrm>
        </p:spPr>
        <p:txBody>
          <a:bodyPr/>
          <a:lstStyle/>
          <a:p>
            <a:r>
              <a:rPr lang="cs-CZ" dirty="0"/>
              <a:t>Klasická cesta :</a:t>
            </a:r>
          </a:p>
          <a:p>
            <a:pPr lvl="1"/>
            <a:r>
              <a:rPr lang="cs-CZ" sz="1600" dirty="0"/>
              <a:t>Komplexy </a:t>
            </a:r>
            <a:r>
              <a:rPr lang="cs-CZ" sz="1600" dirty="0" err="1"/>
              <a:t>IgG</a:t>
            </a:r>
            <a:r>
              <a:rPr lang="cs-CZ" sz="1600" dirty="0"/>
              <a:t> antigen, </a:t>
            </a:r>
            <a:r>
              <a:rPr lang="cs-CZ" sz="1600" dirty="0" err="1"/>
              <a:t>IgM</a:t>
            </a:r>
            <a:r>
              <a:rPr lang="cs-CZ" sz="1600" dirty="0"/>
              <a:t> antigen,</a:t>
            </a:r>
          </a:p>
          <a:p>
            <a:pPr lvl="1"/>
            <a:r>
              <a:rPr lang="cs-CZ" sz="1600" dirty="0"/>
              <a:t>C - reaktivní protein</a:t>
            </a:r>
          </a:p>
          <a:p>
            <a:r>
              <a:rPr lang="cs-CZ" dirty="0"/>
              <a:t>Alternativní cesta</a:t>
            </a:r>
          </a:p>
          <a:p>
            <a:pPr lvl="1"/>
            <a:r>
              <a:rPr lang="cs-CZ" sz="1600" dirty="0"/>
              <a:t>Lipopolysacharid bakterií</a:t>
            </a:r>
          </a:p>
          <a:p>
            <a:pPr lvl="1"/>
            <a:r>
              <a:rPr lang="cs-CZ" sz="1600" dirty="0"/>
              <a:t>Buněčná stěna některých bakterií</a:t>
            </a:r>
          </a:p>
          <a:p>
            <a:pPr lvl="1"/>
            <a:r>
              <a:rPr lang="cs-CZ" sz="1600" dirty="0"/>
              <a:t>Buněčná stěna kvasinek </a:t>
            </a:r>
          </a:p>
          <a:p>
            <a:r>
              <a:rPr lang="cs-CZ" dirty="0" err="1"/>
              <a:t>Lektinová</a:t>
            </a:r>
            <a:r>
              <a:rPr lang="cs-CZ" dirty="0"/>
              <a:t> cesta</a:t>
            </a:r>
          </a:p>
          <a:p>
            <a:pPr lvl="1"/>
            <a:r>
              <a:rPr lang="cs-CZ" sz="1600" dirty="0"/>
              <a:t>Manóza a další sacharidy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7F9009-A9A7-4283-90A6-674D5F13EEAE}"/>
              </a:ext>
            </a:extLst>
          </p:cNvPr>
          <p:cNvSpPr txBox="1">
            <a:spLocks/>
          </p:cNvSpPr>
          <p:nvPr/>
        </p:nvSpPr>
        <p:spPr>
          <a:xfrm>
            <a:off x="3224821" y="5300884"/>
            <a:ext cx="6003617" cy="1808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Základní 3 funkce komplementu:</a:t>
            </a:r>
          </a:p>
          <a:p>
            <a:pPr lvl="1"/>
            <a:r>
              <a:rPr lang="cs-CZ" kern="0" dirty="0" err="1"/>
              <a:t>Opsonizace</a:t>
            </a:r>
            <a:r>
              <a:rPr lang="cs-CZ" kern="0" dirty="0"/>
              <a:t> (označení „toto je cizí“+ zchutnění)</a:t>
            </a:r>
          </a:p>
          <a:p>
            <a:pPr lvl="1"/>
            <a:r>
              <a:rPr lang="cs-CZ" kern="0" dirty="0"/>
              <a:t>Chemotaxe (nalákání ostatních buněk)</a:t>
            </a:r>
          </a:p>
          <a:p>
            <a:pPr lvl="1"/>
            <a:r>
              <a:rPr lang="cs-CZ" kern="0" dirty="0"/>
              <a:t>Osmotická </a:t>
            </a:r>
            <a:r>
              <a:rPr lang="cs-CZ" kern="0" dirty="0" err="1"/>
              <a:t>lýza</a:t>
            </a:r>
            <a:r>
              <a:rPr lang="cs-CZ" kern="0" dirty="0"/>
              <a:t> mikroba</a:t>
            </a:r>
          </a:p>
        </p:txBody>
      </p:sp>
    </p:spTree>
    <p:extLst>
      <p:ext uri="{BB962C8B-B14F-4D97-AF65-F5344CB8AC3E}">
        <p14:creationId xmlns:p14="http://schemas.microsoft.com/office/powerpoint/2010/main" val="2703521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(specifická) imunita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5C25D1-6746-4E83-A1B0-4FF308E3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9" t="18413" r="32000" b="3873"/>
          <a:stretch/>
        </p:blipFill>
        <p:spPr>
          <a:xfrm>
            <a:off x="91736" y="1280159"/>
            <a:ext cx="5068389" cy="5329647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B64BF1C7-92CB-4EDF-8794-D6953824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124" y="1280159"/>
            <a:ext cx="6940139" cy="4139998"/>
          </a:xfrm>
        </p:spPr>
        <p:txBody>
          <a:bodyPr/>
          <a:lstStyle/>
          <a:p>
            <a:r>
              <a:rPr lang="cs-CZ" sz="2400" dirty="0"/>
              <a:t>Charakteristika lymfocytů pomocí povrchových antigenů</a:t>
            </a:r>
          </a:p>
          <a:p>
            <a:r>
              <a:rPr lang="cs-CZ" sz="2400" dirty="0"/>
              <a:t>CD antigeny – jedná se o antigeny exprimované na povrchu leukocytů</a:t>
            </a:r>
          </a:p>
          <a:p>
            <a:pPr lvl="1"/>
            <a:r>
              <a:rPr lang="cs-CZ" sz="1800" dirty="0"/>
              <a:t>CD3+ – všechny T-lymfocyty</a:t>
            </a:r>
          </a:p>
          <a:p>
            <a:pPr lvl="1"/>
            <a:r>
              <a:rPr lang="cs-CZ" sz="1800" dirty="0"/>
              <a:t>CD3+ CD4+  – pomocné a většina regulačních T- lymfocytů</a:t>
            </a:r>
          </a:p>
          <a:p>
            <a:pPr lvl="1"/>
            <a:r>
              <a:rPr lang="cs-CZ" sz="1800" dirty="0"/>
              <a:t>CD3+ CD8+  – především cytotoxické T-lymfocyty</a:t>
            </a:r>
          </a:p>
          <a:p>
            <a:pPr lvl="1"/>
            <a:r>
              <a:rPr lang="cs-CZ" sz="1800" dirty="0"/>
              <a:t>CD19+ – B-lymfocyty</a:t>
            </a:r>
          </a:p>
          <a:p>
            <a:pPr lvl="1"/>
            <a:r>
              <a:rPr lang="cs-CZ" sz="1800" dirty="0"/>
              <a:t>CD16+/CD56+ – NK buňky</a:t>
            </a:r>
          </a:p>
        </p:txBody>
      </p:sp>
    </p:spTree>
    <p:extLst>
      <p:ext uri="{BB962C8B-B14F-4D97-AF65-F5344CB8AC3E}">
        <p14:creationId xmlns:p14="http://schemas.microsoft.com/office/powerpoint/2010/main" val="158549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F1C555-C8DC-4779-837E-802ECC7A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9998"/>
            <a:ext cx="10753200" cy="4139998"/>
          </a:xfrm>
        </p:spPr>
        <p:txBody>
          <a:bodyPr/>
          <a:lstStyle/>
          <a:p>
            <a:r>
              <a:rPr lang="cs-CZ" dirty="0"/>
              <a:t>Složitý řetězec enzymových reakcí, na kterých se  podílí látky uvolňující se z krevní plazmy, z trombocytů a cévní stěny</a:t>
            </a:r>
          </a:p>
          <a:p>
            <a:r>
              <a:rPr lang="cs-CZ" dirty="0"/>
              <a:t>Sérum - plazma bez faktorů, které se spotřebovaly při srážení krve</a:t>
            </a:r>
          </a:p>
          <a:p>
            <a:r>
              <a:rPr lang="cs-CZ" dirty="0"/>
              <a:t>Látky důležité pro koagulaci:</a:t>
            </a:r>
          </a:p>
          <a:p>
            <a:pPr lvl="1"/>
            <a:r>
              <a:rPr lang="cs-CZ" dirty="0"/>
              <a:t>Vitamín K</a:t>
            </a:r>
          </a:p>
          <a:p>
            <a:pPr lvl="1"/>
            <a:r>
              <a:rPr lang="cs-CZ" dirty="0"/>
              <a:t>Ca</a:t>
            </a:r>
            <a:r>
              <a:rPr lang="cs-CZ" baseline="30000" dirty="0"/>
              <a:t>2+</a:t>
            </a:r>
          </a:p>
          <a:p>
            <a:r>
              <a:rPr lang="cs-CZ" dirty="0"/>
              <a:t>Důležité látky bránící koagulaci:</a:t>
            </a:r>
          </a:p>
          <a:p>
            <a:pPr lvl="1"/>
            <a:r>
              <a:rPr lang="cs-CZ" dirty="0"/>
              <a:t>Tělu vlastní – plazmin, heparin</a:t>
            </a:r>
          </a:p>
          <a:p>
            <a:pPr lvl="1"/>
            <a:r>
              <a:rPr lang="cs-CZ" dirty="0"/>
              <a:t>Tělu cizí - látky blokující funkci vitamínu K(</a:t>
            </a:r>
            <a:r>
              <a:rPr lang="cs-CZ" dirty="0" err="1"/>
              <a:t>Warfarin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r>
              <a:rPr lang="cs-CZ" dirty="0"/>
              <a:t>                 - látky vyvazující Ca2+ (pouze ve zkumavce)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FC0BDB-0A81-4CD7-8EEE-DA6E58024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3ACC4-53B1-4A86-BA4A-FA9CF517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Srážení krve - hemokoagulace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363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 (specifická)  imunita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087CF2F-25DA-4F21-98DC-1030F1D9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132" y="3711389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3FCB7A3-FD24-4D0C-85CA-1AA4B9B4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32" y="3314514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aktivace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6B18CA8-FBFD-4923-99E7-BA3C00EEA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532" y="3711389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DA3E39A-80F6-4771-922D-B67C1A733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732" y="3314514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uvolnění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345A238E-FEEA-4B11-BE3D-EDDFB1AB8547}"/>
              </a:ext>
            </a:extLst>
          </p:cNvPr>
          <p:cNvSpPr txBox="1">
            <a:spLocks noChangeArrowheads="1"/>
          </p:cNvSpPr>
          <p:nvPr/>
        </p:nvSpPr>
        <p:spPr bwMode="auto">
          <a:xfrm rot="7385850">
            <a:off x="9851701" y="33883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D2F9646-FB54-43B3-BB53-1D30C3727198}"/>
              </a:ext>
            </a:extLst>
          </p:cNvPr>
          <p:cNvSpPr txBox="1">
            <a:spLocks noChangeArrowheads="1"/>
          </p:cNvSpPr>
          <p:nvPr/>
        </p:nvSpPr>
        <p:spPr bwMode="auto">
          <a:xfrm rot="14549454">
            <a:off x="9600876" y="35407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25374DA-939D-466B-9390-88231BAD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107" y="3133539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4D38D0A-7730-4340-90B7-8790FAEA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132" y="3330389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Lymfocyt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B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FB587B13-79FC-492D-80E4-34C247BC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332" y="3216089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Plazmatická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buňka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E9F86D06-0E97-468A-8D12-2957A85C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132" y="3292289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Specifické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protilátky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CB3467F-46AE-4BF4-9BBD-96F79FE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732" y="4092389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A17C16-D4AD-4C42-A564-DF60777F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132" y="43971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IgD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F8A2364-AA19-4526-A5E1-438A9FAA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32" y="4473389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IgA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BAC59D4-1F7E-4599-A4CC-B54DFC01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457" y="4320989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IgM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D145E44-4B84-43E6-94D9-59C12F80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257" y="3939989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IgG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1BE7B94-1B1B-4768-A7BC-5ADA42646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1732" y="3939989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F8DE37A-7192-422E-94FC-77E673E4B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0332" y="4092389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E4749EB0-8AB5-4BBA-826A-490B603CE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6132" y="4168589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DA360AC1-145A-4AF1-A5F8-9886907D9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532" y="4092389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31706FC9-6E15-41F3-8EFD-E6593D32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0532" y="4016189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6726655B-CD9F-4107-BB4D-B96232D0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HUMORÁLNÍ – zprostředkována B lymfocyty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240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C3973-7530-4CA6-93DC-F536F35D5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D3C15D-FE55-47FE-8955-86D64A1B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83B59-3412-486D-8F28-1EC9323D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EDA293-DC91-4A85-B44F-04948CF2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8" t="31746" r="29457" b="12508"/>
          <a:stretch/>
        </p:blipFill>
        <p:spPr>
          <a:xfrm>
            <a:off x="4257876" y="1569567"/>
            <a:ext cx="5443473" cy="42604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631BC3-69C0-4CE3-9625-A47C0FD9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00" t="29587" r="2500" b="33333"/>
          <a:stretch/>
        </p:blipFill>
        <p:spPr>
          <a:xfrm>
            <a:off x="666000" y="1711946"/>
            <a:ext cx="2859223" cy="39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Imunoglobuliny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60D000F-281C-4768-ABCF-7AC008C9298A}"/>
              </a:ext>
            </a:extLst>
          </p:cNvPr>
          <p:cNvSpPr txBox="1">
            <a:spLocks/>
          </p:cNvSpPr>
          <p:nvPr/>
        </p:nvSpPr>
        <p:spPr>
          <a:xfrm>
            <a:off x="720000" y="150374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IgG</a:t>
            </a:r>
            <a:r>
              <a:rPr lang="cs-CZ" kern="0" dirty="0"/>
              <a:t> (75% z celkového množství) - prochází placentou a zajišťuje obranu novorozence v prvních měsících života</a:t>
            </a:r>
          </a:p>
          <a:p>
            <a:pPr lvl="1"/>
            <a:r>
              <a:rPr lang="cs-CZ" kern="0" dirty="0"/>
              <a:t>fixují komplement (aktivace klasické cesty)</a:t>
            </a:r>
          </a:p>
          <a:p>
            <a:pPr lvl="1"/>
            <a:r>
              <a:rPr lang="cs-CZ" kern="0" dirty="0"/>
              <a:t>OPSONIN - usnadňují pohlcení baktérie fágem</a:t>
            </a:r>
          </a:p>
          <a:p>
            <a:r>
              <a:rPr lang="cs-CZ" kern="0" dirty="0" err="1"/>
              <a:t>IgA</a:t>
            </a:r>
            <a:r>
              <a:rPr lang="cs-CZ" kern="0" dirty="0"/>
              <a:t> (15%) - dominantní třída slizničního imunitního systému</a:t>
            </a:r>
          </a:p>
          <a:p>
            <a:r>
              <a:rPr lang="cs-CZ" kern="0" dirty="0" err="1"/>
              <a:t>IgM</a:t>
            </a:r>
            <a:r>
              <a:rPr lang="cs-CZ" kern="0" dirty="0"/>
              <a:t> (10%) - prvá protilátka časné imunitní odpovědi</a:t>
            </a:r>
          </a:p>
          <a:p>
            <a:r>
              <a:rPr lang="cs-CZ" kern="0" dirty="0"/>
              <a:t>IgD (0,2%) - nejasný význam</a:t>
            </a:r>
          </a:p>
          <a:p>
            <a:r>
              <a:rPr lang="cs-CZ" kern="0" dirty="0" err="1"/>
              <a:t>IgE</a:t>
            </a:r>
            <a:r>
              <a:rPr lang="cs-CZ" kern="0" dirty="0"/>
              <a:t> (0,004%) - obrana proti parazitárním baktériím</a:t>
            </a:r>
          </a:p>
          <a:p>
            <a:pPr lvl="1"/>
            <a:r>
              <a:rPr lang="cs-CZ" kern="0" dirty="0"/>
              <a:t>vazba na žírné buňky způsobuje uvolnění histaminu (alergie)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664037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DF952-DEAA-4524-B611-F7FD0D0D7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7590D-5283-472D-86FE-EA968D3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4CACA5-041E-4AB2-8520-21D839D2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14651" cy="4139998"/>
          </a:xfrm>
        </p:spPr>
        <p:txBody>
          <a:bodyPr/>
          <a:lstStyle/>
          <a:p>
            <a:r>
              <a:rPr lang="cs-CZ" dirty="0"/>
              <a:t>Pasivní imunizace</a:t>
            </a:r>
          </a:p>
          <a:p>
            <a:pPr lvl="1"/>
            <a:r>
              <a:rPr lang="cs-CZ" dirty="0"/>
              <a:t>podání specifických protilátek (</a:t>
            </a:r>
            <a:r>
              <a:rPr lang="cs-CZ" dirty="0" err="1"/>
              <a:t>IgG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okamžitá reakce s antigenem, omezená délka ochrany</a:t>
            </a:r>
          </a:p>
          <a:p>
            <a:pPr lvl="1"/>
            <a:r>
              <a:rPr lang="cs-CZ" dirty="0"/>
              <a:t>neaktivuje se vlastní imunitní systém</a:t>
            </a:r>
          </a:p>
          <a:p>
            <a:pPr lvl="1"/>
            <a:r>
              <a:rPr lang="cs-CZ" dirty="0"/>
              <a:t>nevznikají paměťové buňky</a:t>
            </a:r>
          </a:p>
          <a:p>
            <a:r>
              <a:rPr lang="cs-CZ" dirty="0"/>
              <a:t>Aktivní imunizace</a:t>
            </a:r>
          </a:p>
          <a:p>
            <a:pPr lvl="1"/>
            <a:r>
              <a:rPr lang="cs-CZ" dirty="0"/>
              <a:t>podání antigenního materiálu (mrtvé/oslabené viry, bakterie, toxiny)</a:t>
            </a:r>
          </a:p>
          <a:p>
            <a:pPr lvl="1"/>
            <a:r>
              <a:rPr lang="cs-CZ" dirty="0"/>
              <a:t>nutnost podání dlouho před stykem s antigenem</a:t>
            </a:r>
          </a:p>
          <a:p>
            <a:pPr lvl="1"/>
            <a:r>
              <a:rPr lang="cs-CZ" dirty="0"/>
              <a:t>aktivace vlastního imunitního systému</a:t>
            </a:r>
          </a:p>
          <a:p>
            <a:pPr lvl="1"/>
            <a:r>
              <a:rPr lang="cs-CZ" dirty="0"/>
              <a:t>vznikají paměťové buňky – dlouhodobá imunita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569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3C8BD-F5F3-4184-A474-4B838ACB0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21F23-FDBB-4CDA-A973-5B73298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 </a:t>
            </a:r>
            <a:r>
              <a:rPr lang="cs-CZ" dirty="0" err="1"/>
              <a:t>histokompatibilní</a:t>
            </a:r>
            <a:r>
              <a:rPr lang="cs-CZ" dirty="0"/>
              <a:t>  komplex  (MHC)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B848E-007F-43C4-9E16-58D7B99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třída</a:t>
            </a:r>
          </a:p>
          <a:p>
            <a:pPr lvl="1"/>
            <a:r>
              <a:rPr lang="cs-CZ" dirty="0"/>
              <a:t>přítomný na všech jaderných buňkách</a:t>
            </a:r>
          </a:p>
          <a:p>
            <a:pPr lvl="1"/>
            <a:r>
              <a:rPr lang="cs-CZ" dirty="0"/>
              <a:t>předkládá „cizí“ molekulu (virovou, nádorovou) cytotoxickým T lymfocytům</a:t>
            </a:r>
          </a:p>
          <a:p>
            <a:pPr lvl="1"/>
            <a:r>
              <a:rPr lang="cs-CZ" dirty="0"/>
              <a:t>buňky specifické imunity se na HLA </a:t>
            </a:r>
            <a:r>
              <a:rPr lang="cs-CZ" dirty="0" err="1"/>
              <a:t>I.tř</a:t>
            </a:r>
            <a:r>
              <a:rPr lang="cs-CZ" dirty="0"/>
              <a:t> napojí a zkontrolují, zda protein(antigen) vystavený patří našemu organismu</a:t>
            </a:r>
          </a:p>
          <a:p>
            <a:r>
              <a:rPr lang="cs-CZ" dirty="0"/>
              <a:t>II. Třída</a:t>
            </a:r>
          </a:p>
          <a:p>
            <a:pPr lvl="1"/>
            <a:r>
              <a:rPr lang="cs-CZ" dirty="0"/>
              <a:t>na povrchu antigen prezentujících buněk</a:t>
            </a:r>
          </a:p>
          <a:p>
            <a:pPr lvl="1"/>
            <a:r>
              <a:rPr lang="cs-CZ" dirty="0"/>
              <a:t>lymfocyty B, makrofágy; po aktivaci buňky T, buňky štítné žlázy, endotelové buňky </a:t>
            </a:r>
          </a:p>
          <a:p>
            <a:pPr lvl="1"/>
            <a:r>
              <a:rPr lang="cs-CZ" dirty="0"/>
              <a:t>předkládá cizí molekuly pomocným buňkám T</a:t>
            </a:r>
          </a:p>
        </p:txBody>
      </p:sp>
    </p:spTree>
    <p:extLst>
      <p:ext uri="{BB962C8B-B14F-4D97-AF65-F5344CB8AC3E}">
        <p14:creationId xmlns:p14="http://schemas.microsoft.com/office/powerpoint/2010/main" val="2314424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6921D-7515-4097-A50C-4D297294B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339C74-A4FA-4D0D-B6F1-76D3B47EA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6303E9-0A26-4476-9BE4-1A175D61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https://www.youtube.com/watch?v=k9QAyP3bYmc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https://www.youtube.com/watch?v=d6qFPegEYV0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E05A8B-0687-4F85-BED2-194A5278C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EA4136-11B3-47DE-832B-453BCDDB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Hemokoagulace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3C4E1F-3B4A-41DC-B633-1EB46CCF3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na primární hemostázu</a:t>
            </a:r>
          </a:p>
          <a:p>
            <a:r>
              <a:rPr lang="cs-CZ" dirty="0"/>
              <a:t>účastní se jí faktory krevního srážení</a:t>
            </a:r>
          </a:p>
          <a:p>
            <a:r>
              <a:rPr lang="cs-CZ" dirty="0"/>
              <a:t>dnes dva náhledy:</a:t>
            </a:r>
          </a:p>
          <a:p>
            <a:pPr lvl="1"/>
            <a:r>
              <a:rPr lang="cs-CZ" dirty="0"/>
              <a:t>bílkovinný model</a:t>
            </a:r>
          </a:p>
          <a:p>
            <a:pPr lvl="1"/>
            <a:r>
              <a:rPr lang="cs-CZ" dirty="0"/>
              <a:t>buněčný model</a:t>
            </a:r>
          </a:p>
          <a:p>
            <a:r>
              <a:rPr lang="cs-CZ" dirty="0"/>
              <a:t>výsledek je vznik fibrinu a následně definitivního trombu</a:t>
            </a:r>
          </a:p>
          <a:p>
            <a:endParaRPr lang="cs-CZ" dirty="0"/>
          </a:p>
        </p:txBody>
      </p:sp>
      <p:pic>
        <p:nvPicPr>
          <p:cNvPr id="6" name="Picture 5" descr="Srážení lidské tělo">
            <a:extLst>
              <a:ext uri="{FF2B5EF4-FFF2-40B4-BE49-F238E27FC236}">
                <a16:creationId xmlns:a16="http://schemas.microsoft.com/office/drawing/2014/main" id="{72657551-12F7-4DCF-8404-E5BB1077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82" y="1692002"/>
            <a:ext cx="4714699" cy="2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9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0668B-7FE1-42F1-9A29-4247AD29C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AB2D5F-BC36-434C-B674-825732F9B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F4DCCE-3941-480E-A4D5-57437C1A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Prokoagulační</a:t>
            </a:r>
            <a:r>
              <a:rPr lang="cs-CZ" dirty="0"/>
              <a:t> faktory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7CD10AC-827C-4348-A7AC-902E18B5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1667"/>
            <a:ext cx="5474612" cy="5264610"/>
          </a:xfrm>
          <a:solidFill>
            <a:schemeClr val="bg1"/>
          </a:solidFill>
        </p:spPr>
        <p:txBody>
          <a:bodyPr/>
          <a:lstStyle/>
          <a:p>
            <a:r>
              <a:rPr lang="cs-CZ" b="1" dirty="0"/>
              <a:t>I</a:t>
            </a:r>
            <a:r>
              <a:rPr lang="cs-CZ" dirty="0"/>
              <a:t>: fibrinogen</a:t>
            </a:r>
          </a:p>
          <a:p>
            <a:r>
              <a:rPr lang="cs-CZ" b="1" dirty="0"/>
              <a:t>II</a:t>
            </a:r>
            <a:r>
              <a:rPr lang="cs-CZ" dirty="0"/>
              <a:t>: protrombin</a:t>
            </a:r>
          </a:p>
          <a:p>
            <a:r>
              <a:rPr lang="cs-CZ" b="1" dirty="0"/>
              <a:t>III</a:t>
            </a:r>
            <a:r>
              <a:rPr lang="cs-CZ" dirty="0"/>
              <a:t>: tromboplastin, trombokináza</a:t>
            </a:r>
          </a:p>
          <a:p>
            <a:r>
              <a:rPr lang="cs-CZ" b="1" dirty="0"/>
              <a:t>IV</a:t>
            </a:r>
            <a:r>
              <a:rPr lang="cs-CZ" dirty="0"/>
              <a:t>: ionty vápníku</a:t>
            </a:r>
          </a:p>
          <a:p>
            <a:r>
              <a:rPr lang="cs-CZ" b="1" dirty="0"/>
              <a:t>V</a:t>
            </a:r>
            <a:r>
              <a:rPr lang="cs-CZ" dirty="0"/>
              <a:t>: </a:t>
            </a:r>
            <a:r>
              <a:rPr lang="cs-CZ" dirty="0" err="1"/>
              <a:t>proakcelerin</a:t>
            </a:r>
            <a:endParaRPr lang="cs-CZ" dirty="0"/>
          </a:p>
          <a:p>
            <a:r>
              <a:rPr lang="cs-CZ" b="1" dirty="0"/>
              <a:t>VII</a:t>
            </a:r>
            <a:r>
              <a:rPr lang="cs-CZ" dirty="0"/>
              <a:t>: </a:t>
            </a:r>
            <a:r>
              <a:rPr lang="cs-CZ" dirty="0" err="1"/>
              <a:t>prokonvertin</a:t>
            </a:r>
            <a:endParaRPr lang="cs-CZ" dirty="0"/>
          </a:p>
          <a:p>
            <a:r>
              <a:rPr lang="cs-CZ" b="1" dirty="0"/>
              <a:t>VIII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A</a:t>
            </a:r>
          </a:p>
          <a:p>
            <a:r>
              <a:rPr lang="cs-CZ" b="1" dirty="0"/>
              <a:t>IX</a:t>
            </a:r>
            <a:r>
              <a:rPr lang="cs-CZ" dirty="0"/>
              <a:t>: </a:t>
            </a:r>
            <a:r>
              <a:rPr lang="cs-CZ" dirty="0" err="1"/>
              <a:t>antihemofilní</a:t>
            </a:r>
            <a:r>
              <a:rPr lang="cs-CZ" dirty="0"/>
              <a:t> faktor B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942DD0A-DE52-4D7C-9D3F-FBA88BB9C52B}"/>
              </a:ext>
            </a:extLst>
          </p:cNvPr>
          <p:cNvSpPr txBox="1">
            <a:spLocks/>
          </p:cNvSpPr>
          <p:nvPr/>
        </p:nvSpPr>
        <p:spPr>
          <a:xfrm>
            <a:off x="6385694" y="1521670"/>
            <a:ext cx="7051857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X</a:t>
            </a:r>
            <a:r>
              <a:rPr lang="cs-CZ" kern="0" dirty="0"/>
              <a:t>: </a:t>
            </a:r>
            <a:r>
              <a:rPr lang="cs-CZ" kern="0" dirty="0" err="1"/>
              <a:t>Stuart</a:t>
            </a:r>
            <a:r>
              <a:rPr lang="cs-CZ" kern="0" dirty="0"/>
              <a:t> – </a:t>
            </a:r>
            <a:r>
              <a:rPr lang="cs-CZ" kern="0" dirty="0" err="1"/>
              <a:t>Prower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</a:t>
            </a:r>
            <a:r>
              <a:rPr lang="cs-CZ" kern="0" dirty="0"/>
              <a:t>: </a:t>
            </a:r>
            <a:r>
              <a:rPr lang="cs-CZ" kern="0" dirty="0" err="1"/>
              <a:t>antihemofilní</a:t>
            </a:r>
            <a:r>
              <a:rPr lang="cs-CZ" kern="0" dirty="0"/>
              <a:t> faktor C</a:t>
            </a:r>
          </a:p>
          <a:p>
            <a:r>
              <a:rPr lang="cs-CZ" b="1" kern="0" dirty="0"/>
              <a:t>XII</a:t>
            </a:r>
            <a:r>
              <a:rPr lang="cs-CZ" kern="0" dirty="0"/>
              <a:t>: </a:t>
            </a:r>
            <a:r>
              <a:rPr lang="cs-CZ" kern="0" dirty="0" err="1"/>
              <a:t>Hageman</a:t>
            </a:r>
            <a:r>
              <a:rPr lang="cs-CZ" kern="0" dirty="0"/>
              <a:t> faktor</a:t>
            </a:r>
          </a:p>
          <a:p>
            <a:r>
              <a:rPr lang="cs-CZ" b="1" kern="0" dirty="0"/>
              <a:t>XIII</a:t>
            </a:r>
            <a:r>
              <a:rPr lang="cs-CZ" kern="0" dirty="0"/>
              <a:t>: faktor stabilizující fibrin</a:t>
            </a:r>
          </a:p>
          <a:p>
            <a:r>
              <a:rPr lang="cs-CZ" b="1" kern="0" dirty="0"/>
              <a:t>HMW-K</a:t>
            </a:r>
            <a:r>
              <a:rPr lang="cs-CZ" kern="0" dirty="0"/>
              <a:t>: Fitzgerald faktor</a:t>
            </a:r>
          </a:p>
          <a:p>
            <a:r>
              <a:rPr lang="cs-CZ" b="1" kern="0" dirty="0" err="1"/>
              <a:t>Pre</a:t>
            </a:r>
            <a:r>
              <a:rPr lang="cs-CZ" b="1" kern="0" dirty="0"/>
              <a:t>-K</a:t>
            </a:r>
            <a:r>
              <a:rPr lang="cs-CZ" kern="0" dirty="0"/>
              <a:t>: </a:t>
            </a:r>
            <a:r>
              <a:rPr lang="cs-CZ" kern="0" dirty="0" err="1"/>
              <a:t>prekallikrein</a:t>
            </a:r>
            <a:endParaRPr lang="cs-CZ" kern="0" dirty="0"/>
          </a:p>
          <a:p>
            <a:r>
              <a:rPr lang="cs-CZ" b="1" kern="0" dirty="0" err="1"/>
              <a:t>Ka</a:t>
            </a:r>
            <a:r>
              <a:rPr lang="cs-CZ" kern="0" dirty="0"/>
              <a:t>: </a:t>
            </a:r>
            <a:r>
              <a:rPr lang="cs-CZ" kern="0" dirty="0" err="1"/>
              <a:t>kallikrein</a:t>
            </a:r>
            <a:endParaRPr lang="cs-CZ" kern="0" dirty="0"/>
          </a:p>
          <a:p>
            <a:r>
              <a:rPr lang="cs-CZ" b="1" kern="0" dirty="0"/>
              <a:t>PL</a:t>
            </a:r>
            <a:r>
              <a:rPr lang="cs-CZ" kern="0" dirty="0"/>
              <a:t>: destičkové fosfolipidy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99004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DFB662-F50D-4BC3-BAC4-FEE9682E3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EF718-C0AD-4AFD-9449-2C48C27A7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2A8B21-74AA-4BE8-AE19-1939BFBC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B10A4AF-BBEA-4192-B688-99894F0C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82" y="983311"/>
            <a:ext cx="6745040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b="1" dirty="0"/>
              <a:t>Vnější cesta </a:t>
            </a:r>
          </a:p>
          <a:p>
            <a:pPr algn="just"/>
            <a:r>
              <a:rPr lang="cs-CZ" dirty="0"/>
              <a:t>Zahájena faktory mimo cévní systém</a:t>
            </a:r>
          </a:p>
          <a:p>
            <a:pPr algn="just"/>
            <a:r>
              <a:rPr lang="cs-CZ" dirty="0"/>
              <a:t>Exprese tkáňového faktoru mimo cévy</a:t>
            </a:r>
          </a:p>
          <a:p>
            <a:pPr algn="just"/>
            <a:r>
              <a:rPr lang="cs-CZ" dirty="0"/>
              <a:t>Ten je receptorem pro faktor </a:t>
            </a:r>
            <a:r>
              <a:rPr lang="cs-CZ" b="1" dirty="0"/>
              <a:t>VII</a:t>
            </a:r>
          </a:p>
          <a:p>
            <a:pPr algn="just"/>
            <a:r>
              <a:rPr lang="cs-CZ" dirty="0"/>
              <a:t>Aktivace – vznik </a:t>
            </a:r>
            <a:r>
              <a:rPr lang="cs-CZ" b="1" dirty="0" err="1"/>
              <a:t>VIIa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Spolu s </a:t>
            </a:r>
            <a:r>
              <a:rPr lang="cs-CZ" b="1" dirty="0"/>
              <a:t>vápenatými ionty</a:t>
            </a:r>
            <a:r>
              <a:rPr lang="cs-CZ" dirty="0"/>
              <a:t> vznik </a:t>
            </a:r>
            <a:r>
              <a:rPr lang="cs-CZ" dirty="0" err="1"/>
              <a:t>trimolekulárního</a:t>
            </a:r>
            <a:r>
              <a:rPr lang="cs-CZ" dirty="0"/>
              <a:t> komplexu, který se podobá </a:t>
            </a:r>
            <a:r>
              <a:rPr lang="cs-CZ" dirty="0" err="1"/>
              <a:t>tenáze</a:t>
            </a:r>
            <a:endParaRPr lang="cs-CZ" dirty="0"/>
          </a:p>
          <a:p>
            <a:pPr algn="just"/>
            <a:r>
              <a:rPr lang="cs-CZ" dirty="0"/>
              <a:t>Proteolytická aktivace faktoru </a:t>
            </a:r>
            <a:r>
              <a:rPr lang="cs-CZ" b="1" dirty="0"/>
              <a:t>X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BC87DF-8E59-4D38-B174-E0343B4394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4" y="1164900"/>
            <a:ext cx="5386838" cy="57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863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7C86C2F-2409-47AC-ABAE-69EAB3992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" y="1128263"/>
            <a:ext cx="5313502" cy="5729737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A74167E-CB5F-4436-8F0F-21178F7D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682" y="983311"/>
            <a:ext cx="6745040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b="1" dirty="0"/>
              <a:t>Vnitřní cesta</a:t>
            </a:r>
          </a:p>
          <a:p>
            <a:pPr algn="just"/>
            <a:r>
              <a:rPr lang="cs-CZ" dirty="0"/>
              <a:t>Faktory </a:t>
            </a:r>
            <a:r>
              <a:rPr lang="cs-CZ" b="1" dirty="0" err="1"/>
              <a:t>IXa</a:t>
            </a:r>
            <a:r>
              <a:rPr lang="cs-CZ" dirty="0"/>
              <a:t>, </a:t>
            </a:r>
            <a:r>
              <a:rPr lang="cs-CZ" b="1" dirty="0" err="1"/>
              <a:t>Xa</a:t>
            </a:r>
            <a:r>
              <a:rPr lang="cs-CZ" dirty="0"/>
              <a:t> a </a:t>
            </a:r>
            <a:r>
              <a:rPr lang="cs-CZ" b="1" dirty="0"/>
              <a:t>trombin</a:t>
            </a:r>
            <a:r>
              <a:rPr lang="cs-CZ" dirty="0"/>
              <a:t> proteolyticky štěpí faktor </a:t>
            </a:r>
            <a:r>
              <a:rPr lang="cs-CZ" b="1" dirty="0"/>
              <a:t>VIII</a:t>
            </a:r>
            <a:r>
              <a:rPr lang="cs-CZ" dirty="0"/>
              <a:t> za vzniku </a:t>
            </a:r>
            <a:r>
              <a:rPr lang="cs-CZ" b="1" dirty="0" err="1"/>
              <a:t>VIIIa</a:t>
            </a:r>
            <a:r>
              <a:rPr lang="cs-CZ" dirty="0"/>
              <a:t>, který je </a:t>
            </a:r>
            <a:r>
              <a:rPr lang="cs-CZ" dirty="0" err="1"/>
              <a:t>kofaktorem</a:t>
            </a:r>
            <a:r>
              <a:rPr lang="cs-CZ" dirty="0"/>
              <a:t> další reakce</a:t>
            </a:r>
          </a:p>
          <a:p>
            <a:pPr algn="just"/>
            <a:r>
              <a:rPr lang="cs-CZ" b="1" dirty="0" err="1"/>
              <a:t>VIIIa</a:t>
            </a:r>
            <a:r>
              <a:rPr lang="cs-CZ" dirty="0"/>
              <a:t>  spolu s </a:t>
            </a:r>
            <a:r>
              <a:rPr lang="cs-CZ" b="1" dirty="0" err="1"/>
              <a:t>IXa</a:t>
            </a:r>
            <a:r>
              <a:rPr lang="cs-CZ" dirty="0"/>
              <a:t>, </a:t>
            </a:r>
            <a:r>
              <a:rPr lang="cs-CZ" b="1" dirty="0"/>
              <a:t>vápenatými ionty </a:t>
            </a:r>
            <a:r>
              <a:rPr lang="cs-CZ" dirty="0"/>
              <a:t>(z destiček) a negativně nabitými fosfolipidy vytváří </a:t>
            </a:r>
            <a:r>
              <a:rPr lang="cs-CZ" dirty="0" err="1"/>
              <a:t>trimolekulární</a:t>
            </a:r>
            <a:r>
              <a:rPr lang="cs-CZ" dirty="0"/>
              <a:t> komplex </a:t>
            </a:r>
            <a:r>
              <a:rPr lang="cs-CZ" dirty="0" err="1"/>
              <a:t>tenázu</a:t>
            </a:r>
            <a:endParaRPr lang="cs-CZ" dirty="0"/>
          </a:p>
          <a:p>
            <a:pPr algn="just"/>
            <a:r>
              <a:rPr lang="cs-CZ" dirty="0" err="1"/>
              <a:t>Tenáza</a:t>
            </a:r>
            <a:r>
              <a:rPr lang="cs-CZ" dirty="0"/>
              <a:t> konvertuje faktor </a:t>
            </a:r>
            <a:r>
              <a:rPr lang="cs-CZ" b="1" dirty="0"/>
              <a:t>X</a:t>
            </a:r>
            <a:r>
              <a:rPr lang="cs-CZ" dirty="0"/>
              <a:t> na </a:t>
            </a:r>
            <a:r>
              <a:rPr lang="cs-CZ" b="1" dirty="0" err="1"/>
              <a:t>Xa</a:t>
            </a:r>
            <a:endParaRPr lang="cs-CZ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3BA363-C391-4C6C-B20F-466B994A7670}"/>
              </a:ext>
            </a:extLst>
          </p:cNvPr>
          <p:cNvSpPr/>
          <p:nvPr/>
        </p:nvSpPr>
        <p:spPr>
          <a:xfrm>
            <a:off x="5387780" y="6211669"/>
            <a:ext cx="531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1200" i="1" dirty="0">
                <a:latin typeface="+mn-lt"/>
              </a:rPr>
              <a:t>*Faktor </a:t>
            </a:r>
            <a:r>
              <a:rPr lang="cs-CZ" sz="1200" i="1" dirty="0" err="1">
                <a:latin typeface="+mn-lt"/>
              </a:rPr>
              <a:t>XIIa</a:t>
            </a:r>
            <a:r>
              <a:rPr lang="cs-CZ" sz="1200" i="1" dirty="0">
                <a:latin typeface="+mn-lt"/>
              </a:rPr>
              <a:t> konvertuje </a:t>
            </a:r>
            <a:r>
              <a:rPr lang="cs-CZ" sz="1200" i="1" dirty="0" err="1">
                <a:latin typeface="+mn-lt"/>
              </a:rPr>
              <a:t>prekallikrein</a:t>
            </a:r>
            <a:r>
              <a:rPr lang="cs-CZ" sz="1200" i="1" dirty="0">
                <a:latin typeface="+mn-lt"/>
              </a:rPr>
              <a:t> na </a:t>
            </a:r>
            <a:r>
              <a:rPr lang="cs-CZ" sz="1200" i="1" dirty="0" err="1">
                <a:latin typeface="+mn-lt"/>
              </a:rPr>
              <a:t>kallikrein</a:t>
            </a:r>
            <a:r>
              <a:rPr lang="cs-CZ" sz="1200" i="1" dirty="0">
                <a:latin typeface="+mn-lt"/>
              </a:rPr>
              <a:t>, který zpětně katalyzuje a urychluje konverzi neaktivního faktoru XII na </a:t>
            </a:r>
            <a:r>
              <a:rPr lang="cs-CZ" sz="1200" i="1" dirty="0" err="1">
                <a:latin typeface="+mn-lt"/>
              </a:rPr>
              <a:t>XIIa</a:t>
            </a:r>
            <a:r>
              <a:rPr lang="cs-CZ" sz="1200" i="1" dirty="0">
                <a:latin typeface="+mn-lt"/>
              </a:rPr>
              <a:t>–příklad pozitivní zpětné vazby.</a:t>
            </a:r>
          </a:p>
        </p:txBody>
      </p:sp>
    </p:spTree>
    <p:extLst>
      <p:ext uri="{BB962C8B-B14F-4D97-AF65-F5344CB8AC3E}">
        <p14:creationId xmlns:p14="http://schemas.microsoft.com/office/powerpoint/2010/main" val="107491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Koagulační kaskáda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64" y="1287281"/>
            <a:ext cx="644562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Společná cesta</a:t>
            </a:r>
          </a:p>
          <a:p>
            <a:r>
              <a:rPr lang="cs-CZ" dirty="0"/>
              <a:t>Zahájena faktorem </a:t>
            </a:r>
            <a:r>
              <a:rPr lang="cs-CZ" b="1" dirty="0" err="1"/>
              <a:t>Xa</a:t>
            </a:r>
            <a:endParaRPr lang="cs-CZ" b="1" dirty="0"/>
          </a:p>
          <a:p>
            <a:r>
              <a:rPr lang="cs-CZ" dirty="0"/>
              <a:t>Následná aktivace faktoru </a:t>
            </a:r>
            <a:r>
              <a:rPr lang="cs-CZ" b="1" dirty="0" err="1"/>
              <a:t>Va</a:t>
            </a:r>
            <a:endParaRPr lang="cs-CZ" b="1" dirty="0"/>
          </a:p>
          <a:p>
            <a:r>
              <a:rPr lang="cs-CZ" dirty="0"/>
              <a:t>Tvorba </a:t>
            </a:r>
            <a:r>
              <a:rPr lang="cs-CZ" dirty="0" err="1"/>
              <a:t>trimolekulárního</a:t>
            </a:r>
            <a:r>
              <a:rPr lang="cs-CZ" dirty="0"/>
              <a:t> komplexu (</a:t>
            </a:r>
            <a:r>
              <a:rPr lang="cs-CZ" b="1" dirty="0" err="1"/>
              <a:t>Xa</a:t>
            </a:r>
            <a:r>
              <a:rPr lang="cs-CZ" dirty="0"/>
              <a:t>, </a:t>
            </a:r>
            <a:r>
              <a:rPr lang="cs-CZ" b="1" dirty="0" err="1"/>
              <a:t>Va</a:t>
            </a:r>
            <a:r>
              <a:rPr lang="cs-CZ" dirty="0"/>
              <a:t>, vápenaté ionty spolu s </a:t>
            </a:r>
            <a:r>
              <a:rPr lang="cs-CZ" b="1" dirty="0"/>
              <a:t>PL</a:t>
            </a:r>
            <a:r>
              <a:rPr lang="cs-CZ" dirty="0"/>
              <a:t>) = </a:t>
            </a:r>
            <a:r>
              <a:rPr lang="cs-CZ" dirty="0" err="1"/>
              <a:t>protrombináza</a:t>
            </a:r>
            <a:endParaRPr lang="cs-CZ" dirty="0"/>
          </a:p>
          <a:p>
            <a:r>
              <a:rPr lang="cs-CZ" dirty="0"/>
              <a:t>Konverze </a:t>
            </a:r>
            <a:r>
              <a:rPr lang="cs-CZ" b="1" dirty="0"/>
              <a:t>protrombinu</a:t>
            </a:r>
            <a:r>
              <a:rPr lang="cs-CZ" dirty="0"/>
              <a:t> na </a:t>
            </a:r>
            <a:r>
              <a:rPr lang="cs-CZ" b="1" dirty="0"/>
              <a:t>trombin</a:t>
            </a:r>
          </a:p>
          <a:p>
            <a:r>
              <a:rPr lang="cs-CZ" dirty="0"/>
              <a:t>Konverze </a:t>
            </a:r>
            <a:r>
              <a:rPr lang="cs-CZ" b="1" dirty="0"/>
              <a:t>fibrinogenu</a:t>
            </a:r>
            <a:r>
              <a:rPr lang="cs-CZ" dirty="0"/>
              <a:t> na </a:t>
            </a:r>
            <a:r>
              <a:rPr lang="cs-CZ" b="1" dirty="0"/>
              <a:t>fibrin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526CF5-6B17-400F-A722-AC504C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198" r="5655"/>
          <a:stretch/>
        </p:blipFill>
        <p:spPr>
          <a:xfrm>
            <a:off x="0" y="1547586"/>
            <a:ext cx="5253318" cy="53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9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kaskáda. Jednoduší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D9E3C9D-6A3F-43F7-9AFA-9432EAAE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206" y="5600885"/>
            <a:ext cx="1941557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i="1">
                <a:latin typeface="+mn-lt"/>
              </a:rPr>
              <a:t>rozpustný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+mn-lt"/>
              </a:rPr>
              <a:t>fibrinogen</a:t>
            </a:r>
            <a:endParaRPr lang="cs-CZ" altLang="cs-CZ" sz="2800" b="1">
              <a:latin typeface="+mn-lt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B81FC-D4B8-49C1-A8EA-034EAE6B2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028" y="5605693"/>
            <a:ext cx="2145139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i="1" dirty="0">
                <a:latin typeface="+mn-lt"/>
              </a:rPr>
              <a:t>nerozpustný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fibrin</a:t>
            </a:r>
            <a:endParaRPr lang="cs-CZ" altLang="cs-CZ" sz="2800" b="1" dirty="0">
              <a:latin typeface="+mn-lt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F820D5F-175A-401B-9AB2-049FA36E3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246" y="5905685"/>
            <a:ext cx="1524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308E7E5-0A2D-41FE-82CC-408671A64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121" y="1844860"/>
            <a:ext cx="3286125" cy="164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+mn-lt"/>
              </a:rPr>
              <a:t>VNITŘNÍ SYSTÉM</a:t>
            </a:r>
            <a:endParaRPr lang="cs-CZ" altLang="cs-CZ" sz="2800"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latin typeface="+mn-lt"/>
              </a:rPr>
              <a:t>poranění cévy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sz="2800">
                <a:latin typeface="+mn-lt"/>
              </a:rPr>
              <a:t>F XII, FXI, F IX,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latin typeface="+mn-lt"/>
              </a:rPr>
              <a:t>F VIII +Ca</a:t>
            </a:r>
            <a:r>
              <a:rPr lang="cs-CZ" altLang="cs-CZ" sz="2800" baseline="30000">
                <a:latin typeface="+mn-lt"/>
              </a:rPr>
              <a:t>2+ </a:t>
            </a:r>
            <a:r>
              <a:rPr lang="cs-CZ" altLang="cs-CZ" sz="2800">
                <a:latin typeface="+mn-lt"/>
              </a:rPr>
              <a:t>– F X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4E765798-6525-4BEF-92CF-250482F6E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826" y="1844860"/>
            <a:ext cx="3134191" cy="1307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+mn-lt"/>
              </a:rPr>
              <a:t>VNĚJŠÍ  SYSTÉM</a:t>
            </a:r>
            <a:endParaRPr lang="cs-CZ" altLang="cs-CZ" sz="2800"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latin typeface="+mn-lt"/>
              </a:rPr>
              <a:t>poranění tkáně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sz="2800">
                <a:latin typeface="+mn-lt"/>
              </a:rPr>
              <a:t>F III – F X+Ca</a:t>
            </a:r>
            <a:r>
              <a:rPr lang="cs-CZ" altLang="cs-CZ" sz="2800" baseline="30000">
                <a:latin typeface="+mn-lt"/>
              </a:rPr>
              <a:t>2+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E620410-80DB-41EF-81DC-37F40CE54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421" y="4782670"/>
            <a:ext cx="210025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protrombin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B64777B8-8E0E-4303-A3FB-B8A8A877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951" y="478715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trombin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16D2C88E-407B-43E0-B4F5-F0E7F94DF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196" y="4899210"/>
            <a:ext cx="1143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88F9B1D1-252F-4F36-A849-45C628F11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2796" y="5280210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A7F174E4-0730-4260-84E3-F3F6B85E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921" y="4026085"/>
            <a:ext cx="7477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 V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25A859B0-3B7A-44BD-A2B6-E7F46527DD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796" y="329901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AE5608D0-4D59-4041-931F-42ADCC7BC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996" y="3603810"/>
            <a:ext cx="1905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33467182-737C-4533-AB9C-CD7D12769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596" y="444201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704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363</TotalTime>
  <Words>1608</Words>
  <Application>Microsoft Office PowerPoint</Application>
  <PresentationFormat>Širokoúhlá obrazovka</PresentationFormat>
  <Paragraphs>288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Tahoma</vt:lpstr>
      <vt:lpstr>Times New Roman</vt:lpstr>
      <vt:lpstr>Wingdings</vt:lpstr>
      <vt:lpstr>Prezentace_MU_CZ</vt:lpstr>
      <vt:lpstr>Hemokoagulace, zástava krvácení. Imunitní systém.</vt:lpstr>
      <vt:lpstr>Hemostáza (zástava krvácení)</vt:lpstr>
      <vt:lpstr>Srážení krve - hemokoagulace </vt:lpstr>
      <vt:lpstr>Hemokoagulace</vt:lpstr>
      <vt:lpstr>Prokoagulační faktory</vt:lpstr>
      <vt:lpstr>Koagulační kaskáda</vt:lpstr>
      <vt:lpstr>Koagulační kaskáda</vt:lpstr>
      <vt:lpstr>Koagulační kaskáda</vt:lpstr>
      <vt:lpstr>Koagulační kaskáda. Jednoduší</vt:lpstr>
      <vt:lpstr>Koagulační kaskáda. Moderní pojetí.</vt:lpstr>
      <vt:lpstr>Koagulační kaskáda. Moderní pojetí.</vt:lpstr>
      <vt:lpstr>Srážení </vt:lpstr>
      <vt:lpstr>Poruchy hemostázy</vt:lpstr>
      <vt:lpstr>Inhibice  srážení </vt:lpstr>
      <vt:lpstr>Imunita</vt:lpstr>
      <vt:lpstr>Nespecifické ochranné bariéry lidského těla</vt:lpstr>
      <vt:lpstr>Orgány imunitního systému</vt:lpstr>
      <vt:lpstr>Pojmy</vt:lpstr>
      <vt:lpstr>Imunita </vt:lpstr>
      <vt:lpstr>Vrozená (přirozená, nespecifická) imunita</vt:lpstr>
      <vt:lpstr>Signály nebezpečí</vt:lpstr>
      <vt:lpstr>Buněčná nespecifická imunita</vt:lpstr>
      <vt:lpstr>Funkce fagocytů</vt:lpstr>
      <vt:lpstr>NK buňky</vt:lpstr>
      <vt:lpstr>Nespecifická humorální imunita</vt:lpstr>
      <vt:lpstr>Komplementový systém</vt:lpstr>
      <vt:lpstr>Prezentace aplikace PowerPoint</vt:lpstr>
      <vt:lpstr>Prezentace aplikace PowerPoint</vt:lpstr>
      <vt:lpstr>Získaná (specifická) imunita </vt:lpstr>
      <vt:lpstr>Získaná  (specifická)  imunita</vt:lpstr>
      <vt:lpstr>Imunoglobuliny</vt:lpstr>
      <vt:lpstr>Imunoglobuliny</vt:lpstr>
      <vt:lpstr>Imunizace</vt:lpstr>
      <vt:lpstr>Hlavní  histokompatibilní  komplex  (MHC)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Ksenia Budinskaya</cp:lastModifiedBy>
  <cp:revision>51</cp:revision>
  <cp:lastPrinted>1601-01-01T00:00:00Z</cp:lastPrinted>
  <dcterms:created xsi:type="dcterms:W3CDTF">2018-10-05T10:13:37Z</dcterms:created>
  <dcterms:modified xsi:type="dcterms:W3CDTF">2022-11-11T06:29:11Z</dcterms:modified>
</cp:coreProperties>
</file>