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3" r:id="rId4"/>
    <p:sldId id="310" r:id="rId5"/>
    <p:sldId id="298" r:id="rId6"/>
    <p:sldId id="325" r:id="rId7"/>
    <p:sldId id="294" r:id="rId8"/>
    <p:sldId id="304" r:id="rId9"/>
    <p:sldId id="296" r:id="rId10"/>
    <p:sldId id="335" r:id="rId11"/>
    <p:sldId id="336" r:id="rId12"/>
    <p:sldId id="337" r:id="rId13"/>
    <p:sldId id="338" r:id="rId14"/>
    <p:sldId id="340" r:id="rId15"/>
    <p:sldId id="297" r:id="rId16"/>
    <p:sldId id="305" r:id="rId17"/>
    <p:sldId id="306" r:id="rId18"/>
    <p:sldId id="307" r:id="rId19"/>
    <p:sldId id="331" r:id="rId20"/>
    <p:sldId id="332" r:id="rId21"/>
    <p:sldId id="333" r:id="rId22"/>
    <p:sldId id="309" r:id="rId23"/>
    <p:sldId id="311" r:id="rId24"/>
    <p:sldId id="312" r:id="rId25"/>
    <p:sldId id="313" r:id="rId26"/>
    <p:sldId id="303" r:id="rId27"/>
    <p:sldId id="302" r:id="rId28"/>
    <p:sldId id="330" r:id="rId29"/>
    <p:sldId id="318" r:id="rId30"/>
    <p:sldId id="308" r:id="rId31"/>
    <p:sldId id="314" r:id="rId32"/>
    <p:sldId id="315" r:id="rId33"/>
    <p:sldId id="316" r:id="rId34"/>
    <p:sldId id="301" r:id="rId35"/>
    <p:sldId id="326" r:id="rId36"/>
    <p:sldId id="29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36223"/>
            <a:ext cx="11361600" cy="1171580"/>
          </a:xfrm>
        </p:spPr>
        <p:txBody>
          <a:bodyPr/>
          <a:lstStyle/>
          <a:p>
            <a:r>
              <a:rPr lang="cs-CZ" dirty="0"/>
              <a:t>Krev (složení, funkce).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454929-B97D-472C-A064-4C7C58A9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81" y="2819682"/>
            <a:ext cx="3873147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4C5FA3-0289-47AB-91A2-6032DE71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F9A5F-5CF2-4428-B0C3-1F67D7A7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8" y="1134872"/>
            <a:ext cx="119112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/>
              <a:t>Ontogeneze</a:t>
            </a:r>
          </a:p>
          <a:p>
            <a:r>
              <a:rPr lang="cs-CZ" sz="2400" dirty="0"/>
              <a:t>3. týden: žloutkový vak</a:t>
            </a:r>
          </a:p>
          <a:p>
            <a:r>
              <a:rPr lang="cs-CZ" sz="2400" dirty="0"/>
              <a:t>6. týden: játra (tvorba v žloutkovém vaku zaniká)</a:t>
            </a:r>
          </a:p>
          <a:p>
            <a:r>
              <a:rPr lang="cs-CZ" sz="2400" dirty="0"/>
              <a:t>12. týden: slezina</a:t>
            </a:r>
          </a:p>
          <a:p>
            <a:r>
              <a:rPr lang="cs-CZ" sz="2400" dirty="0"/>
              <a:t>20. týden: kostní dřeň</a:t>
            </a:r>
          </a:p>
          <a:p>
            <a:r>
              <a:rPr lang="cs-CZ" sz="2400" dirty="0"/>
              <a:t>32. týden: přesmyk z embryonálního hemoglobinu na </a:t>
            </a:r>
            <a:r>
              <a:rPr lang="cs-CZ" sz="2400" dirty="0" err="1"/>
              <a:t>HbF</a:t>
            </a:r>
            <a:endParaRPr lang="cs-CZ" sz="2400" dirty="0"/>
          </a:p>
          <a:p>
            <a:r>
              <a:rPr lang="cs-CZ" sz="2400" dirty="0"/>
              <a:t>novorozenec: krvetvorba pouze v kostech, přesmyk </a:t>
            </a:r>
            <a:r>
              <a:rPr lang="cs-CZ" sz="2400" dirty="0" err="1"/>
              <a:t>HbF</a:t>
            </a:r>
            <a:r>
              <a:rPr lang="cs-CZ" sz="2400" dirty="0"/>
              <a:t> na dospělý hemoglobin </a:t>
            </a:r>
            <a:r>
              <a:rPr lang="cs-CZ" sz="2400" dirty="0" err="1"/>
              <a:t>HbA</a:t>
            </a:r>
            <a:r>
              <a:rPr lang="cs-CZ" sz="2400" dirty="0"/>
              <a:t>	</a:t>
            </a:r>
          </a:p>
          <a:p>
            <a:r>
              <a:rPr lang="cs-CZ" sz="2400" dirty="0"/>
              <a:t>dospělý člověk: krvetvorba v hrudní kosti, </a:t>
            </a:r>
            <a:r>
              <a:rPr lang="cs-CZ" sz="2400" dirty="0" err="1"/>
              <a:t>obratlech</a:t>
            </a:r>
            <a:r>
              <a:rPr lang="cs-CZ" sz="2400" dirty="0"/>
              <a:t>, žebrech, v klíční kosti, v pánevních kostech, v plochých lebečních kostech, v proximálních epifýzách některých dlouhých kostí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7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látky potřebné pro tvorbu erytrocytů</a:t>
            </a:r>
          </a:p>
          <a:p>
            <a:r>
              <a:rPr lang="cs-CZ" dirty="0"/>
              <a:t>aminokyseliny: bílkovinná část hemoglobinu</a:t>
            </a:r>
          </a:p>
          <a:p>
            <a:r>
              <a:rPr lang="cs-CZ" dirty="0"/>
              <a:t>železo: vazba kyslíku na hemoglobin a myoglobin</a:t>
            </a:r>
          </a:p>
          <a:p>
            <a:r>
              <a:rPr lang="cs-CZ" dirty="0"/>
              <a:t>vitamín B12: důležitý pro syntézu DNA</a:t>
            </a:r>
          </a:p>
          <a:p>
            <a:r>
              <a:rPr lang="cs-CZ" dirty="0"/>
              <a:t>kyselina listová: důležitý pro syntézu DNA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54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67200" cy="4139998"/>
          </a:xfrm>
        </p:spPr>
        <p:txBody>
          <a:bodyPr/>
          <a:lstStyle/>
          <a:p>
            <a:r>
              <a:rPr lang="cs-CZ" dirty="0"/>
              <a:t>Regulace</a:t>
            </a:r>
          </a:p>
          <a:p>
            <a:r>
              <a:rPr lang="cs-CZ" dirty="0"/>
              <a:t>Erytropoetin - tvorba v ledvinách</a:t>
            </a:r>
          </a:p>
          <a:p>
            <a:r>
              <a:rPr lang="cs-CZ" dirty="0"/>
              <a:t>působí na citlivé determinované </a:t>
            </a:r>
            <a:r>
              <a:rPr lang="cs-CZ" dirty="0" err="1"/>
              <a:t>progenitorové</a:t>
            </a:r>
            <a:r>
              <a:rPr lang="cs-CZ" dirty="0"/>
              <a:t> buňky v kostní dřeni</a:t>
            </a:r>
          </a:p>
          <a:p>
            <a:r>
              <a:rPr lang="cs-CZ" dirty="0"/>
              <a:t>stimuluje syntézu nukleových kyselin </a:t>
            </a:r>
          </a:p>
          <a:p>
            <a:r>
              <a:rPr lang="cs-CZ" dirty="0"/>
              <a:t>aktivuje geny potřebné k syntéze hemoglobinu</a:t>
            </a:r>
          </a:p>
          <a:p>
            <a:r>
              <a:rPr lang="cs-CZ" dirty="0"/>
              <a:t>zvyšuje příjem </a:t>
            </a:r>
            <a:r>
              <a:rPr lang="cs-CZ" dirty="0" err="1"/>
              <a:t>Fe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15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Erytropoéza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A2D2F2D-AB62-49A2-96DF-BF386956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" y="1171576"/>
            <a:ext cx="4821229" cy="56602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87FB7A1-01F7-41A3-B689-35C92816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41" y="1931709"/>
            <a:ext cx="7805435" cy="4139998"/>
          </a:xfrm>
        </p:spPr>
        <p:txBody>
          <a:bodyPr/>
          <a:lstStyle/>
          <a:p>
            <a:r>
              <a:rPr lang="cs-CZ" sz="2400" dirty="0"/>
              <a:t>androgeny ↑ erytropoézu</a:t>
            </a:r>
          </a:p>
          <a:p>
            <a:r>
              <a:rPr lang="cs-CZ" sz="2400" dirty="0"/>
              <a:t>hormony štítné žlázy ↑ erytropoézu</a:t>
            </a:r>
          </a:p>
          <a:p>
            <a:r>
              <a:rPr lang="cs-CZ" sz="2400" dirty="0"/>
              <a:t>růstový hormon ↑ erytropoézu</a:t>
            </a:r>
          </a:p>
          <a:p>
            <a:r>
              <a:rPr lang="cs-CZ" sz="2400" dirty="0"/>
              <a:t>hormony kůry nadledvin ↑ erytropoézu</a:t>
            </a:r>
          </a:p>
          <a:p>
            <a:r>
              <a:rPr lang="cs-CZ" sz="2400" dirty="0"/>
              <a:t>prostaglandin E ↑ produkci erytropoetinu v ledvinách</a:t>
            </a:r>
          </a:p>
        </p:txBody>
      </p:sp>
    </p:spTree>
    <p:extLst>
      <p:ext uri="{BB962C8B-B14F-4D97-AF65-F5344CB8AC3E}">
        <p14:creationId xmlns:p14="http://schemas.microsoft.com/office/powerpoint/2010/main" val="288584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3A8FD-6AAA-44D9-B7CE-491FDEA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červených krvinek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A63276-5CE8-4AC8-892B-66B915A9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Slezina: fagocytóza starých a poškozených erytrocytů</a:t>
            </a:r>
          </a:p>
          <a:p>
            <a:endParaRPr lang="cs-CZ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2B3A272-0EBA-4671-8C0E-047DE6BC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335" y="2466416"/>
            <a:ext cx="6236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  <a:latin typeface="+mn-lt"/>
              </a:rPr>
              <a:t>Hemoglobin</a:t>
            </a:r>
            <a:r>
              <a:rPr lang="cs-CZ" altLang="cs-CZ" b="1" dirty="0">
                <a:latin typeface="+mn-lt"/>
              </a:rPr>
              <a:t>		</a:t>
            </a:r>
            <a:r>
              <a:rPr lang="cs-CZ" altLang="cs-CZ" dirty="0">
                <a:latin typeface="+mn-lt"/>
              </a:rPr>
              <a:t>globin + hem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2AF7142-9189-48DF-87B6-09B7BF92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535" y="3209366"/>
            <a:ext cx="5529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  <a:latin typeface="+mn-lt"/>
              </a:rPr>
              <a:t>Globin</a:t>
            </a:r>
            <a:r>
              <a:rPr lang="cs-CZ" altLang="cs-CZ" b="1" dirty="0">
                <a:solidFill>
                  <a:srgbClr val="0000FF"/>
                </a:solidFill>
                <a:latin typeface="+mn-lt"/>
              </a:rPr>
              <a:t>	</a:t>
            </a:r>
            <a:r>
              <a:rPr lang="cs-CZ" altLang="cs-CZ" b="1" dirty="0">
                <a:latin typeface="+mn-lt"/>
              </a:rPr>
              <a:t>	</a:t>
            </a:r>
            <a:r>
              <a:rPr lang="cs-CZ" altLang="cs-CZ" dirty="0">
                <a:latin typeface="+mn-lt"/>
              </a:rPr>
              <a:t>aminokyseliny</a:t>
            </a:r>
            <a:endParaRPr lang="cs-CZ" altLang="cs-CZ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1380F3C-7BD3-4177-A2E3-A02BDEF79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210" y="3818966"/>
            <a:ext cx="695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Hem</a:t>
            </a:r>
            <a:r>
              <a:rPr lang="cs-CZ" altLang="cs-CZ" sz="3200" b="1" dirty="0">
                <a:latin typeface="+mn-lt"/>
              </a:rPr>
              <a:t>			</a:t>
            </a:r>
            <a:r>
              <a:rPr lang="cs-CZ" altLang="cs-CZ" sz="3200" dirty="0">
                <a:latin typeface="+mn-lt"/>
              </a:rPr>
              <a:t>CO</a:t>
            </a:r>
            <a:r>
              <a:rPr lang="cs-CZ" altLang="cs-CZ" sz="3200" baseline="-25000" dirty="0">
                <a:latin typeface="+mn-lt"/>
              </a:rPr>
              <a:t>2</a:t>
            </a:r>
            <a:r>
              <a:rPr lang="cs-CZ" altLang="cs-CZ" sz="3200" dirty="0">
                <a:latin typeface="+mn-lt"/>
              </a:rPr>
              <a:t> + </a:t>
            </a:r>
            <a:r>
              <a:rPr lang="cs-CZ" altLang="cs-CZ" sz="3200" dirty="0" err="1">
                <a:latin typeface="+mn-lt"/>
              </a:rPr>
              <a:t>Fe</a:t>
            </a:r>
            <a:r>
              <a:rPr lang="cs-CZ" altLang="cs-CZ" sz="3200" dirty="0">
                <a:latin typeface="+mn-lt"/>
              </a:rPr>
              <a:t> + biliverdin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014E8FC-AE3D-42E5-8083-3036DC9E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585" y="4523816"/>
            <a:ext cx="1035255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0">
            <a:spAutoFit/>
          </a:bodyPr>
          <a:lstStyle>
            <a:lvl1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5778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000" b="1" dirty="0">
                <a:solidFill>
                  <a:schemeClr val="tx2"/>
                </a:solidFill>
                <a:latin typeface="+mn-lt"/>
              </a:rPr>
              <a:t>Biliverdin</a:t>
            </a:r>
            <a:r>
              <a:rPr lang="cs-CZ" altLang="cs-CZ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</a:t>
            </a:r>
            <a:r>
              <a:rPr lang="cs-CZ" altLang="cs-CZ" sz="3000" i="1" dirty="0">
                <a:latin typeface="+mn-lt"/>
              </a:rPr>
              <a:t>bilirubin</a:t>
            </a:r>
            <a:r>
              <a:rPr lang="cs-CZ" altLang="cs-CZ" dirty="0">
                <a:latin typeface="+mn-lt"/>
              </a:rPr>
              <a:t> (žlučové barvivo):</a:t>
            </a:r>
            <a:r>
              <a:rPr lang="cs-CZ" altLang="cs-CZ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						          </a:t>
            </a:r>
            <a:r>
              <a:rPr lang="cs-CZ" altLang="cs-CZ" sz="3000" dirty="0">
                <a:latin typeface="+mn-lt"/>
              </a:rPr>
              <a:t>konjugovaný bilirubin </a:t>
            </a:r>
            <a:r>
              <a:rPr lang="cs-CZ" altLang="cs-CZ" dirty="0">
                <a:latin typeface="+mn-lt"/>
              </a:rPr>
              <a:t>(v játrech)</a:t>
            </a:r>
            <a:r>
              <a:rPr lang="cs-CZ" altLang="cs-CZ" sz="3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				           </a:t>
            </a:r>
            <a:r>
              <a:rPr lang="cs-CZ" altLang="cs-CZ" sz="3000" dirty="0">
                <a:latin typeface="+mn-lt"/>
              </a:rPr>
              <a:t>urobiliny a </a:t>
            </a:r>
            <a:r>
              <a:rPr lang="cs-CZ" altLang="cs-CZ" sz="3000" dirty="0" err="1">
                <a:latin typeface="+mn-lt"/>
              </a:rPr>
              <a:t>sterkobiliny</a:t>
            </a:r>
            <a:r>
              <a:rPr lang="cs-CZ" altLang="cs-CZ" sz="3000" dirty="0">
                <a:latin typeface="+mn-lt"/>
              </a:rPr>
              <a:t> </a:t>
            </a:r>
            <a:r>
              <a:rPr lang="cs-CZ" altLang="cs-CZ" dirty="0">
                <a:latin typeface="+mn-lt"/>
              </a:rPr>
              <a:t>(ve stolici)</a:t>
            </a:r>
            <a:endParaRPr lang="cs-CZ" altLang="cs-CZ" sz="3200" dirty="0">
              <a:latin typeface="+mn-lt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738800A-AABE-4CB6-A705-0E7BB6B9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35" y="6058929"/>
            <a:ext cx="6445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3200" b="1" dirty="0" err="1">
                <a:solidFill>
                  <a:schemeClr val="tx2"/>
                </a:solidFill>
                <a:latin typeface="+mn-lt"/>
              </a:rPr>
              <a:t>Fe</a:t>
            </a: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cs-CZ" altLang="cs-CZ" sz="3200" dirty="0">
                <a:latin typeface="+mn-lt"/>
              </a:rPr>
              <a:t>syntéza dalšího hemoglobinu</a:t>
            </a:r>
            <a:endParaRPr lang="cs-CZ" altLang="cs-CZ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3439C8D-E15E-467B-8E1E-3BC8E66BD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634" y="4849908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CD24B73D-6F23-440F-BFCE-396D50F60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5151" y="278802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9862D41-89EB-46AD-A703-D179EC300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8269" y="3532096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AAA5EE4-C6B9-4C98-A6DE-198DB0473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1751" y="4122646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10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Bezjaderná buňka, hlavní část formované složky krve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bikonkávní disk -tvar zvětšuje povrch asi o 30%</a:t>
            </a:r>
          </a:p>
          <a:p>
            <a:pPr lvl="1"/>
            <a:r>
              <a:rPr lang="cs-CZ" dirty="0"/>
              <a:t>tvar zajištuje protein </a:t>
            </a:r>
            <a:r>
              <a:rPr lang="cs-CZ" dirty="0" err="1"/>
              <a:t>spektrin</a:t>
            </a:r>
            <a:endParaRPr lang="cs-CZ" dirty="0"/>
          </a:p>
          <a:p>
            <a:pPr lvl="1"/>
            <a:r>
              <a:rPr lang="cs-CZ" dirty="0"/>
              <a:t>plasticita tvaru důležitá pro prostup úzkými kapilárami</a:t>
            </a:r>
          </a:p>
          <a:p>
            <a:r>
              <a:rPr lang="cs-CZ" dirty="0"/>
              <a:t>Velikost:</a:t>
            </a:r>
          </a:p>
          <a:p>
            <a:pPr lvl="1"/>
            <a:r>
              <a:rPr lang="cs-CZ" dirty="0" err="1"/>
              <a:t>Normocyt</a:t>
            </a:r>
            <a:r>
              <a:rPr lang="cs-CZ" dirty="0"/>
              <a:t>: 7,2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Mikrocyt (-</a:t>
            </a:r>
            <a:r>
              <a:rPr lang="cs-CZ" dirty="0" err="1"/>
              <a:t>oza</a:t>
            </a:r>
            <a:r>
              <a:rPr lang="cs-CZ" dirty="0"/>
              <a:t>): ≤ 7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Makrocyt (-</a:t>
            </a:r>
            <a:r>
              <a:rPr lang="cs-CZ" dirty="0" err="1"/>
              <a:t>oza</a:t>
            </a:r>
            <a:r>
              <a:rPr lang="cs-CZ" dirty="0"/>
              <a:t>): ≥ 9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Megalocyt: ≥ 20 </a:t>
            </a:r>
            <a:r>
              <a:rPr lang="el-GR" dirty="0"/>
              <a:t>μ</a:t>
            </a:r>
            <a:r>
              <a:rPr lang="cs-CZ" dirty="0"/>
              <a:t>m</a:t>
            </a:r>
          </a:p>
          <a:p>
            <a:pPr lvl="1"/>
            <a:r>
              <a:rPr lang="cs-CZ" dirty="0"/>
              <a:t>Tloušťka cca 2,5 </a:t>
            </a:r>
            <a:r>
              <a:rPr lang="el-GR" dirty="0"/>
              <a:t>μ</a:t>
            </a:r>
            <a:r>
              <a:rPr lang="cs-CZ" dirty="0"/>
              <a:t>m na periferii a cca 1 </a:t>
            </a:r>
            <a:r>
              <a:rPr lang="el-GR" dirty="0"/>
              <a:t>μ</a:t>
            </a:r>
            <a:r>
              <a:rPr lang="cs-CZ" dirty="0"/>
              <a:t>m ve středu disku</a:t>
            </a:r>
          </a:p>
          <a:p>
            <a:pPr lvl="1"/>
            <a:r>
              <a:rPr lang="cs-CZ" dirty="0"/>
              <a:t>*</a:t>
            </a:r>
            <a:r>
              <a:rPr lang="cs-CZ" dirty="0" err="1"/>
              <a:t>Anisocytóza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DC166A-84A9-4C4D-80B8-0C082957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17568" r="57574" b="5420"/>
          <a:stretch/>
        </p:blipFill>
        <p:spPr>
          <a:xfrm>
            <a:off x="7507941" y="2289915"/>
            <a:ext cx="3612776" cy="25302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19D93F-8245-49DC-BB7A-43DC965E1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4" t="41249" r="1250" b="16745"/>
          <a:stretch/>
        </p:blipFill>
        <p:spPr>
          <a:xfrm>
            <a:off x="8704729" y="5021697"/>
            <a:ext cx="3415554" cy="10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Červená krvinka (erytrocyt)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Fyziologické rozmezí erytrocytů:</a:t>
            </a:r>
          </a:p>
          <a:p>
            <a:pPr lvl="1"/>
            <a:r>
              <a:rPr lang="cs-CZ" dirty="0"/>
              <a:t>♂: 4,3-5,3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♀: 3,8-4,8 * 10</a:t>
            </a:r>
            <a:r>
              <a:rPr lang="cs-CZ" baseline="30000" dirty="0"/>
              <a:t>12</a:t>
            </a:r>
            <a:r>
              <a:rPr lang="cs-CZ" dirty="0"/>
              <a:t> / l</a:t>
            </a:r>
          </a:p>
          <a:p>
            <a:pPr lvl="1"/>
            <a:r>
              <a:rPr lang="cs-CZ" dirty="0"/>
              <a:t>Novorozenec: 4,4-7 *10</a:t>
            </a:r>
            <a:r>
              <a:rPr lang="cs-CZ" baseline="30000" dirty="0"/>
              <a:t>12</a:t>
            </a:r>
            <a:r>
              <a:rPr lang="cs-CZ" dirty="0"/>
              <a:t>/ l</a:t>
            </a:r>
          </a:p>
          <a:p>
            <a:r>
              <a:rPr lang="cs-CZ" dirty="0"/>
              <a:t>Stanovení počtu červených krvinek</a:t>
            </a:r>
          </a:p>
          <a:p>
            <a:r>
              <a:rPr lang="cs-CZ" dirty="0"/>
              <a:t>Automatické metody</a:t>
            </a:r>
          </a:p>
          <a:p>
            <a:pPr lvl="1"/>
            <a:r>
              <a:rPr lang="cs-CZ" dirty="0"/>
              <a:t>Impedanční</a:t>
            </a:r>
          </a:p>
          <a:p>
            <a:pPr lvl="1"/>
            <a:r>
              <a:rPr lang="cs-CZ" dirty="0" err="1"/>
              <a:t>Fotooptická</a:t>
            </a:r>
            <a:endParaRPr lang="cs-CZ" dirty="0"/>
          </a:p>
          <a:p>
            <a:r>
              <a:rPr lang="cs-CZ" dirty="0"/>
              <a:t>Klasická metoda</a:t>
            </a:r>
          </a:p>
          <a:p>
            <a:pPr lvl="1"/>
            <a:r>
              <a:rPr lang="cs-CZ" dirty="0" err="1"/>
              <a:t>Bürkerova</a:t>
            </a:r>
            <a:r>
              <a:rPr lang="cs-CZ" dirty="0"/>
              <a:t> komůrka + </a:t>
            </a:r>
            <a:r>
              <a:rPr lang="cs-CZ" dirty="0" err="1"/>
              <a:t>Hayemův</a:t>
            </a:r>
            <a:r>
              <a:rPr lang="cs-CZ" dirty="0"/>
              <a:t> roztok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BD64-CA03-4B0F-8486-DD3CBD13E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5269"/>
            <a:ext cx="3213864" cy="24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Ery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Přenos dýchacích plynů</a:t>
            </a:r>
          </a:p>
          <a:p>
            <a:r>
              <a:rPr lang="cs-CZ" b="1" dirty="0" err="1"/>
              <a:t>Pufrovací</a:t>
            </a:r>
            <a:r>
              <a:rPr lang="cs-CZ" b="1" dirty="0"/>
              <a:t> systém</a:t>
            </a:r>
          </a:p>
          <a:p>
            <a:r>
              <a:rPr lang="cs-CZ" b="1" dirty="0"/>
              <a:t>Udržování viskozity krve</a:t>
            </a:r>
          </a:p>
          <a:p>
            <a:r>
              <a:rPr lang="cs-CZ" b="1" dirty="0"/>
              <a:t>Vazodilatace</a:t>
            </a:r>
          </a:p>
        </p:txBody>
      </p:sp>
    </p:spTree>
    <p:extLst>
      <p:ext uri="{BB962C8B-B14F-4D97-AF65-F5344CB8AC3E}">
        <p14:creationId xmlns:p14="http://schemas.microsoft.com/office/powerpoint/2010/main" val="244807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Hemoglobin (</a:t>
            </a:r>
            <a:r>
              <a:rPr lang="cs-CZ" dirty="0" err="1"/>
              <a:t>Hb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29" y="3933178"/>
            <a:ext cx="10753200" cy="292482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Oxyhemoglobin:  </a:t>
            </a:r>
            <a:r>
              <a:rPr lang="cs-CZ" altLang="cs-CZ" dirty="0"/>
              <a:t>vazba O</a:t>
            </a:r>
            <a:r>
              <a:rPr lang="cs-CZ" altLang="cs-CZ" baseline="-25000" dirty="0"/>
              <a:t>2 </a:t>
            </a:r>
            <a:r>
              <a:rPr lang="cs-CZ" altLang="cs-CZ" dirty="0"/>
              <a:t>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Karbaminohemoglobin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cs-CZ" altLang="cs-CZ" dirty="0"/>
              <a:t> vazba CO</a:t>
            </a:r>
            <a:r>
              <a:rPr lang="cs-CZ" altLang="cs-CZ" baseline="-25000" dirty="0"/>
              <a:t>2</a:t>
            </a:r>
            <a:r>
              <a:rPr lang="cs-CZ" altLang="cs-CZ" dirty="0"/>
              <a:t> na NH</a:t>
            </a:r>
            <a:r>
              <a:rPr lang="cs-CZ" altLang="cs-CZ" baseline="-25000" dirty="0"/>
              <a:t>2</a:t>
            </a:r>
            <a:r>
              <a:rPr lang="cs-CZ" altLang="cs-CZ" dirty="0"/>
              <a:t> konce bílkoviny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Karboxyhemoglobin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vazba CO na Fe</a:t>
            </a:r>
            <a:r>
              <a:rPr lang="cs-CZ" altLang="cs-CZ" baseline="30000" dirty="0"/>
              <a:t>2+</a:t>
            </a:r>
            <a:r>
              <a:rPr lang="cs-CZ" altLang="cs-CZ" dirty="0"/>
              <a:t> v hemu</a:t>
            </a:r>
          </a:p>
          <a:p>
            <a:pPr>
              <a:spcBef>
                <a:spcPct val="25000"/>
              </a:spcBef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Methemoglobin</a:t>
            </a:r>
            <a:r>
              <a:rPr lang="cs-CZ" alt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cs-CZ" altLang="cs-CZ" dirty="0"/>
              <a:t>hem s Fe</a:t>
            </a:r>
            <a:r>
              <a:rPr lang="cs-CZ" altLang="cs-CZ" baseline="30000" dirty="0"/>
              <a:t>3+</a:t>
            </a:r>
            <a:r>
              <a:rPr lang="cs-CZ" altLang="cs-CZ" dirty="0"/>
              <a:t> - nemůže vázat O</a:t>
            </a:r>
            <a:r>
              <a:rPr lang="cs-CZ" altLang="cs-CZ" baseline="-25000" dirty="0"/>
              <a:t>2</a:t>
            </a:r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FC1DAA-9A0C-4E2A-8A09-D0781ADB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5" b="9150"/>
          <a:stretch/>
        </p:blipFill>
        <p:spPr>
          <a:xfrm>
            <a:off x="5520978" y="945788"/>
            <a:ext cx="6124193" cy="3031989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A24E9DC-536E-495C-9D60-33015B7D0F22}"/>
              </a:ext>
            </a:extLst>
          </p:cNvPr>
          <p:cNvSpPr txBox="1">
            <a:spLocks/>
          </p:cNvSpPr>
          <p:nvPr/>
        </p:nvSpPr>
        <p:spPr>
          <a:xfrm>
            <a:off x="425788" y="1318969"/>
            <a:ext cx="7246358" cy="2924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cs-CZ" dirty="0"/>
              <a:t>Embryo: 	</a:t>
            </a:r>
            <a:r>
              <a:rPr lang="en-US" altLang="cs-CZ" b="1" dirty="0">
                <a:solidFill>
                  <a:srgbClr val="0000FF"/>
                </a:solidFill>
              </a:rPr>
              <a:t>ε4 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α2ε2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cs-CZ" dirty="0"/>
              <a:t>Plod:</a:t>
            </a:r>
            <a:r>
              <a:rPr lang="cs-CZ" altLang="cs-CZ" dirty="0"/>
              <a:t> H</a:t>
            </a:r>
            <a:r>
              <a:rPr lang="en-US" altLang="cs-CZ" dirty="0" err="1"/>
              <a:t>b</a:t>
            </a:r>
            <a:r>
              <a:rPr lang="en-US" altLang="cs-CZ" u="sng" dirty="0" err="1"/>
              <a:t>F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α2γ2</a:t>
            </a:r>
            <a:endParaRPr lang="cs-CZ" altLang="cs-CZ" b="1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Dospělý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  <a:r>
              <a:rPr lang="en-US" altLang="cs-CZ" dirty="0" err="1"/>
              <a:t>Hb</a:t>
            </a:r>
            <a:r>
              <a:rPr lang="en-US" altLang="cs-CZ" u="sng" dirty="0" err="1"/>
              <a:t>A</a:t>
            </a:r>
            <a:r>
              <a:rPr lang="en-US" altLang="cs-CZ" dirty="0"/>
              <a:t> </a:t>
            </a:r>
            <a:r>
              <a:rPr lang="en-US" altLang="cs-CZ" sz="3600" b="1" dirty="0">
                <a:solidFill>
                  <a:srgbClr val="FF0000"/>
                </a:solidFill>
              </a:rPr>
              <a:t>α2β2</a:t>
            </a:r>
            <a:endParaRPr lang="cs-CZ" altLang="cs-CZ" sz="3600" b="1" dirty="0">
              <a:solidFill>
                <a:srgbClr val="FF0000"/>
              </a:solidFill>
            </a:endParaRP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3600" b="1" dirty="0">
                <a:solidFill>
                  <a:srgbClr val="FF0000"/>
                </a:solidFill>
              </a:rPr>
              <a:t>             </a:t>
            </a:r>
            <a:r>
              <a:rPr lang="en-US" altLang="cs-CZ" dirty="0"/>
              <a:t>Hb</a:t>
            </a:r>
            <a:r>
              <a:rPr lang="en-US" altLang="cs-CZ" u="sng" dirty="0"/>
              <a:t>A</a:t>
            </a:r>
            <a:r>
              <a:rPr lang="en-US" altLang="cs-CZ" u="sng" baseline="-25000" dirty="0"/>
              <a:t>2</a:t>
            </a:r>
            <a:r>
              <a:rPr lang="en-US" altLang="cs-CZ" b="1" dirty="0"/>
              <a:t> </a:t>
            </a:r>
            <a:r>
              <a:rPr lang="en-US" altLang="cs-CZ" b="1" dirty="0">
                <a:solidFill>
                  <a:srgbClr val="0000FF"/>
                </a:solidFill>
              </a:rPr>
              <a:t>α2δ2 </a:t>
            </a:r>
            <a:endParaRPr 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en-US" altLang="cs-CZ" dirty="0"/>
          </a:p>
          <a:p>
            <a:pPr>
              <a:defRPr/>
            </a:pP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121684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4F468-5D8F-4D39-802E-1067B414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458" y="2355391"/>
            <a:ext cx="524272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je přenášen krví:</a:t>
            </a:r>
          </a:p>
          <a:p>
            <a:r>
              <a:rPr lang="cs-CZ" dirty="0"/>
              <a:t>Fyzikálně rozpuštěný (1%)</a:t>
            </a:r>
          </a:p>
          <a:p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(99%)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5D14A4-F38A-4E7E-BD3E-30CF3F09E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566401" y="2192995"/>
            <a:ext cx="4558352" cy="34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5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7351D73-346C-41D6-9612-FACA4BE59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71"/>
            <a:ext cx="10753200" cy="4139998"/>
          </a:xfrm>
        </p:spPr>
        <p:txBody>
          <a:bodyPr/>
          <a:lstStyle/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Funkce krve a její obecné vlastnosti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plazma - funkce, složení - organické a anorganické součásti (3 příklady číselných hodnot)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Bílé krvinky (diferenciální rozpočet, funkce)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destičky (počet, funkce)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Červené krvinky (počet, funkce). Hemolýza (druhy, příklady). 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Hemoglobin a jeho deriváty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Suspenzní stabilita erytrocytů (sedimentace)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Krvetvorba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Krevní skupiny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Imunitní systém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Voda v lidském těle, hospodaření, ztráty, získávání</a:t>
            </a:r>
          </a:p>
          <a:p>
            <a:pPr marL="457200" lvl="0" indent="-457200">
              <a:lnSpc>
                <a:spcPct val="125000"/>
              </a:lnSpc>
              <a:spcAft>
                <a:spcPts val="800"/>
              </a:spcAft>
              <a:buFont typeface="Calibri" panose="020F0502020204030204" pitchFamily="34" charset="0"/>
              <a:buChar char="―"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Hemostáza a </a:t>
            </a:r>
            <a:r>
              <a:rPr lang="cs-CZ" sz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hemokoagulace</a:t>
            </a: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přehled koagulačních faktorů (číselně)</a:t>
            </a:r>
          </a:p>
          <a:p>
            <a:endParaRPr lang="cs-CZ" sz="1800" dirty="0"/>
          </a:p>
          <a:p>
            <a:pPr marL="72000" indent="0">
              <a:buNone/>
            </a:pPr>
            <a:endParaRPr lang="cs-CZ" sz="18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A0B15BC-998E-4A4C-887B-5CF1E8854C91}"/>
              </a:ext>
            </a:extLst>
          </p:cNvPr>
          <p:cNvSpPr/>
          <p:nvPr/>
        </p:nvSpPr>
        <p:spPr bwMode="auto">
          <a:xfrm>
            <a:off x="582706" y="1102659"/>
            <a:ext cx="10753200" cy="405204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04F468-5D8F-4D39-802E-1067B414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77" y="1817508"/>
            <a:ext cx="6905075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je přenášen krví:</a:t>
            </a:r>
          </a:p>
          <a:p>
            <a:r>
              <a:rPr lang="cs-CZ" dirty="0"/>
              <a:t>Fyzikálně rozpuštěný (5%)</a:t>
            </a:r>
          </a:p>
          <a:p>
            <a:r>
              <a:rPr lang="cs-CZ" dirty="0"/>
              <a:t>Ve formě </a:t>
            </a:r>
            <a:r>
              <a:rPr lang="cs-CZ" dirty="0" err="1"/>
              <a:t>bikarbonátových</a:t>
            </a:r>
            <a:r>
              <a:rPr lang="cs-CZ" dirty="0"/>
              <a:t> aniontů (85%)</a:t>
            </a:r>
          </a:p>
          <a:p>
            <a:r>
              <a:rPr lang="cs-CZ" dirty="0"/>
              <a:t>V chemické vazbě s </a:t>
            </a:r>
            <a:r>
              <a:rPr lang="cs-CZ" dirty="0" err="1"/>
              <a:t>Hb</a:t>
            </a:r>
            <a:r>
              <a:rPr lang="cs-CZ" dirty="0"/>
              <a:t> a plazmatickými proteiny (10%)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791860-9DB6-4215-9426-862433CDA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800109" y="1959046"/>
            <a:ext cx="4094620" cy="3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9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199C4-02D2-49FF-9AA6-BFBEA9EB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Přenos dýchacích plynů</a:t>
            </a:r>
            <a:br>
              <a:rPr lang="cs-CZ" dirty="0"/>
            </a:b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1C227B7E-D985-4BAB-8206-EC745402B4AD}"/>
              </a:ext>
            </a:extLst>
          </p:cNvPr>
          <p:cNvGrpSpPr/>
          <p:nvPr/>
        </p:nvGrpSpPr>
        <p:grpSpPr>
          <a:xfrm>
            <a:off x="473151" y="1445323"/>
            <a:ext cx="8326636" cy="2501414"/>
            <a:chOff x="179512" y="2061225"/>
            <a:chExt cx="6162130" cy="2007251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E1B393A-219D-4B9A-97BB-65A7BE2E2619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75580"/>
              <a:chOff x="1082365" y="2784780"/>
              <a:chExt cx="6162130" cy="1575580"/>
            </a:xfrm>
          </p:grpSpPr>
          <p:sp>
            <p:nvSpPr>
              <p:cNvPr id="11" name="Ovál 2">
                <a:extLst>
                  <a:ext uri="{FF2B5EF4-FFF2-40B4-BE49-F238E27FC236}">
                    <a16:creationId xmlns:a16="http://schemas.microsoft.com/office/drawing/2014/main" id="{C762855C-35F6-4C6E-8AB9-D4F54F3387AC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5F14E105-1543-4465-8DFB-6185E8543D35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81701"/>
                <a:chOff x="1403648" y="4774043"/>
                <a:chExt cx="6120680" cy="881701"/>
              </a:xfrm>
            </p:grpSpPr>
            <p:sp>
              <p:nvSpPr>
                <p:cNvPr id="17" name="TextovéPole 16">
                  <a:extLst>
                    <a:ext uri="{FF2B5EF4-FFF2-40B4-BE49-F238E27FC236}">
                      <a16:creationId xmlns:a16="http://schemas.microsoft.com/office/drawing/2014/main" id="{6C95A62E-4BC8-4700-8CE9-0C9BA6CC33E9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CO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 + H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O               H</a:t>
                  </a:r>
                  <a:r>
                    <a:rPr lang="cs-CZ" baseline="-25000" dirty="0"/>
                    <a:t>2</a:t>
                  </a:r>
                  <a:r>
                    <a:rPr lang="cs-CZ" dirty="0"/>
                    <a:t>CO</a:t>
                  </a:r>
                  <a:r>
                    <a:rPr lang="cs-CZ" baseline="-25000" dirty="0"/>
                    <a:t>3</a:t>
                  </a:r>
                  <a:r>
                    <a:rPr lang="cs-CZ" dirty="0"/>
                    <a:t> </a:t>
                  </a:r>
                </a:p>
              </p:txBody>
            </p:sp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40BD066F-1D86-47C7-B68F-BA78E2FC2A8D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81701"/>
                  <a:chOff x="2677662" y="4774043"/>
                  <a:chExt cx="2877511" cy="881701"/>
                </a:xfrm>
              </p:grpSpPr>
              <p:cxnSp>
                <p:nvCxnSpPr>
                  <p:cNvPr id="19" name="Přímá spojnice se šipkou 18">
                    <a:extLst>
                      <a:ext uri="{FF2B5EF4-FFF2-40B4-BE49-F238E27FC236}">
                        <a16:creationId xmlns:a16="http://schemas.microsoft.com/office/drawing/2014/main" id="{8CE35732-5627-4E49-BD9F-CE63F05C3F9E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ovéPole 19">
                    <a:extLst>
                      <a:ext uri="{FF2B5EF4-FFF2-40B4-BE49-F238E27FC236}">
                        <a16:creationId xmlns:a16="http://schemas.microsoft.com/office/drawing/2014/main" id="{E48E7D53-6C8E-4DFE-A02A-DD7EFBCA8815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200" i="1" dirty="0"/>
                      <a:t>KAH</a:t>
                    </a:r>
                    <a:endParaRPr lang="cs-CZ" i="1" dirty="0"/>
                  </a:p>
                </p:txBody>
              </p:sp>
              <p:cxnSp>
                <p:nvCxnSpPr>
                  <p:cNvPr id="21" name="Přímá spojnice se šipkou 20">
                    <a:extLst>
                      <a:ext uri="{FF2B5EF4-FFF2-40B4-BE49-F238E27FC236}">
                        <a16:creationId xmlns:a16="http://schemas.microsoft.com/office/drawing/2014/main" id="{14A12D33-9033-48BA-96CA-2D42B1ABEB6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79E1595F-5502-48AC-842C-497F438220A5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ovéPole 22">
                    <a:extLst>
                      <a:ext uri="{FF2B5EF4-FFF2-40B4-BE49-F238E27FC236}">
                        <a16:creationId xmlns:a16="http://schemas.microsoft.com/office/drawing/2014/main" id="{3D8F1778-0705-42C0-810B-EEA8A8EF09E0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/>
                      <a:t>H</a:t>
                    </a:r>
                    <a:r>
                      <a:rPr lang="cs-CZ" baseline="30000" dirty="0"/>
                      <a:t>+</a:t>
                    </a:r>
                    <a:r>
                      <a:rPr lang="cs-CZ" dirty="0"/>
                      <a:t> + </a:t>
                    </a:r>
                    <a:r>
                      <a:rPr lang="cs-CZ" dirty="0" err="1"/>
                      <a:t>Hb</a:t>
                    </a:r>
                    <a:r>
                      <a:rPr lang="cs-CZ" dirty="0"/>
                      <a:t> </a:t>
                    </a:r>
                  </a:p>
                </p:txBody>
              </p: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816CB997-5805-487C-9714-465897EF5733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821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dirty="0"/>
                      <a:t>HCO</a:t>
                    </a:r>
                    <a:r>
                      <a:rPr lang="cs-CZ" baseline="-25000" dirty="0"/>
                      <a:t>3</a:t>
                    </a:r>
                    <a:r>
                      <a:rPr lang="cs-CZ" baseline="30000" dirty="0"/>
                      <a:t>-</a:t>
                    </a:r>
                    <a:r>
                      <a:rPr lang="cs-CZ" dirty="0"/>
                      <a:t> </a:t>
                    </a:r>
                  </a:p>
                </p:txBody>
              </p:sp>
            </p:grpSp>
          </p:grpSp>
          <p:sp>
            <p:nvSpPr>
              <p:cNvPr id="13" name="Ovál 12">
                <a:extLst>
                  <a:ext uri="{FF2B5EF4-FFF2-40B4-BE49-F238E27FC236}">
                    <a16:creationId xmlns:a16="http://schemas.microsoft.com/office/drawing/2014/main" id="{BDE35F31-E7CA-42D5-BE70-A00ABC28C7FC}"/>
                  </a:ext>
                </a:extLst>
              </p:cNvPr>
              <p:cNvSpPr/>
              <p:nvPr/>
            </p:nvSpPr>
            <p:spPr>
              <a:xfrm>
                <a:off x="4515200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33B26F4E-2B14-4195-89CE-AC6DD6DF81B5}"/>
                  </a:ext>
                </a:extLst>
              </p:cNvPr>
              <p:cNvCxnSpPr/>
              <p:nvPr/>
            </p:nvCxnSpPr>
            <p:spPr>
              <a:xfrm flipH="1">
                <a:off x="4490215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ECA98651-028E-4C97-B8F2-4E2841B7D744}"/>
                  </a:ext>
                </a:extLst>
              </p:cNvPr>
              <p:cNvCxnSpPr/>
              <p:nvPr/>
            </p:nvCxnSpPr>
            <p:spPr>
              <a:xfrm flipV="1">
                <a:off x="4881875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492DEEC0-03E7-429F-9223-D05C2284801A}"/>
                  </a:ext>
                </a:extLst>
              </p:cNvPr>
              <p:cNvSpPr txBox="1"/>
              <p:nvPr/>
            </p:nvSpPr>
            <p:spPr>
              <a:xfrm>
                <a:off x="4695439" y="3991028"/>
                <a:ext cx="650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Cl</a:t>
                </a:r>
                <a:r>
                  <a:rPr lang="cs-CZ" baseline="30000" dirty="0"/>
                  <a:t>-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54BD61C8-25A8-46AB-9DBF-3071EFEC2175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CO</a:t>
              </a:r>
              <a:r>
                <a:rPr lang="cs-CZ" baseline="-25000" dirty="0"/>
                <a:t>2</a:t>
              </a: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FBF03B3B-F1E8-476A-9FBE-91E7AA03C606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BBED317-4410-4048-804C-F56AC37E01AC}"/>
              </a:ext>
            </a:extLst>
          </p:cNvPr>
          <p:cNvGrpSpPr/>
          <p:nvPr/>
        </p:nvGrpSpPr>
        <p:grpSpPr>
          <a:xfrm>
            <a:off x="4896649" y="3446623"/>
            <a:ext cx="6582209" cy="2545371"/>
            <a:chOff x="1905573" y="1929339"/>
            <a:chExt cx="4669989" cy="2261241"/>
          </a:xfrm>
        </p:grpSpPr>
        <p:sp>
          <p:nvSpPr>
            <p:cNvPr id="26" name="Ovál 2">
              <a:extLst>
                <a:ext uri="{FF2B5EF4-FFF2-40B4-BE49-F238E27FC236}">
                  <a16:creationId xmlns:a16="http://schemas.microsoft.com/office/drawing/2014/main" id="{6A03B31B-FEB6-4B0F-8AF6-8B6EF1E23A82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271BF179-1E70-4EA7-8D7A-8E5FE1996FE2}"/>
                </a:ext>
              </a:extLst>
            </p:cNvPr>
            <p:cNvGrpSpPr/>
            <p:nvPr/>
          </p:nvGrpSpPr>
          <p:grpSpPr>
            <a:xfrm>
              <a:off x="1954406" y="2924944"/>
              <a:ext cx="4621156" cy="413373"/>
              <a:chOff x="1276661" y="4537087"/>
              <a:chExt cx="4621156" cy="413373"/>
            </a:xfrm>
          </p:grpSpPr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1025E7A8-4C2B-4A87-881D-E81D5556EF62}"/>
                  </a:ext>
                </a:extLst>
              </p:cNvPr>
              <p:cNvSpPr txBox="1"/>
              <p:nvPr/>
            </p:nvSpPr>
            <p:spPr>
              <a:xfrm>
                <a:off x="1865682" y="4581128"/>
                <a:ext cx="1488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H</a:t>
                </a:r>
                <a:r>
                  <a:rPr lang="cs-CZ" baseline="30000" dirty="0"/>
                  <a:t>+</a:t>
                </a:r>
                <a:r>
                  <a:rPr lang="cs-CZ" dirty="0"/>
                  <a:t> + HCO</a:t>
                </a:r>
                <a:r>
                  <a:rPr lang="cs-CZ" baseline="-25000" dirty="0"/>
                  <a:t>3</a:t>
                </a:r>
                <a:r>
                  <a:rPr lang="cs-CZ" baseline="30000" dirty="0"/>
                  <a:t> -</a:t>
                </a:r>
                <a:r>
                  <a:rPr lang="cs-CZ" dirty="0"/>
                  <a:t> 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4E4CD3F2-7203-4C51-BBE5-5FD2D5BE46EB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CO</a:t>
                </a:r>
                <a:r>
                  <a:rPr lang="cs-CZ" baseline="-25000" dirty="0"/>
                  <a:t>2</a:t>
                </a:r>
                <a:r>
                  <a:rPr lang="cs-CZ" dirty="0"/>
                  <a:t> + H</a:t>
                </a:r>
                <a:r>
                  <a:rPr lang="cs-CZ" baseline="-25000" dirty="0"/>
                  <a:t>2</a:t>
                </a:r>
                <a:r>
                  <a:rPr lang="cs-CZ" dirty="0"/>
                  <a:t>O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E4A8E133-231C-4917-837C-BD5289C7C584}"/>
                  </a:ext>
                </a:extLst>
              </p:cNvPr>
              <p:cNvSpPr txBox="1"/>
              <p:nvPr/>
            </p:nvSpPr>
            <p:spPr>
              <a:xfrm>
                <a:off x="1276661" y="4581128"/>
                <a:ext cx="5012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err="1"/>
                  <a:t>Hb</a:t>
                </a:r>
                <a:r>
                  <a:rPr lang="cs-CZ" dirty="0"/>
                  <a:t> </a:t>
                </a:r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DDDF5831-30EF-4C17-AC7F-E653AE8F76C3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8755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H</a:t>
                </a:r>
                <a:r>
                  <a:rPr lang="cs-CZ" baseline="-25000" dirty="0"/>
                  <a:t>2</a:t>
                </a:r>
                <a:r>
                  <a:rPr lang="cs-CZ" dirty="0"/>
                  <a:t>CO</a:t>
                </a:r>
                <a:r>
                  <a:rPr lang="cs-CZ" baseline="-25000" dirty="0"/>
                  <a:t>3</a:t>
                </a:r>
                <a:endParaRPr lang="cs-CZ" dirty="0"/>
              </a:p>
            </p:txBody>
          </p: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6E4ADC0A-25BF-4977-8C3E-8046A0D9BFA5}"/>
                  </a:ext>
                </a:extLst>
              </p:cNvPr>
              <p:cNvCxnSpPr/>
              <p:nvPr/>
            </p:nvCxnSpPr>
            <p:spPr>
              <a:xfrm>
                <a:off x="1679313" y="481280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256DC038-784D-4FF5-84DC-D0C1C17E0EAA}"/>
                  </a:ext>
                </a:extLst>
              </p:cNvPr>
              <p:cNvCxnSpPr/>
              <p:nvPr/>
            </p:nvCxnSpPr>
            <p:spPr>
              <a:xfrm>
                <a:off x="3034331" y="4803833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A72AAFAD-B91B-4780-A538-21710ACF471B}"/>
                  </a:ext>
                </a:extLst>
              </p:cNvPr>
              <p:cNvSpPr txBox="1"/>
              <p:nvPr/>
            </p:nvSpPr>
            <p:spPr>
              <a:xfrm>
                <a:off x="4036264" y="4537087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i="1" dirty="0"/>
                  <a:t>KAH</a:t>
                </a:r>
                <a:endParaRPr lang="cs-CZ" i="1" dirty="0"/>
              </a:p>
            </p:txBody>
          </p:sp>
          <p:cxnSp>
            <p:nvCxnSpPr>
              <p:cNvPr id="41" name="Přímá spojnice se šipkou 40">
                <a:extLst>
                  <a:ext uri="{FF2B5EF4-FFF2-40B4-BE49-F238E27FC236}">
                    <a16:creationId xmlns:a16="http://schemas.microsoft.com/office/drawing/2014/main" id="{AC82E4BE-216E-4967-A0C3-982C776C05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0625" y="4754817"/>
                <a:ext cx="48519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ál 27">
              <a:extLst>
                <a:ext uri="{FF2B5EF4-FFF2-40B4-BE49-F238E27FC236}">
                  <a16:creationId xmlns:a16="http://schemas.microsoft.com/office/drawing/2014/main" id="{F4B5B7E9-2DC6-48F1-9F82-6C460B5D2ECD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BF11EBC4-6C02-4342-A418-F394ED1DEB64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D2DA9DA1-C4EE-4C0C-987B-4856472D7C3B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B5CE2EE2-B7AE-4486-A34F-03A82E4FAD58}"/>
                </a:ext>
              </a:extLst>
            </p:cNvPr>
            <p:cNvSpPr txBox="1"/>
            <p:nvPr/>
          </p:nvSpPr>
          <p:spPr>
            <a:xfrm>
              <a:off x="2899049" y="3821248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Cl</a:t>
              </a:r>
              <a:r>
                <a:rPr lang="cs-CZ" baseline="30000" dirty="0"/>
                <a:t>-</a:t>
              </a: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EE34C740-2BA7-4763-8E9E-BC419A17A5AE}"/>
                </a:ext>
              </a:extLst>
            </p:cNvPr>
            <p:cNvSpPr txBox="1"/>
            <p:nvPr/>
          </p:nvSpPr>
          <p:spPr>
            <a:xfrm>
              <a:off x="5263557" y="1929339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CO</a:t>
              </a:r>
              <a:r>
                <a:rPr lang="cs-CZ" baseline="-25000" dirty="0"/>
                <a:t>2</a:t>
              </a: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F02597E4-8C7D-4C18-ACA1-CB3201F8AD41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ástupný symbol pro obsah 2">
            <a:extLst>
              <a:ext uri="{FF2B5EF4-FFF2-40B4-BE49-F238E27FC236}">
                <a16:creationId xmlns:a16="http://schemas.microsoft.com/office/drawing/2014/main" id="{47B030C5-7B81-4151-8C78-E4F7B27BB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86" y="5791428"/>
            <a:ext cx="6905075" cy="663796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Hamburgerův</a:t>
            </a:r>
            <a:r>
              <a:rPr lang="cs-CZ" dirty="0"/>
              <a:t> efekt</a:t>
            </a:r>
          </a:p>
        </p:txBody>
      </p:sp>
    </p:spTree>
    <p:extLst>
      <p:ext uri="{BB962C8B-B14F-4D97-AF65-F5344CB8AC3E}">
        <p14:creationId xmlns:p14="http://schemas.microsoft.com/office/powerpoint/2010/main" val="299795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Hematokrit (</a:t>
            </a:r>
            <a:r>
              <a:rPr lang="cs-CZ" dirty="0" err="1"/>
              <a:t>Hct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65" y="1521672"/>
            <a:ext cx="11767835" cy="4139998"/>
          </a:xfrm>
        </p:spPr>
        <p:txBody>
          <a:bodyPr/>
          <a:lstStyle/>
          <a:p>
            <a:r>
              <a:rPr lang="cs-CZ" dirty="0"/>
              <a:t>Vyjadřuje procentuální zastoupení objemu erytrocytů v plné krvi</a:t>
            </a:r>
          </a:p>
          <a:p>
            <a:r>
              <a:rPr lang="cs-CZ" dirty="0"/>
              <a:t>Zjišťujeme po centrifugaci nesrážlivé krve*</a:t>
            </a:r>
            <a:endParaRPr lang="cs-CZ" b="1" dirty="0"/>
          </a:p>
          <a:p>
            <a:r>
              <a:rPr lang="cs-CZ" dirty="0"/>
              <a:t>Fyziologické rozmezí </a:t>
            </a:r>
            <a:r>
              <a:rPr lang="cs-CZ" dirty="0" err="1"/>
              <a:t>Hct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♂: 42-52%</a:t>
            </a:r>
          </a:p>
          <a:p>
            <a:pPr lvl="1"/>
            <a:r>
              <a:rPr lang="cs-CZ" dirty="0"/>
              <a:t>♀: 37-47%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AB65703-3B09-4C66-A4F7-3F6C4200885B}"/>
              </a:ext>
            </a:extLst>
          </p:cNvPr>
          <p:cNvSpPr txBox="1">
            <a:spLocks/>
          </p:cNvSpPr>
          <p:nvPr/>
        </p:nvSpPr>
        <p:spPr>
          <a:xfrm>
            <a:off x="0" y="6486897"/>
            <a:ext cx="117678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24000" lvl="1" indent="0">
              <a:buNone/>
            </a:pPr>
            <a:r>
              <a:rPr lang="cs-CZ" sz="1400" kern="0" dirty="0"/>
              <a:t>*centrifugací srážlivé krve po odstranění krevního koagula získáme krevní sérum (od plazmy se liší chyběním koagulačních faktorů)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A52BD1FD-ACED-451C-A7A8-7B6E9E6139C3}"/>
              </a:ext>
            </a:extLst>
          </p:cNvPr>
          <p:cNvGrpSpPr/>
          <p:nvPr/>
        </p:nvGrpSpPr>
        <p:grpSpPr>
          <a:xfrm>
            <a:off x="3130175" y="2822934"/>
            <a:ext cx="7183780" cy="3328293"/>
            <a:chOff x="3130175" y="2822934"/>
            <a:chExt cx="7183780" cy="3328293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AEA6448-E712-44AB-8952-28F017EF3F40}"/>
                </a:ext>
              </a:extLst>
            </p:cNvPr>
            <p:cNvGrpSpPr/>
            <p:nvPr/>
          </p:nvGrpSpPr>
          <p:grpSpPr>
            <a:xfrm>
              <a:off x="3130175" y="2822934"/>
              <a:ext cx="7005840" cy="2811841"/>
              <a:chOff x="3067420" y="2849829"/>
              <a:chExt cx="7005840" cy="2811841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F9CA4C24-E914-4B86-8481-C56BE8F3C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5" b="15909"/>
              <a:stretch/>
            </p:blipFill>
            <p:spPr>
              <a:xfrm>
                <a:off x="5704623" y="2849829"/>
                <a:ext cx="4368637" cy="2811841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2FF40FF-5C49-4E85-864A-BCF2146E88C2}"/>
                  </a:ext>
                </a:extLst>
              </p:cNvPr>
              <p:cNvSpPr/>
              <p:nvPr/>
            </p:nvSpPr>
            <p:spPr>
              <a:xfrm>
                <a:off x="4277907" y="3615388"/>
                <a:ext cx="15087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plazma (55 %)</a:t>
                </a:r>
                <a:endParaRPr lang="cs-CZ" sz="1600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F0F3B57-9568-4459-B354-65DC91793C19}"/>
                  </a:ext>
                </a:extLst>
              </p:cNvPr>
              <p:cNvSpPr/>
              <p:nvPr/>
            </p:nvSpPr>
            <p:spPr>
              <a:xfrm>
                <a:off x="3067420" y="4407983"/>
                <a:ext cx="27286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leukocyty and destičky (1%)</a:t>
                </a:r>
                <a:endParaRPr lang="cs-CZ" sz="1600" dirty="0"/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86D3707C-9563-4A14-8BF1-481FDDBE3407}"/>
                  </a:ext>
                </a:extLst>
              </p:cNvPr>
              <p:cNvSpPr/>
              <p:nvPr/>
            </p:nvSpPr>
            <p:spPr>
              <a:xfrm>
                <a:off x="4113202" y="4954909"/>
                <a:ext cx="16818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>
                    <a:latin typeface="Arial" panose="020B0604020202020204" pitchFamily="34" charset="0"/>
                  </a:rPr>
                  <a:t>erytrocyty (44%)</a:t>
                </a:r>
                <a:endParaRPr lang="cs-CZ" sz="1600" dirty="0"/>
              </a:p>
            </p:txBody>
          </p:sp>
        </p:grp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372CD23-62AB-4E8A-AAC1-D4F6B6F8F90E}"/>
                </a:ext>
              </a:extLst>
            </p:cNvPr>
            <p:cNvSpPr/>
            <p:nvPr/>
          </p:nvSpPr>
          <p:spPr>
            <a:xfrm>
              <a:off x="6194615" y="5566452"/>
              <a:ext cx="10166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Normální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 krev</a:t>
              </a:r>
              <a:endParaRPr lang="cs-CZ" sz="1600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A7EA7DC8-451E-4557-B49C-C536C26C8910}"/>
                </a:ext>
              </a:extLst>
            </p:cNvPr>
            <p:cNvSpPr/>
            <p:nvPr/>
          </p:nvSpPr>
          <p:spPr>
            <a:xfrm>
              <a:off x="7640134" y="5566451"/>
              <a:ext cx="1083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Anemická</a:t>
              </a:r>
            </a:p>
            <a:p>
              <a:pPr algn="ctr"/>
              <a:r>
                <a:rPr lang="cs-CZ" sz="1600" dirty="0">
                  <a:latin typeface="Arial" panose="020B0604020202020204" pitchFamily="34" charset="0"/>
                </a:rPr>
                <a:t>krev</a:t>
              </a:r>
              <a:endParaRPr lang="cs-CZ" sz="1600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381304D-75A1-4854-947A-A1C598B4D9C4}"/>
                </a:ext>
              </a:extLst>
            </p:cNvPr>
            <p:cNvSpPr/>
            <p:nvPr/>
          </p:nvSpPr>
          <p:spPr>
            <a:xfrm>
              <a:off x="9024820" y="5567793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600" dirty="0">
                  <a:latin typeface="Arial" panose="020B0604020202020204" pitchFamily="34" charset="0"/>
                </a:rPr>
                <a:t>Polycytémie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580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Vypočítané hodnoty červené složky</a:t>
            </a:r>
          </a:p>
        </p:txBody>
      </p:sp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C45E84E-6174-4278-A1E7-C70662C6D718}"/>
              </a:ext>
            </a:extLst>
          </p:cNvPr>
          <p:cNvSpPr/>
          <p:nvPr/>
        </p:nvSpPr>
        <p:spPr>
          <a:xfrm rot="10800000">
            <a:off x="4896501" y="3498585"/>
            <a:ext cx="2400770" cy="1951966"/>
          </a:xfrm>
          <a:prstGeom prst="triangle">
            <a:avLst/>
          </a:prstGeom>
          <a:noFill/>
          <a:ln w="57150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CCB546-803D-49F0-8535-789C66329746}"/>
              </a:ext>
            </a:extLst>
          </p:cNvPr>
          <p:cNvSpPr/>
          <p:nvPr/>
        </p:nvSpPr>
        <p:spPr>
          <a:xfrm>
            <a:off x="5755201" y="5450551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>
                <a:latin typeface="+mn-lt"/>
                <a:cs typeface="Times New Roman" panose="02020603050405020304" pitchFamily="18" charset="0"/>
              </a:rPr>
              <a:t>Ery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B84650F-CA58-4E7C-8977-8693CC0B6C5F}"/>
              </a:ext>
            </a:extLst>
          </p:cNvPr>
          <p:cNvSpPr/>
          <p:nvPr/>
        </p:nvSpPr>
        <p:spPr>
          <a:xfrm>
            <a:off x="4181850" y="3267752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Hb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B9ED639-6CC3-4BE1-BA9F-580EE22F0D45}"/>
              </a:ext>
            </a:extLst>
          </p:cNvPr>
          <p:cNvSpPr/>
          <p:nvPr/>
        </p:nvSpPr>
        <p:spPr>
          <a:xfrm>
            <a:off x="7297271" y="3224624"/>
            <a:ext cx="68159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cs-CZ" b="1" i="1" dirty="0" err="1">
                <a:latin typeface="+mn-lt"/>
                <a:cs typeface="Times New Roman" panose="02020603050405020304" pitchFamily="18" charset="0"/>
              </a:rPr>
              <a:t>Hct</a:t>
            </a:r>
            <a:endParaRPr lang="en-US" dirty="0">
              <a:latin typeface="+mn-lt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6BBCDAE-FC5C-41C7-9321-1F4ABD23D6C2}"/>
              </a:ext>
            </a:extLst>
          </p:cNvPr>
          <p:cNvGrpSpPr/>
          <p:nvPr/>
        </p:nvGrpSpPr>
        <p:grpSpPr>
          <a:xfrm>
            <a:off x="6748488" y="3964732"/>
            <a:ext cx="6096000" cy="751309"/>
            <a:chOff x="6748488" y="3382016"/>
            <a:chExt cx="6096000" cy="751309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B2B6282-DD27-48B9-98C7-40B547C3AD01}"/>
                </a:ext>
              </a:extLst>
            </p:cNvPr>
            <p:cNvSpPr/>
            <p:nvPr/>
          </p:nvSpPr>
          <p:spPr>
            <a:xfrm>
              <a:off x="7008473" y="3382016"/>
              <a:ext cx="22461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MCV=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07551C3E-633D-43FE-ABEE-BF0DDB001CDF}"/>
                </a:ext>
              </a:extLst>
            </p:cNvPr>
            <p:cNvSpPr/>
            <p:nvPr/>
          </p:nvSpPr>
          <p:spPr>
            <a:xfrm>
              <a:off x="6748488" y="3763993"/>
              <a:ext cx="6096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Objem erytrocytu = 80-95 </a:t>
              </a:r>
              <a:r>
                <a:rPr lang="cs-CZ" sz="1800" i="1" dirty="0" err="1">
                  <a:latin typeface="+mn-lt"/>
                </a:rPr>
                <a:t>fl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6E4ADB5B-9DE5-4C47-B31F-49F08F831C8D}"/>
              </a:ext>
            </a:extLst>
          </p:cNvPr>
          <p:cNvGrpSpPr/>
          <p:nvPr/>
        </p:nvGrpSpPr>
        <p:grpSpPr>
          <a:xfrm>
            <a:off x="2773114" y="4012903"/>
            <a:ext cx="6096000" cy="980137"/>
            <a:chOff x="2773114" y="3430187"/>
            <a:chExt cx="6096000" cy="980137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C41FBAE-3640-4469-9276-AA70B81A2985}"/>
                </a:ext>
              </a:extLst>
            </p:cNvPr>
            <p:cNvSpPr/>
            <p:nvPr/>
          </p:nvSpPr>
          <p:spPr>
            <a:xfrm>
              <a:off x="2955521" y="3430187"/>
              <a:ext cx="21964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/RBC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6490B5FD-B724-4B6E-9CAF-18FEFA672FA2}"/>
                </a:ext>
              </a:extLst>
            </p:cNvPr>
            <p:cNvSpPr/>
            <p:nvPr/>
          </p:nvSpPr>
          <p:spPr>
            <a:xfrm>
              <a:off x="2773114" y="3763993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cs-CZ" sz="1800" i="1" dirty="0">
                  <a:latin typeface="+mn-lt"/>
                </a:rPr>
                <a:t>Množství hemoglobinu</a:t>
              </a:r>
            </a:p>
            <a:p>
              <a:r>
                <a:rPr lang="cs-CZ" sz="1800" i="1" dirty="0">
                  <a:latin typeface="+mn-lt"/>
                </a:rPr>
                <a:t>v erytrocytu = 28-32 </a:t>
              </a:r>
              <a:r>
                <a:rPr lang="cs-CZ" sz="1800" i="1" dirty="0" err="1">
                  <a:latin typeface="+mn-lt"/>
                </a:rPr>
                <a:t>pg</a:t>
              </a:r>
              <a:endParaRPr lang="cs-CZ" sz="1800" i="1" dirty="0">
                <a:latin typeface="+mn-lt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935B503A-CD71-4D97-B913-DD1B4CF870ED}"/>
              </a:ext>
            </a:extLst>
          </p:cNvPr>
          <p:cNvGrpSpPr/>
          <p:nvPr/>
        </p:nvGrpSpPr>
        <p:grpSpPr>
          <a:xfrm>
            <a:off x="4713500" y="2187856"/>
            <a:ext cx="3112688" cy="1126730"/>
            <a:chOff x="4713500" y="1605140"/>
            <a:chExt cx="3112688" cy="112673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8062C4E3-4AF1-4A26-85B8-44A9AA97D355}"/>
                </a:ext>
              </a:extLst>
            </p:cNvPr>
            <p:cNvSpPr/>
            <p:nvPr/>
          </p:nvSpPr>
          <p:spPr>
            <a:xfrm>
              <a:off x="4981837" y="2270205"/>
              <a:ext cx="22300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MCHC=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Hb</a:t>
              </a:r>
              <a:r>
                <a:rPr lang="cs-CZ" i="1" dirty="0">
                  <a:latin typeface="+mn-lt"/>
                  <a:cs typeface="Times New Roman" panose="02020603050405020304" pitchFamily="18" charset="0"/>
                </a:rPr>
                <a:t>/</a:t>
              </a:r>
              <a:r>
                <a:rPr lang="cs-CZ" i="1" dirty="0" err="1">
                  <a:latin typeface="+mn-lt"/>
                  <a:cs typeface="Times New Roman" panose="02020603050405020304" pitchFamily="18" charset="0"/>
                </a:rPr>
                <a:t>Hct</a:t>
              </a:r>
              <a:endParaRPr lang="en-US" dirty="0">
                <a:latin typeface="+mn-lt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4B1E4E68-ECE5-49F8-8930-617B8312F76B}"/>
                </a:ext>
              </a:extLst>
            </p:cNvPr>
            <p:cNvSpPr/>
            <p:nvPr/>
          </p:nvSpPr>
          <p:spPr>
            <a:xfrm>
              <a:off x="4713500" y="1605140"/>
              <a:ext cx="31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800" i="1" dirty="0">
                  <a:latin typeface="+mn-lt"/>
                </a:rPr>
                <a:t>Koncentrace hemoglobinu</a:t>
              </a:r>
            </a:p>
            <a:p>
              <a:r>
                <a:rPr lang="cs-CZ" sz="1800" i="1" dirty="0">
                  <a:latin typeface="+mn-lt"/>
                </a:rPr>
                <a:t>v erytrocytu = 310-360 g/l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825DAC20-E1F5-4838-A299-8982B9FF8621}"/>
              </a:ext>
            </a:extLst>
          </p:cNvPr>
          <p:cNvGrpSpPr/>
          <p:nvPr/>
        </p:nvGrpSpPr>
        <p:grpSpPr>
          <a:xfrm>
            <a:off x="2557174" y="1583322"/>
            <a:ext cx="6721579" cy="4160899"/>
            <a:chOff x="2557174" y="1520567"/>
            <a:chExt cx="6721579" cy="4160899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4385D9E8-5036-4121-A2F7-FECD0BDF05B8}"/>
                </a:ext>
              </a:extLst>
            </p:cNvPr>
            <p:cNvSpPr/>
            <p:nvPr/>
          </p:nvSpPr>
          <p:spPr>
            <a:xfrm>
              <a:off x="6950469" y="4998202"/>
              <a:ext cx="232828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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 MAKROCYT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 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MIKROCYT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2068CB16-6CE7-4A20-B7B5-BD4A25B4F606}"/>
                </a:ext>
              </a:extLst>
            </p:cNvPr>
            <p:cNvSpPr/>
            <p:nvPr/>
          </p:nvSpPr>
          <p:spPr>
            <a:xfrm>
              <a:off x="2557174" y="4970630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E7F0F60E-F1C6-47DF-93D7-95DB8F03F9DE}"/>
                </a:ext>
              </a:extLst>
            </p:cNvPr>
            <p:cNvSpPr/>
            <p:nvPr/>
          </p:nvSpPr>
          <p:spPr>
            <a:xfrm>
              <a:off x="4644942" y="1520567"/>
              <a:ext cx="299312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 algn="ctr" eaLnBrk="1" hangingPunct="1">
                <a:lnSpc>
                  <a:spcPct val="80000"/>
                </a:lnSpc>
                <a:buFont typeface="Symbol" panose="05050102010706020507" pitchFamily="18" charset="2"/>
                <a:buChar char="¯"/>
                <a:defRPr/>
              </a:pP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HYPO</a:t>
              </a:r>
              <a:r>
                <a:rPr lang="en-US" altLang="cs-CZ" dirty="0">
                  <a:solidFill>
                    <a:srgbClr val="0000FF"/>
                  </a:solidFill>
                  <a:sym typeface="Symbol" panose="05050102010706020507" pitchFamily="18" charset="2"/>
                </a:rPr>
                <a:t>CHROMNÍ</a:t>
              </a:r>
              <a:endParaRPr lang="cs-CZ" altLang="cs-CZ" dirty="0">
                <a:solidFill>
                  <a:srgbClr val="0000FF"/>
                </a:solidFill>
                <a:latin typeface="+mn-lt"/>
                <a:sym typeface="Symbol" panose="05050102010706020507" pitchFamily="18" charset="2"/>
              </a:endParaRP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US" altLang="cs-CZ" b="1" dirty="0">
                  <a:solidFill>
                    <a:srgbClr val="0000FF"/>
                  </a:solidFill>
                  <a:sym typeface="Symbol" panose="05050102010706020507" pitchFamily="18" charset="2"/>
                </a:rPr>
                <a:t> </a:t>
              </a:r>
              <a:r>
                <a:rPr lang="cs-CZ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HYPER</a:t>
              </a:r>
              <a:r>
                <a:rPr lang="en-US" altLang="cs-CZ" dirty="0">
                  <a:solidFill>
                    <a:srgbClr val="0000FF"/>
                  </a:solidFill>
                  <a:latin typeface="+mn-lt"/>
                  <a:sym typeface="Symbol" panose="05050102010706020507" pitchFamily="18" charset="2"/>
                </a:rPr>
                <a:t>CHROMNÍ</a:t>
              </a:r>
              <a:endParaRPr lang="en-US" altLang="cs-CZ" dirty="0">
                <a:latin typeface="+mn-lt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7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Rychlost poklesu krvinek v nesrážlivé krvi</a:t>
            </a:r>
            <a:endParaRPr lang="ru-RU" dirty="0"/>
          </a:p>
          <a:p>
            <a:r>
              <a:rPr lang="cs-CZ" dirty="0" err="1"/>
              <a:t>Helmholtzova</a:t>
            </a:r>
            <a:r>
              <a:rPr lang="ru-RU" dirty="0"/>
              <a:t> </a:t>
            </a:r>
            <a:r>
              <a:rPr lang="cs-CZ" dirty="0"/>
              <a:t>elektrická dvojvrstva</a:t>
            </a:r>
            <a:endParaRPr lang="ru-RU" dirty="0"/>
          </a:p>
          <a:p>
            <a:r>
              <a:rPr lang="cs-CZ" dirty="0"/>
              <a:t>Sedimentační rychlost je nepřímo úměrná suspenzní stabilitě krve</a:t>
            </a:r>
            <a:endParaRPr lang="ru-RU" dirty="0"/>
          </a:p>
          <a:p>
            <a:r>
              <a:rPr lang="cs-CZ" dirty="0"/>
              <a:t>Fyziologické hodnoty</a:t>
            </a:r>
            <a:endParaRPr lang="ru-RU" dirty="0"/>
          </a:p>
          <a:p>
            <a:pPr lvl="1"/>
            <a:r>
              <a:rPr lang="cs-CZ" dirty="0"/>
              <a:t>♂: 2-8 mm/h</a:t>
            </a:r>
            <a:endParaRPr lang="ru-RU" dirty="0"/>
          </a:p>
          <a:p>
            <a:pPr lvl="1"/>
            <a:r>
              <a:rPr lang="cs-CZ" dirty="0"/>
              <a:t>♀: 7-12 mm/h</a:t>
            </a:r>
            <a:endParaRPr lang="ru-RU" dirty="0"/>
          </a:p>
          <a:p>
            <a:pPr lvl="1"/>
            <a:r>
              <a:rPr lang="cs-CZ" dirty="0"/>
              <a:t>Novorozenci: 2 mm/h</a:t>
            </a:r>
            <a:endParaRPr lang="ru-RU" dirty="0"/>
          </a:p>
          <a:p>
            <a:pPr lvl="1"/>
            <a:r>
              <a:rPr lang="cs-CZ" dirty="0"/>
              <a:t>Kojenci: 4-8 mm/h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8A5AF6-37B8-4100-B788-019BC732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58" y="3762001"/>
            <a:ext cx="2281954" cy="21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Sedimentace erytrocytů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Metody vyšetření sedimentační rychlosti: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Fahraeus-Westergrena</a:t>
            </a:r>
            <a:r>
              <a:rPr lang="cs-CZ" dirty="0"/>
              <a:t>(FW, přímá metoda):</a:t>
            </a:r>
            <a:endParaRPr lang="ru-RU" dirty="0"/>
          </a:p>
          <a:p>
            <a:pPr lvl="2"/>
            <a:r>
              <a:rPr lang="cs-CZ" dirty="0"/>
              <a:t>kapilára postavená kolmo</a:t>
            </a:r>
            <a:endParaRPr lang="ru-RU" dirty="0"/>
          </a:p>
          <a:p>
            <a:pPr lvl="2"/>
            <a:r>
              <a:rPr lang="cs-CZ" dirty="0"/>
              <a:t>odečítá se po 1 hodině</a:t>
            </a:r>
            <a:endParaRPr lang="ru-RU" dirty="0"/>
          </a:p>
          <a:p>
            <a:pPr lvl="1"/>
            <a:r>
              <a:rPr lang="cs-CZ" dirty="0"/>
              <a:t>dle </a:t>
            </a:r>
            <a:r>
              <a:rPr lang="cs-CZ" dirty="0" err="1"/>
              <a:t>Wintroba</a:t>
            </a:r>
            <a:r>
              <a:rPr lang="cs-CZ" dirty="0"/>
              <a:t>(šikmá sedimentace):</a:t>
            </a:r>
            <a:endParaRPr lang="ru-RU" dirty="0"/>
          </a:p>
          <a:p>
            <a:pPr lvl="2"/>
            <a:r>
              <a:rPr lang="cs-CZ" dirty="0"/>
              <a:t>kapilára sešikmená pod úhlem 45°</a:t>
            </a:r>
            <a:endParaRPr lang="ru-RU" dirty="0"/>
          </a:p>
          <a:p>
            <a:pPr lvl="2"/>
            <a:r>
              <a:rPr lang="cs-CZ" dirty="0"/>
              <a:t>odečítá se po 15 minutách</a:t>
            </a:r>
          </a:p>
          <a:p>
            <a:r>
              <a:rPr lang="cs-CZ" dirty="0"/>
              <a:t>Faktory, ovlivňující sedimentaci:</a:t>
            </a:r>
          </a:p>
          <a:p>
            <a:pPr lvl="1"/>
            <a:r>
              <a:rPr lang="cs-CZ" dirty="0"/>
              <a:t>Množství Ery</a:t>
            </a:r>
          </a:p>
          <a:p>
            <a:pPr lvl="1"/>
            <a:r>
              <a:rPr lang="cs-CZ" dirty="0"/>
              <a:t>Rozměr Ery</a:t>
            </a:r>
          </a:p>
          <a:p>
            <a:pPr lvl="1"/>
            <a:r>
              <a:rPr lang="cs-CZ" dirty="0"/>
              <a:t>Přítomnost bílkovin</a:t>
            </a:r>
          </a:p>
          <a:p>
            <a:pPr lvl="1"/>
            <a:r>
              <a:rPr lang="cs-CZ" dirty="0"/>
              <a:t>pH</a:t>
            </a:r>
          </a:p>
          <a:p>
            <a:pPr lvl="1"/>
            <a:r>
              <a:rPr lang="cs-CZ" altLang="cs-CZ" dirty="0">
                <a:sym typeface="Symbol" panose="05050102010706020507" pitchFamily="18" charset="2"/>
              </a:rPr>
              <a:t>Tuky, cholesterol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83A9DA-5AE6-4E9E-BB33-9DB7C068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8233" r="12708" b="10509"/>
          <a:stretch/>
        </p:blipFill>
        <p:spPr>
          <a:xfrm>
            <a:off x="8086164" y="1990164"/>
            <a:ext cx="1694329" cy="18915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047D83-83FC-42CD-B95C-B6AF6DDDB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6" y="4008722"/>
            <a:ext cx="3709727" cy="25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0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8579"/>
            <a:ext cx="10753200" cy="4139998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</a:rPr>
              <a:t>Rozpad červených krvinek</a:t>
            </a:r>
          </a:p>
          <a:p>
            <a:r>
              <a:rPr lang="cs-CZ" sz="2400" dirty="0"/>
              <a:t>Fyzikální</a:t>
            </a:r>
          </a:p>
          <a:p>
            <a:pPr lvl="1"/>
            <a:r>
              <a:rPr lang="cs-CZ" sz="1800" dirty="0"/>
              <a:t>Mechanické poškození membrány, třepání, ultrazvuk, extrémní změny teplot, UV záření</a:t>
            </a:r>
          </a:p>
          <a:p>
            <a:r>
              <a:rPr lang="cs-CZ" sz="2400" dirty="0"/>
              <a:t>Osmotická</a:t>
            </a:r>
          </a:p>
          <a:p>
            <a:pPr lvl="1"/>
            <a:r>
              <a:rPr lang="cs-CZ" sz="1800" dirty="0"/>
              <a:t>Ery v hypotonickém roztoku nasává vodu a praská</a:t>
            </a:r>
          </a:p>
          <a:p>
            <a:r>
              <a:rPr lang="cs-CZ" sz="2400" dirty="0"/>
              <a:t>Chemická</a:t>
            </a:r>
          </a:p>
          <a:p>
            <a:pPr lvl="1"/>
            <a:r>
              <a:rPr lang="cs-CZ" sz="1800" dirty="0"/>
              <a:t>Chemická reakce lipidů v membráně s chemickou látkou –silné kyseliny a zásady, tuková rozpouštědla, povrchově aktivní látky (detergenty)</a:t>
            </a:r>
          </a:p>
          <a:p>
            <a:r>
              <a:rPr lang="cs-CZ" sz="2400" dirty="0"/>
              <a:t>Toxická</a:t>
            </a:r>
          </a:p>
          <a:p>
            <a:pPr lvl="1"/>
            <a:r>
              <a:rPr lang="cs-CZ" sz="1800" dirty="0"/>
              <a:t>Bakteriální toxiny, jedy (rostlinné, hadí, hmyzí, pavoučí,...), paraziti (</a:t>
            </a:r>
            <a:r>
              <a:rPr lang="cs-CZ" sz="1800" dirty="0" err="1"/>
              <a:t>Plasmodiumspp</a:t>
            </a:r>
            <a:r>
              <a:rPr lang="cs-CZ" sz="1800" dirty="0"/>
              <a:t>. -malárie)</a:t>
            </a:r>
          </a:p>
          <a:p>
            <a:r>
              <a:rPr lang="cs-CZ" sz="2400" dirty="0"/>
              <a:t>Imunologická</a:t>
            </a:r>
          </a:p>
          <a:p>
            <a:pPr lvl="1"/>
            <a:r>
              <a:rPr lang="cs-CZ" sz="1800" dirty="0"/>
              <a:t>Transfuze nekompatibilní krve -imunitní systém </a:t>
            </a:r>
            <a:r>
              <a:rPr lang="cs-CZ" sz="1800" dirty="0" err="1"/>
              <a:t>hemolyzuje</a:t>
            </a:r>
            <a:r>
              <a:rPr lang="cs-CZ" sz="1800" dirty="0"/>
              <a:t> erytrocyty (komplementem)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31D7A5-880B-4D1F-BFEA-A653C4E4A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39" y="1171576"/>
            <a:ext cx="1795414" cy="27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3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" y="2641606"/>
            <a:ext cx="10149924" cy="41402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latin typeface="Arial" panose="020B0604020202020204" pitchFamily="34" charset="0"/>
              </a:rPr>
              <a:t>Antigen na povrchu erytrocytu (aglutinogen): A, B</a:t>
            </a:r>
          </a:p>
          <a:p>
            <a:r>
              <a:rPr lang="cs-CZ" kern="0" dirty="0">
                <a:latin typeface="Arial" panose="020B0604020202020204" pitchFamily="34" charset="0"/>
              </a:rPr>
              <a:t>Protilátka v krvi (aglutinin): anti-A, anti-B (</a:t>
            </a:r>
            <a:r>
              <a:rPr lang="cs-CZ" kern="0" dirty="0" err="1">
                <a:latin typeface="Arial" panose="020B0604020202020204" pitchFamily="34" charset="0"/>
              </a:rPr>
              <a:t>IgM</a:t>
            </a:r>
            <a:r>
              <a:rPr lang="cs-CZ" kern="0" dirty="0">
                <a:latin typeface="Arial" panose="020B0604020202020204" pitchFamily="34" charset="0"/>
              </a:rPr>
              <a:t>)</a:t>
            </a:r>
            <a:endParaRPr lang="cs-CZ" kern="0" dirty="0"/>
          </a:p>
          <a:p>
            <a:endParaRPr lang="cs-CZ" kern="0" dirty="0"/>
          </a:p>
        </p:txBody>
      </p:sp>
      <p:sp>
        <p:nvSpPr>
          <p:cNvPr id="7" name="Obdélník 6"/>
          <p:cNvSpPr/>
          <p:nvPr/>
        </p:nvSpPr>
        <p:spPr bwMode="auto">
          <a:xfrm>
            <a:off x="632916" y="2612578"/>
            <a:ext cx="10149924" cy="4129310"/>
          </a:xfrm>
          <a:prstGeom prst="rect">
            <a:avLst/>
          </a:prstGeom>
          <a:noFill/>
          <a:ln w="381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auto">
          <a:xfrm>
            <a:off x="8817090" y="260478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6763326" y="262656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4"/>
          <p:cNvCxnSpPr/>
          <p:nvPr/>
        </p:nvCxnSpPr>
        <p:spPr bwMode="auto">
          <a:xfrm>
            <a:off x="4709562" y="2619306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655796" y="2641080"/>
            <a:ext cx="0" cy="4131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>
            <a:off x="647430" y="3091543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19"/>
          <p:cNvCxnSpPr/>
          <p:nvPr/>
        </p:nvCxnSpPr>
        <p:spPr bwMode="auto">
          <a:xfrm>
            <a:off x="669204" y="3577765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/>
          <p:cNvCxnSpPr/>
          <p:nvPr/>
        </p:nvCxnSpPr>
        <p:spPr bwMode="auto">
          <a:xfrm>
            <a:off x="647433" y="4905820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21"/>
          <p:cNvCxnSpPr/>
          <p:nvPr/>
        </p:nvCxnSpPr>
        <p:spPr bwMode="auto">
          <a:xfrm>
            <a:off x="654693" y="5595248"/>
            <a:ext cx="101499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79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AB0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E104F34-EFD2-4283-AE65-49FC6D8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19432"/>
              </p:ext>
            </p:extLst>
          </p:nvPr>
        </p:nvGraphicFramePr>
        <p:xfrm>
          <a:off x="720000" y="1760220"/>
          <a:ext cx="10080002" cy="3337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6647">
                  <a:extLst>
                    <a:ext uri="{9D8B030D-6E8A-4147-A177-3AD203B41FA5}">
                      <a16:colId xmlns:a16="http://schemas.microsoft.com/office/drawing/2014/main" val="1501323935"/>
                    </a:ext>
                  </a:extLst>
                </a:gridCol>
                <a:gridCol w="1478647">
                  <a:extLst>
                    <a:ext uri="{9D8B030D-6E8A-4147-A177-3AD203B41FA5}">
                      <a16:colId xmlns:a16="http://schemas.microsoft.com/office/drawing/2014/main" val="410101870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042985366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336382554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069083412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val="1871342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(-, anti AB)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(A, anti B)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(B, anti A)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(AB,-)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46286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ERY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 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104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 (A)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48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 (B)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280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 (AB)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58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Plazma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0(anti AB)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A(anti B)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8204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B(anti A)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59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AB(-)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63028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828FB28A-9176-4C5F-A651-93971980C695}"/>
              </a:ext>
            </a:extLst>
          </p:cNvPr>
          <p:cNvSpPr/>
          <p:nvPr/>
        </p:nvSpPr>
        <p:spPr bwMode="auto">
          <a:xfrm>
            <a:off x="3424518" y="214256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74D0F90-493F-48EE-AA97-A7D10FB26A30}"/>
              </a:ext>
            </a:extLst>
          </p:cNvPr>
          <p:cNvSpPr/>
          <p:nvPr/>
        </p:nvSpPr>
        <p:spPr bwMode="auto">
          <a:xfrm>
            <a:off x="3424518" y="4742335"/>
            <a:ext cx="7375484" cy="34962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D8D799F-F784-478B-BC5D-A8788654D1B4}"/>
              </a:ext>
            </a:extLst>
          </p:cNvPr>
          <p:cNvSpPr/>
          <p:nvPr/>
        </p:nvSpPr>
        <p:spPr bwMode="auto">
          <a:xfrm>
            <a:off x="8937812" y="2142565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3D37467-8246-4C08-909C-482F0C1CD013}"/>
              </a:ext>
            </a:extLst>
          </p:cNvPr>
          <p:cNvSpPr/>
          <p:nvPr/>
        </p:nvSpPr>
        <p:spPr bwMode="auto">
          <a:xfrm>
            <a:off x="3433483" y="3603812"/>
            <a:ext cx="1862190" cy="146124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</a:t>
            </a:r>
            <a:r>
              <a:rPr lang="cs-CZ" dirty="0" err="1"/>
              <a:t>Rh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 txBox="1">
            <a:spLocks/>
          </p:cNvSpPr>
          <p:nvPr/>
        </p:nvSpPr>
        <p:spPr>
          <a:xfrm>
            <a:off x="720000" y="1213040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dirty="0"/>
              <a:t>Antigeny D, d (také </a:t>
            </a:r>
            <a:r>
              <a:rPr lang="cs-CZ" dirty="0" err="1"/>
              <a:t>C,c</a:t>
            </a:r>
            <a:r>
              <a:rPr lang="cs-CZ" dirty="0"/>
              <a:t>, E, e, které jsou slabší) - přítomné jen na erytrocytech → </a:t>
            </a:r>
            <a:r>
              <a:rPr lang="cs-CZ" dirty="0" err="1"/>
              <a:t>Rh</a:t>
            </a:r>
            <a:r>
              <a:rPr lang="cs-CZ" baseline="30000" dirty="0"/>
              <a:t>+</a:t>
            </a:r>
            <a:r>
              <a:rPr lang="cs-CZ" dirty="0"/>
              <a:t> (83%)</a:t>
            </a:r>
          </a:p>
          <a:p>
            <a:r>
              <a:rPr lang="cs-CZ" dirty="0"/>
              <a:t>u </a:t>
            </a:r>
            <a:r>
              <a:rPr lang="cs-CZ" dirty="0" err="1"/>
              <a:t>Rh</a:t>
            </a:r>
            <a:r>
              <a:rPr lang="cs-CZ" baseline="30000" dirty="0"/>
              <a:t>-</a:t>
            </a:r>
            <a:r>
              <a:rPr lang="cs-CZ" dirty="0"/>
              <a:t> krve vznikají protilátky (anti-D, </a:t>
            </a:r>
            <a:r>
              <a:rPr lang="cs-CZ" dirty="0" err="1"/>
              <a:t>IgG</a:t>
            </a:r>
            <a:r>
              <a:rPr lang="cs-CZ" dirty="0"/>
              <a:t>) až po imunizaci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6C5FA-0710-419A-BB5A-208E1A9F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00" y="3277032"/>
            <a:ext cx="2514600" cy="181927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19A0EAB-7222-4396-9E29-6ED1171E4C89}"/>
              </a:ext>
            </a:extLst>
          </p:cNvPr>
          <p:cNvSpPr txBox="1">
            <a:spLocks/>
          </p:cNvSpPr>
          <p:nvPr/>
        </p:nvSpPr>
        <p:spPr>
          <a:xfrm>
            <a:off x="827575" y="3570758"/>
            <a:ext cx="10753200" cy="1268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/>
              <a:t>I. </a:t>
            </a:r>
            <a:r>
              <a:rPr lang="cs-CZ" kern="0" dirty="0" err="1"/>
              <a:t>Rh</a:t>
            </a:r>
            <a:r>
              <a:rPr lang="cs-CZ" kern="0" baseline="30000" dirty="0"/>
              <a:t>-</a:t>
            </a:r>
            <a:r>
              <a:rPr lang="cs-CZ" kern="0" dirty="0"/>
              <a:t> + </a:t>
            </a:r>
            <a:r>
              <a:rPr lang="cs-CZ" kern="0" dirty="0" err="1"/>
              <a:t>Rh</a:t>
            </a:r>
            <a:r>
              <a:rPr lang="cs-CZ" kern="0" baseline="30000" dirty="0"/>
              <a:t>+</a:t>
            </a:r>
            <a:r>
              <a:rPr lang="cs-CZ" kern="0" dirty="0"/>
              <a:t> =&gt; N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80F4522E-7F15-4D3A-927F-195295E2DD4C}"/>
              </a:ext>
            </a:extLst>
          </p:cNvPr>
          <p:cNvGrpSpPr/>
          <p:nvPr/>
        </p:nvGrpSpPr>
        <p:grpSpPr>
          <a:xfrm>
            <a:off x="720000" y="4182983"/>
            <a:ext cx="10753200" cy="2072246"/>
            <a:chOff x="728965" y="4186669"/>
            <a:chExt cx="10753200" cy="2072246"/>
          </a:xfrm>
        </p:grpSpPr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61FB53BA-643F-4C35-AA0B-B63892AEDC10}"/>
                </a:ext>
              </a:extLst>
            </p:cNvPr>
            <p:cNvSpPr txBox="1">
              <a:spLocks/>
            </p:cNvSpPr>
            <p:nvPr/>
          </p:nvSpPr>
          <p:spPr>
            <a:xfrm>
              <a:off x="728965" y="4990003"/>
              <a:ext cx="10753200" cy="126891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None/>
              </a:pPr>
              <a:r>
                <a:rPr lang="cs-CZ" kern="0" dirty="0"/>
                <a:t>II.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-</a:t>
              </a:r>
              <a:r>
                <a:rPr lang="cs-CZ" kern="0" dirty="0"/>
                <a:t> + </a:t>
              </a:r>
              <a:r>
                <a:rPr lang="cs-CZ" kern="0" dirty="0" err="1"/>
                <a:t>Rh</a:t>
              </a:r>
              <a:r>
                <a:rPr lang="cs-CZ" kern="0" baseline="30000" dirty="0"/>
                <a:t>+</a:t>
              </a:r>
              <a:r>
                <a:rPr lang="cs-CZ" kern="0" dirty="0"/>
                <a:t> =&gt; hemolýza</a:t>
              </a:r>
            </a:p>
          </p:txBody>
        </p:sp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A11B48E4-EF9E-4094-8EA7-D61C01F8295B}"/>
                </a:ext>
              </a:extLst>
            </p:cNvPr>
            <p:cNvGrpSpPr/>
            <p:nvPr/>
          </p:nvGrpSpPr>
          <p:grpSpPr>
            <a:xfrm>
              <a:off x="844122" y="4186669"/>
              <a:ext cx="2697279" cy="1981511"/>
              <a:chOff x="844122" y="4186669"/>
              <a:chExt cx="2697279" cy="1981511"/>
            </a:xfrm>
          </p:grpSpPr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9CFA1B15-5D5E-4E64-A453-E8DB4C81E2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71600" y="4687421"/>
                <a:ext cx="21067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0F1894DC-A29D-4270-8D08-7B622328F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8306" y="4186669"/>
                <a:ext cx="0" cy="50075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se šipkou 30">
                <a:extLst>
                  <a:ext uri="{FF2B5EF4-FFF2-40B4-BE49-F238E27FC236}">
                    <a16:creationId xmlns:a16="http://schemas.microsoft.com/office/drawing/2014/main" id="{C6AC9B79-B632-4F82-8004-C4A165F7710E}"/>
                  </a:ext>
                </a:extLst>
              </p:cNvPr>
              <p:cNvCxnSpPr/>
              <p:nvPr/>
            </p:nvCxnSpPr>
            <p:spPr bwMode="auto">
              <a:xfrm>
                <a:off x="1362635" y="4687421"/>
                <a:ext cx="0" cy="4941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9CF0D171-4927-4DE5-9136-0EBACDFE6E7E}"/>
                  </a:ext>
                </a:extLst>
              </p:cNvPr>
              <p:cNvSpPr/>
              <p:nvPr/>
            </p:nvSpPr>
            <p:spPr>
              <a:xfrm>
                <a:off x="3058577" y="4286398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558DA73C-318B-4D78-AB4D-AE2261569C53}"/>
                  </a:ext>
                </a:extLst>
              </p:cNvPr>
              <p:cNvSpPr/>
              <p:nvPr/>
            </p:nvSpPr>
            <p:spPr>
              <a:xfrm>
                <a:off x="1996306" y="4379644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37B81211-1708-41AA-B6D3-0DBCBA5802D7}"/>
                  </a:ext>
                </a:extLst>
              </p:cNvPr>
              <p:cNvSpPr/>
              <p:nvPr/>
            </p:nvSpPr>
            <p:spPr>
              <a:xfrm>
                <a:off x="844122" y="4687421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 err="1">
                    <a:solidFill>
                      <a:srgbClr val="C00000"/>
                    </a:solidFill>
                    <a:latin typeface="+mn-lt"/>
                  </a:rPr>
                  <a:t>Rh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+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ED38EB73-C709-43C6-A8F5-B39B2367C56D}"/>
                  </a:ext>
                </a:extLst>
              </p:cNvPr>
              <p:cNvSpPr/>
              <p:nvPr/>
            </p:nvSpPr>
            <p:spPr>
              <a:xfrm>
                <a:off x="950080" y="5644960"/>
                <a:ext cx="683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kern="0" dirty="0">
                    <a:solidFill>
                      <a:srgbClr val="C00000"/>
                    </a:solidFill>
                    <a:latin typeface="+mn-lt"/>
                  </a:rPr>
                  <a:t>Anti-D</a:t>
                </a:r>
                <a:endParaRPr lang="cs-CZ" sz="1400" kern="0" baseline="30000" dirty="0">
                  <a:solidFill>
                    <a:srgbClr val="C00000"/>
                  </a:solidFill>
                  <a:latin typeface="+mn-lt"/>
                </a:endParaRPr>
              </a:p>
              <a:p>
                <a:pPr algn="ctr"/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cs-CZ" sz="1400" kern="0" baseline="30000" dirty="0" err="1">
                    <a:solidFill>
                      <a:srgbClr val="C00000"/>
                    </a:solidFill>
                    <a:latin typeface="+mn-lt"/>
                  </a:rPr>
                  <a:t>IgG</a:t>
                </a:r>
                <a:r>
                  <a:rPr lang="cs-CZ" sz="1400" kern="0" baseline="30000" dirty="0">
                    <a:solidFill>
                      <a:srgbClr val="C00000"/>
                    </a:solidFill>
                    <a:latin typeface="+mn-lt"/>
                  </a:rPr>
                  <a:t>)</a:t>
                </a:r>
                <a:endParaRPr lang="cs-CZ" sz="14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cxnSp>
            <p:nvCxnSpPr>
              <p:cNvPr id="36" name="Přímá spojnice se šipkou 35">
                <a:extLst>
                  <a:ext uri="{FF2B5EF4-FFF2-40B4-BE49-F238E27FC236}">
                    <a16:creationId xmlns:a16="http://schemas.microsoft.com/office/drawing/2014/main" id="{ECCAF642-C00F-4AEF-8703-1F58C4D21A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353624" y="5495365"/>
                <a:ext cx="0" cy="30707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83503B74-4F90-47C3-B5AC-7C3A6E430E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7112" y="5802444"/>
                <a:ext cx="73838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1C8E52D4-782F-47F3-924D-9251F9CC105E}"/>
              </a:ext>
            </a:extLst>
          </p:cNvPr>
          <p:cNvGrpSpPr/>
          <p:nvPr/>
        </p:nvGrpSpPr>
        <p:grpSpPr>
          <a:xfrm>
            <a:off x="3683045" y="3773021"/>
            <a:ext cx="1356716" cy="307777"/>
            <a:chOff x="3683045" y="3773021"/>
            <a:chExt cx="1356716" cy="307777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A55B618-FE8D-483D-9F34-D7121BB874AB}"/>
                </a:ext>
              </a:extLst>
            </p:cNvPr>
            <p:cNvSpPr/>
            <p:nvPr/>
          </p:nvSpPr>
          <p:spPr>
            <a:xfrm>
              <a:off x="4356561" y="3773021"/>
              <a:ext cx="6832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>
                  <a:solidFill>
                    <a:schemeClr val="accent3"/>
                  </a:solidFill>
                  <a:latin typeface="+mn-lt"/>
                </a:rPr>
                <a:t>Anti-D</a:t>
              </a:r>
            </a:p>
          </p:txBody>
        </p: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D5708D85-1D6F-47CA-8371-EBEABA78581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83045" y="3926909"/>
              <a:ext cx="649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347416E2-D239-41E5-B28F-C567E4FE89BA}"/>
              </a:ext>
            </a:extLst>
          </p:cNvPr>
          <p:cNvGrpSpPr/>
          <p:nvPr/>
        </p:nvGrpSpPr>
        <p:grpSpPr>
          <a:xfrm>
            <a:off x="855952" y="4189466"/>
            <a:ext cx="4037083" cy="1872961"/>
            <a:chOff x="855952" y="4189466"/>
            <a:chExt cx="4037083" cy="1872961"/>
          </a:xfrm>
        </p:grpSpPr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74CA473-9FB7-4183-B701-48436CEB6043}"/>
                </a:ext>
              </a:extLst>
            </p:cNvPr>
            <p:cNvCxnSpPr/>
            <p:nvPr/>
          </p:nvCxnSpPr>
          <p:spPr bwMode="auto">
            <a:xfrm>
              <a:off x="1004047" y="4205214"/>
              <a:ext cx="2850777" cy="8910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EC8E3CE1-5C7D-4987-B814-C3B81F52DA9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76569" y="4189466"/>
              <a:ext cx="2930655" cy="9068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5D0BFE9A-DE7F-4159-A7C2-4057523EEFB7}"/>
                </a:ext>
              </a:extLst>
            </p:cNvPr>
            <p:cNvCxnSpPr/>
            <p:nvPr/>
          </p:nvCxnSpPr>
          <p:spPr bwMode="auto">
            <a:xfrm>
              <a:off x="3148841" y="5129817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D031CAAC-3985-4C9E-AD9A-48A98494C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38757" y="5117498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3C37F379-2E6E-402C-B9E0-E03C4DB3689D}"/>
                </a:ext>
              </a:extLst>
            </p:cNvPr>
            <p:cNvCxnSpPr/>
            <p:nvPr/>
          </p:nvCxnSpPr>
          <p:spPr bwMode="auto">
            <a:xfrm>
              <a:off x="901041" y="5542706"/>
              <a:ext cx="1609189" cy="50299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B14BC37-B9FF-4E74-AEFB-636468B6037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55952" y="5550539"/>
              <a:ext cx="1654278" cy="5118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424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krve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B3995D-AFF1-4CEA-B872-440A7AC7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Transportní funkce </a:t>
            </a:r>
          </a:p>
          <a:p>
            <a:r>
              <a:rPr lang="cs-CZ" dirty="0"/>
              <a:t>Homeostáza </a:t>
            </a:r>
          </a:p>
          <a:p>
            <a:r>
              <a:rPr lang="cs-CZ" dirty="0"/>
              <a:t>Obrana organizmu </a:t>
            </a:r>
          </a:p>
          <a:p>
            <a:r>
              <a:rPr lang="cs-CZ" dirty="0"/>
              <a:t>Hemostáza </a:t>
            </a:r>
            <a:endParaRPr lang="ru-RU" dirty="0"/>
          </a:p>
          <a:p>
            <a:r>
              <a:rPr lang="cs-CZ" dirty="0"/>
              <a:t>Termoregulace</a:t>
            </a:r>
          </a:p>
          <a:p>
            <a:r>
              <a:rPr lang="cs-CZ" dirty="0"/>
              <a:t>Humorální řízení</a:t>
            </a:r>
          </a:p>
        </p:txBody>
      </p:sp>
    </p:spTree>
    <p:extLst>
      <p:ext uri="{BB962C8B-B14F-4D97-AF65-F5344CB8AC3E}">
        <p14:creationId xmlns:p14="http://schemas.microsoft.com/office/powerpoint/2010/main" val="1088840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3BCBF8E-D7CD-4C1A-BA9B-FB2D58C53D9C}"/>
              </a:ext>
            </a:extLst>
          </p:cNvPr>
          <p:cNvSpPr/>
          <p:nvPr/>
        </p:nvSpPr>
        <p:spPr bwMode="auto">
          <a:xfrm>
            <a:off x="9072288" y="290456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8645"/>
            <a:ext cx="10753200" cy="451576"/>
          </a:xfrm>
        </p:spPr>
        <p:txBody>
          <a:bodyPr/>
          <a:lstStyle/>
          <a:p>
            <a:r>
              <a:rPr lang="cs-CZ" dirty="0"/>
              <a:t>Krevní destičky (trombocyty)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4" y="723791"/>
            <a:ext cx="11929201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Bezjaderné, bezbarvé, granulované, nejmenší formované elementy krevní</a:t>
            </a:r>
          </a:p>
          <a:p>
            <a:r>
              <a:rPr lang="cs-CZ" dirty="0"/>
              <a:t>Tvar:</a:t>
            </a:r>
          </a:p>
          <a:p>
            <a:pPr lvl="1"/>
            <a:r>
              <a:rPr lang="cs-CZ" dirty="0"/>
              <a:t>hladké, okrouhlé disky</a:t>
            </a:r>
          </a:p>
          <a:p>
            <a:pPr lvl="1"/>
            <a:r>
              <a:rPr lang="cs-CZ" dirty="0"/>
              <a:t>tvar udržován cytoskeletem </a:t>
            </a:r>
          </a:p>
          <a:p>
            <a:pPr lvl="1"/>
            <a:r>
              <a:rPr lang="cs-CZ" u="sng" dirty="0"/>
              <a:t>membrána</a:t>
            </a:r>
            <a:r>
              <a:rPr lang="cs-CZ" dirty="0"/>
              <a:t>: obsahuje receptory pro přilnutí na vhodné povrchy</a:t>
            </a:r>
          </a:p>
          <a:p>
            <a:pPr lvl="1"/>
            <a:r>
              <a:rPr lang="cs-CZ" u="sng" dirty="0"/>
              <a:t>cytoplasma</a:t>
            </a:r>
            <a:r>
              <a:rPr lang="cs-CZ" dirty="0"/>
              <a:t>: obsahuje aktin, </a:t>
            </a:r>
            <a:r>
              <a:rPr lang="cs-CZ" dirty="0" err="1"/>
              <a:t>myosin</a:t>
            </a:r>
            <a:r>
              <a:rPr lang="cs-CZ" dirty="0"/>
              <a:t>, glykogen, lysozomy a</a:t>
            </a:r>
          </a:p>
          <a:p>
            <a:pPr lvl="1"/>
            <a:r>
              <a:rPr lang="cs-CZ" u="sng" dirty="0"/>
              <a:t>granula</a:t>
            </a:r>
            <a:r>
              <a:rPr lang="cs-CZ" dirty="0"/>
              <a:t>: </a:t>
            </a:r>
            <a:r>
              <a:rPr lang="cs-CZ" i="1" dirty="0" err="1"/>
              <a:t>denzní</a:t>
            </a:r>
            <a:r>
              <a:rPr lang="cs-CZ" i="1" dirty="0"/>
              <a:t> granula </a:t>
            </a:r>
            <a:r>
              <a:rPr lang="cs-CZ" dirty="0"/>
              <a:t>(neproteinové substance –serotonin, ADP, </a:t>
            </a:r>
            <a:r>
              <a:rPr lang="cs-CZ" dirty="0" err="1"/>
              <a:t>adenonukleotidy</a:t>
            </a:r>
            <a:r>
              <a:rPr lang="cs-CZ" dirty="0"/>
              <a:t>) a </a:t>
            </a:r>
            <a:r>
              <a:rPr lang="el-GR" i="1" dirty="0"/>
              <a:t>α</a:t>
            </a:r>
            <a:r>
              <a:rPr lang="cs-CZ" i="1" dirty="0"/>
              <a:t>granula </a:t>
            </a:r>
            <a:r>
              <a:rPr lang="cs-CZ" dirty="0"/>
              <a:t>(proteinový obsah: faktory srážení, destičkový růstový faktor)</a:t>
            </a:r>
          </a:p>
          <a:p>
            <a:r>
              <a:rPr lang="cs-CZ" dirty="0"/>
              <a:t>Velikost: 2 –4 mm průměr, 0,5 –1 mm tloušťka</a:t>
            </a:r>
          </a:p>
          <a:p>
            <a:r>
              <a:rPr lang="cs-CZ" dirty="0"/>
              <a:t>Počet: 200 000 –500 000 v  ml, z toho třetina ve slezině a dvě třetiny v cirkulaci</a:t>
            </a:r>
          </a:p>
          <a:p>
            <a:r>
              <a:rPr lang="cs-CZ" altLang="cs-CZ" dirty="0"/>
              <a:t>Produkce </a:t>
            </a:r>
            <a:r>
              <a:rPr lang="cs-CZ" altLang="cs-CZ" dirty="0" err="1"/>
              <a:t>vazokonstrikčních</a:t>
            </a:r>
            <a:r>
              <a:rPr lang="cs-CZ" altLang="cs-CZ" dirty="0"/>
              <a:t> látek (serotonin, </a:t>
            </a:r>
            <a:r>
              <a:rPr lang="cs-CZ" altLang="cs-CZ" dirty="0" err="1"/>
              <a:t>thromboxan</a:t>
            </a:r>
            <a:r>
              <a:rPr lang="cs-CZ" altLang="cs-CZ" dirty="0"/>
              <a:t> 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C0D589-035B-46C8-9CF1-D2E19EFA2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5" y="1319911"/>
            <a:ext cx="2599765" cy="19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8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FB89115-A773-4118-B185-B20F89F3F7FF}"/>
              </a:ext>
            </a:extLst>
          </p:cNvPr>
          <p:cNvSpPr/>
          <p:nvPr/>
        </p:nvSpPr>
        <p:spPr bwMode="auto">
          <a:xfrm>
            <a:off x="1801912" y="2985246"/>
            <a:ext cx="5692583" cy="3839693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Bílé  krvinky (leukocyty)</a:t>
            </a:r>
            <a:br>
              <a:rPr lang="cs-CZ" dirty="0"/>
            </a:br>
            <a:endParaRPr lang="cs-CZ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D772C5-D85A-418D-846D-1E0F929B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373" y="1489731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 dirty="0" err="1"/>
              <a:t>granulocyty</a:t>
            </a:r>
            <a:endParaRPr lang="en-US" altLang="cs-CZ" sz="28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C81F24-00B2-4FF8-8D75-4B7171BC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23" y="1488143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E821A36-A0A1-45BA-B212-5F62C8E4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73" y="2478743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5C839B-3AC9-469E-ADA1-11EEC6A1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373" y="2478743"/>
            <a:ext cx="12057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7FE0383-DDBF-479D-AA62-0E6E611B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773" y="2478743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CFB897ED-6A6A-458E-8899-8F66102D0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3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4CBA365-1E7D-46E9-A2BB-5902EB24B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7573" y="194534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60C1FEE-BBEB-464E-BE6B-83DC507D5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3773" y="1945343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EA91D94F-F892-453E-B033-D266D776D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5173" y="1945343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E8612769-53F6-476B-9CFF-ED1C3E29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8573" y="1945343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575314C1-24F9-43BA-86AB-3C63E33DAF22}"/>
              </a:ext>
            </a:extLst>
          </p:cNvPr>
          <p:cNvGrpSpPr/>
          <p:nvPr/>
        </p:nvGrpSpPr>
        <p:grpSpPr>
          <a:xfrm>
            <a:off x="5190561" y="4809567"/>
            <a:ext cx="5105400" cy="1752599"/>
            <a:chOff x="4984373" y="4917144"/>
            <a:chExt cx="5105400" cy="1752599"/>
          </a:xfrm>
        </p:grpSpPr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B328B6A-30F9-46E6-A3ED-18559EBF6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373" y="5725181"/>
              <a:ext cx="15240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T</a:t>
              </a:r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E47B74C4-A780-4A3A-AAA5-7DC77C985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173" y="5725181"/>
              <a:ext cx="14478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B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FBB0ABE-344E-4B05-B546-43F77E0CF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9573" y="5725181"/>
              <a:ext cx="1600200" cy="944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lymfocyt </a:t>
              </a:r>
              <a:r>
                <a:rPr lang="cs-CZ" altLang="cs-CZ" b="1"/>
                <a:t>NK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2B3E3F0B-390B-49A0-9D26-92B122F3E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4685" y="4917144"/>
              <a:ext cx="0" cy="80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A8706566-D2F9-4574-8BDA-66F7DED1E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46373" y="4923493"/>
              <a:ext cx="1738312" cy="741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19138B12-5E96-4CEC-83A1-B1A37878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4685" y="4923493"/>
              <a:ext cx="1766888" cy="817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" name="Text Box 24">
            <a:extLst>
              <a:ext uri="{FF2B5EF4-FFF2-40B4-BE49-F238E27FC236}">
                <a16:creationId xmlns:a16="http://schemas.microsoft.com/office/drawing/2014/main" id="{32547CCD-F0DF-4790-BAF0-5E3D91D6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973" y="2473981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D7C9E444-DDC7-45BA-894A-1E09BDAE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173" y="2478743"/>
            <a:ext cx="152157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1F69FCE7-A242-4EB6-9E44-AD9B47DB16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73" y="2848498"/>
            <a:ext cx="1579135" cy="146698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D527939-5FDE-43E6-B63D-7D2398C14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69" y="2929593"/>
            <a:ext cx="1579135" cy="144123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6DA4FEF8-ACB7-4DF3-A2F2-AC7A429C3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05" y="2892597"/>
            <a:ext cx="1579136" cy="156941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8F8C716-3037-4650-AE25-A281EF4A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85" y="2838375"/>
            <a:ext cx="1886713" cy="171209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4570D26C-7D8A-40C6-9BC9-29FE28CE4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24" y="3012484"/>
            <a:ext cx="1352041" cy="1187675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8E179AD2-2756-48B4-9B4E-22B49BBED8BF}"/>
              </a:ext>
            </a:extLst>
          </p:cNvPr>
          <p:cNvSpPr/>
          <p:nvPr/>
        </p:nvSpPr>
        <p:spPr>
          <a:xfrm>
            <a:off x="2124427" y="4315479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60% </a:t>
            </a:r>
            <a:endParaRPr lang="cs-CZ" dirty="0">
              <a:latin typeface="+mn-lt"/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37319DC-1833-4A81-BC42-BB360B08C0C9}"/>
              </a:ext>
            </a:extLst>
          </p:cNvPr>
          <p:cNvSpPr/>
          <p:nvPr/>
        </p:nvSpPr>
        <p:spPr>
          <a:xfrm>
            <a:off x="3473847" y="4315478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0,5% </a:t>
            </a:r>
            <a:endParaRPr lang="cs-CZ" dirty="0">
              <a:latin typeface="+mn-lt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7F85B10E-B4E7-4298-A76D-B95DC3729534}"/>
              </a:ext>
            </a:extLst>
          </p:cNvPr>
          <p:cNvSpPr/>
          <p:nvPr/>
        </p:nvSpPr>
        <p:spPr>
          <a:xfrm>
            <a:off x="5481949" y="4315478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5%</a:t>
            </a:r>
            <a:endParaRPr lang="cs-CZ" dirty="0">
              <a:latin typeface="+mn-lt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44238F6E-EDEF-4076-A8F0-840FDB3C414A}"/>
              </a:ext>
            </a:extLst>
          </p:cNvPr>
          <p:cNvSpPr/>
          <p:nvPr/>
        </p:nvSpPr>
        <p:spPr>
          <a:xfrm>
            <a:off x="7073900" y="4313323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20-50%</a:t>
            </a:r>
            <a:endParaRPr lang="cs-CZ" dirty="0">
              <a:latin typeface="+mn-lt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082F347A-FB1C-4D2C-8C4A-66E97BB94601}"/>
              </a:ext>
            </a:extLst>
          </p:cNvPr>
          <p:cNvSpPr/>
          <p:nvPr/>
        </p:nvSpPr>
        <p:spPr>
          <a:xfrm>
            <a:off x="9005075" y="431547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>
                <a:latin typeface="+mn-lt"/>
              </a:rPr>
              <a:t>do 10%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53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45"/>
            <a:ext cx="10753200" cy="451576"/>
          </a:xfrm>
        </p:spPr>
        <p:txBody>
          <a:bodyPr/>
          <a:lstStyle/>
          <a:p>
            <a:r>
              <a:rPr lang="cs-CZ" dirty="0"/>
              <a:t>Granulocyty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89980"/>
            <a:ext cx="10753200" cy="4139998"/>
          </a:xfrm>
        </p:spPr>
        <p:txBody>
          <a:bodyPr/>
          <a:lstStyle/>
          <a:p>
            <a:r>
              <a:rPr lang="cs-CZ" b="1" dirty="0"/>
              <a:t>Neutrofilní granulocyty</a:t>
            </a:r>
          </a:p>
          <a:p>
            <a:pPr lvl="1"/>
            <a:r>
              <a:rPr lang="cs-CZ" dirty="0"/>
              <a:t>Tvoří 60–70 % leukocytů periferní krve</a:t>
            </a:r>
          </a:p>
          <a:p>
            <a:pPr lvl="1"/>
            <a:r>
              <a:rPr lang="cs-CZ" dirty="0"/>
              <a:t>Obrana proti extracelulárním bakteriím </a:t>
            </a:r>
          </a:p>
          <a:p>
            <a:pPr lvl="1"/>
            <a:r>
              <a:rPr lang="cs-CZ" dirty="0"/>
              <a:t>Hlavní funkcí </a:t>
            </a:r>
            <a:r>
              <a:rPr lang="cs-CZ" dirty="0" err="1"/>
              <a:t>neutrofilů</a:t>
            </a:r>
            <a:r>
              <a:rPr lang="cs-CZ" dirty="0"/>
              <a:t> je fagocytóza </a:t>
            </a:r>
          </a:p>
          <a:p>
            <a:pPr lvl="1"/>
            <a:r>
              <a:rPr lang="cs-CZ" dirty="0"/>
              <a:t>Odumřelé </a:t>
            </a:r>
            <a:r>
              <a:rPr lang="cs-CZ" dirty="0" err="1"/>
              <a:t>neutrofily</a:t>
            </a:r>
            <a:r>
              <a:rPr lang="cs-CZ" dirty="0"/>
              <a:t> vytvářejí hnis</a:t>
            </a:r>
          </a:p>
          <a:p>
            <a:r>
              <a:rPr lang="cs-CZ" b="1" dirty="0"/>
              <a:t>Eozinofilní granulocyty</a:t>
            </a:r>
          </a:p>
          <a:p>
            <a:pPr lvl="1"/>
            <a:r>
              <a:rPr lang="cs-CZ" dirty="0"/>
              <a:t>Tvoří 1–5 % leukocytů periferní krve</a:t>
            </a:r>
          </a:p>
          <a:p>
            <a:pPr lvl="1"/>
            <a:r>
              <a:rPr lang="cs-CZ" dirty="0"/>
              <a:t>Hrají důležitou roli při alergických reakcích (fagocytují komplex alergen-protilátka) a při ochraně proti parazitárním onemocněním (ze svých granul vypouštějí látky, které poškozují parazity) </a:t>
            </a:r>
          </a:p>
          <a:p>
            <a:r>
              <a:rPr lang="cs-CZ" b="1" dirty="0"/>
              <a:t>Bazofilní granulocyty (</a:t>
            </a:r>
            <a:r>
              <a:rPr lang="cs-CZ" b="1" dirty="0" err="1"/>
              <a:t>bazofily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Tvoří 0,5 % leukocytů periferní krve</a:t>
            </a:r>
          </a:p>
          <a:p>
            <a:pPr lvl="1"/>
            <a:r>
              <a:rPr lang="cs-CZ" dirty="0"/>
              <a:t>Mají granula v cytoplazmě, která obsahují heparin a histamin</a:t>
            </a:r>
          </a:p>
          <a:p>
            <a:pPr lvl="1"/>
            <a:r>
              <a:rPr lang="cs-CZ" dirty="0"/>
              <a:t>Uplatňují  se při vzniku alergické reakce a dále se podílejí na likvidaci parazitárních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73396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Agranulocyty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3387"/>
            <a:ext cx="10753200" cy="4139998"/>
          </a:xfrm>
        </p:spPr>
        <p:txBody>
          <a:bodyPr/>
          <a:lstStyle/>
          <a:p>
            <a:r>
              <a:rPr lang="cs-CZ" b="1" dirty="0"/>
              <a:t>Lymfocyt:</a:t>
            </a:r>
          </a:p>
          <a:p>
            <a:pPr lvl="1"/>
            <a:r>
              <a:rPr lang="cs-CZ" dirty="0"/>
              <a:t>Tvoří 20–50 % z celkového počtu všech bílých krvinek</a:t>
            </a:r>
          </a:p>
          <a:p>
            <a:pPr lvl="1"/>
            <a:r>
              <a:rPr lang="cs-CZ" b="1" dirty="0"/>
              <a:t>B-lymfocyty:</a:t>
            </a:r>
          </a:p>
          <a:p>
            <a:pPr lvl="2"/>
            <a:r>
              <a:rPr lang="cs-CZ" dirty="0"/>
              <a:t>Základní buňky protilátkové imunity</a:t>
            </a:r>
          </a:p>
          <a:p>
            <a:pPr lvl="2"/>
            <a:r>
              <a:rPr lang="cs-CZ" dirty="0"/>
              <a:t>Vznikají v kostní dřeni, kde i dozrávají</a:t>
            </a:r>
          </a:p>
          <a:p>
            <a:pPr lvl="2"/>
            <a:r>
              <a:rPr lang="cs-CZ" dirty="0"/>
              <a:t>Konečným diferenciačním stadiem jsou plazmatické buňky produkující protilátky proti bílkovinným a glykoproteinovým antigenům a toxinům</a:t>
            </a:r>
          </a:p>
          <a:p>
            <a:pPr lvl="1"/>
            <a:r>
              <a:rPr lang="cs-CZ" b="1" dirty="0"/>
              <a:t>T-lymfocyt: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Jsou podstatou specifické (získané) buněčné imunity</a:t>
            </a:r>
          </a:p>
          <a:p>
            <a:pPr lvl="2"/>
            <a:r>
              <a:rPr lang="cs-CZ" dirty="0"/>
              <a:t>Vznikají v kostní dřeni </a:t>
            </a:r>
            <a:r>
              <a:rPr lang="pt-BR" dirty="0"/>
              <a:t>a migrují do brzlíku, ve kterém dozrávají</a:t>
            </a:r>
            <a:endParaRPr lang="cs-CZ" dirty="0"/>
          </a:p>
          <a:p>
            <a:pPr lvl="2"/>
            <a:r>
              <a:rPr lang="cs-CZ" dirty="0"/>
              <a:t>Vylučují do krve cytokiny</a:t>
            </a:r>
          </a:p>
          <a:p>
            <a:pPr lvl="2"/>
            <a:r>
              <a:rPr lang="cs-CZ" dirty="0"/>
              <a:t>Nesou CD3, CD8 nebo CD4 znaky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Natural </a:t>
            </a:r>
            <a:r>
              <a:rPr lang="cs-CZ" b="1" dirty="0" err="1"/>
              <a:t>killers</a:t>
            </a:r>
            <a:r>
              <a:rPr lang="cs-CZ" b="1" dirty="0"/>
              <a:t>, NK:</a:t>
            </a:r>
          </a:p>
          <a:p>
            <a:pPr lvl="2"/>
            <a:r>
              <a:rPr lang="cs-CZ" dirty="0"/>
              <a:t>Hlavní část cytotoxické buněčné imunity. </a:t>
            </a:r>
          </a:p>
          <a:p>
            <a:pPr lvl="2"/>
            <a:r>
              <a:rPr lang="cs-CZ" dirty="0"/>
              <a:t>Jsou schopni ničit i bez předchozího setkání s antigenem (to se uplatňuje u novorozenců)</a:t>
            </a:r>
          </a:p>
          <a:p>
            <a:pPr lvl="2"/>
            <a:r>
              <a:rPr lang="cs-CZ" dirty="0"/>
              <a:t>Nenesou CD-3 znak</a:t>
            </a:r>
          </a:p>
        </p:txBody>
      </p:sp>
    </p:spTree>
    <p:extLst>
      <p:ext uri="{BB962C8B-B14F-4D97-AF65-F5344CB8AC3E}">
        <p14:creationId xmlns:p14="http://schemas.microsoft.com/office/powerpoint/2010/main" val="4117579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45309"/>
            <a:ext cx="10753200" cy="451576"/>
          </a:xfrm>
        </p:spPr>
        <p:txBody>
          <a:bodyPr/>
          <a:lstStyle/>
          <a:p>
            <a:pPr algn="ctr"/>
            <a:r>
              <a:rPr lang="cs-CZ" sz="5400" dirty="0"/>
              <a:t>To </a:t>
            </a:r>
            <a:r>
              <a:rPr lang="cs-CZ" sz="5400" dirty="0" err="1"/>
              <a:t>be</a:t>
            </a:r>
            <a:r>
              <a:rPr lang="cs-CZ" sz="5400" dirty="0"/>
              <a:t> </a:t>
            </a:r>
            <a:r>
              <a:rPr lang="cs-CZ" sz="5400" dirty="0" err="1"/>
              <a:t>continued</a:t>
            </a:r>
            <a:r>
              <a:rPr lang="cs-CZ" sz="5400" dirty="0"/>
              <a:t>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1DB6A3-CA50-4D01-9726-DEE26F33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14" y="2556514"/>
            <a:ext cx="3882639" cy="39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</a:t>
            </a:r>
            <a:r>
              <a:rPr lang="en-US" dirty="0"/>
              <a:t>. </a:t>
            </a:r>
            <a:r>
              <a:rPr lang="cs-CZ" dirty="0"/>
              <a:t>Anorganické látky</a:t>
            </a:r>
            <a:r>
              <a:rPr lang="en-US" dirty="0"/>
              <a:t>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1096"/>
            <a:ext cx="10753200" cy="5586904"/>
          </a:xfrm>
        </p:spPr>
        <p:txBody>
          <a:bodyPr/>
          <a:lstStyle/>
          <a:p>
            <a:r>
              <a:rPr lang="cs-CZ" sz="2400" b="1" dirty="0"/>
              <a:t>Na</a:t>
            </a:r>
            <a:r>
              <a:rPr lang="cs-CZ" sz="2400" b="1" baseline="30000" dirty="0"/>
              <a:t>+</a:t>
            </a:r>
            <a:r>
              <a:rPr lang="cs-CZ" sz="2400" dirty="0"/>
              <a:t> (137-147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Cl</a:t>
            </a:r>
            <a:r>
              <a:rPr lang="cs-CZ" sz="2400" b="1" baseline="30000" dirty="0"/>
              <a:t>-</a:t>
            </a:r>
            <a:r>
              <a:rPr lang="cs-CZ" sz="2400" dirty="0"/>
              <a:t> (98-106 </a:t>
            </a:r>
            <a:r>
              <a:rPr lang="cs-CZ" sz="2400" dirty="0" err="1"/>
              <a:t>mmol</a:t>
            </a:r>
            <a:r>
              <a:rPr lang="cs-CZ" sz="2400" dirty="0"/>
              <a:t>/l): udržení osmotického tlaku, objemu, pH</a:t>
            </a:r>
          </a:p>
          <a:p>
            <a:r>
              <a:rPr lang="cs-CZ" sz="2400" b="1" dirty="0"/>
              <a:t>K</a:t>
            </a:r>
            <a:r>
              <a:rPr lang="cs-CZ" sz="2400" b="1" baseline="30000" dirty="0"/>
              <a:t>+</a:t>
            </a:r>
            <a:r>
              <a:rPr lang="cs-CZ" sz="2400" dirty="0"/>
              <a:t> (3,8-5,1 </a:t>
            </a:r>
            <a:r>
              <a:rPr lang="cs-CZ" sz="2400" dirty="0" err="1"/>
              <a:t>mmol</a:t>
            </a:r>
            <a:r>
              <a:rPr lang="cs-CZ" sz="2400" dirty="0"/>
              <a:t>/l): činnost svalů (hl. myokardu)</a:t>
            </a:r>
          </a:p>
          <a:p>
            <a:r>
              <a:rPr lang="cs-CZ" sz="2400" b="1" dirty="0"/>
              <a:t>Ca</a:t>
            </a:r>
            <a:r>
              <a:rPr lang="cs-CZ" sz="2400" b="1" baseline="30000" dirty="0"/>
              <a:t>2+</a:t>
            </a:r>
            <a:r>
              <a:rPr lang="cs-CZ" sz="2400" dirty="0"/>
              <a:t> (2,1-2,7mmol/l): nervová dráždivost, stažlivost svalu, srážení krve, propustnost membrán, mineralizace kostí</a:t>
            </a:r>
          </a:p>
          <a:p>
            <a:r>
              <a:rPr lang="cs-CZ" sz="2400" b="1" dirty="0"/>
              <a:t>P</a:t>
            </a:r>
            <a:r>
              <a:rPr lang="cs-CZ" sz="2400" dirty="0"/>
              <a:t> (0,65-1,62 </a:t>
            </a:r>
            <a:r>
              <a:rPr lang="cs-CZ" sz="2400" dirty="0" err="1"/>
              <a:t>mmol</a:t>
            </a:r>
            <a:r>
              <a:rPr lang="cs-CZ" sz="2400" dirty="0"/>
              <a:t>/l): regulace pH, mineralizace kostí</a:t>
            </a:r>
          </a:p>
          <a:p>
            <a:r>
              <a:rPr lang="cs-CZ" sz="2400" b="1" dirty="0"/>
              <a:t>Mg</a:t>
            </a:r>
            <a:r>
              <a:rPr lang="cs-CZ" sz="2400" b="1" baseline="30000" dirty="0"/>
              <a:t>2+</a:t>
            </a:r>
            <a:r>
              <a:rPr lang="cs-CZ" sz="2400" baseline="30000" dirty="0"/>
              <a:t> </a:t>
            </a:r>
            <a:r>
              <a:rPr lang="cs-CZ" sz="2400" dirty="0"/>
              <a:t>(0,75-1,25 </a:t>
            </a:r>
            <a:r>
              <a:rPr lang="cs-CZ" sz="2400" dirty="0" err="1"/>
              <a:t>mmol</a:t>
            </a:r>
            <a:r>
              <a:rPr lang="cs-CZ" sz="2400" dirty="0"/>
              <a:t>/l): aktivita enzymů, nervová dráždivost</a:t>
            </a:r>
          </a:p>
          <a:p>
            <a:r>
              <a:rPr lang="cs-CZ" sz="2400" b="1" dirty="0"/>
              <a:t>HCO</a:t>
            </a:r>
            <a:r>
              <a:rPr lang="cs-CZ" sz="2400" b="1" baseline="-25000" dirty="0"/>
              <a:t>3</a:t>
            </a:r>
            <a:r>
              <a:rPr lang="cs-CZ" sz="2400" b="1" baseline="30000" dirty="0"/>
              <a:t>-</a:t>
            </a:r>
            <a:r>
              <a:rPr lang="cs-CZ" sz="2400" dirty="0"/>
              <a:t> (25-34 </a:t>
            </a:r>
            <a:r>
              <a:rPr lang="cs-CZ" sz="2400" dirty="0" err="1"/>
              <a:t>mmol</a:t>
            </a:r>
            <a:r>
              <a:rPr lang="cs-CZ" sz="2400" dirty="0"/>
              <a:t>/l): transport CO</a:t>
            </a:r>
            <a:r>
              <a:rPr lang="cs-CZ" sz="2400" baseline="-25000" dirty="0"/>
              <a:t>2</a:t>
            </a:r>
            <a:r>
              <a:rPr lang="cs-CZ" sz="2400" dirty="0"/>
              <a:t>, udržení pH</a:t>
            </a:r>
          </a:p>
          <a:p>
            <a:r>
              <a:rPr lang="cs-CZ" sz="2400" b="1" dirty="0" err="1"/>
              <a:t>Fe</a:t>
            </a:r>
            <a:r>
              <a:rPr lang="cs-CZ" sz="2400" dirty="0"/>
              <a:t> (16-25 </a:t>
            </a:r>
            <a:r>
              <a:rPr lang="el-GR" sz="2400" dirty="0"/>
              <a:t>μ</a:t>
            </a:r>
            <a:r>
              <a:rPr lang="cs-CZ" sz="2400" dirty="0"/>
              <a:t>mol/l): součást hemoglobinu - transport plynů</a:t>
            </a:r>
          </a:p>
          <a:p>
            <a:r>
              <a:rPr lang="cs-CZ" sz="2400" b="1" dirty="0"/>
              <a:t>I</a:t>
            </a:r>
            <a:r>
              <a:rPr lang="cs-CZ" sz="2400" dirty="0"/>
              <a:t> (275-630 </a:t>
            </a:r>
            <a:r>
              <a:rPr lang="cs-CZ" sz="2400" dirty="0" err="1"/>
              <a:t>nmol</a:t>
            </a:r>
            <a:r>
              <a:rPr lang="cs-CZ" sz="2400" dirty="0"/>
              <a:t>/l): tvorba hormonů štítné žlázy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113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plazma. Organické látky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9778"/>
            <a:ext cx="10753200" cy="4139998"/>
          </a:xfrm>
        </p:spPr>
        <p:txBody>
          <a:bodyPr/>
          <a:lstStyle/>
          <a:p>
            <a:r>
              <a:rPr lang="cs-CZ" dirty="0"/>
              <a:t>Plazmatické proteiny	60-80 g/l</a:t>
            </a:r>
          </a:p>
          <a:p>
            <a:pPr lvl="1"/>
            <a:r>
              <a:rPr lang="cs-CZ" dirty="0"/>
              <a:t>Albuminy (40-48 g/l): </a:t>
            </a:r>
            <a:r>
              <a:rPr lang="cs-CZ" dirty="0" err="1"/>
              <a:t>onkotický</a:t>
            </a:r>
            <a:r>
              <a:rPr lang="cs-CZ" dirty="0"/>
              <a:t> tlak, transport iontů, mastných kyselin, pigmentů, látek tělu cizích, hormonů</a:t>
            </a:r>
          </a:p>
          <a:p>
            <a:pPr lvl="1"/>
            <a:r>
              <a:rPr lang="cs-CZ" dirty="0"/>
              <a:t>Globuliny (18-30 g/l)</a:t>
            </a:r>
          </a:p>
          <a:p>
            <a:pPr lvl="2"/>
            <a:r>
              <a:rPr lang="el-GR" dirty="0"/>
              <a:t>α-</a:t>
            </a:r>
            <a:r>
              <a:rPr lang="cs-CZ" dirty="0"/>
              <a:t>globuliny: transport hormonů, kovů, vitamínů</a:t>
            </a:r>
          </a:p>
          <a:p>
            <a:pPr lvl="2"/>
            <a:r>
              <a:rPr lang="el-GR" dirty="0"/>
              <a:t>β-</a:t>
            </a:r>
            <a:r>
              <a:rPr lang="cs-CZ" dirty="0"/>
              <a:t>globuliny: vazba hemu, vit. B12, železa, transport cholesterolu</a:t>
            </a:r>
          </a:p>
          <a:p>
            <a:pPr lvl="2"/>
            <a:r>
              <a:rPr lang="el-GR" dirty="0"/>
              <a:t>γ-</a:t>
            </a:r>
            <a:r>
              <a:rPr lang="cs-CZ" dirty="0"/>
              <a:t>globuliny: protilátky, specifická imunita</a:t>
            </a:r>
          </a:p>
          <a:p>
            <a:pPr lvl="1"/>
            <a:r>
              <a:rPr lang="cs-CZ" dirty="0"/>
              <a:t>Fibrinogen (3 g/l): srážení krve</a:t>
            </a:r>
          </a:p>
          <a:p>
            <a:r>
              <a:rPr lang="cs-CZ" dirty="0"/>
              <a:t>Tuky (4-10 g/l)</a:t>
            </a:r>
          </a:p>
          <a:p>
            <a:r>
              <a:rPr lang="cs-CZ" dirty="0"/>
              <a:t>Glukóza (4-5,5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  <a:p>
            <a:r>
              <a:rPr lang="cs-CZ" dirty="0"/>
              <a:t>Dusíkaté látky (0,2-0,4 g/l): močovina, bilirubin, aminokyseliny</a:t>
            </a:r>
          </a:p>
          <a:p>
            <a:r>
              <a:rPr lang="cs-CZ" dirty="0"/>
              <a:t>Hormony, vitamíny, enzymy, léky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98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AB206-AFC8-418F-8EBB-9B84BBE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57251"/>
            <a:ext cx="11212024" cy="451576"/>
          </a:xfrm>
        </p:spPr>
        <p:txBody>
          <a:bodyPr/>
          <a:lstStyle/>
          <a:p>
            <a:r>
              <a:rPr lang="cs-CZ" dirty="0"/>
              <a:t>Viskozita krve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8895F-D560-4345-97F4-8208B1706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29"/>
            <a:ext cx="11212024" cy="4139998"/>
          </a:xfrm>
        </p:spPr>
        <p:txBody>
          <a:bodyPr/>
          <a:lstStyle/>
          <a:p>
            <a:r>
              <a:rPr lang="cs-CZ" dirty="0"/>
              <a:t>Viskozita neboli vazkost je veličina, která charakterizuje vnitřní tření tekutiny a závisí především na přitažlivých silách mezi částicemi</a:t>
            </a:r>
          </a:p>
          <a:p>
            <a:r>
              <a:rPr lang="cs-CZ" b="1" dirty="0"/>
              <a:t>Fibrinogen</a:t>
            </a:r>
            <a:r>
              <a:rPr lang="cs-CZ" dirty="0"/>
              <a:t> (Interakce s Ery, s LDL; </a:t>
            </a:r>
            <a:r>
              <a:rPr lang="cs-CZ" dirty="0" err="1"/>
              <a:t>hyperfibrinogenémie</a:t>
            </a:r>
            <a:r>
              <a:rPr lang="cs-CZ" dirty="0"/>
              <a:t>)</a:t>
            </a:r>
          </a:p>
          <a:p>
            <a:r>
              <a:rPr lang="cs-CZ" b="1" dirty="0"/>
              <a:t>Hematokrit</a:t>
            </a:r>
            <a:r>
              <a:rPr lang="cs-CZ" dirty="0"/>
              <a:t> (přímé a nepřímé interakce mezi Ery a mezi Ery a fibrinogenem)</a:t>
            </a:r>
          </a:p>
          <a:p>
            <a:r>
              <a:rPr lang="cs-CZ" b="1" dirty="0"/>
              <a:t>Průměr cévy</a:t>
            </a:r>
          </a:p>
          <a:p>
            <a:r>
              <a:rPr lang="cs-CZ" b="1" dirty="0"/>
              <a:t>Rychlost proudění krve</a:t>
            </a:r>
          </a:p>
          <a:p>
            <a:r>
              <a:rPr lang="pl-PL" b="1" dirty="0"/>
              <a:t>Teplota</a:t>
            </a:r>
            <a:r>
              <a:rPr lang="pl-PL" dirty="0"/>
              <a:t> (za fyziologických podmínek zanedbatelný parametr)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4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7EBA2E69-27BF-401C-9BCE-9A70EE2E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42" y="1643536"/>
            <a:ext cx="176798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erytrocyty</a:t>
            </a:r>
            <a:endParaRPr lang="en-US" altLang="cs-CZ" sz="2800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5.10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/</a:t>
            </a:r>
            <a:r>
              <a:rPr lang="cs-CZ" altLang="cs-CZ" sz="2800" dirty="0" err="1"/>
              <a:t>l</a:t>
            </a:r>
            <a:r>
              <a:rPr lang="cs-CZ" altLang="cs-CZ" sz="2800" i="1" dirty="0" err="1"/>
              <a:t>l</a:t>
            </a:r>
            <a:endParaRPr lang="en-US" altLang="cs-CZ" sz="28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95995FA-1EC1-4084-AFBD-A2B3FF77C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146" y="1636153"/>
            <a:ext cx="1752403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leukocyty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4-10.10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BC509C46-9DF3-4375-AC37-D8B5F0D5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640" y="1642740"/>
            <a:ext cx="2339102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trombocyty</a:t>
            </a:r>
            <a:endParaRPr lang="en-US" altLang="cs-CZ" sz="2800" dirty="0"/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altLang="cs-CZ" sz="2800" dirty="0"/>
              <a:t>150-400.10</a:t>
            </a:r>
            <a:r>
              <a:rPr lang="cs-CZ" altLang="cs-CZ" sz="2800" baseline="30000" dirty="0"/>
              <a:t>9</a:t>
            </a:r>
            <a:r>
              <a:rPr lang="cs-CZ" altLang="cs-CZ" sz="2800" dirty="0"/>
              <a:t>/l</a:t>
            </a:r>
            <a:endParaRPr lang="en-US" altLang="cs-CZ" sz="2800" dirty="0"/>
          </a:p>
        </p:txBody>
      </p:sp>
      <p:pic>
        <p:nvPicPr>
          <p:cNvPr id="52" name="Picture 6" descr="Erytrocyty">
            <a:extLst>
              <a:ext uri="{FF2B5EF4-FFF2-40B4-BE49-F238E27FC236}">
                <a16:creationId xmlns:a16="http://schemas.microsoft.com/office/drawing/2014/main" id="{DDB6E975-3E3C-41E7-BD31-250B2DE0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EFF1"/>
              </a:clrFrom>
              <a:clrTo>
                <a:srgbClr val="F5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80" y="2468375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7" descr="trombocyty">
            <a:extLst>
              <a:ext uri="{FF2B5EF4-FFF2-40B4-BE49-F238E27FC236}">
                <a16:creationId xmlns:a16="http://schemas.microsoft.com/office/drawing/2014/main" id="{0F54C78C-C275-4832-88ED-4145EFA4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b="26923"/>
          <a:stretch>
            <a:fillRect/>
          </a:stretch>
        </p:blipFill>
        <p:spPr bwMode="auto">
          <a:xfrm>
            <a:off x="7911359" y="2468375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13">
            <a:extLst>
              <a:ext uri="{FF2B5EF4-FFF2-40B4-BE49-F238E27FC236}">
                <a16:creationId xmlns:a16="http://schemas.microsoft.com/office/drawing/2014/main" id="{A6EF85E1-0780-4D7B-AF6F-CACD85882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759" y="3547133"/>
            <a:ext cx="18811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granulocyty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0B316F1B-DD3C-40E7-A513-DCDEAE32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009" y="3545545"/>
            <a:ext cx="20383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cs-CZ" sz="2800"/>
              <a:t>agranulocyty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49C660D2-266C-4372-BE5C-20E755AD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959" y="4536145"/>
            <a:ext cx="1496115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 dirty="0" err="1">
                <a:solidFill>
                  <a:srgbClr val="0000FF"/>
                </a:solidFill>
              </a:rPr>
              <a:t>neutrofil</a:t>
            </a:r>
            <a:endParaRPr lang="en-US" altLang="cs-CZ" sz="2800" dirty="0"/>
          </a:p>
        </p:txBody>
      </p:sp>
      <p:sp>
        <p:nvSpPr>
          <p:cNvPr id="62" name="Text Box 16">
            <a:extLst>
              <a:ext uri="{FF2B5EF4-FFF2-40B4-BE49-F238E27FC236}">
                <a16:creationId xmlns:a16="http://schemas.microsoft.com/office/drawing/2014/main" id="{5D96C065-0C2E-47F9-82A7-1FE3364F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759" y="4536145"/>
            <a:ext cx="120436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bazofil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5819644-5B5F-4421-8147-C5108A6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159" y="4536145"/>
            <a:ext cx="1485022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eozinofil</a:t>
            </a:r>
          </a:p>
        </p:txBody>
      </p:sp>
      <p:sp>
        <p:nvSpPr>
          <p:cNvPr id="64" name="Text Box 18">
            <a:extLst>
              <a:ext uri="{FF2B5EF4-FFF2-40B4-BE49-F238E27FC236}">
                <a16:creationId xmlns:a16="http://schemas.microsoft.com/office/drawing/2014/main" id="{ABEB6A1A-0806-4B1A-9B29-7CF89F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359" y="4536145"/>
            <a:ext cx="154241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monocyt</a:t>
            </a:r>
          </a:p>
        </p:txBody>
      </p:sp>
      <p:sp>
        <p:nvSpPr>
          <p:cNvPr id="65" name="Text Box 19">
            <a:extLst>
              <a:ext uri="{FF2B5EF4-FFF2-40B4-BE49-F238E27FC236}">
                <a16:creationId xmlns:a16="http://schemas.microsoft.com/office/drawing/2014/main" id="{D25CA2DF-78CA-4E35-AA73-AA75BDD6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909" y="4536145"/>
            <a:ext cx="1518044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cs-CZ" sz="2800">
                <a:solidFill>
                  <a:srgbClr val="0000FF"/>
                </a:solidFill>
              </a:rPr>
              <a:t>lymfocyt</a:t>
            </a:r>
          </a:p>
        </p:txBody>
      </p:sp>
      <p:sp>
        <p:nvSpPr>
          <p:cNvPr id="66" name="Line 20">
            <a:extLst>
              <a:ext uri="{FF2B5EF4-FFF2-40B4-BE49-F238E27FC236}">
                <a16:creationId xmlns:a16="http://schemas.microsoft.com/office/drawing/2014/main" id="{52FC0B75-BA64-42C0-B709-36C91FC6C8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06159" y="2631145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" name="Line 21">
            <a:extLst>
              <a:ext uri="{FF2B5EF4-FFF2-40B4-BE49-F238E27FC236}">
                <a16:creationId xmlns:a16="http://schemas.microsoft.com/office/drawing/2014/main" id="{50AB3D54-F5BD-4013-967F-5E1E73645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759" y="2631145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" name="Line 22">
            <a:extLst>
              <a:ext uri="{FF2B5EF4-FFF2-40B4-BE49-F238E27FC236}">
                <a16:creationId xmlns:a16="http://schemas.microsoft.com/office/drawing/2014/main" id="{98FB70EB-54E9-4B89-A613-393A34CA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5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" name="Line 23">
            <a:extLst>
              <a:ext uri="{FF2B5EF4-FFF2-40B4-BE49-F238E27FC236}">
                <a16:creationId xmlns:a16="http://schemas.microsoft.com/office/drawing/2014/main" id="{A7C5A035-3163-4D46-B0E2-68BE99E87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4790" y="398322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" name="Line 24">
            <a:extLst>
              <a:ext uri="{FF2B5EF4-FFF2-40B4-BE49-F238E27FC236}">
                <a16:creationId xmlns:a16="http://schemas.microsoft.com/office/drawing/2014/main" id="{B2247467-1F3D-4C61-B4A9-A2F0F1E00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159" y="4002745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" name="Line 25">
            <a:extLst>
              <a:ext uri="{FF2B5EF4-FFF2-40B4-BE49-F238E27FC236}">
                <a16:creationId xmlns:a16="http://schemas.microsoft.com/office/drawing/2014/main" id="{0E47B341-82F9-441C-8416-0189D401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87559" y="4002745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" name="Line 26">
            <a:extLst>
              <a:ext uri="{FF2B5EF4-FFF2-40B4-BE49-F238E27FC236}">
                <a16:creationId xmlns:a16="http://schemas.microsoft.com/office/drawing/2014/main" id="{6EF78DA2-13C5-4D5F-AB0D-C4344A5FE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0959" y="4002745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6C8C0C1-5867-4B57-A707-F47BD86E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39" y="4956702"/>
            <a:ext cx="1579135" cy="14669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8733626-F50F-4095-A167-85AC70C43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99" y="4991757"/>
            <a:ext cx="1579135" cy="14412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0389901-18EA-453C-B7E9-7329FF96A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74" y="4956702"/>
            <a:ext cx="1579136" cy="156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639C3D-9F20-42E8-9F65-414CA732D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782" y="4928914"/>
            <a:ext cx="1982954" cy="17994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81ACBC7-0B80-4C1E-9F27-B67C3F393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36" y="5069545"/>
            <a:ext cx="1352041" cy="118767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C8F40E-50B7-4424-A2BD-96BB93E802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55" y="4956702"/>
            <a:ext cx="1982954" cy="1799431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A4E38AC-93B9-4685-B7F0-F813777F3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09" y="5097333"/>
            <a:ext cx="1352041" cy="11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CC196-978D-4C6D-AEAB-B96F2D76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Formované krevní elementy</a:t>
            </a:r>
            <a:br>
              <a:rPr lang="cs-CZ" dirty="0"/>
            </a:br>
            <a:endParaRPr lang="cs-CZ" dirty="0"/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7B379A3E-22A8-4D9A-AB7E-89D1CDC1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941" y="6176150"/>
            <a:ext cx="4076118" cy="62089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Schéma krevního nátěru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79AC4A-88E6-4A3F-91CF-926A278D55C8}"/>
              </a:ext>
            </a:extLst>
          </p:cNvPr>
          <p:cNvGrpSpPr/>
          <p:nvPr/>
        </p:nvGrpSpPr>
        <p:grpSpPr>
          <a:xfrm>
            <a:off x="301818" y="1629249"/>
            <a:ext cx="10987906" cy="4678762"/>
            <a:chOff x="292582" y="1629249"/>
            <a:chExt cx="10987906" cy="467876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AA1B801-DA3C-46B2-9B3F-850158D0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0" t="5641" r="8043" b="8548"/>
            <a:stretch/>
          </p:blipFill>
          <p:spPr>
            <a:xfrm>
              <a:off x="292582" y="1629249"/>
              <a:ext cx="10449309" cy="4678762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79BC27C3-C463-4289-9F78-970AA579F7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CFEFF"/>
                </a:clrFrom>
                <a:clrTo>
                  <a:srgbClr val="FC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0" t="5641" r="3626" b="66898"/>
            <a:stretch/>
          </p:blipFill>
          <p:spPr>
            <a:xfrm>
              <a:off x="9407236" y="1629249"/>
              <a:ext cx="1873252" cy="1497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8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584CC-64F9-4F44-8131-14DCCE75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Hematopoéza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0ABC76-810D-44EE-B5A1-0A5FBC197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2011"/>
          <a:stretch/>
        </p:blipFill>
        <p:spPr>
          <a:xfrm>
            <a:off x="2043978" y="1290916"/>
            <a:ext cx="8104069" cy="543261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76B3E6-36D6-41B6-98B1-DD2F129CE48B}"/>
              </a:ext>
            </a:extLst>
          </p:cNvPr>
          <p:cNvSpPr/>
          <p:nvPr/>
        </p:nvSpPr>
        <p:spPr bwMode="auto">
          <a:xfrm>
            <a:off x="7620000" y="2940423"/>
            <a:ext cx="1004047" cy="369345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10392</TotalTime>
  <Words>1822</Words>
  <Application>Microsoft Office PowerPoint</Application>
  <PresentationFormat>Širokoúhlá obrazovka</PresentationFormat>
  <Paragraphs>353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Open Sans</vt:lpstr>
      <vt:lpstr>Symbol</vt:lpstr>
      <vt:lpstr>Tahoma</vt:lpstr>
      <vt:lpstr>Times New Roman</vt:lpstr>
      <vt:lpstr>Wingdings</vt:lpstr>
      <vt:lpstr>Prezentace_MU_CZ</vt:lpstr>
      <vt:lpstr>Krev (složení, funkce).</vt:lpstr>
      <vt:lpstr>Úvod</vt:lpstr>
      <vt:lpstr>Funkce krve </vt:lpstr>
      <vt:lpstr>Krevní plazma. Anorganické látky. </vt:lpstr>
      <vt:lpstr>Krevní plazma. Organické látky </vt:lpstr>
      <vt:lpstr>Viskozita krve </vt:lpstr>
      <vt:lpstr>Formované krevní elementy </vt:lpstr>
      <vt:lpstr>Formované krevní elementy </vt:lpstr>
      <vt:lpstr>Hematopoéza</vt:lpstr>
      <vt:lpstr>Erytropoéza</vt:lpstr>
      <vt:lpstr>Erytropoéza</vt:lpstr>
      <vt:lpstr>Erytropoéza</vt:lpstr>
      <vt:lpstr>Erytropoéza</vt:lpstr>
      <vt:lpstr>Zánik červených krvinek</vt:lpstr>
      <vt:lpstr>Červená krvinka (erytrocyt)</vt:lpstr>
      <vt:lpstr>Červená krvinka (erytrocyt)</vt:lpstr>
      <vt:lpstr>Funkce Ery</vt:lpstr>
      <vt:lpstr>Hemoglobin (Hb)</vt:lpstr>
      <vt:lpstr>Přenos dýchacích plynů </vt:lpstr>
      <vt:lpstr>Přenos dýchacích plynů </vt:lpstr>
      <vt:lpstr>Přenos dýchacích plynů </vt:lpstr>
      <vt:lpstr>Hematokrit (Hct)</vt:lpstr>
      <vt:lpstr>Vypočítané hodnoty červené složky</vt:lpstr>
      <vt:lpstr>Sedimentace erytrocytů</vt:lpstr>
      <vt:lpstr>Sedimentace erytrocytů</vt:lpstr>
      <vt:lpstr>Hemolýza</vt:lpstr>
      <vt:lpstr>Systém AB0</vt:lpstr>
      <vt:lpstr>Systém AB0</vt:lpstr>
      <vt:lpstr>Systém Rh</vt:lpstr>
      <vt:lpstr>Hematopoéza</vt:lpstr>
      <vt:lpstr>Krevní destičky (trombocyty)</vt:lpstr>
      <vt:lpstr>Hematopoéza</vt:lpstr>
      <vt:lpstr>Bílé  krvinky (leukocyty) </vt:lpstr>
      <vt:lpstr>Granulocyty </vt:lpstr>
      <vt:lpstr>Agranulocyty</vt:lpstr>
      <vt:lpstr>To be continued…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194</cp:revision>
  <cp:lastPrinted>1601-01-01T00:00:00Z</cp:lastPrinted>
  <dcterms:created xsi:type="dcterms:W3CDTF">2019-10-07T09:26:17Z</dcterms:created>
  <dcterms:modified xsi:type="dcterms:W3CDTF">2020-11-20T08:35:48Z</dcterms:modified>
</cp:coreProperties>
</file>