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7" r:id="rId3"/>
    <p:sldId id="267" r:id="rId4"/>
    <p:sldId id="268" r:id="rId5"/>
    <p:sldId id="260" r:id="rId6"/>
    <p:sldId id="261" r:id="rId7"/>
    <p:sldId id="262" r:id="rId8"/>
    <p:sldId id="265" r:id="rId9"/>
    <p:sldId id="263" r:id="rId10"/>
    <p:sldId id="269" r:id="rId11"/>
    <p:sldId id="270" r:id="rId12"/>
    <p:sldId id="264" r:id="rId13"/>
    <p:sldId id="271" r:id="rId14"/>
    <p:sldId id="272" r:id="rId15"/>
    <p:sldId id="258" r:id="rId16"/>
    <p:sldId id="273" r:id="rId17"/>
    <p:sldId id="25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922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501395"/>
            <a:ext cx="6769607" cy="323107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74242" y="488441"/>
            <a:ext cx="6795770" cy="3352800"/>
          </a:xfrm>
          <a:custGeom>
            <a:avLst/>
            <a:gdLst/>
            <a:ahLst/>
            <a:cxnLst/>
            <a:rect l="l" t="t" r="r" b="b"/>
            <a:pathLst>
              <a:path w="6795770" h="3352800">
                <a:moveTo>
                  <a:pt x="0" y="3352800"/>
                </a:moveTo>
                <a:lnTo>
                  <a:pt x="6795516" y="3352800"/>
                </a:lnTo>
                <a:lnTo>
                  <a:pt x="6795516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2438" y="477138"/>
            <a:ext cx="679912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9775" y="1913382"/>
            <a:ext cx="5244465" cy="37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E16F1-4441-CC25-6938-46D4669F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201B5F-F93E-F5D9-BEEE-0C81647086ED}"/>
              </a:ext>
            </a:extLst>
          </p:cNvPr>
          <p:cNvSpPr txBox="1"/>
          <p:nvPr/>
        </p:nvSpPr>
        <p:spPr>
          <a:xfrm>
            <a:off x="1333499" y="5334000"/>
            <a:ext cx="6477000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95"/>
              </a:spcBef>
            </a:pPr>
            <a:r>
              <a:rPr lang="cs-CZ" sz="3600" b="1" dirty="0">
                <a:solidFill>
                  <a:schemeClr val="bg1"/>
                </a:solidFill>
                <a:latin typeface="Arial"/>
                <a:cs typeface="Arial"/>
              </a:rPr>
              <a:t>XLIII.</a:t>
            </a:r>
            <a:r>
              <a:rPr lang="cs-CZ" sz="3600" b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3600" b="1" spc="-10" dirty="0">
                <a:solidFill>
                  <a:schemeClr val="bg1"/>
                </a:solidFill>
                <a:latin typeface="Arial"/>
                <a:cs typeface="Arial"/>
              </a:rPr>
              <a:t>Elektroencefalografie </a:t>
            </a:r>
          </a:p>
          <a:p>
            <a:pPr marL="12700" marR="5080" indent="88265">
              <a:lnSpc>
                <a:spcPct val="100000"/>
              </a:lnSpc>
              <a:spcBef>
                <a:spcPts val="95"/>
              </a:spcBef>
            </a:pPr>
            <a:r>
              <a:rPr lang="cs-CZ" sz="3600" b="1" spc="-60" dirty="0">
                <a:solidFill>
                  <a:schemeClr val="bg1"/>
                </a:solidFill>
                <a:latin typeface="Arial"/>
                <a:cs typeface="Arial"/>
              </a:rPr>
              <a:t>XLIV.</a:t>
            </a:r>
            <a:r>
              <a:rPr lang="cs-CZ" sz="3600" b="1" spc="-2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3600" b="1" dirty="0">
                <a:solidFill>
                  <a:schemeClr val="bg1"/>
                </a:solidFill>
                <a:latin typeface="Arial"/>
                <a:cs typeface="Arial"/>
              </a:rPr>
              <a:t>Evokované</a:t>
            </a:r>
            <a:r>
              <a:rPr lang="cs-CZ" sz="3600" b="1" spc="-1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3600" b="1" spc="-10" dirty="0">
                <a:solidFill>
                  <a:schemeClr val="bg1"/>
                </a:solidFill>
                <a:latin typeface="Arial"/>
                <a:cs typeface="Arial"/>
              </a:rPr>
              <a:t>potenciály</a:t>
            </a:r>
            <a:endParaRPr lang="cs-CZ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A20CA6-17D1-F735-B1C1-82BC8679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5779911" cy="40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3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A7DF4-2AF2-ACA7-7180-4EB571F4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8200162" cy="61555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Zvukový evokovaný potenciál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802AF2-7430-BED4-F70F-A7F25E923669}"/>
              </a:ext>
            </a:extLst>
          </p:cNvPr>
          <p:cNvSpPr txBox="1"/>
          <p:nvPr/>
        </p:nvSpPr>
        <p:spPr>
          <a:xfrm>
            <a:off x="-22123" y="1066800"/>
            <a:ext cx="89611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bg1"/>
                </a:solidFill>
                <a:latin typeface="TimesNewRomanPSMT"/>
              </a:rPr>
              <a:t>e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lektrokochleogram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odráží aktivitu vláskových buněk a sluchového nervu během prvních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ms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po prezentaci podnětu. BAEP registrujeme v intervalu 4–10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ms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po podnětu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jednotlivé vlny jsou generovány ve sluchovém nervu a dalších neuronech jader sluchové dráhy (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ncl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.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cochlearis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,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ncl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.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olivaris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 superior,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ncl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.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Lemnisci</a:t>
            </a:r>
            <a:r>
              <a:rPr lang="cs-CZ" i="1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lateralis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,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ncl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.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colliculi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inferioris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 a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ncl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.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corporis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geniculati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medialis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NewRomanPSMT"/>
              </a:rPr>
              <a:t>o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ba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krátkolatentní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AEP je možné vyvolat u většiny subjektů včetně pacientů v kómatu, nejsou však přítomny při totální hluchotě a mozkové smrti,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střednělatentní</a:t>
            </a:r>
            <a:r>
              <a:rPr lang="cs-CZ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TimesNewRomanPSMT"/>
              </a:rPr>
              <a:t>sluchový evokovaný potenciál (mid latency response, MLR) registrujeme v intervalu 10–50 ms po podnětu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NewRomanPSMT"/>
              </a:rPr>
              <a:t>P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TimesNewRomanPSMT"/>
              </a:rPr>
              <a:t>ůvod</a:t>
            </a:r>
            <a:r>
              <a:rPr lang="cs-CZ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MLR je neurogenní (mozkový kmen a primární sluchový kortex) a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myogenní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(stah </a:t>
            </a:r>
            <a:r>
              <a:rPr lang="cs-CZ" sz="1800" b="0" i="1" u="none" strike="noStrike" baseline="0" dirty="0">
                <a:solidFill>
                  <a:schemeClr val="bg1"/>
                </a:solidFill>
                <a:latin typeface="TimesNewRomanPSMT"/>
              </a:rPr>
              <a:t>m. </a:t>
            </a:r>
            <a:r>
              <a:rPr lang="cs-CZ" sz="1800" b="0" i="1" u="none" strike="noStrike" baseline="0" dirty="0" err="1">
                <a:solidFill>
                  <a:schemeClr val="bg1"/>
                </a:solidFill>
                <a:latin typeface="TimesNewRomanPSMT"/>
              </a:rPr>
              <a:t>stapedius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NewRomanPSMT"/>
              </a:rPr>
              <a:t>p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otenciály vázané na událost (event-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related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potentials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,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ERPs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) jsou generovány v mnoha kortikálních a subkortikálních oblastech 50 -500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ms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po prezentaci podnětu,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NewRomanPSMT"/>
              </a:rPr>
              <a:t>m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ají vztah k percepčním a kognitivním (poznávacím) procesům a k mentálním operacím souvisejícím s iniciací volní motorické odpovědi na podnět. Vlna P3 (P300) je pozitivní ERP komponenta, kterou pozorujeme asi 300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ms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po prezentaci sluchového podnětu a která pravděpodobně odráží kognitivní procesy. Výrazné prodloužení její latence je známkou poruchy kognitivních funkcí jedince (demence různé etiologie).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ERPs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mohou být vyvolány podněty jakékoliv modality a registrují se nejčastěji s využitím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skalpových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elektrod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35B98-3584-DA96-0C6F-A5EACA25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971562" cy="61555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Zvukový evokovaný potenciál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5B680F-26F9-F585-C00C-4C213AEABE8F}"/>
              </a:ext>
            </a:extLst>
          </p:cNvPr>
          <p:cNvSpPr txBox="1"/>
          <p:nvPr/>
        </p:nvSpPr>
        <p:spPr>
          <a:xfrm>
            <a:off x="394549" y="1720840"/>
            <a:ext cx="8153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při analýze jednotlivých komponent evokovaných potenciálů je hodnocena latence jejich vrcholu, polarita a amplituda,</a:t>
            </a:r>
            <a:r>
              <a:rPr lang="cs-CZ" dirty="0">
                <a:solidFill>
                  <a:schemeClr val="bg1"/>
                </a:solidFill>
                <a:latin typeface="TimesNewRomanPSM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abnormity EP nejsou etiologicky specifické,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NewRomanPSMT"/>
              </a:rPr>
              <a:t>přinášejí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cennou informaci o charakteru patologického procesu (léze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axonální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, tj. ztráta neuronů nebo léze demyelinizační, tj. postižení myelinové pochvy),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umožňují hodnotit progresi onemocnění či odezvu na léčbu; dovolují monitorovat funkci daného senzorického systému </a:t>
            </a:r>
            <a:r>
              <a:rPr lang="cs-CZ" sz="1800" b="0" i="0" u="none" strike="noStrike" baseline="0" dirty="0" err="1">
                <a:solidFill>
                  <a:schemeClr val="bg1"/>
                </a:solidFill>
                <a:latin typeface="TimesNewRomanPSMT"/>
              </a:rPr>
              <a:t>peroperačně</a:t>
            </a: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a u nespolupracujících osob (malé děti, komatózní pacienti),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 detekují postižení systému ve fázi, kdy se ještě klinicky neprojevuje,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chemeClr val="bg1"/>
                </a:solidFill>
                <a:latin typeface="TimesNewRomanPSMT"/>
              </a:rPr>
              <a:t>umožňují kvantifikovat stupeň poškození a určit přesnější lokalizaci léze.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438" y="477138"/>
            <a:ext cx="679912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469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bg1"/>
                </a:solidFill>
              </a:rPr>
              <a:t>Evokované</a:t>
            </a:r>
            <a:r>
              <a:rPr spc="-24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potenciály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5613" y="1453134"/>
            <a:ext cx="6188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vlna</a:t>
            </a:r>
            <a:r>
              <a:rPr sz="28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p300</a:t>
            </a:r>
            <a:r>
              <a:rPr sz="28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(průměrná</a:t>
            </a:r>
            <a:r>
              <a:rPr sz="28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latence</a:t>
            </a:r>
            <a:r>
              <a:rPr sz="28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300ms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4976" y="2188464"/>
            <a:ext cx="4243070" cy="4342130"/>
            <a:chOff x="2474976" y="2188464"/>
            <a:chExt cx="4243070" cy="43421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5209" y="2214372"/>
              <a:ext cx="3562350" cy="42900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87930" y="2201418"/>
              <a:ext cx="4217035" cy="4316095"/>
            </a:xfrm>
            <a:custGeom>
              <a:avLst/>
              <a:gdLst/>
              <a:ahLst/>
              <a:cxnLst/>
              <a:rect l="l" t="t" r="r" b="b"/>
              <a:pathLst>
                <a:path w="4217034" h="4316095">
                  <a:moveTo>
                    <a:pt x="0" y="4315968"/>
                  </a:moveTo>
                  <a:lnTo>
                    <a:pt x="4216908" y="4315968"/>
                  </a:lnTo>
                  <a:lnTo>
                    <a:pt x="4216908" y="0"/>
                  </a:lnTo>
                  <a:lnTo>
                    <a:pt x="0" y="0"/>
                  </a:lnTo>
                  <a:lnTo>
                    <a:pt x="0" y="431596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A69D2A7B-32AC-AA8E-AA7A-037914CC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3207"/>
            <a:ext cx="8382000" cy="12311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err="1">
                <a:solidFill>
                  <a:schemeClr val="tx2">
                    <a:satMod val="200000"/>
                  </a:schemeClr>
                </a:solidFill>
              </a:rPr>
              <a:t>Elektrorecepce</a:t>
            </a:r>
            <a:r>
              <a:rPr lang="cs-CZ" b="1" dirty="0">
                <a:solidFill>
                  <a:schemeClr val="tx2">
                    <a:satMod val="200000"/>
                  </a:schemeClr>
                </a:solidFill>
              </a:rPr>
              <a:t>(</a:t>
            </a:r>
            <a:r>
              <a:rPr lang="cs-CZ" b="1" dirty="0" err="1">
                <a:solidFill>
                  <a:schemeClr val="tx2">
                    <a:satMod val="200000"/>
                  </a:schemeClr>
                </a:solidFill>
              </a:rPr>
              <a:t>elektrocepce</a:t>
            </a:r>
            <a:r>
              <a:rPr lang="cs-CZ" b="1" dirty="0">
                <a:solidFill>
                  <a:schemeClr val="tx2">
                    <a:satMod val="200000"/>
                  </a:schemeClr>
                </a:solidFill>
              </a:rPr>
              <a:t>) u obratlovců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8DEC2-95CC-D9CB-FC74-2FDBC380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" y="1708943"/>
            <a:ext cx="9085262" cy="4895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bg1"/>
                </a:solidFill>
              </a:rPr>
              <a:t>schopnost vnímat elektrické impulzy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bg1"/>
                </a:solidFill>
              </a:rPr>
              <a:t>vodní živočich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ové</a:t>
            </a:r>
            <a:r>
              <a:rPr lang="cs-CZ" altLang="cs-CZ" sz="2800" dirty="0">
                <a:solidFill>
                  <a:schemeClr val="bg1"/>
                </a:solidFill>
              </a:rPr>
              <a:t> – voda je lepším vodičem elektrického proudu než vzduch (vysoký obsah iontů)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bg1"/>
                </a:solidFill>
              </a:rPr>
              <a:t>všichni 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strunatci</a:t>
            </a:r>
            <a:r>
              <a:rPr lang="cs-CZ" altLang="cs-CZ" sz="2800" dirty="0">
                <a:solidFill>
                  <a:schemeClr val="bg1"/>
                </a:solidFill>
              </a:rPr>
              <a:t> mohli vnímat elektřinu, během 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evoluce</a:t>
            </a:r>
            <a:r>
              <a:rPr lang="cs-CZ" altLang="cs-CZ" sz="2800" dirty="0">
                <a:solidFill>
                  <a:schemeClr val="bg1"/>
                </a:solidFill>
              </a:rPr>
              <a:t> 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však tuto schopnost ztratili</a:t>
            </a:r>
            <a:endParaRPr lang="cs-CZ" altLang="cs-CZ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b="1" u="sng" dirty="0" err="1">
                <a:solidFill>
                  <a:schemeClr val="bg1"/>
                </a:solidFill>
              </a:rPr>
              <a:t>elektrolokac</a:t>
            </a:r>
            <a:r>
              <a:rPr lang="cs-CZ" altLang="cs-CZ" sz="2800" b="1" u="sng" dirty="0" err="1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800" dirty="0">
                <a:solidFill>
                  <a:schemeClr val="bg1"/>
                </a:solidFill>
              </a:rPr>
              <a:t> (detekc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800" dirty="0">
                <a:solidFill>
                  <a:schemeClr val="bg1"/>
                </a:solidFill>
              </a:rPr>
              <a:t> objektů na základě jejich různého elektrického odporu a vodivosti)</a:t>
            </a:r>
            <a:endParaRPr lang="cs-CZ" altLang="cs-CZ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>
                <a:solidFill>
                  <a:schemeClr val="bg1"/>
                </a:solidFill>
              </a:rPr>
              <a:t>vnitrodruhov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á</a:t>
            </a:r>
            <a:r>
              <a:rPr lang="cs-CZ" altLang="cs-CZ" sz="2800" dirty="0">
                <a:solidFill>
                  <a:schemeClr val="bg1"/>
                </a:solidFill>
              </a:rPr>
              <a:t> komunikac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800" dirty="0">
                <a:solidFill>
                  <a:schemeClr val="bg1"/>
                </a:solidFill>
              </a:rPr>
              <a:t> (</a:t>
            </a:r>
            <a:r>
              <a:rPr lang="cs-CZ" altLang="cs-CZ" sz="2800" b="1" dirty="0" err="1">
                <a:solidFill>
                  <a:schemeClr val="bg1"/>
                </a:solidFill>
              </a:rPr>
              <a:t>elektrokomunikac</a:t>
            </a:r>
            <a:r>
              <a:rPr lang="cs-CZ" altLang="cs-CZ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800" dirty="0">
                <a:solidFill>
                  <a:schemeClr val="bg1"/>
                </a:solidFill>
              </a:rPr>
              <a:t> modulací elektrických vln)</a:t>
            </a:r>
            <a:endParaRPr lang="cs-CZ" altLang="cs-CZ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b="1" dirty="0">
                <a:solidFill>
                  <a:schemeClr val="bg1"/>
                </a:solidFill>
              </a:rPr>
              <a:t>obranné a útočné chování </a:t>
            </a:r>
            <a:r>
              <a:rPr lang="cs-CZ" altLang="cs-CZ" sz="2800" dirty="0">
                <a:solidFill>
                  <a:schemeClr val="bg1"/>
                </a:solidFill>
              </a:rPr>
              <a:t>(omráčení kořisti, odehnání predátora)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7F4E6E22-DF4E-FE44-70CB-8089C600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38" y="477138"/>
            <a:ext cx="6799122" cy="6001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altLang="cs-CZ" sz="3300" b="1" dirty="0" err="1">
                <a:solidFill>
                  <a:schemeClr val="bg1"/>
                </a:solidFill>
              </a:rPr>
              <a:t>Bioelektromagnetizmus</a:t>
            </a:r>
            <a:endParaRPr lang="cs-CZ" altLang="cs-CZ" sz="3300" b="1" dirty="0">
              <a:solidFill>
                <a:schemeClr val="bg1"/>
              </a:solidFill>
            </a:endParaRP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F049E87A-4D12-E6A0-37B8-F7FB071E2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92" y="1371600"/>
            <a:ext cx="8050213" cy="3102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= produkce elektrického, magnetického nebo elektromagnetického pole živým organizmem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membránový a akční potenciál, toky iontů v nervech a svalech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solidFill>
                  <a:schemeClr val="bg1"/>
                </a:solidFill>
              </a:rPr>
              <a:t>použití jakéhokoliv svalu včetně srdce tvoří elektrické pole, které může být detekováno jiným živočichem</a:t>
            </a:r>
            <a:endParaRPr lang="cs-CZ" altLang="cs-CZ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elektroreceptory</a:t>
            </a:r>
            <a:endParaRPr lang="cs-CZ" altLang="cs-CZ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produkce elektrického pole uvnitř vs. vně těla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D662BD12-8B88-C0B7-7DD4-AD98A7AF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38" y="477138"/>
            <a:ext cx="6799122" cy="70788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b="1" dirty="0" err="1">
                <a:solidFill>
                  <a:schemeClr val="bg1"/>
                </a:solidFill>
              </a:rPr>
              <a:t>Elektrorecep</a:t>
            </a:r>
            <a:r>
              <a:rPr lang="cs-CZ" altLang="cs-CZ" b="1" dirty="0" err="1">
                <a:solidFill>
                  <a:schemeClr val="bg1"/>
                </a:solidFill>
                <a:latin typeface="Arial" panose="020B0604020202020204" pitchFamily="34" charset="0"/>
              </a:rPr>
              <a:t>č</a:t>
            </a:r>
            <a:r>
              <a:rPr lang="cs-CZ" altLang="cs-CZ" b="1" dirty="0" err="1">
                <a:solidFill>
                  <a:schemeClr val="bg1"/>
                </a:solidFill>
              </a:rPr>
              <a:t>ní</a:t>
            </a:r>
            <a:r>
              <a:rPr lang="cs-CZ" altLang="cs-CZ" b="1" dirty="0">
                <a:solidFill>
                  <a:schemeClr val="bg1"/>
                </a:solidFill>
              </a:rPr>
              <a:t> orgány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C938553-1AC7-EF0E-95A2-0E6D03C51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73238"/>
            <a:ext cx="8839199" cy="424731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Nadtřída: Bezčelistnatci (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Agnatha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) = </a:t>
            </a:r>
            <a:r>
              <a:rPr lang="cs-CZ" altLang="cs-CZ" sz="2300" b="1" u="sng" dirty="0"/>
              <a:t>mihule</a:t>
            </a:r>
            <a:endParaRPr lang="cs-CZ" altLang="cs-CZ" sz="2300" b="1" u="sng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Nadtřída: Čelistnatci (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Gnathostomata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Linie: Paryby (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Chondroichthyes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cs-CZ" altLang="cs-CZ" sz="2300" dirty="0">
                <a:solidFill>
                  <a:schemeClr val="bg1"/>
                </a:solidFill>
              </a:rPr>
              <a:t>příčnoústí (</a:t>
            </a:r>
            <a:r>
              <a:rPr lang="cs-CZ" altLang="cs-CZ" sz="2300" i="1" dirty="0" err="1">
                <a:solidFill>
                  <a:schemeClr val="bg1"/>
                </a:solidFill>
              </a:rPr>
              <a:t>Elasmobranchii</a:t>
            </a:r>
            <a:r>
              <a:rPr lang="cs-CZ" altLang="cs-CZ" sz="2300" dirty="0">
                <a:solidFill>
                  <a:schemeClr val="bg1"/>
                </a:solidFill>
              </a:rPr>
              <a:t>) = </a:t>
            </a:r>
            <a:r>
              <a:rPr lang="cs-CZ" altLang="cs-CZ" sz="2300" b="1" u="sng" dirty="0">
                <a:solidFill>
                  <a:schemeClr val="bg1"/>
                </a:solidFill>
              </a:rPr>
              <a:t>žraloci, rejnoci</a:t>
            </a:r>
            <a:endParaRPr lang="cs-CZ" altLang="cs-CZ" sz="2300" b="1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Linie:</a:t>
            </a:r>
            <a:r>
              <a:rPr lang="cs-CZ" altLang="cs-CZ" sz="23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Teleostomi</a:t>
            </a:r>
            <a:endParaRPr lang="cs-CZ" altLang="cs-CZ" sz="23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chrupavčití (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Chondrostei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) = </a:t>
            </a:r>
            <a:r>
              <a:rPr lang="cs-CZ" altLang="cs-CZ" sz="2300" b="1" u="sng" dirty="0">
                <a:solidFill>
                  <a:schemeClr val="bg1"/>
                </a:solidFill>
                <a:latin typeface="Arial" panose="020B0604020202020204" pitchFamily="34" charset="0"/>
              </a:rPr>
              <a:t>jeseteři</a:t>
            </a:r>
          </a:p>
          <a:p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kostnatí (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Neopterygii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) = </a:t>
            </a:r>
            <a:r>
              <a:rPr lang="cs-CZ" altLang="cs-CZ" sz="2300" b="1" u="sng" dirty="0">
                <a:solidFill>
                  <a:schemeClr val="bg1"/>
                </a:solidFill>
              </a:rPr>
              <a:t>kostnaté ryby</a:t>
            </a:r>
            <a:r>
              <a:rPr lang="cs-CZ" altLang="cs-CZ" sz="2300" dirty="0">
                <a:solidFill>
                  <a:schemeClr val="bg1"/>
                </a:solidFill>
              </a:rPr>
              <a:t> (</a:t>
            </a:r>
            <a:r>
              <a:rPr lang="cs-CZ" altLang="cs-CZ" sz="2300" i="1" dirty="0" err="1">
                <a:solidFill>
                  <a:schemeClr val="bg1"/>
                </a:solidFill>
              </a:rPr>
              <a:t>Teleostei</a:t>
            </a:r>
            <a:r>
              <a:rPr lang="cs-CZ" altLang="cs-CZ" sz="2300" dirty="0">
                <a:solidFill>
                  <a:schemeClr val="bg1"/>
                </a:solidFill>
              </a:rPr>
              <a:t>) </a:t>
            </a:r>
            <a:endParaRPr lang="cs-CZ" altLang="cs-CZ" sz="23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cs-CZ" altLang="cs-CZ" sz="2300" b="1" u="sng" dirty="0">
              <a:solidFill>
                <a:schemeClr val="bg1"/>
              </a:solidFill>
            </a:endParaRPr>
          </a:p>
          <a:p>
            <a:r>
              <a:rPr lang="cs-CZ" altLang="cs-CZ" sz="2300" b="1" u="sng" dirty="0">
                <a:solidFill>
                  <a:schemeClr val="bg1"/>
                </a:solidFill>
              </a:rPr>
              <a:t>dvojdyšní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300" i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Dipnoi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cs-CZ" altLang="cs-CZ" sz="2300" i="1" dirty="0">
                <a:solidFill>
                  <a:schemeClr val="bg1"/>
                </a:solidFill>
              </a:rPr>
              <a:t>,</a:t>
            </a:r>
            <a:r>
              <a:rPr lang="cs-CZ" altLang="cs-CZ" sz="2300" dirty="0">
                <a:solidFill>
                  <a:schemeClr val="bg1"/>
                </a:solidFill>
              </a:rPr>
              <a:t> </a:t>
            </a:r>
          </a:p>
          <a:p>
            <a:r>
              <a:rPr lang="cs-CZ" altLang="cs-CZ" sz="2300" b="1" u="sng" dirty="0">
                <a:solidFill>
                  <a:schemeClr val="bg1"/>
                </a:solidFill>
              </a:rPr>
              <a:t>latimérie</a:t>
            </a:r>
            <a:endParaRPr lang="cs-CZ" altLang="cs-CZ" sz="23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cs-CZ" altLang="cs-CZ" sz="2300" b="1" u="sng" dirty="0">
              <a:solidFill>
                <a:schemeClr val="bg1"/>
              </a:solidFill>
            </a:endParaRPr>
          </a:p>
          <a:p>
            <a:r>
              <a:rPr lang="cs-CZ" altLang="cs-CZ" sz="2300" b="1" u="sng" dirty="0">
                <a:solidFill>
                  <a:schemeClr val="bg1"/>
                </a:solidFill>
              </a:rPr>
              <a:t>ptakořitní savci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cs-CZ" altLang="cs-CZ" sz="2300" i="1" dirty="0" err="1">
                <a:solidFill>
                  <a:schemeClr val="bg1"/>
                </a:solidFill>
                <a:latin typeface="Arial" panose="020B0604020202020204" pitchFamily="34" charset="0"/>
              </a:rPr>
              <a:t>Monotremata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cs-CZ" altLang="cs-CZ" sz="2300" b="1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39C7A6D7-9D22-C011-1003-1DB50DFA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6799122" cy="6965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satMod val="200000"/>
                  </a:schemeClr>
                </a:solidFill>
              </a:rPr>
              <a:t>Pasivní </a:t>
            </a:r>
            <a:r>
              <a:rPr lang="cs-CZ" b="1" dirty="0" err="1">
                <a:solidFill>
                  <a:schemeClr val="tx2">
                    <a:satMod val="200000"/>
                  </a:schemeClr>
                </a:solidFill>
              </a:rPr>
              <a:t>elektrolokace</a:t>
            </a:r>
            <a:endParaRPr lang="cs-CZ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A07C4D-95E8-7F78-9E9C-A61C1D14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77" y="2987359"/>
            <a:ext cx="8578645" cy="37572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bg1"/>
                </a:solidFill>
              </a:rPr>
              <a:t>živočich </a:t>
            </a:r>
            <a:r>
              <a:rPr lang="cs-CZ" altLang="cs-CZ" sz="2500" b="1" dirty="0">
                <a:solidFill>
                  <a:schemeClr val="bg1"/>
                </a:solidFill>
              </a:rPr>
              <a:t>vnímá</a:t>
            </a:r>
            <a:r>
              <a:rPr lang="cs-CZ" altLang="cs-CZ" sz="2500" dirty="0">
                <a:solidFill>
                  <a:schemeClr val="bg1"/>
                </a:solidFill>
              </a:rPr>
              <a:t> slabá elektrická pole generovaná ostatními živočichy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bg1"/>
                </a:solidFill>
              </a:rPr>
              <a:t>poprvé pozorován</a:t>
            </a:r>
            <a:r>
              <a:rPr lang="cs-CZ" altLang="cs-CZ" sz="25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cs-CZ" altLang="cs-CZ" sz="2500" dirty="0">
                <a:solidFill>
                  <a:schemeClr val="bg1"/>
                </a:solidFill>
              </a:rPr>
              <a:t> u příčnoústých – </a:t>
            </a:r>
            <a:r>
              <a:rPr lang="cs-CZ" altLang="cs-CZ" sz="2500" dirty="0" err="1">
                <a:solidFill>
                  <a:schemeClr val="bg1"/>
                </a:solidFill>
              </a:rPr>
              <a:t>Lorenziniho</a:t>
            </a:r>
            <a:r>
              <a:rPr lang="cs-CZ" altLang="cs-CZ" sz="2500" dirty="0">
                <a:solidFill>
                  <a:schemeClr val="bg1"/>
                </a:solidFill>
              </a:rPr>
              <a:t> ampule jsou citlivé na změny slabých elektrických polí (v roce 960), pak objevení ampulárních receptorů u kostnatých ryb vyvinutých nezávisle (v roce 1971)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bg1"/>
                </a:solidFill>
              </a:rPr>
              <a:t>= </a:t>
            </a:r>
            <a:r>
              <a:rPr lang="cs-CZ" altLang="cs-CZ" sz="2500" u="sng" dirty="0">
                <a:solidFill>
                  <a:schemeClr val="bg1"/>
                </a:solidFill>
              </a:rPr>
              <a:t>žraloci, rejnoci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500" b="1" dirty="0">
                <a:solidFill>
                  <a:schemeClr val="bg1"/>
                </a:solidFill>
              </a:rPr>
              <a:t>Smyslový mechanizmus</a:t>
            </a:r>
            <a:r>
              <a:rPr lang="cs-CZ" altLang="cs-CZ" sz="2500" dirty="0">
                <a:solidFill>
                  <a:schemeClr val="bg1"/>
                </a:solidFill>
              </a:rPr>
              <a:t> –</a:t>
            </a:r>
            <a:r>
              <a:rPr lang="cs-CZ" altLang="cs-CZ" sz="25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500" dirty="0">
                <a:solidFill>
                  <a:schemeClr val="bg1"/>
                </a:solidFill>
              </a:rPr>
              <a:t>ampulární receptory citlivé na nízkofrekvenční stimuly (pod 50 Hz)</a:t>
            </a:r>
          </a:p>
        </p:txBody>
      </p:sp>
      <p:pic>
        <p:nvPicPr>
          <p:cNvPr id="12290" name="Picture 2" descr="Rejnok ostnatý – Wikipedie">
            <a:extLst>
              <a:ext uri="{FF2B5EF4-FFF2-40B4-BE49-F238E27FC236}">
                <a16:creationId xmlns:a16="http://schemas.microsoft.com/office/drawing/2014/main" id="{86A72DDC-49DE-DD8B-6678-762A74D8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72" y="34332"/>
            <a:ext cx="3867150" cy="29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04" name="Rectangle 11303">
            <a:extLst>
              <a:ext uri="{FF2B5EF4-FFF2-40B4-BE49-F238E27FC236}">
                <a16:creationId xmlns:a16="http://schemas.microsoft.com/office/drawing/2014/main" id="{475A45CE-7164-4413-9B69-6C911D3E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6" name="Rectangle 1130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Jaké napětí dokáže vygenerovat elektrický úhoř a může z... - Poznatsvět.cz">
            <a:extLst>
              <a:ext uri="{FF2B5EF4-FFF2-40B4-BE49-F238E27FC236}">
                <a16:creationId xmlns:a16="http://schemas.microsoft.com/office/drawing/2014/main" id="{CD422690-611D-F9DF-0031-208D30FFE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r="22394"/>
          <a:stretch/>
        </p:blipFill>
        <p:spPr bwMode="auto">
          <a:xfrm>
            <a:off x="35949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Nadpis 1">
            <a:extLst>
              <a:ext uri="{FF2B5EF4-FFF2-40B4-BE49-F238E27FC236}">
                <a16:creationId xmlns:a16="http://schemas.microsoft.com/office/drawing/2014/main" id="{7B8FE28E-9698-A30A-9187-17F9A9DC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721805"/>
            <a:ext cx="7694049" cy="2147520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200" b="1">
                <a:solidFill>
                  <a:schemeClr val="bg1"/>
                </a:solidFill>
              </a:rPr>
              <a:t>Aktivní elektrolokace</a:t>
            </a:r>
          </a:p>
        </p:txBody>
      </p:sp>
      <p:sp>
        <p:nvSpPr>
          <p:cNvPr id="11308" name="Rectangle 1130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10" name="Group 11309">
            <a:extLst>
              <a:ext uri="{FF2B5EF4-FFF2-40B4-BE49-F238E27FC236}">
                <a16:creationId xmlns:a16="http://schemas.microsoft.com/office/drawing/2014/main" id="{657A9F6A-BC1D-4C9E-9BE3-C7497A2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1311" name="Rectangle 64">
              <a:extLst>
                <a:ext uri="{FF2B5EF4-FFF2-40B4-BE49-F238E27FC236}">
                  <a16:creationId xmlns:a16="http://schemas.microsoft.com/office/drawing/2014/main" id="{027809ED-5DE3-494F-A280-6A371B66C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2" name="Rectangle 66">
              <a:extLst>
                <a:ext uri="{FF2B5EF4-FFF2-40B4-BE49-F238E27FC236}">
                  <a16:creationId xmlns:a16="http://schemas.microsoft.com/office/drawing/2014/main" id="{73E2BBD9-9647-42B1-A683-0A30BA65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3" name="Rectangle 64">
              <a:extLst>
                <a:ext uri="{FF2B5EF4-FFF2-40B4-BE49-F238E27FC236}">
                  <a16:creationId xmlns:a16="http://schemas.microsoft.com/office/drawing/2014/main" id="{D839F8D1-3578-47BB-A774-C37328513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4" name="Rectangle 66">
              <a:extLst>
                <a:ext uri="{FF2B5EF4-FFF2-40B4-BE49-F238E27FC236}">
                  <a16:creationId xmlns:a16="http://schemas.microsoft.com/office/drawing/2014/main" id="{5945941B-ECB6-43CA-9019-B10583743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5" name="Rectangle 64">
              <a:extLst>
                <a:ext uri="{FF2B5EF4-FFF2-40B4-BE49-F238E27FC236}">
                  <a16:creationId xmlns:a16="http://schemas.microsoft.com/office/drawing/2014/main" id="{79885345-2271-4344-A4D1-2935078A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6" name="Rectangle 66">
              <a:extLst>
                <a:ext uri="{FF2B5EF4-FFF2-40B4-BE49-F238E27FC236}">
                  <a16:creationId xmlns:a16="http://schemas.microsoft.com/office/drawing/2014/main" id="{BCFFA94E-F9BE-401C-ABA2-A9CF45280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7" name="Rectangle 64">
              <a:extLst>
                <a:ext uri="{FF2B5EF4-FFF2-40B4-BE49-F238E27FC236}">
                  <a16:creationId xmlns:a16="http://schemas.microsoft.com/office/drawing/2014/main" id="{B3D7947B-48B6-43A7-99D8-A6B3D98C1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8" name="Rectangle 66">
              <a:extLst>
                <a:ext uri="{FF2B5EF4-FFF2-40B4-BE49-F238E27FC236}">
                  <a16:creationId xmlns:a16="http://schemas.microsoft.com/office/drawing/2014/main" id="{3DBCD25F-F864-414C-9AB9-26AE553B1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9" name="Rectangle 64">
              <a:extLst>
                <a:ext uri="{FF2B5EF4-FFF2-40B4-BE49-F238E27FC236}">
                  <a16:creationId xmlns:a16="http://schemas.microsoft.com/office/drawing/2014/main" id="{2075FAC6-F7C8-4E0B-9609-EC01A72F0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0" name="Rectangle 66">
              <a:extLst>
                <a:ext uri="{FF2B5EF4-FFF2-40B4-BE49-F238E27FC236}">
                  <a16:creationId xmlns:a16="http://schemas.microsoft.com/office/drawing/2014/main" id="{8224C3F2-4222-4C4F-BFD6-CB5D02D8F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1" name="Rectangle 64">
              <a:extLst>
                <a:ext uri="{FF2B5EF4-FFF2-40B4-BE49-F238E27FC236}">
                  <a16:creationId xmlns:a16="http://schemas.microsoft.com/office/drawing/2014/main" id="{BE3B26FE-4188-4FC9-A39B-0769C1B3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2" name="Rectangle 66">
              <a:extLst>
                <a:ext uri="{FF2B5EF4-FFF2-40B4-BE49-F238E27FC236}">
                  <a16:creationId xmlns:a16="http://schemas.microsoft.com/office/drawing/2014/main" id="{818F9337-8812-4117-B868-6E7B0D51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3" name="Rectangle 64">
              <a:extLst>
                <a:ext uri="{FF2B5EF4-FFF2-40B4-BE49-F238E27FC236}">
                  <a16:creationId xmlns:a16="http://schemas.microsoft.com/office/drawing/2014/main" id="{E0422CE2-E40B-437F-93E9-D97AB1329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4" name="Rectangle 66">
              <a:extLst>
                <a:ext uri="{FF2B5EF4-FFF2-40B4-BE49-F238E27FC236}">
                  <a16:creationId xmlns:a16="http://schemas.microsoft.com/office/drawing/2014/main" id="{7ADFF71D-87CE-4CCC-A7A3-B0E7AE8EF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5" name="Rectangle 64">
              <a:extLst>
                <a:ext uri="{FF2B5EF4-FFF2-40B4-BE49-F238E27FC236}">
                  <a16:creationId xmlns:a16="http://schemas.microsoft.com/office/drawing/2014/main" id="{0B824915-A223-4BA7-BC93-59327EC6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6" name="Rectangle 66">
              <a:extLst>
                <a:ext uri="{FF2B5EF4-FFF2-40B4-BE49-F238E27FC236}">
                  <a16:creationId xmlns:a16="http://schemas.microsoft.com/office/drawing/2014/main" id="{8DB2D54C-0C09-4E26-A66C-486AEBC87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7" name="Rectangle 64">
              <a:extLst>
                <a:ext uri="{FF2B5EF4-FFF2-40B4-BE49-F238E27FC236}">
                  <a16:creationId xmlns:a16="http://schemas.microsoft.com/office/drawing/2014/main" id="{AE2144FF-6FF9-4E15-8439-13792A1F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4" name="Rectangle 66">
              <a:extLst>
                <a:ext uri="{FF2B5EF4-FFF2-40B4-BE49-F238E27FC236}">
                  <a16:creationId xmlns:a16="http://schemas.microsoft.com/office/drawing/2014/main" id="{7F483164-F2C5-49DF-BE31-D6ADF8DD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5" name="Rectangle 64">
              <a:extLst>
                <a:ext uri="{FF2B5EF4-FFF2-40B4-BE49-F238E27FC236}">
                  <a16:creationId xmlns:a16="http://schemas.microsoft.com/office/drawing/2014/main" id="{1AA63474-EEA6-42DA-99F3-6CA74F37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7" name="Rectangle 66">
              <a:extLst>
                <a:ext uri="{FF2B5EF4-FFF2-40B4-BE49-F238E27FC236}">
                  <a16:creationId xmlns:a16="http://schemas.microsoft.com/office/drawing/2014/main" id="{9A82580B-353A-487C-B4E0-384FD3E0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29" name="Rectangle 1132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DFC46-62D1-62CA-1BC5-A2E4F080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379979"/>
            <a:ext cx="7694050" cy="318635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bg1"/>
                </a:solidFill>
              </a:rPr>
              <a:t>k vnímání okolního prostředí </a:t>
            </a:r>
            <a:r>
              <a:rPr lang="cs-CZ" altLang="cs-CZ" sz="1600" u="sng" dirty="0">
                <a:solidFill>
                  <a:schemeClr val="bg1"/>
                </a:solidFill>
              </a:rPr>
              <a:t>tvoří</a:t>
            </a:r>
            <a:r>
              <a:rPr lang="cs-CZ" altLang="cs-CZ" sz="1600" dirty="0">
                <a:solidFill>
                  <a:schemeClr val="bg1"/>
                </a:solidFill>
              </a:rPr>
              <a:t> živočich </a:t>
            </a:r>
            <a:r>
              <a:rPr lang="cs-CZ" altLang="cs-CZ" sz="1600" u="sng" dirty="0">
                <a:solidFill>
                  <a:schemeClr val="bg1"/>
                </a:solidFill>
              </a:rPr>
              <a:t>vlastní elektrické pole</a:t>
            </a:r>
            <a:r>
              <a:rPr lang="cs-CZ" altLang="cs-CZ" sz="1600" dirty="0">
                <a:solidFill>
                  <a:schemeClr val="bg1"/>
                </a:solidFill>
              </a:rPr>
              <a:t> a detekuje jeho změny způsobené přítomností jiných objektů pomocí </a:t>
            </a:r>
            <a:r>
              <a:rPr lang="cs-CZ" altLang="cs-CZ" sz="1600" dirty="0" err="1">
                <a:solidFill>
                  <a:schemeClr val="bg1"/>
                </a:solidFill>
              </a:rPr>
              <a:t>elektrorecepčních</a:t>
            </a:r>
            <a:r>
              <a:rPr lang="cs-CZ" altLang="cs-CZ" sz="1600" dirty="0">
                <a:solidFill>
                  <a:schemeClr val="bg1"/>
                </a:solidFill>
              </a:rPr>
              <a:t> orgánů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bg1"/>
                </a:solidFill>
              </a:rPr>
              <a:t>důležitá v kalné vodě s nízkou viditelností</a:t>
            </a:r>
            <a:endParaRPr lang="cs-CZ" alt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vývoj z postranní čáry (detekce pohybu)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u="sng" dirty="0">
                <a:solidFill>
                  <a:schemeClr val="bg1"/>
                </a:solidFill>
              </a:rPr>
              <a:t>silně elektrické ryby </a:t>
            </a:r>
            <a:r>
              <a:rPr lang="cs-CZ" altLang="cs-CZ" sz="1600" dirty="0">
                <a:solidFill>
                  <a:schemeClr val="bg1"/>
                </a:solidFill>
              </a:rPr>
              <a:t>(elektrický úhoř)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u="sng" dirty="0">
                <a:solidFill>
                  <a:schemeClr val="bg1"/>
                </a:solidFill>
              </a:rPr>
              <a:t>slabě elektrické ryby</a:t>
            </a:r>
            <a:r>
              <a:rPr lang="cs-CZ" altLang="cs-CZ" sz="1600" dirty="0">
                <a:solidFill>
                  <a:schemeClr val="bg1"/>
                </a:solidFill>
              </a:rPr>
              <a:t> (úhoři – </a:t>
            </a:r>
            <a:r>
              <a:rPr lang="cs-CZ" altLang="cs-CZ" sz="1600" dirty="0" err="1">
                <a:solidFill>
                  <a:schemeClr val="bg1"/>
                </a:solidFill>
              </a:rPr>
              <a:t>Gymnotiform</a:t>
            </a:r>
            <a:r>
              <a:rPr lang="cs-CZ" altLang="cs-CZ" sz="1600" dirty="0">
                <a:solidFill>
                  <a:schemeClr val="bg1"/>
                </a:solidFill>
              </a:rPr>
              <a:t>, </a:t>
            </a:r>
            <a:r>
              <a:rPr lang="cs-CZ" altLang="cs-CZ" sz="1600" dirty="0" err="1">
                <a:solidFill>
                  <a:schemeClr val="bg1"/>
                </a:solidFill>
              </a:rPr>
              <a:t>Mormyriform</a:t>
            </a:r>
            <a:r>
              <a:rPr lang="cs-CZ" altLang="cs-CZ" sz="1600" dirty="0">
                <a:solidFill>
                  <a:schemeClr val="bg1"/>
                </a:solidFill>
              </a:rPr>
              <a:t>) – aktivně generují malé (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altLang="cs-CZ" sz="1600" dirty="0">
                <a:solidFill>
                  <a:schemeClr val="bg1"/>
                </a:solidFill>
              </a:rPr>
              <a:t> 1 V) elektrické impulzy použitím elektrického orgánu na ocasu sestávajícího ze 2-5 vrstev modifikovaných svalových buněk (</a:t>
            </a:r>
            <a:r>
              <a:rPr lang="cs-CZ" altLang="cs-CZ" sz="1600" dirty="0" err="1">
                <a:solidFill>
                  <a:schemeClr val="bg1"/>
                </a:solidFill>
              </a:rPr>
              <a:t>elektrocytů</a:t>
            </a:r>
            <a:r>
              <a:rPr lang="cs-CZ" altLang="cs-CZ" sz="1600" dirty="0">
                <a:solidFill>
                  <a:schemeClr val="bg1"/>
                </a:solidFill>
              </a:rPr>
              <a:t>); amplituda elektrického pole je okolo 1 </a:t>
            </a:r>
            <a:r>
              <a:rPr lang="cs-CZ" altLang="cs-CZ" sz="1600" dirty="0" err="1">
                <a:solidFill>
                  <a:schemeClr val="bg1"/>
                </a:solidFill>
              </a:rPr>
              <a:t>mV</a:t>
            </a:r>
            <a:r>
              <a:rPr lang="cs-CZ" altLang="cs-CZ" sz="1600" dirty="0">
                <a:solidFill>
                  <a:schemeClr val="bg1"/>
                </a:solidFill>
              </a:rPr>
              <a:t>/cm </a:t>
            </a:r>
            <a:endParaRPr lang="cs-CZ" altLang="cs-CZ" sz="16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bg1"/>
                </a:solidFill>
              </a:rPr>
              <a:t>výboj elektrického orgánu (</a:t>
            </a:r>
            <a:r>
              <a:rPr lang="cs-CZ" altLang="cs-CZ" sz="1600" dirty="0" err="1">
                <a:solidFill>
                  <a:schemeClr val="bg1"/>
                </a:solidFill>
              </a:rPr>
              <a:t>electric</a:t>
            </a:r>
            <a:r>
              <a:rPr lang="cs-CZ" altLang="cs-CZ" sz="1600" dirty="0">
                <a:solidFill>
                  <a:schemeClr val="bg1"/>
                </a:solidFill>
              </a:rPr>
              <a:t> organ </a:t>
            </a:r>
            <a:r>
              <a:rPr lang="cs-CZ" altLang="cs-CZ" sz="1600" dirty="0" err="1">
                <a:solidFill>
                  <a:schemeClr val="bg1"/>
                </a:solidFill>
              </a:rPr>
              <a:t>discharge</a:t>
            </a:r>
            <a:r>
              <a:rPr lang="cs-CZ" altLang="cs-CZ" sz="1600" dirty="0">
                <a:solidFill>
                  <a:schemeClr val="bg1"/>
                </a:solidFill>
              </a:rPr>
              <a:t> – </a:t>
            </a:r>
            <a:r>
              <a:rPr lang="cs-CZ" altLang="cs-CZ" sz="1600" b="1" dirty="0">
                <a:solidFill>
                  <a:schemeClr val="bg1"/>
                </a:solidFill>
              </a:rPr>
              <a:t>EOD</a:t>
            </a:r>
            <a:r>
              <a:rPr lang="cs-CZ" altLang="cs-CZ" sz="16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Smyslový mechanizmus</a:t>
            </a:r>
            <a:r>
              <a:rPr lang="cs-CZ" altLang="cs-CZ" sz="1600" dirty="0">
                <a:solidFill>
                  <a:schemeClr val="bg1"/>
                </a:solidFill>
              </a:rPr>
              <a:t> – tuberózní </a:t>
            </a:r>
            <a:r>
              <a:rPr lang="cs-CZ" altLang="cs-CZ" sz="1600" dirty="0" err="1">
                <a:solidFill>
                  <a:schemeClr val="bg1"/>
                </a:solidFill>
              </a:rPr>
              <a:t>elektroreceptory</a:t>
            </a:r>
            <a:r>
              <a:rPr lang="cs-CZ" altLang="cs-CZ" sz="1600" dirty="0">
                <a:solidFill>
                  <a:schemeClr val="bg1"/>
                </a:solidFill>
              </a:rPr>
              <a:t> citlivé na vysokofrekvenční stimuly (20-20.000 Hz)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CDAF8269-296E-3A68-D1BC-34572320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sz="3300" b="1"/>
              <a:t>Pasivní vs. aktivní elektrorecepce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C347D10E-C2B1-F388-7908-32A3C907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341438"/>
            <a:ext cx="38163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None/>
            </a:pPr>
            <a:r>
              <a:rPr lang="cs-CZ" altLang="cs-CZ" dirty="0"/>
              <a:t>A</a:t>
            </a:r>
            <a:r>
              <a:rPr lang="cs-CZ" altLang="cs-CZ" dirty="0">
                <a:solidFill>
                  <a:schemeClr val="bg1"/>
                </a:solidFill>
              </a:rPr>
              <a:t>: </a:t>
            </a:r>
            <a:r>
              <a:rPr lang="cs-CZ" altLang="cs-CZ" u="sng" dirty="0">
                <a:solidFill>
                  <a:schemeClr val="bg1"/>
                </a:solidFill>
              </a:rPr>
              <a:t>PASIVNÍ</a:t>
            </a:r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dirty="0" err="1">
                <a:solidFill>
                  <a:schemeClr val="bg1"/>
                </a:solidFill>
              </a:rPr>
              <a:t>Veslonos</a:t>
            </a:r>
            <a:r>
              <a:rPr lang="cs-CZ" altLang="cs-CZ" dirty="0">
                <a:solidFill>
                  <a:schemeClr val="bg1"/>
                </a:solidFill>
              </a:rPr>
              <a:t> americký (</a:t>
            </a:r>
            <a:r>
              <a:rPr lang="cs-CZ" altLang="cs-CZ" i="1" dirty="0" err="1">
                <a:solidFill>
                  <a:schemeClr val="bg1"/>
                </a:solidFill>
              </a:rPr>
              <a:t>Polyodon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Spathula</a:t>
            </a:r>
            <a:r>
              <a:rPr lang="cs-CZ" altLang="cs-CZ" dirty="0">
                <a:solidFill>
                  <a:schemeClr val="bg1"/>
                </a:solidFill>
              </a:rPr>
              <a:t>) vnímá elektrické pole emitované zooplanktonem (</a:t>
            </a:r>
            <a:r>
              <a:rPr lang="cs-CZ" altLang="cs-CZ" i="1" dirty="0" err="1">
                <a:solidFill>
                  <a:schemeClr val="bg1"/>
                </a:solidFill>
              </a:rPr>
              <a:t>Daphnia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DE0BE786-BC20-E089-06AF-43990C0E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2923"/>
            <a:ext cx="44116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>
            <a:extLst>
              <a:ext uri="{FF2B5EF4-FFF2-40B4-BE49-F238E27FC236}">
                <a16:creationId xmlns:a16="http://schemas.microsoft.com/office/drawing/2014/main" id="{7D905E7B-6EAC-9768-A117-7C17B5DFC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708275"/>
            <a:ext cx="345598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None/>
            </a:pPr>
            <a:r>
              <a:rPr lang="cs-CZ" altLang="cs-CZ" dirty="0"/>
              <a:t>B</a:t>
            </a:r>
            <a:r>
              <a:rPr lang="cs-CZ" altLang="cs-CZ" dirty="0">
                <a:solidFill>
                  <a:schemeClr val="bg1"/>
                </a:solidFill>
              </a:rPr>
              <a:t>: </a:t>
            </a:r>
            <a:r>
              <a:rPr lang="cs-CZ" altLang="cs-CZ" u="sng" dirty="0">
                <a:solidFill>
                  <a:schemeClr val="bg1"/>
                </a:solidFill>
              </a:rPr>
              <a:t>AKTIVNÍ</a:t>
            </a:r>
            <a:r>
              <a:rPr lang="cs-CZ" altLang="cs-CZ" dirty="0">
                <a:solidFill>
                  <a:schemeClr val="bg1"/>
                </a:solidFill>
              </a:rPr>
              <a:t> - Slabě elektrická ryba </a:t>
            </a:r>
            <a:r>
              <a:rPr lang="cs-CZ" altLang="cs-CZ" dirty="0" err="1">
                <a:solidFill>
                  <a:schemeClr val="bg1"/>
                </a:solidFill>
              </a:rPr>
              <a:t>nožovka</a:t>
            </a:r>
            <a:r>
              <a:rPr lang="cs-CZ" altLang="cs-CZ" dirty="0">
                <a:solidFill>
                  <a:schemeClr val="bg1"/>
                </a:solidFill>
              </a:rPr>
              <a:t> kolumbijská (</a:t>
            </a:r>
            <a:r>
              <a:rPr lang="cs-CZ" altLang="cs-CZ" i="1" dirty="0" err="1">
                <a:solidFill>
                  <a:schemeClr val="bg1"/>
                </a:solidFill>
              </a:rPr>
              <a:t>Apteronotus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leptorhynchus</a:t>
            </a:r>
            <a:r>
              <a:rPr lang="cs-CZ" altLang="cs-CZ" dirty="0">
                <a:solidFill>
                  <a:schemeClr val="bg1"/>
                </a:solidFill>
              </a:rPr>
              <a:t>) emituje elektrické pole výbojem elektrického orgánu (EOD) na ocasu. Objekty s jinou vodivostí než je okolní voda způsobují změny elektrického pole tvořeného živočichem. Zooplankton má větší vodivost než je okolní voda a proto bude lokálně zesilovat elektrické pole.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F1C5ED22-BAA9-9B6D-6546-11D08574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38" y="477138"/>
            <a:ext cx="6799122" cy="61555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err="1">
                <a:solidFill>
                  <a:schemeClr val="tx2">
                    <a:satMod val="200000"/>
                  </a:schemeClr>
                </a:solidFill>
              </a:rPr>
              <a:t>Elektroreceptory</a:t>
            </a:r>
            <a:endParaRPr lang="cs-CZ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AB414-EC03-139D-A575-81A5275D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13383"/>
            <a:ext cx="8143240" cy="1896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tvoří kanály vedoucí na kožní povrch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na dně každého kanálu jsou epiteliální vláskové buňky tvoří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cí</a:t>
            </a:r>
            <a:r>
              <a:rPr lang="cs-CZ" altLang="cs-CZ" dirty="0">
                <a:solidFill>
                  <a:schemeClr val="bg1"/>
                </a:solidFill>
              </a:rPr>
              <a:t> excitační synapse</a:t>
            </a:r>
            <a:endParaRPr lang="cs-CZ" altLang="cs-CZ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aferentní nerv pak přenáší akční potenciály do mozku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některé receptory jsou citlivé na vnější elektrická pole, zatímco jiné jsou citlivé na změny 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produkce </a:t>
            </a:r>
            <a:r>
              <a:rPr lang="cs-CZ" altLang="cs-CZ" dirty="0">
                <a:solidFill>
                  <a:schemeClr val="bg1"/>
                </a:solidFill>
              </a:rPr>
              <a:t>vlastní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elektrických výbojů (EOD)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Elektroencefalografie</a:t>
            </a:r>
            <a:r>
              <a:rPr spc="-190" dirty="0"/>
              <a:t> </a:t>
            </a:r>
            <a:r>
              <a:rPr spc="-10" dirty="0"/>
              <a:t>(EEG)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797176"/>
            <a:ext cx="8652866" cy="41338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metoda</a:t>
            </a:r>
            <a:r>
              <a:rPr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sloužící</a:t>
            </a:r>
            <a:r>
              <a:rPr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pc="-75" dirty="0">
                <a:solidFill>
                  <a:schemeClr val="bg1"/>
                </a:solidFill>
                <a:latin typeface="Arial"/>
                <a:cs typeface="Arial"/>
              </a:rPr>
              <a:t>registraci bioelektrických aktivit mozku</a:t>
            </a: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cs-CZ" spc="-75" dirty="0">
                <a:solidFill>
                  <a:schemeClr val="bg1"/>
                </a:solidFill>
                <a:latin typeface="Arial"/>
                <a:cs typeface="Arial"/>
              </a:rPr>
              <a:t>Snímají se rozdíly elektrických potenciálů mezi elektrodami-EEG svod</a:t>
            </a: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endParaRPr lang="cs-CZ" b="1" spc="-7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cs-CZ" b="1" spc="-75" dirty="0">
                <a:solidFill>
                  <a:schemeClr val="bg1"/>
                </a:solidFill>
                <a:latin typeface="Arial"/>
                <a:cs typeface="Arial"/>
              </a:rPr>
              <a:t>Zapojení elektrod</a:t>
            </a: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cs-CZ" u="sng" spc="-75" dirty="0">
                <a:solidFill>
                  <a:schemeClr val="bg1"/>
                </a:solidFill>
                <a:latin typeface="Arial"/>
                <a:cs typeface="Arial"/>
              </a:rPr>
              <a:t>Bipolární</a:t>
            </a:r>
            <a:r>
              <a:rPr lang="cs-CZ" spc="-75" dirty="0">
                <a:solidFill>
                  <a:schemeClr val="bg1"/>
                </a:solidFill>
                <a:latin typeface="Arial"/>
                <a:cs typeface="Arial"/>
              </a:rPr>
              <a:t> – měření mezi dvěma aktivními elektrodami</a:t>
            </a: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cs-CZ" u="sng" spc="-75" dirty="0">
                <a:solidFill>
                  <a:schemeClr val="bg1"/>
                </a:solidFill>
                <a:latin typeface="Arial"/>
                <a:cs typeface="Arial"/>
              </a:rPr>
              <a:t>Unipolární </a:t>
            </a:r>
            <a:r>
              <a:rPr lang="cs-CZ" spc="-75" dirty="0">
                <a:solidFill>
                  <a:schemeClr val="bg1"/>
                </a:solidFill>
                <a:latin typeface="Arial"/>
                <a:cs typeface="Arial"/>
              </a:rPr>
              <a:t>– měření mezi aktivní elektrodou a referenční elektrodou umístěnou na </a:t>
            </a:r>
            <a:r>
              <a:rPr lang="cs-CZ" spc="-75" dirty="0" err="1">
                <a:solidFill>
                  <a:schemeClr val="bg1"/>
                </a:solidFill>
                <a:latin typeface="Arial"/>
                <a:cs typeface="Arial"/>
              </a:rPr>
              <a:t>proc</a:t>
            </a:r>
            <a:r>
              <a:rPr lang="cs-CZ" spc="-75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cs-CZ" i="1" spc="-75" dirty="0" err="1">
                <a:solidFill>
                  <a:schemeClr val="bg1"/>
                </a:solidFill>
                <a:latin typeface="Arial"/>
                <a:cs typeface="Arial"/>
              </a:rPr>
              <a:t>mastoideus</a:t>
            </a:r>
            <a:r>
              <a:rPr lang="cs-CZ" spc="-75" dirty="0">
                <a:solidFill>
                  <a:schemeClr val="bg1"/>
                </a:solidFill>
                <a:latin typeface="Arial"/>
                <a:cs typeface="Arial"/>
              </a:rPr>
              <a:t> či na ušním lalůčku</a:t>
            </a: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cs-CZ" spc="-7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cs-CZ" spc="-75" dirty="0">
              <a:solidFill>
                <a:schemeClr val="bg1"/>
              </a:solidFill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buFont typeface="Arial"/>
              <a:buChar char="•"/>
              <a:tabLst>
                <a:tab pos="2070100" algn="l"/>
                <a:tab pos="2070735" algn="l"/>
              </a:tabLst>
            </a:pPr>
            <a:r>
              <a:rPr lang="cs-CZ" sz="1800" b="1" dirty="0" err="1">
                <a:solidFill>
                  <a:schemeClr val="bg1"/>
                </a:solidFill>
                <a:latin typeface="Arial"/>
                <a:cs typeface="Arial"/>
              </a:rPr>
              <a:t>skalpové</a:t>
            </a:r>
            <a:r>
              <a:rPr lang="cs-CZ" sz="18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800" b="1" spc="-25" dirty="0">
                <a:solidFill>
                  <a:schemeClr val="bg1"/>
                </a:solidFill>
                <a:latin typeface="Arial"/>
                <a:cs typeface="Arial"/>
              </a:rPr>
              <a:t>EEG</a:t>
            </a:r>
            <a:endParaRPr lang="cs-CZ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070100" algn="l"/>
                <a:tab pos="2070735" algn="l"/>
              </a:tabLst>
            </a:pPr>
            <a:r>
              <a:rPr lang="cs-CZ" sz="1800" b="1" dirty="0" err="1">
                <a:solidFill>
                  <a:schemeClr val="bg1"/>
                </a:solidFill>
                <a:latin typeface="Arial"/>
                <a:cs typeface="Arial"/>
              </a:rPr>
              <a:t>elektrokortikogram</a:t>
            </a:r>
            <a:r>
              <a:rPr lang="cs-CZ" sz="1800" b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800" b="1" spc="-1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cs-CZ" sz="1800" b="1" spc="-10" dirty="0" err="1">
                <a:solidFill>
                  <a:schemeClr val="bg1"/>
                </a:solidFill>
                <a:latin typeface="Arial"/>
                <a:cs typeface="Arial"/>
              </a:rPr>
              <a:t>ECoG</a:t>
            </a:r>
            <a:r>
              <a:rPr lang="cs-CZ" sz="1800" b="1" spc="-1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cs-CZ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070100" algn="l"/>
                <a:tab pos="2070735" algn="l"/>
              </a:tabLst>
            </a:pPr>
            <a:r>
              <a:rPr lang="cs-CZ" sz="1800" b="1" spc="-10" dirty="0" err="1">
                <a:solidFill>
                  <a:schemeClr val="bg1"/>
                </a:solidFill>
                <a:latin typeface="Arial"/>
                <a:cs typeface="Arial"/>
              </a:rPr>
              <a:t>stereoelektroencefalogram</a:t>
            </a:r>
            <a:r>
              <a:rPr lang="cs-CZ" sz="1800" b="1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1800" b="1" spc="-10" dirty="0">
                <a:solidFill>
                  <a:schemeClr val="bg1"/>
                </a:solidFill>
                <a:latin typeface="Arial"/>
                <a:cs typeface="Arial"/>
              </a:rPr>
              <a:t>(SEEG)</a:t>
            </a:r>
            <a:r>
              <a:rPr lang="cs-CZ" sz="1800" b="1" spc="-75" dirty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endParaRPr lang="cs-CZ" spc="-7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cs-CZ" spc="-7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71306FE-3119-851D-D5AF-3E6922F8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satMod val="200000"/>
                  </a:schemeClr>
                </a:solidFill>
              </a:rPr>
              <a:t>Ampulární receptory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64510CDF-5DC2-9F95-0449-509DF6F3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628775"/>
            <a:ext cx="4900613" cy="31854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bg1"/>
                </a:solidFill>
              </a:rPr>
              <a:t>u „neelektrických“ druhů ryb jako jsou žraloci receptory zachycují velmi slabé </a:t>
            </a: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cs-CZ" altLang="cs-CZ" sz="2300" dirty="0">
                <a:solidFill>
                  <a:schemeClr val="bg1"/>
                </a:solidFill>
              </a:rPr>
              <a:t>nízké frekvence od 0,2 do 20 Hz a jsou používány k detekci kořisti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bg1"/>
                </a:solidFill>
              </a:rPr>
              <a:t>kanál vyplněný rosolem vede ze smyslových receptorů ke kožnímu povrchu</a:t>
            </a:r>
            <a:endParaRPr lang="cs-CZ" altLang="cs-CZ" sz="23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bg1"/>
                </a:solidFill>
                <a:latin typeface="Arial" panose="020B0604020202020204" pitchFamily="34" charset="0"/>
              </a:rPr>
              <a:t>pasivní </a:t>
            </a:r>
            <a:r>
              <a:rPr lang="cs-CZ" altLang="cs-CZ" sz="2300" dirty="0" err="1">
                <a:solidFill>
                  <a:schemeClr val="bg1"/>
                </a:solidFill>
                <a:latin typeface="Arial" panose="020B0604020202020204" pitchFamily="34" charset="0"/>
              </a:rPr>
              <a:t>elektrorecepce</a:t>
            </a:r>
            <a:endParaRPr lang="cs-CZ" altLang="cs-CZ" sz="23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Obrázek 3" descr="ampule.jpg">
            <a:extLst>
              <a:ext uri="{FF2B5EF4-FFF2-40B4-BE49-F238E27FC236}">
                <a16:creationId xmlns:a16="http://schemas.microsoft.com/office/drawing/2014/main" id="{5BE8180F-C13B-7A36-70C6-AB4BF4333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3875"/>
            <a:ext cx="324008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5" descr="that.jpeg">
            <a:extLst>
              <a:ext uri="{FF2B5EF4-FFF2-40B4-BE49-F238E27FC236}">
                <a16:creationId xmlns:a16="http://schemas.microsoft.com/office/drawing/2014/main" id="{2196F51D-04FE-4573-9BA7-0224C0D3E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37480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AEA5C5E7-ECD1-8242-BE8A-26027B0A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1"/>
            <a:ext cx="6799122" cy="6965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satMod val="200000"/>
                  </a:schemeClr>
                </a:solidFill>
              </a:rPr>
              <a:t>Tuberózní receptory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44185-C06C-6A80-DADA-3A46365D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44" y="3429000"/>
            <a:ext cx="8534400" cy="4905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zachycují mnohem vyšší frekvence v rozmezí od 30 do 1500 Hz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jen u dvou skupin </a:t>
            </a:r>
            <a:r>
              <a:rPr lang="cs-CZ" altLang="cs-CZ" sz="2000" dirty="0" err="1">
                <a:solidFill>
                  <a:schemeClr val="bg1"/>
                </a:solidFill>
              </a:rPr>
              <a:t>kostnaných</a:t>
            </a:r>
            <a:r>
              <a:rPr lang="cs-CZ" altLang="cs-CZ" sz="2000" dirty="0">
                <a:solidFill>
                  <a:schemeClr val="bg1"/>
                </a:solidFill>
              </a:rPr>
              <a:t> ryb: </a:t>
            </a:r>
            <a:r>
              <a:rPr lang="cs-CZ" altLang="cs-CZ" sz="2000" i="1" dirty="0" err="1">
                <a:solidFill>
                  <a:schemeClr val="bg1"/>
                </a:solidFill>
              </a:rPr>
              <a:t>Mormyriform</a:t>
            </a:r>
            <a:r>
              <a:rPr lang="cs-CZ" altLang="cs-CZ" sz="2000" dirty="0">
                <a:solidFill>
                  <a:schemeClr val="bg1"/>
                </a:solidFill>
              </a:rPr>
              <a:t> a </a:t>
            </a:r>
            <a:r>
              <a:rPr lang="cs-CZ" altLang="cs-CZ" sz="2000" i="1" dirty="0" err="1">
                <a:solidFill>
                  <a:schemeClr val="bg1"/>
                </a:solidFill>
              </a:rPr>
              <a:t>Gymnotiform</a:t>
            </a:r>
            <a:endParaRPr lang="cs-CZ" altLang="cs-CZ" sz="2000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epiteliální buňky jsou vodivě spojené se smyslovými receptorovými buňkami k vnějšímu prostředí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dvě skupiny receptorů: citlivé na změny frekvence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2000" dirty="0">
                <a:solidFill>
                  <a:schemeClr val="bg1"/>
                </a:solidFill>
              </a:rPr>
              <a:t>citlivé na změny amplitudy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oba typy jsou spuštěny elektrickými podněty a mají za výsledek </a:t>
            </a:r>
            <a:r>
              <a:rPr lang="cs-CZ" altLang="cs-CZ" sz="2000" dirty="0" err="1">
                <a:solidFill>
                  <a:schemeClr val="bg1"/>
                </a:solidFill>
              </a:rPr>
              <a:t>neurotransmisi</a:t>
            </a:r>
            <a:r>
              <a:rPr lang="cs-CZ" altLang="cs-CZ" sz="2000" dirty="0">
                <a:solidFill>
                  <a:schemeClr val="bg1"/>
                </a:solidFill>
              </a:rPr>
              <a:t> signálu (výboj elektrického orgánu, pohyb) stejně jako jiné smysly (chuť nebo čich)</a:t>
            </a: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aktivní </a:t>
            </a:r>
            <a:r>
              <a:rPr lang="cs-CZ" altLang="cs-CZ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elektrorecepce</a:t>
            </a: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Obrázek 3" descr="this.jpeg">
            <a:extLst>
              <a:ext uri="{FF2B5EF4-FFF2-40B4-BE49-F238E27FC236}">
                <a16:creationId xmlns:a16="http://schemas.microsoft.com/office/drawing/2014/main" id="{ED348BA3-DC03-D56D-0472-E8E614901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07" y="0"/>
            <a:ext cx="3741737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2458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Nadpis 1">
            <a:extLst>
              <a:ext uri="{FF2B5EF4-FFF2-40B4-BE49-F238E27FC236}">
                <a16:creationId xmlns:a16="http://schemas.microsoft.com/office/drawing/2014/main" id="{E5A20C17-532D-EE3A-A059-90FB8575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150" y="415320"/>
            <a:ext cx="3912880" cy="13738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Příčnoústí </a:t>
            </a:r>
            <a:r>
              <a:rPr lang="en-US" sz="41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(Elasmobranchii)</a:t>
            </a:r>
          </a:p>
        </p:txBody>
      </p:sp>
      <p:grpSp>
        <p:nvGrpSpPr>
          <p:cNvPr id="24591" name="Graphic 38">
            <a:extLst>
              <a:ext uri="{FF2B5EF4-FFF2-40B4-BE49-F238E27FC236}">
                <a16:creationId xmlns:a16="http://schemas.microsoft.com/office/drawing/2014/main" id="{3CC7AA9C-C2F2-4084-9DA2-10496BF4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0666" y="1448890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592" name="Freeform: Shape 24591">
              <a:extLst>
                <a:ext uri="{FF2B5EF4-FFF2-40B4-BE49-F238E27FC236}">
                  <a16:creationId xmlns:a16="http://schemas.microsoft.com/office/drawing/2014/main" id="{06B230D1-A85F-4C7D-AE8A-7E30FA1E1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4593" name="Freeform: Shape 24592">
              <a:extLst>
                <a:ext uri="{FF2B5EF4-FFF2-40B4-BE49-F238E27FC236}">
                  <a16:creationId xmlns:a16="http://schemas.microsoft.com/office/drawing/2014/main" id="{B37842DD-6004-4ED8-AEF6-E6E38A4DA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4583" name="Text Box 7">
            <a:extLst>
              <a:ext uri="{FF2B5EF4-FFF2-40B4-BE49-F238E27FC236}">
                <a16:creationId xmlns:a16="http://schemas.microsoft.com/office/drawing/2014/main" id="{23BD2D47-CAAD-E14C-0039-C8CE91CF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151" y="1925666"/>
            <a:ext cx="3912879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žraloci jsou elektricky nejcitlivější živočichové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500" u="sng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lov a navigace</a:t>
            </a: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(+ GMP)</a:t>
            </a:r>
            <a:endParaRPr lang="en-US" altLang="cs-CZ" sz="1500" u="sng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sledování „magnetických dálnic“ podél mořského dna, detekce zahrabaných rejnoků nebo ryb skrytých pod pískem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50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bílý žralok</a:t>
            </a: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vysoce citlivý, důležité pro přežití - ploutvonožci (lachtani a lvouni) hnízdí na skalnatých ostrovech, které jsou výsledkem tektonické aktivity (vyšší magnetická aktivita)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pomoc při chycení kořisti – při skusu se jejich oči „otáčí v sloup“ (v momentu úderu jsou tedy dočasně slepí) - proto se spoléhají na elektrické podněty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sz="1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zraněná kořist vytváří asi 3x silnější elektrické pole než kořist nezraněná</a:t>
            </a:r>
          </a:p>
        </p:txBody>
      </p:sp>
      <p:grpSp>
        <p:nvGrpSpPr>
          <p:cNvPr id="24595" name="Group 24594">
            <a:extLst>
              <a:ext uri="{FF2B5EF4-FFF2-40B4-BE49-F238E27FC236}">
                <a16:creationId xmlns:a16="http://schemas.microsoft.com/office/drawing/2014/main" id="{332ED93E-F1F1-46BF-B18E-134CB31A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41000" y="4864099"/>
            <a:ext cx="1564474" cy="1993901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24596" name="Freeform: Shape 24595">
              <a:extLst>
                <a:ext uri="{FF2B5EF4-FFF2-40B4-BE49-F238E27FC236}">
                  <a16:creationId xmlns:a16="http://schemas.microsoft.com/office/drawing/2014/main" id="{88ADD0EB-6B6C-435F-A36D-DAF69F1D2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597" name="Freeform: Shape 24596">
              <a:extLst>
                <a:ext uri="{FF2B5EF4-FFF2-40B4-BE49-F238E27FC236}">
                  <a16:creationId xmlns:a16="http://schemas.microsoft.com/office/drawing/2014/main" id="{577B89E7-9C9A-47AD-B18E-3236F45C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598" name="Freeform: Shape 24597">
              <a:extLst>
                <a:ext uri="{FF2B5EF4-FFF2-40B4-BE49-F238E27FC236}">
                  <a16:creationId xmlns:a16="http://schemas.microsoft.com/office/drawing/2014/main" id="{20BE6390-943A-4781-973F-8FDBE0F16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599" name="Freeform: Shape 24598">
              <a:extLst>
                <a:ext uri="{FF2B5EF4-FFF2-40B4-BE49-F238E27FC236}">
                  <a16:creationId xmlns:a16="http://schemas.microsoft.com/office/drawing/2014/main" id="{7BA70C61-9271-43B4-859C-21D0C45E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0" name="Freeform: Shape 24599">
              <a:extLst>
                <a:ext uri="{FF2B5EF4-FFF2-40B4-BE49-F238E27FC236}">
                  <a16:creationId xmlns:a16="http://schemas.microsoft.com/office/drawing/2014/main" id="{11930234-4E48-42E8-94C4-10EB3353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4601" name="Freeform: Shape 24600">
              <a:extLst>
                <a:ext uri="{FF2B5EF4-FFF2-40B4-BE49-F238E27FC236}">
                  <a16:creationId xmlns:a16="http://schemas.microsoft.com/office/drawing/2014/main" id="{F58BF244-D3E0-4434-AF8F-D3DAE9CA5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2" name="Freeform: Shape 24601">
              <a:extLst>
                <a:ext uri="{FF2B5EF4-FFF2-40B4-BE49-F238E27FC236}">
                  <a16:creationId xmlns:a16="http://schemas.microsoft.com/office/drawing/2014/main" id="{87CD605C-BB14-40E3-9DC2-97FD8B5F7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3" name="Freeform: Shape 24602">
              <a:extLst>
                <a:ext uri="{FF2B5EF4-FFF2-40B4-BE49-F238E27FC236}">
                  <a16:creationId xmlns:a16="http://schemas.microsoft.com/office/drawing/2014/main" id="{6578A481-26C9-46DA-8395-2CE5CEDD2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4" name="Freeform: Shape 24603">
              <a:extLst>
                <a:ext uri="{FF2B5EF4-FFF2-40B4-BE49-F238E27FC236}">
                  <a16:creationId xmlns:a16="http://schemas.microsoft.com/office/drawing/2014/main" id="{14F9F061-747F-4F62-9E1E-63A9C3432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5" name="Freeform: Shape 24604">
              <a:extLst>
                <a:ext uri="{FF2B5EF4-FFF2-40B4-BE49-F238E27FC236}">
                  <a16:creationId xmlns:a16="http://schemas.microsoft.com/office/drawing/2014/main" id="{B62560A9-6C17-42CF-B426-CA707D2DC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6" name="Freeform: Shape 24605">
              <a:extLst>
                <a:ext uri="{FF2B5EF4-FFF2-40B4-BE49-F238E27FC236}">
                  <a16:creationId xmlns:a16="http://schemas.microsoft.com/office/drawing/2014/main" id="{E4DCEABC-85D3-4F63-889B-FA698C7B5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7" name="Freeform: Shape 24606">
              <a:extLst>
                <a:ext uri="{FF2B5EF4-FFF2-40B4-BE49-F238E27FC236}">
                  <a16:creationId xmlns:a16="http://schemas.microsoft.com/office/drawing/2014/main" id="{F5F42E8C-AC6F-4951-83C9-179D824B1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608" name="Freeform: Shape 24607">
              <a:extLst>
                <a:ext uri="{FF2B5EF4-FFF2-40B4-BE49-F238E27FC236}">
                  <a16:creationId xmlns:a16="http://schemas.microsoft.com/office/drawing/2014/main" id="{71E7EC34-DE0F-47D9-B3B2-C4AA686E9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6146" name="Picture 2" descr="Žralok bílý - ZAJÍMAVOSTI a VAROVÁNÍ">
            <a:extLst>
              <a:ext uri="{FF2B5EF4-FFF2-40B4-BE49-F238E27FC236}">
                <a16:creationId xmlns:a16="http://schemas.microsoft.com/office/drawing/2014/main" id="{61AB1EAE-ECED-5161-B4F3-62EEDCC2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3" y="685595"/>
            <a:ext cx="3788257" cy="21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rázek - Mobula mobular (manta velká) | BioLib.cz">
            <a:extLst>
              <a:ext uri="{FF2B5EF4-FFF2-40B4-BE49-F238E27FC236}">
                <a16:creationId xmlns:a16="http://schemas.microsoft.com/office/drawing/2014/main" id="{497B7D0A-D2D3-2BB0-A04B-2B8C2A24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" y="3229411"/>
            <a:ext cx="4071476" cy="27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AC5221-75CC-61B9-8CD8-915BEDE0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077200" cy="37572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Lorenziniho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 ampule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cs-CZ" altLang="cs-CZ" sz="2000" dirty="0">
                <a:solidFill>
                  <a:schemeClr val="bg1"/>
                </a:solidFill>
              </a:rPr>
              <a:t>jemn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é</a:t>
            </a:r>
            <a:r>
              <a:rPr lang="cs-CZ" altLang="cs-CZ" sz="2000" dirty="0">
                <a:solidFill>
                  <a:schemeClr val="bg1"/>
                </a:solidFill>
              </a:rPr>
              <a:t> lahvovit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é</a:t>
            </a:r>
            <a:r>
              <a:rPr lang="cs-CZ" altLang="cs-CZ" sz="2000" dirty="0">
                <a:solidFill>
                  <a:schemeClr val="bg1"/>
                </a:solidFill>
              </a:rPr>
              <a:t> bu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ňky</a:t>
            </a:r>
            <a:r>
              <a:rPr lang="cs-CZ" altLang="cs-CZ" sz="2000" dirty="0">
                <a:solidFill>
                  <a:schemeClr val="bg1"/>
                </a:solidFill>
              </a:rPr>
              <a:t> vyplněn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é</a:t>
            </a:r>
            <a:r>
              <a:rPr lang="cs-CZ" altLang="cs-CZ" sz="2000" dirty="0">
                <a:solidFill>
                  <a:schemeClr val="bg1"/>
                </a:solidFill>
              </a:rPr>
              <a:t> elektricky vodivým rosolem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, s okolím jsou spojeny póry na spodní straně rypce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ampule jsou prodloužením postranní čáry</a:t>
            </a: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základní funkční jednotkou jsou modifikované </a:t>
            </a:r>
            <a:r>
              <a:rPr lang="cs-CZ" altLang="cs-CZ" sz="2000" u="sng" dirty="0">
                <a:solidFill>
                  <a:schemeClr val="bg1"/>
                </a:solidFill>
              </a:rPr>
              <a:t>vláskové buňky</a:t>
            </a: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negativní náboj uvnitř ampulí způsobuj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000" dirty="0">
                <a:solidFill>
                  <a:schemeClr val="bg1"/>
                </a:solidFill>
              </a:rPr>
              <a:t> elektrickou změnu v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000" dirty="0">
                <a:solidFill>
                  <a:schemeClr val="bg1"/>
                </a:solidFill>
              </a:rPr>
              <a:t> vláskov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ých</a:t>
            </a:r>
            <a:r>
              <a:rPr lang="cs-CZ" altLang="cs-CZ" sz="2000" dirty="0">
                <a:solidFill>
                  <a:schemeClr val="bg1"/>
                </a:solidFill>
              </a:rPr>
              <a:t> buň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kách </a:t>
            </a:r>
            <a:r>
              <a:rPr lang="cs-CZ" altLang="cs-CZ" sz="2000" dirty="0">
                <a:solidFill>
                  <a:schemeClr val="bg1"/>
                </a:solidFill>
              </a:rPr>
              <a:t>→ uvolnění neurotransmiter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cs-CZ" altLang="cs-CZ" sz="2000" dirty="0">
                <a:solidFill>
                  <a:schemeClr val="bg1"/>
                </a:solidFill>
              </a:rPr>
              <a:t> do sousedních smyslových nervů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přenos</a:t>
            </a:r>
            <a:r>
              <a:rPr lang="cs-CZ" altLang="cs-CZ" sz="2000" dirty="0">
                <a:solidFill>
                  <a:schemeClr val="bg1"/>
                </a:solidFill>
              </a:rPr>
              <a:t> signál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cs-CZ" altLang="cs-CZ" sz="2000" dirty="0">
                <a:solidFill>
                  <a:schemeClr val="bg1"/>
                </a:solidFill>
              </a:rPr>
              <a:t> do mozku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000" dirty="0">
                <a:solidFill>
                  <a:schemeClr val="bg1"/>
                </a:solidFill>
              </a:rPr>
              <a:t>interpret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ace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chemeClr val="bg1"/>
                </a:solidFill>
              </a:rPr>
              <a:t>stimul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shluky na vrcholu hlavy mezi očima, obklopující nozdry, pod každým okem a podél brady</a:t>
            </a:r>
          </a:p>
        </p:txBody>
      </p:sp>
      <p:pic>
        <p:nvPicPr>
          <p:cNvPr id="25605" name="Obrázek 3" descr="Obr 5.png">
            <a:extLst>
              <a:ext uri="{FF2B5EF4-FFF2-40B4-BE49-F238E27FC236}">
                <a16:creationId xmlns:a16="http://schemas.microsoft.com/office/drawing/2014/main" id="{16096094-B2F1-E4EF-776E-71B73438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38163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yby pod napětím: Paúhoř elektrický dokáže vygenerovat až tisíc voltů |  100+1 zahraniční zajímavost">
            <a:extLst>
              <a:ext uri="{FF2B5EF4-FFF2-40B4-BE49-F238E27FC236}">
                <a16:creationId xmlns:a16="http://schemas.microsoft.com/office/drawing/2014/main" id="{8F24F0DA-90AC-3B6B-C451-6534CEDA6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r="10462" b="-2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Rectangle 2765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Nadpis 1">
            <a:extLst>
              <a:ext uri="{FF2B5EF4-FFF2-40B4-BE49-F238E27FC236}">
                <a16:creationId xmlns:a16="http://schemas.microsoft.com/office/drawing/2014/main" id="{EAD8B0CB-5835-D198-65AC-3D92BE1C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Elektrický paúhoř</a:t>
            </a:r>
          </a:p>
        </p:txBody>
      </p: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62" name="Group 2766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2766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84" name="Rectangle 2768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86471D90-E6E3-65F0-7A0F-163563B9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1600">
                <a:solidFill>
                  <a:schemeClr val="bg1"/>
                </a:solidFill>
              </a:rPr>
              <a:t>schopnost generovat vysokonapěťové elektrické šoky,</a:t>
            </a:r>
          </a:p>
          <a:p>
            <a:pPr>
              <a:spcAft>
                <a:spcPts val="600"/>
              </a:spcAft>
            </a:pPr>
            <a:endParaRPr lang="cs-CZ" altLang="cs-CZ"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1600">
                <a:solidFill>
                  <a:schemeClr val="bg1"/>
                </a:solidFill>
              </a:rPr>
              <a:t>používá také nízkonapěťové impulzy pro navigaci a detekci kořist</a:t>
            </a:r>
            <a:r>
              <a:rPr lang="cs-CZ" altLang="cs-CZ" sz="160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600">
                <a:solidFill>
                  <a:schemeClr val="bg1"/>
                </a:solidFill>
              </a:rPr>
              <a:t> v kalné vodě,</a:t>
            </a:r>
          </a:p>
          <a:p>
            <a:pPr>
              <a:spcAft>
                <a:spcPts val="600"/>
              </a:spcAft>
            </a:pPr>
            <a:endParaRPr lang="cs-CZ" altLang="cs-CZ"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altLang="cs-CZ" sz="1600">
                <a:solidFill>
                  <a:schemeClr val="bg1"/>
                </a:solidFill>
              </a:rPr>
              <a:t>tuto schopnost mají i ostatní </a:t>
            </a:r>
            <a:r>
              <a:rPr lang="cs-CZ" altLang="cs-CZ" sz="1600" i="1">
                <a:solidFill>
                  <a:schemeClr val="bg1"/>
                </a:solidFill>
              </a:rPr>
              <a:t>Gymnotiformes</a:t>
            </a:r>
            <a:r>
              <a:rPr lang="cs-CZ" altLang="cs-CZ" sz="1600">
                <a:solidFill>
                  <a:schemeClr val="bg1"/>
                </a:solidFill>
              </a:rPr>
              <a:t> (nahohřbetí)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444B33CC-C396-10F2-996E-EBF07A86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38" y="304800"/>
            <a:ext cx="6799122" cy="69659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sz="2500" b="1" dirty="0">
                <a:solidFill>
                  <a:schemeClr val="bg1"/>
                </a:solidFill>
                <a:latin typeface="Arial" panose="020B0604020202020204" pitchFamily="34" charset="0"/>
              </a:rPr>
              <a:t>		</a:t>
            </a:r>
            <a:r>
              <a:rPr lang="cs-CZ" altLang="cs-CZ" sz="2500" b="1" dirty="0">
                <a:solidFill>
                  <a:schemeClr val="bg1"/>
                </a:solidFill>
              </a:rPr>
              <a:t>Ptakořitní savci </a:t>
            </a:r>
            <a:r>
              <a:rPr lang="cs-CZ" altLang="cs-CZ" sz="2500" i="1" dirty="0">
                <a:solidFill>
                  <a:schemeClr val="bg1"/>
                </a:solidFill>
              </a:rPr>
              <a:t>(</a:t>
            </a:r>
            <a:r>
              <a:rPr lang="cs-CZ" altLang="cs-CZ" sz="2500" i="1" dirty="0" err="1">
                <a:solidFill>
                  <a:schemeClr val="bg1"/>
                </a:solidFill>
              </a:rPr>
              <a:t>Monotremes</a:t>
            </a:r>
            <a:r>
              <a:rPr lang="cs-CZ" altLang="cs-CZ" sz="2500" i="1" dirty="0">
                <a:solidFill>
                  <a:schemeClr val="bg1"/>
                </a:solidFill>
              </a:rPr>
              <a:t>) </a:t>
            </a:r>
            <a:br>
              <a:rPr lang="cs-CZ" altLang="cs-CZ" sz="2500" i="1" dirty="0">
                <a:solidFill>
                  <a:schemeClr val="bg1"/>
                </a:solidFill>
              </a:rPr>
            </a:br>
            <a:r>
              <a:rPr lang="cs-CZ" altLang="cs-CZ" sz="2500" b="1" dirty="0">
                <a:solidFill>
                  <a:schemeClr val="bg1"/>
                </a:solidFill>
              </a:rPr>
              <a:t>Ptakopysk podivný </a:t>
            </a:r>
            <a:r>
              <a:rPr lang="cs-CZ" altLang="cs-CZ" sz="2500" i="1" dirty="0">
                <a:solidFill>
                  <a:schemeClr val="bg1"/>
                </a:solidFill>
              </a:rPr>
              <a:t>(</a:t>
            </a:r>
            <a:r>
              <a:rPr lang="cs-CZ" altLang="cs-CZ" sz="2500" i="1" dirty="0" err="1">
                <a:solidFill>
                  <a:schemeClr val="bg1"/>
                </a:solidFill>
              </a:rPr>
              <a:t>Ornithorhynchus</a:t>
            </a:r>
            <a:r>
              <a:rPr lang="cs-CZ" altLang="cs-CZ" sz="2500" i="1" dirty="0">
                <a:solidFill>
                  <a:schemeClr val="bg1"/>
                </a:solidFill>
              </a:rPr>
              <a:t> </a:t>
            </a:r>
            <a:r>
              <a:rPr lang="cs-CZ" altLang="cs-CZ" sz="2500" i="1" dirty="0" err="1">
                <a:solidFill>
                  <a:schemeClr val="bg1"/>
                </a:solidFill>
              </a:rPr>
              <a:t>anatinus</a:t>
            </a:r>
            <a:r>
              <a:rPr lang="cs-CZ" altLang="cs-CZ" sz="2500" i="1" dirty="0">
                <a:solidFill>
                  <a:schemeClr val="bg1"/>
                </a:solidFill>
              </a:rPr>
              <a:t>)</a:t>
            </a:r>
            <a:r>
              <a:rPr lang="cs-CZ" altLang="cs-CZ" sz="2700" b="1" dirty="0">
                <a:solidFill>
                  <a:schemeClr val="bg1"/>
                </a:solidFill>
              </a:rPr>
              <a:t> </a:t>
            </a:r>
            <a:endParaRPr lang="cs-CZ" altLang="cs-CZ" sz="2700" i="1" dirty="0">
              <a:solidFill>
                <a:schemeClr val="bg1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F8CC2FD6-95BE-AFE4-5A4B-CDF413CE6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996" y="1323048"/>
            <a:ext cx="5795962" cy="28368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vy</a:t>
            </a:r>
            <a:r>
              <a:rPr lang="cs-CZ" altLang="cs-CZ" sz="2000" dirty="0">
                <a:solidFill>
                  <a:schemeClr val="bg1"/>
                </a:solidFill>
              </a:rPr>
              <a:t>užív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ají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spojení </a:t>
            </a:r>
            <a:r>
              <a:rPr lang="cs-CZ" altLang="cs-CZ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mechano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- a </a:t>
            </a:r>
            <a:r>
              <a:rPr lang="cs-CZ" altLang="cs-CZ" sz="2000" dirty="0" err="1">
                <a:solidFill>
                  <a:schemeClr val="bg1"/>
                </a:solidFill>
              </a:rPr>
              <a:t>elektro</a:t>
            </a:r>
            <a:r>
              <a:rPr lang="cs-CZ" altLang="cs-CZ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recepce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bg1"/>
                </a:solidFill>
              </a:rPr>
              <a:t>v pokožce 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zobáku je </a:t>
            </a:r>
            <a:r>
              <a:rPr lang="cs-CZ" altLang="cs-CZ" sz="2000" dirty="0">
                <a:solidFill>
                  <a:schemeClr val="bg1"/>
                </a:solidFill>
              </a:rPr>
              <a:t>přes 850 tisíc jamek s nervovými zakončeními,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bg1"/>
                </a:solidFill>
              </a:rPr>
              <a:t>ptakopysk (</a:t>
            </a:r>
            <a:r>
              <a:rPr lang="cs-CZ" altLang="cs-CZ" sz="2000" i="1" dirty="0" err="1">
                <a:solidFill>
                  <a:schemeClr val="bg1"/>
                </a:solidFill>
              </a:rPr>
              <a:t>Ornithorhynchus</a:t>
            </a:r>
            <a:r>
              <a:rPr lang="cs-CZ" altLang="cs-CZ" sz="2000" i="1" dirty="0">
                <a:solidFill>
                  <a:schemeClr val="bg1"/>
                </a:solidFill>
              </a:rPr>
              <a:t> </a:t>
            </a:r>
            <a:r>
              <a:rPr lang="cs-CZ" altLang="cs-CZ" sz="2000" i="1" dirty="0" err="1">
                <a:solidFill>
                  <a:schemeClr val="bg1"/>
                </a:solidFill>
              </a:rPr>
              <a:t>anatinus</a:t>
            </a:r>
            <a:r>
              <a:rPr lang="cs-CZ" altLang="cs-CZ" sz="2000" dirty="0">
                <a:solidFill>
                  <a:schemeClr val="bg1"/>
                </a:solidFill>
              </a:rPr>
              <a:t>) má 40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.000 </a:t>
            </a:r>
            <a:r>
              <a:rPr lang="cs-CZ" altLang="cs-CZ" sz="2000" dirty="0" err="1">
                <a:solidFill>
                  <a:schemeClr val="bg1"/>
                </a:solidFill>
              </a:rPr>
              <a:t>elektroreceptorů</a:t>
            </a:r>
            <a:r>
              <a:rPr lang="cs-CZ" altLang="cs-CZ" sz="2000" dirty="0">
                <a:solidFill>
                  <a:schemeClr val="bg1"/>
                </a:solidFill>
              </a:rPr>
              <a:t>,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bg1"/>
                </a:solidFill>
              </a:rPr>
              <a:t> ježura (</a:t>
            </a:r>
            <a:r>
              <a:rPr lang="cs-CZ" altLang="cs-CZ" sz="2000" i="1" dirty="0" err="1">
                <a:solidFill>
                  <a:schemeClr val="bg1"/>
                </a:solidFill>
              </a:rPr>
              <a:t>Zaglossus</a:t>
            </a:r>
            <a:r>
              <a:rPr lang="cs-CZ" altLang="cs-CZ" sz="2000" i="1" dirty="0">
                <a:solidFill>
                  <a:schemeClr val="bg1"/>
                </a:solidFill>
              </a:rPr>
              <a:t> </a:t>
            </a:r>
            <a:r>
              <a:rPr lang="cs-CZ" altLang="cs-CZ" sz="2000" i="1" dirty="0" err="1">
                <a:solidFill>
                  <a:schemeClr val="bg1"/>
                </a:solidFill>
              </a:rPr>
              <a:t>bruijnii</a:t>
            </a:r>
            <a:r>
              <a:rPr lang="cs-CZ" altLang="cs-CZ" sz="2000" dirty="0">
                <a:solidFill>
                  <a:schemeClr val="bg1"/>
                </a:solidFill>
              </a:rPr>
              <a:t>) 2</a:t>
            </a:r>
            <a:r>
              <a:rPr lang="cs-CZ" altLang="cs-CZ" sz="2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cs-CZ" altLang="cs-CZ" sz="2000" dirty="0">
                <a:solidFill>
                  <a:schemeClr val="bg1"/>
                </a:solidFill>
              </a:rPr>
              <a:t>000 a ježura (</a:t>
            </a:r>
            <a:r>
              <a:rPr lang="cs-CZ" altLang="cs-CZ" sz="2000" i="1" dirty="0" err="1">
                <a:solidFill>
                  <a:schemeClr val="bg1"/>
                </a:solidFill>
              </a:rPr>
              <a:t>Tachyglossus</a:t>
            </a:r>
            <a:r>
              <a:rPr lang="cs-CZ" altLang="cs-CZ" sz="2000" i="1" dirty="0">
                <a:solidFill>
                  <a:schemeClr val="bg1"/>
                </a:solidFill>
              </a:rPr>
              <a:t> </a:t>
            </a:r>
            <a:r>
              <a:rPr lang="cs-CZ" altLang="cs-CZ" sz="2000" i="1" dirty="0" err="1">
                <a:solidFill>
                  <a:schemeClr val="bg1"/>
                </a:solidFill>
              </a:rPr>
              <a:t>aculeatus</a:t>
            </a:r>
            <a:r>
              <a:rPr lang="cs-CZ" altLang="cs-CZ" sz="2000" dirty="0">
                <a:solidFill>
                  <a:schemeClr val="bg1"/>
                </a:solidFill>
              </a:rPr>
              <a:t>) jen 400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28676" name="Obrázek 3" descr="Obr 4.jpg">
            <a:extLst>
              <a:ext uri="{FF2B5EF4-FFF2-40B4-BE49-F238E27FC236}">
                <a16:creationId xmlns:a16="http://schemas.microsoft.com/office/drawing/2014/main" id="{7CE212E1-3E6F-E02A-ED23-26B9EA5CE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55310"/>
            <a:ext cx="29686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Po vylíhnutí z vajíčka váží půl gramu, ve vaku mámy mu narostou ostny -  iDNES.cz">
            <a:extLst>
              <a:ext uri="{FF2B5EF4-FFF2-40B4-BE49-F238E27FC236}">
                <a16:creationId xmlns:a16="http://schemas.microsoft.com/office/drawing/2014/main" id="{A15A8693-AA97-4AC0-A20C-61635E74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68270"/>
            <a:ext cx="480060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>
            <a:extLst>
              <a:ext uri="{FF2B5EF4-FFF2-40B4-BE49-F238E27FC236}">
                <a16:creationId xmlns:a16="http://schemas.microsoft.com/office/drawing/2014/main" id="{A999372B-78C0-21C2-311A-0758EFE4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6084136" cy="45005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bg1"/>
                </a:solidFill>
              </a:rPr>
              <a:t>Inervované póry podobné ampulár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cs-CZ" altLang="cs-CZ" dirty="0">
                <a:solidFill>
                  <a:schemeClr val="bg1"/>
                </a:solidFill>
              </a:rPr>
              <a:t>ím </a:t>
            </a:r>
            <a:r>
              <a:rPr lang="cs-CZ" altLang="cs-CZ" dirty="0" err="1">
                <a:solidFill>
                  <a:schemeClr val="bg1"/>
                </a:solidFill>
              </a:rPr>
              <a:t>elektroreceptorům</a:t>
            </a:r>
            <a:r>
              <a:rPr lang="cs-CZ" altLang="cs-CZ" dirty="0">
                <a:solidFill>
                  <a:schemeClr val="bg1"/>
                </a:solidFill>
              </a:rPr>
              <a:t> u ryb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bg1"/>
                </a:solidFill>
              </a:rPr>
              <a:t>3 typy receptorů</a:t>
            </a:r>
            <a:r>
              <a:rPr lang="cs-CZ" altLang="cs-CZ" b="1" dirty="0">
                <a:solidFill>
                  <a:schemeClr val="bg1"/>
                </a:solidFill>
                <a:latin typeface="Arial" panose="020B0604020202020204" pitchFamily="34" charset="0"/>
              </a:rPr>
              <a:t> v zobáku</a:t>
            </a:r>
            <a:r>
              <a:rPr lang="cs-CZ" altLang="cs-CZ" b="1" dirty="0">
                <a:solidFill>
                  <a:schemeClr val="bg1"/>
                </a:solidFill>
              </a:rPr>
              <a:t>:  </a:t>
            </a:r>
            <a:r>
              <a:rPr lang="cs-CZ" altLang="cs-CZ" dirty="0">
                <a:solidFill>
                  <a:schemeClr val="bg1"/>
                </a:solidFill>
              </a:rPr>
              <a:t>mechanoreceptor a dva typy </a:t>
            </a:r>
            <a:r>
              <a:rPr lang="cs-CZ" altLang="cs-CZ" dirty="0" err="1">
                <a:solidFill>
                  <a:schemeClr val="bg1"/>
                </a:solidFill>
              </a:rPr>
              <a:t>elektroreceptorů</a:t>
            </a:r>
            <a:r>
              <a:rPr lang="cs-CZ" altLang="cs-CZ" dirty="0">
                <a:solidFill>
                  <a:schemeClr val="bg1"/>
                </a:solidFill>
              </a:rPr>
              <a:t> (jamky odvozené ze sekrečních váčků serózních a mukózních žláz, každá obklopená epitelem, otevírají se, když je zobák ponořený ve vodě)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bg1"/>
                </a:solidFill>
              </a:rPr>
              <a:t>reflex ve formě trhavého pohybu hlavy vyvolan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ý</a:t>
            </a:r>
            <a:r>
              <a:rPr lang="cs-CZ" altLang="cs-CZ" dirty="0">
                <a:solidFill>
                  <a:schemeClr val="bg1"/>
                </a:solidFill>
              </a:rPr>
              <a:t> elektrickými podněty v jejich směru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bg1"/>
                </a:solidFill>
              </a:rPr>
              <a:t>detekce elektrického pole o menší síle než 20 </a:t>
            </a:r>
            <a:r>
              <a:rPr lang="cs-CZ" altLang="cs-CZ" dirty="0" err="1">
                <a:solidFill>
                  <a:schemeClr val="bg1"/>
                </a:solidFill>
              </a:rPr>
              <a:t>μV</a:t>
            </a:r>
            <a:r>
              <a:rPr lang="cs-CZ" altLang="cs-CZ" dirty="0">
                <a:solidFill>
                  <a:schemeClr val="bg1"/>
                </a:solidFill>
              </a:rPr>
              <a:t>/cm</a:t>
            </a:r>
          </a:p>
        </p:txBody>
      </p:sp>
      <p:pic>
        <p:nvPicPr>
          <p:cNvPr id="29699" name="Obrázek 3" descr="Fig4.JPG">
            <a:extLst>
              <a:ext uri="{FF2B5EF4-FFF2-40B4-BE49-F238E27FC236}">
                <a16:creationId xmlns:a16="http://schemas.microsoft.com/office/drawing/2014/main" id="{6E05EAA0-756D-23E1-5DC7-58F815CB3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14313"/>
            <a:ext cx="3182937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E3A61D46-E876-242E-C2F2-F0247907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39" y="152400"/>
            <a:ext cx="6799122" cy="69659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sz="3000" b="1" dirty="0">
                <a:solidFill>
                  <a:schemeClr val="bg1"/>
                </a:solidFill>
              </a:rPr>
              <a:t>Srovnání </a:t>
            </a:r>
            <a:r>
              <a:rPr lang="cs-CZ" altLang="cs-CZ" sz="3000" b="1" dirty="0" err="1">
                <a:solidFill>
                  <a:schemeClr val="bg1"/>
                </a:solidFill>
              </a:rPr>
              <a:t>elektrorecepce</a:t>
            </a:r>
            <a:r>
              <a:rPr lang="cs-CZ" altLang="cs-CZ" sz="3000" b="1" dirty="0">
                <a:solidFill>
                  <a:schemeClr val="bg1"/>
                </a:solidFill>
              </a:rPr>
              <a:t> u elektrických </a:t>
            </a:r>
            <a:r>
              <a:rPr lang="cs-CZ" altLang="cs-CZ" sz="3000" b="1" dirty="0"/>
              <a:t>ryb a </a:t>
            </a:r>
            <a:r>
              <a:rPr lang="cs-CZ" altLang="cs-CZ" sz="3000" b="1" dirty="0" err="1"/>
              <a:t>ptakořitních</a:t>
            </a:r>
            <a:r>
              <a:rPr lang="cs-CZ" altLang="cs-CZ" sz="3000" b="1" dirty="0"/>
              <a:t> savců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377F29C6-CEAC-C837-1E0B-E03CC1A8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507413" cy="28082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1500" b="1" dirty="0">
                <a:solidFill>
                  <a:schemeClr val="bg1"/>
                </a:solidFill>
              </a:rPr>
              <a:t>Podobné</a:t>
            </a:r>
            <a:r>
              <a:rPr lang="cs-CZ" altLang="cs-CZ" sz="15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arenR"/>
            </a:pPr>
            <a:r>
              <a:rPr lang="cs-CZ" altLang="cs-CZ" sz="1500" dirty="0">
                <a:solidFill>
                  <a:schemeClr val="bg1"/>
                </a:solidFill>
              </a:rPr>
              <a:t>Evoluce podobných strategií různým způsobem. </a:t>
            </a:r>
            <a:r>
              <a:rPr lang="cs-CZ" altLang="cs-CZ" sz="1500" dirty="0" err="1">
                <a:solidFill>
                  <a:schemeClr val="bg1"/>
                </a:solidFill>
              </a:rPr>
              <a:t>Elektrorecepce</a:t>
            </a:r>
            <a:r>
              <a:rPr lang="cs-CZ" altLang="cs-CZ" sz="1500" dirty="0">
                <a:solidFill>
                  <a:schemeClr val="bg1"/>
                </a:solidFill>
              </a:rPr>
              <a:t> </a:t>
            </a:r>
            <a:r>
              <a:rPr lang="cs-CZ" altLang="cs-CZ" sz="1500" dirty="0" err="1">
                <a:solidFill>
                  <a:schemeClr val="bg1"/>
                </a:solidFill>
              </a:rPr>
              <a:t>ptakořitních</a:t>
            </a:r>
            <a:r>
              <a:rPr lang="cs-CZ" altLang="cs-CZ" sz="1500" dirty="0">
                <a:solidFill>
                  <a:schemeClr val="bg1"/>
                </a:solidFill>
              </a:rPr>
              <a:t> savců se vyvinula nezávisle na systému ryb. Různé základy smyslových orgánů, různé mechanizmy smyslové transdukce a různé podpůrné role </a:t>
            </a:r>
            <a:r>
              <a:rPr lang="cs-CZ" altLang="cs-CZ" sz="1500" dirty="0" err="1">
                <a:solidFill>
                  <a:schemeClr val="bg1"/>
                </a:solidFill>
              </a:rPr>
              <a:t>mechanorecepce</a:t>
            </a:r>
            <a:r>
              <a:rPr lang="cs-CZ" altLang="cs-CZ" sz="15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arenR"/>
            </a:pPr>
            <a:r>
              <a:rPr lang="cs-CZ" altLang="cs-CZ" sz="1500" dirty="0">
                <a:solidFill>
                  <a:schemeClr val="bg1"/>
                </a:solidFill>
              </a:rPr>
              <a:t>Prahová úroveň 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</a:rPr>
              <a:t>vnímání </a:t>
            </a:r>
            <a:r>
              <a:rPr lang="cs-CZ" altLang="cs-CZ" sz="1500" dirty="0">
                <a:solidFill>
                  <a:schemeClr val="bg1"/>
                </a:solidFill>
              </a:rPr>
              <a:t>celého živočicha je mnohem nižší než individuálních receptorů, což je výsledkem signálních pocho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cs-CZ" altLang="cs-CZ" sz="1500" dirty="0">
                <a:solidFill>
                  <a:schemeClr val="bg1"/>
                </a:solidFill>
              </a:rPr>
              <a:t>ů mnoha </a:t>
            </a:r>
            <a:r>
              <a:rPr lang="cs-CZ" altLang="cs-CZ" sz="1500" dirty="0" err="1">
                <a:solidFill>
                  <a:schemeClr val="bg1"/>
                </a:solidFill>
              </a:rPr>
              <a:t>elektroreceptivních</a:t>
            </a:r>
            <a:r>
              <a:rPr lang="cs-CZ" altLang="cs-CZ" sz="1500" dirty="0">
                <a:solidFill>
                  <a:schemeClr val="bg1"/>
                </a:solidFill>
              </a:rPr>
              <a:t> aferentních vláken.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arenR"/>
            </a:pPr>
            <a:r>
              <a:rPr lang="cs-CZ" altLang="cs-CZ" sz="1500" dirty="0" err="1">
                <a:solidFill>
                  <a:schemeClr val="bg1"/>
                </a:solidFill>
              </a:rPr>
              <a:t>Elektroreceptor</a:t>
            </a:r>
            <a:r>
              <a:rPr lang="cs-CZ" altLang="cs-CZ" sz="1500" dirty="0">
                <a:solidFill>
                  <a:schemeClr val="bg1"/>
                </a:solidFill>
              </a:rPr>
              <a:t> je excitován katodovým proudem a odpovídá na velmi nízké frekvence stimulu.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AutoNum type="arabicParenR"/>
            </a:pPr>
            <a:r>
              <a:rPr lang="cs-CZ" altLang="cs-CZ" sz="1500" dirty="0">
                <a:solidFill>
                  <a:schemeClr val="bg1"/>
                </a:solidFill>
              </a:rPr>
              <a:t>Receptor je chráněn na bazální straně epiteliálním pórem (žl</a:t>
            </a:r>
            <a:r>
              <a:rPr lang="cs-CZ" altLang="cs-CZ" sz="1500" dirty="0">
                <a:solidFill>
                  <a:schemeClr val="bg1"/>
                </a:solidFill>
                <a:latin typeface="Arial" panose="020B0604020202020204" pitchFamily="34" charset="0"/>
              </a:rPr>
              <a:t>á</a:t>
            </a:r>
            <a:r>
              <a:rPr lang="cs-CZ" altLang="cs-CZ" sz="1500" dirty="0">
                <a:solidFill>
                  <a:schemeClr val="bg1"/>
                </a:solidFill>
              </a:rPr>
              <a:t>znaté jamky u </a:t>
            </a:r>
            <a:r>
              <a:rPr lang="cs-CZ" altLang="cs-CZ" sz="1500" dirty="0" err="1">
                <a:solidFill>
                  <a:schemeClr val="bg1"/>
                </a:solidFill>
              </a:rPr>
              <a:t>ptakořitních</a:t>
            </a:r>
            <a:r>
              <a:rPr lang="cs-CZ" altLang="cs-CZ" sz="1500" dirty="0">
                <a:solidFill>
                  <a:schemeClr val="bg1"/>
                </a:solidFill>
              </a:rPr>
              <a:t> savců, </a:t>
            </a:r>
            <a:r>
              <a:rPr lang="cs-CZ" altLang="cs-CZ" sz="1500" dirty="0" err="1">
                <a:solidFill>
                  <a:schemeClr val="bg1"/>
                </a:solidFill>
              </a:rPr>
              <a:t>ampula</a:t>
            </a:r>
            <a:r>
              <a:rPr lang="cs-CZ" altLang="cs-CZ" sz="1500" dirty="0">
                <a:solidFill>
                  <a:schemeClr val="bg1"/>
                </a:solidFill>
              </a:rPr>
              <a:t> u ryb).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15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15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15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1500" b="1" dirty="0">
                <a:solidFill>
                  <a:schemeClr val="bg1"/>
                </a:solidFill>
              </a:rPr>
              <a:t>Rozdíly</a:t>
            </a:r>
            <a:r>
              <a:rPr lang="cs-CZ" altLang="cs-CZ" sz="1500" dirty="0">
                <a:solidFill>
                  <a:schemeClr val="bg1"/>
                </a:solidFill>
              </a:rPr>
              <a:t>: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graphicFrame>
        <p:nvGraphicFramePr>
          <p:cNvPr id="33839" name="Group 47">
            <a:extLst>
              <a:ext uri="{FF2B5EF4-FFF2-40B4-BE49-F238E27FC236}">
                <a16:creationId xmlns:a16="http://schemas.microsoft.com/office/drawing/2014/main" id="{DBD0D309-E363-740A-C6C7-94B87CB2D411}"/>
              </a:ext>
            </a:extLst>
          </p:cNvPr>
          <p:cNvGraphicFramePr>
            <a:graphicFrameLocks noGrp="1"/>
          </p:cNvGraphicFramePr>
          <p:nvPr/>
        </p:nvGraphicFramePr>
        <p:xfrm>
          <a:off x="2835275" y="3965575"/>
          <a:ext cx="6308725" cy="2893696"/>
        </p:xfrm>
        <a:graphic>
          <a:graphicData uri="http://schemas.openxmlformats.org/drawingml/2006/table">
            <a:tbl>
              <a:tblPr/>
              <a:tblGrid>
                <a:gridCol w="2244725">
                  <a:extLst>
                    <a:ext uri="{9D8B030D-6E8A-4147-A177-3AD203B41FA5}">
                      <a16:colId xmlns:a16="http://schemas.microsoft.com/office/drawing/2014/main" val="4183117772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987145838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3075949163"/>
                    </a:ext>
                  </a:extLst>
                </a:gridCol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Ptakopysk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Elektrická ryba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122608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Nerv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Trigeminální (V. hlavový nerv)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Octavo-laterální (VIII. hlavový nerv)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77051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Zpracování informace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Přední mozek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Zadní mozek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888757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Směr</a:t>
                      </a: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zdroje elektrického pole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římý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Nepřímé odvození algoritmem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414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ervové zakončení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Nahé; bez epiteliálních receptorových buněk; řetězec 16 vláken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Epiteliální buněčná transdukce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11032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Spojení s m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echanorecepc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731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04AF7-E939-6B38-F760-9A625CE5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5CB705-19CC-A1DF-EA8D-59E83ADE92BF}"/>
              </a:ext>
            </a:extLst>
          </p:cNvPr>
          <p:cNvSpPr txBox="1"/>
          <p:nvPr/>
        </p:nvSpPr>
        <p:spPr>
          <a:xfrm>
            <a:off x="457200" y="228600"/>
            <a:ext cx="8610600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lang="cs-CZ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získané křivky odrážejí </a:t>
            </a:r>
            <a:r>
              <a:rPr lang="cs-CZ" sz="2800" dirty="0" err="1">
                <a:solidFill>
                  <a:schemeClr val="bg1"/>
                </a:solidFill>
                <a:latin typeface="Arial"/>
                <a:cs typeface="Arial"/>
              </a:rPr>
              <a:t>sychroní</a:t>
            </a:r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 aktivitu většiny </a:t>
            </a:r>
            <a:r>
              <a:rPr lang="cs-CZ" sz="2800" dirty="0">
                <a:latin typeface="Arial"/>
                <a:cs typeface="Arial"/>
              </a:rPr>
              <a:t>korových neuronů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základ tvoří změny membránového napětí na dendritech a  tělech neuronů, které jsou dané součtem excitačních a inhibičních postsynaptických potenciálů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Na výsledné křivce se podílí též neuroglie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lang="cs-CZ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lang="cs-CZ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lang="cs-CZ" sz="2900" dirty="0">
              <a:latin typeface="Arial"/>
              <a:cs typeface="Arial"/>
            </a:endParaRPr>
          </a:p>
        </p:txBody>
      </p:sp>
      <p:pic>
        <p:nvPicPr>
          <p:cNvPr id="1026" name="Picture 2" descr="Nervová tkáň. neurony. neuroglie centrální astrocyty oligodendrocyty  mikroglie ependym periferní Schwannovy buňky satelitní buňky - PDF Free  Download">
            <a:extLst>
              <a:ext uri="{FF2B5EF4-FFF2-40B4-BE49-F238E27FC236}">
                <a16:creationId xmlns:a16="http://schemas.microsoft.com/office/drawing/2014/main" id="{C70DEACB-3AC6-B241-FF22-56007079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43325"/>
            <a:ext cx="39719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8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FCDD6-4607-D94E-5891-62A3A29E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39" y="76200"/>
            <a:ext cx="6799122" cy="61555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Historie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1E9B3A-0C6C-831E-AB2D-6ED9E76BD4E0}"/>
              </a:ext>
            </a:extLst>
          </p:cNvPr>
          <p:cNvSpPr txBox="1"/>
          <p:nvPr/>
        </p:nvSpPr>
        <p:spPr>
          <a:xfrm>
            <a:off x="2458" y="1048940"/>
            <a:ext cx="87803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cs-CZ" sz="2000" dirty="0">
                <a:solidFill>
                  <a:schemeClr val="bg1"/>
                </a:solidFill>
                <a:latin typeface="Arial"/>
                <a:cs typeface="Arial"/>
              </a:rPr>
              <a:t>Již v 18. století byly popsány elektrické aktivity tkání (žabí stehýnka-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Luigi </a:t>
            </a:r>
            <a:r>
              <a:rPr lang="cs-CZ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Galvani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pol. 19. století </a:t>
            </a:r>
            <a:r>
              <a:rPr lang="cs-CZ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německým lékařem a fyziologem </a:t>
            </a:r>
            <a:r>
              <a:rPr lang="cs-CZ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Emilem </a:t>
            </a:r>
            <a:r>
              <a:rPr lang="cs-CZ" sz="20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cs-CZ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Bois</a:t>
            </a:r>
            <a:r>
              <a:rPr lang="cs-CZ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Reymondem</a:t>
            </a:r>
            <a:r>
              <a:rPr lang="cs-CZ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vyvinuta nepolarizovatelná elektroda ke snímání elektrické aktivity žabího srdce,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2. polovině 19. století popsal britský fyziolog </a:t>
            </a:r>
            <a:r>
              <a:rPr lang="cs-CZ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cs-CZ" sz="20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Caton</a:t>
            </a:r>
            <a:r>
              <a:rPr lang="cs-CZ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elektrické aktivity králičích a opičích mozků</a:t>
            </a:r>
            <a:endParaRPr lang="cs-CZ" sz="20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lang="cs-CZ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cs-CZ" sz="2000" b="1" dirty="0">
                <a:solidFill>
                  <a:schemeClr val="bg1"/>
                </a:solidFill>
                <a:latin typeface="Arial"/>
                <a:cs typeface="Arial"/>
              </a:rPr>
              <a:t>Hans</a:t>
            </a:r>
            <a:r>
              <a:rPr lang="cs-CZ" sz="20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2000" b="1" dirty="0">
                <a:solidFill>
                  <a:schemeClr val="bg1"/>
                </a:solidFill>
                <a:latin typeface="Arial"/>
                <a:cs typeface="Arial"/>
              </a:rPr>
              <a:t>Berger</a:t>
            </a:r>
            <a:r>
              <a:rPr lang="cs-CZ" sz="20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s-CZ" sz="2000" b="1" spc="-10" dirty="0">
                <a:solidFill>
                  <a:schemeClr val="bg1"/>
                </a:solidFill>
                <a:latin typeface="Arial"/>
                <a:cs typeface="Arial"/>
              </a:rPr>
              <a:t>(1924) </a:t>
            </a:r>
            <a:r>
              <a:rPr lang="cs-CZ" sz="2000" spc="-10" dirty="0">
                <a:solidFill>
                  <a:schemeClr val="bg1"/>
                </a:solidFill>
                <a:latin typeface="Arial"/>
                <a:cs typeface="Arial"/>
              </a:rPr>
              <a:t>natočil první EEG a popsal Alfa vlny, které se někdy nazývají Bergerovy vlny</a:t>
            </a:r>
            <a:endParaRPr lang="cs-CZ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lang="cs-CZ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070100" lvl="1" indent="-229235">
              <a:lnSpc>
                <a:spcPct val="100000"/>
              </a:lnSpc>
              <a:buFont typeface="Arial"/>
              <a:buChar char="•"/>
              <a:tabLst>
                <a:tab pos="2070100" algn="l"/>
                <a:tab pos="2070735" algn="l"/>
              </a:tabLst>
            </a:pPr>
            <a:endParaRPr lang="cs-CZ" sz="2000" dirty="0">
              <a:latin typeface="Arial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6D381E-E3E2-23B2-CF13-12907480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642401"/>
            <a:ext cx="87249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1CF2D5-1847-5DCB-9248-6B3AD667A473}"/>
              </a:ext>
            </a:extLst>
          </p:cNvPr>
          <p:cNvSpPr txBox="1"/>
          <p:nvPr/>
        </p:nvSpPr>
        <p:spPr>
          <a:xfrm flipH="1">
            <a:off x="3352800" y="6019800"/>
            <a:ext cx="384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Původní záznam Hanse Bergera</a:t>
            </a:r>
          </a:p>
        </p:txBody>
      </p:sp>
    </p:spTree>
    <p:extLst>
      <p:ext uri="{BB962C8B-B14F-4D97-AF65-F5344CB8AC3E}">
        <p14:creationId xmlns:p14="http://schemas.microsoft.com/office/powerpoint/2010/main" val="182898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438" y="477138"/>
            <a:ext cx="679912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bg1"/>
                </a:solidFill>
              </a:rPr>
              <a:t>Elektroencefalografie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3136" y="1890638"/>
            <a:ext cx="1727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alfa</a:t>
            </a:r>
            <a:r>
              <a:rPr sz="1800" b="1" u="sng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rytmus:</a:t>
            </a:r>
            <a:r>
              <a:rPr sz="1800" b="1" u="sng" spc="5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276600" y="1828800"/>
            <a:ext cx="5244465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1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frekvence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8-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13</a:t>
            </a:r>
            <a:r>
              <a:rPr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Hz</a:t>
            </a:r>
            <a:r>
              <a:rPr dirty="0">
                <a:solidFill>
                  <a:schemeClr val="bg1"/>
                </a:solidFill>
              </a:rPr>
              <a:t>,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je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patrný při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zavřených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očích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spc="-50" dirty="0">
                <a:solidFill>
                  <a:schemeClr val="bg1"/>
                </a:solidFill>
              </a:rPr>
              <a:t>u </a:t>
            </a:r>
            <a:r>
              <a:rPr dirty="0">
                <a:solidFill>
                  <a:schemeClr val="bg1"/>
                </a:solidFill>
              </a:rPr>
              <a:t>bdělého,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zdravého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a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zralého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mozku,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nejvíce parietookcipitálně</a:t>
            </a:r>
          </a:p>
          <a:p>
            <a:pPr marL="12700" marR="67945">
              <a:lnSpc>
                <a:spcPct val="100000"/>
              </a:lnSpc>
              <a:spcBef>
                <a:spcPts val="430"/>
              </a:spcBef>
            </a:pPr>
            <a:r>
              <a:rPr dirty="0">
                <a:solidFill>
                  <a:schemeClr val="bg1"/>
                </a:solidFill>
              </a:rPr>
              <a:t>frekvence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14-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30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Hz</a:t>
            </a:r>
            <a:r>
              <a:rPr dirty="0">
                <a:solidFill>
                  <a:schemeClr val="bg1"/>
                </a:solidFill>
              </a:rPr>
              <a:t>,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je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patrný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při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otevřených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očích, </a:t>
            </a:r>
            <a:r>
              <a:rPr dirty="0">
                <a:solidFill>
                  <a:schemeClr val="bg1"/>
                </a:solidFill>
              </a:rPr>
              <a:t>někdy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však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i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trvale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nad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frontální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oblastí.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Fenomén </a:t>
            </a:r>
            <a:r>
              <a:rPr dirty="0">
                <a:solidFill>
                  <a:schemeClr val="bg1"/>
                </a:solidFill>
              </a:rPr>
              <a:t>potlačení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alfa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aktivity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při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otevření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očí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–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reakce </a:t>
            </a:r>
            <a:r>
              <a:rPr dirty="0">
                <a:solidFill>
                  <a:schemeClr val="bg1"/>
                </a:solidFill>
              </a:rPr>
              <a:t>blokády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nebo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zástavy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(AAR)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nebo</a:t>
            </a:r>
            <a:r>
              <a:rPr spc="-10" dirty="0">
                <a:solidFill>
                  <a:schemeClr val="bg1"/>
                </a:solidFill>
              </a:rPr>
              <a:t> Bergerova reakce.</a:t>
            </a: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dirty="0">
                <a:solidFill>
                  <a:schemeClr val="bg1"/>
                </a:solidFill>
              </a:rPr>
              <a:t>frekvence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4-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7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Hz</a:t>
            </a:r>
            <a:r>
              <a:rPr dirty="0">
                <a:solidFill>
                  <a:schemeClr val="bg1"/>
                </a:solidFill>
              </a:rPr>
              <a:t>, patrný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u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dětí,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u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zdravého </a:t>
            </a:r>
            <a:r>
              <a:rPr dirty="0">
                <a:solidFill>
                  <a:schemeClr val="bg1"/>
                </a:solidFill>
              </a:rPr>
              <a:t>dospělého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pouze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v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povrchních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spánkových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stádiích</a:t>
            </a:r>
          </a:p>
          <a:p>
            <a:pPr marL="12700" marR="373380">
              <a:lnSpc>
                <a:spcPct val="100000"/>
              </a:lnSpc>
              <a:spcBef>
                <a:spcPts val="434"/>
              </a:spcBef>
              <a:tabLst>
                <a:tab pos="989965" algn="l"/>
              </a:tabLst>
            </a:pPr>
            <a:r>
              <a:rPr dirty="0">
                <a:solidFill>
                  <a:schemeClr val="bg1"/>
                </a:solidFill>
              </a:rPr>
              <a:t>frekvence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"/>
                <a:cs typeface="Arial"/>
              </a:rPr>
              <a:t>1-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bg1"/>
                </a:solidFill>
                <a:latin typeface="Arial"/>
                <a:cs typeface="Arial"/>
              </a:rPr>
              <a:t>Hz</a:t>
            </a:r>
            <a:r>
              <a:rPr dirty="0">
                <a:solidFill>
                  <a:schemeClr val="bg1"/>
                </a:solidFill>
              </a:rPr>
              <a:t>,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v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bdělosti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u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novorozenců </a:t>
            </a:r>
            <a:r>
              <a:rPr spc="-50" dirty="0">
                <a:solidFill>
                  <a:schemeClr val="bg1"/>
                </a:solidFill>
              </a:rPr>
              <a:t>a </a:t>
            </a:r>
            <a:r>
              <a:rPr spc="-10" dirty="0">
                <a:solidFill>
                  <a:schemeClr val="bg1"/>
                </a:solidFill>
              </a:rPr>
              <a:t>kojenců,</a:t>
            </a:r>
            <a:r>
              <a:rPr dirty="0">
                <a:solidFill>
                  <a:schemeClr val="bg1"/>
                </a:solidFill>
              </a:rPr>
              <a:t>	u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dospělého jen</a:t>
            </a:r>
            <a:r>
              <a:rPr spc="-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v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hlubokém</a:t>
            </a:r>
            <a:r>
              <a:rPr spc="1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non-</a:t>
            </a:r>
            <a:r>
              <a:rPr spc="-25" dirty="0">
                <a:solidFill>
                  <a:schemeClr val="bg1"/>
                </a:solidFill>
              </a:rPr>
              <a:t>REM </a:t>
            </a:r>
            <a:r>
              <a:rPr dirty="0">
                <a:solidFill>
                  <a:schemeClr val="bg1"/>
                </a:solidFill>
              </a:rPr>
              <a:t>spánku,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v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bdělém</a:t>
            </a:r>
            <a:r>
              <a:rPr spc="1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-</a:t>
            </a:r>
            <a:r>
              <a:rPr spc="-3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hrubě</a:t>
            </a:r>
            <a:r>
              <a:rPr spc="-10" dirty="0">
                <a:solidFill>
                  <a:schemeClr val="bg1"/>
                </a:solidFill>
              </a:rPr>
              <a:t> patologické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5989" y="2714310"/>
            <a:ext cx="173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beta </a:t>
            </a:r>
            <a:r>
              <a:rPr sz="1800" b="1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rytmus: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4061935"/>
            <a:ext cx="188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theta</a:t>
            </a:r>
            <a:r>
              <a:rPr sz="1800" b="1" u="sng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rytmus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800" b="1" u="sng" spc="5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5989" y="4723618"/>
            <a:ext cx="1802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delta </a:t>
            </a:r>
            <a:r>
              <a:rPr sz="1800" b="1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rytmus: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438" y="477138"/>
            <a:ext cx="679912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bg1"/>
                </a:solidFill>
              </a:rPr>
              <a:t>Elektroencefalografie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4A10AF-1973-33EE-A925-EB656F11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68509"/>
            <a:ext cx="5867400" cy="40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438" y="477138"/>
            <a:ext cx="679912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81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bg1"/>
                </a:solidFill>
              </a:rPr>
              <a:t>Elektroenecefalografie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7470" y="1624711"/>
            <a:ext cx="3908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EEG</a:t>
            </a:r>
            <a:r>
              <a:rPr sz="28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záznam</a:t>
            </a:r>
            <a:r>
              <a:rPr sz="280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sz="28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Arial"/>
                <a:cs typeface="Arial"/>
              </a:rPr>
              <a:t>ukázka</a:t>
            </a:r>
            <a:endParaRPr sz="28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3708" y="2238755"/>
            <a:ext cx="6196965" cy="4145279"/>
            <a:chOff x="1473708" y="2238755"/>
            <a:chExt cx="6196965" cy="41452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2264663"/>
              <a:ext cx="6144768" cy="39755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6662" y="2251709"/>
              <a:ext cx="6170930" cy="4119879"/>
            </a:xfrm>
            <a:custGeom>
              <a:avLst/>
              <a:gdLst/>
              <a:ahLst/>
              <a:cxnLst/>
              <a:rect l="l" t="t" r="r" b="b"/>
              <a:pathLst>
                <a:path w="6170930" h="4119879">
                  <a:moveTo>
                    <a:pt x="0" y="4119372"/>
                  </a:moveTo>
                  <a:lnTo>
                    <a:pt x="6170676" y="4119372"/>
                  </a:lnTo>
                  <a:lnTo>
                    <a:pt x="6170676" y="0"/>
                  </a:lnTo>
                  <a:lnTo>
                    <a:pt x="0" y="0"/>
                  </a:lnTo>
                  <a:lnTo>
                    <a:pt x="0" y="411937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43947-9D0A-0BBB-0A26-E3CC78F2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38" y="477138"/>
            <a:ext cx="6799122" cy="61555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EEG při epilepsii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D24FC9-56A4-9904-7DED-71EA7D87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7800"/>
            <a:ext cx="9144000" cy="31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bg1"/>
                </a:solidFill>
              </a:rPr>
              <a:t>Evokované </a:t>
            </a:r>
            <a:r>
              <a:rPr sz="4400" dirty="0">
                <a:solidFill>
                  <a:schemeClr val="bg1"/>
                </a:solidFill>
              </a:rPr>
              <a:t>potenciály</a:t>
            </a:r>
            <a:r>
              <a:rPr sz="4400" spc="-135"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(EP)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455800"/>
            <a:ext cx="7568565" cy="46134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imesNewRomanPSMT"/>
              </a:rPr>
              <a:t> </a:t>
            </a:r>
            <a:r>
              <a:rPr lang="cs-CZ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evokovaný potenciál (EP) je elektrickým projevem mozkové činnosti, který je vyvolán zevním senzorickým podnětem.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indent="-2698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zhodnocení</a:t>
            </a:r>
            <a:r>
              <a:rPr spc="-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funkčního</a:t>
            </a:r>
            <a:r>
              <a:rPr spc="-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r>
              <a:rPr spc="-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</a:t>
            </a:r>
            <a:r>
              <a:rPr spc="-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nervové</a:t>
            </a:r>
            <a:r>
              <a:rPr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dráhy</a:t>
            </a:r>
            <a:endParaRPr lang="cs-CZ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indent="-2698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tvoří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 sled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pozitivních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negativních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(0.1–20 μ</a:t>
            </a:r>
            <a:r>
              <a:rPr lang="cs-CZ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V) než je amplituda běžná v základní EEG aktivitě bdělého stavu (20–80 </a:t>
            </a:r>
            <a:r>
              <a:rPr lang="el-GR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V).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TYPY</a:t>
            </a:r>
            <a:r>
              <a:rPr sz="2400" u="sng" spc="-2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EP: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VEP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(zrakové)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AEP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(sluchové)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1500" marR="2799715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SEP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(somatosenzorické)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MEP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(motorické)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1500" marR="3792854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SSEP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(ustálené)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ERP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(kognitivní)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1810</Words>
  <Application>Microsoft Office PowerPoint</Application>
  <PresentationFormat>Předvádění na obrazovce (4:3)</PresentationFormat>
  <Paragraphs>185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TimesNewRomanPSMT</vt:lpstr>
      <vt:lpstr>Wingdings</vt:lpstr>
      <vt:lpstr>Office Theme</vt:lpstr>
      <vt:lpstr>Prezentace aplikace PowerPoint</vt:lpstr>
      <vt:lpstr>Elektroencefalografie (EEG)</vt:lpstr>
      <vt:lpstr>Prezentace aplikace PowerPoint</vt:lpstr>
      <vt:lpstr>Historie</vt:lpstr>
      <vt:lpstr>Elektroencefalografie</vt:lpstr>
      <vt:lpstr>Elektroencefalografie</vt:lpstr>
      <vt:lpstr>Elektroenecefalografie</vt:lpstr>
      <vt:lpstr>EEG při epilepsii</vt:lpstr>
      <vt:lpstr>Evokované potenciály (EP)</vt:lpstr>
      <vt:lpstr>Zvukový evokovaný potenciál</vt:lpstr>
      <vt:lpstr>Zvukový evokovaný potenciál</vt:lpstr>
      <vt:lpstr>Evokované potenciály</vt:lpstr>
      <vt:lpstr>Elektrorecepce(elektrocepce) u obratlovců</vt:lpstr>
      <vt:lpstr>Bioelektromagnetizmus</vt:lpstr>
      <vt:lpstr>Elektrorecepční orgány</vt:lpstr>
      <vt:lpstr>Pasivní elektrolokace</vt:lpstr>
      <vt:lpstr>Aktivní elektrolokace</vt:lpstr>
      <vt:lpstr>Pasivní vs. aktivní elektrorecepce</vt:lpstr>
      <vt:lpstr>Elektroreceptory</vt:lpstr>
      <vt:lpstr>Ampulární receptory</vt:lpstr>
      <vt:lpstr>Tuberózní receptory</vt:lpstr>
      <vt:lpstr>Příčnoústí (Elasmobranchii)</vt:lpstr>
      <vt:lpstr>Prezentace aplikace PowerPoint</vt:lpstr>
      <vt:lpstr>Elektrický paúhoř</vt:lpstr>
      <vt:lpstr>  Ptakořitní savci (Monotremes)  Ptakopysk podivný (Ornithorhynchus anatinus) </vt:lpstr>
      <vt:lpstr>Prezentace aplikace PowerPoint</vt:lpstr>
      <vt:lpstr>Srovnání elektrorecepce u elektrických ryb a ptakořitních savců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Electrocardiography</dc:title>
  <dc:creator>Markéta</dc:creator>
  <cp:lastModifiedBy>Miriam Nyvltova Fisakova</cp:lastModifiedBy>
  <cp:revision>6</cp:revision>
  <dcterms:created xsi:type="dcterms:W3CDTF">2022-09-09T09:04:50Z</dcterms:created>
  <dcterms:modified xsi:type="dcterms:W3CDTF">2022-11-20T17:41:54Z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2022-09-09T00:00:00Z</vt:filetime>
  </property>
  <property fmtid="{D5CDD505-2E9C-101B-9397-08002B2CF9AE}" pid="5" name="Producer">
    <vt:lpwstr>Microsoft® PowerPoint® 2013</vt:lpwstr>
  </property>
</Properties>
</file>