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7"/>
  </p:handoutMasterIdLst>
  <p:sldIdLst>
    <p:sldId id="256" r:id="rId2"/>
    <p:sldId id="520" r:id="rId3"/>
    <p:sldId id="505" r:id="rId4"/>
    <p:sldId id="260" r:id="rId5"/>
    <p:sldId id="438" r:id="rId6"/>
    <p:sldId id="512" r:id="rId7"/>
    <p:sldId id="513" r:id="rId8"/>
    <p:sldId id="514" r:id="rId9"/>
    <p:sldId id="515" r:id="rId10"/>
    <p:sldId id="261" r:id="rId11"/>
    <p:sldId id="440" r:id="rId12"/>
    <p:sldId id="334" r:id="rId13"/>
    <p:sldId id="333" r:id="rId14"/>
    <p:sldId id="265" r:id="rId15"/>
    <p:sldId id="444" r:id="rId16"/>
    <p:sldId id="262" r:id="rId17"/>
    <p:sldId id="445" r:id="rId18"/>
    <p:sldId id="443" r:id="rId19"/>
    <p:sldId id="449" r:id="rId20"/>
    <p:sldId id="496" r:id="rId21"/>
    <p:sldId id="280" r:id="rId22"/>
    <p:sldId id="277" r:id="rId23"/>
    <p:sldId id="278" r:id="rId24"/>
    <p:sldId id="521" r:id="rId25"/>
    <p:sldId id="507" r:id="rId26"/>
    <p:sldId id="499" r:id="rId27"/>
    <p:sldId id="353" r:id="rId28"/>
    <p:sldId id="508" r:id="rId29"/>
    <p:sldId id="341" r:id="rId30"/>
    <p:sldId id="497" r:id="rId31"/>
    <p:sldId id="331" r:id="rId32"/>
    <p:sldId id="332" r:id="rId33"/>
    <p:sldId id="391" r:id="rId34"/>
    <p:sldId id="442" r:id="rId35"/>
    <p:sldId id="393" r:id="rId36"/>
    <p:sldId id="451" r:id="rId37"/>
    <p:sldId id="452" r:id="rId38"/>
    <p:sldId id="456" r:id="rId39"/>
    <p:sldId id="458" r:id="rId40"/>
    <p:sldId id="517" r:id="rId41"/>
    <p:sldId id="460" r:id="rId42"/>
    <p:sldId id="461" r:id="rId43"/>
    <p:sldId id="459" r:id="rId44"/>
    <p:sldId id="516" r:id="rId45"/>
    <p:sldId id="466" r:id="rId46"/>
    <p:sldId id="465" r:id="rId47"/>
    <p:sldId id="467" r:id="rId48"/>
    <p:sldId id="469" r:id="rId49"/>
    <p:sldId id="468" r:id="rId50"/>
    <p:sldId id="470" r:id="rId51"/>
    <p:sldId id="455" r:id="rId52"/>
    <p:sldId id="457" r:id="rId53"/>
    <p:sldId id="454" r:id="rId54"/>
    <p:sldId id="453" r:id="rId55"/>
    <p:sldId id="523" r:id="rId56"/>
  </p:sldIdLst>
  <p:sldSz cx="9144000" cy="6858000" type="screen4x3"/>
  <p:notesSz cx="9874250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1830" y="13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2027" y="0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CC304-8520-41CF-80B9-73AAB36445A8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2027" y="6456699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BF515-273D-471F-AE05-D7DB92AFBA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1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69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89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07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60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4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38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23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7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6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26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04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A936C-E522-4B21-B7DC-D444DB2FB146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32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Les" TargetMode="External"/><Relationship Id="rId13" Type="http://schemas.openxmlformats.org/officeDocument/2006/relationships/hyperlink" Target="https://cs.wikipedia.org/wiki/Ekosyst%C3%A9m" TargetMode="External"/><Relationship Id="rId3" Type="http://schemas.openxmlformats.org/officeDocument/2006/relationships/hyperlink" Target="https://cs.wikipedia.org/w/index.php?title=Ekologie_rostlin&amp;action=edit&amp;redlink=1" TargetMode="External"/><Relationship Id="rId7" Type="http://schemas.openxmlformats.org/officeDocument/2006/relationships/hyperlink" Target="https://cs.wikipedia.org/wiki/Ekologie_lesa" TargetMode="External"/><Relationship Id="rId12" Type="http://schemas.openxmlformats.org/officeDocument/2006/relationships/hyperlink" Target="https://cs.wikipedia.org/w/index.php?title=Produk%C4%8Dn%C3%AD_ekologie&amp;action=edit&amp;redlink=1" TargetMode="External"/><Relationship Id="rId2" Type="http://schemas.openxmlformats.org/officeDocument/2006/relationships/hyperlink" Target="https://cs.wikipedia.org/w/index.php?title=Ekologie_mikroorganism%C5%AF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/index.php?title=Ekologie_mo%C5%99e&amp;action=edit&amp;redlink=1" TargetMode="External"/><Relationship Id="rId11" Type="http://schemas.openxmlformats.org/officeDocument/2006/relationships/hyperlink" Target="https://cs.wikipedia.org/w/index.php?title=Aplikovan%C3%A1_ekologie&amp;action=edit&amp;redlink=1" TargetMode="External"/><Relationship Id="rId5" Type="http://schemas.openxmlformats.org/officeDocument/2006/relationships/hyperlink" Target="https://cs.wikipedia.org/wiki/Lidsk%C3%A1_ekologie" TargetMode="External"/><Relationship Id="rId10" Type="http://schemas.openxmlformats.org/officeDocument/2006/relationships/hyperlink" Target="https://cs.wikipedia.org/w/index.php?title=Ekologie_glob%C3%A1ln%C3%AD&amp;action=edit&amp;redlink=1" TargetMode="External"/><Relationship Id="rId4" Type="http://schemas.openxmlformats.org/officeDocument/2006/relationships/hyperlink" Target="https://cs.wikipedia.org/w/index.php?title=Ekologie_%C5%BEivo%C4%8Dich%C5%AF&amp;action=edit&amp;redlink=1" TargetMode="External"/><Relationship Id="rId9" Type="http://schemas.openxmlformats.org/officeDocument/2006/relationships/hyperlink" Target="https://cs.wikipedia.org/wiki/Krajinn%C3%A1_ekologi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Imunitn%C3%AD_syst%C3%A9m" TargetMode="External"/><Relationship Id="rId13" Type="http://schemas.openxmlformats.org/officeDocument/2006/relationships/hyperlink" Target="https://cs.wikipedia.org/wiki/Meliorace" TargetMode="External"/><Relationship Id="rId18" Type="http://schemas.openxmlformats.org/officeDocument/2006/relationships/hyperlink" Target="https://cs.wikipedia.org/w/index.php?title=Gradologie&amp;action=edit&amp;redlink=1" TargetMode="External"/><Relationship Id="rId26" Type="http://schemas.openxmlformats.org/officeDocument/2006/relationships/hyperlink" Target="https://cs.wikipedia.org/w/index.php?title=Environment%C3%A1ln%C3%AD_geografie&amp;action=edit&amp;redlink=1" TargetMode="External"/><Relationship Id="rId39" Type="http://schemas.openxmlformats.org/officeDocument/2006/relationships/hyperlink" Target="https://cs.wikipedia.org/wiki/Paleoekologie" TargetMode="External"/><Relationship Id="rId3" Type="http://schemas.openxmlformats.org/officeDocument/2006/relationships/hyperlink" Target="https://cs.wikipedia.org/wiki/Agronomie" TargetMode="External"/><Relationship Id="rId21" Type="http://schemas.openxmlformats.org/officeDocument/2006/relationships/hyperlink" Target="https://cs.wikipedia.org/w/index.php?title=Archeoekologie&amp;action=edit&amp;redlink=1" TargetMode="External"/><Relationship Id="rId34" Type="http://schemas.openxmlformats.org/officeDocument/2006/relationships/hyperlink" Target="https://cs.wikipedia.org/wiki/Lidsk%C3%A1_ekologie" TargetMode="External"/><Relationship Id="rId7" Type="http://schemas.openxmlformats.org/officeDocument/2006/relationships/hyperlink" Target="https://cs.wikipedia.org/w/index.php?title=Ekoimunologie&amp;action=edit&amp;redlink=1" TargetMode="External"/><Relationship Id="rId12" Type="http://schemas.openxmlformats.org/officeDocument/2006/relationships/hyperlink" Target="https://cs.wikipedia.org/wiki/Revitalizace_vodn%C3%ADch_tok%C5%AF" TargetMode="External"/><Relationship Id="rId17" Type="http://schemas.openxmlformats.org/officeDocument/2006/relationships/hyperlink" Target="https://cs.wikipedia.org/wiki/Digit%C3%A1ln%C3%AD_ekologie" TargetMode="External"/><Relationship Id="rId25" Type="http://schemas.openxmlformats.org/officeDocument/2006/relationships/hyperlink" Target="https://cs.wikipedia.org/w/index.php?title=Geoekologie&amp;action=edit&amp;redlink=1" TargetMode="External"/><Relationship Id="rId33" Type="http://schemas.openxmlformats.org/officeDocument/2006/relationships/hyperlink" Target="https://cs.wikipedia.org/wiki/Les" TargetMode="External"/><Relationship Id="rId38" Type="http://schemas.openxmlformats.org/officeDocument/2006/relationships/hyperlink" Target="https://cs.wikipedia.org/wiki/Zv%C4%9B%C5%99" TargetMode="External"/><Relationship Id="rId2" Type="http://schemas.openxmlformats.org/officeDocument/2006/relationships/hyperlink" Target="https://cs.wikipedia.org/w/index.php?title=Agroekologie&amp;action=edit&amp;redlink=1" TargetMode="External"/><Relationship Id="rId16" Type="http://schemas.openxmlformats.org/officeDocument/2006/relationships/hyperlink" Target="https://cs.wikipedia.org/wiki/Environmentalistika" TargetMode="External"/><Relationship Id="rId20" Type="http://schemas.openxmlformats.org/officeDocument/2006/relationships/hyperlink" Target="https://cs.wikipedia.org/w/index.php?title=Historick%C3%A1_ekologie&amp;action=edit&amp;redlink=1" TargetMode="External"/><Relationship Id="rId29" Type="http://schemas.openxmlformats.org/officeDocument/2006/relationships/hyperlink" Target="https://cs.wikipedia.org/wiki/Fyzick%C3%A1_geografi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s.wikipedia.org/w/index.php?title=Fyziologick%C3%A1_funkce&amp;action=edit&amp;redlink=1" TargetMode="External"/><Relationship Id="rId11" Type="http://schemas.openxmlformats.org/officeDocument/2006/relationships/hyperlink" Target="https://cs.wikipedia.org/wiki/Rekultivace" TargetMode="External"/><Relationship Id="rId24" Type="http://schemas.openxmlformats.org/officeDocument/2006/relationships/hyperlink" Target="https://cs.wikipedia.org/wiki/Krajinn%C3%A1_ekologie" TargetMode="External"/><Relationship Id="rId32" Type="http://schemas.openxmlformats.org/officeDocument/2006/relationships/hyperlink" Target="https://cs.wikipedia.org/wiki/Lesnictv%C3%AD" TargetMode="External"/><Relationship Id="rId37" Type="http://schemas.openxmlformats.org/officeDocument/2006/relationships/hyperlink" Target="https://cs.wikipedia.org/wiki/P%C5%99%C3%ADroda" TargetMode="External"/><Relationship Id="rId5" Type="http://schemas.openxmlformats.org/officeDocument/2006/relationships/hyperlink" Target="https://cs.wikipedia.org/w/index.php?title=Ekofyziologie&amp;action=edit&amp;redlink=1" TargetMode="External"/><Relationship Id="rId15" Type="http://schemas.openxmlformats.org/officeDocument/2006/relationships/hyperlink" Target="https://cs.wikipedia.org/wiki/Toxikologie" TargetMode="External"/><Relationship Id="rId23" Type="http://schemas.openxmlformats.org/officeDocument/2006/relationships/hyperlink" Target="https://cs.wikipedia.org/wiki/Holoc%C3%A9n" TargetMode="External"/><Relationship Id="rId28" Type="http://schemas.openxmlformats.org/officeDocument/2006/relationships/hyperlink" Target="https://cs.wikipedia.org/wiki/Krajina" TargetMode="External"/><Relationship Id="rId36" Type="http://schemas.openxmlformats.org/officeDocument/2006/relationships/hyperlink" Target="https://cs.wikipedia.org/wiki/Myslivost" TargetMode="External"/><Relationship Id="rId10" Type="http://schemas.openxmlformats.org/officeDocument/2006/relationships/hyperlink" Target="https://cs.wikipedia.org/wiki/Ekosyst%C3%A9m" TargetMode="External"/><Relationship Id="rId19" Type="http://schemas.openxmlformats.org/officeDocument/2006/relationships/hyperlink" Target="https://cs.wikipedia.org/wiki/%C5%A0k%C5%AFdce" TargetMode="External"/><Relationship Id="rId31" Type="http://schemas.openxmlformats.org/officeDocument/2006/relationships/hyperlink" Target="https://cs.wikipedia.org/w/index.php?title=Informa%C4%8Dn%C3%AD_ekologie&amp;action=edit&amp;redlink=1" TargetMode="External"/><Relationship Id="rId4" Type="http://schemas.openxmlformats.org/officeDocument/2006/relationships/hyperlink" Target="https://cs.wikipedia.org/w/index.php?title=Bioekologie&amp;action=edit&amp;redlink=1" TargetMode="External"/><Relationship Id="rId9" Type="http://schemas.openxmlformats.org/officeDocument/2006/relationships/hyperlink" Target="https://cs.wikipedia.org/wiki/Ekologie_obnovy" TargetMode="External"/><Relationship Id="rId14" Type="http://schemas.openxmlformats.org/officeDocument/2006/relationships/hyperlink" Target="https://cs.wikipedia.org/w/index.php?title=Ekotoxikologie&amp;action=edit&amp;redlink=1" TargetMode="External"/><Relationship Id="rId22" Type="http://schemas.openxmlformats.org/officeDocument/2006/relationships/hyperlink" Target="https://cs.wikipedia.org/wiki/%C4%8Clov%C4%9Bk" TargetMode="External"/><Relationship Id="rId27" Type="http://schemas.openxmlformats.org/officeDocument/2006/relationships/hyperlink" Target="https://cs.wikipedia.org/wiki/Spole%C4%8Denstvo" TargetMode="External"/><Relationship Id="rId30" Type="http://schemas.openxmlformats.org/officeDocument/2006/relationships/hyperlink" Target="https://cs.wikipedia.org/wiki/Geologie" TargetMode="External"/><Relationship Id="rId35" Type="http://schemas.openxmlformats.org/officeDocument/2006/relationships/hyperlink" Target="https://cs.wikipedia.org/wiki/Humanitn%C3%AD_environmentalistika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470025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Základy ekologie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476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solidFill>
                  <a:schemeClr val="tx2"/>
                </a:solidFill>
              </a:rPr>
              <a:t>Doc. RNDr. Milan Gelnar, CSc.</a:t>
            </a:r>
          </a:p>
          <a:p>
            <a:r>
              <a:rPr lang="cs-CZ" dirty="0" smtClean="0">
                <a:solidFill>
                  <a:schemeClr val="tx2"/>
                </a:solidFill>
              </a:rPr>
              <a:t>Doc. RNDr. Michal Hájek, PhD</a:t>
            </a:r>
          </a:p>
          <a:p>
            <a:endParaRPr lang="cs-CZ" dirty="0" smtClean="0"/>
          </a:p>
          <a:p>
            <a:r>
              <a:rPr lang="cs-CZ" dirty="0" smtClean="0"/>
              <a:t>Ústav botaniky a zoologie, </a:t>
            </a:r>
            <a:r>
              <a:rPr lang="cs-CZ" dirty="0" err="1" smtClean="0"/>
              <a:t>PřF</a:t>
            </a:r>
            <a:r>
              <a:rPr lang="cs-CZ" dirty="0" smtClean="0"/>
              <a:t> MU, Brno</a:t>
            </a:r>
          </a:p>
          <a:p>
            <a:r>
              <a:rPr lang="cs-CZ" dirty="0" smtClean="0"/>
              <a:t>Čtvrtek 8.00 – 10.00 (distanční výuka – viz IS)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53986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360040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Co je to ekologie ?  Základní definice a pojmy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1340768"/>
            <a:ext cx="7416824" cy="525658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cs-CZ" dirty="0" smtClean="0"/>
              <a:t>Termín ekologie – Ernst </a:t>
            </a:r>
            <a:r>
              <a:rPr lang="cs-CZ" dirty="0" err="1" smtClean="0"/>
              <a:t>Haeckel</a:t>
            </a:r>
            <a:r>
              <a:rPr lang="cs-CZ" dirty="0" smtClean="0"/>
              <a:t> (1869) – z řeckého </a:t>
            </a:r>
            <a:r>
              <a:rPr lang="cs-CZ" dirty="0" err="1" smtClean="0"/>
              <a:t>oikos</a:t>
            </a:r>
            <a:r>
              <a:rPr lang="cs-CZ" dirty="0" smtClean="0"/>
              <a:t> – „domov“ </a:t>
            </a:r>
          </a:p>
          <a:p>
            <a:pPr algn="l"/>
            <a:endParaRPr lang="cs-CZ" dirty="0" smtClean="0"/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Ekologie je věda o vzájemném působení organismů a jejich prostředí.</a:t>
            </a:r>
          </a:p>
          <a:p>
            <a:pPr algn="l"/>
            <a:endParaRPr lang="cs-CZ" dirty="0" smtClean="0"/>
          </a:p>
          <a:p>
            <a:pPr algn="l"/>
            <a:r>
              <a:rPr lang="cs-CZ" dirty="0" smtClean="0"/>
              <a:t>Krebs (1972): </a:t>
            </a:r>
            <a:r>
              <a:rPr lang="cs-CZ" dirty="0" smtClean="0">
                <a:solidFill>
                  <a:schemeClr val="tx1"/>
                </a:solidFill>
              </a:rPr>
              <a:t>Ekologie je vědecké studium interakcí, které ovlivňují výskyt a hojnost organismů – vymezuje zde základní předmět studia – </a:t>
            </a:r>
            <a:r>
              <a:rPr lang="cs-CZ" b="1" dirty="0" smtClean="0">
                <a:solidFill>
                  <a:schemeClr val="tx1"/>
                </a:solidFill>
              </a:rPr>
              <a:t>rozšíření a početnost organismů </a:t>
            </a:r>
            <a:r>
              <a:rPr lang="cs-CZ" dirty="0" smtClean="0">
                <a:solidFill>
                  <a:schemeClr val="tx1"/>
                </a:solidFill>
              </a:rPr>
              <a:t>– kde se organismy vyskytují a jak se tam chovají.</a:t>
            </a:r>
          </a:p>
          <a:p>
            <a:pPr algn="l"/>
            <a:endParaRPr lang="cs-CZ" dirty="0" smtClean="0"/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Jak definovat slovo prostředí ? 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/>
              <a:t>Prostředí organismu se skládá ze všech faktorů a jevů vně organismu, které na tento organismus působí, ať jsou těmito jevy </a:t>
            </a:r>
            <a:r>
              <a:rPr lang="cs-CZ" dirty="0" smtClean="0">
                <a:solidFill>
                  <a:schemeClr val="tx1"/>
                </a:solidFill>
              </a:rPr>
              <a:t>faktory fyzikální a chemické (</a:t>
            </a:r>
            <a:r>
              <a:rPr lang="cs-CZ" b="1" dirty="0">
                <a:solidFill>
                  <a:schemeClr val="tx1"/>
                </a:solidFill>
              </a:rPr>
              <a:t>f</a:t>
            </a:r>
            <a:r>
              <a:rPr lang="cs-CZ" b="1" dirty="0" smtClean="0">
                <a:solidFill>
                  <a:schemeClr val="tx1"/>
                </a:solidFill>
              </a:rPr>
              <a:t>aktory abiotické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r>
              <a:rPr lang="cs-CZ" dirty="0" smtClean="0"/>
              <a:t>, anebo </a:t>
            </a:r>
            <a:r>
              <a:rPr lang="cs-CZ" dirty="0" smtClean="0">
                <a:solidFill>
                  <a:schemeClr val="tx1"/>
                </a:solidFill>
              </a:rPr>
              <a:t>jiné organismy (</a:t>
            </a:r>
            <a:r>
              <a:rPr lang="cs-CZ" b="1" dirty="0">
                <a:solidFill>
                  <a:schemeClr val="tx1"/>
                </a:solidFill>
              </a:rPr>
              <a:t>f</a:t>
            </a:r>
            <a:r>
              <a:rPr lang="cs-CZ" b="1" dirty="0" smtClean="0">
                <a:solidFill>
                  <a:schemeClr val="tx1"/>
                </a:solidFill>
              </a:rPr>
              <a:t>aktory biotické</a:t>
            </a:r>
            <a:r>
              <a:rPr lang="cs-CZ" dirty="0" smtClean="0"/>
              <a:t>). </a:t>
            </a:r>
          </a:p>
          <a:p>
            <a:pPr algn="l"/>
            <a:endParaRPr lang="cs-CZ" dirty="0"/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Pojem prostředí tak má v ekologii ústřední postavení.     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264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>
            <a:noAutofit/>
          </a:bodyPr>
          <a:lstStyle/>
          <a:p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endParaRPr lang="cs-CZ" sz="1500" dirty="0"/>
          </a:p>
        </p:txBody>
      </p:sp>
      <p:sp>
        <p:nvSpPr>
          <p:cNvPr id="3" name="Obdélník 2"/>
          <p:cNvSpPr/>
          <p:nvPr/>
        </p:nvSpPr>
        <p:spPr>
          <a:xfrm>
            <a:off x="827584" y="1700808"/>
            <a:ext cx="743358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Ekologie není synonymem životního prostředí, environmentalismu, dějin přírody, nebo věd o životním prostředí. </a:t>
            </a:r>
            <a:r>
              <a:rPr lang="cs-CZ" sz="2000" dirty="0" smtClean="0"/>
              <a:t>             </a:t>
            </a:r>
          </a:p>
          <a:p>
            <a:r>
              <a:rPr lang="cs-CZ" sz="2000" dirty="0" smtClean="0"/>
              <a:t>Úzce </a:t>
            </a:r>
            <a:r>
              <a:rPr lang="cs-CZ" sz="2000" dirty="0"/>
              <a:t>souvisí s evoluční biologií, genetikou, a etologií ale i s množstvím dalších disciplín a subdisciplín (záleží na konkrétním předmětu zkoumání). </a:t>
            </a:r>
            <a:r>
              <a:rPr lang="cs-CZ" sz="2000" dirty="0" smtClean="0"/>
              <a:t>                                                                                                      Důležitým </a:t>
            </a:r>
            <a:r>
              <a:rPr lang="cs-CZ" sz="2000" dirty="0"/>
              <a:t>cílem pro ekology je zlepšit porozumění toho, jak biodiverzita ovlivňuje ekologickou funkci. </a:t>
            </a:r>
          </a:p>
          <a:p>
            <a:endParaRPr lang="cs-CZ" sz="2000" dirty="0"/>
          </a:p>
          <a:p>
            <a:r>
              <a:rPr lang="cs-CZ" sz="2000" dirty="0"/>
              <a:t>Ekologové se snaží vysvětlit:</a:t>
            </a:r>
          </a:p>
          <a:p>
            <a:r>
              <a:rPr lang="cs-CZ" sz="2000" dirty="0"/>
              <a:t>		Životní procesy, interakce a </a:t>
            </a:r>
            <a:r>
              <a:rPr lang="cs-CZ" sz="2000" dirty="0" smtClean="0"/>
              <a:t>adaptace organismů</a:t>
            </a:r>
            <a:endParaRPr lang="cs-CZ" sz="2000" dirty="0"/>
          </a:p>
          <a:p>
            <a:r>
              <a:rPr lang="cs-CZ" sz="2000" dirty="0"/>
              <a:t>		Pohyb materiálu a energie prostřednictvím </a:t>
            </a:r>
            <a:r>
              <a:rPr lang="cs-CZ" sz="2000" dirty="0" smtClean="0"/>
              <a:t>živých   		společenství</a:t>
            </a:r>
            <a:endParaRPr lang="cs-CZ" sz="2000" dirty="0"/>
          </a:p>
          <a:p>
            <a:r>
              <a:rPr lang="cs-CZ" sz="2000" dirty="0"/>
              <a:t>		Sukcesi a rozvoj ekosystémů</a:t>
            </a:r>
          </a:p>
          <a:p>
            <a:r>
              <a:rPr lang="cs-CZ" sz="2000" dirty="0"/>
              <a:t>		Počet a distribuci organismů a biologickou </a:t>
            </a:r>
            <a:r>
              <a:rPr lang="cs-CZ" sz="2000" dirty="0" smtClean="0"/>
              <a:t> 			rozmanitost v rámci životního </a:t>
            </a:r>
            <a:r>
              <a:rPr lang="cs-CZ" sz="2000" dirty="0"/>
              <a:t>prostředí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96167" y="879103"/>
            <a:ext cx="380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Co je a není ekologie </a:t>
            </a:r>
          </a:p>
        </p:txBody>
      </p:sp>
    </p:spTree>
    <p:extLst>
      <p:ext uri="{BB962C8B-B14F-4D97-AF65-F5344CB8AC3E}">
        <p14:creationId xmlns:p14="http://schemas.microsoft.com/office/powerpoint/2010/main" val="105138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5328592" cy="504056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Stručná historie ekologie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36104"/>
            <a:ext cx="4038600" cy="5877272"/>
          </a:xfrm>
        </p:spPr>
        <p:txBody>
          <a:bodyPr>
            <a:normAutofit fontScale="70000" lnSpcReduction="20000"/>
          </a:bodyPr>
          <a:lstStyle/>
          <a:p>
            <a:r>
              <a:rPr lang="cs-CZ" sz="2600" dirty="0" err="1" smtClean="0"/>
              <a:t>Theophrastos</a:t>
            </a:r>
            <a:r>
              <a:rPr lang="cs-CZ" sz="2600" dirty="0" smtClean="0"/>
              <a:t> – staré Řecko – psal o vztazích organismů a prostředí</a:t>
            </a:r>
          </a:p>
          <a:p>
            <a:r>
              <a:rPr lang="cs-CZ" sz="2600" dirty="0" smtClean="0"/>
              <a:t>1798  - Thomas </a:t>
            </a:r>
            <a:r>
              <a:rPr lang="cs-CZ" sz="2600" dirty="0" err="1" smtClean="0"/>
              <a:t>Malthus</a:t>
            </a:r>
            <a:r>
              <a:rPr lang="cs-CZ" sz="2600" dirty="0" smtClean="0"/>
              <a:t>: </a:t>
            </a:r>
            <a:r>
              <a:rPr lang="cs-CZ" sz="2600" dirty="0" err="1" smtClean="0"/>
              <a:t>Essay</a:t>
            </a:r>
            <a:r>
              <a:rPr lang="cs-CZ" sz="2600" dirty="0" smtClean="0"/>
              <a:t> on </a:t>
            </a:r>
            <a:r>
              <a:rPr lang="cs-CZ" sz="2600" dirty="0" err="1" smtClean="0"/>
              <a:t>the</a:t>
            </a:r>
            <a:r>
              <a:rPr lang="cs-CZ" sz="2600" dirty="0" smtClean="0"/>
              <a:t> </a:t>
            </a:r>
            <a:r>
              <a:rPr lang="cs-CZ" sz="2600" dirty="0" err="1" smtClean="0"/>
              <a:t>Principle</a:t>
            </a:r>
            <a:r>
              <a:rPr lang="cs-CZ" sz="2600" dirty="0" smtClean="0"/>
              <a:t> </a:t>
            </a:r>
            <a:r>
              <a:rPr lang="cs-CZ" sz="2600" dirty="0" err="1" smtClean="0"/>
              <a:t>of</a:t>
            </a:r>
            <a:r>
              <a:rPr lang="cs-CZ" sz="2600" dirty="0" smtClean="0"/>
              <a:t> </a:t>
            </a:r>
            <a:r>
              <a:rPr lang="cs-CZ" sz="2600" dirty="0" err="1" smtClean="0"/>
              <a:t>Population</a:t>
            </a:r>
            <a:endParaRPr lang="cs-CZ" sz="2600" dirty="0" smtClean="0"/>
          </a:p>
          <a:p>
            <a:r>
              <a:rPr lang="cs-CZ" sz="2600" dirty="0" smtClean="0"/>
              <a:t>1805 - Alexander von Humboldt: plant </a:t>
            </a:r>
            <a:r>
              <a:rPr lang="cs-CZ" sz="2600" dirty="0" err="1" smtClean="0"/>
              <a:t>communities</a:t>
            </a:r>
            <a:endParaRPr lang="cs-CZ" sz="2600" dirty="0" smtClean="0"/>
          </a:p>
          <a:p>
            <a:r>
              <a:rPr lang="cs-CZ" sz="2600" dirty="0" smtClean="0"/>
              <a:t>1859 - Charles Darwin  –</a:t>
            </a:r>
            <a:r>
              <a:rPr lang="cs-CZ" sz="2600" dirty="0"/>
              <a:t> </a:t>
            </a:r>
            <a:r>
              <a:rPr lang="cs-CZ" sz="2600" dirty="0" smtClean="0"/>
              <a:t>On </a:t>
            </a:r>
            <a:r>
              <a:rPr lang="cs-CZ" sz="2600" dirty="0" err="1" smtClean="0"/>
              <a:t>the</a:t>
            </a:r>
            <a:r>
              <a:rPr lang="cs-CZ" sz="2600" dirty="0" smtClean="0"/>
              <a:t> </a:t>
            </a:r>
            <a:r>
              <a:rPr lang="cs-CZ" sz="2600" dirty="0" err="1" smtClean="0"/>
              <a:t>Origin</a:t>
            </a:r>
            <a:r>
              <a:rPr lang="cs-CZ" sz="2600" dirty="0" smtClean="0"/>
              <a:t> </a:t>
            </a:r>
            <a:r>
              <a:rPr lang="cs-CZ" sz="2600" dirty="0" err="1" smtClean="0"/>
              <a:t>of</a:t>
            </a:r>
            <a:r>
              <a:rPr lang="cs-CZ" sz="2600" dirty="0" smtClean="0"/>
              <a:t> Species – koncept evoluce</a:t>
            </a:r>
          </a:p>
          <a:p>
            <a:r>
              <a:rPr lang="cs-CZ" sz="2600" dirty="0" smtClean="0"/>
              <a:t>Gregor Mendel (1822-1884) populační genetika</a:t>
            </a:r>
          </a:p>
          <a:p>
            <a:r>
              <a:rPr lang="cs-CZ" sz="2600" dirty="0" smtClean="0"/>
              <a:t>1877 – Karl </a:t>
            </a:r>
            <a:r>
              <a:rPr lang="cs-CZ" sz="2600" dirty="0" err="1" smtClean="0"/>
              <a:t>Mobius</a:t>
            </a:r>
            <a:r>
              <a:rPr lang="cs-CZ" sz="2600" dirty="0" smtClean="0"/>
              <a:t> – </a:t>
            </a:r>
            <a:r>
              <a:rPr lang="cs-CZ" sz="2600" dirty="0" err="1" smtClean="0"/>
              <a:t>biocenosis</a:t>
            </a:r>
            <a:endParaRPr lang="cs-CZ" sz="2600" dirty="0" smtClean="0"/>
          </a:p>
          <a:p>
            <a:r>
              <a:rPr lang="cs-CZ" sz="2600" dirty="0" smtClean="0"/>
              <a:t>1887 – </a:t>
            </a:r>
            <a:r>
              <a:rPr lang="cs-CZ" sz="2600" dirty="0" err="1" smtClean="0"/>
              <a:t>Stephen</a:t>
            </a:r>
            <a:r>
              <a:rPr lang="cs-CZ" sz="2600" dirty="0" smtClean="0"/>
              <a:t> </a:t>
            </a:r>
            <a:r>
              <a:rPr lang="cs-CZ" sz="2600" dirty="0" err="1" smtClean="0"/>
              <a:t>Forbes</a:t>
            </a:r>
            <a:r>
              <a:rPr lang="cs-CZ" sz="2600" dirty="0" smtClean="0"/>
              <a:t> – </a:t>
            </a:r>
            <a:r>
              <a:rPr lang="cs-CZ" sz="2600" dirty="0" err="1" smtClean="0"/>
              <a:t>Lake</a:t>
            </a:r>
            <a:r>
              <a:rPr lang="cs-CZ" sz="2600" dirty="0" smtClean="0"/>
              <a:t> as a </a:t>
            </a:r>
            <a:r>
              <a:rPr lang="cs-CZ" sz="2600" dirty="0" err="1" smtClean="0"/>
              <a:t>Microcosm</a:t>
            </a:r>
            <a:endParaRPr lang="cs-CZ" sz="2600" dirty="0" smtClean="0"/>
          </a:p>
          <a:p>
            <a:r>
              <a:rPr lang="cs-CZ" sz="2600" dirty="0" smtClean="0"/>
              <a:t>1913 – Victor E. </a:t>
            </a:r>
            <a:r>
              <a:rPr lang="cs-CZ" sz="2600" dirty="0" err="1" smtClean="0"/>
              <a:t>Shelford</a:t>
            </a:r>
            <a:r>
              <a:rPr lang="cs-CZ" sz="2600" dirty="0" smtClean="0"/>
              <a:t> – Animal </a:t>
            </a:r>
            <a:r>
              <a:rPr lang="cs-CZ" sz="2600" dirty="0" err="1" smtClean="0"/>
              <a:t>Communities</a:t>
            </a:r>
            <a:r>
              <a:rPr lang="cs-CZ" sz="2600" dirty="0" smtClean="0"/>
              <a:t> in </a:t>
            </a:r>
            <a:r>
              <a:rPr lang="cs-CZ" sz="2600" dirty="0" err="1" smtClean="0"/>
              <a:t>Temperate</a:t>
            </a:r>
            <a:r>
              <a:rPr lang="cs-CZ" sz="2600" dirty="0" smtClean="0"/>
              <a:t> America</a:t>
            </a:r>
          </a:p>
          <a:p>
            <a:r>
              <a:rPr lang="en-US" sz="2600" dirty="0"/>
              <a:t>Charles Adams (USA) - 1913 – A Guide to study of Animal Ecology </a:t>
            </a:r>
            <a:endParaRPr lang="cs-CZ" sz="2600" dirty="0" smtClean="0"/>
          </a:p>
          <a:p>
            <a:r>
              <a:rPr lang="cs-CZ" sz="2600" dirty="0" smtClean="0"/>
              <a:t>Arthur G. </a:t>
            </a:r>
            <a:r>
              <a:rPr lang="cs-CZ" sz="2600" dirty="0" err="1" smtClean="0"/>
              <a:t>Tansley</a:t>
            </a:r>
            <a:r>
              <a:rPr lang="cs-CZ" sz="2600" dirty="0" smtClean="0"/>
              <a:t> (1871-1955) – holistický koncept – ekosystém</a:t>
            </a:r>
          </a:p>
          <a:p>
            <a:r>
              <a:rPr lang="cs-CZ" sz="2600" dirty="0" smtClean="0"/>
              <a:t>1925 – Alfred J. Lotka – </a:t>
            </a:r>
            <a:r>
              <a:rPr lang="cs-CZ" sz="2600" dirty="0" err="1" smtClean="0"/>
              <a:t>Elements</a:t>
            </a:r>
            <a:r>
              <a:rPr lang="cs-CZ" sz="2600" dirty="0" smtClean="0"/>
              <a:t> </a:t>
            </a:r>
            <a:r>
              <a:rPr lang="cs-CZ" sz="2600" dirty="0" err="1" smtClean="0"/>
              <a:t>of</a:t>
            </a:r>
            <a:r>
              <a:rPr lang="cs-CZ" sz="2600" dirty="0" smtClean="0"/>
              <a:t> </a:t>
            </a:r>
            <a:r>
              <a:rPr lang="cs-CZ" sz="2600" dirty="0" err="1" smtClean="0"/>
              <a:t>Physical</a:t>
            </a:r>
            <a:r>
              <a:rPr lang="cs-CZ" sz="2600" dirty="0" smtClean="0"/>
              <a:t> Biology</a:t>
            </a:r>
          </a:p>
          <a:p>
            <a:r>
              <a:rPr lang="cs-CZ" sz="2600" dirty="0" smtClean="0"/>
              <a:t>Charles </a:t>
            </a:r>
            <a:r>
              <a:rPr lang="cs-CZ" sz="2600" dirty="0" err="1" smtClean="0"/>
              <a:t>Elton</a:t>
            </a:r>
            <a:r>
              <a:rPr lang="cs-CZ" sz="2600" dirty="0" smtClean="0"/>
              <a:t> (UK) - 1927 – Animal </a:t>
            </a:r>
            <a:r>
              <a:rPr lang="cs-CZ" sz="2600" dirty="0" err="1" smtClean="0"/>
              <a:t>Ecology</a:t>
            </a:r>
            <a:endParaRPr lang="cs-CZ" sz="2600" dirty="0" smtClean="0"/>
          </a:p>
          <a:p>
            <a:endParaRPr lang="cs-CZ" sz="2600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3533" y="2708920"/>
            <a:ext cx="4038600" cy="48574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900" dirty="0" smtClean="0"/>
              <a:t>     </a:t>
            </a:r>
            <a:r>
              <a:rPr lang="cs-CZ" sz="2600" dirty="0" smtClean="0"/>
              <a:t>Druhá polovina 20. století – rozvoj  </a:t>
            </a:r>
          </a:p>
          <a:p>
            <a:pPr marL="0" indent="0">
              <a:buNone/>
            </a:pPr>
            <a:r>
              <a:rPr lang="cs-CZ" sz="2600" dirty="0"/>
              <a:t> </a:t>
            </a:r>
            <a:r>
              <a:rPr lang="cs-CZ" sz="2600" dirty="0" smtClean="0"/>
              <a:t>    ekologie:</a:t>
            </a:r>
          </a:p>
          <a:p>
            <a:pPr marL="0" indent="0">
              <a:buNone/>
            </a:pPr>
            <a:endParaRPr lang="cs-CZ" sz="2600" dirty="0" smtClean="0"/>
          </a:p>
          <a:p>
            <a:r>
              <a:rPr lang="cs-CZ" sz="2600" dirty="0" smtClean="0"/>
              <a:t>Populační ekologie</a:t>
            </a:r>
          </a:p>
          <a:p>
            <a:r>
              <a:rPr lang="cs-CZ" sz="2600" dirty="0" smtClean="0"/>
              <a:t>Evoluční ekologie</a:t>
            </a:r>
          </a:p>
          <a:p>
            <a:r>
              <a:rPr lang="cs-CZ" sz="2600" dirty="0" smtClean="0"/>
              <a:t>Ekologie společenstev</a:t>
            </a:r>
          </a:p>
          <a:p>
            <a:r>
              <a:rPr lang="cs-CZ" sz="2600" dirty="0" smtClean="0"/>
              <a:t>Fyziologická ekologie</a:t>
            </a:r>
          </a:p>
          <a:p>
            <a:r>
              <a:rPr lang="cs-CZ" sz="2600" dirty="0" smtClean="0"/>
              <a:t>Behaviorální ekologie</a:t>
            </a:r>
          </a:p>
          <a:p>
            <a:r>
              <a:rPr lang="cs-CZ" sz="2600" dirty="0" smtClean="0"/>
              <a:t>Krajinná ekologie</a:t>
            </a:r>
          </a:p>
          <a:p>
            <a:r>
              <a:rPr lang="cs-CZ" sz="2600" dirty="0" smtClean="0"/>
              <a:t>Globální ekologie</a:t>
            </a:r>
          </a:p>
          <a:p>
            <a:r>
              <a:rPr lang="cs-CZ" sz="2600" dirty="0" smtClean="0"/>
              <a:t>Teoretická ekologie</a:t>
            </a:r>
          </a:p>
          <a:p>
            <a:r>
              <a:rPr lang="cs-CZ" sz="2600" dirty="0" smtClean="0"/>
              <a:t>Ekologická statistika</a:t>
            </a:r>
          </a:p>
          <a:p>
            <a:r>
              <a:rPr lang="cs-CZ" sz="2600" dirty="0" err="1" smtClean="0"/>
              <a:t>Imunoekologie</a:t>
            </a:r>
            <a:endParaRPr lang="cs-CZ" sz="2600" dirty="0" smtClean="0"/>
          </a:p>
          <a:p>
            <a:r>
              <a:rPr lang="cs-CZ" sz="2600" dirty="0" smtClean="0"/>
              <a:t>Molekulární ekologie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17" y="215056"/>
            <a:ext cx="17049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222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Ekologie a systém biologických věd</a:t>
            </a:r>
            <a:br>
              <a:rPr lang="cs-CZ" sz="3600" dirty="0" smtClean="0">
                <a:solidFill>
                  <a:srgbClr val="FF0000"/>
                </a:solidFill>
              </a:rPr>
            </a:br>
            <a:r>
              <a:rPr lang="cs-CZ" sz="2700" dirty="0" smtClean="0">
                <a:solidFill>
                  <a:srgbClr val="FF0000"/>
                </a:solidFill>
              </a:rPr>
              <a:t>Biologický dort – </a:t>
            </a:r>
            <a:r>
              <a:rPr lang="cs-CZ" sz="2700" dirty="0" err="1" smtClean="0">
                <a:solidFill>
                  <a:srgbClr val="FF0000"/>
                </a:solidFill>
              </a:rPr>
              <a:t>Odum</a:t>
            </a:r>
            <a:r>
              <a:rPr lang="cs-CZ" sz="2700" dirty="0" smtClean="0">
                <a:solidFill>
                  <a:srgbClr val="FF0000"/>
                </a:solidFill>
              </a:rPr>
              <a:t> (1977)</a:t>
            </a:r>
            <a:endParaRPr lang="cs-CZ" sz="27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3885"/>
            <a:ext cx="8641287" cy="52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5117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B</a:t>
            </a:r>
            <a:r>
              <a:rPr lang="cs-CZ" sz="3200" dirty="0" smtClean="0">
                <a:solidFill>
                  <a:srgbClr val="FF0000"/>
                </a:solidFill>
              </a:rPr>
              <a:t>iologické disciplíny blízce příbuzné ekologii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0" y="1340768"/>
            <a:ext cx="866619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9807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700" b="1" dirty="0">
                <a:solidFill>
                  <a:srgbClr val="FF0000"/>
                </a:solidFill>
              </a:rPr>
              <a:t>Systém ekologických věd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950" dirty="0"/>
              <a:t>obecná ekologie: zabývá se obecně platnými ekologickými principy.</a:t>
            </a:r>
          </a:p>
          <a:p>
            <a:r>
              <a:rPr lang="cs-CZ" sz="1950" dirty="0">
                <a:hlinkClick r:id="rId2" tooltip="Ekologie mikroorganismů (stránka neexistuje)"/>
              </a:rPr>
              <a:t>ekologie mikroorganismů</a:t>
            </a:r>
            <a:r>
              <a:rPr lang="cs-CZ" sz="1950" dirty="0"/>
              <a:t>, </a:t>
            </a:r>
            <a:r>
              <a:rPr lang="cs-CZ" sz="1950" dirty="0">
                <a:hlinkClick r:id="rId3" tooltip="Ekologie rostlin (stránka neexistuje)"/>
              </a:rPr>
              <a:t>ekologie rostlin</a:t>
            </a:r>
            <a:r>
              <a:rPr lang="cs-CZ" sz="1950" dirty="0"/>
              <a:t>, </a:t>
            </a:r>
            <a:r>
              <a:rPr lang="cs-CZ" sz="1950" dirty="0">
                <a:hlinkClick r:id="rId4" tooltip="Ekologie živočichů (stránka neexistuje)"/>
              </a:rPr>
              <a:t>ekologie živočichů</a:t>
            </a:r>
            <a:r>
              <a:rPr lang="cs-CZ" sz="1950" dirty="0"/>
              <a:t>, </a:t>
            </a:r>
            <a:r>
              <a:rPr lang="cs-CZ" sz="1950" dirty="0">
                <a:hlinkClick r:id="rId5" tooltip="Lidská ekologie"/>
              </a:rPr>
              <a:t>ekologie člověka</a:t>
            </a:r>
            <a:r>
              <a:rPr lang="cs-CZ" sz="1950" dirty="0"/>
              <a:t>: zabývají se vztahy mezi příslušnými organismy a prostředím.</a:t>
            </a:r>
          </a:p>
          <a:p>
            <a:r>
              <a:rPr lang="cs-CZ" sz="1950" dirty="0">
                <a:hlinkClick r:id="rId6" tooltip="Ekologie moře (stránka neexistuje)"/>
              </a:rPr>
              <a:t>ekologie moře</a:t>
            </a:r>
            <a:r>
              <a:rPr lang="cs-CZ" sz="1950" dirty="0"/>
              <a:t>: vztahy mezi organismy a prostředím v mořích.</a:t>
            </a:r>
          </a:p>
          <a:p>
            <a:r>
              <a:rPr lang="cs-CZ" sz="1950" dirty="0">
                <a:hlinkClick r:id="rId7" tooltip="Ekologie lesa"/>
              </a:rPr>
              <a:t>ekologie lesa</a:t>
            </a:r>
            <a:r>
              <a:rPr lang="cs-CZ" sz="1950" dirty="0"/>
              <a:t>: nauka o </a:t>
            </a:r>
            <a:r>
              <a:rPr lang="cs-CZ" sz="1950" dirty="0">
                <a:hlinkClick r:id="rId8" tooltip="Les"/>
              </a:rPr>
              <a:t>lesním</a:t>
            </a:r>
            <a:r>
              <a:rPr lang="cs-CZ" sz="1950" dirty="0"/>
              <a:t> prostředí</a:t>
            </a:r>
          </a:p>
          <a:p>
            <a:r>
              <a:rPr lang="cs-CZ" sz="1950" dirty="0">
                <a:hlinkClick r:id="rId9" tooltip="Krajinná ekologie"/>
              </a:rPr>
              <a:t>ekologie krajiny</a:t>
            </a:r>
            <a:r>
              <a:rPr lang="cs-CZ" sz="1950" dirty="0"/>
              <a:t>: souvislosti mezi částmi krajiny, změny v krajině (včetně důsledků činností člověka).</a:t>
            </a:r>
          </a:p>
          <a:p>
            <a:r>
              <a:rPr lang="cs-CZ" sz="1950" dirty="0">
                <a:hlinkClick r:id="rId10" tooltip="Ekologie globální (stránka neexistuje)"/>
              </a:rPr>
              <a:t>ekologie globální</a:t>
            </a:r>
            <a:r>
              <a:rPr lang="cs-CZ" sz="1950" dirty="0"/>
              <a:t>: souvislosti a změny na celé planetě Zemi a jejich vliv na život.</a:t>
            </a:r>
          </a:p>
          <a:p>
            <a:r>
              <a:rPr lang="cs-CZ" sz="1950" dirty="0">
                <a:hlinkClick r:id="rId11" tooltip="Aplikovaná ekologie (stránka neexistuje)"/>
              </a:rPr>
              <a:t>aplikovaná ekologie</a:t>
            </a:r>
            <a:r>
              <a:rPr lang="cs-CZ" sz="1950" dirty="0"/>
              <a:t>: zabývá se praktickou aplikací ekologických poznatků</a:t>
            </a:r>
          </a:p>
          <a:p>
            <a:r>
              <a:rPr lang="cs-CZ" sz="1950" dirty="0">
                <a:hlinkClick r:id="rId12" tooltip="Produkční ekologie (stránka neexistuje)"/>
              </a:rPr>
              <a:t>produkční ekologie</a:t>
            </a:r>
            <a:r>
              <a:rPr lang="cs-CZ" sz="1950" dirty="0"/>
              <a:t>: zabývá se produkční analýzou trofických úrovní a koloběhem hmoty a energie v </a:t>
            </a:r>
            <a:r>
              <a:rPr lang="cs-CZ" sz="1950" dirty="0">
                <a:hlinkClick r:id="rId13" tooltip="Ekosystém"/>
              </a:rPr>
              <a:t>ekosystému</a:t>
            </a:r>
            <a:endParaRPr lang="cs-CZ" sz="195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4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576064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Ekologie – hraniční obory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7992888" cy="547260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cs-CZ" b="1" dirty="0" smtClean="0"/>
              <a:t>Deskriptivní ekologie </a:t>
            </a:r>
            <a:r>
              <a:rPr lang="cs-CZ" dirty="0" smtClean="0"/>
              <a:t>– procesy spojené s popisem vzájemných vztahů organismů pro každý ekosystém</a:t>
            </a:r>
          </a:p>
          <a:p>
            <a:pPr algn="l"/>
            <a:endParaRPr lang="cs-CZ" dirty="0" smtClean="0"/>
          </a:p>
          <a:p>
            <a:pPr algn="l"/>
            <a:r>
              <a:rPr lang="cs-CZ" b="1" dirty="0" smtClean="0"/>
              <a:t>Funkční ekologie </a:t>
            </a:r>
            <a:r>
              <a:rPr lang="cs-CZ" dirty="0" smtClean="0"/>
              <a:t>– identifikuje a kvantifikuje vztahy, analyzuje obecné problémy společné většině různých prostředí,  </a:t>
            </a:r>
            <a:r>
              <a:rPr lang="cs-CZ" b="1" dirty="0" smtClean="0">
                <a:solidFill>
                  <a:srgbClr val="FF0000"/>
                </a:solidFill>
              </a:rPr>
              <a:t>JAK SYSTÉM PRACUJE ?</a:t>
            </a:r>
          </a:p>
          <a:p>
            <a:pPr algn="l"/>
            <a:endParaRPr lang="cs-CZ" b="1" dirty="0" smtClean="0"/>
          </a:p>
          <a:p>
            <a:pPr algn="l"/>
            <a:r>
              <a:rPr lang="cs-CZ" b="1" dirty="0" smtClean="0"/>
              <a:t>Evoluční ekologie </a:t>
            </a:r>
            <a:r>
              <a:rPr lang="cs-CZ" dirty="0" smtClean="0"/>
              <a:t>– historické důsledky, proč přírodní výběr favorizoval určitě ekologické </a:t>
            </a:r>
            <a:r>
              <a:rPr lang="cs-CZ" dirty="0"/>
              <a:t>ř</a:t>
            </a:r>
            <a:r>
              <a:rPr lang="cs-CZ" dirty="0" smtClean="0"/>
              <a:t>ešení. </a:t>
            </a:r>
            <a:r>
              <a:rPr lang="cs-CZ" b="1" dirty="0" smtClean="0">
                <a:solidFill>
                  <a:srgbClr val="FF0000"/>
                </a:solidFill>
              </a:rPr>
              <a:t>PROČ SYSTÉM PRACUJE ?</a:t>
            </a:r>
          </a:p>
          <a:p>
            <a:pPr algn="l"/>
            <a:endParaRPr lang="cs-CZ" b="1" dirty="0" smtClean="0"/>
          </a:p>
          <a:p>
            <a:pPr algn="l"/>
            <a:r>
              <a:rPr lang="cs-CZ" b="1" dirty="0" smtClean="0"/>
              <a:t>Behaviorální ekologie </a:t>
            </a:r>
            <a:r>
              <a:rPr lang="cs-CZ" dirty="0" smtClean="0"/>
              <a:t>– vztahy spojené s chováním živočichů</a:t>
            </a:r>
          </a:p>
          <a:p>
            <a:pPr algn="l"/>
            <a:endParaRPr lang="cs-CZ" dirty="0" smtClean="0"/>
          </a:p>
          <a:p>
            <a:pPr algn="l"/>
            <a:r>
              <a:rPr lang="cs-CZ" b="1" dirty="0" smtClean="0"/>
              <a:t>Molekulární ekologie </a:t>
            </a:r>
            <a:r>
              <a:rPr lang="cs-CZ" dirty="0" smtClean="0"/>
              <a:t>– aplikace molekulárních metod při řešení ekologických problémů</a:t>
            </a:r>
          </a:p>
          <a:p>
            <a:pPr algn="l"/>
            <a:endParaRPr lang="cs-CZ" b="1" dirty="0" smtClean="0"/>
          </a:p>
          <a:p>
            <a:pPr algn="l"/>
            <a:r>
              <a:rPr lang="cs-CZ" b="1" dirty="0" smtClean="0"/>
              <a:t>Ekologická genetika </a:t>
            </a:r>
            <a:r>
              <a:rPr lang="cs-CZ" dirty="0" smtClean="0"/>
              <a:t>– studuje variabilitu genotypů a jejich expresi na úrovni fenotypu</a:t>
            </a:r>
          </a:p>
          <a:p>
            <a:pPr algn="l"/>
            <a:endParaRPr lang="cs-CZ" b="1" dirty="0" smtClean="0"/>
          </a:p>
          <a:p>
            <a:pPr algn="l"/>
            <a:r>
              <a:rPr lang="cs-CZ" b="1" dirty="0" smtClean="0"/>
              <a:t>Matematická ekologie </a:t>
            </a:r>
            <a:r>
              <a:rPr lang="cs-CZ" dirty="0" smtClean="0"/>
              <a:t>– teoretická ekologie; kvantitativní ekologie, matematické modelování, ekologická statistika, numerická ekologie</a:t>
            </a:r>
          </a:p>
          <a:p>
            <a:pPr algn="l"/>
            <a:endParaRPr lang="cs-CZ" dirty="0" smtClean="0"/>
          </a:p>
          <a:p>
            <a:pPr algn="l"/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80708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83326"/>
            <a:ext cx="7886700" cy="681378"/>
          </a:xfrm>
        </p:spPr>
        <p:txBody>
          <a:bodyPr>
            <a:normAutofit/>
          </a:bodyPr>
          <a:lstStyle/>
          <a:p>
            <a:r>
              <a:rPr lang="cs-CZ" sz="2700" b="1" dirty="0">
                <a:solidFill>
                  <a:srgbClr val="FF0000"/>
                </a:solidFill>
              </a:rPr>
              <a:t>Nové hraniční obory ekologie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8436" y="1052736"/>
            <a:ext cx="3886200" cy="6007305"/>
          </a:xfrm>
        </p:spPr>
        <p:txBody>
          <a:bodyPr>
            <a:normAutofit fontScale="25000" lnSpcReduction="20000"/>
          </a:bodyPr>
          <a:lstStyle/>
          <a:p>
            <a:r>
              <a:rPr lang="cs-CZ" sz="5600" dirty="0">
                <a:hlinkClick r:id="rId2" tooltip="Agroekologie (stránka neexistuje)"/>
              </a:rPr>
              <a:t>agroekologie</a:t>
            </a:r>
            <a:r>
              <a:rPr lang="cs-CZ" sz="5600" dirty="0"/>
              <a:t>: zkoumá zemědělské organismy z pohledu jejich vnějšího prostředí; využívá metody ekologie a </a:t>
            </a:r>
            <a:r>
              <a:rPr lang="cs-CZ" sz="5600" dirty="0">
                <a:hlinkClick r:id="rId3" tooltip="Agronomie"/>
              </a:rPr>
              <a:t>agronomie</a:t>
            </a:r>
            <a:r>
              <a:rPr lang="cs-CZ" sz="5600" dirty="0"/>
              <a:t>.</a:t>
            </a:r>
          </a:p>
          <a:p>
            <a:r>
              <a:rPr lang="cs-CZ" sz="5600" dirty="0" err="1">
                <a:hlinkClick r:id="rId4" tooltip="Bioekologie (stránka neexistuje)"/>
              </a:rPr>
              <a:t>bioekologie</a:t>
            </a:r>
            <a:r>
              <a:rPr lang="cs-CZ" sz="5600" dirty="0"/>
              <a:t>:</a:t>
            </a:r>
          </a:p>
          <a:p>
            <a:r>
              <a:rPr lang="cs-CZ" sz="5600" dirty="0">
                <a:hlinkClick r:id="rId5" tooltip="Ekofyziologie (stránka neexistuje)"/>
              </a:rPr>
              <a:t>ekofyziologie</a:t>
            </a:r>
            <a:r>
              <a:rPr lang="cs-CZ" sz="5600" dirty="0"/>
              <a:t>: zabývá se studiem změn a adaptací </a:t>
            </a:r>
            <a:r>
              <a:rPr lang="cs-CZ" sz="5600" dirty="0">
                <a:hlinkClick r:id="rId6" tooltip="Fyziologická funkce (stránka neexistuje)"/>
              </a:rPr>
              <a:t>fyziologických funkcí</a:t>
            </a:r>
            <a:r>
              <a:rPr lang="cs-CZ" sz="5600" dirty="0"/>
              <a:t> souvisejících se změnami prostředí</a:t>
            </a:r>
          </a:p>
          <a:p>
            <a:r>
              <a:rPr lang="cs-CZ" sz="5600" dirty="0" err="1">
                <a:hlinkClick r:id="rId7" tooltip="Ekoimunologie (stránka neexistuje)"/>
              </a:rPr>
              <a:t>ekoimunologie</a:t>
            </a:r>
            <a:r>
              <a:rPr lang="cs-CZ" sz="5600" dirty="0"/>
              <a:t>: sleduje vliv prostředí a jeho změn na práci a efektivitu </a:t>
            </a:r>
            <a:r>
              <a:rPr lang="cs-CZ" sz="5600" dirty="0">
                <a:hlinkClick r:id="rId8" tooltip="Imunitní systém"/>
              </a:rPr>
              <a:t>imunitního systému</a:t>
            </a:r>
            <a:endParaRPr lang="cs-CZ" sz="5600" dirty="0"/>
          </a:p>
          <a:p>
            <a:r>
              <a:rPr lang="cs-CZ" sz="5600" dirty="0">
                <a:hlinkClick r:id="rId9" tooltip="Ekologie obnovy"/>
              </a:rPr>
              <a:t>ekologie obnovy</a:t>
            </a:r>
            <a:r>
              <a:rPr lang="cs-CZ" sz="5600" dirty="0"/>
              <a:t>: zabývá se obnovou </a:t>
            </a:r>
            <a:r>
              <a:rPr lang="cs-CZ" sz="5600" dirty="0">
                <a:hlinkClick r:id="rId10" tooltip="Ekosystém"/>
              </a:rPr>
              <a:t>ekosystémů</a:t>
            </a:r>
            <a:r>
              <a:rPr lang="cs-CZ" sz="5600" dirty="0"/>
              <a:t> do původního stavu (viz též </a:t>
            </a:r>
            <a:r>
              <a:rPr lang="cs-CZ" sz="5600" dirty="0">
                <a:hlinkClick r:id="rId11" tooltip="Rekultivace"/>
              </a:rPr>
              <a:t>rekultivace</a:t>
            </a:r>
            <a:r>
              <a:rPr lang="cs-CZ" sz="5600" dirty="0"/>
              <a:t>, </a:t>
            </a:r>
            <a:r>
              <a:rPr lang="cs-CZ" sz="5600" dirty="0">
                <a:hlinkClick r:id="rId12" tooltip="Revitalizace vodních toků"/>
              </a:rPr>
              <a:t>revitalizace vodních toků</a:t>
            </a:r>
            <a:r>
              <a:rPr lang="cs-CZ" sz="5600" dirty="0"/>
              <a:t> a </a:t>
            </a:r>
            <a:r>
              <a:rPr lang="cs-CZ" sz="5600" dirty="0">
                <a:hlinkClick r:id="rId13" tooltip="Meliorace"/>
              </a:rPr>
              <a:t>meliorace</a:t>
            </a:r>
            <a:r>
              <a:rPr lang="cs-CZ" sz="5600" dirty="0"/>
              <a:t>)</a:t>
            </a:r>
          </a:p>
          <a:p>
            <a:r>
              <a:rPr lang="cs-CZ" sz="5600" dirty="0" err="1">
                <a:hlinkClick r:id="rId14" tooltip="Ekotoxikologie (stránka neexistuje)"/>
              </a:rPr>
              <a:t>ekotoxikologie</a:t>
            </a:r>
            <a:r>
              <a:rPr lang="cs-CZ" sz="5600" dirty="0"/>
              <a:t>: kombinuje poznatky vědy studující ekosystémy (ekologie) a vědy studující interakce chemických látek s živými organismy (</a:t>
            </a:r>
            <a:r>
              <a:rPr lang="cs-CZ" sz="5600" dirty="0">
                <a:hlinkClick r:id="rId15" tooltip="Toxikologie"/>
              </a:rPr>
              <a:t>toxikologie</a:t>
            </a:r>
            <a:r>
              <a:rPr lang="cs-CZ" sz="5600" dirty="0"/>
              <a:t>), je součástí toxikologie životního prostředí, je však zaměřena na studium vlivu toxických látek na dynamiku populace uvnitř ekosystémů</a:t>
            </a:r>
          </a:p>
          <a:p>
            <a:r>
              <a:rPr lang="cs-CZ" sz="5600" dirty="0">
                <a:hlinkClick r:id="rId16" tooltip="Environmentalistika"/>
              </a:rPr>
              <a:t>environmentalistika</a:t>
            </a:r>
            <a:r>
              <a:rPr lang="cs-CZ" sz="5600" dirty="0"/>
              <a:t>: zabývá se vztahem člověka a životního prostředí. Tvoří tak doplněk ekologie.</a:t>
            </a:r>
          </a:p>
          <a:p>
            <a:pPr marL="0" indent="0">
              <a:buNone/>
            </a:pPr>
            <a:endParaRPr lang="cs-CZ" sz="5600" dirty="0"/>
          </a:p>
          <a:p>
            <a:r>
              <a:rPr lang="cs-CZ" sz="5600" dirty="0">
                <a:hlinkClick r:id="rId17" tooltip="Digitální ekologie"/>
              </a:rPr>
              <a:t>Digitální ekologie</a:t>
            </a:r>
            <a:endParaRPr lang="cs-CZ" sz="5600" dirty="0"/>
          </a:p>
          <a:p>
            <a:r>
              <a:rPr lang="cs-CZ" sz="5600" dirty="0"/>
              <a:t>environmentální dějiny:</a:t>
            </a:r>
          </a:p>
          <a:p>
            <a:r>
              <a:rPr lang="cs-CZ" sz="5600" dirty="0"/>
              <a:t>geobotanika (ekologická botanika):.</a:t>
            </a:r>
          </a:p>
          <a:p>
            <a:endParaRPr lang="cs-CZ" sz="3000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39364" y="984720"/>
            <a:ext cx="3886200" cy="5252592"/>
          </a:xfrm>
        </p:spPr>
        <p:txBody>
          <a:bodyPr>
            <a:normAutofit fontScale="25000" lnSpcReduction="20000"/>
          </a:bodyPr>
          <a:lstStyle/>
          <a:p>
            <a:endParaRPr lang="cs-CZ" sz="3000" dirty="0">
              <a:hlinkClick r:id="rId18" tooltip="Gradologie (stránka neexistuje)"/>
            </a:endParaRPr>
          </a:p>
          <a:p>
            <a:r>
              <a:rPr lang="cs-CZ" sz="5200" dirty="0" err="1">
                <a:hlinkClick r:id="rId18" tooltip="Gradologie (stránka neexistuje)"/>
              </a:rPr>
              <a:t>globalistigeonika</a:t>
            </a:r>
            <a:r>
              <a:rPr lang="cs-CZ" sz="5200" dirty="0">
                <a:hlinkClick r:id="rId18" tooltip="Gradologie (stránka neexistuje)"/>
              </a:rPr>
              <a:t>: sleduje dopady činností člověka a jím vyvolaných aktivit na přírodní prostředí a interakci přírodního a antropogenního prostředí</a:t>
            </a:r>
            <a:r>
              <a:rPr lang="cs-CZ" sz="5200" dirty="0" smtClean="0">
                <a:hlinkClick r:id="rId18" tooltip="Gradologie (stránka neexistuje)"/>
              </a:rPr>
              <a:t>.</a:t>
            </a:r>
            <a:endParaRPr lang="cs-CZ" sz="5200" dirty="0">
              <a:hlinkClick r:id="rId18" tooltip="Gradologie (stránka neexistuje)"/>
            </a:endParaRPr>
          </a:p>
          <a:p>
            <a:r>
              <a:rPr lang="cs-CZ" sz="5200" dirty="0" err="1" smtClean="0">
                <a:hlinkClick r:id="rId18" tooltip="Gradologie (stránka neexistuje)"/>
              </a:rPr>
              <a:t>gradologie</a:t>
            </a:r>
            <a:r>
              <a:rPr lang="cs-CZ" sz="5200" dirty="0"/>
              <a:t>: zabývá se gradacemi, jejich příčinami a důsledky; je zaměřena na problematiku přemnožování </a:t>
            </a:r>
            <a:r>
              <a:rPr lang="cs-CZ" sz="5200" dirty="0">
                <a:hlinkClick r:id="rId19" tooltip="Škůdce"/>
              </a:rPr>
              <a:t>škodlivých</a:t>
            </a:r>
            <a:r>
              <a:rPr lang="cs-CZ" sz="5200" dirty="0"/>
              <a:t> druhů v zemědělství a lesnictví.</a:t>
            </a:r>
          </a:p>
          <a:p>
            <a:r>
              <a:rPr lang="cs-CZ" sz="5200" dirty="0">
                <a:hlinkClick r:id="rId20" tooltip="Historická ekologie (stránka neexistuje)"/>
              </a:rPr>
              <a:t>historická ekologie</a:t>
            </a:r>
            <a:r>
              <a:rPr lang="cs-CZ" sz="5200" dirty="0"/>
              <a:t> (</a:t>
            </a:r>
            <a:r>
              <a:rPr lang="cs-CZ" sz="5200" dirty="0" err="1">
                <a:hlinkClick r:id="rId21" tooltip="Archeoekologie (stránka neexistuje)"/>
              </a:rPr>
              <a:t>archeoekologie</a:t>
            </a:r>
            <a:r>
              <a:rPr lang="cs-CZ" sz="5200" dirty="0"/>
              <a:t>): zabývá se historickým vlivem </a:t>
            </a:r>
            <a:r>
              <a:rPr lang="cs-CZ" sz="5200" dirty="0">
                <a:hlinkClick r:id="rId22" tooltip="Člověk"/>
              </a:rPr>
              <a:t>člověka</a:t>
            </a:r>
            <a:r>
              <a:rPr lang="cs-CZ" sz="5200" dirty="0"/>
              <a:t> na </a:t>
            </a:r>
            <a:r>
              <a:rPr lang="cs-CZ" sz="5200" dirty="0">
                <a:hlinkClick r:id="rId10" tooltip="Ekosystém"/>
              </a:rPr>
              <a:t>ekosystémy</a:t>
            </a:r>
            <a:r>
              <a:rPr lang="cs-CZ" sz="5200" dirty="0"/>
              <a:t> a naopak v období </a:t>
            </a:r>
            <a:r>
              <a:rPr lang="cs-CZ" sz="5200" dirty="0">
                <a:hlinkClick r:id="rId23" tooltip="Holocén"/>
              </a:rPr>
              <a:t>holocénu</a:t>
            </a:r>
            <a:r>
              <a:rPr lang="cs-CZ" sz="5200" dirty="0" smtClean="0"/>
              <a:t>.</a:t>
            </a:r>
            <a:endParaRPr lang="cs-CZ" sz="5200" dirty="0"/>
          </a:p>
          <a:p>
            <a:r>
              <a:rPr lang="cs-CZ" sz="5200" dirty="0">
                <a:hlinkClick r:id="rId24" tooltip="Krajinná ekologie"/>
              </a:rPr>
              <a:t>krajinná ekologie</a:t>
            </a:r>
            <a:r>
              <a:rPr lang="cs-CZ" sz="5200" dirty="0"/>
              <a:t> (</a:t>
            </a:r>
            <a:r>
              <a:rPr lang="cs-CZ" sz="5200" dirty="0" err="1">
                <a:hlinkClick r:id="rId25" tooltip="Geoekologie (stránka neexistuje)"/>
              </a:rPr>
              <a:t>geoekologie</a:t>
            </a:r>
            <a:r>
              <a:rPr lang="cs-CZ" sz="5200" dirty="0"/>
              <a:t>; </a:t>
            </a:r>
            <a:r>
              <a:rPr lang="cs-CZ" sz="5200" dirty="0">
                <a:hlinkClick r:id="rId26" tooltip="Environmentální geografie (stránka neexistuje)"/>
              </a:rPr>
              <a:t>environmentální geografie</a:t>
            </a:r>
            <a:r>
              <a:rPr lang="cs-CZ" sz="5200" dirty="0"/>
              <a:t>): zabývá se studiem komplexní struktury vztahů mezi </a:t>
            </a:r>
            <a:r>
              <a:rPr lang="cs-CZ" sz="5200" dirty="0">
                <a:hlinkClick r:id="rId27" tooltip="Společenstvo"/>
              </a:rPr>
              <a:t>společenstvy</a:t>
            </a:r>
            <a:r>
              <a:rPr lang="cs-CZ" sz="5200" dirty="0"/>
              <a:t> organismů (biocenózami) a podmínkami jejich prostředí v určitém výseku </a:t>
            </a:r>
            <a:r>
              <a:rPr lang="cs-CZ" sz="5200" dirty="0">
                <a:hlinkClick r:id="rId28" tooltip="Krajina"/>
              </a:rPr>
              <a:t>krajiny</a:t>
            </a:r>
            <a:r>
              <a:rPr lang="cs-CZ" sz="5200" dirty="0"/>
              <a:t>. Využívá metody ekologie, </a:t>
            </a:r>
            <a:r>
              <a:rPr lang="cs-CZ" sz="5200" dirty="0">
                <a:hlinkClick r:id="rId29" tooltip="Fyzická geografie"/>
              </a:rPr>
              <a:t>fyzické geografie</a:t>
            </a:r>
            <a:r>
              <a:rPr lang="cs-CZ" sz="5200" dirty="0"/>
              <a:t> a </a:t>
            </a:r>
            <a:r>
              <a:rPr lang="cs-CZ" sz="5200" dirty="0">
                <a:hlinkClick r:id="rId30" tooltip="Geologie"/>
              </a:rPr>
              <a:t>geologie</a:t>
            </a:r>
            <a:r>
              <a:rPr lang="cs-CZ" sz="5200" dirty="0"/>
              <a:t>.</a:t>
            </a:r>
          </a:p>
          <a:p>
            <a:r>
              <a:rPr lang="cs-CZ" sz="5200" dirty="0">
                <a:hlinkClick r:id="rId31" tooltip="Informační ekologie (stránka neexistuje)"/>
              </a:rPr>
              <a:t>Informační ekologie</a:t>
            </a:r>
            <a:endParaRPr lang="cs-CZ" sz="5200" dirty="0"/>
          </a:p>
          <a:p>
            <a:r>
              <a:rPr lang="cs-CZ" sz="5200" dirty="0">
                <a:hlinkClick r:id="rId32" tooltip="Lesnictví"/>
              </a:rPr>
              <a:t>lesnická ekologie</a:t>
            </a:r>
            <a:r>
              <a:rPr lang="cs-CZ" sz="5200" dirty="0"/>
              <a:t>: zabývá se ekologií </a:t>
            </a:r>
            <a:r>
              <a:rPr lang="cs-CZ" sz="5200" dirty="0">
                <a:hlinkClick r:id="rId33" tooltip="Les"/>
              </a:rPr>
              <a:t>lesů</a:t>
            </a:r>
            <a:r>
              <a:rPr lang="cs-CZ" sz="5200" dirty="0"/>
              <a:t>.</a:t>
            </a:r>
          </a:p>
          <a:p>
            <a:r>
              <a:rPr lang="cs-CZ" sz="5200" dirty="0">
                <a:hlinkClick r:id="rId34" tooltip="Lidská ekologie"/>
              </a:rPr>
              <a:t>lidská ekologie</a:t>
            </a:r>
            <a:r>
              <a:rPr lang="cs-CZ" sz="5200" dirty="0"/>
              <a:t> (ekologie člověka; humánní ekologie; sociální a kulturní </a:t>
            </a:r>
            <a:r>
              <a:rPr lang="cs-CZ" sz="5200" dirty="0" smtClean="0"/>
              <a:t>ekologie; </a:t>
            </a:r>
            <a:r>
              <a:rPr lang="cs-CZ" sz="5200" dirty="0">
                <a:hlinkClick r:id="rId35" tooltip="Humanitní environmentalistika"/>
              </a:rPr>
              <a:t>humanitní environmentalistika</a:t>
            </a:r>
            <a:r>
              <a:rPr lang="cs-CZ" sz="5200" dirty="0"/>
              <a:t>): hledá porozumění světu přírody i člověka v jejich jednotě a strategie porozumění vedoucí k řešení globálních i místních problémů.</a:t>
            </a:r>
          </a:p>
          <a:p>
            <a:r>
              <a:rPr lang="cs-CZ" sz="5200" dirty="0">
                <a:hlinkClick r:id="rId36" tooltip="Myslivost"/>
              </a:rPr>
              <a:t>myslivost</a:t>
            </a:r>
            <a:r>
              <a:rPr lang="cs-CZ" sz="5200" dirty="0"/>
              <a:t>: soubor činností prováděných v </a:t>
            </a:r>
            <a:r>
              <a:rPr lang="cs-CZ" sz="5200" dirty="0">
                <a:hlinkClick r:id="rId37" tooltip="Příroda"/>
              </a:rPr>
              <a:t>přírodě</a:t>
            </a:r>
            <a:r>
              <a:rPr lang="cs-CZ" sz="5200" dirty="0"/>
              <a:t> ve vztahu k volně žijící </a:t>
            </a:r>
            <a:r>
              <a:rPr lang="cs-CZ" sz="5200" dirty="0">
                <a:hlinkClick r:id="rId38" tooltip="Zvěř"/>
              </a:rPr>
              <a:t>zvěři</a:t>
            </a:r>
            <a:r>
              <a:rPr lang="cs-CZ" sz="5200" dirty="0"/>
              <a:t> jako součásti </a:t>
            </a:r>
            <a:r>
              <a:rPr lang="cs-CZ" sz="5200" dirty="0">
                <a:hlinkClick r:id="rId10" tooltip="Ekosystém"/>
              </a:rPr>
              <a:t>ekosystému</a:t>
            </a:r>
            <a:r>
              <a:rPr lang="cs-CZ" sz="5200" dirty="0"/>
              <a:t>.</a:t>
            </a:r>
          </a:p>
          <a:p>
            <a:r>
              <a:rPr lang="cs-CZ" sz="5200" dirty="0">
                <a:hlinkClick r:id="rId39" tooltip="Paleoekologie"/>
              </a:rPr>
              <a:t>paleoekologie</a:t>
            </a:r>
            <a:r>
              <a:rPr lang="cs-CZ" sz="5200" dirty="0"/>
              <a:t>: používá data z fosilií a subfosilií k rekonstrukci ekosystémů minulosti.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48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cs-CZ" sz="2700" b="1" dirty="0">
                <a:solidFill>
                  <a:srgbClr val="FF0000"/>
                </a:solidFill>
              </a:rPr>
              <a:t>Aplikace ekologického myšlení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6264696"/>
          </a:xfrm>
        </p:spPr>
        <p:txBody>
          <a:bodyPr>
            <a:noAutofit/>
          </a:bodyPr>
          <a:lstStyle/>
          <a:p>
            <a:r>
              <a:rPr lang="cs-CZ" sz="1800" dirty="0"/>
              <a:t>Existuje mnoho praktických aplikací ekologického myšlení v </a:t>
            </a:r>
            <a:r>
              <a:rPr lang="cs-CZ" sz="1800" b="1" dirty="0"/>
              <a:t>ochraně přírody, řízení přírodních zdrojů </a:t>
            </a:r>
            <a:r>
              <a:rPr lang="cs-CZ" sz="1800" dirty="0"/>
              <a:t>(např. </a:t>
            </a:r>
            <a:r>
              <a:rPr lang="cs-CZ" sz="1800" dirty="0">
                <a:solidFill>
                  <a:srgbClr val="FF0000"/>
                </a:solidFill>
              </a:rPr>
              <a:t>agroekologie, zemědělství, lesnictví, agrolesnictví, rybolov</a:t>
            </a:r>
            <a:r>
              <a:rPr lang="cs-CZ" sz="1800" dirty="0"/>
              <a:t>), urbanismu (</a:t>
            </a:r>
            <a:r>
              <a:rPr lang="cs-CZ" sz="1800" dirty="0">
                <a:solidFill>
                  <a:srgbClr val="FF0000"/>
                </a:solidFill>
              </a:rPr>
              <a:t>ekologie města</a:t>
            </a:r>
            <a:r>
              <a:rPr lang="cs-CZ" sz="1800" dirty="0"/>
              <a:t>), komunitním zdraví, ekonomii, základní a aplikované vědě, stejně jako v lidských </a:t>
            </a:r>
            <a:r>
              <a:rPr lang="cs-CZ" sz="1800" b="1" dirty="0"/>
              <a:t>sociálních interakcích </a:t>
            </a:r>
            <a:r>
              <a:rPr lang="cs-CZ" sz="1800" dirty="0"/>
              <a:t>(</a:t>
            </a:r>
            <a:r>
              <a:rPr lang="cs-CZ" sz="1800" dirty="0">
                <a:solidFill>
                  <a:srgbClr val="FF0000"/>
                </a:solidFill>
              </a:rPr>
              <a:t>ekologie člověka</a:t>
            </a:r>
            <a:r>
              <a:rPr lang="cs-CZ" sz="1800" dirty="0"/>
              <a:t>).</a:t>
            </a:r>
          </a:p>
          <a:p>
            <a:r>
              <a:rPr lang="cs-CZ" sz="1800" dirty="0"/>
              <a:t>V původním a správném významu je tedy ekologie věda, která se zabývá vztahem organismů a jejich prostředí a vztahem organismů navzájem. Jako první tak nazval a definoval tento vědní obor Ernst </a:t>
            </a:r>
            <a:r>
              <a:rPr lang="cs-CZ" sz="1800" dirty="0" err="1"/>
              <a:t>Haeckel</a:t>
            </a:r>
            <a:r>
              <a:rPr lang="cs-CZ" sz="1800" dirty="0"/>
              <a:t> v roce 1866. </a:t>
            </a:r>
            <a:r>
              <a:rPr lang="cs-CZ" sz="1800" dirty="0" smtClean="0"/>
              <a:t>     </a:t>
            </a:r>
          </a:p>
          <a:p>
            <a:r>
              <a:rPr lang="cs-CZ" sz="1800" b="1" dirty="0" smtClean="0">
                <a:solidFill>
                  <a:srgbClr val="FF0000"/>
                </a:solidFill>
              </a:rPr>
              <a:t>Dále </a:t>
            </a:r>
            <a:r>
              <a:rPr lang="cs-CZ" sz="1800" b="1" dirty="0">
                <a:solidFill>
                  <a:srgbClr val="FF0000"/>
                </a:solidFill>
              </a:rPr>
              <a:t>se </a:t>
            </a:r>
            <a:r>
              <a:rPr lang="cs-CZ" sz="1800" b="1" dirty="0" smtClean="0">
                <a:solidFill>
                  <a:srgbClr val="FF0000"/>
                </a:solidFill>
              </a:rPr>
              <a:t>pojem ekologie </a:t>
            </a:r>
            <a:r>
              <a:rPr lang="cs-CZ" sz="1800" b="1" dirty="0">
                <a:solidFill>
                  <a:srgbClr val="FF0000"/>
                </a:solidFill>
              </a:rPr>
              <a:t>užívá chybně v širokém smyslu jako ochrana životního prostředí nebo dokonce místo přírodní prostředí </a:t>
            </a:r>
            <a:r>
              <a:rPr lang="cs-CZ" sz="1800" dirty="0"/>
              <a:t>(např. ekologicky šetrný výrobek znamená výrobek šetrný k životnímu prostředí). Toto užití - viz ochrana přírody. </a:t>
            </a:r>
            <a:endParaRPr lang="cs-CZ" sz="1800" dirty="0" smtClean="0"/>
          </a:p>
          <a:p>
            <a:r>
              <a:rPr lang="cs-CZ" sz="1800" b="1" dirty="0" smtClean="0">
                <a:solidFill>
                  <a:srgbClr val="FF0000"/>
                </a:solidFill>
              </a:rPr>
              <a:t>Ekologie </a:t>
            </a:r>
            <a:r>
              <a:rPr lang="cs-CZ" sz="1800" b="1" dirty="0">
                <a:solidFill>
                  <a:srgbClr val="FF0000"/>
                </a:solidFill>
              </a:rPr>
              <a:t>se také nepřesně používá pro označení ideologie environmentalismu </a:t>
            </a:r>
            <a:r>
              <a:rPr lang="cs-CZ" sz="1800" dirty="0"/>
              <a:t>(tzv. hlubinná ekologie, je subdisciplína ekologie, která je základním přesvědčením radikálního ekologického hnutí ). Toto užití - viz ekologismus nebo environmentalismus. </a:t>
            </a:r>
            <a:r>
              <a:rPr lang="cs-CZ" sz="1800" dirty="0" smtClean="0"/>
              <a:t>                                                                                          </a:t>
            </a:r>
            <a:r>
              <a:rPr lang="cs-CZ" sz="1800" b="1" dirty="0" smtClean="0">
                <a:solidFill>
                  <a:srgbClr val="FF0000"/>
                </a:solidFill>
              </a:rPr>
              <a:t>Ekologie </a:t>
            </a:r>
            <a:r>
              <a:rPr lang="cs-CZ" sz="1800" b="1" dirty="0">
                <a:solidFill>
                  <a:srgbClr val="FF0000"/>
                </a:solidFill>
              </a:rPr>
              <a:t>vychází </a:t>
            </a:r>
            <a:r>
              <a:rPr lang="cs-CZ" sz="1800" b="1" dirty="0" smtClean="0">
                <a:solidFill>
                  <a:srgbClr val="FF0000"/>
                </a:solidFill>
              </a:rPr>
              <a:t>a čerpá z řady vědních disciplín</a:t>
            </a:r>
            <a:r>
              <a:rPr lang="cs-CZ" sz="1800" dirty="0" smtClean="0"/>
              <a:t>: </a:t>
            </a:r>
            <a:r>
              <a:rPr lang="cs-CZ" sz="1800" b="1" dirty="0"/>
              <a:t>biologie, meteorologie, klimatologie, geologie, geografie, </a:t>
            </a:r>
            <a:r>
              <a:rPr lang="cs-CZ" sz="1800" b="1" dirty="0" smtClean="0"/>
              <a:t>fyzika, </a:t>
            </a:r>
            <a:r>
              <a:rPr lang="cs-CZ" sz="1800" b="1" dirty="0"/>
              <a:t>chemie, antropologie, </a:t>
            </a:r>
            <a:r>
              <a:rPr lang="cs-CZ" sz="1800" b="1" dirty="0" smtClean="0"/>
              <a:t>lékařské vědy </a:t>
            </a:r>
            <a:r>
              <a:rPr lang="cs-CZ" sz="1800" b="1" dirty="0"/>
              <a:t>(hygiena), </a:t>
            </a:r>
            <a:r>
              <a:rPr lang="cs-CZ" sz="1800" b="1" dirty="0" smtClean="0"/>
              <a:t>ekonomie, právo, </a:t>
            </a:r>
            <a:r>
              <a:rPr lang="cs-CZ" sz="1800" b="1" dirty="0"/>
              <a:t>historie, psychologie, </a:t>
            </a:r>
            <a:r>
              <a:rPr lang="cs-CZ" sz="1800" b="1" dirty="0" smtClean="0"/>
              <a:t>technické vědy.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23467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77888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Ekologie jako exaktní věda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>
                <a:solidFill>
                  <a:schemeClr val="tx2"/>
                </a:solidFill>
              </a:rPr>
              <a:t>Metody ekologického výzkumu</a:t>
            </a:r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4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Základy ekologie - sylabus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328592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 smtClean="0"/>
              <a:t>Základní pojmy</a:t>
            </a:r>
            <a:r>
              <a:rPr lang="cs-CZ" dirty="0" smtClean="0"/>
              <a:t>, hraniční obory, ekologické faktory, biosféra</a:t>
            </a:r>
          </a:p>
          <a:p>
            <a:r>
              <a:rPr lang="cs-CZ" b="1" dirty="0" smtClean="0"/>
              <a:t>Voda</a:t>
            </a:r>
            <a:r>
              <a:rPr lang="cs-CZ" dirty="0" smtClean="0"/>
              <a:t>, chemismus, druhy a zdroje, ekologické faktory, adaptace</a:t>
            </a:r>
          </a:p>
          <a:p>
            <a:r>
              <a:rPr lang="cs-CZ" b="1" dirty="0" smtClean="0"/>
              <a:t>Organismus</a:t>
            </a:r>
            <a:r>
              <a:rPr lang="cs-CZ" dirty="0" smtClean="0"/>
              <a:t> jako prostředí, parazit a hostitel, prostředí parazitů, buňky, tkáně, orgány, P-H systémy</a:t>
            </a:r>
          </a:p>
          <a:p>
            <a:r>
              <a:rPr lang="cs-CZ" b="1" dirty="0" smtClean="0"/>
              <a:t>Populace</a:t>
            </a:r>
            <a:r>
              <a:rPr lang="cs-CZ" dirty="0" smtClean="0"/>
              <a:t>, základní pojmy, růst, dynamika, vnitrodruhové vztahy, životní strategie</a:t>
            </a:r>
          </a:p>
          <a:p>
            <a:r>
              <a:rPr lang="cs-CZ" b="1" dirty="0" smtClean="0"/>
              <a:t>Evoluční ekologie</a:t>
            </a:r>
            <a:r>
              <a:rPr lang="cs-CZ" dirty="0" smtClean="0"/>
              <a:t>, životní strategie, evoluční kompromisy, reprodukční strategie, </a:t>
            </a:r>
            <a:r>
              <a:rPr lang="cs-CZ" dirty="0" err="1" smtClean="0"/>
              <a:t>allometrické</a:t>
            </a:r>
            <a:r>
              <a:rPr lang="cs-CZ" dirty="0" smtClean="0"/>
              <a:t> vztahy, vliv velikosti. </a:t>
            </a:r>
          </a:p>
          <a:p>
            <a:r>
              <a:rPr lang="cs-CZ" b="1" dirty="0" smtClean="0"/>
              <a:t>Aplikované ekologie</a:t>
            </a:r>
            <a:r>
              <a:rPr lang="cs-CZ" dirty="0" smtClean="0"/>
              <a:t>, destrukce a degradace životního prostředí, populační exploze lidstva, </a:t>
            </a:r>
            <a:r>
              <a:rPr lang="cs-CZ" dirty="0" err="1" smtClean="0"/>
              <a:t>ekotoxikologie</a:t>
            </a:r>
            <a:r>
              <a:rPr lang="cs-CZ" dirty="0" smtClean="0"/>
              <a:t>, chemie životního prostředí, znečištění, biomonitoring a </a:t>
            </a:r>
            <a:r>
              <a:rPr lang="cs-CZ" dirty="0" err="1" smtClean="0"/>
              <a:t>bioindikace</a:t>
            </a:r>
            <a:r>
              <a:rPr lang="cs-CZ" dirty="0" smtClean="0"/>
              <a:t>, ochrana životního prostředí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99992" y="1052736"/>
            <a:ext cx="4392488" cy="5517232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 smtClean="0"/>
              <a:t>Sluneční záření</a:t>
            </a:r>
            <a:r>
              <a:rPr lang="cs-CZ" dirty="0" smtClean="0"/>
              <a:t>, atmosféra, fotosyntéza, adaptace na diurnální a sezónní změny, teplotní gradienty, </a:t>
            </a:r>
            <a:r>
              <a:rPr lang="cs-CZ" dirty="0" err="1" smtClean="0"/>
              <a:t>ekto</a:t>
            </a:r>
            <a:r>
              <a:rPr lang="cs-CZ" dirty="0" smtClean="0"/>
              <a:t> a endotermní organismy, adaptace, rozšíření</a:t>
            </a:r>
          </a:p>
          <a:p>
            <a:r>
              <a:rPr lang="cs-CZ" b="1" dirty="0" smtClean="0"/>
              <a:t>Půda</a:t>
            </a:r>
            <a:r>
              <a:rPr lang="cs-CZ" dirty="0" smtClean="0"/>
              <a:t> a její složení, pedogenetické procesy, humus, </a:t>
            </a:r>
            <a:r>
              <a:rPr lang="cs-CZ" dirty="0" err="1" smtClean="0"/>
              <a:t>edafon</a:t>
            </a:r>
            <a:r>
              <a:rPr lang="cs-CZ" dirty="0" smtClean="0"/>
              <a:t>, půdní horizonty a typy půd.</a:t>
            </a:r>
          </a:p>
          <a:p>
            <a:r>
              <a:rPr lang="cs-CZ" b="1" dirty="0" smtClean="0"/>
              <a:t>Společenstva</a:t>
            </a:r>
            <a:r>
              <a:rPr lang="cs-CZ" dirty="0" smtClean="0"/>
              <a:t>, prostorov</a:t>
            </a:r>
            <a:r>
              <a:rPr lang="cs-CZ" dirty="0"/>
              <a:t>é</a:t>
            </a:r>
            <a:r>
              <a:rPr lang="cs-CZ" dirty="0" smtClean="0"/>
              <a:t> vztahy a gradienty, sukcese, klimax, nika, </a:t>
            </a:r>
            <a:r>
              <a:rPr lang="cs-CZ" dirty="0" err="1" smtClean="0"/>
              <a:t>kompetice</a:t>
            </a:r>
            <a:r>
              <a:rPr lang="cs-CZ" dirty="0" smtClean="0"/>
              <a:t> ve společenstvu, diverzita</a:t>
            </a:r>
          </a:p>
          <a:p>
            <a:r>
              <a:rPr lang="cs-CZ" b="1" dirty="0" smtClean="0"/>
              <a:t>Ekosystémy</a:t>
            </a:r>
            <a:r>
              <a:rPr lang="cs-CZ" dirty="0" smtClean="0"/>
              <a:t>, biomasa, primární  a sekundární produktivita, toky energie, potravní řetězce, bilance živin v ES, geochemické cykly, vliv člověka (P,N,S,C)</a:t>
            </a:r>
          </a:p>
          <a:p>
            <a:r>
              <a:rPr lang="cs-CZ" b="1" dirty="0" smtClean="0"/>
              <a:t>Biomy</a:t>
            </a:r>
            <a:r>
              <a:rPr lang="cs-CZ" dirty="0" smtClean="0"/>
              <a:t> Země, definice, základní typy biomů, </a:t>
            </a:r>
          </a:p>
          <a:p>
            <a:r>
              <a:rPr lang="cs-CZ" b="1" dirty="0" smtClean="0"/>
              <a:t>Přehled ekosystému střední Evropy </a:t>
            </a:r>
            <a:r>
              <a:rPr lang="cs-CZ" dirty="0" smtClean="0"/>
              <a:t>(opadavé listnaté lesy, horské jehličnaté lesy,  kosodřevina, křoviny, ES sladkých vod, skalní ES, písečné duny, moře, rašeliniště, louky, primární alpinské bezlesí, kulturní step, </a:t>
            </a:r>
            <a:r>
              <a:rPr lang="cs-CZ" dirty="0" err="1" smtClean="0"/>
              <a:t>synantropní</a:t>
            </a:r>
            <a:r>
              <a:rPr lang="cs-CZ" dirty="0" smtClean="0"/>
              <a:t> </a:t>
            </a:r>
            <a:r>
              <a:rPr lang="cs-CZ" dirty="0"/>
              <a:t>e</a:t>
            </a:r>
            <a:r>
              <a:rPr lang="cs-CZ" dirty="0" smtClean="0"/>
              <a:t>kosystémy)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56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Ekologie jako exaktní věda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508"/>
            <a:ext cx="3480130" cy="564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08720"/>
            <a:ext cx="5910153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919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Metody ekologického výzkumu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1268760"/>
            <a:ext cx="6912768" cy="496855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cs-CZ" b="1" dirty="0" smtClean="0"/>
              <a:t>Pozorování </a:t>
            </a:r>
            <a:r>
              <a:rPr lang="cs-CZ" dirty="0" smtClean="0"/>
              <a:t>v přírodě (v terénu)</a:t>
            </a:r>
          </a:p>
          <a:p>
            <a:pPr algn="l"/>
            <a:r>
              <a:rPr lang="cs-CZ" b="1" dirty="0" smtClean="0"/>
              <a:t>Experimentální </a:t>
            </a:r>
            <a:r>
              <a:rPr lang="cs-CZ" dirty="0" smtClean="0"/>
              <a:t>pozorování (v laboratoři)</a:t>
            </a:r>
          </a:p>
          <a:p>
            <a:pPr algn="l"/>
            <a:r>
              <a:rPr lang="cs-CZ" b="1" dirty="0" smtClean="0"/>
              <a:t>Matematické modelování</a:t>
            </a:r>
          </a:p>
          <a:p>
            <a:pPr algn="l"/>
            <a:endParaRPr lang="cs-CZ" dirty="0"/>
          </a:p>
          <a:p>
            <a:pPr algn="l"/>
            <a:r>
              <a:rPr lang="cs-CZ" dirty="0" smtClean="0"/>
              <a:t>Vzájemné propojení různých přístupů</a:t>
            </a:r>
          </a:p>
          <a:p>
            <a:pPr algn="l"/>
            <a:endParaRPr lang="cs-CZ" dirty="0" smtClean="0"/>
          </a:p>
          <a:p>
            <a:pPr algn="l"/>
            <a:r>
              <a:rPr lang="cs-CZ" dirty="0" smtClean="0"/>
              <a:t>Porovnávaní teorie  (</a:t>
            </a:r>
            <a:r>
              <a:rPr lang="cs-CZ" b="1" dirty="0" smtClean="0"/>
              <a:t>hypotézy</a:t>
            </a:r>
            <a:r>
              <a:rPr lang="cs-CZ" dirty="0" smtClean="0"/>
              <a:t>) s realitou (pozorováním)</a:t>
            </a:r>
          </a:p>
          <a:p>
            <a:pPr algn="l"/>
            <a:endParaRPr lang="cs-CZ" dirty="0" smtClean="0"/>
          </a:p>
          <a:p>
            <a:pPr algn="l"/>
            <a:r>
              <a:rPr lang="cs-CZ" b="1" dirty="0" smtClean="0"/>
              <a:t>Hypotéza</a:t>
            </a:r>
            <a:r>
              <a:rPr lang="cs-CZ" dirty="0" smtClean="0"/>
              <a:t> – testovaná empiricky (experimentálně) – hypotézy je nutno definovat předem – pak jejich testování- </a:t>
            </a:r>
            <a:r>
              <a:rPr lang="cs-CZ" b="1" dirty="0" smtClean="0"/>
              <a:t>experimentální design </a:t>
            </a:r>
            <a:r>
              <a:rPr lang="cs-CZ" dirty="0" smtClean="0"/>
              <a:t>– správný sběr dat</a:t>
            </a:r>
          </a:p>
          <a:p>
            <a:pPr algn="l"/>
            <a:endParaRPr lang="cs-CZ" dirty="0" smtClean="0"/>
          </a:p>
          <a:p>
            <a:pPr algn="l"/>
            <a:r>
              <a:rPr lang="cs-CZ" dirty="0" smtClean="0"/>
              <a:t>Pozorování by mělo být verifikovatelné</a:t>
            </a:r>
          </a:p>
          <a:p>
            <a:pPr algn="l"/>
            <a:endParaRPr lang="cs-CZ" dirty="0" smtClean="0"/>
          </a:p>
          <a:p>
            <a:pPr algn="l"/>
            <a:r>
              <a:rPr lang="cs-CZ" dirty="0" smtClean="0"/>
              <a:t>Nutnost kontroly</a:t>
            </a:r>
          </a:p>
          <a:p>
            <a:pPr algn="l"/>
            <a:endParaRPr lang="cs-CZ" dirty="0" smtClean="0"/>
          </a:p>
          <a:p>
            <a:pPr algn="l"/>
            <a:r>
              <a:rPr lang="cs-CZ" dirty="0" smtClean="0"/>
              <a:t>Správná interpretace výsledků – velikost studovaného vzorku - statistika</a:t>
            </a:r>
          </a:p>
          <a:p>
            <a:pPr algn="l"/>
            <a:endParaRPr lang="cs-CZ" dirty="0" smtClean="0"/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9630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Příklad analýzy ekologického vztahu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79"/>
            <a:ext cx="4248472" cy="310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8" y="2348880"/>
            <a:ext cx="4288726" cy="317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13237" y="1763524"/>
            <a:ext cx="337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Pozitivní vztah mezi N a produkcí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76056" y="1763524"/>
            <a:ext cx="346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Jednoduchý model lineární regrese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1550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Ekologie jako experimentální věda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1" y="1052736"/>
            <a:ext cx="7151649" cy="56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604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postup 1"/>
          <p:cNvSpPr/>
          <p:nvPr/>
        </p:nvSpPr>
        <p:spPr>
          <a:xfrm>
            <a:off x="3563888" y="2384304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Organismus </a:t>
            </a:r>
            <a:endParaRPr lang="cs-CZ" dirty="0"/>
          </a:p>
        </p:txBody>
      </p:sp>
      <p:sp>
        <p:nvSpPr>
          <p:cNvPr id="5" name="Vývojový diagram: postup 4"/>
          <p:cNvSpPr/>
          <p:nvPr/>
        </p:nvSpPr>
        <p:spPr>
          <a:xfrm>
            <a:off x="1475656" y="4328520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Biocenóza</a:t>
            </a:r>
            <a:endParaRPr lang="cs-CZ" dirty="0"/>
          </a:p>
        </p:txBody>
      </p:sp>
      <p:sp>
        <p:nvSpPr>
          <p:cNvPr id="6" name="Vývojový diagram: postup 5"/>
          <p:cNvSpPr/>
          <p:nvPr/>
        </p:nvSpPr>
        <p:spPr>
          <a:xfrm>
            <a:off x="5508104" y="4400528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  <p:sp>
        <p:nvSpPr>
          <p:cNvPr id="14" name="Obousměrná vodorovná šipka 13"/>
          <p:cNvSpPr/>
          <p:nvPr/>
        </p:nvSpPr>
        <p:spPr>
          <a:xfrm rot="19204776">
            <a:off x="2117932" y="3258686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6" name="Obousměrná vodorovná šipka 15"/>
          <p:cNvSpPr/>
          <p:nvPr/>
        </p:nvSpPr>
        <p:spPr>
          <a:xfrm>
            <a:off x="3787896" y="4672560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7" name="Obousměrná vodorovná šipka 16"/>
          <p:cNvSpPr/>
          <p:nvPr/>
        </p:nvSpPr>
        <p:spPr>
          <a:xfrm rot="13568578">
            <a:off x="5568076" y="3372414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619672" y="838453"/>
            <a:ext cx="5291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Základní ekologický systém </a:t>
            </a:r>
            <a:endParaRPr lang="cs-CZ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37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Základní koncepty studia ekologie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Studované ekologické systémy mohou být tak malé jako je velikost určitého organismu a tak veliké jako je celá biosféra</a:t>
            </a:r>
          </a:p>
          <a:p>
            <a:r>
              <a:rPr lang="cs-CZ" dirty="0" smtClean="0"/>
              <a:t>Ekologové studují přírodu vždy na různých úrovních</a:t>
            </a:r>
          </a:p>
          <a:p>
            <a:r>
              <a:rPr lang="cs-CZ" dirty="0" smtClean="0"/>
              <a:t>Rostliny, živočichové a mikroorganismy hrají v ekologických systémech vždy různé/rozdílné role</a:t>
            </a:r>
          </a:p>
          <a:p>
            <a:r>
              <a:rPr lang="cs-CZ" dirty="0" smtClean="0"/>
              <a:t>Pojem habitat definuje místo, kde organismus žije, nika pak jeho funkci</a:t>
            </a:r>
          </a:p>
          <a:p>
            <a:r>
              <a:rPr lang="cs-CZ" dirty="0" smtClean="0"/>
              <a:t>Ekologické systémy a procesy mají vždy svůj charakteristický rozměr v prostoru a čase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Ekologické systémy a procesy jsou řízeny na základě fyzikálních a biologických principů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Ekologové studují přírodu vždy metodami založenými na pozorování a nebo na experimentu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Člověk (lidská společnost) tvoří významnou část biosféry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Vliv člověka na přírodu má v ekologii stále větší význam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03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4969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sz="3600" dirty="0" smtClean="0"/>
              <a:t>   </a:t>
            </a:r>
            <a:r>
              <a:rPr lang="cs-CZ" sz="4000" dirty="0" smtClean="0">
                <a:solidFill>
                  <a:srgbClr val="FF0000"/>
                </a:solidFill>
              </a:rPr>
              <a:t>Vztah mezi organismy a jejich prostředím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100" dirty="0" smtClean="0"/>
              <a:t>Prostředí: abiotické versus biotické</a:t>
            </a:r>
            <a:br>
              <a:rPr lang="cs-CZ" sz="3100" dirty="0" smtClean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smtClean="0"/>
              <a:t>Rozmístění druhů v prostředí:</a:t>
            </a:r>
            <a:br>
              <a:rPr lang="cs-CZ" sz="3100" dirty="0" smtClean="0"/>
            </a:br>
            <a:r>
              <a:rPr lang="cs-CZ" sz="3100" dirty="0" smtClean="0"/>
              <a:t>nenáhodné, nehomogenní</a:t>
            </a:r>
            <a:br>
              <a:rPr lang="cs-CZ" sz="3100" dirty="0" smtClean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smtClean="0"/>
              <a:t>Jaké jsou příčiny rozmístění druhů ?</a:t>
            </a:r>
            <a:br>
              <a:rPr lang="cs-CZ" sz="3100" dirty="0" smtClean="0"/>
            </a:br>
            <a:r>
              <a:rPr lang="cs-CZ" sz="3100" dirty="0" smtClean="0"/>
              <a:t>Které vlastnosti umožňují druhu žít v daném prostředí a které ho vylučují ?</a:t>
            </a:r>
            <a:br>
              <a:rPr lang="cs-CZ" sz="3100" dirty="0" smtClean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smtClean="0"/>
              <a:t>Rozmanitost druhů:</a:t>
            </a:r>
            <a:br>
              <a:rPr lang="cs-CZ" sz="3100" dirty="0" smtClean="0"/>
            </a:br>
            <a:r>
              <a:rPr lang="cs-CZ" sz="3100" dirty="0" smtClean="0"/>
              <a:t>Co je příčinou druhové rozmanitosti ?</a:t>
            </a:r>
            <a:br>
              <a:rPr lang="cs-CZ" sz="3100" dirty="0" smtClean="0"/>
            </a:br>
            <a:r>
              <a:rPr lang="cs-CZ" sz="3100" dirty="0" smtClean="0"/>
              <a:t>Jak došlo a dochází k diverzifikaci druhů ?</a:t>
            </a:r>
            <a:br>
              <a:rPr lang="cs-CZ" sz="3100" dirty="0" smtClean="0"/>
            </a:b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15892369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Předpokládané počty druhů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43">
            <a:off x="251520" y="1052736"/>
            <a:ext cx="8461386" cy="574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1520" y="6021288"/>
            <a:ext cx="3096344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848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Různé </a:t>
            </a:r>
            <a:r>
              <a:rPr lang="cs-CZ" sz="3200" dirty="0" err="1" smtClean="0">
                <a:solidFill>
                  <a:srgbClr val="FF0000"/>
                </a:solidFill>
              </a:rPr>
              <a:t>biolopgické</a:t>
            </a:r>
            <a:r>
              <a:rPr lang="cs-CZ" sz="3200" dirty="0" smtClean="0">
                <a:solidFill>
                  <a:srgbClr val="FF0000"/>
                </a:solidFill>
              </a:rPr>
              <a:t> funkce organismů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err="1" smtClean="0"/>
              <a:t>Prokaryota</a:t>
            </a:r>
            <a:r>
              <a:rPr lang="cs-CZ" dirty="0" smtClean="0"/>
              <a:t> (</a:t>
            </a:r>
            <a:r>
              <a:rPr lang="cs-CZ" dirty="0" err="1" smtClean="0"/>
              <a:t>Archaebacteria</a:t>
            </a:r>
            <a:r>
              <a:rPr lang="cs-CZ" dirty="0" smtClean="0"/>
              <a:t>, </a:t>
            </a:r>
            <a:r>
              <a:rPr lang="cs-CZ" dirty="0" err="1" smtClean="0"/>
              <a:t>Eubacteria</a:t>
            </a:r>
            <a:r>
              <a:rPr lang="cs-CZ" dirty="0" smtClean="0"/>
              <a:t>) – jednoduché organismy bez buněčného jádra, vysoká  rozmanitost chemických reakcí, mají obrovský ekologický význam jako součást elementárních cyklů v ekosystému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Protista</a:t>
            </a:r>
            <a:r>
              <a:rPr lang="cs-CZ" dirty="0" smtClean="0"/>
              <a:t> – extrémně rozmanitá skupina většinou jednobuněčných organismů majících buněčnou membránu a jiné buněčné organely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Zelené řasy </a:t>
            </a:r>
            <a:r>
              <a:rPr lang="cs-CZ" dirty="0" smtClean="0"/>
              <a:t>– jedna z linií </a:t>
            </a:r>
            <a:r>
              <a:rPr lang="cs-CZ" dirty="0" err="1" smtClean="0"/>
              <a:t>fotosyntetizujících</a:t>
            </a:r>
            <a:r>
              <a:rPr lang="cs-CZ" dirty="0" smtClean="0"/>
              <a:t> protistů, odpovídají za většinu biologické produkce ve sladkovodních ekosystémech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/>
              <a:t>Zelené rostliny </a:t>
            </a:r>
            <a:r>
              <a:rPr lang="cs-CZ" dirty="0"/>
              <a:t>– komplexní, primárně terestrické </a:t>
            </a:r>
            <a:r>
              <a:rPr lang="cs-CZ" dirty="0" err="1"/>
              <a:t>fotosyntetizující</a:t>
            </a:r>
            <a:r>
              <a:rPr lang="cs-CZ" dirty="0"/>
              <a:t> (autotrofní) organismy, fixují většinu organického uhlíku v </a:t>
            </a:r>
            <a:r>
              <a:rPr lang="cs-CZ" dirty="0" smtClean="0"/>
              <a:t>biosféře</a:t>
            </a:r>
          </a:p>
          <a:p>
            <a:endParaRPr lang="cs-CZ" dirty="0" smtClean="0"/>
          </a:p>
          <a:p>
            <a:r>
              <a:rPr lang="cs-CZ" b="1" dirty="0" smtClean="0"/>
              <a:t>Houby</a:t>
            </a:r>
            <a:r>
              <a:rPr lang="cs-CZ" dirty="0" smtClean="0"/>
              <a:t> – primárně terestrické heterotrofní organismy obrovského významu jako rozkladači recyklující organický odpad v ekosystému. Mnoho patogenních a symbiotických forem.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Živočichové</a:t>
            </a:r>
            <a:r>
              <a:rPr lang="cs-CZ" dirty="0" smtClean="0"/>
              <a:t> – </a:t>
            </a:r>
            <a:r>
              <a:rPr lang="cs-CZ" dirty="0" err="1" smtClean="0"/>
              <a:t>akvatické</a:t>
            </a:r>
            <a:r>
              <a:rPr lang="cs-CZ" dirty="0" smtClean="0"/>
              <a:t> a terestrické heterotrofní organismy živící se jinými formami života nebo jejich organickými zbytky. Jejich komplexita a mobilita vedla k obrovské diversifikaci jejich životních forem.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21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Hierarchie biologických systémů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0229"/>
            <a:ext cx="8229600" cy="231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347864" y="4797152"/>
            <a:ext cx="2473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0070C0"/>
                </a:solidFill>
              </a:rPr>
              <a:t>Princip </a:t>
            </a:r>
            <a:r>
              <a:rPr lang="cs-CZ" sz="2800" dirty="0" err="1" smtClean="0">
                <a:solidFill>
                  <a:srgbClr val="0070C0"/>
                </a:solidFill>
              </a:rPr>
              <a:t>enkapse</a:t>
            </a:r>
            <a:endParaRPr lang="cs-CZ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268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Doc. RNDr. Milan Gelnar, CSc.</a:t>
            </a:r>
            <a:endParaRPr lang="cs-CZ" sz="3200" dirty="0"/>
          </a:p>
        </p:txBody>
      </p:sp>
      <p:pic>
        <p:nvPicPr>
          <p:cNvPr id="4" name="Picture 2" descr="C:\Users\para\Desktop\ZK\IMG_20161122_132124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22" y="836712"/>
            <a:ext cx="58326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34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Hierarchie biologické systémů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Ekologie je zabývá především těmito základními stupni biologické organizace/hierarchie:</a:t>
            </a:r>
          </a:p>
          <a:p>
            <a:endParaRPr lang="cs-CZ" dirty="0" smtClean="0"/>
          </a:p>
          <a:p>
            <a:pPr lvl="1"/>
            <a:r>
              <a:rPr lang="cs-CZ" dirty="0" smtClean="0"/>
              <a:t>Jednotlivým organismem</a:t>
            </a:r>
          </a:p>
          <a:p>
            <a:pPr lvl="1"/>
            <a:r>
              <a:rPr lang="cs-CZ" dirty="0" smtClean="0"/>
              <a:t>Populací složenou z jedinců téhož druhu</a:t>
            </a:r>
          </a:p>
          <a:p>
            <a:pPr lvl="1"/>
            <a:r>
              <a:rPr lang="cs-CZ" dirty="0" smtClean="0"/>
              <a:t>Společenstvem – složeným z většího či menšího počtu populací</a:t>
            </a:r>
          </a:p>
          <a:p>
            <a:pPr lvl="1"/>
            <a:r>
              <a:rPr lang="cs-CZ" dirty="0" smtClean="0"/>
              <a:t>Ekosystémy – složenými z většího či menšího počtu společenstev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1498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556791"/>
            <a:ext cx="7772400" cy="64807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Hierarchické úrovně ekologie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/>
              <a:t> 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</a:t>
            </a:r>
            <a:r>
              <a:rPr lang="cs-CZ" sz="3200" dirty="0" smtClean="0"/>
              <a:t>3 základní jednotky: </a:t>
            </a:r>
            <a:br>
              <a:rPr lang="cs-CZ" sz="3200" dirty="0" smtClean="0"/>
            </a:br>
            <a:r>
              <a:rPr lang="cs-CZ" sz="3200" dirty="0" smtClean="0"/>
              <a:t>organismus, populace, společenstvo 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8064896" cy="1752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cs-CZ" b="1" dirty="0" smtClean="0"/>
              <a:t>Autekologie </a:t>
            </a:r>
            <a:r>
              <a:rPr lang="cs-CZ" dirty="0" smtClean="0"/>
              <a:t>– individuální organismus ve vztahu k biotických a biotických  faktorům prostředí</a:t>
            </a:r>
          </a:p>
          <a:p>
            <a:pPr algn="l"/>
            <a:r>
              <a:rPr lang="cs-CZ" b="1" dirty="0" err="1" smtClean="0"/>
              <a:t>Demekologie</a:t>
            </a:r>
            <a:r>
              <a:rPr lang="cs-CZ" dirty="0" smtClean="0"/>
              <a:t> – jedinci jedné populace ve vztahu k faktorům prostředí </a:t>
            </a:r>
            <a:r>
              <a:rPr lang="cs-CZ" dirty="0" err="1" smtClean="0"/>
              <a:t>prostředí</a:t>
            </a:r>
            <a:endParaRPr lang="cs-CZ" dirty="0" smtClean="0"/>
          </a:p>
          <a:p>
            <a:pPr algn="l"/>
            <a:r>
              <a:rPr lang="cs-CZ" b="1" dirty="0" smtClean="0"/>
              <a:t>Synekologie</a:t>
            </a:r>
            <a:r>
              <a:rPr lang="cs-CZ" dirty="0" smtClean="0"/>
              <a:t> – skupina organismů ve vztahu k faktorům prostředí   </a:t>
            </a:r>
          </a:p>
          <a:p>
            <a:pPr algn="l"/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52257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04056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Hierarchické/metodické úrovně ekologie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4" y="1196752"/>
            <a:ext cx="847539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4181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68952" cy="504056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Úroveň porozumění procesům </a:t>
            </a:r>
            <a:r>
              <a:rPr lang="cs-CZ" sz="3600" dirty="0">
                <a:solidFill>
                  <a:srgbClr val="FF0000"/>
                </a:solidFill>
              </a:rPr>
              <a:t/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3600" dirty="0" smtClean="0">
                <a:solidFill>
                  <a:srgbClr val="FF0000"/>
                </a:solidFill>
              </a:rPr>
              <a:t>biologické integrace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4" y="1441872"/>
            <a:ext cx="7244728" cy="54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6079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Studium ekologie podle hierarchické úrovně zkoumaných </a:t>
            </a:r>
            <a:r>
              <a:rPr lang="cs-CZ" sz="2400" b="1" dirty="0">
                <a:solidFill>
                  <a:srgbClr val="FF0000"/>
                </a:solidFill>
              </a:rPr>
              <a:t>objektů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 smtClean="0"/>
              <a:t>Úroveň jedince </a:t>
            </a:r>
            <a:r>
              <a:rPr lang="cs-CZ" dirty="0"/>
              <a:t>(autekologie): nejužší pojem, týká se pouze vztahu jednoho konkrétního jedince k ostatním jedincům, nebo k okolnímu prostředí. </a:t>
            </a:r>
            <a:r>
              <a:rPr lang="cs-CZ" dirty="0" smtClean="0"/>
              <a:t>Výměna energie a látek s prostředím, přežívání a rozmnožování, základní jednotka přírodního výběru, chování. Příklad</a:t>
            </a:r>
            <a:r>
              <a:rPr lang="cs-CZ" dirty="0"/>
              <a:t>: ekologie zajíce</a:t>
            </a:r>
          </a:p>
          <a:p>
            <a:r>
              <a:rPr lang="cs-CZ" b="1" dirty="0" smtClean="0"/>
              <a:t>Úroveň populace </a:t>
            </a:r>
            <a:r>
              <a:rPr lang="cs-CZ" dirty="0"/>
              <a:t>(</a:t>
            </a:r>
            <a:r>
              <a:rPr lang="cs-CZ" dirty="0" err="1"/>
              <a:t>demekologie</a:t>
            </a:r>
            <a:r>
              <a:rPr lang="cs-CZ" dirty="0"/>
              <a:t>): zabývá se vztahy mezi soubory jedinců stejného druhu (populace) a prostředím. </a:t>
            </a:r>
            <a:r>
              <a:rPr lang="cs-CZ" dirty="0" smtClean="0"/>
              <a:t>Dynamika populace v prostoru a čase, základní jednotka evoluce. Příklad</a:t>
            </a:r>
            <a:r>
              <a:rPr lang="cs-CZ" dirty="0"/>
              <a:t>: ekologie zaječí populace, osídlující podhorské louky v Pošumaví.</a:t>
            </a:r>
          </a:p>
          <a:p>
            <a:r>
              <a:rPr lang="cs-CZ" b="1" dirty="0" smtClean="0"/>
              <a:t>Úroveň společenstva </a:t>
            </a:r>
            <a:r>
              <a:rPr lang="cs-CZ" dirty="0"/>
              <a:t>(synekologie): se zabývá vztahy mezi souborem jedinců různých druhů pobývajících na jednom stanovišti (společenstvo). </a:t>
            </a:r>
            <a:r>
              <a:rPr lang="cs-CZ" dirty="0" smtClean="0"/>
              <a:t>Interakce mezi populacemi, základní jednotka biodiversity. Příklad</a:t>
            </a:r>
            <a:r>
              <a:rPr lang="cs-CZ" dirty="0"/>
              <a:t>: ekologie bukového lesa.</a:t>
            </a:r>
          </a:p>
          <a:p>
            <a:r>
              <a:rPr lang="cs-CZ" b="1" dirty="0" smtClean="0"/>
              <a:t>Úroveň ekosystému</a:t>
            </a:r>
            <a:r>
              <a:rPr lang="cs-CZ" dirty="0" smtClean="0"/>
              <a:t> (ekologie biomu):  </a:t>
            </a:r>
            <a:r>
              <a:rPr lang="cs-CZ" dirty="0"/>
              <a:t>zabývá se nejvyšší úrovní přírodních objektů (biom), je blízce příbuzná biogeografii, tedy nauce o rozmístění organismů na Zemi. </a:t>
            </a:r>
            <a:r>
              <a:rPr lang="cs-CZ" dirty="0" smtClean="0"/>
              <a:t>Tok energie látek v prostředí. Příklad</a:t>
            </a:r>
            <a:r>
              <a:rPr lang="cs-CZ" dirty="0"/>
              <a:t>: ekologie středoevropských opadavých lesů.</a:t>
            </a:r>
          </a:p>
          <a:p>
            <a:r>
              <a:rPr lang="cs-CZ" b="1" dirty="0"/>
              <a:t>Ú</a:t>
            </a:r>
            <a:r>
              <a:rPr lang="cs-CZ" b="1" dirty="0" smtClean="0"/>
              <a:t>roveň biosféry (</a:t>
            </a:r>
            <a:r>
              <a:rPr lang="cs-CZ" dirty="0" smtClean="0"/>
              <a:t>globální ekologie</a:t>
            </a:r>
            <a:r>
              <a:rPr lang="cs-CZ" b="1" dirty="0" smtClean="0"/>
              <a:t>)</a:t>
            </a:r>
            <a:r>
              <a:rPr lang="cs-CZ" dirty="0" smtClean="0"/>
              <a:t>: </a:t>
            </a:r>
            <a:r>
              <a:rPr lang="cs-CZ" dirty="0"/>
              <a:t>studuje procesy v biosféře, </a:t>
            </a:r>
            <a:r>
              <a:rPr lang="cs-CZ" dirty="0" smtClean="0"/>
              <a:t>zabývá se </a:t>
            </a:r>
            <a:r>
              <a:rPr lang="cs-CZ" dirty="0"/>
              <a:t>globálními ekologickými, ale i sociálními problémy, které s ekologií </a:t>
            </a:r>
            <a:r>
              <a:rPr lang="cs-CZ" dirty="0" smtClean="0"/>
              <a:t>souvisí. Různé části/komponenty  biosféry jsou vzájemně propojeny pohyby vzduchu, vody a organismů. Globální ekologie je blízká </a:t>
            </a:r>
            <a:r>
              <a:rPr lang="cs-CZ" dirty="0" err="1" smtClean="0"/>
              <a:t>globalistice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43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Ekologie je komplexní věda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0" y="1052736"/>
            <a:ext cx="888014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3230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postup 1"/>
          <p:cNvSpPr/>
          <p:nvPr/>
        </p:nvSpPr>
        <p:spPr>
          <a:xfrm>
            <a:off x="3563888" y="2384304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Organismus </a:t>
            </a:r>
            <a:endParaRPr lang="cs-CZ" dirty="0"/>
          </a:p>
        </p:txBody>
      </p:sp>
      <p:sp>
        <p:nvSpPr>
          <p:cNvPr id="5" name="Vývojový diagram: postup 4"/>
          <p:cNvSpPr/>
          <p:nvPr/>
        </p:nvSpPr>
        <p:spPr>
          <a:xfrm>
            <a:off x="1475656" y="4328520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Biocenóza</a:t>
            </a:r>
            <a:endParaRPr lang="cs-CZ" dirty="0"/>
          </a:p>
        </p:txBody>
      </p:sp>
      <p:sp>
        <p:nvSpPr>
          <p:cNvPr id="6" name="Vývojový diagram: postup 5"/>
          <p:cNvSpPr/>
          <p:nvPr/>
        </p:nvSpPr>
        <p:spPr>
          <a:xfrm>
            <a:off x="5508104" y="4400528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  <p:sp>
        <p:nvSpPr>
          <p:cNvPr id="14" name="Obousměrná vodorovná šipka 13"/>
          <p:cNvSpPr/>
          <p:nvPr/>
        </p:nvSpPr>
        <p:spPr>
          <a:xfrm rot="19204776">
            <a:off x="2117932" y="3258686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6" name="Obousměrná vodorovná šipka 15"/>
          <p:cNvSpPr/>
          <p:nvPr/>
        </p:nvSpPr>
        <p:spPr>
          <a:xfrm>
            <a:off x="3787896" y="4672560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7" name="Obousměrná vodorovná šipka 16"/>
          <p:cNvSpPr/>
          <p:nvPr/>
        </p:nvSpPr>
        <p:spPr>
          <a:xfrm rot="13568578">
            <a:off x="5568076" y="3372414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99592" y="764704"/>
            <a:ext cx="7314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</a:rPr>
              <a:t>Co to jsou ekologické faktory a jak působí ?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631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Jak působí ekologické faktory na organismus ?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>
            <a:off x="3419872" y="2996952"/>
            <a:ext cx="1872208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Organismus</a:t>
            </a: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 rot="2460676">
            <a:off x="2738742" y="261043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5" name="Šipka doprava 4"/>
          <p:cNvSpPr/>
          <p:nvPr/>
        </p:nvSpPr>
        <p:spPr>
          <a:xfrm rot="5400000">
            <a:off x="3840480" y="219342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2369456" y="366444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Šipka doprava 6"/>
          <p:cNvSpPr/>
          <p:nvPr/>
        </p:nvSpPr>
        <p:spPr>
          <a:xfrm rot="8263257">
            <a:off x="5039812" y="2686965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Šipka doprava 7"/>
          <p:cNvSpPr/>
          <p:nvPr/>
        </p:nvSpPr>
        <p:spPr>
          <a:xfrm rot="16200000">
            <a:off x="3840480" y="5188057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 rot="10800000">
            <a:off x="5364089" y="366444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0" name="Šipka doprava 9"/>
          <p:cNvSpPr/>
          <p:nvPr/>
        </p:nvSpPr>
        <p:spPr>
          <a:xfrm rot="19115777">
            <a:off x="2737783" y="470009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1" name="Šipka doprava 10"/>
          <p:cNvSpPr/>
          <p:nvPr/>
        </p:nvSpPr>
        <p:spPr>
          <a:xfrm rot="13486011">
            <a:off x="4888797" y="4758367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26190" y="1444714"/>
            <a:ext cx="1249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Teplota</a:t>
            </a:r>
            <a:endParaRPr lang="cs-CZ" sz="2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002424" y="2164794"/>
            <a:ext cx="841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Vlkost</a:t>
            </a:r>
            <a:endParaRPr lang="cs-CZ" sz="20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868144" y="2236802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Světlo</a:t>
            </a:r>
            <a:endParaRPr lang="cs-CZ" sz="20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444208" y="3717032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Oheň</a:t>
            </a:r>
            <a:endParaRPr lang="cs-CZ" sz="20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008553" y="3645024"/>
            <a:ext cx="12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B</a:t>
            </a:r>
            <a:r>
              <a:rPr lang="cs-CZ" sz="2000" b="1" dirty="0" smtClean="0"/>
              <a:t>iocenóza</a:t>
            </a:r>
            <a:endParaRPr lang="cs-CZ" sz="20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542811" y="5157192"/>
            <a:ext cx="1321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K</a:t>
            </a:r>
            <a:r>
              <a:rPr lang="cs-CZ" sz="2000" b="1" dirty="0" err="1" smtClean="0"/>
              <a:t>ompetice</a:t>
            </a:r>
            <a:endParaRPr lang="cs-CZ" sz="20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868144" y="5157192"/>
            <a:ext cx="121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Proudění </a:t>
            </a:r>
            <a:endParaRPr 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779912" y="6021288"/>
            <a:ext cx="1259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Znečištění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082605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Jaké jsou základní ekologické faktory ?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Co je a není ekologický faktor ?</a:t>
            </a:r>
          </a:p>
          <a:p>
            <a:pPr marL="0" indent="0">
              <a:buNone/>
            </a:pPr>
            <a:r>
              <a:rPr lang="cs-CZ" dirty="0" smtClean="0"/>
              <a:t>Můžeme tyto faktory nějak členit/klasifikovat ?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Podle povahy </a:t>
            </a:r>
            <a:r>
              <a:rPr lang="cs-CZ" dirty="0"/>
              <a:t>p</a:t>
            </a:r>
            <a:r>
              <a:rPr lang="cs-CZ" dirty="0" smtClean="0"/>
              <a:t>ůsobení ?</a:t>
            </a:r>
          </a:p>
          <a:p>
            <a:pPr marL="0" indent="0">
              <a:buNone/>
            </a:pPr>
            <a:r>
              <a:rPr lang="cs-CZ" dirty="0" smtClean="0"/>
              <a:t>Fyzikální, chemické, klimatické, environmentální, </a:t>
            </a:r>
            <a:r>
              <a:rPr lang="cs-CZ" dirty="0" err="1" smtClean="0"/>
              <a:t>akvatické</a:t>
            </a:r>
            <a:r>
              <a:rPr lang="cs-CZ" dirty="0" smtClean="0"/>
              <a:t>, terestrické, edafické, etologické, sociologické atd. atd.</a:t>
            </a:r>
          </a:p>
          <a:p>
            <a:pPr marL="0" indent="0">
              <a:buNone/>
            </a:pPr>
            <a:r>
              <a:rPr lang="cs-CZ" dirty="0" smtClean="0"/>
              <a:t>Odtud např.: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Abiotické </a:t>
            </a:r>
            <a:r>
              <a:rPr lang="cs-CZ" i="1" dirty="0" smtClean="0"/>
              <a:t>versus</a:t>
            </a:r>
            <a:r>
              <a:rPr lang="cs-CZ" dirty="0" smtClean="0"/>
              <a:t> Biotické</a:t>
            </a:r>
          </a:p>
          <a:p>
            <a:r>
              <a:rPr lang="cs-CZ" dirty="0" smtClean="0"/>
              <a:t>Podmínky </a:t>
            </a:r>
            <a:r>
              <a:rPr lang="cs-CZ" i="1" dirty="0" smtClean="0"/>
              <a:t>versus</a:t>
            </a:r>
            <a:r>
              <a:rPr lang="cs-CZ" dirty="0" smtClean="0"/>
              <a:t> Zdroje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 co všechno působí tyto faktory ?</a:t>
            </a:r>
          </a:p>
          <a:p>
            <a:pPr marL="0" indent="0">
              <a:buNone/>
            </a:pPr>
            <a:r>
              <a:rPr lang="cs-CZ" dirty="0" smtClean="0"/>
              <a:t>Jak tyto faktory vůbec vznikají ? Co je </a:t>
            </a:r>
            <a:r>
              <a:rPr lang="cs-CZ" dirty="0"/>
              <a:t>g</a:t>
            </a:r>
            <a:r>
              <a:rPr lang="cs-CZ" dirty="0" smtClean="0"/>
              <a:t>eneruje ?</a:t>
            </a:r>
          </a:p>
          <a:p>
            <a:pPr marL="0" indent="0">
              <a:buNone/>
            </a:pPr>
            <a:r>
              <a:rPr lang="cs-CZ" dirty="0" smtClean="0"/>
              <a:t>Mohou </a:t>
            </a:r>
            <a:r>
              <a:rPr lang="cs-CZ" dirty="0"/>
              <a:t>mezi nimi být nějaké souvislosti/interakce?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246444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9309" y="-1267408"/>
            <a:ext cx="6885383" cy="936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915816" y="332656"/>
            <a:ext cx="3213059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Vítejte ve Vesmíru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4" name="AutoShape 2" descr="Mléčná dráha má překroucený galaktický disk | Vzdálený vesmír | Články |  Astronomický informační server astro.cz"/>
          <p:cNvSpPr>
            <a:spLocks noChangeAspect="1" noChangeArrowheads="1"/>
          </p:cNvSpPr>
          <p:nvPr/>
        </p:nvSpPr>
        <p:spPr bwMode="auto">
          <a:xfrm>
            <a:off x="63500" y="-136525"/>
            <a:ext cx="27527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9800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306" y="0"/>
            <a:ext cx="102931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Doc. RNDr. Michal Hájek, PhD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9701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49" y="0"/>
            <a:ext cx="6988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435280" cy="648072"/>
          </a:xfrm>
        </p:spPr>
        <p:txBody>
          <a:bodyPr>
            <a:normAutofit fontScale="90000"/>
          </a:bodyPr>
          <a:lstStyle/>
          <a:p>
            <a:pPr algn="l"/>
            <a:r>
              <a:rPr lang="cs-CZ" sz="2200" dirty="0" smtClean="0"/>
              <a:t>1) </a:t>
            </a:r>
            <a:r>
              <a:rPr lang="cs-CZ" sz="2200" b="1" dirty="0" smtClean="0"/>
              <a:t>Dobré umístění </a:t>
            </a:r>
            <a:r>
              <a:rPr lang="cs-CZ" sz="2200" dirty="0" smtClean="0"/>
              <a:t>(Země o 15% dále od Slunce – zamrzly by oceány; kdyby o 5% blíže - vypařila by se voda)</a:t>
            </a:r>
            <a:br>
              <a:rPr lang="cs-CZ" sz="2200" dirty="0" smtClean="0"/>
            </a:br>
            <a:r>
              <a:rPr lang="cs-CZ" sz="2200" dirty="0" smtClean="0"/>
              <a:t>2) </a:t>
            </a:r>
            <a:r>
              <a:rPr lang="cs-CZ" sz="2200" b="1" dirty="0" smtClean="0"/>
              <a:t>Správný typ planety </a:t>
            </a:r>
            <a:r>
              <a:rPr lang="cs-CZ" sz="2200" dirty="0" smtClean="0"/>
              <a:t>(tekuté magma – průnik plynů na povrch – podmínka vzniku atmosféry)</a:t>
            </a:r>
            <a:br>
              <a:rPr lang="cs-CZ" sz="2200" dirty="0" smtClean="0"/>
            </a:br>
            <a:r>
              <a:rPr lang="cs-CZ" sz="2200" dirty="0" smtClean="0"/>
              <a:t>3) </a:t>
            </a:r>
            <a:r>
              <a:rPr lang="cs-CZ" sz="2200" b="1" dirty="0" smtClean="0"/>
              <a:t>Země</a:t>
            </a:r>
            <a:r>
              <a:rPr lang="cs-CZ" sz="2200" b="1" dirty="0"/>
              <a:t> </a:t>
            </a:r>
            <a:r>
              <a:rPr lang="cs-CZ" sz="2200" b="1" dirty="0" smtClean="0"/>
              <a:t>je dvojitá planeta </a:t>
            </a:r>
            <a:r>
              <a:rPr lang="cs-CZ" sz="2200" dirty="0" smtClean="0"/>
              <a:t>(Měsíc udržuje Zemi ve správném úhlu a rychlosti otáčení kolem osy – podmínky pro vznik a udržení života)</a:t>
            </a:r>
            <a:br>
              <a:rPr lang="cs-CZ" sz="2200" dirty="0" smtClean="0"/>
            </a:br>
            <a:r>
              <a:rPr lang="cs-CZ" sz="2200" dirty="0" smtClean="0"/>
              <a:t>4) </a:t>
            </a:r>
            <a:r>
              <a:rPr lang="cs-CZ" sz="2200" b="1" dirty="0" smtClean="0"/>
              <a:t>Správné načasování </a:t>
            </a:r>
            <a:r>
              <a:rPr lang="cs-CZ" sz="2200" dirty="0" smtClean="0"/>
              <a:t>– 65 MIL extinkce dinosaurů – podmínky pro nástup savců včetně člověka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6"/>
            <a:ext cx="9252520" cy="240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82296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8668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Základní struktura planety Země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050305"/>
            <a:ext cx="3008313" cy="3466927"/>
          </a:xfrm>
        </p:spPr>
        <p:txBody>
          <a:bodyPr>
            <a:normAutofit/>
          </a:bodyPr>
          <a:lstStyle/>
          <a:p>
            <a:pPr marL="342900" indent="-342900">
              <a:buAutoNum type="arabicParenR"/>
            </a:pPr>
            <a:r>
              <a:rPr lang="cs-CZ" sz="1600" b="1" dirty="0" err="1" smtClean="0"/>
              <a:t>Lithosféra</a:t>
            </a:r>
            <a:endParaRPr lang="cs-CZ" sz="1600" b="1" dirty="0" smtClean="0"/>
          </a:p>
          <a:p>
            <a:pPr marL="342900" indent="-342900">
              <a:buAutoNum type="arabicParenR"/>
            </a:pPr>
            <a:r>
              <a:rPr lang="cs-CZ" sz="1600" b="1" dirty="0" smtClean="0"/>
              <a:t>Hydrosféra</a:t>
            </a:r>
          </a:p>
          <a:p>
            <a:pPr marL="342900" indent="-342900">
              <a:buAutoNum type="arabicParenR"/>
            </a:pPr>
            <a:r>
              <a:rPr lang="cs-CZ" sz="1600" b="1" dirty="0" smtClean="0"/>
              <a:t>Atmosféra</a:t>
            </a:r>
          </a:p>
          <a:p>
            <a:pPr marL="342900" indent="-342900">
              <a:buAutoNum type="arabicParenR"/>
            </a:pPr>
            <a:r>
              <a:rPr lang="cs-CZ" sz="1600" b="1" dirty="0" smtClean="0"/>
              <a:t>Biosféra</a:t>
            </a:r>
          </a:p>
          <a:p>
            <a:pPr marL="342900" indent="-342900">
              <a:buAutoNum type="arabicParenR"/>
            </a:pPr>
            <a:endParaRPr lang="cs-CZ" sz="1600" b="1" dirty="0"/>
          </a:p>
          <a:p>
            <a:pPr marL="342900" indent="-342900">
              <a:buAutoNum type="alphaUcParenR"/>
            </a:pPr>
            <a:r>
              <a:rPr lang="cs-CZ" sz="1600" b="1" dirty="0" smtClean="0"/>
              <a:t>Zemské jádro</a:t>
            </a:r>
          </a:p>
          <a:p>
            <a:pPr marL="342900" indent="-342900">
              <a:buAutoNum type="alphaUcParenR"/>
            </a:pPr>
            <a:r>
              <a:rPr lang="cs-CZ" sz="1600" b="1" dirty="0" smtClean="0"/>
              <a:t>Plášť</a:t>
            </a:r>
          </a:p>
          <a:p>
            <a:pPr marL="342900" indent="-342900">
              <a:buAutoNum type="alphaUcParenR"/>
            </a:pPr>
            <a:r>
              <a:rPr lang="cs-CZ" sz="1600" b="1" dirty="0" smtClean="0"/>
              <a:t>Zemská kůra</a:t>
            </a:r>
            <a:endParaRPr lang="cs-CZ" sz="1600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22" y="620688"/>
            <a:ext cx="5111750" cy="570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8485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Vývoj vesmíru a lidstva (</a:t>
            </a:r>
            <a:r>
              <a:rPr lang="cs-CZ" sz="3600" dirty="0" err="1" smtClean="0">
                <a:solidFill>
                  <a:srgbClr val="FF0000"/>
                </a:solidFill>
              </a:rPr>
              <a:t>Kurzweil</a:t>
            </a:r>
            <a:r>
              <a:rPr lang="cs-CZ" sz="3600" dirty="0" smtClean="0">
                <a:solidFill>
                  <a:srgbClr val="FF0000"/>
                </a:solidFill>
              </a:rPr>
              <a:t>, 1999)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176464" cy="590465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</a:t>
            </a:r>
            <a:r>
              <a:rPr lang="cs-CZ" dirty="0" smtClean="0"/>
              <a:t>řed 10 až 15 miliardami zrod vesmíru</a:t>
            </a:r>
          </a:p>
          <a:p>
            <a:r>
              <a:rPr lang="cs-CZ" dirty="0"/>
              <a:t>o</a:t>
            </a:r>
            <a:r>
              <a:rPr lang="cs-CZ" dirty="0" smtClean="0"/>
              <a:t> 10</a:t>
            </a:r>
            <a:r>
              <a:rPr lang="cs-CZ" baseline="30000" dirty="0" smtClean="0"/>
              <a:t>-43</a:t>
            </a:r>
            <a:r>
              <a:rPr lang="cs-CZ" dirty="0" smtClean="0"/>
              <a:t> vteřiny později vzniká gravitace</a:t>
            </a:r>
          </a:p>
          <a:p>
            <a:r>
              <a:rPr lang="cs-CZ" dirty="0" smtClean="0"/>
              <a:t>1 MLD po Velké třesku - </a:t>
            </a:r>
            <a:r>
              <a:rPr lang="cs-CZ" dirty="0"/>
              <a:t>v</a:t>
            </a:r>
            <a:r>
              <a:rPr lang="cs-CZ" dirty="0" smtClean="0"/>
              <a:t>znik galaxií</a:t>
            </a:r>
          </a:p>
          <a:p>
            <a:r>
              <a:rPr lang="cs-CZ" dirty="0" smtClean="0"/>
              <a:t>5 MLD – vznik Země</a:t>
            </a:r>
          </a:p>
          <a:p>
            <a:r>
              <a:rPr lang="cs-CZ" dirty="0" smtClean="0"/>
              <a:t>3,4 MLD – anaerobní </a:t>
            </a:r>
            <a:r>
              <a:rPr lang="cs-CZ" dirty="0" err="1" smtClean="0"/>
              <a:t>prokaryota</a:t>
            </a:r>
            <a:endParaRPr lang="cs-CZ" dirty="0" smtClean="0"/>
          </a:p>
          <a:p>
            <a:r>
              <a:rPr lang="cs-CZ" dirty="0" smtClean="0"/>
              <a:t>1,7 MLD – jednoduchá DNA</a:t>
            </a:r>
          </a:p>
          <a:p>
            <a:r>
              <a:rPr lang="cs-CZ" dirty="0" smtClean="0"/>
              <a:t>700 MIL – mnohobuněčné R a Ž</a:t>
            </a:r>
          </a:p>
          <a:p>
            <a:r>
              <a:rPr lang="cs-CZ" dirty="0" smtClean="0"/>
              <a:t>570 MIL– </a:t>
            </a:r>
            <a:r>
              <a:rPr lang="cs-CZ" dirty="0" err="1" smtClean="0"/>
              <a:t>kambrijská</a:t>
            </a:r>
            <a:r>
              <a:rPr lang="cs-CZ" dirty="0" smtClean="0"/>
              <a:t> exploze</a:t>
            </a:r>
          </a:p>
          <a:p>
            <a:r>
              <a:rPr lang="cs-CZ" dirty="0" smtClean="0"/>
              <a:t>80 MIL – počátek rozvoje savců</a:t>
            </a:r>
          </a:p>
          <a:p>
            <a:r>
              <a:rPr lang="cs-CZ" dirty="0" smtClean="0"/>
              <a:t>65 MIL – vyhynutí dinosaurů</a:t>
            </a:r>
          </a:p>
          <a:p>
            <a:r>
              <a:rPr lang="cs-CZ" dirty="0" smtClean="0"/>
              <a:t>50 MIL – antropoidní primáti</a:t>
            </a:r>
          </a:p>
          <a:p>
            <a:r>
              <a:rPr lang="cs-CZ" dirty="0" smtClean="0"/>
              <a:t>15 MIL – první hominidi</a:t>
            </a:r>
          </a:p>
          <a:p>
            <a:r>
              <a:rPr lang="cs-CZ" dirty="0" smtClean="0"/>
              <a:t>5 MIL – </a:t>
            </a:r>
            <a:r>
              <a:rPr lang="cs-CZ" i="1" dirty="0" smtClean="0"/>
              <a:t>Homo </a:t>
            </a:r>
            <a:r>
              <a:rPr lang="cs-CZ" i="1" dirty="0" err="1" smtClean="0"/>
              <a:t>habilis</a:t>
            </a:r>
            <a:r>
              <a:rPr lang="cs-CZ" i="1" dirty="0" smtClean="0"/>
              <a:t> </a:t>
            </a:r>
            <a:r>
              <a:rPr lang="cs-CZ" dirty="0" smtClean="0"/>
              <a:t>– nástroje</a:t>
            </a:r>
          </a:p>
          <a:p>
            <a:r>
              <a:rPr lang="cs-CZ" dirty="0" smtClean="0"/>
              <a:t>2 MIL – </a:t>
            </a:r>
            <a:r>
              <a:rPr lang="cs-CZ" i="1" dirty="0" smtClean="0"/>
              <a:t>Homo </a:t>
            </a:r>
            <a:r>
              <a:rPr lang="cs-CZ" i="1" dirty="0" err="1" smtClean="0"/>
              <a:t>erectus</a:t>
            </a:r>
            <a:r>
              <a:rPr lang="cs-CZ" i="1" dirty="0" smtClean="0"/>
              <a:t> </a:t>
            </a:r>
            <a:r>
              <a:rPr lang="cs-CZ" dirty="0" smtClean="0"/>
              <a:t>– oheň, jazyk, zbraně</a:t>
            </a:r>
          </a:p>
          <a:p>
            <a:r>
              <a:rPr lang="cs-CZ" dirty="0" smtClean="0"/>
              <a:t>100 000 let – </a:t>
            </a:r>
            <a:r>
              <a:rPr lang="cs-CZ" i="1" dirty="0" smtClean="0"/>
              <a:t>Homo sapiens </a:t>
            </a:r>
            <a:r>
              <a:rPr lang="cs-CZ" i="1" dirty="0" err="1" smtClean="0"/>
              <a:t>neandrtalensis</a:t>
            </a:r>
            <a:r>
              <a:rPr lang="cs-CZ" i="1" dirty="0" smtClean="0"/>
              <a:t> </a:t>
            </a:r>
          </a:p>
          <a:p>
            <a:r>
              <a:rPr lang="cs-CZ" dirty="0"/>
              <a:t>90 000 let – vznik </a:t>
            </a:r>
            <a:r>
              <a:rPr lang="cs-CZ" i="1" dirty="0"/>
              <a:t>Homo sapiens </a:t>
            </a:r>
            <a:r>
              <a:rPr lang="cs-CZ" i="1" dirty="0" err="1"/>
              <a:t>sapiens</a:t>
            </a:r>
            <a:r>
              <a:rPr lang="cs-CZ" i="1" dirty="0"/>
              <a:t>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76064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40 000 let – </a:t>
            </a:r>
            <a:r>
              <a:rPr lang="cs-CZ" sz="3200" i="1" dirty="0"/>
              <a:t>Homo s. sapiens </a:t>
            </a:r>
            <a:r>
              <a:rPr lang="cs-CZ" dirty="0"/>
              <a:t>– jediný hominid – </a:t>
            </a:r>
            <a:r>
              <a:rPr lang="cs-CZ" dirty="0" smtClean="0"/>
              <a:t>technologie</a:t>
            </a:r>
          </a:p>
          <a:p>
            <a:r>
              <a:rPr lang="cs-CZ" dirty="0" smtClean="0"/>
              <a:t>10 000 – neolitická revoluce</a:t>
            </a:r>
          </a:p>
          <a:p>
            <a:r>
              <a:rPr lang="cs-CZ" dirty="0" smtClean="0"/>
              <a:t>6 000 v Mezopotámii první města</a:t>
            </a:r>
          </a:p>
          <a:p>
            <a:r>
              <a:rPr lang="cs-CZ" dirty="0" smtClean="0"/>
              <a:t>496-332 př.n.l. – Sokrates, Platon, Aristoteles – racionalistická filosofie</a:t>
            </a:r>
          </a:p>
          <a:p>
            <a:r>
              <a:rPr lang="cs-CZ" dirty="0" smtClean="0"/>
              <a:t>1543 – Mikuláš Koperník (heliocentrismus)</a:t>
            </a:r>
          </a:p>
          <a:p>
            <a:r>
              <a:rPr lang="cs-CZ" dirty="0" smtClean="0"/>
              <a:t>1687 – Isaac Newton – zákony pohybu a gravitace</a:t>
            </a:r>
          </a:p>
          <a:p>
            <a:r>
              <a:rPr lang="cs-CZ" dirty="0" smtClean="0"/>
              <a:t>1859 – Charles Darwin – evoluce</a:t>
            </a:r>
          </a:p>
          <a:p>
            <a:r>
              <a:rPr lang="cs-CZ" dirty="0" smtClean="0"/>
              <a:t>1900 – telegraf – celosvětově</a:t>
            </a:r>
          </a:p>
          <a:p>
            <a:r>
              <a:rPr lang="cs-CZ" dirty="0" smtClean="0"/>
              <a:t>1939 – komerční lety přes Atlantik</a:t>
            </a:r>
          </a:p>
          <a:p>
            <a:r>
              <a:rPr lang="cs-CZ" dirty="0" smtClean="0"/>
              <a:t>1961 – J. Gagarin – 1. kosmonaut</a:t>
            </a:r>
          </a:p>
          <a:p>
            <a:r>
              <a:rPr lang="cs-CZ" dirty="0" smtClean="0"/>
              <a:t>1971 – kapesní kalkulačka</a:t>
            </a:r>
          </a:p>
          <a:p>
            <a:r>
              <a:rPr lang="cs-CZ" dirty="0" smtClean="0"/>
              <a:t>1981 – na trhu první PC – IBM</a:t>
            </a:r>
          </a:p>
          <a:p>
            <a:r>
              <a:rPr lang="cs-CZ" dirty="0" smtClean="0"/>
              <a:t>1990 – vznik WWW </a:t>
            </a:r>
          </a:p>
          <a:p>
            <a:r>
              <a:rPr lang="cs-CZ" dirty="0" smtClean="0"/>
              <a:t>1997 – počítač </a:t>
            </a:r>
            <a:r>
              <a:rPr lang="cs-CZ" dirty="0" err="1" smtClean="0"/>
              <a:t>Deep</a:t>
            </a:r>
            <a:r>
              <a:rPr lang="cs-CZ" dirty="0" smtClean="0"/>
              <a:t> Blue poráží šachového velmistra </a:t>
            </a:r>
            <a:r>
              <a:rPr lang="cs-CZ" dirty="0" err="1" smtClean="0"/>
              <a:t>Garry</a:t>
            </a:r>
            <a:r>
              <a:rPr lang="cs-CZ" dirty="0" smtClean="0"/>
              <a:t> Kasparova</a:t>
            </a:r>
          </a:p>
          <a:p>
            <a:r>
              <a:rPr lang="cs-CZ" dirty="0" smtClean="0"/>
              <a:t>1998 – WWW celosvětové rozšíření 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3864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" y="1412776"/>
            <a:ext cx="8888017" cy="42484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95736" y="900009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Model sluneční soustavy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4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Ekologické faktory a planetární pohyby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Rotace Země kolem Slunce </a:t>
            </a:r>
            <a:r>
              <a:rPr lang="cs-CZ" sz="2800" dirty="0" smtClean="0"/>
              <a:t>– roční cyklus – sezónnost – teplota, fotoperioda, délka světelného dne (např. jaro, léto, podzim, zima)</a:t>
            </a:r>
          </a:p>
          <a:p>
            <a:endParaRPr lang="cs-CZ" sz="2800" dirty="0" smtClean="0"/>
          </a:p>
          <a:p>
            <a:r>
              <a:rPr lang="cs-CZ" sz="2800" b="1" dirty="0"/>
              <a:t>Rotace Země kolem své osy </a:t>
            </a:r>
            <a:r>
              <a:rPr lang="cs-CZ" sz="2800" dirty="0"/>
              <a:t>– denní cyklus (střídání noci a dne)</a:t>
            </a:r>
          </a:p>
          <a:p>
            <a:endParaRPr lang="cs-CZ" sz="2800" dirty="0" smtClean="0"/>
          </a:p>
          <a:p>
            <a:r>
              <a:rPr lang="cs-CZ" sz="2800" b="1" dirty="0"/>
              <a:t>Rotace Měsíce kolem Země </a:t>
            </a:r>
            <a:r>
              <a:rPr lang="cs-CZ" sz="2800" dirty="0"/>
              <a:t>– měsíční cyklus – mořské dmutí </a:t>
            </a:r>
            <a:r>
              <a:rPr lang="cs-CZ" sz="2800" dirty="0" smtClean="0"/>
              <a:t>(příliv </a:t>
            </a:r>
            <a:r>
              <a:rPr lang="cs-CZ" sz="2800" dirty="0"/>
              <a:t>a odliv) </a:t>
            </a:r>
          </a:p>
          <a:p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5610873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Rotace Země kolem Slunce</a:t>
            </a:r>
            <a:br>
              <a:rPr lang="cs-CZ" sz="3600" dirty="0" smtClean="0">
                <a:solidFill>
                  <a:srgbClr val="FF0000"/>
                </a:solidFill>
              </a:rPr>
            </a:br>
            <a:r>
              <a:rPr lang="cs-CZ" sz="3100" dirty="0" smtClean="0"/>
              <a:t>Tok energie ze Slunce na Zemi</a:t>
            </a:r>
            <a:endParaRPr lang="cs-CZ" sz="31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75" y="1268760"/>
            <a:ext cx="604436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529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Solární energie dopadající na Zemi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96" y="1340768"/>
            <a:ext cx="6015448" cy="48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851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024" y="116632"/>
            <a:ext cx="8820472" cy="1143000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Cyklus Měsíce a průměrný měsíční příliv 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1" y="1556792"/>
            <a:ext cx="803554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5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35280" cy="1143000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Pozice Slunce, Měsíce a Země ve vztahu </a:t>
            </a:r>
            <a:br>
              <a:rPr lang="cs-CZ" sz="3600" dirty="0" smtClean="0">
                <a:solidFill>
                  <a:srgbClr val="FF0000"/>
                </a:solidFill>
              </a:rPr>
            </a:br>
            <a:r>
              <a:rPr lang="cs-CZ" sz="3600" dirty="0" smtClean="0">
                <a:solidFill>
                  <a:srgbClr val="FF0000"/>
                </a:solidFill>
              </a:rPr>
              <a:t>k přílivu je zásadní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1774"/>
            <a:ext cx="8229600" cy="394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2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593254"/>
            <a:ext cx="7772400" cy="891530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Osnova přednášky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464496"/>
          </a:xfrm>
        </p:spPr>
        <p:txBody>
          <a:bodyPr>
            <a:normAutofit fontScale="62500" lnSpcReduction="20000"/>
          </a:bodyPr>
          <a:lstStyle/>
          <a:p>
            <a:pPr algn="l"/>
            <a:endParaRPr lang="cs-CZ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Úvod – sylabus přednášky - vyučující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Studijní literatura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Co je a není ekologie </a:t>
            </a:r>
            <a:r>
              <a:rPr lang="cs-CZ" dirty="0" smtClean="0">
                <a:solidFill>
                  <a:schemeClr val="tx2"/>
                </a:solidFill>
              </a:rPr>
              <a:t>? Základní </a:t>
            </a:r>
            <a:r>
              <a:rPr lang="cs-CZ" dirty="0">
                <a:solidFill>
                  <a:schemeClr val="tx2"/>
                </a:solidFill>
              </a:rPr>
              <a:t>definice a </a:t>
            </a:r>
            <a:r>
              <a:rPr lang="cs-CZ" dirty="0" smtClean="0">
                <a:solidFill>
                  <a:schemeClr val="tx2"/>
                </a:solidFill>
              </a:rPr>
              <a:t>pojmy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Stručná historie ekologie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Ekologie jako </a:t>
            </a:r>
            <a:r>
              <a:rPr lang="cs-CZ" smtClean="0">
                <a:solidFill>
                  <a:schemeClr val="tx2"/>
                </a:solidFill>
              </a:rPr>
              <a:t>věda, metody </a:t>
            </a:r>
            <a:r>
              <a:rPr lang="cs-CZ" dirty="0" smtClean="0">
                <a:solidFill>
                  <a:schemeClr val="tx2"/>
                </a:solidFill>
              </a:rPr>
              <a:t>ekologického výzkumu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Základní koncept ekologie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Ekologická  hierarchie, ekologie jako komplexní věda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Ekologické faktory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Ekologie versus evoluce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Adaptace a tolerance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Ekologická valence a ekologická nika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Evoluce a procesy </a:t>
            </a:r>
            <a:r>
              <a:rPr lang="cs-CZ" dirty="0" err="1" smtClean="0">
                <a:solidFill>
                  <a:schemeClr val="tx2"/>
                </a:solidFill>
              </a:rPr>
              <a:t>speciace</a:t>
            </a:r>
            <a:r>
              <a:rPr lang="cs-CZ" dirty="0" smtClean="0">
                <a:solidFill>
                  <a:schemeClr val="tx2"/>
                </a:solidFill>
              </a:rPr>
              <a:t>, divergence, konvergence </a:t>
            </a:r>
          </a:p>
        </p:txBody>
      </p:sp>
    </p:spTree>
    <p:extLst>
      <p:ext uri="{BB962C8B-B14F-4D97-AF65-F5344CB8AC3E}">
        <p14:creationId xmlns:p14="http://schemas.microsoft.com/office/powerpoint/2010/main" val="7521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Distribuce typů přílivů </a:t>
            </a:r>
            <a:r>
              <a:rPr lang="cs-CZ" sz="3600" dirty="0" smtClean="0"/>
              <a:t>- </a:t>
            </a:r>
            <a:br>
              <a:rPr lang="cs-CZ" sz="3600" dirty="0" smtClean="0"/>
            </a:br>
            <a:r>
              <a:rPr lang="cs-CZ" sz="2800" dirty="0" err="1" smtClean="0"/>
              <a:t>semidiurnálního</a:t>
            </a:r>
            <a:r>
              <a:rPr lang="cs-CZ" sz="2800" dirty="0" smtClean="0"/>
              <a:t>, smíšeného </a:t>
            </a:r>
            <a:r>
              <a:rPr lang="cs-CZ" sz="2800" dirty="0" err="1" smtClean="0"/>
              <a:t>semidiurnálního</a:t>
            </a:r>
            <a:r>
              <a:rPr lang="cs-CZ" sz="2800" dirty="0" smtClean="0"/>
              <a:t> a diurnálního</a:t>
            </a:r>
            <a:endParaRPr lang="cs-CZ" sz="28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0231"/>
            <a:ext cx="8229600" cy="38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60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Planetární pohyby a cykličnost ekologických faktorů ?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3264" y="1700808"/>
            <a:ext cx="66350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P</a:t>
            </a:r>
            <a:r>
              <a:rPr lang="cs-CZ" sz="2800" dirty="0" smtClean="0"/>
              <a:t>odle cykličnosti ? </a:t>
            </a:r>
            <a:r>
              <a:rPr lang="cs-CZ" dirty="0" smtClean="0"/>
              <a:t>  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Které </a:t>
            </a:r>
            <a:r>
              <a:rPr lang="cs-CZ" sz="2400" dirty="0"/>
              <a:t>faktory to jsou  ?</a:t>
            </a:r>
          </a:p>
          <a:p>
            <a:pPr marL="0" indent="0">
              <a:buNone/>
            </a:pPr>
            <a:r>
              <a:rPr lang="cs-CZ" sz="2400" dirty="0" smtClean="0"/>
              <a:t>Jaké budou na ně adaptace u různých organismů</a:t>
            </a:r>
            <a:r>
              <a:rPr lang="cs-CZ" sz="2400" dirty="0"/>
              <a:t> </a:t>
            </a:r>
            <a:r>
              <a:rPr lang="cs-CZ" sz="2400" dirty="0" smtClean="0"/>
              <a:t>?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Cykličnost </a:t>
            </a:r>
            <a:r>
              <a:rPr lang="cs-CZ" sz="2400" b="1" dirty="0"/>
              <a:t>se odvozuje od planetárních </a:t>
            </a:r>
            <a:r>
              <a:rPr lang="cs-CZ" sz="2400" b="1" dirty="0" smtClean="0"/>
              <a:t>pohybů !</a:t>
            </a:r>
          </a:p>
          <a:p>
            <a:pPr marL="0" indent="0">
              <a:buNone/>
            </a:pPr>
            <a:endParaRPr lang="cs-CZ" sz="2400" b="1" dirty="0" smtClean="0"/>
          </a:p>
          <a:p>
            <a:pPr marL="0" indent="0">
              <a:buNone/>
            </a:pPr>
            <a:r>
              <a:rPr lang="cs-CZ" sz="2400" b="1" dirty="0" smtClean="0"/>
              <a:t>Mohou mít faktory prostředí hierarchický charakter ?  </a:t>
            </a:r>
            <a:endParaRPr lang="cs-CZ" sz="2400" b="1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8457630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Ekologické faktory podle cykličnosti I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1296" y="1412776"/>
            <a:ext cx="6635080" cy="48245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  </a:t>
            </a:r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Primárně periodické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smtClean="0"/>
              <a:t>Teplota, světlo, mořské dmutí</a:t>
            </a:r>
          </a:p>
          <a:p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Sekundárně periodické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smtClean="0"/>
              <a:t>Vlhkost, hustota, viskozita, rozpustnost plynů, potravní faktory, biologické interakce, oheň, zemědělství,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Neperiodické:</a:t>
            </a:r>
          </a:p>
          <a:p>
            <a:pPr marL="0" indent="0">
              <a:buNone/>
            </a:pPr>
            <a:r>
              <a:rPr lang="cs-CZ" dirty="0" smtClean="0"/>
              <a:t>Sopečná činnost, zemětřesení, živelné katastrofy (tsunami), katastrofy působené člověkem 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6614948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Členění ekologických faktorů II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    Podmínky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574056"/>
            <a:ext cx="4040188" cy="3951288"/>
          </a:xfrm>
        </p:spPr>
        <p:txBody>
          <a:bodyPr/>
          <a:lstStyle/>
          <a:p>
            <a:r>
              <a:rPr lang="cs-CZ" dirty="0" smtClean="0"/>
              <a:t>Teplota</a:t>
            </a:r>
          </a:p>
          <a:p>
            <a:r>
              <a:rPr lang="cs-CZ" dirty="0" smtClean="0"/>
              <a:t>Světlo </a:t>
            </a:r>
          </a:p>
          <a:p>
            <a:r>
              <a:rPr lang="cs-CZ" dirty="0" smtClean="0"/>
              <a:t>Vlhkost</a:t>
            </a:r>
          </a:p>
          <a:p>
            <a:r>
              <a:rPr lang="cs-CZ" dirty="0" smtClean="0"/>
              <a:t>Hustota</a:t>
            </a:r>
          </a:p>
          <a:p>
            <a:r>
              <a:rPr lang="cs-CZ" dirty="0" smtClean="0"/>
              <a:t>Viskozita</a:t>
            </a:r>
          </a:p>
          <a:p>
            <a:r>
              <a:rPr lang="cs-CZ" dirty="0" smtClean="0"/>
              <a:t>Proudění</a:t>
            </a:r>
          </a:p>
          <a:p>
            <a:r>
              <a:rPr lang="cs-CZ" dirty="0" smtClean="0"/>
              <a:t>Znečištění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    Zdroje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30040"/>
            <a:ext cx="4041775" cy="3951288"/>
          </a:xfrm>
        </p:spPr>
        <p:txBody>
          <a:bodyPr/>
          <a:lstStyle/>
          <a:p>
            <a:r>
              <a:rPr lang="cs-CZ" dirty="0" smtClean="0"/>
              <a:t>Záření jako zdroj</a:t>
            </a:r>
          </a:p>
          <a:p>
            <a:r>
              <a:rPr lang="cs-CZ" dirty="0" smtClean="0"/>
              <a:t>Anorganické molekuly jako zdroj (CO</a:t>
            </a:r>
            <a:r>
              <a:rPr lang="cs-CZ" baseline="-25000" dirty="0" smtClean="0"/>
              <a:t>2</a:t>
            </a:r>
            <a:r>
              <a:rPr lang="cs-CZ" dirty="0" smtClean="0"/>
              <a:t>, H</a:t>
            </a:r>
            <a:r>
              <a:rPr lang="cs-CZ" baseline="-25000" dirty="0" smtClean="0"/>
              <a:t>2</a:t>
            </a:r>
            <a:r>
              <a:rPr lang="cs-CZ" dirty="0" smtClean="0"/>
              <a:t>O, O</a:t>
            </a:r>
            <a:r>
              <a:rPr lang="cs-CZ" baseline="-25000" dirty="0" smtClean="0"/>
              <a:t>2</a:t>
            </a:r>
            <a:r>
              <a:rPr lang="cs-CZ" dirty="0" smtClean="0"/>
              <a:t>)</a:t>
            </a:r>
          </a:p>
          <a:p>
            <a:r>
              <a:rPr lang="cs-CZ" dirty="0" smtClean="0"/>
              <a:t>Organismy jako zdroj (sezónnost, nutriční hodnota, počet samic)</a:t>
            </a:r>
          </a:p>
          <a:p>
            <a:r>
              <a:rPr lang="cs-CZ" dirty="0" smtClean="0"/>
              <a:t>Prostor jako zdroj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84682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Členění ekologických faktorů III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7836" y="1781126"/>
            <a:ext cx="4040188" cy="639762"/>
          </a:xfrm>
        </p:spPr>
        <p:txBody>
          <a:bodyPr/>
          <a:lstStyle/>
          <a:p>
            <a:r>
              <a:rPr lang="cs-CZ" dirty="0" smtClean="0"/>
              <a:t>     Abiotické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55576" y="2574056"/>
            <a:ext cx="4040188" cy="3951288"/>
          </a:xfrm>
        </p:spPr>
        <p:txBody>
          <a:bodyPr/>
          <a:lstStyle/>
          <a:p>
            <a:r>
              <a:rPr lang="cs-CZ" dirty="0" smtClean="0"/>
              <a:t>Teplota</a:t>
            </a:r>
          </a:p>
          <a:p>
            <a:r>
              <a:rPr lang="cs-CZ" dirty="0" smtClean="0"/>
              <a:t>Vlhkost (Voda) </a:t>
            </a:r>
          </a:p>
          <a:p>
            <a:r>
              <a:rPr lang="cs-CZ" dirty="0" smtClean="0"/>
              <a:t>Světlo</a:t>
            </a:r>
          </a:p>
          <a:p>
            <a:r>
              <a:rPr lang="cs-CZ" dirty="0" smtClean="0"/>
              <a:t>Půda</a:t>
            </a:r>
          </a:p>
          <a:p>
            <a:r>
              <a:rPr lang="cs-CZ" dirty="0" smtClean="0"/>
              <a:t>Oheň</a:t>
            </a:r>
          </a:p>
          <a:p>
            <a:r>
              <a:rPr lang="cs-CZ" dirty="0" smtClean="0"/>
              <a:t>Znečištění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781126"/>
            <a:ext cx="4041775" cy="639762"/>
          </a:xfrm>
        </p:spPr>
        <p:txBody>
          <a:bodyPr/>
          <a:lstStyle/>
          <a:p>
            <a:r>
              <a:rPr lang="cs-CZ" dirty="0" smtClean="0"/>
              <a:t>     Biotické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74056"/>
            <a:ext cx="4041775" cy="3951288"/>
          </a:xfrm>
        </p:spPr>
        <p:txBody>
          <a:bodyPr/>
          <a:lstStyle/>
          <a:p>
            <a:r>
              <a:rPr lang="cs-CZ" dirty="0" smtClean="0"/>
              <a:t>Natalita a mortalita</a:t>
            </a:r>
          </a:p>
          <a:p>
            <a:r>
              <a:rPr lang="cs-CZ" dirty="0" smtClean="0"/>
              <a:t>Populační dynamika</a:t>
            </a:r>
          </a:p>
          <a:p>
            <a:r>
              <a:rPr lang="cs-CZ" dirty="0" smtClean="0"/>
              <a:t>Hustota populace </a:t>
            </a:r>
          </a:p>
          <a:p>
            <a:r>
              <a:rPr lang="cs-CZ" dirty="0" err="1" smtClean="0"/>
              <a:t>Kompetice</a:t>
            </a:r>
            <a:r>
              <a:rPr lang="cs-CZ" dirty="0" smtClean="0"/>
              <a:t> </a:t>
            </a:r>
          </a:p>
          <a:p>
            <a:r>
              <a:rPr lang="cs-CZ" dirty="0" smtClean="0"/>
              <a:t>Biologické interakce</a:t>
            </a:r>
          </a:p>
          <a:p>
            <a:r>
              <a:rPr lang="cs-CZ" dirty="0" smtClean="0"/>
              <a:t>Antropogenní vlivy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3163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Pokračování - Ekologie úvod – část II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Evoluce versus ekologie</a:t>
            </a:r>
          </a:p>
          <a:p>
            <a:r>
              <a:rPr lang="cs-CZ" sz="2400" dirty="0" smtClean="0"/>
              <a:t>Historie biologické evoluce – Charles Darwin</a:t>
            </a:r>
          </a:p>
          <a:p>
            <a:r>
              <a:rPr lang="cs-CZ" sz="2400" dirty="0" smtClean="0"/>
              <a:t>Adaptace, valence, ekologická nika</a:t>
            </a:r>
          </a:p>
          <a:p>
            <a:r>
              <a:rPr lang="cs-CZ" sz="2400" dirty="0" smtClean="0"/>
              <a:t>Divergence versus konvergence</a:t>
            </a:r>
          </a:p>
          <a:p>
            <a:r>
              <a:rPr lang="cs-CZ" sz="2400" dirty="0" smtClean="0"/>
              <a:t>Procesy </a:t>
            </a:r>
            <a:r>
              <a:rPr lang="cs-CZ" sz="2400" dirty="0" err="1" smtClean="0"/>
              <a:t>speciace</a:t>
            </a:r>
            <a:endParaRPr lang="cs-CZ" sz="2400" dirty="0" smtClean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5754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 err="1" smtClean="0">
                <a:solidFill>
                  <a:srgbClr val="FF0000"/>
                </a:solidFill>
              </a:rPr>
              <a:t>Doporučná</a:t>
            </a:r>
            <a:r>
              <a:rPr lang="cs-CZ" sz="2400" dirty="0" smtClean="0">
                <a:solidFill>
                  <a:srgbClr val="FF0000"/>
                </a:solidFill>
              </a:rPr>
              <a:t> literatura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3991737" cy="476341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62" y="404664"/>
            <a:ext cx="3820638" cy="4867056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348880"/>
            <a:ext cx="3906550" cy="47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48" y="116632"/>
            <a:ext cx="3832848" cy="48763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" y="116632"/>
            <a:ext cx="3881612" cy="487639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85" y="2204864"/>
            <a:ext cx="3543829" cy="4525963"/>
          </a:xfrm>
        </p:spPr>
      </p:pic>
    </p:spTree>
    <p:extLst>
      <p:ext uri="{BB962C8B-B14F-4D97-AF65-F5344CB8AC3E}">
        <p14:creationId xmlns:p14="http://schemas.microsoft.com/office/powerpoint/2010/main" val="31972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268760"/>
            <a:ext cx="3726122" cy="481411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91" y="1257448"/>
            <a:ext cx="3842009" cy="48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3557406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39" y="116632"/>
            <a:ext cx="3081761" cy="45272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62" y="2379613"/>
            <a:ext cx="3415476" cy="432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</TotalTime>
  <Words>3001</Words>
  <Application>Microsoft Office PowerPoint</Application>
  <PresentationFormat>Předvádění na obrazovce (4:3)</PresentationFormat>
  <Paragraphs>356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8" baseType="lpstr">
      <vt:lpstr>Arial</vt:lpstr>
      <vt:lpstr>Calibri</vt:lpstr>
      <vt:lpstr>Motiv systému Office</vt:lpstr>
      <vt:lpstr>Základy ekologie</vt:lpstr>
      <vt:lpstr>Základy ekologie - sylabus</vt:lpstr>
      <vt:lpstr>Doc. RNDr. Milan Gelnar, CSc.</vt:lpstr>
      <vt:lpstr>Doc. RNDr. Michal Hájek, PhD</vt:lpstr>
      <vt:lpstr>Osnova přednášky</vt:lpstr>
      <vt:lpstr>Doporučná literatura</vt:lpstr>
      <vt:lpstr>Prezentace aplikace PowerPoint</vt:lpstr>
      <vt:lpstr>Prezentace aplikace PowerPoint</vt:lpstr>
      <vt:lpstr>Prezentace aplikace PowerPoint</vt:lpstr>
      <vt:lpstr>Co je to ekologie ?  Základní definice a pojmy</vt:lpstr>
      <vt:lpstr>            </vt:lpstr>
      <vt:lpstr>Stručná historie ekologie </vt:lpstr>
      <vt:lpstr>Ekologie a systém biologických věd Biologický dort – Odum (1977)</vt:lpstr>
      <vt:lpstr>Biologické disciplíny blízce příbuzné ekologii</vt:lpstr>
      <vt:lpstr>Systém ekologických věd</vt:lpstr>
      <vt:lpstr>Ekologie – hraniční obory</vt:lpstr>
      <vt:lpstr>Nové hraniční obory ekologie</vt:lpstr>
      <vt:lpstr>Aplikace ekologického myšlení </vt:lpstr>
      <vt:lpstr>Ekologie jako exaktní věda</vt:lpstr>
      <vt:lpstr>Ekologie jako exaktní věda</vt:lpstr>
      <vt:lpstr>Metody ekologického výzkumu</vt:lpstr>
      <vt:lpstr>Příklad analýzy ekologického vztahu</vt:lpstr>
      <vt:lpstr>Ekologie jako experimentální věda</vt:lpstr>
      <vt:lpstr>Prezentace aplikace PowerPoint</vt:lpstr>
      <vt:lpstr>Základní koncepty studia ekologie</vt:lpstr>
      <vt:lpstr>   Vztah mezi organismy a jejich prostředím  Prostředí: abiotické versus biotické  Rozmístění druhů v prostředí: nenáhodné, nehomogenní  Jaké jsou příčiny rozmístění druhů ? Které vlastnosti umožňují druhu žít v daném prostředí a které ho vylučují ?  Rozmanitost druhů: Co je příčinou druhové rozmanitosti ? Jak došlo a dochází k diverzifikaci druhů ? </vt:lpstr>
      <vt:lpstr>Předpokládané počty druhů</vt:lpstr>
      <vt:lpstr>Různé biolopgické funkce organismů</vt:lpstr>
      <vt:lpstr>Hierarchie biologických systémů</vt:lpstr>
      <vt:lpstr>Hierarchie biologické systémů</vt:lpstr>
      <vt:lpstr>Hierarchické úrovně ekologie    3 základní jednotky:  organismus, populace, společenstvo </vt:lpstr>
      <vt:lpstr>Hierarchické/metodické úrovně ekologie</vt:lpstr>
      <vt:lpstr>Úroveň porozumění procesům  biologické integrace</vt:lpstr>
      <vt:lpstr>Studium ekologie podle hierarchické úrovně zkoumaných objektů</vt:lpstr>
      <vt:lpstr>Ekologie je komplexní věda</vt:lpstr>
      <vt:lpstr>Prezentace aplikace PowerPoint</vt:lpstr>
      <vt:lpstr>Jak působí ekologické faktory na organismus ?</vt:lpstr>
      <vt:lpstr>Jaké jsou základní ekologické faktory ?</vt:lpstr>
      <vt:lpstr>Prezentace aplikace PowerPoint</vt:lpstr>
      <vt:lpstr>Prezentace aplikace PowerPoint</vt:lpstr>
      <vt:lpstr>1) Dobré umístění (Země o 15% dále od Slunce – zamrzly by oceány; kdyby o 5% blíže - vypařila by se voda) 2) Správný typ planety (tekuté magma – průnik plynů na povrch – podmínka vzniku atmosféry) 3) Země je dvojitá planeta (Měsíc udržuje Zemi ve správném úhlu a rychlosti otáčení kolem osy – podmínky pro vznik a udržení života) 4) Správné načasování – 65 MIL extinkce dinosaurů – podmínky pro nástup savců včetně člověka </vt:lpstr>
      <vt:lpstr>Základní struktura planety Země</vt:lpstr>
      <vt:lpstr>Vývoj vesmíru a lidstva (Kurzweil, 1999)</vt:lpstr>
      <vt:lpstr>Prezentace aplikace PowerPoint</vt:lpstr>
      <vt:lpstr>Ekologické faktory a planetární pohyby</vt:lpstr>
      <vt:lpstr>Rotace Země kolem Slunce Tok energie ze Slunce na Zemi</vt:lpstr>
      <vt:lpstr>Solární energie dopadající na Zemi</vt:lpstr>
      <vt:lpstr>Cyklus Měsíce a průměrný měsíční příliv </vt:lpstr>
      <vt:lpstr>Pozice Slunce, Měsíce a Země ve vztahu  k přílivu je zásadní</vt:lpstr>
      <vt:lpstr>Distribuce typů přílivů -  semidiurnálního, smíšeného semidiurnálního a diurnálního</vt:lpstr>
      <vt:lpstr>Planetární pohyby a cykličnost ekologických faktorů ?</vt:lpstr>
      <vt:lpstr>Ekologické faktory podle cykličnosti I</vt:lpstr>
      <vt:lpstr>Členění ekologických faktorů II</vt:lpstr>
      <vt:lpstr>Členění ekologických faktorů III</vt:lpstr>
      <vt:lpstr>Pokračování - Ekologie úvod – část II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163</cp:revision>
  <cp:lastPrinted>2015-09-30T19:41:52Z</cp:lastPrinted>
  <dcterms:created xsi:type="dcterms:W3CDTF">2015-09-28T14:35:44Z</dcterms:created>
  <dcterms:modified xsi:type="dcterms:W3CDTF">2021-01-17T14:52:33Z</dcterms:modified>
</cp:coreProperties>
</file>