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53" r:id="rId2"/>
    <p:sldMasterId id="2147483777" r:id="rId3"/>
    <p:sldMasterId id="2147483789" r:id="rId4"/>
    <p:sldMasterId id="2147483802" r:id="rId5"/>
  </p:sldMasterIdLst>
  <p:notesMasterIdLst>
    <p:notesMasterId r:id="rId72"/>
  </p:notesMasterIdLst>
  <p:handoutMasterIdLst>
    <p:handoutMasterId r:id="rId73"/>
  </p:handoutMasterIdLst>
  <p:sldIdLst>
    <p:sldId id="493" r:id="rId6"/>
    <p:sldId id="545" r:id="rId7"/>
    <p:sldId id="478" r:id="rId8"/>
    <p:sldId id="533" r:id="rId9"/>
    <p:sldId id="495" r:id="rId10"/>
    <p:sldId id="548" r:id="rId11"/>
    <p:sldId id="605" r:id="rId12"/>
    <p:sldId id="604" r:id="rId13"/>
    <p:sldId id="497" r:id="rId14"/>
    <p:sldId id="534" r:id="rId15"/>
    <p:sldId id="536" r:id="rId16"/>
    <p:sldId id="537" r:id="rId17"/>
    <p:sldId id="538" r:id="rId18"/>
    <p:sldId id="540" r:id="rId19"/>
    <p:sldId id="610" r:id="rId20"/>
    <p:sldId id="256" r:id="rId21"/>
    <p:sldId id="609" r:id="rId22"/>
    <p:sldId id="551" r:id="rId23"/>
    <p:sldId id="606" r:id="rId24"/>
    <p:sldId id="549" r:id="rId25"/>
    <p:sldId id="552" r:id="rId26"/>
    <p:sldId id="554" r:id="rId27"/>
    <p:sldId id="555" r:id="rId28"/>
    <p:sldId id="553" r:id="rId29"/>
    <p:sldId id="589" r:id="rId30"/>
    <p:sldId id="598" r:id="rId31"/>
    <p:sldId id="599" r:id="rId32"/>
    <p:sldId id="556" r:id="rId33"/>
    <p:sldId id="563" r:id="rId34"/>
    <p:sldId id="564" r:id="rId35"/>
    <p:sldId id="576" r:id="rId36"/>
    <p:sldId id="569" r:id="rId37"/>
    <p:sldId id="557" r:id="rId38"/>
    <p:sldId id="558" r:id="rId39"/>
    <p:sldId id="560" r:id="rId40"/>
    <p:sldId id="562" r:id="rId41"/>
    <p:sldId id="565" r:id="rId42"/>
    <p:sldId id="566" r:id="rId43"/>
    <p:sldId id="568" r:id="rId44"/>
    <p:sldId id="571" r:id="rId45"/>
    <p:sldId id="573" r:id="rId46"/>
    <p:sldId id="574" r:id="rId47"/>
    <p:sldId id="572" r:id="rId48"/>
    <p:sldId id="588" r:id="rId49"/>
    <p:sldId id="600" r:id="rId50"/>
    <p:sldId id="570" r:id="rId51"/>
    <p:sldId id="577" r:id="rId52"/>
    <p:sldId id="578" r:id="rId53"/>
    <p:sldId id="579" r:id="rId54"/>
    <p:sldId id="587" r:id="rId55"/>
    <p:sldId id="586" r:id="rId56"/>
    <p:sldId id="580" r:id="rId57"/>
    <p:sldId id="581" r:id="rId58"/>
    <p:sldId id="584" r:id="rId59"/>
    <p:sldId id="582" r:id="rId60"/>
    <p:sldId id="597" r:id="rId61"/>
    <p:sldId id="585" r:id="rId62"/>
    <p:sldId id="590" r:id="rId63"/>
    <p:sldId id="593" r:id="rId64"/>
    <p:sldId id="591" r:id="rId65"/>
    <p:sldId id="527" r:id="rId66"/>
    <p:sldId id="592" r:id="rId67"/>
    <p:sldId id="607" r:id="rId68"/>
    <p:sldId id="596" r:id="rId69"/>
    <p:sldId id="594" r:id="rId70"/>
    <p:sldId id="608" r:id="rId71"/>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8" autoAdjust="0"/>
    <p:restoredTop sz="87630" autoAdjust="0"/>
  </p:normalViewPr>
  <p:slideViewPr>
    <p:cSldViewPr>
      <p:cViewPr varScale="1">
        <p:scale>
          <a:sx n="106" d="100"/>
          <a:sy n="106" d="100"/>
        </p:scale>
        <p:origin x="2045"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03.11.2022</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0163EEF6-8810-4935-A915-8B8EE476AFE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DB1C8415-7894-4793-B438-E7DA68A5BC1D}"/>
              </a:ext>
            </a:extLst>
          </p:cNvPr>
          <p:cNvSpPr txBox="1">
            <a:spLocks noGrp="1" noChangeArrowheads="1"/>
          </p:cNvSpPr>
          <p:nvPr>
            <p:ph type="body"/>
          </p:nvPr>
        </p:nvSpPr>
        <p:spPr bwMode="auto">
          <a:xfrm>
            <a:off x="1185863" y="4787900"/>
            <a:ext cx="5407025" cy="4137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Diagrammatic representation of skin epithelial histology. Cells of the basal layer attach to an underlying basement membrane. Basal cells are mitotically active, but they lose this potential when they detach from the basement membrane and embark on the outward trek toward the skin surface. As basal cells enter the spinous layer, they strengthen their cytoskeletal and intercellular connections, gaining resilience to mechanical stress. Once this task is completed, the cells enter the granular layer, where they produce the epidermal barrier. The barrier precursors consist of two major components: (</a:t>
            </a:r>
            <a:r>
              <a:rPr lang="en-GB" altLang="en-US" i="1" dirty="0" err="1">
                <a:latin typeface="Arial" panose="020B0604020202020204" pitchFamily="34" charset="0"/>
                <a:cs typeface="msgothic" charset="0"/>
              </a:rPr>
              <a:t>i</a:t>
            </a:r>
            <a:r>
              <a:rPr lang="en-GB" altLang="en-US" dirty="0">
                <a:latin typeface="Arial" panose="020B0604020202020204" pitchFamily="34" charset="0"/>
                <a:cs typeface="msgothic" charset="0"/>
              </a:rPr>
              <a:t>) glutamine- and lysine-rich cornified envelope precursor proteins, which are synthesized and deposited beneath the plasma membrane, and (</a:t>
            </a:r>
            <a:r>
              <a:rPr lang="en-GB" altLang="en-US" i="1" dirty="0">
                <a:latin typeface="Arial" panose="020B0604020202020204" pitchFamily="34" charset="0"/>
                <a:cs typeface="msgothic" charset="0"/>
              </a:rPr>
              <a:t>ii</a:t>
            </a:r>
            <a:r>
              <a:rPr lang="en-GB" altLang="en-US" dirty="0">
                <a:latin typeface="Arial" panose="020B0604020202020204" pitchFamily="34" charset="0"/>
                <a:cs typeface="msgothic" charset="0"/>
              </a:rPr>
              <a:t>) lamellar granules, which are filled with lipid bilayers. As the cells enter the final phases of terminal differentiation, a flux of calcium activates the enzyme transglutaminase, which biochemically cross-links the cornified envelope proteins through ε-(γ-glutamyl)lysine </a:t>
            </a:r>
            <a:r>
              <a:rPr lang="en-GB" altLang="en-US" dirty="0" err="1">
                <a:latin typeface="Arial" panose="020B0604020202020204" pitchFamily="34" charset="0"/>
                <a:cs typeface="msgothic" charset="0"/>
              </a:rPr>
              <a:t>isopeptide</a:t>
            </a:r>
            <a:r>
              <a:rPr lang="en-GB" altLang="en-US" dirty="0">
                <a:latin typeface="Arial" panose="020B0604020202020204" pitchFamily="34" charset="0"/>
                <a:cs typeface="msgothic" charset="0"/>
              </a:rPr>
              <a:t> bonds and which activates the extrusion of the lipid bilayers onto this scaffold. Cell death ensues, leaving dead, flattened </a:t>
            </a:r>
            <a:r>
              <a:rPr lang="en-GB" altLang="en-US" dirty="0" err="1">
                <a:latin typeface="Arial" panose="020B0604020202020204" pitchFamily="34" charset="0"/>
                <a:cs typeface="msgothic" charset="0"/>
              </a:rPr>
              <a:t>squames</a:t>
            </a:r>
            <a:r>
              <a:rPr lang="en-GB" altLang="en-US" dirty="0">
                <a:latin typeface="Arial" panose="020B0604020202020204" pitchFamily="34" charset="0"/>
                <a:cs typeface="msgothic" charset="0"/>
              </a:rPr>
              <a:t> at the skin surface, the end-process of terminal differentiation. These </a:t>
            </a:r>
            <a:r>
              <a:rPr lang="en-GB" altLang="en-US" dirty="0" err="1">
                <a:latin typeface="Arial" panose="020B0604020202020204" pitchFamily="34" charset="0"/>
                <a:cs typeface="msgothic" charset="0"/>
              </a:rPr>
              <a:t>squames</a:t>
            </a:r>
            <a:r>
              <a:rPr lang="en-GB" altLang="en-US" dirty="0">
                <a:latin typeface="Arial" panose="020B0604020202020204" pitchFamily="34" charset="0"/>
                <a:cs typeface="msgothic" charset="0"/>
              </a:rPr>
              <a:t> of the stratum corneum eventually slough from the skin surface, to be replenished continually by inner layer cells moving outward.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Diagram of the epidermal proliferative unit. A putative slow-cycling epidermal stem cell occasionally divides, giving rise to a stem cell daughter and a transiently amplifying daughter. The transiently amplifying cell divides two to four times, and these progeny then leave the basal layer and execute a program of terminal differentiation. This model is based on retroviral transduction of a β-galactosidase gene into cultured keratinocytes, which were then used in engraftments onto nude mice to trace stem cell lineages (9).</a:t>
            </a:r>
          </a:p>
        </p:txBody>
      </p:sp>
    </p:spTree>
    <p:extLst>
      <p:ext uri="{BB962C8B-B14F-4D97-AF65-F5344CB8AC3E}">
        <p14:creationId xmlns:p14="http://schemas.microsoft.com/office/powerpoint/2010/main" val="103663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1E2C1364-5C29-4C96-B051-EA3085539EA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C1C2BB8B-5B9D-4E11-BCC8-422DC3AAE599}"/>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Diagram of the hair follicle and cell lineages supplied by epidermal stem cells. A compartment of multipotent stem cells is located in the bulge, which lies in the outer root sheath (ORS) just below the sebaceous gland. Contiguous with the basal layer of the epidermis, the ORS forms the external sheath of the hair follicle. The interior or the inner root sheath (IRS) forms the channel for the hair; as the hair shaft nears the skin surface, the IRS degenerates, liberating its attachments to the hair. The hair shaft and IRS are derived from the matrix, the transiently amplifying cells of the hair follicle. The matrix surrounds the dermal papilla, a cluster of specialized mesenchymal cells in the hair bulb. The multipotent stem cells found in the bulge are thought to contribute to the lineages of the hair follicle, sebaceous gland, and the epidermis (see red dashed lines). Transiently amplifying progeny of bulge stem cells in each of these regions differentiates as shown (see green dashed lines).</a:t>
            </a:r>
          </a:p>
        </p:txBody>
      </p:sp>
    </p:spTree>
    <p:extLst>
      <p:ext uri="{BB962C8B-B14F-4D97-AF65-F5344CB8AC3E}">
        <p14:creationId xmlns:p14="http://schemas.microsoft.com/office/powerpoint/2010/main" val="216085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Figure 1. Paracrine Interactions in Normal Mammary Gland Development. (A) R-</a:t>
            </a:r>
            <a:r>
              <a:rPr lang="en-US" sz="1200" dirty="0" err="1">
                <a:solidFill>
                  <a:schemeClr val="tx1"/>
                </a:solidFill>
              </a:rPr>
              <a:t>spondin</a:t>
            </a:r>
            <a:r>
              <a:rPr lang="en-US" sz="1200" dirty="0">
                <a:solidFill>
                  <a:schemeClr val="tx1"/>
                </a:solidFill>
              </a:rPr>
              <a:t> 1 (Rspo1) and Wingless-type MMTV integration site family, member 4 (Wnt4) secreted by the luminal epithelial cells upon estrogen and progesterone regulation are able to expand mammary stem cell (</a:t>
            </a:r>
            <a:r>
              <a:rPr lang="en-US" sz="1200" dirty="0" err="1">
                <a:solidFill>
                  <a:schemeClr val="tx1"/>
                </a:solidFill>
              </a:rPr>
              <a:t>MaSC</a:t>
            </a:r>
            <a:r>
              <a:rPr lang="en-US" sz="1200" dirty="0">
                <a:solidFill>
                  <a:schemeClr val="tx1"/>
                </a:solidFill>
              </a:rPr>
              <a:t>) and maintain their full developmental potential. Despite a lack of expression of estrogen receptor (ER) and progesterone receptor (PR), </a:t>
            </a:r>
            <a:r>
              <a:rPr lang="en-US" sz="1200" dirty="0" err="1">
                <a:solidFill>
                  <a:schemeClr val="tx1"/>
                </a:solidFill>
              </a:rPr>
              <a:t>MaSCs</a:t>
            </a:r>
            <a:r>
              <a:rPr lang="en-US" sz="1200" dirty="0">
                <a:solidFill>
                  <a:schemeClr val="tx1"/>
                </a:solidFill>
              </a:rPr>
              <a:t> respond to hormonal stimulation possibly through receptor activator of nuclear factor kB ligand (RANKL)-mediated cell signaling. Similarly, the tumor necrosis factor alpha (TNF/) family member, RANKL, has also been shown to amplify Wnt-responsive mammary progenitors and stem cells through Rspo1. (B) Erb-B2 receptor tyrosine kinase 3 (ErbB3) expression is necessary for luminal epithelial differ-</a:t>
            </a:r>
            <a:r>
              <a:rPr lang="en-US" sz="1200" dirty="0" err="1">
                <a:solidFill>
                  <a:schemeClr val="tx1"/>
                </a:solidFill>
              </a:rPr>
              <a:t>entiation</a:t>
            </a:r>
            <a:r>
              <a:rPr lang="en-US" sz="1200" dirty="0">
                <a:solidFill>
                  <a:schemeClr val="tx1"/>
                </a:solidFill>
              </a:rPr>
              <a:t> and for maintaining the balance between luminal and basal epithelium. </a:t>
            </a:r>
            <a:r>
              <a:rPr lang="en-US" sz="1200" dirty="0" err="1">
                <a:solidFill>
                  <a:schemeClr val="tx1"/>
                </a:solidFill>
              </a:rPr>
              <a:t>Neuregulin</a:t>
            </a:r>
            <a:r>
              <a:rPr lang="en-US" sz="1200" dirty="0">
                <a:solidFill>
                  <a:schemeClr val="tx1"/>
                </a:solidFill>
              </a:rPr>
              <a:t> 1 (NRG1), one of the </a:t>
            </a:r>
            <a:r>
              <a:rPr lang="en-US" sz="1200" dirty="0" err="1">
                <a:solidFill>
                  <a:schemeClr val="tx1"/>
                </a:solidFill>
              </a:rPr>
              <a:t>ErbB</a:t>
            </a:r>
            <a:r>
              <a:rPr lang="en-US" sz="1200" dirty="0">
                <a:solidFill>
                  <a:schemeClr val="tx1"/>
                </a:solidFill>
              </a:rPr>
              <a:t> family ligands, has been reported to signal from basal p63-positive cells to luminal ErbB3-positive cells. The expression of basal p63 is critical for the development and lactation potential of the luminal epithelial cells. (C) Fibroblast growth factor receptor 1 (FGFR1) has been shown to induce the expression of epidermal growth factor receptor (EGFR) ligand </a:t>
            </a:r>
            <a:r>
              <a:rPr lang="en-US" sz="1200" dirty="0" err="1">
                <a:solidFill>
                  <a:schemeClr val="tx1"/>
                </a:solidFill>
              </a:rPr>
              <a:t>amphiregulin</a:t>
            </a:r>
            <a:r>
              <a:rPr lang="en-US" sz="1200" dirty="0">
                <a:solidFill>
                  <a:schemeClr val="tx1"/>
                </a:solidFill>
              </a:rPr>
              <a:t> (AREG) in luminal epithelial cells. In addition, FGFR1/R2-null cells were rescued in chimeric outgrowths containing wild-type mammary epithelial cells (MECs), indicating the maintenance of basal epithelial stem cell pool was partially dependent on the paracrine feedback loop among factors of FGF, FGFR, EGFR, and AREG. Modified, with permission, from [34]. </a:t>
            </a:r>
          </a:p>
          <a:p>
            <a:endParaRPr lang="en-US" dirty="0"/>
          </a:p>
        </p:txBody>
      </p:sp>
      <p:sp>
        <p:nvSpPr>
          <p:cNvPr id="4" name="Zástupný symbol pro číslo snímku 3"/>
          <p:cNvSpPr>
            <a:spLocks noGrp="1"/>
          </p:cNvSpPr>
          <p:nvPr>
            <p:ph type="sldNum" sz="quarter" idx="10"/>
          </p:nvPr>
        </p:nvSpPr>
        <p:spPr/>
        <p:txBody>
          <a:bodyPr/>
          <a:lstStyle/>
          <a:p>
            <a:pPr>
              <a:defRPr/>
            </a:pPr>
            <a:fld id="{47076824-A2AC-4FAC-BCB6-4AE5AA68A71B}" type="slidenum">
              <a:rPr lang="cs-CZ" altLang="cs-CZ" smtClean="0"/>
              <a:pPr>
                <a:defRPr/>
              </a:pPr>
              <a:t>42</a:t>
            </a:fld>
            <a:endParaRPr lang="cs-CZ" altLang="cs-CZ"/>
          </a:p>
        </p:txBody>
      </p:sp>
    </p:spTree>
    <p:extLst>
      <p:ext uri="{BB962C8B-B14F-4D97-AF65-F5344CB8AC3E}">
        <p14:creationId xmlns:p14="http://schemas.microsoft.com/office/powerpoint/2010/main" val="12227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8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2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1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0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1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0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3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7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8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7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9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1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6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84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9851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1726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441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2261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01385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8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3023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806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200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78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514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147387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6060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5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65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26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399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0020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880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33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693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793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03.11.2022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143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39081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AA62A93-284D-4A8D-AA77-1B419C4A7975}" type="datetimeFigureOut">
              <a:rPr lang="en-US" smtClean="0">
                <a:solidFill>
                  <a:prstClr val="black">
                    <a:tint val="75000"/>
                  </a:prstClr>
                </a:solidFill>
                <a:latin typeface="Calibri"/>
              </a:rPr>
              <a:pPr eaLnBrk="1" fontAlgn="auto" hangingPunct="1">
                <a:spcBef>
                  <a:spcPts val="0"/>
                </a:spcBef>
                <a:spcAft>
                  <a:spcPts val="0"/>
                </a:spcAft>
              </a:pPr>
              <a:t>11/3/2022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1158A6B-9630-40BC-AAF2-E79E8881EA3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672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BEDC7F5-7261-4FAB-BD32-8EC44F5DCFA7}" type="datetimeFigureOut">
              <a:rPr lang="en-US" smtClean="0">
                <a:solidFill>
                  <a:prstClr val="black">
                    <a:tint val="75000"/>
                  </a:prstClr>
                </a:solidFill>
                <a:latin typeface="Calibri"/>
              </a:rPr>
              <a:pPr eaLnBrk="1" fontAlgn="auto" hangingPunct="1">
                <a:spcBef>
                  <a:spcPts val="0"/>
                </a:spcBef>
                <a:spcAft>
                  <a:spcPts val="0"/>
                </a:spcAft>
              </a:pPr>
              <a:t>11/3/2022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AD79E8E-89D2-45CD-A659-336556896B9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6995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03.11.2022</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9035606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03.11.2022</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859345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Karel Souček</a:t>
            </a:r>
            <a:br>
              <a:rPr lang="cs-CZ" altLang="cs-CZ" dirty="0"/>
            </a:br>
            <a:endParaRPr lang="cs-CZ" altLang="cs-CZ" dirty="0"/>
          </a:p>
        </p:txBody>
      </p:sp>
      <p:sp>
        <p:nvSpPr>
          <p:cNvPr id="5" name="Podnadpis 4"/>
          <p:cNvSpPr>
            <a:spLocks noGrp="1"/>
          </p:cNvSpPr>
          <p:nvPr>
            <p:ph type="subTitle" idx="1"/>
          </p:nvPr>
        </p:nvSpPr>
        <p:spPr/>
        <p:txBody>
          <a:bodyPr/>
          <a:lstStyle/>
          <a:p>
            <a:r>
              <a:rPr lang="cs-CZ" dirty="0"/>
              <a:t>Kůže, její obnova a regenerace; prostata, prsní epitel jako příklady endokrinně regulovaných tkání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BUŇKY EPIDERMIS: </a:t>
            </a:r>
          </a:p>
        </p:txBody>
      </p:sp>
      <p:sp>
        <p:nvSpPr>
          <p:cNvPr id="3" name="Zástupný symbol pro obsah 2"/>
          <p:cNvSpPr>
            <a:spLocks noGrp="1"/>
          </p:cNvSpPr>
          <p:nvPr>
            <p:ph idx="1"/>
          </p:nvPr>
        </p:nvSpPr>
        <p:spPr/>
        <p:txBody>
          <a:bodyPr/>
          <a:lstStyle/>
          <a:p>
            <a:r>
              <a:rPr lang="en-US" b="1" dirty="0" err="1"/>
              <a:t>keratinocyty</a:t>
            </a:r>
            <a:r>
              <a:rPr lang="en-US" dirty="0"/>
              <a:t> – </a:t>
            </a:r>
            <a:r>
              <a:rPr lang="en-US" dirty="0" err="1"/>
              <a:t>tvorba</a:t>
            </a:r>
            <a:r>
              <a:rPr lang="en-US" dirty="0"/>
              <a:t> </a:t>
            </a:r>
            <a:r>
              <a:rPr lang="en-US" dirty="0" err="1"/>
              <a:t>keratohyalinu</a:t>
            </a:r>
            <a:r>
              <a:rPr lang="en-US" dirty="0"/>
              <a:t> </a:t>
            </a:r>
            <a:r>
              <a:rPr lang="en-US" dirty="0" err="1"/>
              <a:t>až</a:t>
            </a:r>
            <a:r>
              <a:rPr lang="en-US" dirty="0"/>
              <a:t> </a:t>
            </a:r>
            <a:r>
              <a:rPr lang="en-US" dirty="0" err="1"/>
              <a:t>keratinu</a:t>
            </a:r>
            <a:r>
              <a:rPr lang="en-US" dirty="0"/>
              <a:t>; </a:t>
            </a:r>
            <a:r>
              <a:rPr lang="en-US" dirty="0" err="1"/>
              <a:t>ve</a:t>
            </a:r>
            <a:r>
              <a:rPr lang="en-US" dirty="0"/>
              <a:t> </a:t>
            </a:r>
            <a:r>
              <a:rPr lang="en-US" dirty="0" err="1"/>
              <a:t>všech</a:t>
            </a:r>
            <a:r>
              <a:rPr lang="en-US" dirty="0"/>
              <a:t> </a:t>
            </a:r>
            <a:r>
              <a:rPr lang="en-US" dirty="0" err="1"/>
              <a:t>vrstvách</a:t>
            </a:r>
            <a:r>
              <a:rPr lang="en-US" dirty="0"/>
              <a:t> </a:t>
            </a:r>
            <a:r>
              <a:rPr lang="en-US" dirty="0" err="1"/>
              <a:t>pokožky</a:t>
            </a:r>
            <a:r>
              <a:rPr lang="en-US" dirty="0"/>
              <a:t>; </a:t>
            </a:r>
            <a:r>
              <a:rPr lang="en-US" dirty="0" err="1"/>
              <a:t>tvoří</a:t>
            </a:r>
            <a:r>
              <a:rPr lang="en-US" dirty="0"/>
              <a:t> </a:t>
            </a:r>
            <a:r>
              <a:rPr lang="en-US" dirty="0" err="1"/>
              <a:t>lamelární</a:t>
            </a:r>
            <a:r>
              <a:rPr lang="en-US" dirty="0"/>
              <a:t> </a:t>
            </a:r>
            <a:r>
              <a:rPr lang="en-US" dirty="0" err="1"/>
              <a:t>tělíska</a:t>
            </a:r>
            <a:r>
              <a:rPr lang="en-US" dirty="0"/>
              <a:t> – </a:t>
            </a:r>
            <a:r>
              <a:rPr lang="en-US" dirty="0" err="1"/>
              <a:t>kontrola</a:t>
            </a:r>
            <a:r>
              <a:rPr lang="en-US" dirty="0"/>
              <a:t> </a:t>
            </a:r>
            <a:r>
              <a:rPr lang="en-US" dirty="0" err="1"/>
              <a:t>odpařování</a:t>
            </a:r>
            <a:r>
              <a:rPr lang="en-US" dirty="0"/>
              <a:t> </a:t>
            </a:r>
            <a:r>
              <a:rPr lang="en-US" dirty="0" err="1"/>
              <a:t>vody</a:t>
            </a:r>
            <a:endParaRPr lang="en-US" dirty="0"/>
          </a:p>
          <a:p>
            <a:r>
              <a:rPr lang="en-US" b="1" dirty="0" err="1"/>
              <a:t>Langerhansovy</a:t>
            </a:r>
            <a:r>
              <a:rPr lang="en-US" b="1" dirty="0"/>
              <a:t> </a:t>
            </a:r>
            <a:r>
              <a:rPr lang="en-US" b="1" dirty="0" err="1"/>
              <a:t>buňky</a:t>
            </a:r>
            <a:r>
              <a:rPr lang="en-US" b="1" dirty="0"/>
              <a:t> </a:t>
            </a:r>
            <a:r>
              <a:rPr lang="en-US" dirty="0"/>
              <a:t>–</a:t>
            </a:r>
            <a:r>
              <a:rPr lang="cs-CZ" dirty="0"/>
              <a:t> dendritické buňky původem z kostní dřeně, </a:t>
            </a:r>
            <a:r>
              <a:rPr lang="en-US" dirty="0" err="1"/>
              <a:t>hvězdicovit</a:t>
            </a:r>
            <a:r>
              <a:rPr lang="cs-CZ" dirty="0"/>
              <a:t>ý</a:t>
            </a:r>
            <a:r>
              <a:rPr lang="en-US" dirty="0"/>
              <a:t> </a:t>
            </a:r>
            <a:r>
              <a:rPr lang="cs-CZ" dirty="0"/>
              <a:t>tvar</a:t>
            </a:r>
            <a:r>
              <a:rPr lang="en-US" dirty="0"/>
              <a:t>, antigen </a:t>
            </a:r>
            <a:r>
              <a:rPr lang="en-US" dirty="0" err="1"/>
              <a:t>prezentuj</a:t>
            </a:r>
            <a:r>
              <a:rPr lang="cs-CZ" dirty="0" err="1"/>
              <a:t>ící</a:t>
            </a:r>
            <a:r>
              <a:rPr lang="cs-CZ" dirty="0"/>
              <a:t> buňky</a:t>
            </a:r>
            <a:r>
              <a:rPr lang="en-US" dirty="0"/>
              <a:t>; </a:t>
            </a:r>
            <a:r>
              <a:rPr lang="en-US" dirty="0" err="1"/>
              <a:t>ve</a:t>
            </a:r>
            <a:r>
              <a:rPr lang="en-US" dirty="0"/>
              <a:t> stratum spinosum</a:t>
            </a:r>
          </a:p>
          <a:p>
            <a:r>
              <a:rPr lang="en-US" b="1" dirty="0" err="1"/>
              <a:t>Merkelovy</a:t>
            </a:r>
            <a:r>
              <a:rPr lang="en-US" b="1" dirty="0"/>
              <a:t> </a:t>
            </a:r>
            <a:r>
              <a:rPr lang="en-US" b="1" dirty="0" err="1"/>
              <a:t>buňky</a:t>
            </a:r>
            <a:r>
              <a:rPr lang="en-US" b="1" dirty="0"/>
              <a:t> </a:t>
            </a:r>
            <a:r>
              <a:rPr lang="en-US" dirty="0"/>
              <a:t>– </a:t>
            </a:r>
            <a:r>
              <a:rPr lang="en-US" dirty="0" err="1"/>
              <a:t>mechanoreceptory</a:t>
            </a:r>
            <a:r>
              <a:rPr lang="en-US" dirty="0"/>
              <a:t> (</a:t>
            </a:r>
            <a:r>
              <a:rPr lang="en-US" dirty="0" err="1"/>
              <a:t>při</a:t>
            </a:r>
            <a:r>
              <a:rPr lang="en-US" dirty="0"/>
              <a:t> </a:t>
            </a:r>
            <a:r>
              <a:rPr lang="en-US" dirty="0" err="1"/>
              <a:t>jejich</a:t>
            </a:r>
            <a:r>
              <a:rPr lang="en-US" dirty="0"/>
              <a:t> </a:t>
            </a:r>
            <a:r>
              <a:rPr lang="en-US" dirty="0" err="1"/>
              <a:t>bazi</a:t>
            </a:r>
            <a:r>
              <a:rPr lang="en-US" dirty="0"/>
              <a:t> </a:t>
            </a:r>
            <a:r>
              <a:rPr lang="en-US" dirty="0" err="1"/>
              <a:t>jsou</a:t>
            </a:r>
            <a:r>
              <a:rPr lang="en-US" dirty="0"/>
              <a:t> </a:t>
            </a:r>
            <a:r>
              <a:rPr lang="en-US" dirty="0" err="1"/>
              <a:t>volná</a:t>
            </a:r>
            <a:r>
              <a:rPr lang="en-US" dirty="0"/>
              <a:t> </a:t>
            </a:r>
            <a:r>
              <a:rPr lang="en-US" dirty="0" err="1"/>
              <a:t>nervová</a:t>
            </a:r>
            <a:r>
              <a:rPr lang="en-US" dirty="0"/>
              <a:t> </a:t>
            </a:r>
            <a:r>
              <a:rPr lang="en-US" dirty="0" err="1"/>
              <a:t>zakončení</a:t>
            </a:r>
            <a:r>
              <a:rPr lang="en-US" dirty="0"/>
              <a:t> – </a:t>
            </a:r>
            <a:r>
              <a:rPr lang="en-US" dirty="0" err="1"/>
              <a:t>dendrit</a:t>
            </a:r>
            <a:r>
              <a:rPr lang="en-US" dirty="0"/>
              <a:t> </a:t>
            </a:r>
            <a:r>
              <a:rPr lang="en-US" dirty="0" err="1"/>
              <a:t>pseudounipolárního</a:t>
            </a:r>
            <a:r>
              <a:rPr lang="en-US" dirty="0"/>
              <a:t> </a:t>
            </a:r>
            <a:r>
              <a:rPr lang="en-US" dirty="0" err="1"/>
              <a:t>neuronu</a:t>
            </a:r>
            <a:r>
              <a:rPr lang="en-US" dirty="0"/>
              <a:t>); </a:t>
            </a:r>
            <a:r>
              <a:rPr lang="en-US" dirty="0" err="1"/>
              <a:t>ve</a:t>
            </a:r>
            <a:r>
              <a:rPr lang="en-US" dirty="0"/>
              <a:t> stratum </a:t>
            </a:r>
            <a:r>
              <a:rPr lang="en-US" dirty="0" err="1"/>
              <a:t>basale</a:t>
            </a:r>
            <a:endParaRPr lang="en-US" dirty="0"/>
          </a:p>
          <a:p>
            <a:r>
              <a:rPr lang="en-US" b="1" dirty="0" err="1"/>
              <a:t>melanocyty</a:t>
            </a:r>
            <a:r>
              <a:rPr lang="en-US" dirty="0"/>
              <a:t> –</a:t>
            </a:r>
            <a:r>
              <a:rPr lang="cs-CZ" dirty="0"/>
              <a:t> pocházejí s neurální lišty a do epidermis vcestovaly,</a:t>
            </a:r>
            <a:r>
              <a:rPr lang="en-US" dirty="0"/>
              <a:t> </a:t>
            </a:r>
            <a:r>
              <a:rPr lang="en-US" dirty="0" err="1"/>
              <a:t>produkce</a:t>
            </a:r>
            <a:r>
              <a:rPr lang="en-US" dirty="0"/>
              <a:t> </a:t>
            </a:r>
            <a:r>
              <a:rPr lang="en-US" dirty="0" err="1"/>
              <a:t>melaninu</a:t>
            </a:r>
            <a:r>
              <a:rPr lang="en-US" dirty="0"/>
              <a:t> (</a:t>
            </a:r>
            <a:r>
              <a:rPr lang="en-US" dirty="0" err="1"/>
              <a:t>eu</a:t>
            </a:r>
            <a:r>
              <a:rPr lang="en-US" dirty="0"/>
              <a:t>/</a:t>
            </a:r>
            <a:r>
              <a:rPr lang="en-US" dirty="0" err="1"/>
              <a:t>feomelanin</a:t>
            </a:r>
            <a:r>
              <a:rPr lang="en-US" dirty="0"/>
              <a:t>) → </a:t>
            </a:r>
            <a:r>
              <a:rPr lang="en-US" dirty="0" err="1"/>
              <a:t>uvolňování</a:t>
            </a:r>
            <a:r>
              <a:rPr lang="en-US" dirty="0"/>
              <a:t> do </a:t>
            </a:r>
            <a:r>
              <a:rPr lang="en-US" dirty="0" err="1"/>
              <a:t>mezib</a:t>
            </a:r>
            <a:r>
              <a:rPr lang="en-US" dirty="0"/>
              <a:t>. </a:t>
            </a:r>
            <a:r>
              <a:rPr lang="en-US" dirty="0" err="1"/>
              <a:t>prostor</a:t>
            </a:r>
            <a:r>
              <a:rPr lang="en-US" dirty="0"/>
              <a:t> → </a:t>
            </a:r>
            <a:r>
              <a:rPr lang="en-US" dirty="0" err="1"/>
              <a:t>vychytávání</a:t>
            </a:r>
            <a:r>
              <a:rPr lang="en-US" dirty="0"/>
              <a:t> </a:t>
            </a:r>
            <a:r>
              <a:rPr lang="en-US" dirty="0" err="1"/>
              <a:t>keratinocyty</a:t>
            </a:r>
            <a:r>
              <a:rPr lang="cs-CZ" dirty="0"/>
              <a:t> (1/36)</a:t>
            </a:r>
            <a:r>
              <a:rPr lang="en-US" dirty="0"/>
              <a:t> → </a:t>
            </a:r>
            <a:r>
              <a:rPr lang="en-US" dirty="0" err="1"/>
              <a:t>rozložení</a:t>
            </a:r>
            <a:r>
              <a:rPr lang="en-US" dirty="0"/>
              <a:t> </a:t>
            </a:r>
            <a:r>
              <a:rPr lang="en-US" dirty="0" err="1"/>
              <a:t>pigmentu</a:t>
            </a:r>
            <a:r>
              <a:rPr lang="en-US" dirty="0"/>
              <a:t>; </a:t>
            </a:r>
            <a:r>
              <a:rPr lang="en-US" dirty="0" err="1"/>
              <a:t>ve</a:t>
            </a:r>
            <a:r>
              <a:rPr lang="en-US" dirty="0"/>
              <a:t> stratum </a:t>
            </a:r>
            <a:r>
              <a:rPr lang="en-US" dirty="0" err="1"/>
              <a:t>germinativum</a:t>
            </a:r>
            <a:endParaRPr lang="en-US" dirty="0"/>
          </a:p>
        </p:txBody>
      </p:sp>
    </p:spTree>
    <p:extLst>
      <p:ext uri="{BB962C8B-B14F-4D97-AF65-F5344CB8AC3E}">
        <p14:creationId xmlns:p14="http://schemas.microsoft.com/office/powerpoint/2010/main" val="346608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ŠKÁRA</a:t>
            </a:r>
          </a:p>
        </p:txBody>
      </p:sp>
      <p:sp>
        <p:nvSpPr>
          <p:cNvPr id="3" name="Zástupný symbol pro obsah 2"/>
          <p:cNvSpPr>
            <a:spLocks noGrp="1"/>
          </p:cNvSpPr>
          <p:nvPr>
            <p:ph idx="1"/>
          </p:nvPr>
        </p:nvSpPr>
        <p:spPr/>
        <p:txBody>
          <a:bodyPr/>
          <a:lstStyle/>
          <a:p>
            <a:r>
              <a:rPr lang="cs-CZ" dirty="0"/>
              <a:t>odděluje dermis od hypodermis</a:t>
            </a:r>
          </a:p>
          <a:p>
            <a:r>
              <a:rPr lang="cs-CZ" b="1" dirty="0" err="1"/>
              <a:t>stratum</a:t>
            </a:r>
            <a:r>
              <a:rPr lang="cs-CZ" b="1" dirty="0"/>
              <a:t> </a:t>
            </a:r>
            <a:r>
              <a:rPr lang="cs-CZ" b="1" dirty="0" err="1"/>
              <a:t>papillare</a:t>
            </a:r>
            <a:r>
              <a:rPr lang="cs-CZ" b="1" dirty="0"/>
              <a:t> – </a:t>
            </a:r>
            <a:r>
              <a:rPr lang="cs-CZ" dirty="0"/>
              <a:t>řídké vazivo vybíhající proti epidermis = </a:t>
            </a:r>
            <a:r>
              <a:rPr lang="cs-CZ" b="1" dirty="0"/>
              <a:t>papily</a:t>
            </a:r>
            <a:r>
              <a:rPr lang="cs-CZ" dirty="0"/>
              <a:t> – v nich cévní a nervové zásobení</a:t>
            </a:r>
          </a:p>
          <a:p>
            <a:pPr lvl="1"/>
            <a:r>
              <a:rPr lang="cs-CZ" dirty="0"/>
              <a:t>přítomnost sensitivní inervace (</a:t>
            </a:r>
            <a:r>
              <a:rPr lang="cs-CZ" dirty="0" err="1"/>
              <a:t>Merkelovy</a:t>
            </a:r>
            <a:r>
              <a:rPr lang="cs-CZ" dirty="0"/>
              <a:t> buňky a Meissnerova tělíska)</a:t>
            </a:r>
          </a:p>
          <a:p>
            <a:r>
              <a:rPr lang="cs-CZ" b="1" dirty="0" err="1"/>
              <a:t>stratum</a:t>
            </a:r>
            <a:r>
              <a:rPr lang="cs-CZ" b="1" dirty="0"/>
              <a:t> </a:t>
            </a:r>
            <a:r>
              <a:rPr lang="cs-CZ" b="1" dirty="0" err="1"/>
              <a:t>reticulare</a:t>
            </a:r>
            <a:r>
              <a:rPr lang="cs-CZ" b="1" dirty="0"/>
              <a:t> – </a:t>
            </a:r>
            <a:r>
              <a:rPr lang="cs-CZ" dirty="0"/>
              <a:t>tuhé </a:t>
            </a:r>
            <a:r>
              <a:rPr lang="cs-CZ" dirty="0" err="1"/>
              <a:t>psťovité</a:t>
            </a:r>
            <a:r>
              <a:rPr lang="cs-CZ" dirty="0"/>
              <a:t> vazivo, cévní a nervové zásobení; kožní adnexa a smyslová tělíska</a:t>
            </a:r>
            <a:endParaRPr lang="en-US" b="1" dirty="0"/>
          </a:p>
        </p:txBody>
      </p:sp>
    </p:spTree>
    <p:extLst>
      <p:ext uri="{BB962C8B-B14F-4D97-AF65-F5344CB8AC3E}">
        <p14:creationId xmlns:p14="http://schemas.microsoft.com/office/powerpoint/2010/main" val="3069524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sz="2000" b="1" dirty="0"/>
              <a:t>MAZOVÉ KOŽNÍ ŽLÁZY</a:t>
            </a:r>
          </a:p>
          <a:p>
            <a:r>
              <a:rPr lang="cs-CZ" sz="2000" b="1" dirty="0"/>
              <a:t>exokrinní, </a:t>
            </a:r>
            <a:r>
              <a:rPr lang="cs-CZ" sz="2000" b="1" dirty="0" err="1"/>
              <a:t>exoepitelová</a:t>
            </a:r>
            <a:endParaRPr lang="cs-CZ" sz="2000" b="1" dirty="0"/>
          </a:p>
          <a:p>
            <a:r>
              <a:rPr lang="cs-CZ" sz="2000" b="1" dirty="0"/>
              <a:t>SEKREČNÍ ODDÍL:</a:t>
            </a:r>
          </a:p>
          <a:p>
            <a:pPr lvl="1"/>
            <a:r>
              <a:rPr lang="cs-CZ" sz="1800" b="1" dirty="0"/>
              <a:t>alveolární</a:t>
            </a:r>
            <a:r>
              <a:rPr lang="cs-CZ" sz="1800" dirty="0"/>
              <a:t> - sekreční oddíl má kulovitý tvar</a:t>
            </a:r>
          </a:p>
          <a:p>
            <a:pPr lvl="1"/>
            <a:r>
              <a:rPr lang="cs-CZ" sz="1800" b="1" dirty="0"/>
              <a:t>rozvětvená</a:t>
            </a:r>
            <a:r>
              <a:rPr lang="cs-CZ" sz="1800" dirty="0"/>
              <a:t> – více sekrečních oddílů, které navazují na jeden vývodní oddíl (volně ústí na povrch kůže nebo je vázán na vlasový folikul – m. </a:t>
            </a:r>
            <a:r>
              <a:rPr lang="cs-CZ" sz="1800" dirty="0" err="1"/>
              <a:t>arrector</a:t>
            </a:r>
            <a:r>
              <a:rPr lang="cs-CZ" sz="1800" dirty="0"/>
              <a:t> </a:t>
            </a:r>
            <a:r>
              <a:rPr lang="cs-CZ" sz="1800" dirty="0" err="1"/>
              <a:t>pilli</a:t>
            </a:r>
            <a:r>
              <a:rPr lang="cs-CZ" sz="1800" dirty="0"/>
              <a:t>)</a:t>
            </a:r>
          </a:p>
          <a:p>
            <a:pPr lvl="1"/>
            <a:r>
              <a:rPr lang="cs-CZ" sz="1800" b="1" dirty="0" err="1"/>
              <a:t>polyptychní</a:t>
            </a:r>
            <a:r>
              <a:rPr lang="cs-CZ" sz="1800" dirty="0"/>
              <a:t> – více vrstev </a:t>
            </a:r>
            <a:r>
              <a:rPr lang="cs-CZ" sz="1800" dirty="0" err="1"/>
              <a:t>keratinocytů</a:t>
            </a:r>
            <a:r>
              <a:rPr lang="cs-CZ" sz="1800" dirty="0"/>
              <a:t>, které vystýlají žlázu. Bazální buňky mají vysokou proliferační aktivitu (tmavá vrstva u BM) → jejich neustálá náhrada, které podléhají tukové degeneraci</a:t>
            </a:r>
          </a:p>
          <a:p>
            <a:r>
              <a:rPr lang="cs-CZ" sz="2000" dirty="0"/>
              <a:t>způsob sekrece je</a:t>
            </a:r>
            <a:r>
              <a:rPr lang="cs-CZ" sz="2000" b="1" dirty="0"/>
              <a:t> </a:t>
            </a:r>
            <a:r>
              <a:rPr lang="cs-CZ" sz="2000" b="1" dirty="0" err="1"/>
              <a:t>holokrinní</a:t>
            </a:r>
            <a:r>
              <a:rPr lang="cs-CZ" sz="2000" dirty="0"/>
              <a:t>; sekret je tukové povahy (maz)</a:t>
            </a:r>
          </a:p>
          <a:p>
            <a:r>
              <a:rPr lang="cs-CZ" sz="2000" dirty="0"/>
              <a:t>lokalizace: celý povrch těla mimo dlaň a bříška prstů ruky a </a:t>
            </a:r>
            <a:r>
              <a:rPr lang="cs-CZ" sz="2000" dirty="0" err="1"/>
              <a:t>plosky</a:t>
            </a:r>
            <a:r>
              <a:rPr lang="cs-CZ" sz="2000" dirty="0"/>
              <a:t> nohy a červeň rtu</a:t>
            </a:r>
          </a:p>
          <a:p>
            <a:endParaRPr lang="en-US" sz="2000" dirty="0"/>
          </a:p>
        </p:txBody>
      </p:sp>
    </p:spTree>
    <p:extLst>
      <p:ext uri="{BB962C8B-B14F-4D97-AF65-F5344CB8AC3E}">
        <p14:creationId xmlns:p14="http://schemas.microsoft.com/office/powerpoint/2010/main" val="308862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b="1" dirty="0"/>
              <a:t>MAZOVÉ KOŽNÍ ŽLÁZY</a:t>
            </a:r>
          </a:p>
          <a:p>
            <a:pPr marL="0" indent="0">
              <a:buNone/>
            </a:pPr>
            <a:r>
              <a:rPr lang="cs-CZ" b="1" dirty="0"/>
              <a:t>VÝVODNÍ ODDÍL: </a:t>
            </a:r>
          </a:p>
          <a:p>
            <a:pPr lvl="1"/>
            <a:r>
              <a:rPr lang="cs-CZ" b="1" dirty="0"/>
              <a:t>vyústění do vlasového folikulu </a:t>
            </a:r>
            <a:r>
              <a:rPr lang="cs-CZ" dirty="0"/>
              <a:t>– většina mazových žláz, vývodní část má epitel vrstevnatý dlaždicový, jehož koncová část tohoto vývodu rohovatí</a:t>
            </a:r>
          </a:p>
          <a:p>
            <a:pPr lvl="1"/>
            <a:r>
              <a:rPr lang="cs-CZ" b="1" dirty="0"/>
              <a:t>volné mazové žlázy </a:t>
            </a:r>
            <a:r>
              <a:rPr lang="cs-CZ" dirty="0"/>
              <a:t>– na povrch pokožky, koncová část vývodu rohovatí (</a:t>
            </a:r>
            <a:r>
              <a:rPr lang="cs-CZ" dirty="0" err="1"/>
              <a:t>vrst</a:t>
            </a:r>
            <a:r>
              <a:rPr lang="cs-CZ" dirty="0"/>
              <a:t>. </a:t>
            </a:r>
            <a:r>
              <a:rPr lang="cs-CZ" dirty="0" err="1"/>
              <a:t>dlažd</a:t>
            </a:r>
            <a:r>
              <a:rPr lang="cs-CZ" dirty="0"/>
              <a:t>. tence rohovatějící epitel); </a:t>
            </a:r>
          </a:p>
          <a:p>
            <a:pPr lvl="2"/>
            <a:r>
              <a:rPr lang="cs-CZ" b="1" dirty="0"/>
              <a:t>lokalizace:</a:t>
            </a:r>
            <a:r>
              <a:rPr lang="cs-CZ" dirty="0"/>
              <a:t> zevní zvukovod (</a:t>
            </a:r>
            <a:r>
              <a:rPr lang="cs-CZ" dirty="0" err="1"/>
              <a:t>ceruminální</a:t>
            </a:r>
            <a:r>
              <a:rPr lang="cs-CZ" dirty="0"/>
              <a:t> žlázky), oční víčko (</a:t>
            </a:r>
            <a:r>
              <a:rPr lang="cs-CZ" dirty="0" err="1"/>
              <a:t>Meibomská</a:t>
            </a:r>
            <a:r>
              <a:rPr lang="cs-CZ" dirty="0"/>
              <a:t> žláza), rty, </a:t>
            </a:r>
            <a:r>
              <a:rPr lang="cs-CZ" dirty="0" err="1"/>
              <a:t>glans</a:t>
            </a:r>
            <a:r>
              <a:rPr lang="cs-CZ" dirty="0"/>
              <a:t> penis, labia </a:t>
            </a:r>
            <a:r>
              <a:rPr lang="cs-CZ" dirty="0" err="1"/>
              <a:t>minora</a:t>
            </a:r>
            <a:r>
              <a:rPr lang="cs-CZ" dirty="0"/>
              <a:t>, dvorec prsní bradavky</a:t>
            </a:r>
          </a:p>
          <a:p>
            <a:endParaRPr lang="en-US" sz="2000" dirty="0"/>
          </a:p>
        </p:txBody>
      </p:sp>
    </p:spTree>
    <p:extLst>
      <p:ext uri="{BB962C8B-B14F-4D97-AF65-F5344CB8AC3E}">
        <p14:creationId xmlns:p14="http://schemas.microsoft.com/office/powerpoint/2010/main" val="162761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HYPODERMIS</a:t>
            </a:r>
            <a:endParaRPr lang="en-US" dirty="0"/>
          </a:p>
        </p:txBody>
      </p:sp>
      <p:sp>
        <p:nvSpPr>
          <p:cNvPr id="3" name="Zástupný symbol pro obsah 2"/>
          <p:cNvSpPr>
            <a:spLocks noGrp="1"/>
          </p:cNvSpPr>
          <p:nvPr>
            <p:ph idx="1"/>
          </p:nvPr>
        </p:nvSpPr>
        <p:spPr/>
        <p:txBody>
          <a:bodyPr/>
          <a:lstStyle/>
          <a:p>
            <a:r>
              <a:rPr lang="cs-CZ" dirty="0"/>
              <a:t>spojuje kůži s podkladem (svalová fascie, periost, perichondrium)</a:t>
            </a:r>
          </a:p>
          <a:p>
            <a:r>
              <a:rPr lang="cs-CZ" dirty="0"/>
              <a:t>tvořena lalůčky tukového vaziva (nebo řídkým vazivem v místech, kde je kůže volně pohyblivá)</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00384"/>
            <a:ext cx="4896544" cy="3672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750" y="3503286"/>
            <a:ext cx="5069947" cy="3275186"/>
          </a:xfrm>
          <a:prstGeom prst="rect">
            <a:avLst/>
          </a:prstGeom>
        </p:spPr>
      </p:pic>
    </p:spTree>
    <p:extLst>
      <p:ext uri="{BB962C8B-B14F-4D97-AF65-F5344CB8AC3E}">
        <p14:creationId xmlns:p14="http://schemas.microsoft.com/office/powerpoint/2010/main" val="257780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7A98-2EDE-405C-9701-62FBF3178AF2}"/>
              </a:ext>
            </a:extLst>
          </p:cNvPr>
          <p:cNvSpPr>
            <a:spLocks noGrp="1"/>
          </p:cNvSpPr>
          <p:nvPr>
            <p:ph type="title"/>
          </p:nvPr>
        </p:nvSpPr>
        <p:spPr/>
        <p:txBody>
          <a:bodyPr/>
          <a:lstStyle/>
          <a:p>
            <a:r>
              <a:rPr lang="cs-CZ" dirty="0"/>
              <a:t>Kmenové buňky kůže</a:t>
            </a:r>
            <a:endParaRPr lang="en-US" dirty="0"/>
          </a:p>
        </p:txBody>
      </p:sp>
      <p:sp>
        <p:nvSpPr>
          <p:cNvPr id="3" name="Content Placeholder 2">
            <a:extLst>
              <a:ext uri="{FF2B5EF4-FFF2-40B4-BE49-F238E27FC236}">
                <a16:creationId xmlns:a16="http://schemas.microsoft.com/office/drawing/2014/main" id="{22636521-6DAF-4F71-8194-A04AAB139DF2}"/>
              </a:ext>
            </a:extLst>
          </p:cNvPr>
          <p:cNvSpPr>
            <a:spLocks noGrp="1"/>
          </p:cNvSpPr>
          <p:nvPr>
            <p:ph idx="1"/>
          </p:nvPr>
        </p:nvSpPr>
        <p:spPr/>
        <p:txBody>
          <a:bodyPr/>
          <a:lstStyle/>
          <a:p>
            <a:r>
              <a:rPr lang="cs-CZ" dirty="0"/>
              <a:t>Epidermální kmenové </a:t>
            </a:r>
            <a:r>
              <a:rPr lang="cs-CZ" dirty="0" err="1"/>
              <a:t>buňk</a:t>
            </a:r>
            <a:r>
              <a:rPr lang="en-US" dirty="0"/>
              <a:t>y</a:t>
            </a:r>
            <a:endParaRPr lang="cs-CZ" dirty="0"/>
          </a:p>
          <a:p>
            <a:pPr lvl="1"/>
            <a:r>
              <a:rPr lang="cs-CZ" dirty="0"/>
              <a:t>Regenerace kůže</a:t>
            </a:r>
          </a:p>
          <a:p>
            <a:pPr lvl="1"/>
            <a:r>
              <a:rPr lang="cs-CZ" dirty="0"/>
              <a:t>Bazální vrstva epidermis</a:t>
            </a:r>
            <a:endParaRPr lang="en-US" dirty="0"/>
          </a:p>
          <a:p>
            <a:r>
              <a:rPr lang="en-US" dirty="0" err="1"/>
              <a:t>Kmen</a:t>
            </a:r>
            <a:r>
              <a:rPr lang="cs-CZ" dirty="0" err="1"/>
              <a:t>ové</a:t>
            </a:r>
            <a:r>
              <a:rPr lang="cs-CZ" dirty="0"/>
              <a:t> buňky vlasových folikulů</a:t>
            </a:r>
          </a:p>
          <a:p>
            <a:pPr lvl="1"/>
            <a:r>
              <a:rPr lang="cs-CZ" dirty="0"/>
              <a:t>Obnova vlasových folikulů</a:t>
            </a:r>
          </a:p>
          <a:p>
            <a:pPr lvl="1"/>
            <a:r>
              <a:rPr lang="cs-CZ" dirty="0"/>
              <a:t>Regenerace epidermis a mazových žláz po poškození</a:t>
            </a:r>
          </a:p>
          <a:p>
            <a:r>
              <a:rPr lang="cs-CZ" dirty="0"/>
              <a:t>Kmenové buňky melanocytů</a:t>
            </a:r>
          </a:p>
          <a:p>
            <a:pPr lvl="1"/>
            <a:r>
              <a:rPr lang="cs-CZ" dirty="0"/>
              <a:t>?</a:t>
            </a:r>
            <a:endParaRPr lang="en-US" dirty="0"/>
          </a:p>
        </p:txBody>
      </p:sp>
    </p:spTree>
    <p:extLst>
      <p:ext uri="{BB962C8B-B14F-4D97-AF65-F5344CB8AC3E}">
        <p14:creationId xmlns:p14="http://schemas.microsoft.com/office/powerpoint/2010/main" val="218245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5119793-56B5-4A91-BE10-A1C18330F319}"/>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(A) Diagrammatic representation of skin epithelial histology. </a:t>
            </a:r>
          </a:p>
        </p:txBody>
      </p:sp>
      <p:pic>
        <p:nvPicPr>
          <p:cNvPr id="3074" name="Picture 2">
            <a:extLst>
              <a:ext uri="{FF2B5EF4-FFF2-40B4-BE49-F238E27FC236}">
                <a16:creationId xmlns:a16="http://schemas.microsoft.com/office/drawing/2014/main" id="{C58EBE45-85A2-4817-9342-AF186BA07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97945917-BB2F-402D-A255-E32199647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58601"/>
            <a:ext cx="7804800" cy="3335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088D698-6D92-47E0-A0D0-961B5CA597E6}"/>
              </a:ext>
            </a:extLst>
          </p:cNvPr>
          <p:cNvSpPr txBox="1">
            <a:spLocks noChangeArrowheads="1"/>
          </p:cNvSpPr>
          <p:nvPr/>
        </p:nvSpPr>
        <p:spPr bwMode="auto">
          <a:xfrm>
            <a:off x="67104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Laura Alonso, and Elaine Fuchs PNAS 2003;100:suppl 1:11830-11835</a:t>
            </a:r>
          </a:p>
        </p:txBody>
      </p:sp>
      <p:sp>
        <p:nvSpPr>
          <p:cNvPr id="3077" name="Text Box 5">
            <a:extLst>
              <a:ext uri="{FF2B5EF4-FFF2-40B4-BE49-F238E27FC236}">
                <a16:creationId xmlns:a16="http://schemas.microsoft.com/office/drawing/2014/main" id="{6C115A94-4FF9-4DCC-9E3A-FF9454EB42AC}"/>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©2003 by National Academy of Sciences</a:t>
            </a:r>
          </a:p>
        </p:txBody>
      </p:sp>
    </p:spTree>
    <p:extLst>
      <p:ext uri="{BB962C8B-B14F-4D97-AF65-F5344CB8AC3E}">
        <p14:creationId xmlns:p14="http://schemas.microsoft.com/office/powerpoint/2010/main" val="2202468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12E5871D-5EB9-4FC1-864D-DCF0ADA5DFB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Diagram of the hair follicle and cell lineages supplied by epidermal stem cells. </a:t>
            </a:r>
          </a:p>
        </p:txBody>
      </p:sp>
      <p:pic>
        <p:nvPicPr>
          <p:cNvPr id="3074" name="Picture 2">
            <a:extLst>
              <a:ext uri="{FF2B5EF4-FFF2-40B4-BE49-F238E27FC236}">
                <a16:creationId xmlns:a16="http://schemas.microsoft.com/office/drawing/2014/main" id="{97F2E0AC-68AA-4EBC-BA44-F0F316F9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D40E1A1-A816-45F3-9303-5A034037EC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881" y="979561"/>
            <a:ext cx="41745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8BFECDD-36F2-4E72-AF6F-26AC3BE0EBDB}"/>
              </a:ext>
            </a:extLst>
          </p:cNvPr>
          <p:cNvSpPr txBox="1">
            <a:spLocks noChangeArrowheads="1"/>
          </p:cNvSpPr>
          <p:nvPr/>
        </p:nvSpPr>
        <p:spPr bwMode="auto">
          <a:xfrm>
            <a:off x="24868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Laura Alonso, and Elaine Fuchs PNAS 2003;100:suppl 1:11830-11835</a:t>
            </a:r>
          </a:p>
        </p:txBody>
      </p:sp>
      <p:sp>
        <p:nvSpPr>
          <p:cNvPr id="3077" name="Text Box 5">
            <a:extLst>
              <a:ext uri="{FF2B5EF4-FFF2-40B4-BE49-F238E27FC236}">
                <a16:creationId xmlns:a16="http://schemas.microsoft.com/office/drawing/2014/main" id="{A4D957E7-8251-40E5-99B5-72EDC238D488}"/>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©2003 by National Academy of Sciences</a:t>
            </a:r>
          </a:p>
        </p:txBody>
      </p:sp>
    </p:spTree>
    <p:extLst>
      <p:ext uri="{BB962C8B-B14F-4D97-AF65-F5344CB8AC3E}">
        <p14:creationId xmlns:p14="http://schemas.microsoft.com/office/powerpoint/2010/main" val="73328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a:t>
            </a:r>
            <a:r>
              <a:rPr lang="cs-CZ" dirty="0" err="1"/>
              <a:t>sebeobnovy</a:t>
            </a:r>
            <a:r>
              <a:rPr lang="cs-CZ" dirty="0"/>
              <a:t> kmenové buňky kůže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627697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10" y="6453336"/>
            <a:ext cx="1838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39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vlasového folikulu</a:t>
            </a:r>
            <a:endParaRPr lang="en-US"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87710"/>
            <a:ext cx="6099405" cy="42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86372" y="1287710"/>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bdélník 7"/>
          <p:cNvSpPr/>
          <p:nvPr/>
        </p:nvSpPr>
        <p:spPr>
          <a:xfrm>
            <a:off x="3275856" y="1153244"/>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bdélník 8"/>
          <p:cNvSpPr/>
          <p:nvPr/>
        </p:nvSpPr>
        <p:spPr>
          <a:xfrm>
            <a:off x="4902696"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Obdélník 9"/>
          <p:cNvSpPr/>
          <p:nvPr/>
        </p:nvSpPr>
        <p:spPr>
          <a:xfrm>
            <a:off x="6228184"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509120"/>
            <a:ext cx="3382538" cy="227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1" y="4059138"/>
            <a:ext cx="1733941" cy="262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1527851" y="389721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53" y="2707914"/>
            <a:ext cx="1535237" cy="6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5606727" y="4252659"/>
            <a:ext cx="4572000" cy="276999"/>
          </a:xfrm>
          <a:prstGeom prst="rect">
            <a:avLst/>
          </a:prstGeom>
        </p:spPr>
        <p:txBody>
          <a:bodyPr>
            <a:spAutoFit/>
          </a:bodyPr>
          <a:lstStyle/>
          <a:p>
            <a:r>
              <a:rPr lang="da-DK" sz="1200" dirty="0">
                <a:solidFill>
                  <a:schemeClr val="tx1"/>
                </a:solidFill>
              </a:rPr>
              <a:t>Jaks, V.</a:t>
            </a:r>
            <a:r>
              <a:rPr lang="da-DK" sz="1200" i="1" dirty="0">
                <a:solidFill>
                  <a:schemeClr val="tx1"/>
                </a:solidFill>
              </a:rPr>
              <a:t> et al. Nat. Genet. </a:t>
            </a:r>
            <a:r>
              <a:rPr lang="da-DK" sz="1200" b="1" i="1" dirty="0">
                <a:solidFill>
                  <a:schemeClr val="tx1"/>
                </a:solidFill>
              </a:rPr>
              <a:t>40, 1291-1299, (2008).</a:t>
            </a:r>
          </a:p>
        </p:txBody>
      </p:sp>
    </p:spTree>
    <p:extLst>
      <p:ext uri="{BB962C8B-B14F-4D97-AF65-F5344CB8AC3E}">
        <p14:creationId xmlns:p14="http://schemas.microsoft.com/office/powerpoint/2010/main" val="260233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7" name="Obdélník 6"/>
          <p:cNvSpPr/>
          <p:nvPr/>
        </p:nvSpPr>
        <p:spPr>
          <a:xfrm>
            <a:off x="2267744" y="3645024"/>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81827" y="386343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81827" y="522920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803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33413"/>
            <a:ext cx="89154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53336"/>
            <a:ext cx="3705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88024" y="4941168"/>
            <a:ext cx="374441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54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sp>
        <p:nvSpPr>
          <p:cNvPr id="3" name="Zástupný symbol pro obsah 2"/>
          <p:cNvSpPr>
            <a:spLocks noGrp="1"/>
          </p:cNvSpPr>
          <p:nvPr>
            <p:ph idx="1"/>
          </p:nvPr>
        </p:nvSpPr>
        <p:spPr/>
        <p:txBody>
          <a:bodyPr/>
          <a:lstStyle/>
          <a:p>
            <a:r>
              <a:rPr lang="cs-CZ" sz="2000" dirty="0"/>
              <a:t>Zajištění homeostázy (sekundy – minuty)</a:t>
            </a:r>
          </a:p>
          <a:p>
            <a:pPr lvl="1"/>
            <a:r>
              <a:rPr lang="cs-CZ" sz="1800" dirty="0"/>
              <a:t>Koagulace</a:t>
            </a:r>
          </a:p>
          <a:p>
            <a:pPr lvl="1"/>
            <a:r>
              <a:rPr lang="cs-CZ" sz="1800" dirty="0"/>
              <a:t>Provizorní ECM</a:t>
            </a:r>
          </a:p>
          <a:p>
            <a:r>
              <a:rPr lang="cs-CZ" sz="2000" dirty="0"/>
              <a:t>Zánět (hodiny – dny)</a:t>
            </a:r>
          </a:p>
          <a:p>
            <a:pPr lvl="1"/>
            <a:r>
              <a:rPr lang="cs-CZ" sz="1800" dirty="0"/>
              <a:t>Infiltrace leukocytů</a:t>
            </a:r>
          </a:p>
          <a:p>
            <a:pPr lvl="1"/>
            <a:r>
              <a:rPr lang="cs-CZ" sz="1800" dirty="0"/>
              <a:t>Trofické faktory stimulují migraci a proliferaci dalších buněk</a:t>
            </a:r>
          </a:p>
          <a:p>
            <a:r>
              <a:rPr lang="cs-CZ" sz="2000" dirty="0"/>
              <a:t>Proliferace (dny – týdny)</a:t>
            </a:r>
          </a:p>
          <a:p>
            <a:pPr lvl="1"/>
            <a:r>
              <a:rPr lang="cs-CZ" sz="1800" dirty="0"/>
              <a:t>Vstup fibroblastů a </a:t>
            </a:r>
            <a:r>
              <a:rPr lang="cs-CZ" sz="1800" dirty="0" err="1"/>
              <a:t>endoteliáních</a:t>
            </a:r>
            <a:r>
              <a:rPr lang="cs-CZ" sz="1800" dirty="0"/>
              <a:t> buněk do rány</a:t>
            </a:r>
          </a:p>
          <a:p>
            <a:pPr lvl="1"/>
            <a:r>
              <a:rPr lang="cs-CZ" sz="1800" dirty="0"/>
              <a:t>Reorganizace ECM</a:t>
            </a:r>
          </a:p>
          <a:p>
            <a:r>
              <a:rPr lang="cs-CZ" sz="2000" dirty="0" err="1"/>
              <a:t>Remodelace</a:t>
            </a:r>
            <a:r>
              <a:rPr lang="cs-CZ" sz="2000" dirty="0"/>
              <a:t> a maturace (týdny – měsíce –roky)</a:t>
            </a:r>
          </a:p>
          <a:p>
            <a:pPr lvl="1"/>
            <a:r>
              <a:rPr lang="cs-CZ" sz="1800" dirty="0"/>
              <a:t>Reorganizace </a:t>
            </a:r>
            <a:r>
              <a:rPr lang="cs-CZ" sz="1800" dirty="0" err="1"/>
              <a:t>kolegenové</a:t>
            </a:r>
            <a:r>
              <a:rPr lang="cs-CZ" sz="1800" dirty="0"/>
              <a:t> ECM</a:t>
            </a:r>
          </a:p>
          <a:p>
            <a:pPr lvl="1"/>
            <a:r>
              <a:rPr lang="cs-CZ" sz="1800" dirty="0"/>
              <a:t>Zakrytí rány epitelem</a:t>
            </a:r>
          </a:p>
          <a:p>
            <a:pPr lvl="1"/>
            <a:r>
              <a:rPr lang="cs-CZ" sz="1800" dirty="0"/>
              <a:t>Migrace </a:t>
            </a:r>
            <a:r>
              <a:rPr lang="cs-CZ" sz="1800" dirty="0" err="1"/>
              <a:t>keratinocytů</a:t>
            </a:r>
            <a:r>
              <a:rPr lang="cs-CZ" sz="1800" dirty="0"/>
              <a:t>, ustanovení nové bazální membrány</a:t>
            </a:r>
          </a:p>
          <a:p>
            <a:pPr marL="0" indent="0">
              <a:buNone/>
            </a:pPr>
            <a:endParaRPr lang="en-US" sz="2000" dirty="0"/>
          </a:p>
        </p:txBody>
      </p:sp>
    </p:spTree>
    <p:extLst>
      <p:ext uri="{BB962C8B-B14F-4D97-AF65-F5344CB8AC3E}">
        <p14:creationId xmlns:p14="http://schemas.microsoft.com/office/powerpoint/2010/main" val="3829354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247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2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68760"/>
            <a:ext cx="5400600" cy="55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51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136098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4fb1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39752" y="3911429"/>
            <a:ext cx="6403287" cy="263859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755650" y="125413"/>
            <a:ext cx="7416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Struktura a biosyntéza pohlavních steroidních hormonů:</a:t>
            </a:r>
          </a:p>
        </p:txBody>
      </p:sp>
      <p:sp>
        <p:nvSpPr>
          <p:cNvPr id="25604" name="Obdélník 4"/>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pic>
        <p:nvPicPr>
          <p:cNvPr id="5" name="Picture 3" descr="ch4f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5"/>
            <a:ext cx="4320480" cy="28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65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186680"/>
            <a:ext cx="856932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cs-CZ" altLang="cs-CZ" sz="2400" b="1" dirty="0">
                <a:solidFill>
                  <a:srgbClr val="0000CC"/>
                </a:solidFill>
                <a:latin typeface="Calibri"/>
              </a:rPr>
              <a:t>Modelová aktivace jaderného receptoru – příklad GR</a:t>
            </a:r>
          </a:p>
        </p:txBody>
      </p:sp>
      <p:pic>
        <p:nvPicPr>
          <p:cNvPr id="9219" name="Picture 3" descr="ch4f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4216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4572000" y="1052513"/>
            <a:ext cx="43561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AutoNum type="arabicPeriod"/>
            </a:pPr>
            <a:r>
              <a:rPr lang="cs-CZ" altLang="cs-CZ" sz="1600" b="1">
                <a:solidFill>
                  <a:prstClr val="black"/>
                </a:solidFill>
              </a:rPr>
              <a:t>Volný lipofilní kortizol snadno prochází buněčnou membránou a váže se na GR;</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Podobně jako další steroidní receptory je GR v neaktivním stavu vázán v cytoplazmě na tzv. heat shock proteiny (hsp-90, hsp-70 a hsp-56);</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 navázání ligandu na receptor dochází k uvolnění Hsp a translokaci GR do jádra;</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Vznikající homodimer se váže na specifické sekvence DNA – glukokortikoidní responzívní elementy (GRE);</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Ve spolupráci s dalšími koaktivátory a faktory remodelujícími chromatin iniciuje transkripci cílových genů;</a:t>
            </a:r>
          </a:p>
          <a:p>
            <a:pPr eaLnBrk="1" fontAlgn="auto" hangingPunct="1">
              <a:spcBef>
                <a:spcPct val="0"/>
              </a:spcBef>
              <a:spcAft>
                <a:spcPts val="0"/>
              </a:spcAft>
              <a:buFontTx/>
              <a:buNone/>
            </a:pPr>
            <a:endParaRPr lang="cs-CZ" altLang="cs-CZ" sz="1600" b="1">
              <a:solidFill>
                <a:prstClr val="black"/>
              </a:solidFill>
            </a:endParaRPr>
          </a:p>
        </p:txBody>
      </p:sp>
      <p:sp>
        <p:nvSpPr>
          <p:cNvPr id="9221" name="Obdélník 1"/>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spTree>
    <p:extLst>
      <p:ext uri="{BB962C8B-B14F-4D97-AF65-F5344CB8AC3E}">
        <p14:creationId xmlns:p14="http://schemas.microsoft.com/office/powerpoint/2010/main" val="648610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MLÉČNÁ ŽLÁZA</a:t>
            </a:r>
            <a:endParaRPr lang="en-US" dirty="0"/>
          </a:p>
        </p:txBody>
      </p:sp>
      <p:sp>
        <p:nvSpPr>
          <p:cNvPr id="3" name="Zástupný symbol pro obsah 2"/>
          <p:cNvSpPr>
            <a:spLocks noGrp="1"/>
          </p:cNvSpPr>
          <p:nvPr>
            <p:ph idx="1"/>
          </p:nvPr>
        </p:nvSpPr>
        <p:spPr>
          <a:xfrm>
            <a:off x="1547813" y="1412777"/>
            <a:ext cx="7056635" cy="2376263"/>
          </a:xfrm>
        </p:spPr>
        <p:txBody>
          <a:bodyPr/>
          <a:lstStyle/>
          <a:p>
            <a:r>
              <a:rPr lang="cs-CZ" sz="2000" dirty="0"/>
              <a:t>Soubor 15 – 20 </a:t>
            </a:r>
            <a:r>
              <a:rPr lang="cs-CZ" sz="2000" dirty="0" err="1"/>
              <a:t>tuboaveolárních</a:t>
            </a:r>
            <a:r>
              <a:rPr lang="cs-CZ" sz="2000" dirty="0"/>
              <a:t> žláz tvořící laloky - </a:t>
            </a:r>
            <a:r>
              <a:rPr lang="cs-CZ" sz="2000" b="1" dirty="0" err="1"/>
              <a:t>lobi</a:t>
            </a:r>
            <a:endParaRPr lang="cs-CZ" sz="2000" b="1" dirty="0"/>
          </a:p>
          <a:p>
            <a:r>
              <a:rPr lang="cs-CZ" sz="2000" dirty="0"/>
              <a:t>Každý vývod se rozvětvuje, sekreční oddíly - </a:t>
            </a:r>
            <a:r>
              <a:rPr lang="cs-CZ" sz="2000" b="1" dirty="0" err="1"/>
              <a:t>lobuly</a:t>
            </a:r>
            <a:endParaRPr lang="cs-CZ" sz="2000" b="1" dirty="0"/>
          </a:p>
          <a:p>
            <a:r>
              <a:rPr lang="cs-CZ" sz="2000" dirty="0"/>
              <a:t>Spolu s tukovou tkání a vazivovým </a:t>
            </a:r>
            <a:r>
              <a:rPr lang="cs-CZ" sz="2000" dirty="0" err="1"/>
              <a:t>stromatem</a:t>
            </a:r>
            <a:r>
              <a:rPr lang="cs-CZ" sz="2000" dirty="0"/>
              <a:t> je podkladem prsu</a:t>
            </a:r>
          </a:p>
          <a:p>
            <a:r>
              <a:rPr lang="cs-CZ" sz="2000" dirty="0"/>
              <a:t>K plnému rozvoji dochází v průběhu těhotenství – laktace</a:t>
            </a:r>
          </a:p>
          <a:p>
            <a:pPr lvl="1"/>
            <a:r>
              <a:rPr lang="cs-CZ" sz="1800" dirty="0"/>
              <a:t>Intenzivní proliferace </a:t>
            </a:r>
            <a:r>
              <a:rPr lang="cs-CZ" sz="1800" b="1" dirty="0"/>
              <a:t>alveolů</a:t>
            </a:r>
            <a:r>
              <a:rPr lang="cs-CZ" sz="1800" dirty="0"/>
              <a:t> na konci </a:t>
            </a:r>
            <a:r>
              <a:rPr lang="cs-CZ" sz="1800" dirty="0" err="1"/>
              <a:t>interlobulárních</a:t>
            </a:r>
            <a:r>
              <a:rPr lang="cs-CZ" sz="1800" dirty="0"/>
              <a:t> vývodů</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3" y="4149080"/>
            <a:ext cx="5932904" cy="25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33" y="4560595"/>
            <a:ext cx="2246585" cy="1647496"/>
          </a:xfrm>
          <a:prstGeom prst="rect">
            <a:avLst/>
          </a:prstGeom>
        </p:spPr>
      </p:pic>
    </p:spTree>
    <p:extLst>
      <p:ext uri="{BB962C8B-B14F-4D97-AF65-F5344CB8AC3E}">
        <p14:creationId xmlns:p14="http://schemas.microsoft.com/office/powerpoint/2010/main" val="3488295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050" name="Picture 2" descr="http://www.pathophys.org/wp-content/uploads/2012/12/breastnorma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13037"/>
            <a:ext cx="7384535" cy="46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7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dirty="0"/>
              <a:t>KOŽNÍ SYSTÉM</a:t>
            </a:r>
          </a:p>
        </p:txBody>
      </p:sp>
      <p:sp>
        <p:nvSpPr>
          <p:cNvPr id="8195" name="Zástupný symbol pro obsah 2"/>
          <p:cNvSpPr>
            <a:spLocks noGrp="1"/>
          </p:cNvSpPr>
          <p:nvPr>
            <p:ph idx="1"/>
          </p:nvPr>
        </p:nvSpPr>
        <p:spPr/>
        <p:txBody>
          <a:bodyPr/>
          <a:lstStyle/>
          <a:p>
            <a:r>
              <a:rPr lang="cs-CZ" altLang="cs-CZ" dirty="0"/>
              <a:t>zevní obal těla, chrání tělo před ztrátou tekutin, škodlivými vlivy vnějšího prostředí, je zapojena do metabolických a imunitních procesů, má význam v termoregulaci, obsahuje smyslové receptory (hmat, bolest, teplota)</a:t>
            </a:r>
          </a:p>
          <a:p>
            <a:r>
              <a:rPr lang="cs-CZ" altLang="cs-CZ" dirty="0"/>
              <a:t>Pokožka</a:t>
            </a:r>
          </a:p>
          <a:p>
            <a:pPr lvl="1"/>
            <a:r>
              <a:rPr lang="cs-CZ" altLang="cs-CZ" dirty="0"/>
              <a:t>Epidermis (rohovějící epitel)</a:t>
            </a:r>
          </a:p>
          <a:p>
            <a:pPr lvl="1"/>
            <a:r>
              <a:rPr lang="cs-CZ" altLang="cs-CZ" dirty="0"/>
              <a:t>Dermis, škára (vazivová složka)</a:t>
            </a:r>
          </a:p>
          <a:p>
            <a:r>
              <a:rPr lang="cs-CZ" altLang="cs-CZ" dirty="0"/>
              <a:t>Kožní orgány, adnexa</a:t>
            </a:r>
          </a:p>
          <a:p>
            <a:pPr lvl="1"/>
            <a:r>
              <a:rPr lang="cs-CZ" altLang="cs-CZ" dirty="0"/>
              <a:t>Deriváty epidermis</a:t>
            </a:r>
          </a:p>
          <a:p>
            <a:pPr lvl="2"/>
            <a:r>
              <a:rPr lang="cs-CZ" altLang="cs-CZ" dirty="0"/>
              <a:t>Vlasy, nehty</a:t>
            </a:r>
          </a:p>
          <a:p>
            <a:pPr lvl="2"/>
            <a:r>
              <a:rPr lang="cs-CZ" altLang="cs-CZ" dirty="0"/>
              <a:t>Kožní žlázy</a:t>
            </a:r>
          </a:p>
          <a:p>
            <a:pPr lvl="2"/>
            <a:r>
              <a:rPr lang="cs-CZ" altLang="cs-CZ" dirty="0"/>
              <a:t>Mléčná žláza</a:t>
            </a:r>
          </a:p>
          <a:p>
            <a:endParaRPr lang="cs-CZ" altLang="cs-CZ"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13" y="2880594"/>
            <a:ext cx="3096344" cy="387043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Změny mléčné žlázy spojené s věkem</a:t>
            </a:r>
            <a:endParaRPr lang="en-US" dirty="0"/>
          </a:p>
        </p:txBody>
      </p:sp>
      <p:sp>
        <p:nvSpPr>
          <p:cNvPr id="3" name="Zástupný symbol pro obsah 2"/>
          <p:cNvSpPr>
            <a:spLocks noGrp="1"/>
          </p:cNvSpPr>
          <p:nvPr>
            <p:ph idx="1"/>
          </p:nvPr>
        </p:nvSpPr>
        <p:spPr/>
        <p:txBody>
          <a:bodyPr/>
          <a:lstStyle/>
          <a:p>
            <a:r>
              <a:rPr lang="cs-CZ" sz="2000" dirty="0"/>
              <a:t>Prepuberta</a:t>
            </a:r>
          </a:p>
          <a:p>
            <a:pPr lvl="1"/>
            <a:r>
              <a:rPr lang="cs-CZ" sz="1800" dirty="0"/>
              <a:t>Základ duktů vytvořen, </a:t>
            </a:r>
            <a:r>
              <a:rPr lang="cs-CZ" sz="1800" dirty="0" err="1"/>
              <a:t>lobuly</a:t>
            </a:r>
            <a:r>
              <a:rPr lang="cs-CZ" sz="1800" dirty="0"/>
              <a:t> zůstávají nevyvinuty</a:t>
            </a:r>
          </a:p>
          <a:p>
            <a:r>
              <a:rPr lang="cs-CZ" sz="2000" dirty="0"/>
              <a:t>Puberta</a:t>
            </a:r>
          </a:p>
          <a:p>
            <a:pPr lvl="1"/>
            <a:r>
              <a:rPr lang="cs-CZ" sz="1800" dirty="0"/>
              <a:t>Estrogen a progesteron produkovaný </a:t>
            </a:r>
            <a:r>
              <a:rPr lang="cs-CZ" sz="1800" dirty="0" err="1"/>
              <a:t>ovárii</a:t>
            </a:r>
            <a:r>
              <a:rPr lang="cs-CZ" sz="1800" dirty="0"/>
              <a:t> indukují větvení duktů a vývoj </a:t>
            </a:r>
            <a:r>
              <a:rPr lang="cs-CZ" sz="1800" dirty="0" err="1"/>
              <a:t>lobulů</a:t>
            </a:r>
            <a:endParaRPr lang="cs-CZ" sz="1800" dirty="0"/>
          </a:p>
          <a:p>
            <a:r>
              <a:rPr lang="cs-CZ" sz="2000" dirty="0"/>
              <a:t>Těhotenství</a:t>
            </a:r>
          </a:p>
          <a:p>
            <a:pPr lvl="1"/>
            <a:r>
              <a:rPr lang="cs-CZ" sz="1800" dirty="0"/>
              <a:t>Progesteron a prolaktin indukují kompletní maturaci prsní žlázy</a:t>
            </a:r>
          </a:p>
          <a:p>
            <a:pPr lvl="1"/>
            <a:r>
              <a:rPr lang="cs-CZ" sz="1800" dirty="0"/>
              <a:t>Zvýšení počtu a velikosti </a:t>
            </a:r>
            <a:r>
              <a:rPr lang="cs-CZ" sz="1800" dirty="0" err="1"/>
              <a:t>lobulů</a:t>
            </a:r>
            <a:endParaRPr lang="cs-CZ" sz="1800" dirty="0"/>
          </a:p>
          <a:p>
            <a:pPr lvl="1"/>
            <a:r>
              <a:rPr lang="cs-CZ" sz="1800" dirty="0"/>
              <a:t>Oxytocin indukuje proliferaci a diferenciaci </a:t>
            </a:r>
            <a:r>
              <a:rPr lang="cs-CZ" sz="1800" dirty="0" err="1"/>
              <a:t>myoepitelialních</a:t>
            </a:r>
            <a:r>
              <a:rPr lang="cs-CZ" sz="1800" dirty="0"/>
              <a:t> buněk</a:t>
            </a:r>
          </a:p>
          <a:p>
            <a:pPr lvl="1"/>
            <a:r>
              <a:rPr lang="cs-CZ" sz="1800" dirty="0"/>
              <a:t>Po ukončení laktace dochází k </a:t>
            </a:r>
            <a:r>
              <a:rPr lang="cs-CZ" sz="1800" dirty="0" err="1"/>
              <a:t>apoptóze</a:t>
            </a:r>
            <a:r>
              <a:rPr lang="cs-CZ" sz="1800" dirty="0"/>
              <a:t> epitelu a atrofii </a:t>
            </a:r>
            <a:r>
              <a:rPr lang="cs-CZ" sz="1800" dirty="0" err="1"/>
              <a:t>lobulů</a:t>
            </a:r>
            <a:endParaRPr lang="cs-CZ" sz="1800" dirty="0"/>
          </a:p>
          <a:p>
            <a:r>
              <a:rPr lang="cs-CZ" sz="2000" dirty="0" err="1"/>
              <a:t>Menopausa</a:t>
            </a:r>
            <a:endParaRPr lang="cs-CZ" sz="2000" dirty="0"/>
          </a:p>
          <a:p>
            <a:pPr lvl="1"/>
            <a:r>
              <a:rPr lang="cs-CZ" sz="1800" dirty="0"/>
              <a:t>Lobulární a </a:t>
            </a:r>
            <a:r>
              <a:rPr lang="cs-CZ" sz="1800" dirty="0" err="1"/>
              <a:t>duktální</a:t>
            </a:r>
            <a:r>
              <a:rPr lang="cs-CZ" sz="1800" dirty="0"/>
              <a:t> atrofie</a:t>
            </a:r>
          </a:p>
          <a:p>
            <a:pPr lvl="1"/>
            <a:r>
              <a:rPr lang="cs-CZ" sz="1800" dirty="0"/>
              <a:t>Zvýšení množství </a:t>
            </a:r>
            <a:r>
              <a:rPr lang="cs-CZ" sz="1800" dirty="0" err="1"/>
              <a:t>interlobulárního</a:t>
            </a:r>
            <a:r>
              <a:rPr lang="cs-CZ" sz="1800" dirty="0"/>
              <a:t> </a:t>
            </a:r>
            <a:r>
              <a:rPr lang="cs-CZ" sz="1800" dirty="0" err="1"/>
              <a:t>stromatu</a:t>
            </a:r>
            <a:r>
              <a:rPr lang="cs-CZ" sz="1800" dirty="0"/>
              <a:t>, fibrózní a tukové tkáně</a:t>
            </a:r>
            <a:endParaRPr lang="en-US" sz="1800" dirty="0"/>
          </a:p>
        </p:txBody>
      </p:sp>
    </p:spTree>
    <p:extLst>
      <p:ext uri="{BB962C8B-B14F-4D97-AF65-F5344CB8AC3E}">
        <p14:creationId xmlns:p14="http://schemas.microsoft.com/office/powerpoint/2010/main" val="1144342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Postnatální vývoj mléčné žlázy (myš)</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08087"/>
            <a:ext cx="452278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47664"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Jamie L. Inman et al. Development 2015;142:1028-1042</a:t>
            </a:r>
          </a:p>
        </p:txBody>
      </p:sp>
    </p:spTree>
    <p:extLst>
      <p:ext uri="{BB962C8B-B14F-4D97-AF65-F5344CB8AC3E}">
        <p14:creationId xmlns:p14="http://schemas.microsoft.com/office/powerpoint/2010/main" val="2656457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HORMONÁLNÍ OVLIVNĚNÍ MLÉČNÉ ŽLÁZY</a:t>
            </a:r>
            <a:endParaRPr lang="en-US" sz="2400" dirty="0"/>
          </a:p>
        </p:txBody>
      </p:sp>
      <p:sp>
        <p:nvSpPr>
          <p:cNvPr id="3" name="Zástupný symbol pro obsah 2"/>
          <p:cNvSpPr>
            <a:spLocks noGrp="1"/>
          </p:cNvSpPr>
          <p:nvPr>
            <p:ph idx="1"/>
          </p:nvPr>
        </p:nvSpPr>
        <p:spPr/>
        <p:txBody>
          <a:bodyPr/>
          <a:lstStyle/>
          <a:p>
            <a:r>
              <a:rPr lang="cs-CZ" b="1" dirty="0"/>
              <a:t>prolaktin</a:t>
            </a:r>
            <a:r>
              <a:rPr lang="cs-CZ" dirty="0"/>
              <a:t> – produkován </a:t>
            </a:r>
            <a:r>
              <a:rPr lang="cs-CZ" dirty="0" err="1"/>
              <a:t>mamotropními</a:t>
            </a:r>
            <a:r>
              <a:rPr lang="cs-CZ" dirty="0"/>
              <a:t> buňkami adenohypofýzy; podpora sekrece mléka; jeho produkce se zvyšuje po porodu → pokles progesteronu </a:t>
            </a:r>
          </a:p>
          <a:p>
            <a:r>
              <a:rPr lang="cs-CZ" b="1" dirty="0"/>
              <a:t>oxytocin</a:t>
            </a:r>
            <a:r>
              <a:rPr lang="cs-CZ" dirty="0"/>
              <a:t> – produkce </a:t>
            </a:r>
            <a:r>
              <a:rPr lang="cs-CZ" dirty="0" err="1"/>
              <a:t>nucl</a:t>
            </a:r>
            <a:r>
              <a:rPr lang="cs-CZ" dirty="0"/>
              <a:t>. </a:t>
            </a:r>
            <a:r>
              <a:rPr lang="cs-CZ" dirty="0" err="1"/>
              <a:t>paraventricularis</a:t>
            </a:r>
            <a:r>
              <a:rPr lang="cs-CZ" dirty="0"/>
              <a:t> hypotalamu; podpora ejekce mléka (</a:t>
            </a:r>
            <a:r>
              <a:rPr lang="cs-CZ" dirty="0" err="1"/>
              <a:t>myoepitelové</a:t>
            </a:r>
            <a:r>
              <a:rPr lang="cs-CZ" dirty="0"/>
              <a:t> buňky); jeho produkce se zvyšuje po porodu → pokles progesteronu </a:t>
            </a:r>
          </a:p>
          <a:p>
            <a:r>
              <a:rPr lang="cs-CZ" b="1" dirty="0"/>
              <a:t>estrogeny</a:t>
            </a:r>
            <a:r>
              <a:rPr lang="cs-CZ" dirty="0"/>
              <a:t> – produkce žlutým tělískem, </a:t>
            </a:r>
            <a:r>
              <a:rPr lang="cs-CZ" dirty="0" err="1"/>
              <a:t>granulosa</a:t>
            </a:r>
            <a:r>
              <a:rPr lang="cs-CZ" dirty="0"/>
              <a:t> </a:t>
            </a:r>
            <a:r>
              <a:rPr lang="cs-CZ" dirty="0" err="1"/>
              <a:t>cells</a:t>
            </a:r>
            <a:r>
              <a:rPr lang="cs-CZ" dirty="0"/>
              <a:t> folikulů, placenta; podpora růstu vývodů</a:t>
            </a:r>
          </a:p>
          <a:p>
            <a:r>
              <a:rPr lang="cs-CZ" b="1" dirty="0"/>
              <a:t>progesteron</a:t>
            </a:r>
            <a:r>
              <a:rPr lang="cs-CZ" dirty="0"/>
              <a:t> – produkován žlutým tělískem/</a:t>
            </a:r>
            <a:r>
              <a:rPr lang="cs-CZ" dirty="0" err="1"/>
              <a:t>syncytitotrofoblastem</a:t>
            </a:r>
            <a:r>
              <a:rPr lang="cs-CZ" dirty="0"/>
              <a:t>; podpora růstu acinů</a:t>
            </a:r>
          </a:p>
          <a:p>
            <a:r>
              <a:rPr lang="cs-CZ" b="1" dirty="0"/>
              <a:t>placentární </a:t>
            </a:r>
            <a:r>
              <a:rPr lang="cs-CZ" b="1" dirty="0" err="1"/>
              <a:t>laktogen</a:t>
            </a:r>
            <a:r>
              <a:rPr lang="cs-CZ" b="1" dirty="0"/>
              <a:t> </a:t>
            </a:r>
            <a:r>
              <a:rPr lang="cs-CZ" dirty="0"/>
              <a:t>– produkován placentou; podporuje rozvoj žlázek </a:t>
            </a:r>
          </a:p>
          <a:p>
            <a:endParaRPr lang="en-US" dirty="0"/>
          </a:p>
        </p:txBody>
      </p:sp>
    </p:spTree>
    <p:extLst>
      <p:ext uri="{BB962C8B-B14F-4D97-AF65-F5344CB8AC3E}">
        <p14:creationId xmlns:p14="http://schemas.microsoft.com/office/powerpoint/2010/main" val="611156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PARENCHYM MLÉČNÉ ŽLÁZY</a:t>
            </a:r>
            <a:endParaRPr lang="en-US" dirty="0"/>
          </a:p>
        </p:txBody>
      </p:sp>
      <p:sp>
        <p:nvSpPr>
          <p:cNvPr id="3" name="Zástupný symbol pro obsah 2"/>
          <p:cNvSpPr>
            <a:spLocks noGrp="1"/>
          </p:cNvSpPr>
          <p:nvPr>
            <p:ph idx="1"/>
          </p:nvPr>
        </p:nvSpPr>
        <p:spPr/>
        <p:txBody>
          <a:bodyPr/>
          <a:lstStyle/>
          <a:p>
            <a:r>
              <a:rPr lang="cs-CZ" dirty="0"/>
              <a:t>laloky mléčné žlázy jednotlivě </a:t>
            </a:r>
            <a:r>
              <a:rPr lang="cs-CZ" dirty="0" err="1"/>
              <a:t>drenované</a:t>
            </a:r>
            <a:r>
              <a:rPr lang="cs-CZ" dirty="0"/>
              <a:t> lobárním vývodem (</a:t>
            </a:r>
            <a:r>
              <a:rPr lang="cs-CZ" dirty="0" err="1"/>
              <a:t>ductus</a:t>
            </a:r>
            <a:r>
              <a:rPr lang="cs-CZ" dirty="0"/>
              <a:t> </a:t>
            </a:r>
            <a:r>
              <a:rPr lang="cs-CZ" dirty="0" err="1"/>
              <a:t>lactiferi</a:t>
            </a:r>
            <a:r>
              <a:rPr lang="cs-CZ" dirty="0"/>
              <a:t>)</a:t>
            </a:r>
          </a:p>
          <a:p>
            <a:r>
              <a:rPr lang="cs-CZ" dirty="0"/>
              <a:t>laloky jsou </a:t>
            </a:r>
            <a:r>
              <a:rPr lang="cs-CZ" b="1" dirty="0" err="1"/>
              <a:t>interlobulárními</a:t>
            </a:r>
            <a:r>
              <a:rPr lang="cs-CZ" b="1" dirty="0"/>
              <a:t> septy </a:t>
            </a:r>
            <a:r>
              <a:rPr lang="cs-CZ" dirty="0"/>
              <a:t>členěny na lalůčky → </a:t>
            </a:r>
            <a:r>
              <a:rPr lang="cs-CZ" b="1" dirty="0" err="1"/>
              <a:t>intralobulární</a:t>
            </a:r>
            <a:r>
              <a:rPr lang="cs-CZ" b="1" dirty="0"/>
              <a:t> vývody </a:t>
            </a:r>
            <a:r>
              <a:rPr lang="cs-CZ" dirty="0"/>
              <a:t>(</a:t>
            </a:r>
            <a:r>
              <a:rPr lang="cs-CZ" u="sng" dirty="0"/>
              <a:t>jednovrstevný kubický – cylindrický </a:t>
            </a:r>
            <a:r>
              <a:rPr lang="cs-CZ" u="sng" dirty="0" err="1"/>
              <a:t>ep</a:t>
            </a:r>
            <a:r>
              <a:rPr lang="cs-CZ" u="sng" dirty="0"/>
              <a:t>.</a:t>
            </a:r>
            <a:r>
              <a:rPr lang="cs-CZ" dirty="0"/>
              <a:t>) + </a:t>
            </a:r>
            <a:r>
              <a:rPr lang="cs-CZ" b="1" dirty="0"/>
              <a:t>aciny/alveoly</a:t>
            </a:r>
            <a:r>
              <a:rPr lang="cs-CZ" dirty="0"/>
              <a:t> (pouze u </a:t>
            </a:r>
            <a:r>
              <a:rPr lang="cs-CZ" dirty="0" err="1"/>
              <a:t>laktující</a:t>
            </a:r>
            <a:r>
              <a:rPr lang="cs-CZ" dirty="0"/>
              <a:t> mléčné žlázy) → </a:t>
            </a:r>
            <a:r>
              <a:rPr lang="cs-CZ" u="sng" dirty="0"/>
              <a:t>jednovrstevný kubický – cylindrický epitel </a:t>
            </a:r>
            <a:r>
              <a:rPr lang="cs-CZ" dirty="0"/>
              <a:t>(apokrinní extruze)</a:t>
            </a:r>
          </a:p>
          <a:p>
            <a:r>
              <a:rPr lang="cs-CZ" dirty="0"/>
              <a:t>okolo sekrečních acinů a </a:t>
            </a:r>
            <a:r>
              <a:rPr lang="cs-CZ" dirty="0" err="1"/>
              <a:t>intralobulárních</a:t>
            </a:r>
            <a:r>
              <a:rPr lang="cs-CZ" dirty="0"/>
              <a:t> vývodů </a:t>
            </a:r>
            <a:r>
              <a:rPr lang="cs-CZ" b="1" dirty="0" err="1"/>
              <a:t>myoepitelové</a:t>
            </a:r>
            <a:r>
              <a:rPr lang="cs-CZ" b="1" dirty="0"/>
              <a:t> buňky</a:t>
            </a:r>
            <a:endParaRPr lang="en-US" b="1" dirty="0"/>
          </a:p>
          <a:p>
            <a:endParaRPr lang="en-US" dirty="0"/>
          </a:p>
        </p:txBody>
      </p:sp>
    </p:spTree>
    <p:extLst>
      <p:ext uri="{BB962C8B-B14F-4D97-AF65-F5344CB8AC3E}">
        <p14:creationId xmlns:p14="http://schemas.microsoft.com/office/powerpoint/2010/main" val="1052127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844824"/>
            <a:ext cx="7452320" cy="3938283"/>
          </a:xfrm>
        </p:spPr>
      </p:pic>
    </p:spTree>
    <p:extLst>
      <p:ext uri="{BB962C8B-B14F-4D97-AF65-F5344CB8AC3E}">
        <p14:creationId xmlns:p14="http://schemas.microsoft.com/office/powerpoint/2010/main" val="1024135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STROMA MLÉČNÉ ŽLÁZY</a:t>
            </a:r>
            <a:endParaRPr lang="en-US" dirty="0"/>
          </a:p>
        </p:txBody>
      </p:sp>
      <p:sp>
        <p:nvSpPr>
          <p:cNvPr id="3" name="Zástupný symbol pro obsah 2"/>
          <p:cNvSpPr>
            <a:spLocks noGrp="1"/>
          </p:cNvSpPr>
          <p:nvPr>
            <p:ph idx="1"/>
          </p:nvPr>
        </p:nvSpPr>
        <p:spPr/>
        <p:txBody>
          <a:bodyPr/>
          <a:lstStyle/>
          <a:p>
            <a:r>
              <a:rPr lang="cs-CZ" dirty="0"/>
              <a:t>tvořeno hustým kolagenním vazivem (</a:t>
            </a:r>
            <a:r>
              <a:rPr lang="cs-CZ" b="1" dirty="0" err="1"/>
              <a:t>interlobulární</a:t>
            </a:r>
            <a:r>
              <a:rPr lang="cs-CZ" b="1" dirty="0"/>
              <a:t> septa</a:t>
            </a:r>
            <a:r>
              <a:rPr lang="cs-CZ" dirty="0"/>
              <a:t>) a tukovou tkání + cévní a nervové zásobení</a:t>
            </a:r>
          </a:p>
          <a:p>
            <a:r>
              <a:rPr lang="cs-CZ" dirty="0"/>
              <a:t>podklad </a:t>
            </a:r>
            <a:r>
              <a:rPr lang="cs-CZ" u="sng" dirty="0"/>
              <a:t>lalůčku</a:t>
            </a:r>
            <a:r>
              <a:rPr lang="cs-CZ" dirty="0"/>
              <a:t> je tvořen řídkým kolagenním vazivem + cévní a nervové zásobení (</a:t>
            </a:r>
            <a:r>
              <a:rPr lang="cs-CZ" i="1" dirty="0"/>
              <a:t>v období laktace se zde objevují plazmatické buňky → produkce </a:t>
            </a:r>
            <a:r>
              <a:rPr lang="cs-CZ" i="1" dirty="0" err="1"/>
              <a:t>IgA</a:t>
            </a:r>
            <a:r>
              <a:rPr lang="cs-CZ" i="1" dirty="0"/>
              <a:t>) </a:t>
            </a:r>
          </a:p>
          <a:p>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573016"/>
            <a:ext cx="5796706" cy="2766470"/>
          </a:xfrm>
          <a:prstGeom prst="rect">
            <a:avLst/>
          </a:prstGeom>
        </p:spPr>
      </p:pic>
    </p:spTree>
    <p:extLst>
      <p:ext uri="{BB962C8B-B14F-4D97-AF65-F5344CB8AC3E}">
        <p14:creationId xmlns:p14="http://schemas.microsoft.com/office/powerpoint/2010/main" val="3396488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dirty="0"/>
              <a:t>LAKTUJÍCÍ MLÉČNÁ ŽLÁZA</a:t>
            </a:r>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a:t>
            </a:r>
            <a:r>
              <a:rPr lang="cs-CZ" dirty="0"/>
              <a:t> (řídké vazivo + </a:t>
            </a:r>
            <a:r>
              <a:rPr lang="cs-CZ" dirty="0" err="1"/>
              <a:t>intralobulární</a:t>
            </a:r>
            <a:r>
              <a:rPr lang="cs-CZ" dirty="0"/>
              <a:t> vývody) → velké lalůčky</a:t>
            </a:r>
          </a:p>
          <a:p>
            <a:r>
              <a:rPr lang="cs-CZ" dirty="0"/>
              <a:t>základní </a:t>
            </a:r>
            <a:r>
              <a:rPr lang="cs-CZ" b="1" dirty="0"/>
              <a:t>funkční</a:t>
            </a:r>
            <a:r>
              <a:rPr lang="cs-CZ" dirty="0"/>
              <a:t> jednotka = </a:t>
            </a:r>
            <a:r>
              <a:rPr lang="cs-CZ" b="1" dirty="0"/>
              <a:t>mléčné aciny</a:t>
            </a:r>
          </a:p>
          <a:p>
            <a:r>
              <a:rPr lang="cs-CZ" dirty="0"/>
              <a:t>úzké </a:t>
            </a:r>
            <a:r>
              <a:rPr lang="cs-CZ" dirty="0" err="1"/>
              <a:t>interlobulární</a:t>
            </a:r>
            <a:r>
              <a:rPr lang="cs-CZ" dirty="0"/>
              <a:t> septa (husté vazivo + cévní a nervové zásobení + </a:t>
            </a:r>
            <a:r>
              <a:rPr lang="cs-CZ" dirty="0" err="1"/>
              <a:t>interlobulární</a:t>
            </a:r>
            <a:r>
              <a:rPr lang="cs-CZ" dirty="0"/>
              <a:t> vývody)</a:t>
            </a:r>
          </a:p>
          <a:p>
            <a:r>
              <a:rPr lang="cs-CZ" dirty="0"/>
              <a:t>produkce </a:t>
            </a:r>
            <a:r>
              <a:rPr lang="cs-CZ" b="1" dirty="0"/>
              <a:t>mléka:</a:t>
            </a:r>
            <a:r>
              <a:rPr lang="cs-CZ" dirty="0"/>
              <a:t> voda, mléčné bílkoviny (kaseiny, laktalbumin…), tuk, laktóza, minerály, vitamíny, protilátky</a:t>
            </a:r>
          </a:p>
          <a:p>
            <a:pPr lvl="1"/>
            <a:r>
              <a:rPr lang="cs-CZ" b="1" dirty="0"/>
              <a:t>kolostrum:</a:t>
            </a:r>
            <a:r>
              <a:rPr lang="cs-CZ" dirty="0"/>
              <a:t> přechodný typ mateřského mléka, má vyšší podíl bílkovin, vitamínu A, sodíku a chlóru, protilátek</a:t>
            </a:r>
          </a:p>
          <a:p>
            <a:endParaRPr lang="en-US" dirty="0"/>
          </a:p>
        </p:txBody>
      </p:sp>
    </p:spTree>
    <p:extLst>
      <p:ext uri="{BB962C8B-B14F-4D97-AF65-F5344CB8AC3E}">
        <p14:creationId xmlns:p14="http://schemas.microsoft.com/office/powerpoint/2010/main" val="4081500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Laktující</a:t>
            </a:r>
            <a:r>
              <a:rPr lang="cs-CZ" dirty="0"/>
              <a:t> </a:t>
            </a:r>
            <a:r>
              <a:rPr lang="cs-CZ" dirty="0" err="1"/>
              <a:t>mamma</a:t>
            </a:r>
            <a:r>
              <a:rPr lang="cs-CZ" dirty="0"/>
              <a:t> (</a:t>
            </a:r>
            <a:r>
              <a:rPr lang="cs-CZ" dirty="0" err="1"/>
              <a:t>Macacus</a:t>
            </a:r>
            <a:r>
              <a:rPr lang="cs-CZ" dirty="0"/>
              <a:t>, potkan)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7505422" cy="31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61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NELAKTUJÍCÍ MLÉČNÁ ŽLÁZA</a:t>
            </a:r>
            <a:endParaRPr lang="en-US" dirty="0"/>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 </a:t>
            </a:r>
            <a:r>
              <a:rPr lang="cs-CZ" dirty="0"/>
              <a:t>(podkladem je řídké vazivo) se slepě zakončenými </a:t>
            </a:r>
            <a:r>
              <a:rPr lang="cs-CZ" u="sng" dirty="0" err="1"/>
              <a:t>intralobulárními</a:t>
            </a:r>
            <a:r>
              <a:rPr lang="cs-CZ" dirty="0"/>
              <a:t> vývody/výchlipkami (epitelové čepy – jsou zdrojem pro vývoj mléčných acinů); v okolí se nachází vrstva </a:t>
            </a:r>
            <a:r>
              <a:rPr lang="cs-CZ" dirty="0" err="1"/>
              <a:t>myoepitelových</a:t>
            </a:r>
            <a:r>
              <a:rPr lang="cs-CZ" dirty="0"/>
              <a:t> buněk</a:t>
            </a:r>
          </a:p>
          <a:p>
            <a:r>
              <a:rPr lang="cs-CZ" dirty="0"/>
              <a:t>široká </a:t>
            </a:r>
            <a:r>
              <a:rPr lang="cs-CZ" b="1" dirty="0" err="1"/>
              <a:t>interlobulární</a:t>
            </a:r>
            <a:r>
              <a:rPr lang="cs-CZ" b="1" dirty="0"/>
              <a:t> septa </a:t>
            </a:r>
            <a:r>
              <a:rPr lang="cs-CZ" dirty="0"/>
              <a:t>(oddělená vazivem) s cévním a nervovým zásobením + </a:t>
            </a:r>
            <a:r>
              <a:rPr lang="cs-CZ" u="sng" dirty="0" err="1"/>
              <a:t>interlobulární</a:t>
            </a:r>
            <a:r>
              <a:rPr lang="cs-CZ" u="sng" dirty="0"/>
              <a:t> vývody </a:t>
            </a:r>
            <a:r>
              <a:rPr lang="cs-CZ" dirty="0"/>
              <a:t>+ občasný výskyt adipocytů</a:t>
            </a:r>
            <a:endParaRPr lang="cs-CZ" u="sng" dirty="0"/>
          </a:p>
        </p:txBody>
      </p:sp>
    </p:spTree>
    <p:extLst>
      <p:ext uri="{BB962C8B-B14F-4D97-AF65-F5344CB8AC3E}">
        <p14:creationId xmlns:p14="http://schemas.microsoft.com/office/powerpoint/2010/main" val="3070807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NELAKTUJÍCÍ MLÉČNÁ ŽLÁZA - člověk</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6868250" cy="526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791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EPIDERMIS</a:t>
            </a:r>
          </a:p>
        </p:txBody>
      </p:sp>
      <p:sp>
        <p:nvSpPr>
          <p:cNvPr id="3" name="Zástupný symbol pro obsah 2"/>
          <p:cNvSpPr>
            <a:spLocks noGrp="1"/>
          </p:cNvSpPr>
          <p:nvPr>
            <p:ph idx="1"/>
          </p:nvPr>
        </p:nvSpPr>
        <p:spPr/>
        <p:txBody>
          <a:bodyPr/>
          <a:lstStyle/>
          <a:p>
            <a:r>
              <a:rPr lang="cs-CZ" dirty="0"/>
              <a:t>nepropustná pro mnohé látky, chrání organismus před UV zářením, termický a chemický izolátor</a:t>
            </a:r>
          </a:p>
          <a:p>
            <a:r>
              <a:rPr lang="cs-CZ" b="1" dirty="0"/>
              <a:t>vrstvy: </a:t>
            </a:r>
          </a:p>
          <a:p>
            <a:pPr lvl="1"/>
            <a:r>
              <a:rPr lang="cs-CZ" b="1" dirty="0" err="1"/>
              <a:t>stratum</a:t>
            </a:r>
            <a:r>
              <a:rPr lang="cs-CZ" b="1" dirty="0"/>
              <a:t> </a:t>
            </a:r>
            <a:r>
              <a:rPr lang="cs-CZ" b="1" dirty="0" err="1"/>
              <a:t>basale</a:t>
            </a:r>
            <a:r>
              <a:rPr lang="cs-CZ" b="1" dirty="0"/>
              <a:t>: </a:t>
            </a:r>
            <a:r>
              <a:rPr lang="cs-CZ" dirty="0"/>
              <a:t>vrstva kubických až cylindrických </a:t>
            </a:r>
            <a:r>
              <a:rPr lang="cs-CZ" dirty="0" err="1"/>
              <a:t>keratinocytů</a:t>
            </a:r>
            <a:r>
              <a:rPr lang="cs-CZ" dirty="0"/>
              <a:t> vzájemně pospojovaných </a:t>
            </a:r>
            <a:r>
              <a:rPr lang="cs-CZ" dirty="0" err="1"/>
              <a:t>desmosomy</a:t>
            </a:r>
            <a:r>
              <a:rPr lang="cs-CZ" dirty="0"/>
              <a:t>, silně bazofilní, </a:t>
            </a:r>
            <a:r>
              <a:rPr lang="cs-CZ" dirty="0" err="1"/>
              <a:t>intezivní</a:t>
            </a:r>
            <a:r>
              <a:rPr lang="cs-CZ" dirty="0"/>
              <a:t> mitotické množení – zdroj nových </a:t>
            </a:r>
            <a:r>
              <a:rPr lang="cs-CZ" dirty="0" err="1"/>
              <a:t>kerat</a:t>
            </a:r>
            <a:r>
              <a:rPr lang="en-US" dirty="0" err="1"/>
              <a:t>i</a:t>
            </a:r>
            <a:r>
              <a:rPr lang="cs-CZ" dirty="0" err="1"/>
              <a:t>nocytů</a:t>
            </a:r>
            <a:r>
              <a:rPr lang="cs-CZ" dirty="0"/>
              <a:t>, </a:t>
            </a:r>
            <a:r>
              <a:rPr lang="cs-CZ" b="1" dirty="0"/>
              <a:t>kmenové a </a:t>
            </a:r>
            <a:r>
              <a:rPr lang="cs-CZ" b="1" dirty="0" err="1"/>
              <a:t>progenitorové</a:t>
            </a:r>
            <a:r>
              <a:rPr lang="cs-CZ" b="1" dirty="0"/>
              <a:t> buňky</a:t>
            </a:r>
          </a:p>
          <a:p>
            <a:pPr lvl="1"/>
            <a:r>
              <a:rPr lang="cs-CZ" b="1" dirty="0" err="1"/>
              <a:t>stratum</a:t>
            </a:r>
            <a:r>
              <a:rPr lang="cs-CZ" b="1" dirty="0"/>
              <a:t> </a:t>
            </a:r>
            <a:r>
              <a:rPr lang="cs-CZ" b="1" dirty="0" err="1"/>
              <a:t>spinosum</a:t>
            </a:r>
            <a:r>
              <a:rPr lang="cs-CZ" b="1" dirty="0"/>
              <a:t>: </a:t>
            </a:r>
            <a:r>
              <a:rPr lang="cs-CZ" dirty="0"/>
              <a:t>několik (2-5) vrstev polyedrických </a:t>
            </a:r>
            <a:r>
              <a:rPr lang="cs-CZ" dirty="0" err="1"/>
              <a:t>keratinocytů</a:t>
            </a:r>
            <a:r>
              <a:rPr lang="cs-CZ" dirty="0"/>
              <a:t>, které vysílají množství výběžků (v místě jejich kontaktu jsou </a:t>
            </a:r>
            <a:r>
              <a:rPr lang="cs-CZ" dirty="0" err="1"/>
              <a:t>desmosomy</a:t>
            </a:r>
            <a:r>
              <a:rPr lang="cs-CZ" dirty="0"/>
              <a:t> a </a:t>
            </a:r>
            <a:r>
              <a:rPr lang="cs-CZ" dirty="0" err="1"/>
              <a:t>tonofilamenta</a:t>
            </a:r>
            <a:r>
              <a:rPr lang="cs-CZ" dirty="0"/>
              <a:t> → soudržnost mezi buňkami), rozšířené </a:t>
            </a:r>
            <a:r>
              <a:rPr lang="cs-CZ" dirty="0" err="1"/>
              <a:t>mezib</a:t>
            </a:r>
            <a:r>
              <a:rPr lang="cs-CZ" dirty="0"/>
              <a:t>. štěrbiny vyplněné tekutinou (difúze látek)</a:t>
            </a:r>
          </a:p>
          <a:p>
            <a:pPr lvl="2"/>
            <a:r>
              <a:rPr lang="cs-CZ" dirty="0"/>
              <a:t>obě tyto vrstvy jsou mitoticky aktivní → </a:t>
            </a:r>
            <a:r>
              <a:rPr lang="cs-CZ" b="1" dirty="0" err="1"/>
              <a:t>Malpigiho</a:t>
            </a:r>
            <a:r>
              <a:rPr lang="cs-CZ" b="1" dirty="0"/>
              <a:t> vrstva</a:t>
            </a:r>
            <a:endParaRPr lang="cs-CZ" dirty="0"/>
          </a:p>
          <a:p>
            <a:pPr lvl="1"/>
            <a:r>
              <a:rPr lang="cs-CZ" b="1" dirty="0" err="1"/>
              <a:t>stratum</a:t>
            </a:r>
            <a:r>
              <a:rPr lang="cs-CZ" b="1" dirty="0"/>
              <a:t> </a:t>
            </a:r>
            <a:r>
              <a:rPr lang="cs-CZ" b="1" dirty="0" err="1"/>
              <a:t>granulosum</a:t>
            </a:r>
            <a:r>
              <a:rPr lang="cs-CZ" b="1" dirty="0"/>
              <a:t>: </a:t>
            </a:r>
            <a:r>
              <a:rPr lang="cs-CZ" dirty="0"/>
              <a:t>obsahuje cca 3 vrstvy, granula </a:t>
            </a:r>
            <a:r>
              <a:rPr lang="cs-CZ" dirty="0" err="1"/>
              <a:t>keratohyalinu</a:t>
            </a:r>
            <a:r>
              <a:rPr lang="cs-CZ" dirty="0"/>
              <a:t>, cytoplasmatické agregáty filament </a:t>
            </a:r>
            <a:r>
              <a:rPr lang="cs-CZ" dirty="0" err="1"/>
              <a:t>cytokeratinu</a:t>
            </a:r>
            <a:r>
              <a:rPr lang="cs-CZ" dirty="0"/>
              <a:t> a dalších proteinů, proces rohovění</a:t>
            </a:r>
            <a:endParaRPr lang="cs-CZ" b="1" dirty="0"/>
          </a:p>
          <a:p>
            <a:pPr marL="457200" lvl="1" indent="0">
              <a:buNone/>
            </a:pPr>
            <a:endParaRPr lang="en-US" b="1" dirty="0"/>
          </a:p>
        </p:txBody>
      </p:sp>
    </p:spTree>
    <p:extLst>
      <p:ext uri="{BB962C8B-B14F-4D97-AF65-F5344CB8AC3E}">
        <p14:creationId xmlns:p14="http://schemas.microsoft.com/office/powerpoint/2010/main" val="3344631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prsní žlázy</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422"/>
            <a:ext cx="3672408" cy="55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595204"/>
            <a:ext cx="2856418" cy="2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292080" y="1628800"/>
            <a:ext cx="3672408" cy="4497363"/>
          </a:xfrm>
        </p:spPr>
        <p:txBody>
          <a:bodyPr/>
          <a:lstStyle/>
          <a:p>
            <a:r>
              <a:rPr lang="cs-CZ" sz="2000" dirty="0">
                <a:solidFill>
                  <a:schemeClr val="accent6"/>
                </a:solidFill>
              </a:rPr>
              <a:t>Nejprimitivnější fetální </a:t>
            </a:r>
            <a:r>
              <a:rPr lang="cs-CZ" sz="2000" dirty="0"/>
              <a:t>buňky jsou negativní na K14 a K19</a:t>
            </a:r>
          </a:p>
          <a:p>
            <a:r>
              <a:rPr lang="cs-CZ" sz="2000" dirty="0" err="1"/>
              <a:t>Multipotentní</a:t>
            </a:r>
            <a:r>
              <a:rPr lang="cs-CZ" sz="2000" dirty="0"/>
              <a:t> </a:t>
            </a:r>
            <a:r>
              <a:rPr lang="cs-CZ" sz="2000" dirty="0" err="1"/>
              <a:t>progenitorové</a:t>
            </a:r>
            <a:r>
              <a:rPr lang="cs-CZ" sz="2000" dirty="0"/>
              <a:t> buňky jsou pozitivní na </a:t>
            </a:r>
            <a:r>
              <a:rPr lang="cs-CZ" sz="2000" dirty="0">
                <a:solidFill>
                  <a:srgbClr val="FFFF00"/>
                </a:solidFill>
                <a:effectLst>
                  <a:outerShdw blurRad="38100" dist="38100" dir="2700000" algn="tl">
                    <a:srgbClr val="000000">
                      <a:alpha val="43137"/>
                    </a:srgbClr>
                  </a:outerShdw>
                </a:effectLst>
              </a:rPr>
              <a:t>K14/K19</a:t>
            </a:r>
          </a:p>
          <a:p>
            <a:r>
              <a:rPr lang="cs-CZ" sz="2000" dirty="0"/>
              <a:t>Diferencované bazální buňky/</a:t>
            </a:r>
            <a:r>
              <a:rPr lang="cs-CZ" sz="2000" dirty="0" err="1"/>
              <a:t>myoepiteliální</a:t>
            </a:r>
            <a:r>
              <a:rPr lang="cs-CZ" sz="2000" dirty="0"/>
              <a:t> a epiteliální buňky jsou pozitivní na </a:t>
            </a:r>
            <a:r>
              <a:rPr lang="cs-CZ" sz="2000" dirty="0">
                <a:solidFill>
                  <a:schemeClr val="accent1">
                    <a:lumMod val="60000"/>
                    <a:lumOff val="40000"/>
                  </a:schemeClr>
                </a:solidFill>
              </a:rPr>
              <a:t>K14</a:t>
            </a:r>
            <a:r>
              <a:rPr lang="cs-CZ" sz="2000" dirty="0"/>
              <a:t>, </a:t>
            </a:r>
            <a:r>
              <a:rPr lang="cs-CZ" sz="2000" dirty="0">
                <a:solidFill>
                  <a:srgbClr val="FF0000"/>
                </a:solidFill>
              </a:rPr>
              <a:t>K19</a:t>
            </a:r>
            <a:r>
              <a:rPr lang="cs-CZ" sz="2000" dirty="0"/>
              <a:t>, </a:t>
            </a:r>
            <a:r>
              <a:rPr lang="cs-CZ" sz="2000" dirty="0">
                <a:solidFill>
                  <a:srgbClr val="FFFF00"/>
                </a:solidFill>
                <a:effectLst>
                  <a:outerShdw blurRad="38100" dist="38100" dir="2700000" algn="tl">
                    <a:srgbClr val="000000">
                      <a:alpha val="43137"/>
                    </a:srgbClr>
                  </a:outerShdw>
                </a:effectLst>
              </a:rPr>
              <a:t>double pozitivní </a:t>
            </a:r>
            <a:r>
              <a:rPr lang="cs-CZ" sz="2000" dirty="0"/>
              <a:t>nebo </a:t>
            </a:r>
            <a:r>
              <a:rPr lang="cs-CZ" sz="2000" dirty="0">
                <a:solidFill>
                  <a:schemeClr val="accent6"/>
                </a:solidFill>
              </a:rPr>
              <a:t>double negativní</a:t>
            </a:r>
            <a:endParaRPr lang="en-US" sz="2000" dirty="0">
              <a:solidFill>
                <a:schemeClr val="accent6"/>
              </a:solidFill>
            </a:endParaRPr>
          </a:p>
        </p:txBody>
      </p:sp>
    </p:spTree>
    <p:extLst>
      <p:ext uri="{BB962C8B-B14F-4D97-AF65-F5344CB8AC3E}">
        <p14:creationId xmlns:p14="http://schemas.microsoft.com/office/powerpoint/2010/main" val="3367027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117"/>
            <a:ext cx="68103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36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29" y="1052736"/>
            <a:ext cx="6750290" cy="397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1547812" y="396280"/>
            <a:ext cx="7138987" cy="627063"/>
          </a:xfrm>
        </p:spPr>
        <p:txBody>
          <a:bodyPr/>
          <a:lstStyle/>
          <a:p>
            <a:r>
              <a:rPr lang="cs-CZ" dirty="0" err="1"/>
              <a:t>Parakrinní</a:t>
            </a:r>
            <a:r>
              <a:rPr lang="cs-CZ" dirty="0"/>
              <a:t> interakce v mléčné žláze</a:t>
            </a:r>
            <a:endParaRPr lang="en-US" dirty="0"/>
          </a:p>
        </p:txBody>
      </p:sp>
      <p:sp>
        <p:nvSpPr>
          <p:cNvPr id="8" name="Zástupný symbol pro obsah 2"/>
          <p:cNvSpPr>
            <a:spLocks noGrp="1"/>
          </p:cNvSpPr>
          <p:nvPr>
            <p:ph idx="1"/>
          </p:nvPr>
        </p:nvSpPr>
        <p:spPr>
          <a:xfrm>
            <a:off x="1331640" y="5023917"/>
            <a:ext cx="7812360" cy="1440160"/>
          </a:xfrm>
        </p:spPr>
        <p:txBody>
          <a:bodyPr/>
          <a:lstStyle/>
          <a:p>
            <a:r>
              <a:rPr lang="cs-CZ" sz="1600" dirty="0"/>
              <a:t>A) Rspo-1 a Wnt4 jsou </a:t>
            </a:r>
            <a:r>
              <a:rPr lang="cs-CZ" sz="1600" dirty="0" err="1"/>
              <a:t>sekretovány</a:t>
            </a:r>
            <a:r>
              <a:rPr lang="cs-CZ" sz="1600" dirty="0"/>
              <a:t> </a:t>
            </a:r>
            <a:r>
              <a:rPr lang="cs-CZ" sz="1600" dirty="0" err="1"/>
              <a:t>lumininálními</a:t>
            </a:r>
            <a:r>
              <a:rPr lang="cs-CZ" sz="1600" dirty="0"/>
              <a:t> buňkami (pod </a:t>
            </a:r>
            <a:r>
              <a:rPr lang="cs-CZ" sz="1600" dirty="0" err="1"/>
              <a:t>kontrolovou</a:t>
            </a:r>
            <a:r>
              <a:rPr lang="cs-CZ" sz="1600" dirty="0"/>
              <a:t> ER a PG) a indukují expanzi </a:t>
            </a:r>
            <a:r>
              <a:rPr lang="cs-CZ" sz="1600" dirty="0" err="1"/>
              <a:t>MaSC</a:t>
            </a:r>
            <a:r>
              <a:rPr lang="cs-CZ" sz="1600" dirty="0"/>
              <a:t>. </a:t>
            </a:r>
            <a:r>
              <a:rPr lang="en-US" sz="1600" dirty="0"/>
              <a:t>RANKL</a:t>
            </a:r>
            <a:r>
              <a:rPr lang="cs-CZ" sz="1600" dirty="0"/>
              <a:t> spolupůsobí prostřednictvím Rspo1</a:t>
            </a:r>
          </a:p>
          <a:p>
            <a:r>
              <a:rPr lang="cs-CZ" sz="1600" dirty="0"/>
              <a:t>B) </a:t>
            </a:r>
            <a:r>
              <a:rPr lang="en-US" sz="1600" dirty="0"/>
              <a:t>ErbB3</a:t>
            </a:r>
            <a:r>
              <a:rPr lang="cs-CZ" sz="1600" dirty="0"/>
              <a:t> exprese je nezbytná pro diferenciaci </a:t>
            </a:r>
            <a:r>
              <a:rPr lang="cs-CZ" sz="1600" dirty="0" err="1"/>
              <a:t>luminálních</a:t>
            </a:r>
            <a:r>
              <a:rPr lang="cs-CZ" sz="1600" dirty="0"/>
              <a:t> buněk a pro udržování rovnováhy mezi </a:t>
            </a:r>
            <a:r>
              <a:rPr lang="cs-CZ" sz="1600" dirty="0" err="1"/>
              <a:t>luminálním</a:t>
            </a:r>
            <a:r>
              <a:rPr lang="cs-CZ" sz="1600" dirty="0"/>
              <a:t> a bazálním epitelem. Exprese p63 je klíčová pro laktační potenciál </a:t>
            </a:r>
            <a:r>
              <a:rPr lang="cs-CZ" sz="1600" dirty="0" err="1"/>
              <a:t>luminálních</a:t>
            </a:r>
            <a:r>
              <a:rPr lang="cs-CZ" sz="1600" dirty="0"/>
              <a:t> buněk</a:t>
            </a:r>
          </a:p>
          <a:p>
            <a:r>
              <a:rPr lang="cs-CZ" sz="1600" dirty="0"/>
              <a:t>C)</a:t>
            </a:r>
            <a:r>
              <a:rPr lang="en-US" sz="1600" dirty="0"/>
              <a:t> FGFR1</a:t>
            </a:r>
            <a:r>
              <a:rPr lang="cs-CZ" sz="1600" dirty="0"/>
              <a:t> indukuje </a:t>
            </a:r>
            <a:r>
              <a:rPr lang="en-US" sz="1600" dirty="0"/>
              <a:t>ligand</a:t>
            </a:r>
            <a:r>
              <a:rPr lang="cs-CZ" sz="1600" dirty="0"/>
              <a:t> </a:t>
            </a:r>
            <a:r>
              <a:rPr lang="en-US" sz="1600" dirty="0"/>
              <a:t>EGFR </a:t>
            </a:r>
            <a:r>
              <a:rPr lang="en-US" sz="1600" dirty="0" err="1"/>
              <a:t>amphiregulin</a:t>
            </a:r>
            <a:r>
              <a:rPr lang="en-US" sz="1600" dirty="0"/>
              <a:t> (AREG) </a:t>
            </a:r>
            <a:r>
              <a:rPr lang="cs-CZ" sz="1600" dirty="0"/>
              <a:t>u </a:t>
            </a:r>
            <a:r>
              <a:rPr lang="cs-CZ" sz="1600" dirty="0" err="1"/>
              <a:t>luminálních</a:t>
            </a:r>
            <a:r>
              <a:rPr lang="cs-CZ" sz="1600" dirty="0"/>
              <a:t> buněk</a:t>
            </a:r>
            <a:endParaRPr lang="en-US" sz="1600" dirty="0"/>
          </a:p>
        </p:txBody>
      </p:sp>
    </p:spTree>
    <p:extLst>
      <p:ext uri="{BB962C8B-B14F-4D97-AF65-F5344CB8AC3E}">
        <p14:creationId xmlns:p14="http://schemas.microsoft.com/office/powerpoint/2010/main" val="3361866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thophys.org/wp-content/uploads/2012/12/breastcancer-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7097"/>
            <a:ext cx="8435871" cy="65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90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042763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78" name="Group 62"/>
          <p:cNvGraphicFramePr>
            <a:graphicFrameLocks noGrp="1"/>
          </p:cNvGraphicFramePr>
          <p:nvPr>
            <p:extLst>
              <p:ext uri="{D42A27DB-BD31-4B8C-83A1-F6EECF244321}">
                <p14:modId xmlns:p14="http://schemas.microsoft.com/office/powerpoint/2010/main" val="3580219858"/>
              </p:ext>
            </p:extLst>
          </p:nvPr>
        </p:nvGraphicFramePr>
        <p:xfrm>
          <a:off x="323850" y="712788"/>
          <a:ext cx="8642350" cy="2011584"/>
        </p:xfrm>
        <a:graphic>
          <a:graphicData uri="http://schemas.openxmlformats.org/drawingml/2006/table">
            <a:tbl>
              <a:tblPr/>
              <a:tblGrid>
                <a:gridCol w="2159000">
                  <a:extLst>
                    <a:ext uri="{9D8B030D-6E8A-4147-A177-3AD203B41FA5}">
                      <a16:colId xmlns:a16="http://schemas.microsoft.com/office/drawing/2014/main" val="20000"/>
                    </a:ext>
                  </a:extLst>
                </a:gridCol>
                <a:gridCol w="2163763">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gridCol w="2159000">
                  <a:extLst>
                    <a:ext uri="{9D8B030D-6E8A-4147-A177-3AD203B41FA5}">
                      <a16:colId xmlns:a16="http://schemas.microsoft.com/office/drawing/2014/main" val="20003"/>
                    </a:ext>
                  </a:extLst>
                </a:gridCol>
              </a:tblGrid>
              <a:tr h="292174">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Muž (%)</a:t>
                      </a:r>
                    </a:p>
                  </a:txBody>
                  <a:tcPr marT="45712" marB="45712"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Varlata</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Nadledvinky</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Konverze ve tkáních</a:t>
                      </a:r>
                    </a:p>
                  </a:txBody>
                  <a:tcPr marT="45712" marB="45712"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Testosterone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95</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&lt;5</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5α-DHT</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80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Androstenedione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98</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DHEA-S</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mj-lt"/>
                        </a:rPr>
                        <a:t>-</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4633" name="Obdélník 6"/>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dirty="0">
                <a:solidFill>
                  <a:prstClr val="black"/>
                </a:solidFill>
              </a:rPr>
              <a:t>Endocrinology: An Integrated Approach</a:t>
            </a:r>
            <a:r>
              <a:rPr lang="cs-CZ" altLang="cs-CZ" sz="1400" i="1" dirty="0">
                <a:solidFill>
                  <a:prstClr val="black"/>
                </a:solidFill>
              </a:rPr>
              <a:t>, N</a:t>
            </a:r>
            <a:r>
              <a:rPr lang="en-US" altLang="cs-CZ" sz="1400" i="1" dirty="0" err="1">
                <a:solidFill>
                  <a:prstClr val="black"/>
                </a:solidFill>
              </a:rPr>
              <a:t>ussey</a:t>
            </a:r>
            <a:r>
              <a:rPr lang="en-US" altLang="cs-CZ" sz="1400" i="1" dirty="0">
                <a:solidFill>
                  <a:prstClr val="black"/>
                </a:solidFill>
              </a:rPr>
              <a:t> S</a:t>
            </a:r>
            <a:r>
              <a:rPr lang="cs-CZ" altLang="cs-CZ" sz="1400" i="1" dirty="0">
                <a:solidFill>
                  <a:prstClr val="black"/>
                </a:solidFill>
              </a:rPr>
              <a:t> and</a:t>
            </a:r>
            <a:r>
              <a:rPr lang="en-US" altLang="cs-CZ" sz="1400" i="1" dirty="0">
                <a:solidFill>
                  <a:prstClr val="black"/>
                </a:solidFill>
              </a:rPr>
              <a:t> Whitehead S.</a:t>
            </a:r>
            <a:r>
              <a:rPr lang="cs-CZ" altLang="cs-CZ" sz="1400" i="1" dirty="0">
                <a:solidFill>
                  <a:prstClr val="black"/>
                </a:solidFill>
              </a:rPr>
              <a:t>, 2001.</a:t>
            </a:r>
            <a:endParaRPr lang="en-US" altLang="cs-CZ" sz="1400" i="1" dirty="0">
              <a:solidFill>
                <a:prstClr val="black"/>
              </a:solidFill>
            </a:endParaRPr>
          </a:p>
        </p:txBody>
      </p:sp>
      <p:sp>
        <p:nvSpPr>
          <p:cNvPr id="8" name="Text Box 2"/>
          <p:cNvSpPr txBox="1">
            <a:spLocks noChangeArrowheads="1"/>
          </p:cNvSpPr>
          <p:nvPr/>
        </p:nvSpPr>
        <p:spPr bwMode="auto">
          <a:xfrm>
            <a:off x="755650" y="125413"/>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Hlavní místa syntézy mužských pohlavních hormonů:</a:t>
            </a:r>
          </a:p>
        </p:txBody>
      </p:sp>
      <p:pic>
        <p:nvPicPr>
          <p:cNvPr id="1026" name="Picture 2" descr="Image ch6f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4667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11826" y="4149080"/>
            <a:ext cx="3108646" cy="92333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cs-CZ" b="1" dirty="0">
                <a:solidFill>
                  <a:prstClr val="black"/>
                </a:solidFill>
                <a:latin typeface="Calibri"/>
              </a:rPr>
              <a:t>úloha </a:t>
            </a:r>
            <a:r>
              <a:rPr lang="en-US" b="1" dirty="0" err="1">
                <a:solidFill>
                  <a:prstClr val="black"/>
                </a:solidFill>
                <a:latin typeface="Calibri"/>
              </a:rPr>
              <a:t>testosteron</a:t>
            </a:r>
            <a:r>
              <a:rPr lang="cs-CZ" b="1" dirty="0">
                <a:solidFill>
                  <a:prstClr val="black"/>
                </a:solidFill>
                <a:latin typeface="Calibri"/>
              </a:rPr>
              <a:t>u a DHT ve vývoji vnitřních a vnějších pohlavních orgánů</a:t>
            </a:r>
            <a:endParaRPr lang="en-US" b="1" dirty="0">
              <a:solidFill>
                <a:prstClr val="black"/>
              </a:solidFill>
              <a:latin typeface="Calibri"/>
            </a:endParaRPr>
          </a:p>
        </p:txBody>
      </p:sp>
    </p:spTree>
    <p:extLst>
      <p:ext uri="{BB962C8B-B14F-4D97-AF65-F5344CB8AC3E}">
        <p14:creationId xmlns:p14="http://schemas.microsoft.com/office/powerpoint/2010/main" val="2189382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PROSTATA</a:t>
            </a:r>
            <a:endParaRPr lang="en-US" dirty="0"/>
          </a:p>
        </p:txBody>
      </p:sp>
      <p:sp>
        <p:nvSpPr>
          <p:cNvPr id="3" name="Zástupný symbol pro obsah 2"/>
          <p:cNvSpPr>
            <a:spLocks noGrp="1"/>
          </p:cNvSpPr>
          <p:nvPr>
            <p:ph idx="1"/>
          </p:nvPr>
        </p:nvSpPr>
        <p:spPr/>
        <p:txBody>
          <a:bodyPr/>
          <a:lstStyle/>
          <a:p>
            <a:r>
              <a:rPr lang="cs-CZ" sz="1800" dirty="0" err="1"/>
              <a:t>parenchymatozní</a:t>
            </a:r>
            <a:r>
              <a:rPr lang="cs-CZ" sz="1800" dirty="0"/>
              <a:t> orgán, lumen žlázek je složeno v slizniční řasy (vystlány 1vrst.-dvouřadým kubickým až </a:t>
            </a:r>
            <a:r>
              <a:rPr lang="cs-CZ" sz="1800" dirty="0" err="1"/>
              <a:t>cyl</a:t>
            </a:r>
            <a:r>
              <a:rPr lang="cs-CZ" sz="1800" dirty="0"/>
              <a:t>. epitelem)</a:t>
            </a:r>
          </a:p>
          <a:p>
            <a:r>
              <a:rPr lang="cs-CZ" sz="1800" u="sng" dirty="0"/>
              <a:t>30-50 rozvětvených </a:t>
            </a:r>
            <a:r>
              <a:rPr lang="cs-CZ" sz="1800" u="sng" dirty="0" err="1"/>
              <a:t>tuboalveolární</a:t>
            </a:r>
            <a:r>
              <a:rPr lang="cs-CZ" sz="1800" u="sng" dirty="0"/>
              <a:t> žlázek </a:t>
            </a:r>
            <a:r>
              <a:rPr lang="cs-CZ" sz="1800" dirty="0"/>
              <a:t>uložených ve vazivově-svalovém </a:t>
            </a:r>
            <a:r>
              <a:rPr lang="cs-CZ" sz="1800" dirty="0" err="1"/>
              <a:t>stromatu</a:t>
            </a:r>
            <a:r>
              <a:rPr lang="cs-CZ" sz="1800" dirty="0"/>
              <a:t>; vývody ústí  na </a:t>
            </a:r>
            <a:r>
              <a:rPr lang="cs-CZ" sz="1800" dirty="0" err="1"/>
              <a:t>colliculus</a:t>
            </a:r>
            <a:r>
              <a:rPr lang="cs-CZ" sz="1800" dirty="0"/>
              <a:t> </a:t>
            </a:r>
            <a:r>
              <a:rPr lang="cs-CZ" sz="1800" dirty="0" err="1"/>
              <a:t>seminalis</a:t>
            </a:r>
            <a:r>
              <a:rPr lang="cs-CZ" sz="1800" dirty="0"/>
              <a:t> </a:t>
            </a:r>
            <a:r>
              <a:rPr lang="cs-CZ" sz="1800" dirty="0" err="1"/>
              <a:t>uretry</a:t>
            </a:r>
            <a:endParaRPr lang="cs-CZ" sz="1800" dirty="0"/>
          </a:p>
          <a:p>
            <a:r>
              <a:rPr lang="cs-CZ" sz="1800" dirty="0"/>
              <a:t>žlázky mají jako podklad </a:t>
            </a:r>
            <a:r>
              <a:rPr lang="cs-CZ" sz="1800" b="1" dirty="0" err="1"/>
              <a:t>fibromuskulární</a:t>
            </a:r>
            <a:r>
              <a:rPr lang="cs-CZ" sz="1800" b="1" dirty="0"/>
              <a:t> stroma</a:t>
            </a:r>
          </a:p>
          <a:p>
            <a:pPr lvl="1"/>
            <a:r>
              <a:rPr lang="cs-CZ" sz="1400" b="1" dirty="0"/>
              <a:t>trojí lokalizace: slizniční , podslizniční, hlavní</a:t>
            </a:r>
          </a:p>
          <a:p>
            <a:r>
              <a:rPr lang="cs-CZ" sz="1800" b="1" dirty="0"/>
              <a:t>sekret:</a:t>
            </a:r>
            <a:r>
              <a:rPr lang="cs-CZ" sz="1800" dirty="0"/>
              <a:t> hojně bílkovin, kapénky lipidů, kyselá fosfatáza (</a:t>
            </a:r>
            <a:r>
              <a:rPr lang="cs-CZ" sz="1800" dirty="0" err="1"/>
              <a:t>klin.významná</a:t>
            </a:r>
            <a:r>
              <a:rPr lang="cs-CZ" sz="1800" dirty="0"/>
              <a:t>), pH lehce kyselé, kyselina citronová, fibrinolyzin, prostaglandiny;  ve vyšším věku konkrementy prostaty (</a:t>
            </a:r>
            <a:r>
              <a:rPr lang="cs-CZ" sz="1800" dirty="0" err="1"/>
              <a:t>corpora</a:t>
            </a:r>
            <a:r>
              <a:rPr lang="cs-CZ" sz="1800" dirty="0"/>
              <a:t> </a:t>
            </a:r>
            <a:r>
              <a:rPr lang="cs-CZ" sz="1800" dirty="0" err="1"/>
              <a:t>amylacea</a:t>
            </a:r>
            <a:r>
              <a:rPr lang="cs-CZ" sz="1800" dirty="0"/>
              <a:t>)</a:t>
            </a:r>
            <a:endParaRPr lang="cs-CZ" sz="1800" b="1" dirty="0"/>
          </a:p>
          <a:p>
            <a:endParaRPr lang="en-US" sz="1600" dirty="0"/>
          </a:p>
        </p:txBody>
      </p:sp>
      <p:pic>
        <p:nvPicPr>
          <p:cNvPr id="1126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97152"/>
            <a:ext cx="2654474" cy="19427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925205"/>
            <a:ext cx="2548140" cy="178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035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člověk vs. myš</a:t>
            </a:r>
            <a:endParaRPr lang="en-US" dirty="0"/>
          </a:p>
        </p:txBody>
      </p:sp>
      <p:sp>
        <p:nvSpPr>
          <p:cNvPr id="3" name="Zástupný symbol pro obsah 2"/>
          <p:cNvSpPr>
            <a:spLocks noGrp="1"/>
          </p:cNvSpPr>
          <p:nvPr>
            <p:ph idx="1"/>
          </p:nvPr>
        </p:nvSpPr>
        <p:spPr/>
        <p:txBody>
          <a:bodyPr/>
          <a:lstStyle/>
          <a:p>
            <a:endParaRPr lang="en-US"/>
          </a:p>
        </p:txBody>
      </p:sp>
      <p:pic>
        <p:nvPicPr>
          <p:cNvPr id="13314" name="Picture 2" descr="Výsledek obrázku pro murine human prostate 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57691"/>
            <a:ext cx="7218029" cy="41501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hematic illustration of the anatomy of the human prostate (a) and mouse prostate (b) (adapted from McNeal [42] and Cunha et al. [43], resp.). Used with permission: Abate-Shen and Sh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49" y="849219"/>
            <a:ext cx="2783691" cy="5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 člověk</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6408712" cy="495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11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Členění prostaty člověka</a:t>
            </a:r>
            <a:endParaRPr lang="en-US" dirty="0"/>
          </a:p>
        </p:txBody>
      </p:sp>
      <p:sp>
        <p:nvSpPr>
          <p:cNvPr id="3" name="Zástupný symbol pro obsah 2"/>
          <p:cNvSpPr>
            <a:spLocks noGrp="1"/>
          </p:cNvSpPr>
          <p:nvPr>
            <p:ph idx="1"/>
          </p:nvPr>
        </p:nvSpPr>
        <p:spPr>
          <a:xfrm>
            <a:off x="1547813" y="5301208"/>
            <a:ext cx="7138987" cy="824955"/>
          </a:xfrm>
        </p:spPr>
        <p:txBody>
          <a:bodyPr/>
          <a:lstStyle/>
          <a:p>
            <a:r>
              <a:rPr lang="cs-CZ" dirty="0"/>
              <a:t>Zóna centrální (C), periferní (P), přechodová (T), </a:t>
            </a:r>
            <a:r>
              <a:rPr lang="cs-CZ" dirty="0" err="1"/>
              <a:t>periutherální</a:t>
            </a:r>
            <a:r>
              <a:rPr lang="cs-CZ" dirty="0"/>
              <a:t> (PU), přední, </a:t>
            </a:r>
            <a:r>
              <a:rPr lang="cs-CZ" dirty="0" err="1"/>
              <a:t>nežlaznatá</a:t>
            </a:r>
            <a:r>
              <a:rPr lang="cs-CZ" dirty="0"/>
              <a:t> (A)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973445" cy="314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01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4311252" cy="640871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706" y="341872"/>
            <a:ext cx="3744416" cy="3735341"/>
          </a:xfrm>
          <a:prstGeom prst="rect">
            <a:avLst/>
          </a:prstGeo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149080"/>
            <a:ext cx="4462511" cy="2376264"/>
          </a:xfrm>
          <a:prstGeom prst="rect">
            <a:avLst/>
          </a:prstGeom>
        </p:spPr>
      </p:pic>
    </p:spTree>
    <p:extLst>
      <p:ext uri="{BB962C8B-B14F-4D97-AF65-F5344CB8AC3E}">
        <p14:creationId xmlns:p14="http://schemas.microsoft.com/office/powerpoint/2010/main" val="1354632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Zonální predispozice k onemocnění prostaty</a:t>
            </a:r>
            <a:endParaRPr lang="en-US" dirty="0"/>
          </a:p>
        </p:txBody>
      </p:sp>
      <p:pic>
        <p:nvPicPr>
          <p:cNvPr id="22530" name="Picture 2" descr="https://www.researchgate.net/profile/Siobhan_Sutcliffe/publication/6422150/figure/fig3/AS:281151857020951@1444043234692/Figure-1-Zonal-predisposition-to-prostate-diseaseMost-cancer-lesions-occur-in-t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72770"/>
            <a:ext cx="4394560" cy="56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40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Benigní hyperplazie prostaty</a:t>
            </a:r>
            <a:endParaRPr lang="en-US" dirty="0"/>
          </a:p>
        </p:txBody>
      </p:sp>
      <p:pic>
        <p:nvPicPr>
          <p:cNvPr id="21506" name="Picture 2" descr="Schematic of prostate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4248472" cy="29597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chematic of EMT and proliferation in development of B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3390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61861" y="5818417"/>
            <a:ext cx="4572000" cy="584775"/>
          </a:xfrm>
          <a:prstGeom prst="rect">
            <a:avLst/>
          </a:prstGeom>
        </p:spPr>
        <p:txBody>
          <a:bodyPr>
            <a:spAutoFit/>
          </a:bodyPr>
          <a:lstStyle/>
          <a:p>
            <a:r>
              <a:rPr lang="en-US" sz="1600" dirty="0">
                <a:solidFill>
                  <a:schemeClr val="tx1"/>
                </a:solidFill>
              </a:rPr>
              <a:t>Izumi, K.</a:t>
            </a:r>
            <a:r>
              <a:rPr lang="en-US" sz="1600" i="1" dirty="0">
                <a:solidFill>
                  <a:schemeClr val="tx1"/>
                </a:solidFill>
              </a:rPr>
              <a:t> et al. The American Journal of Pathology </a:t>
            </a:r>
            <a:r>
              <a:rPr lang="en-US" sz="1600" b="1" i="1" dirty="0">
                <a:solidFill>
                  <a:schemeClr val="tx1"/>
                </a:solidFill>
              </a:rPr>
              <a:t>182, 1942-1949, (2013).</a:t>
            </a:r>
          </a:p>
        </p:txBody>
      </p:sp>
    </p:spTree>
    <p:extLst>
      <p:ext uri="{BB962C8B-B14F-4D97-AF65-F5344CB8AC3E}">
        <p14:creationId xmlns:p14="http://schemas.microsoft.com/office/powerpoint/2010/main" val="1868273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prostaty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4" y="1844824"/>
            <a:ext cx="728300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4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prostaty</a:t>
            </a:r>
            <a:endParaRPr lang="en-US" dirty="0"/>
          </a:p>
        </p:txBody>
      </p:sp>
      <p:sp>
        <p:nvSpPr>
          <p:cNvPr id="3" name="Zástupný symbol pro obsah 2"/>
          <p:cNvSpPr>
            <a:spLocks noGrp="1"/>
          </p:cNvSpPr>
          <p:nvPr>
            <p:ph idx="1"/>
          </p:nvPr>
        </p:nvSpPr>
        <p:spPr>
          <a:xfrm>
            <a:off x="6804248" y="1412776"/>
            <a:ext cx="1882552" cy="4713387"/>
          </a:xfrm>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3999097" cy="54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2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183" y="1556792"/>
            <a:ext cx="755491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6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8434" name="Picture 2" descr="Výsledek obrázku pro prostate hormonal fun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7153138" cy="36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8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592341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Slinivka břišní, pankreas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400600" cy="495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933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Slinivka</a:t>
            </a:r>
            <a:r>
              <a:rPr lang="en-US" dirty="0"/>
              <a:t> b</a:t>
            </a:r>
            <a:r>
              <a:rPr lang="cs-CZ" dirty="0" err="1"/>
              <a:t>řišní</a:t>
            </a:r>
            <a:r>
              <a:rPr lang="cs-CZ" dirty="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hormony (váha </a:t>
            </a:r>
            <a:r>
              <a:rPr lang="en-US" sz="2000" dirty="0"/>
              <a:t>~</a:t>
            </a:r>
            <a:r>
              <a:rPr lang="cs-CZ" sz="2000" dirty="0"/>
              <a:t> 80g, velikost </a:t>
            </a:r>
            <a:r>
              <a:rPr lang="en-US" sz="2000" dirty="0"/>
              <a:t>~ </a:t>
            </a:r>
            <a:r>
              <a:rPr lang="cs-CZ" sz="2000" dirty="0"/>
              <a:t>15 cm)</a:t>
            </a:r>
          </a:p>
          <a:p>
            <a:r>
              <a:rPr lang="cs-CZ" sz="2000" b="1" dirty="0"/>
              <a:t>stroma: </a:t>
            </a:r>
            <a:r>
              <a:rPr lang="cs-CZ" sz="2000" dirty="0"/>
              <a:t>na povrchu </a:t>
            </a:r>
            <a:r>
              <a:rPr lang="cs-CZ" sz="2000" u="sng" dirty="0"/>
              <a:t>pouzdro</a:t>
            </a:r>
            <a:r>
              <a:rPr lang="cs-CZ" sz="2000" dirty="0"/>
              <a:t> (husté vazivo) – z něj vybíhají </a:t>
            </a:r>
            <a:r>
              <a:rPr lang="cs-CZ" sz="2000" u="sng" dirty="0"/>
              <a:t>septa → laloky → lalůčky</a:t>
            </a:r>
            <a:r>
              <a:rPr lang="cs-CZ" sz="2000" dirty="0"/>
              <a:t> (cévní + nervové zásobení + větvení vývodů); podkladovou tkání je řídké vazivo</a:t>
            </a:r>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868592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443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316709" cy="439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271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a:t>štávu</a:t>
            </a:r>
            <a:r>
              <a:rPr lang="cs-CZ" b="1" u="sng" dirty="0"/>
              <a:t> </a:t>
            </a:r>
            <a:r>
              <a:rPr lang="cs-CZ" u="sng" dirty="0"/>
              <a:t>(cca 2 L/den)</a:t>
            </a:r>
            <a:r>
              <a:rPr lang="cs-CZ" dirty="0"/>
              <a:t>: proteolytické endopeptidázy (trypsinogen, </a:t>
            </a:r>
            <a:r>
              <a:rPr lang="cs-CZ" dirty="0" err="1"/>
              <a:t>chymotrypsinogen</a:t>
            </a:r>
            <a:r>
              <a:rPr lang="cs-CZ" dirty="0"/>
              <a:t>), amylázy, lipázy a deoxyribonukleázy → mají za úkol štěpit tráveninu (chymus), 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40195202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9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a:t>Langerhansovy ostrůvky </a:t>
            </a:r>
          </a:p>
          <a:p>
            <a:pPr>
              <a:buFont typeface="Arial" panose="020B0604020202020204" pitchFamily="34" charset="0"/>
              <a:buChar char="•"/>
            </a:pPr>
            <a:r>
              <a:rPr lang="cs-CZ" sz="2000" dirty="0"/>
              <a:t>velikost  100-200 um, počet ~ 1 mil., 1-2% objemu slinivky</a:t>
            </a:r>
          </a:p>
          <a:p>
            <a:pPr>
              <a:buFont typeface="Arial" panose="020B0604020202020204" pitchFamily="34" charset="0"/>
              <a:buChar char="•"/>
            </a:pPr>
            <a:r>
              <a:rPr lang="cs-CZ" sz="2000" b="1" dirty="0" err="1"/>
              <a:t>trámčitý</a:t>
            </a:r>
            <a:r>
              <a:rPr lang="cs-CZ" sz="2000" b="1" dirty="0"/>
              <a:t> </a:t>
            </a:r>
            <a:r>
              <a:rPr lang="cs-CZ" sz="2000" dirty="0"/>
              <a:t>stavební typ s bohatým kapilárním zásobením (</a:t>
            </a:r>
            <a:r>
              <a:rPr lang="cs-CZ" sz="2000" dirty="0" err="1"/>
              <a:t>fenestrované</a:t>
            </a:r>
            <a:r>
              <a:rPr lang="cs-CZ" sz="2000" dirty="0"/>
              <a:t> kapiláry)</a:t>
            </a:r>
          </a:p>
          <a:p>
            <a:r>
              <a:rPr lang="cs-CZ" sz="2000" dirty="0"/>
              <a:t>ostrůvky jsou obklopeny tenkou vrstvou řídkého vaziva</a:t>
            </a:r>
          </a:p>
          <a:p>
            <a:r>
              <a:rPr lang="cs-CZ" sz="2000" dirty="0"/>
              <a:t>součástí „</a:t>
            </a:r>
            <a:r>
              <a:rPr lang="cs-CZ" sz="2000" dirty="0" err="1"/>
              <a:t>Diffuse</a:t>
            </a:r>
            <a:r>
              <a:rPr lang="cs-CZ" sz="2000" dirty="0"/>
              <a:t> </a:t>
            </a:r>
            <a:r>
              <a:rPr lang="cs-CZ" sz="2000" dirty="0" err="1"/>
              <a:t>Neuroendocrine</a:t>
            </a:r>
            <a:r>
              <a:rPr lang="cs-CZ" sz="2000" dirty="0"/>
              <a:t> Systém“ (DNES) systému</a:t>
            </a:r>
          </a:p>
          <a:p>
            <a:r>
              <a:rPr lang="cs-CZ" sz="2000" dirty="0"/>
              <a:t>světlá cytoplazma s přítomností sekrečních granulí → 4 typy buněk: </a:t>
            </a:r>
          </a:p>
          <a:p>
            <a:pPr lvl="1"/>
            <a:r>
              <a:rPr lang="cs-CZ" sz="1800" b="1" dirty="0"/>
              <a:t>A buňky – </a:t>
            </a:r>
            <a:r>
              <a:rPr lang="cs-CZ" sz="1800" b="1" dirty="0" err="1"/>
              <a:t>glukagon</a:t>
            </a:r>
            <a:r>
              <a:rPr lang="cs-CZ" sz="1800" b="1" dirty="0"/>
              <a:t> (cca 20%)</a:t>
            </a:r>
            <a:endParaRPr lang="cs-CZ" sz="1800" dirty="0"/>
          </a:p>
          <a:p>
            <a:pPr lvl="1"/>
            <a:r>
              <a:rPr lang="cs-CZ" sz="1800" b="1" dirty="0"/>
              <a:t>B buňky – inzulín (cca 70%)</a:t>
            </a:r>
          </a:p>
          <a:p>
            <a:pPr lvl="1"/>
            <a:r>
              <a:rPr lang="cs-CZ" sz="1800" b="1" dirty="0"/>
              <a:t>D buňky – </a:t>
            </a:r>
            <a:r>
              <a:rPr lang="cs-CZ" sz="1800" b="1" dirty="0" err="1"/>
              <a:t>somatostatin</a:t>
            </a:r>
            <a:r>
              <a:rPr lang="cs-CZ" sz="1800" b="1" dirty="0"/>
              <a:t> (cca 5%)</a:t>
            </a:r>
          </a:p>
          <a:p>
            <a:pPr lvl="1"/>
            <a:r>
              <a:rPr lang="cs-CZ" sz="1800" b="1" dirty="0"/>
              <a:t>PP buňky – pankreatický polypeptid</a:t>
            </a:r>
          </a:p>
          <a:p>
            <a:pPr marL="266700" lvl="1" indent="0">
              <a:buNone/>
            </a:pPr>
            <a:r>
              <a:rPr lang="cs-CZ" sz="1800" b="1" dirty="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842605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2867057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a:t>N</a:t>
            </a:r>
            <a:r>
              <a:rPr lang="cs-CZ" dirty="0" err="1"/>
              <a:t>ízká</a:t>
            </a:r>
            <a:r>
              <a:rPr lang="cs-CZ" dirty="0"/>
              <a:t> intenzita proliferace</a:t>
            </a:r>
            <a:endParaRPr lang="en-US" dirty="0"/>
          </a:p>
          <a:p>
            <a:r>
              <a:rPr lang="en-US" dirty="0"/>
              <a:t>N</a:t>
            </a:r>
            <a:r>
              <a:rPr lang="cs-CZ" dirty="0" err="1"/>
              <a:t>ízká</a:t>
            </a:r>
            <a:r>
              <a:rPr lang="cs-CZ" dirty="0"/>
              <a:t> klonogenní kapacita</a:t>
            </a:r>
          </a:p>
          <a:p>
            <a:r>
              <a:rPr lang="cs-CZ" dirty="0"/>
              <a:t>Délka života u myších buněk </a:t>
            </a:r>
            <a:r>
              <a:rPr lang="en-US" dirty="0"/>
              <a:t>~ 1 </a:t>
            </a:r>
            <a:r>
              <a:rPr lang="en-US" dirty="0" err="1"/>
              <a:t>rok</a:t>
            </a:r>
            <a:r>
              <a:rPr lang="en-US" dirty="0"/>
              <a:t> (</a:t>
            </a:r>
            <a:r>
              <a:rPr lang="en-US" dirty="0" err="1"/>
              <a:t>podobn</a:t>
            </a:r>
            <a:r>
              <a:rPr lang="cs-CZ" dirty="0"/>
              <a:t>ě jako u jater)</a:t>
            </a:r>
            <a:endParaRPr lang="en-US" dirty="0"/>
          </a:p>
          <a:p>
            <a:r>
              <a:rPr lang="en-US" dirty="0" err="1"/>
              <a:t>Regenera</a:t>
            </a:r>
            <a:r>
              <a:rPr lang="cs-CZ" dirty="0"/>
              <a:t>ční kapacita odlišná od jaterní</a:t>
            </a:r>
          </a:p>
          <a:p>
            <a:pPr lvl="1"/>
            <a:r>
              <a:rPr lang="cs-CZ" dirty="0"/>
              <a:t>Buňky zvýší svoji proliferační kapacitu, ale k úplné obnově poškozené tkáně nedojde</a:t>
            </a:r>
          </a:p>
          <a:p>
            <a:pPr lvl="1"/>
            <a:r>
              <a:rPr lang="cs-CZ" dirty="0"/>
              <a:t>Lgr5+ buňky nejsou přítomny, jsou indukovány při poškození v buňkách duktu nebo v podmínkách in vitro – vliv mikroprostředí</a:t>
            </a:r>
            <a:r>
              <a:rPr lang="en-US" dirty="0"/>
              <a:t>?</a:t>
            </a:r>
            <a:endParaRPr lang="cs-CZ" dirty="0"/>
          </a:p>
          <a:p>
            <a:r>
              <a:rPr lang="cs-CZ" dirty="0"/>
              <a:t>Buňky pankreatu jsou plastické</a:t>
            </a:r>
          </a:p>
          <a:p>
            <a:pPr lvl="1"/>
            <a:r>
              <a:rPr lang="cs-CZ" dirty="0"/>
              <a:t>Během zánětu lze nalézt buňky s </a:t>
            </a:r>
            <a:r>
              <a:rPr lang="cs-CZ" dirty="0" err="1"/>
              <a:t>duktální</a:t>
            </a:r>
            <a:r>
              <a:rPr lang="cs-CZ" dirty="0"/>
              <a:t> i </a:t>
            </a:r>
            <a:r>
              <a:rPr lang="cs-CZ" dirty="0" err="1"/>
              <a:t>acinární</a:t>
            </a:r>
            <a:r>
              <a:rPr lang="cs-CZ" dirty="0"/>
              <a:t> charakteristikou</a:t>
            </a:r>
          </a:p>
          <a:p>
            <a:pPr lvl="1"/>
            <a:r>
              <a:rPr lang="cs-CZ" dirty="0" err="1"/>
              <a:t>Transdiferenciace</a:t>
            </a:r>
            <a:endParaRPr lang="cs-CZ" dirty="0"/>
          </a:p>
          <a:p>
            <a:pPr lvl="1"/>
            <a:r>
              <a:rPr lang="cs-CZ" dirty="0"/>
              <a:t>Risk pro vnik onemocnění (</a:t>
            </a:r>
            <a:r>
              <a:rPr lang="cs-CZ" dirty="0" err="1"/>
              <a:t>acinar</a:t>
            </a:r>
            <a:r>
              <a:rPr lang="cs-CZ" dirty="0"/>
              <a:t>-to-</a:t>
            </a:r>
            <a:r>
              <a:rPr lang="cs-CZ" dirty="0" err="1"/>
              <a:t>ductal</a:t>
            </a:r>
            <a:r>
              <a:rPr lang="cs-CZ" dirty="0"/>
              <a:t> </a:t>
            </a:r>
            <a:r>
              <a:rPr lang="cs-CZ" dirty="0" err="1"/>
              <a:t>metaplasia</a:t>
            </a:r>
            <a:r>
              <a:rPr lang="cs-CZ" dirty="0"/>
              <a:t>)</a:t>
            </a:r>
          </a:p>
          <a:p>
            <a:endParaRPr lang="en-US" dirty="0"/>
          </a:p>
        </p:txBody>
      </p:sp>
    </p:spTree>
    <p:extLst>
      <p:ext uri="{BB962C8B-B14F-4D97-AF65-F5344CB8AC3E}">
        <p14:creationId xmlns:p14="http://schemas.microsoft.com/office/powerpoint/2010/main" val="1457672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60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1328896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04342"/>
            <a:ext cx="4992954" cy="540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2124422"/>
            <a:ext cx="2304256" cy="430887"/>
          </a:xfrm>
          <a:prstGeom prst="rect">
            <a:avLst/>
          </a:prstGeom>
          <a:noFill/>
        </p:spPr>
        <p:txBody>
          <a:bodyPr wrap="square" rtlCol="0">
            <a:spAutoFit/>
          </a:bodyPr>
          <a:lstStyle/>
          <a:p>
            <a:pPr algn="r"/>
            <a:r>
              <a:rPr lang="cs-CZ" sz="1100" dirty="0" err="1">
                <a:solidFill>
                  <a:schemeClr val="tx1"/>
                </a:solidFill>
              </a:rPr>
              <a:t>Kallikrein-related</a:t>
            </a:r>
            <a:r>
              <a:rPr lang="cs-CZ" sz="1100" dirty="0">
                <a:solidFill>
                  <a:schemeClr val="tx1"/>
                </a:solidFill>
              </a:rPr>
              <a:t> serine </a:t>
            </a:r>
            <a:r>
              <a:rPr lang="cs-CZ" sz="1100" dirty="0" err="1">
                <a:solidFill>
                  <a:schemeClr val="tx1"/>
                </a:solidFill>
              </a:rPr>
              <a:t>peptidases</a:t>
            </a:r>
            <a:endParaRPr lang="en-US" sz="1100" dirty="0">
              <a:solidFill>
                <a:schemeClr val="tx1"/>
              </a:solidFill>
            </a:endParaRPr>
          </a:p>
        </p:txBody>
      </p:sp>
      <p:sp>
        <p:nvSpPr>
          <p:cNvPr id="6" name="TextovéPole 5"/>
          <p:cNvSpPr txBox="1"/>
          <p:nvPr/>
        </p:nvSpPr>
        <p:spPr>
          <a:xfrm>
            <a:off x="1187624" y="1620366"/>
            <a:ext cx="2304256" cy="430887"/>
          </a:xfrm>
          <a:prstGeom prst="rect">
            <a:avLst/>
          </a:prstGeom>
          <a:noFill/>
        </p:spPr>
        <p:txBody>
          <a:bodyPr wrap="square" rtlCol="0">
            <a:spAutoFit/>
          </a:bodyPr>
          <a:lstStyle/>
          <a:p>
            <a:pPr algn="r"/>
            <a:r>
              <a:rPr lang="cs-CZ" sz="1100" dirty="0" err="1">
                <a:solidFill>
                  <a:schemeClr val="tx1"/>
                </a:solidFill>
              </a:rPr>
              <a:t>Lymphoepithelial</a:t>
            </a:r>
            <a:r>
              <a:rPr lang="cs-CZ" sz="1100" dirty="0">
                <a:solidFill>
                  <a:schemeClr val="tx1"/>
                </a:solidFill>
              </a:rPr>
              <a:t> </a:t>
            </a:r>
            <a:r>
              <a:rPr lang="cs-CZ" sz="1100" dirty="0" err="1">
                <a:solidFill>
                  <a:schemeClr val="tx1"/>
                </a:solidFill>
              </a:rPr>
              <a:t>Kazal</a:t>
            </a:r>
            <a:r>
              <a:rPr lang="cs-CZ" sz="1100" dirty="0">
                <a:solidFill>
                  <a:schemeClr val="tx1"/>
                </a:solidFill>
              </a:rPr>
              <a:t>-type inhibitor</a:t>
            </a:r>
            <a:endParaRPr lang="en-US" sz="1100" dirty="0">
              <a:solidFill>
                <a:schemeClr val="tx1"/>
              </a:solidFill>
            </a:endParaRPr>
          </a:p>
        </p:txBody>
      </p:sp>
      <p:pic>
        <p:nvPicPr>
          <p:cNvPr id="5" name="Picture 4">
            <a:extLst>
              <a:ext uri="{FF2B5EF4-FFF2-40B4-BE49-F238E27FC236}">
                <a16:creationId xmlns:a16="http://schemas.microsoft.com/office/drawing/2014/main" id="{233D0367-E882-4737-B412-624AB38FD431}"/>
              </a:ext>
            </a:extLst>
          </p:cNvPr>
          <p:cNvPicPr>
            <a:picLocks noChangeAspect="1"/>
          </p:cNvPicPr>
          <p:nvPr/>
        </p:nvPicPr>
        <p:blipFill>
          <a:blip r:embed="rId3"/>
          <a:stretch>
            <a:fillRect/>
          </a:stretch>
        </p:blipFill>
        <p:spPr>
          <a:xfrm>
            <a:off x="6200296" y="4034280"/>
            <a:ext cx="2958868" cy="2761793"/>
          </a:xfrm>
          <a:prstGeom prst="rect">
            <a:avLst/>
          </a:prstGeom>
        </p:spPr>
      </p:pic>
    </p:spTree>
    <p:extLst>
      <p:ext uri="{BB962C8B-B14F-4D97-AF65-F5344CB8AC3E}">
        <p14:creationId xmlns:p14="http://schemas.microsoft.com/office/powerpoint/2010/main" val="361128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vodní bariéra</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978440" cy="49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940152" y="1412776"/>
            <a:ext cx="3096344" cy="4713387"/>
          </a:xfrm>
        </p:spPr>
        <p:txBody>
          <a:bodyPr/>
          <a:lstStyle/>
          <a:p>
            <a:r>
              <a:rPr lang="cs-CZ" sz="1600" dirty="0"/>
              <a:t>Buněčný obal – 15 um </a:t>
            </a:r>
            <a:r>
              <a:rPr lang="cs-CZ" sz="1600" dirty="0" err="1"/>
              <a:t>nerospustná</a:t>
            </a:r>
            <a:r>
              <a:rPr lang="cs-CZ" sz="1600" dirty="0"/>
              <a:t> vrstva proteinů</a:t>
            </a:r>
          </a:p>
          <a:p>
            <a:pPr lvl="1"/>
            <a:r>
              <a:rPr lang="cs-CZ" sz="1400" dirty="0"/>
              <a:t>Mechanická pevnost a opora </a:t>
            </a:r>
          </a:p>
          <a:p>
            <a:r>
              <a:rPr lang="cs-CZ" sz="1600" dirty="0"/>
              <a:t>Lipidový obal – 5 um vrstva lipidů</a:t>
            </a:r>
          </a:p>
          <a:p>
            <a:pPr lvl="1"/>
            <a:r>
              <a:rPr lang="cs-CZ" sz="1400" dirty="0"/>
              <a:t>„teflonová“ vrstva</a:t>
            </a:r>
            <a:endParaRPr lang="cs-CZ" sz="1600" dirty="0"/>
          </a:p>
          <a:p>
            <a:r>
              <a:rPr lang="cs-CZ" sz="1600" dirty="0" err="1"/>
              <a:t>Lamelarní</a:t>
            </a:r>
            <a:r>
              <a:rPr lang="cs-CZ" sz="1600" dirty="0"/>
              <a:t> tělíska jsou sek</a:t>
            </a:r>
            <a:r>
              <a:rPr lang="en-US" sz="1600" dirty="0"/>
              <a:t>r</a:t>
            </a:r>
            <a:r>
              <a:rPr lang="cs-CZ" sz="1600" dirty="0" err="1"/>
              <a:t>etována</a:t>
            </a:r>
            <a:r>
              <a:rPr lang="cs-CZ" sz="1600" dirty="0"/>
              <a:t> </a:t>
            </a:r>
            <a:r>
              <a:rPr lang="cs-CZ" sz="1600" dirty="0" err="1"/>
              <a:t>exocytózou</a:t>
            </a:r>
            <a:r>
              <a:rPr lang="cs-CZ" sz="1600" dirty="0"/>
              <a:t> do mezibuněčného prostoru </a:t>
            </a:r>
            <a:r>
              <a:rPr lang="cs-CZ" sz="1600" dirty="0" err="1"/>
              <a:t>stratum</a:t>
            </a:r>
            <a:r>
              <a:rPr lang="cs-CZ" sz="1600" dirty="0"/>
              <a:t> </a:t>
            </a:r>
            <a:r>
              <a:rPr lang="cs-CZ" sz="1600" dirty="0" err="1"/>
              <a:t>granulosum</a:t>
            </a:r>
            <a:r>
              <a:rPr lang="cs-CZ" sz="1600" dirty="0"/>
              <a:t> a </a:t>
            </a:r>
            <a:r>
              <a:rPr lang="cs-CZ" sz="1600" dirty="0" err="1"/>
              <a:t>stratum</a:t>
            </a:r>
            <a:r>
              <a:rPr lang="cs-CZ" sz="1600" dirty="0"/>
              <a:t> </a:t>
            </a:r>
            <a:r>
              <a:rPr lang="cs-CZ" sz="1600" dirty="0" err="1"/>
              <a:t>corneum</a:t>
            </a:r>
            <a:endParaRPr lang="cs-CZ" sz="1600" dirty="0"/>
          </a:p>
          <a:p>
            <a:r>
              <a:rPr lang="cs-CZ" sz="1600" dirty="0"/>
              <a:t>Tvoří je heterogenní směs fosfolipidů, </a:t>
            </a:r>
            <a:r>
              <a:rPr lang="cs-CZ" sz="1600" dirty="0" err="1"/>
              <a:t>glykosfingolipidů</a:t>
            </a:r>
            <a:r>
              <a:rPr lang="cs-CZ" sz="1600" dirty="0"/>
              <a:t> a </a:t>
            </a:r>
            <a:r>
              <a:rPr lang="cs-CZ" sz="1600" dirty="0" err="1"/>
              <a:t>ceramidů</a:t>
            </a:r>
            <a:endParaRPr lang="en-US" sz="1600" dirty="0"/>
          </a:p>
        </p:txBody>
      </p:sp>
    </p:spTree>
    <p:extLst>
      <p:ext uri="{BB962C8B-B14F-4D97-AF65-F5344CB8AC3E}">
        <p14:creationId xmlns:p14="http://schemas.microsoft.com/office/powerpoint/2010/main" val="174031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784976" cy="6482058"/>
          </a:xfrm>
        </p:spPr>
      </p:pic>
      <p:sp>
        <p:nvSpPr>
          <p:cNvPr id="2" name="TextovéPole 1"/>
          <p:cNvSpPr txBox="1"/>
          <p:nvPr/>
        </p:nvSpPr>
        <p:spPr>
          <a:xfrm>
            <a:off x="611560" y="5661248"/>
            <a:ext cx="4104456" cy="1938992"/>
          </a:xfrm>
          <a:prstGeom prst="rect">
            <a:avLst/>
          </a:prstGeom>
          <a:noFill/>
        </p:spPr>
        <p:txBody>
          <a:bodyPr wrap="square" numCol="2" rtlCol="0">
            <a:spAutoFit/>
          </a:bodyPr>
          <a:lstStyle/>
          <a:p>
            <a:r>
              <a:rPr lang="cs-CZ" sz="1200" dirty="0" err="1">
                <a:solidFill>
                  <a:schemeClr val="tx1"/>
                </a:solidFill>
              </a:rPr>
              <a:t>Epi</a:t>
            </a:r>
            <a:r>
              <a:rPr lang="cs-CZ" sz="1200" dirty="0">
                <a:solidFill>
                  <a:schemeClr val="tx1"/>
                </a:solidFill>
              </a:rPr>
              <a:t> – Epidermis</a:t>
            </a:r>
          </a:p>
          <a:p>
            <a:r>
              <a:rPr lang="cs-CZ" sz="1200" dirty="0">
                <a:solidFill>
                  <a:schemeClr val="tx1"/>
                </a:solidFill>
              </a:rPr>
              <a:t>Derm – Dermis</a:t>
            </a:r>
          </a:p>
          <a:p>
            <a:r>
              <a:rPr lang="cs-CZ" sz="1200" dirty="0">
                <a:solidFill>
                  <a:schemeClr val="tx1"/>
                </a:solidFill>
              </a:rPr>
              <a:t>SC – </a:t>
            </a:r>
            <a:r>
              <a:rPr lang="cs-CZ" sz="1200" dirty="0" err="1">
                <a:solidFill>
                  <a:schemeClr val="tx1"/>
                </a:solidFill>
              </a:rPr>
              <a:t>stratum</a:t>
            </a:r>
            <a:r>
              <a:rPr lang="cs-CZ" sz="1200" dirty="0">
                <a:solidFill>
                  <a:schemeClr val="tx1"/>
                </a:solidFill>
              </a:rPr>
              <a:t> </a:t>
            </a:r>
            <a:r>
              <a:rPr lang="cs-CZ" sz="1200" dirty="0" err="1">
                <a:solidFill>
                  <a:schemeClr val="tx1"/>
                </a:solidFill>
              </a:rPr>
              <a:t>corneum</a:t>
            </a:r>
            <a:endParaRPr lang="cs-CZ" sz="1200" dirty="0">
              <a:solidFill>
                <a:schemeClr val="tx1"/>
              </a:solidFill>
            </a:endParaRPr>
          </a:p>
          <a:p>
            <a:r>
              <a:rPr lang="cs-CZ" sz="1200" dirty="0">
                <a:solidFill>
                  <a:schemeClr val="tx1"/>
                </a:solidFill>
              </a:rPr>
              <a:t>SB – </a:t>
            </a:r>
            <a:r>
              <a:rPr lang="cs-CZ" sz="1200" dirty="0" err="1">
                <a:solidFill>
                  <a:schemeClr val="tx1"/>
                </a:solidFill>
              </a:rPr>
              <a:t>stratum</a:t>
            </a:r>
            <a:r>
              <a:rPr lang="cs-CZ" sz="1200" dirty="0">
                <a:solidFill>
                  <a:schemeClr val="tx1"/>
                </a:solidFill>
              </a:rPr>
              <a:t> </a:t>
            </a:r>
            <a:r>
              <a:rPr lang="cs-CZ" sz="1200" dirty="0" err="1">
                <a:solidFill>
                  <a:schemeClr val="tx1"/>
                </a:solidFill>
              </a:rPr>
              <a:t>basale</a:t>
            </a:r>
            <a:endParaRPr lang="cs-CZ" sz="1200" dirty="0">
              <a:solidFill>
                <a:schemeClr val="tx1"/>
              </a:solidFill>
            </a:endParaRPr>
          </a:p>
          <a:p>
            <a:r>
              <a:rPr lang="cs-CZ" sz="1200" dirty="0">
                <a:solidFill>
                  <a:schemeClr val="tx1"/>
                </a:solidFill>
              </a:rPr>
              <a:t>SS – </a:t>
            </a:r>
            <a:r>
              <a:rPr lang="cs-CZ" sz="1200" dirty="0" err="1">
                <a:solidFill>
                  <a:schemeClr val="tx1"/>
                </a:solidFill>
              </a:rPr>
              <a:t>stratum</a:t>
            </a:r>
            <a:r>
              <a:rPr lang="cs-CZ" sz="1200" dirty="0">
                <a:solidFill>
                  <a:schemeClr val="tx1"/>
                </a:solidFill>
              </a:rPr>
              <a:t> </a:t>
            </a:r>
            <a:r>
              <a:rPr lang="cs-CZ" sz="1200" dirty="0" err="1">
                <a:solidFill>
                  <a:schemeClr val="tx1"/>
                </a:solidFill>
              </a:rPr>
              <a:t>spinosum</a:t>
            </a:r>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r>
              <a:rPr lang="cs-CZ" sz="1200" dirty="0" err="1">
                <a:solidFill>
                  <a:schemeClr val="tx1"/>
                </a:solidFill>
              </a:rPr>
              <a:t>SGr</a:t>
            </a:r>
            <a:r>
              <a:rPr lang="cs-CZ" sz="1200" dirty="0">
                <a:solidFill>
                  <a:schemeClr val="tx1"/>
                </a:solidFill>
              </a:rPr>
              <a:t> – </a:t>
            </a:r>
            <a:r>
              <a:rPr lang="cs-CZ" sz="1200" dirty="0" err="1">
                <a:solidFill>
                  <a:schemeClr val="tx1"/>
                </a:solidFill>
              </a:rPr>
              <a:t>stratum</a:t>
            </a:r>
            <a:r>
              <a:rPr lang="cs-CZ" sz="1200" dirty="0">
                <a:solidFill>
                  <a:schemeClr val="tx1"/>
                </a:solidFill>
              </a:rPr>
              <a:t> </a:t>
            </a:r>
            <a:r>
              <a:rPr lang="cs-CZ" sz="1200" dirty="0" err="1">
                <a:solidFill>
                  <a:schemeClr val="tx1"/>
                </a:solidFill>
              </a:rPr>
              <a:t>granulosum</a:t>
            </a:r>
            <a:endParaRPr lang="cs-CZ" sz="1200" dirty="0">
              <a:solidFill>
                <a:schemeClr val="tx1"/>
              </a:solidFill>
            </a:endParaRPr>
          </a:p>
          <a:p>
            <a:r>
              <a:rPr lang="cs-CZ" sz="1200" dirty="0">
                <a:solidFill>
                  <a:schemeClr val="tx1"/>
                </a:solidFill>
              </a:rPr>
              <a:t>PL – </a:t>
            </a:r>
            <a:r>
              <a:rPr lang="cs-CZ" sz="1200" dirty="0" err="1">
                <a:solidFill>
                  <a:schemeClr val="tx1"/>
                </a:solidFill>
              </a:rPr>
              <a:t>papillary</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RL – </a:t>
            </a:r>
            <a:r>
              <a:rPr lang="cs-CZ" sz="1200" dirty="0" err="1">
                <a:solidFill>
                  <a:schemeClr val="tx1"/>
                </a:solidFill>
              </a:rPr>
              <a:t>reticular</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D – </a:t>
            </a:r>
            <a:r>
              <a:rPr lang="cs-CZ" sz="1200" dirty="0" err="1">
                <a:solidFill>
                  <a:schemeClr val="tx1"/>
                </a:solidFill>
              </a:rPr>
              <a:t>duct</a:t>
            </a:r>
            <a:endParaRPr lang="cs-CZ" sz="1200" dirty="0">
              <a:solidFill>
                <a:schemeClr val="tx1"/>
              </a:solidFill>
            </a:endParaRPr>
          </a:p>
          <a:p>
            <a:r>
              <a:rPr lang="cs-CZ" sz="1200" dirty="0">
                <a:solidFill>
                  <a:schemeClr val="tx1"/>
                </a:solidFill>
              </a:rPr>
              <a:t>CT – </a:t>
            </a:r>
            <a:r>
              <a:rPr lang="cs-CZ" sz="1200" dirty="0" err="1">
                <a:solidFill>
                  <a:schemeClr val="tx1"/>
                </a:solidFill>
              </a:rPr>
              <a:t>connective</a:t>
            </a:r>
            <a:r>
              <a:rPr lang="cs-CZ" sz="1200" dirty="0">
                <a:solidFill>
                  <a:schemeClr val="tx1"/>
                </a:solidFill>
              </a:rPr>
              <a:t> </a:t>
            </a:r>
            <a:r>
              <a:rPr lang="cs-CZ" sz="1200" dirty="0" err="1">
                <a:solidFill>
                  <a:schemeClr val="tx1"/>
                </a:solidFill>
              </a:rPr>
              <a:t>tissue</a:t>
            </a:r>
            <a:endParaRPr lang="en-US" sz="1200" dirty="0">
              <a:solidFill>
                <a:schemeClr val="tx1"/>
              </a:solidFill>
            </a:endParaRPr>
          </a:p>
        </p:txBody>
      </p:sp>
    </p:spTree>
    <p:extLst>
      <p:ext uri="{BB962C8B-B14F-4D97-AF65-F5344CB8AC3E}">
        <p14:creationId xmlns:p14="http://schemas.microsoft.com/office/powerpoint/2010/main" val="1223936594"/>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7992</TotalTime>
  <Words>3043</Words>
  <Application>Microsoft Office PowerPoint</Application>
  <PresentationFormat>On-screen Show (4:3)</PresentationFormat>
  <Paragraphs>266</Paragraphs>
  <Slides>66</Slides>
  <Notes>3</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66</vt:i4>
      </vt:variant>
    </vt:vector>
  </HeadingPairs>
  <TitlesOfParts>
    <vt:vector size="75" baseType="lpstr">
      <vt:lpstr>Arial</vt:lpstr>
      <vt:lpstr>Arial Black</vt:lpstr>
      <vt:lpstr>Calibri</vt:lpstr>
      <vt:lpstr>Wingdings</vt:lpstr>
      <vt:lpstr>Sablona_prezentace_zelena</vt:lpstr>
      <vt:lpstr>Office Theme</vt:lpstr>
      <vt:lpstr>2_Office Theme</vt:lpstr>
      <vt:lpstr>Motiv systému Office</vt:lpstr>
      <vt:lpstr>1_Motiv systému Office</vt:lpstr>
      <vt:lpstr>Karel Souček </vt:lpstr>
      <vt:lpstr>Rychlost obnovy buněk</vt:lpstr>
      <vt:lpstr>KOŽNÍ SYSTÉM</vt:lpstr>
      <vt:lpstr>EPIDERMIS</vt:lpstr>
      <vt:lpstr>PowerPoint Presentation</vt:lpstr>
      <vt:lpstr>Epidermální diferenciace</vt:lpstr>
      <vt:lpstr>Epidermální diferenciace</vt:lpstr>
      <vt:lpstr>Epidermální vodní bariéra</vt:lpstr>
      <vt:lpstr>PowerPoint Presentation</vt:lpstr>
      <vt:lpstr>BUŇKY EPIDERMIS: </vt:lpstr>
      <vt:lpstr>ŠKÁRA</vt:lpstr>
      <vt:lpstr>KOŽNÍ ŽLÁZY</vt:lpstr>
      <vt:lpstr>KOŽNÍ ŽLÁZY</vt:lpstr>
      <vt:lpstr>HYPODERMIS</vt:lpstr>
      <vt:lpstr>Kmenové buňky kůže</vt:lpstr>
      <vt:lpstr>PowerPoint Presentation</vt:lpstr>
      <vt:lpstr>PowerPoint Presentation</vt:lpstr>
      <vt:lpstr>Model sebeobnovy kmenové buňky kůže</vt:lpstr>
      <vt:lpstr>Kmenová buňka vlasového folikulu</vt:lpstr>
      <vt:lpstr>PowerPoint Presentation</vt:lpstr>
      <vt:lpstr>Hojení rány</vt:lpstr>
      <vt:lpstr>Hojení rány</vt:lpstr>
      <vt:lpstr>Hojení rány</vt:lpstr>
      <vt:lpstr>Hojení rány</vt:lpstr>
      <vt:lpstr>PowerPoint Presentation</vt:lpstr>
      <vt:lpstr>PowerPoint Presentation</vt:lpstr>
      <vt:lpstr>PowerPoint Presentation</vt:lpstr>
      <vt:lpstr>MLÉČNÁ ŽLÁZA</vt:lpstr>
      <vt:lpstr>PowerPoint Presentation</vt:lpstr>
      <vt:lpstr>Změny mléčné žlázy spojené s věkem</vt:lpstr>
      <vt:lpstr>Postnatální vývoj mléčné žlázy (myš)</vt:lpstr>
      <vt:lpstr>HORMONÁLNÍ OVLIVNĚNÍ MLÉČNÉ ŽLÁZY</vt:lpstr>
      <vt:lpstr>PARENCHYM MLÉČNÉ ŽLÁZY</vt:lpstr>
      <vt:lpstr>PowerPoint Presentation</vt:lpstr>
      <vt:lpstr>STROMA MLÉČNÉ ŽLÁZY</vt:lpstr>
      <vt:lpstr>LAKTUJÍCÍ MLÉČNÁ ŽLÁZA</vt:lpstr>
      <vt:lpstr>Laktující mamma (Macacus, potkan)</vt:lpstr>
      <vt:lpstr>NELAKTUJÍCÍ MLÉČNÁ ŽLÁZA</vt:lpstr>
      <vt:lpstr>NELAKTUJÍCÍ MLÉČNÁ ŽLÁZA - člověk</vt:lpstr>
      <vt:lpstr>Model liniové hierarchie prsní žlázy</vt:lpstr>
      <vt:lpstr>PowerPoint Presentation</vt:lpstr>
      <vt:lpstr>Parakrinní interakce v mléčné žláze</vt:lpstr>
      <vt:lpstr>PowerPoint Presentation</vt:lpstr>
      <vt:lpstr>PowerPoint Presentation</vt:lpstr>
      <vt:lpstr>PowerPoint Presentation</vt:lpstr>
      <vt:lpstr>PROSTATA</vt:lpstr>
      <vt:lpstr>Prostata člověk vs. myš</vt:lpstr>
      <vt:lpstr>Prostata - člověk</vt:lpstr>
      <vt:lpstr>Členění prostaty člověka</vt:lpstr>
      <vt:lpstr>Zonální predispozice k onemocnění prostaty</vt:lpstr>
      <vt:lpstr>Benigní hyperplazie prostaty</vt:lpstr>
      <vt:lpstr>Kmenová buňka prostaty</vt:lpstr>
      <vt:lpstr>Model liniové hierarchie prostaty</vt:lpstr>
      <vt:lpstr>PowerPoint Presentation</vt:lpstr>
      <vt:lpstr>PowerPoint Presentation</vt:lpstr>
      <vt:lpstr>PowerPoint Presentation</vt:lpstr>
      <vt:lpstr>Slinivka břišní, pankreas</vt:lpstr>
      <vt:lpstr>Slinivka břišní, pankreas</vt:lpstr>
      <vt:lpstr>Pankreas</vt:lpstr>
      <vt:lpstr>EXOKRINNÍ ČÁST PANKREATU</vt:lpstr>
      <vt:lpstr>PowerPoint Presentation</vt:lpstr>
      <vt:lpstr>ENDOKRINNÍ ČÁST PANKREATU</vt:lpstr>
      <vt:lpstr>Langerhansův ostrůvek</vt:lpstr>
      <vt:lpstr>Regenerace pankreatu</vt:lpstr>
      <vt:lpstr>Regenerace pankreatu</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Souček</cp:lastModifiedBy>
  <cp:revision>99</cp:revision>
  <dcterms:created xsi:type="dcterms:W3CDTF">2017-09-12T04:05:13Z</dcterms:created>
  <dcterms:modified xsi:type="dcterms:W3CDTF">2022-11-03T11:34:37Z</dcterms:modified>
</cp:coreProperties>
</file>