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302" r:id="rId10"/>
    <p:sldId id="266" r:id="rId11"/>
    <p:sldId id="305" r:id="rId12"/>
    <p:sldId id="306" r:id="rId13"/>
    <p:sldId id="303" r:id="rId14"/>
    <p:sldId id="311" r:id="rId15"/>
    <p:sldId id="263" r:id="rId16"/>
    <p:sldId id="307" r:id="rId17"/>
    <p:sldId id="274" r:id="rId18"/>
    <p:sldId id="304" r:id="rId19"/>
    <p:sldId id="308" r:id="rId20"/>
    <p:sldId id="293" r:id="rId21"/>
    <p:sldId id="297" r:id="rId22"/>
    <p:sldId id="298" r:id="rId23"/>
    <p:sldId id="310" r:id="rId24"/>
    <p:sldId id="309" r:id="rId25"/>
    <p:sldId id="284" r:id="rId26"/>
    <p:sldId id="31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04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4809-AB9C-46E7-9AD4-F018792B4F66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4FD5-48F2-4BFD-8BE4-BB43199FD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enol" TargetMode="External"/><Relationship Id="rId3" Type="http://schemas.openxmlformats.org/officeDocument/2006/relationships/hyperlink" Target="https://cs.wikipedia.org/wiki/Dus%C3%ADk" TargetMode="External"/><Relationship Id="rId7" Type="http://schemas.openxmlformats.org/officeDocument/2006/relationships/hyperlink" Target="https://cs.wikipedia.org/wiki/Lipid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Fenylpropanoid" TargetMode="External"/><Relationship Id="rId5" Type="http://schemas.openxmlformats.org/officeDocument/2006/relationships/hyperlink" Target="https://cs.wikipedia.org/wiki/Mastn%C3%A1_kyselina" TargetMode="External"/><Relationship Id="rId4" Type="http://schemas.openxmlformats.org/officeDocument/2006/relationships/hyperlink" Target="https://cs.wikipedia.org/wiki/Biologick%C3%A1_makromolekula" TargetMode="External"/><Relationship Id="rId9" Type="http://schemas.openxmlformats.org/officeDocument/2006/relationships/hyperlink" Target="https://cs.wikipedia.org/wiki/Karotenoidy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Comic Sans MS" pitchFamily="66" charset="0"/>
              </a:rPr>
              <a:t>Meristematický hrbolek: z apexu  se vyvíjí p</a:t>
            </a:r>
            <a:r>
              <a:rPr lang="cs-CZ" sz="1200" b="1" dirty="0">
                <a:latin typeface="Comic Sans MS" pitchFamily="66" charset="0"/>
              </a:rPr>
              <a:t>rašník </a:t>
            </a:r>
            <a:r>
              <a:rPr lang="cs-CZ" sz="1200" dirty="0">
                <a:latin typeface="Comic Sans MS" pitchFamily="66" charset="0"/>
              </a:rPr>
              <a:t>(</a:t>
            </a:r>
            <a:r>
              <a:rPr lang="cs-CZ" sz="1200" dirty="0" err="1">
                <a:latin typeface="Comic Sans MS" pitchFamily="66" charset="0"/>
              </a:rPr>
              <a:t>anthera</a:t>
            </a:r>
            <a:r>
              <a:rPr lang="cs-CZ" sz="1200" dirty="0">
                <a:latin typeface="Comic Sans MS" pitchFamily="66" charset="0"/>
              </a:rPr>
              <a:t>), z </a:t>
            </a:r>
            <a:r>
              <a:rPr lang="cs-CZ" sz="1200" dirty="0" err="1">
                <a:latin typeface="Comic Sans MS" pitchFamily="66" charset="0"/>
              </a:rPr>
              <a:t>baze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b="1" dirty="0">
                <a:latin typeface="Comic Sans MS" pitchFamily="66" charset="0"/>
              </a:rPr>
              <a:t>nitka (</a:t>
            </a:r>
            <a:r>
              <a:rPr lang="cs-CZ" sz="1200" dirty="0" err="1">
                <a:latin typeface="Comic Sans MS" pitchFamily="66" charset="0"/>
              </a:rPr>
              <a:t>filamentum</a:t>
            </a:r>
            <a:r>
              <a:rPr lang="cs-CZ" sz="1200" dirty="0">
                <a:latin typeface="Comic Sans MS" pitchFamily="66" charset="0"/>
              </a:rPr>
              <a:t>). </a:t>
            </a:r>
            <a:r>
              <a:rPr lang="cs-CZ" sz="1200" dirty="0" err="1">
                <a:latin typeface="Comic Sans MS" pitchFamily="66" charset="0"/>
              </a:rPr>
              <a:t>Fce</a:t>
            </a:r>
            <a:r>
              <a:rPr lang="cs-CZ" sz="1200" dirty="0">
                <a:latin typeface="Comic Sans MS" pitchFamily="66" charset="0"/>
              </a:rPr>
              <a:t> nitky: vede cévní svazek a usnadňuje rozšiřování pylu (třeba vystrčením z květu…)</a:t>
            </a:r>
          </a:p>
          <a:p>
            <a:endParaRPr lang="cs-CZ" dirty="0"/>
          </a:p>
          <a:p>
            <a:r>
              <a:rPr lang="cs-CZ" dirty="0"/>
              <a:t>Původně byla tyčinka plochý </a:t>
            </a:r>
            <a:r>
              <a:rPr lang="cs-CZ" dirty="0" err="1"/>
              <a:t>mikrosporofyl</a:t>
            </a:r>
            <a:r>
              <a:rPr lang="cs-CZ" dirty="0"/>
              <a:t> se třemi žilkami a dvěma sporangii na svrchní straně.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90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dvoubuněčná (70 %)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Liliaceae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 – lilie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Rosaceae</a:t>
            </a:r>
            <a:endParaRPr lang="cs-CZ" sz="12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Solanaceae</a:t>
            </a:r>
            <a:r>
              <a:rPr lang="cs-CZ" sz="1200" b="1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- tabák</a:t>
            </a:r>
          </a:p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</a:t>
            </a:r>
            <a:r>
              <a:rPr lang="cs-CZ" sz="1200" b="1" dirty="0" err="1">
                <a:solidFill>
                  <a:srgbClr val="0000FF"/>
                </a:solidFill>
                <a:latin typeface="Comic Sans MS" pitchFamily="66" charset="0"/>
              </a:rPr>
              <a:t>tříbuněčná</a:t>
            </a:r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 (30 %)</a:t>
            </a:r>
          </a:p>
          <a:p>
            <a:r>
              <a:rPr lang="cs-CZ" sz="1200" b="1" i="1" dirty="0" err="1">
                <a:latin typeface="Comic Sans MS" pitchFamily="66" charset="0"/>
              </a:rPr>
              <a:t>Brassicaceae</a:t>
            </a:r>
            <a:r>
              <a:rPr lang="cs-CZ" sz="1200" b="1" i="1" dirty="0">
                <a:latin typeface="Comic Sans MS" pitchFamily="66" charset="0"/>
              </a:rPr>
              <a:t> - </a:t>
            </a:r>
            <a:r>
              <a:rPr lang="cs-CZ" sz="1200" b="1" i="1" dirty="0" err="1">
                <a:latin typeface="Comic Sans MS" pitchFamily="66" charset="0"/>
              </a:rPr>
              <a:t>Arabidopsis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Asteraceae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Poaceae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7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Cytoplazma GB je velmi hustá, téměř bez organel (organely dědí zygota od mateřské rostliny – z vaječné buňky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1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NPC: </a:t>
            </a:r>
            <a:r>
              <a:rPr lang="cs-CZ" altLang="cs-CZ" sz="1200" dirty="0">
                <a:latin typeface="Comic Sans MS" pitchFamily="66" charset="0"/>
              </a:rPr>
              <a:t>N – počet (numerus), P – poloha (</a:t>
            </a:r>
            <a:r>
              <a:rPr lang="cs-CZ" altLang="cs-CZ" sz="1200" dirty="0" err="1">
                <a:latin typeface="Comic Sans MS" pitchFamily="66" charset="0"/>
              </a:rPr>
              <a:t>positio</a:t>
            </a:r>
            <a:r>
              <a:rPr lang="cs-CZ" altLang="cs-CZ" sz="1200" dirty="0">
                <a:latin typeface="Comic Sans MS" pitchFamily="66" charset="0"/>
              </a:rPr>
              <a:t>), C – tvar (</a:t>
            </a:r>
            <a:r>
              <a:rPr lang="cs-CZ" altLang="cs-CZ" sz="1200" dirty="0" err="1">
                <a:latin typeface="Comic Sans MS" pitchFamily="66" charset="0"/>
              </a:rPr>
              <a:t>character</a:t>
            </a:r>
            <a:r>
              <a:rPr lang="cs-CZ" altLang="cs-CZ" sz="1200" dirty="0">
                <a:latin typeface="Comic Sans MS" pitchFamily="66" charset="0"/>
              </a:rPr>
              <a:t>)</a:t>
            </a:r>
          </a:p>
          <a:p>
            <a:r>
              <a:rPr lang="cs-CZ" altLang="cs-CZ" sz="1200" dirty="0">
                <a:latin typeface="Comic Sans MS" pitchFamily="66" charset="0"/>
              </a:rPr>
              <a:t>typy apertury </a:t>
            </a:r>
          </a:p>
          <a:p>
            <a:r>
              <a:rPr lang="cs-CZ" altLang="cs-CZ" sz="1200" dirty="0">
                <a:latin typeface="Comic Sans MS" pitchFamily="66" charset="0"/>
              </a:rPr>
              <a:t>–  </a:t>
            </a:r>
            <a:r>
              <a:rPr lang="cs-CZ" altLang="cs-CZ" sz="1200" b="1" dirty="0" err="1">
                <a:latin typeface="Comic Sans MS" pitchFamily="66" charset="0"/>
              </a:rPr>
              <a:t>porus</a:t>
            </a:r>
            <a:r>
              <a:rPr lang="cs-CZ" altLang="cs-CZ" sz="1200" dirty="0">
                <a:latin typeface="Comic Sans MS" pitchFamily="66" charset="0"/>
              </a:rPr>
              <a:t> (okrouhlé až mírně oválná apertura) </a:t>
            </a:r>
          </a:p>
          <a:p>
            <a:r>
              <a:rPr lang="cs-CZ" altLang="cs-CZ" sz="1200" b="1" dirty="0">
                <a:latin typeface="Comic Sans MS" pitchFamily="66" charset="0"/>
              </a:rPr>
              <a:t>- </a:t>
            </a:r>
            <a:r>
              <a:rPr lang="cs-CZ" altLang="cs-CZ" sz="1200" b="1" dirty="0" err="1">
                <a:latin typeface="Comic Sans MS" pitchFamily="66" charset="0"/>
              </a:rPr>
              <a:t>kolpus</a:t>
            </a:r>
            <a:r>
              <a:rPr lang="cs-CZ" altLang="cs-CZ" sz="1200" b="1" dirty="0">
                <a:latin typeface="Comic Sans MS" pitchFamily="66" charset="0"/>
              </a:rPr>
              <a:t> </a:t>
            </a:r>
            <a:r>
              <a:rPr lang="cs-CZ" altLang="cs-CZ" sz="1200" dirty="0">
                <a:latin typeface="Comic Sans MS" pitchFamily="66" charset="0"/>
              </a:rPr>
              <a:t>(oválná až úzce štěrbinovitá apertura)</a:t>
            </a:r>
          </a:p>
          <a:p>
            <a:endParaRPr lang="cs-CZ" altLang="cs-CZ" sz="1200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5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(též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je vysoce odolný 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Dusík"/>
              </a:rPr>
              <a:t>dusíkatý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iologická makromolekula"/>
              </a:rPr>
              <a:t>biopolymer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složený z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Mastná kyselina"/>
              </a:rPr>
              <a:t>mastných kyselin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Fenylpropanoid"/>
              </a:rPr>
              <a:t>fenylpropanoidů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dále však i různých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Lipidy"/>
              </a:rPr>
              <a:t>lipidů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Fenol"/>
              </a:rPr>
              <a:t>fenolů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arotenoidy"/>
              </a:rPr>
              <a:t>karotenoidů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It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found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anaerobic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sediments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dating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back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hundreds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millions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years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vnit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ř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ní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intina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>
                <a:latin typeface="Comic Sans MS" pitchFamily="66" charset="0"/>
              </a:rPr>
              <a:t>– </a:t>
            </a:r>
            <a:r>
              <a:rPr lang="en-GB" altLang="cs-CZ" sz="2400" b="1" dirty="0" err="1">
                <a:latin typeface="Comic Sans MS" pitchFamily="66" charset="0"/>
              </a:rPr>
              <a:t>pektocelulózová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spojení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intiny</a:t>
            </a:r>
            <a:r>
              <a:rPr lang="en-GB" altLang="cs-CZ" sz="2400" b="1" dirty="0">
                <a:latin typeface="Comic Sans MS" pitchFamily="66" charset="0"/>
              </a:rPr>
              <a:t> s </a:t>
            </a:r>
            <a:r>
              <a:rPr lang="en-GB" altLang="cs-CZ" sz="2400" b="1" dirty="0" err="1">
                <a:latin typeface="Comic Sans MS" pitchFamily="66" charset="0"/>
              </a:rPr>
              <a:t>okolním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prost</a:t>
            </a:r>
            <a:r>
              <a:rPr lang="cs-CZ" altLang="cs-CZ" sz="2400" b="1" dirty="0">
                <a:latin typeface="Comic Sans MS" pitchFamily="66" charset="0"/>
              </a:rPr>
              <a:t>ř</a:t>
            </a:r>
            <a:r>
              <a:rPr lang="en-GB" altLang="cs-CZ" sz="2400" b="1" dirty="0" err="1">
                <a:latin typeface="Comic Sans MS" pitchFamily="66" charset="0"/>
              </a:rPr>
              <a:t>edím</a:t>
            </a:r>
            <a:r>
              <a:rPr lang="en-GB" altLang="cs-CZ" sz="2400" b="1" dirty="0">
                <a:latin typeface="Comic Sans MS" pitchFamily="66" charset="0"/>
              </a:rPr>
              <a:t> = </a:t>
            </a:r>
            <a:r>
              <a:rPr lang="en-GB" altLang="cs-CZ" sz="2400" b="1" dirty="0" err="1">
                <a:latin typeface="Comic Sans MS" pitchFamily="66" charset="0"/>
              </a:rPr>
              <a:t>apertury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póry</a:t>
            </a:r>
            <a:r>
              <a:rPr lang="en-GB" altLang="cs-CZ" sz="2400" b="1" dirty="0">
                <a:latin typeface="Comic Sans MS" pitchFamily="66" charset="0"/>
              </a:rPr>
              <a:t>) v </a:t>
            </a:r>
            <a:r>
              <a:rPr lang="en-GB" altLang="cs-CZ" sz="2400" b="1" dirty="0" err="1">
                <a:latin typeface="Comic Sans MS" pitchFamily="66" charset="0"/>
              </a:rPr>
              <a:t>exin</a:t>
            </a:r>
            <a:r>
              <a:rPr lang="cs-CZ" altLang="cs-CZ" sz="2400" b="1" dirty="0">
                <a:latin typeface="Comic Sans MS" pitchFamily="66" charset="0"/>
              </a:rPr>
              <a:t>ě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kanálky</a:t>
            </a:r>
            <a:r>
              <a:rPr lang="en-GB" altLang="cs-CZ" sz="2400" b="1" dirty="0">
                <a:latin typeface="Comic Sans MS" pitchFamily="66" charset="0"/>
              </a:rPr>
              <a:t>)‏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ě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jší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exina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sporopolenin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endexina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nexina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hladká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lamelární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vrstva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ektexina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sexina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strukturovaná</a:t>
            </a:r>
            <a:endParaRPr lang="en-GB" altLang="cs-CZ" sz="2400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základní</a:t>
            </a:r>
            <a:r>
              <a:rPr lang="en-GB" altLang="cs-CZ" b="1" dirty="0">
                <a:latin typeface="Comic Sans MS" pitchFamily="66" charset="0"/>
              </a:rPr>
              <a:t> </a:t>
            </a:r>
            <a:r>
              <a:rPr lang="en-GB" altLang="cs-CZ" b="1" dirty="0" err="1">
                <a:latin typeface="Comic Sans MS" pitchFamily="66" charset="0"/>
              </a:rPr>
              <a:t>vrstva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bakuly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tektum</a:t>
            </a:r>
            <a:endParaRPr lang="en-GB" altLang="cs-CZ" b="1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pylový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tmel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lipidy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proteiny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flavonoidy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aromatické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látky</a:t>
            </a:r>
            <a:endParaRPr lang="en-GB" altLang="cs-CZ" b="1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65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Atlas pylu: https://www.polleninfo.org/en/aerobiology/pollen-atlas.html?letter=A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3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2A173-4270-4D76-B05C-BE7D19EE40E5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9523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39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pojmy: </a:t>
            </a:r>
            <a:r>
              <a:rPr lang="cs-CZ" dirty="0" err="1"/>
              <a:t>endothecium</a:t>
            </a:r>
            <a:r>
              <a:rPr lang="cs-CZ" dirty="0"/>
              <a:t>, tapetum, </a:t>
            </a:r>
            <a:r>
              <a:rPr lang="cs-CZ" dirty="0" err="1"/>
              <a:t>mikrosporogeneze</a:t>
            </a:r>
            <a:r>
              <a:rPr lang="cs-CZ" dirty="0"/>
              <a:t>, </a:t>
            </a:r>
            <a:r>
              <a:rPr lang="cs-CZ" dirty="0" err="1"/>
              <a:t>microgametogeneze</a:t>
            </a:r>
            <a:r>
              <a:rPr lang="cs-CZ" dirty="0"/>
              <a:t>, pylové zrno, </a:t>
            </a:r>
            <a:r>
              <a:rPr lang="cs-CZ" dirty="0" err="1"/>
              <a:t>exina</a:t>
            </a:r>
            <a:r>
              <a:rPr lang="cs-CZ" dirty="0"/>
              <a:t> ze </a:t>
            </a:r>
            <a:r>
              <a:rPr lang="cs-CZ" dirty="0" err="1"/>
              <a:t>sporopoleninu</a:t>
            </a:r>
            <a:r>
              <a:rPr lang="cs-CZ" dirty="0"/>
              <a:t>, vegetativní buňka, generativní buňka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Exothecium</a:t>
            </a:r>
            <a:r>
              <a:rPr lang="cs-CZ" dirty="0"/>
              <a:t> (epidermis)(1), </a:t>
            </a:r>
            <a:r>
              <a:rPr lang="cs-CZ" dirty="0" err="1"/>
              <a:t>endothecium</a:t>
            </a:r>
            <a:r>
              <a:rPr lang="cs-CZ" dirty="0"/>
              <a:t> (2), střední vrstva (mezofyl)(3), tapetum (4), mikrospory (5), konektiv (6), prašná pouzdra (10) se dvěma váčky (9), nitka (8), </a:t>
            </a:r>
            <a:r>
              <a:rPr lang="cs-CZ" dirty="0" err="1"/>
              <a:t>stomium</a:t>
            </a:r>
            <a:r>
              <a:rPr lang="cs-CZ" dirty="0"/>
              <a:t> (7)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Comic Sans MS" pitchFamily="66" charset="0"/>
              </a:rPr>
              <a:t>vrstva tvořená radiálně protaženými, v době zralosti prašníku odumřelými buňkami s vláknitě ztloustlými buněčnými stěnami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7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 St, stomium; S, septum. </a:t>
            </a:r>
            <a:r>
              <a:rPr lang="cs-CZ" dirty="0"/>
              <a:t> Dehiscence – otvírání prašníků. Vlivem </a:t>
            </a:r>
            <a:r>
              <a:rPr lang="cs-CZ" dirty="0" err="1"/>
              <a:t>lýzy</a:t>
            </a:r>
            <a:r>
              <a:rPr lang="cs-CZ" dirty="0"/>
              <a:t> buněk </a:t>
            </a:r>
            <a:r>
              <a:rPr lang="cs-CZ" dirty="0" err="1"/>
              <a:t>stomia</a:t>
            </a:r>
            <a:r>
              <a:rPr lang="cs-CZ" dirty="0"/>
              <a:t> a septa a tlakem způsobeným vyschlými buňkami </a:t>
            </a:r>
            <a:r>
              <a:rPr lang="cs-CZ" dirty="0" err="1"/>
              <a:t>endotecia</a:t>
            </a:r>
            <a:r>
              <a:rPr lang="cs-CZ" dirty="0"/>
              <a:t> dojde k roztržení prašníku. Extrorzně – směrem ven z květu, introrzně – dovnitř květu, do stran – </a:t>
            </a:r>
            <a:r>
              <a:rPr lang="cs-CZ" dirty="0" err="1"/>
              <a:t>latrorzně</a:t>
            </a:r>
            <a:r>
              <a:rPr lang="cs-CZ" dirty="0"/>
              <a:t>. Otevírají se například podélnou skulinou, chlopněmi nebo otvorem na vrcholu</a:t>
            </a:r>
            <a:endParaRPr lang="en-US" dirty="0"/>
          </a:p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1095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C3601-1E82-4B28-94DB-04C6C91F27FD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21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žlaznaté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sekretorické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) – častější, vývojově starší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ameboidní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= 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periplazmodium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(úplné rozpuštění buněčných stěn, uvolnění protoplastů tapeta do prostoru vývoje mikrospor)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poskytování nutričních, regulačních a stavebních látek pro vyvíjející se pyl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produkce enzymu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kalázy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el-GR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β</a:t>
            </a:r>
            <a:r>
              <a:rPr lang="cs-CZ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-</a:t>
            </a:r>
            <a:r>
              <a:rPr lang="el-GR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1,3-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glukanáza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 rozkládá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kalózu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a uvolňuje mikrospory z tetrád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prekurzorů 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exiny</a:t>
            </a:r>
            <a:endParaRPr lang="cs-CZ" sz="1200" b="1" dirty="0">
              <a:solidFill>
                <a:srgbClr val="400DFB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a vylučování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pylového tmelu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(depozice na povrchu pylových zrn)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proteinů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(depozice ve vnější vrstvě stěny pylových zrn –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exině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</a:t>
            </a:r>
            <a:endParaRPr lang="cs-CZ" sz="1200" dirty="0">
              <a:latin typeface="Comic Sans MS" panose="030F0702030302020204" pitchFamily="66" charset="0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43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předmitotická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- buňky jednojaderné, meristematické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mitotická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mitóza bez cytokineze + endomitóza = 2 polyploidní jádra, zvětšuje se i objem buněk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postmitotická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</a:t>
            </a:r>
            <a:r>
              <a:rPr lang="cs-CZ" sz="1200" dirty="0" err="1">
                <a:latin typeface="Comic Sans MS" panose="030F0702030302020204" pitchFamily="66" charset="0"/>
                <a:cs typeface="+mn-cs"/>
              </a:rPr>
              <a:t>vesikulární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 útvary = vysoká syntetická a sekreční aktivita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programovaná buněčná smrt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buněk tapeta (v období stádia tetrád)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5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ln/>
        </p:spPr>
        <p:txBody>
          <a:bodyPr wrap="none" anchor="ctr"/>
          <a:lstStyle/>
          <a:p>
            <a:r>
              <a:rPr lang="cs-CZ" dirty="0" err="1"/>
              <a:t>Mikrosporogeneze</a:t>
            </a:r>
            <a:r>
              <a:rPr lang="cs-CZ" dirty="0"/>
              <a:t> – tvorba mikrospor, </a:t>
            </a:r>
            <a:r>
              <a:rPr lang="cs-CZ" dirty="0" err="1"/>
              <a:t>mikrogametogeneze</a:t>
            </a:r>
            <a:r>
              <a:rPr lang="cs-CZ" dirty="0"/>
              <a:t> – tvorba gamet. Gamety jsou spermatické buňky. Pyl je </a:t>
            </a:r>
            <a:r>
              <a:rPr lang="cs-CZ" dirty="0" err="1"/>
              <a:t>mikrogametofyt</a:t>
            </a:r>
            <a:r>
              <a:rPr lang="cs-CZ" dirty="0"/>
              <a:t> (</a:t>
            </a:r>
            <a:r>
              <a:rPr lang="cs-CZ" dirty="0" err="1"/>
              <a:t>makrogametofyt</a:t>
            </a:r>
            <a:r>
              <a:rPr lang="cs-CZ" dirty="0"/>
              <a:t> je zárodečný vak a makrogameta je vaječná buňka).</a:t>
            </a:r>
          </a:p>
        </p:txBody>
      </p:sp>
    </p:spTree>
    <p:extLst>
      <p:ext uri="{BB962C8B-B14F-4D97-AF65-F5344CB8AC3E}">
        <p14:creationId xmlns:p14="http://schemas.microsoft.com/office/powerpoint/2010/main" val="132596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sukcesivní typ </a:t>
            </a:r>
            <a:r>
              <a:rPr lang="cs-CZ" sz="1200" dirty="0">
                <a:latin typeface="Comic Sans MS" pitchFamily="66" charset="0"/>
              </a:rPr>
              <a:t>- ihned po I. meiotickém dělení vzniká centrifugálně</a:t>
            </a:r>
          </a:p>
          <a:p>
            <a:r>
              <a:rPr lang="cs-CZ" sz="1200" dirty="0">
                <a:latin typeface="Comic Sans MS" pitchFamily="66" charset="0"/>
              </a:rPr>
              <a:t>přehrádka (</a:t>
            </a:r>
            <a:r>
              <a:rPr lang="cs-CZ" sz="1200" dirty="0" err="1">
                <a:latin typeface="Comic Sans MS" pitchFamily="66" charset="0"/>
              </a:rPr>
              <a:t>diáda</a:t>
            </a:r>
            <a:r>
              <a:rPr lang="cs-CZ" sz="1200" dirty="0">
                <a:latin typeface="Comic Sans MS" pitchFamily="66" charset="0"/>
              </a:rPr>
              <a:t> mikrospor) a po II. meiotickém dělení tetráda</a:t>
            </a:r>
          </a:p>
          <a:p>
            <a:r>
              <a:rPr lang="cs-CZ" sz="1200" dirty="0">
                <a:latin typeface="Comic Sans MS" pitchFamily="66" charset="0"/>
              </a:rPr>
              <a:t>(častý </a:t>
            </a:r>
            <a:r>
              <a:rPr lang="cs-CZ" sz="1200" b="1" dirty="0">
                <a:latin typeface="Comic Sans MS" pitchFamily="66" charset="0"/>
              </a:rPr>
              <a:t>u jednoděložných 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simultánní typ </a:t>
            </a:r>
            <a:r>
              <a:rPr lang="cs-CZ" sz="1200" dirty="0">
                <a:latin typeface="Comic Sans MS" pitchFamily="66" charset="0"/>
              </a:rPr>
              <a:t>- po I. meiotickém dělení přehrádka nevzniká, teprve</a:t>
            </a:r>
          </a:p>
          <a:p>
            <a:r>
              <a:rPr lang="cs-CZ" sz="1200" dirty="0">
                <a:latin typeface="Comic Sans MS" pitchFamily="66" charset="0"/>
              </a:rPr>
              <a:t>po skončení II. meiotického dělení začíná centripetálně (od periferie</a:t>
            </a:r>
          </a:p>
          <a:p>
            <a:r>
              <a:rPr lang="cs-CZ" sz="1200" dirty="0">
                <a:latin typeface="Comic Sans MS" pitchFamily="66" charset="0"/>
              </a:rPr>
              <a:t>dovnitř) tvorba brázd a následně přepážek (typický </a:t>
            </a:r>
            <a:r>
              <a:rPr lang="cs-CZ" sz="1200" b="1" dirty="0">
                <a:latin typeface="Comic Sans MS" pitchFamily="66" charset="0"/>
              </a:rPr>
              <a:t>u dvouděložných</a:t>
            </a:r>
          </a:p>
          <a:p>
            <a:r>
              <a:rPr lang="cs-CZ" sz="1200" b="1" dirty="0">
                <a:latin typeface="Comic Sans MS" pitchFamily="66" charset="0"/>
              </a:rPr>
              <a:t>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endParaRPr lang="cs-CZ" sz="1200" dirty="0">
              <a:latin typeface="Comic Sans MS" pitchFamily="66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4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orchideje slepují veškerý pyl do jednoho nebo dvou shluků nazývaných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Celé tyto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nalepí na opylovače a ten je musí v dalším květu umístit přesně na bliznu. Orchideje se proto opylovače na svých květech snaží nasměrovat do přesné polohy.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90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10/24/2022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C33CDD-1E81-4972-967A-CB19C13A5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8" y="1122363"/>
            <a:ext cx="6614161" cy="2387600"/>
          </a:xfrm>
        </p:spPr>
        <p:txBody>
          <a:bodyPr>
            <a:normAutofit/>
          </a:bodyPr>
          <a:lstStyle/>
          <a:p>
            <a:pPr algn="l"/>
            <a:r>
              <a:rPr lang="cs-CZ"/>
              <a:t>Samčí gametofyt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515EA8-E69B-499E-B7DF-A9187690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8" y="3602038"/>
            <a:ext cx="6614161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Rostlinná embryologie 2021 – Hana Cempírková</a:t>
            </a:r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DBCE610-96BD-40A3-942C-02FD8872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r="27545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74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325563"/>
          </a:xfrm>
        </p:spPr>
        <p:txBody>
          <a:bodyPr/>
          <a:lstStyle/>
          <a:p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Typy tvorby tetrád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56322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1935956"/>
            <a:ext cx="97393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4674096"/>
            <a:ext cx="97424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838200" y="113665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sukcesivní typ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6325" name="TextovéPole 5"/>
          <p:cNvSpPr txBox="1">
            <a:spLocks noChangeArrowheads="1"/>
          </p:cNvSpPr>
          <p:nvPr/>
        </p:nvSpPr>
        <p:spPr bwMode="auto">
          <a:xfrm>
            <a:off x="838200" y="3708400"/>
            <a:ext cx="2242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simultánní typ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1314-C588-45DB-BEFE-27D672F4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12725"/>
            <a:ext cx="10659110" cy="1325563"/>
          </a:xfrm>
        </p:spPr>
        <p:txBody>
          <a:bodyPr/>
          <a:lstStyle/>
          <a:p>
            <a:r>
              <a:rPr lang="cs-CZ" dirty="0"/>
              <a:t>Přirozené tetrády pylu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991E5-8C07-462C-AF95-4EA5D0040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4489" t="4642" r="851" b="-4642"/>
          <a:stretch/>
        </p:blipFill>
        <p:spPr bwMode="auto">
          <a:xfrm>
            <a:off x="914399" y="1955800"/>
            <a:ext cx="36687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D7D7FD-8AB9-45C7-9AC6-08E4F1D56B32}"/>
              </a:ext>
            </a:extLst>
          </p:cNvPr>
          <p:cNvSpPr txBox="1"/>
          <p:nvPr/>
        </p:nvSpPr>
        <p:spPr>
          <a:xfrm>
            <a:off x="2133600" y="6245780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Drosera</a:t>
            </a:r>
            <a:r>
              <a:rPr lang="cs-CZ" dirty="0"/>
              <a:t> (rosnatka)</a:t>
            </a:r>
          </a:p>
        </p:txBody>
      </p:sp>
      <p:pic>
        <p:nvPicPr>
          <p:cNvPr id="7170" name="Picture 2" descr="The most frequent pollen species: (A) Anthurium Type 1; (B) Ericaceae Type; (C) Malpighiaceae Type 2; (D) Peperomia ; (E) Solanaceae Type 1. The bar at the upper right side measures ten micrometers. ">
            <a:extLst>
              <a:ext uri="{FF2B5EF4-FFF2-40B4-BE49-F238E27FC236}">
                <a16:creationId xmlns:a16="http://schemas.microsoft.com/office/drawing/2014/main" id="{4D4E299B-8D6C-4EEB-ADAD-0254DDDDB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b="35920"/>
          <a:stretch/>
        </p:blipFill>
        <p:spPr bwMode="auto">
          <a:xfrm>
            <a:off x="6106795" y="2219325"/>
            <a:ext cx="366871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9860F1-3604-4C3B-927E-C7ED17416446}"/>
              </a:ext>
            </a:extLst>
          </p:cNvPr>
          <p:cNvSpPr txBox="1"/>
          <p:nvPr/>
        </p:nvSpPr>
        <p:spPr>
          <a:xfrm>
            <a:off x="7150495" y="5785960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Ericaceae</a:t>
            </a:r>
            <a:r>
              <a:rPr lang="cs-CZ" dirty="0"/>
              <a:t> (vřesovité)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96FC169-078E-459D-8A5C-B826D4FC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59" y="40481"/>
            <a:ext cx="476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6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88A7-2AE0-4315-84DA-B73C6CE8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Polinárium</a:t>
            </a:r>
            <a:r>
              <a:rPr lang="cs-CZ" dirty="0"/>
              <a:t> (</a:t>
            </a:r>
            <a:r>
              <a:rPr lang="cs-CZ" dirty="0" err="1"/>
              <a:t>brylky</a:t>
            </a:r>
            <a:r>
              <a:rPr lang="cs-CZ" dirty="0"/>
              <a:t>) orchidejí</a:t>
            </a:r>
          </a:p>
        </p:txBody>
      </p:sp>
      <p:pic>
        <p:nvPicPr>
          <p:cNvPr id="8194" name="Picture 2" descr="Cosmetics and Skin: Pollen">
            <a:extLst>
              <a:ext uri="{FF2B5EF4-FFF2-40B4-BE49-F238E27FC236}">
                <a16:creationId xmlns:a16="http://schemas.microsoft.com/office/drawing/2014/main" id="{9D465338-F7EF-4D76-AD4B-463CC0F4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7" y="2194377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ematic diagram of an orchid flower. | Download Scientific Diagram">
            <a:extLst>
              <a:ext uri="{FF2B5EF4-FFF2-40B4-BE49-F238E27FC236}">
                <a16:creationId xmlns:a16="http://schemas.microsoft.com/office/drawing/2014/main" id="{C54AB54C-71EE-4DCF-8DB8-B2B5D1A3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31" y="1777409"/>
            <a:ext cx="6394121" cy="3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ect with pollinia (containing pollen) from an orchid stuck on it's face.">
            <a:extLst>
              <a:ext uri="{FF2B5EF4-FFF2-40B4-BE49-F238E27FC236}">
                <a16:creationId xmlns:a16="http://schemas.microsoft.com/office/drawing/2014/main" id="{B532E670-77C0-48CC-9C56-4E6FD87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97" y="3781924"/>
            <a:ext cx="2355921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98CE6-81D7-455A-9DCB-2CF163B5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Dvojbuněčný</a:t>
            </a:r>
            <a:r>
              <a:rPr lang="cs-CZ" dirty="0"/>
              <a:t> a </a:t>
            </a:r>
            <a:r>
              <a:rPr lang="cs-CZ" dirty="0" err="1"/>
              <a:t>trojbuněčný</a:t>
            </a:r>
            <a:r>
              <a:rPr lang="cs-CZ" dirty="0"/>
              <a:t> pyl</a:t>
            </a:r>
          </a:p>
        </p:txBody>
      </p:sp>
      <p:pic>
        <p:nvPicPr>
          <p:cNvPr id="5122" name="Picture 2" descr="Pollen Development — University of Leicester">
            <a:extLst>
              <a:ext uri="{FF2B5EF4-FFF2-40B4-BE49-F238E27FC236}">
                <a16:creationId xmlns:a16="http://schemas.microsoft.com/office/drawing/2014/main" id="{CEB8FA0C-E8FF-44C6-8A4D-1C2DF2EFC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4"/>
          <a:stretch/>
        </p:blipFill>
        <p:spPr bwMode="auto">
          <a:xfrm>
            <a:off x="203200" y="2186623"/>
            <a:ext cx="11439266" cy="39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7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A0CA9-ACDB-46BD-843D-90CCE20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4" y="5735715"/>
            <a:ext cx="10659110" cy="1325563"/>
          </a:xfrm>
        </p:spPr>
        <p:txBody>
          <a:bodyPr>
            <a:normAutofit/>
          </a:bodyPr>
          <a:lstStyle/>
          <a:p>
            <a:r>
              <a:rPr lang="cs-CZ" sz="2400" dirty="0"/>
              <a:t>Přestávka</a:t>
            </a:r>
          </a:p>
        </p:txBody>
      </p:sp>
      <p:pic>
        <p:nvPicPr>
          <p:cNvPr id="14338" name="Picture 2" descr="Oriental Lily Anthers, Closeup by Mark Windom">
            <a:extLst>
              <a:ext uri="{FF2B5EF4-FFF2-40B4-BE49-F238E27FC236}">
                <a16:creationId xmlns:a16="http://schemas.microsoft.com/office/drawing/2014/main" id="{0F6B4071-2F13-4870-BB03-FAE22F07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3" y="-344798"/>
            <a:ext cx="5037221" cy="74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FD24-3B03-49DA-91E7-C5B512F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pylového zrna</a:t>
            </a:r>
          </a:p>
        </p:txBody>
      </p:sp>
      <p:pic>
        <p:nvPicPr>
          <p:cNvPr id="6146" name="Picture 2" descr="Tyčinka a pylová zrna">
            <a:extLst>
              <a:ext uri="{FF2B5EF4-FFF2-40B4-BE49-F238E27FC236}">
                <a16:creationId xmlns:a16="http://schemas.microsoft.com/office/drawing/2014/main" id="{44147A5E-DDFE-4111-BF8C-659873962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4" y="1690688"/>
            <a:ext cx="71064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etch and label a pollen grain of angiosperms.">
            <a:extLst>
              <a:ext uri="{FF2B5EF4-FFF2-40B4-BE49-F238E27FC236}">
                <a16:creationId xmlns:a16="http://schemas.microsoft.com/office/drawing/2014/main" id="{97D4BBB7-B166-4099-95C5-8A69B3F0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96" y="3370931"/>
            <a:ext cx="3426264" cy="26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2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7832" y="-185674"/>
            <a:ext cx="10361613" cy="1433513"/>
          </a:xfrm>
        </p:spPr>
        <p:txBody>
          <a:bodyPr/>
          <a:lstStyle/>
          <a:p>
            <a:r>
              <a:rPr lang="cs-CZ" dirty="0"/>
              <a:t>Klasifikace pylových zrn NPC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" y="744672"/>
            <a:ext cx="4114800" cy="1838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8" y="1073874"/>
            <a:ext cx="3657600" cy="2314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4" y="2304630"/>
            <a:ext cx="2830296" cy="45533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8" y="2139367"/>
            <a:ext cx="2780968" cy="47186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6" y="2628736"/>
            <a:ext cx="2434814" cy="40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0813" cy="1433513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Příklady různých typů pylových zrn</a:t>
            </a: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866900"/>
            <a:ext cx="85836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657600" y="5105400"/>
            <a:ext cx="441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000">
                <a:latin typeface="Comic Sans MS" pitchFamily="66" charset="0"/>
              </a:rPr>
              <a:t>1 – trizonoporátní (bříza)</a:t>
            </a:r>
          </a:p>
          <a:p>
            <a:r>
              <a:rPr lang="cs-CZ" altLang="cs-CZ" sz="2000">
                <a:latin typeface="Comic Sans MS" pitchFamily="66" charset="0"/>
              </a:rPr>
              <a:t>2 – pentazonoporátní (olše)</a:t>
            </a:r>
          </a:p>
          <a:p>
            <a:r>
              <a:rPr lang="cs-CZ" altLang="cs-CZ" sz="2000">
                <a:latin typeface="Comic Sans MS" pitchFamily="66" charset="0"/>
              </a:rPr>
              <a:t>3 – trizonokolpátní (javor, tabák)</a:t>
            </a:r>
          </a:p>
          <a:p>
            <a:r>
              <a:rPr lang="cs-CZ" altLang="cs-CZ" sz="2000">
                <a:latin typeface="Comic Sans MS" pitchFamily="66" charset="0"/>
              </a:rPr>
              <a:t>4 – polypantoporátní (merlík, tykev)</a:t>
            </a:r>
          </a:p>
          <a:p>
            <a:r>
              <a:rPr lang="cs-CZ" altLang="cs-CZ" sz="2000">
                <a:latin typeface="Comic Sans MS" pitchFamily="66" charset="0"/>
              </a:rPr>
              <a:t>5 – hexapantokolpátní (kuřinka)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4E2E4-9EEC-4634-8151-43E8074E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E2593-BF97-4E40-A948-D255CEF1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49C733-15C2-4E13-9973-A2AA7BCA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0" y="16795"/>
            <a:ext cx="858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D3B8B-1143-4657-94D3-642F3F38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Sporoderma</a:t>
            </a:r>
            <a:r>
              <a:rPr lang="cs-CZ" dirty="0"/>
              <a:t> – stěna pylového zrna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A74EA7FD-B459-4C84-8D03-396E6DADE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32333" r="51224" b="33315"/>
          <a:stretch>
            <a:fillRect/>
          </a:stretch>
        </p:blipFill>
        <p:spPr bwMode="auto">
          <a:xfrm>
            <a:off x="1792522" y="1929599"/>
            <a:ext cx="8982578" cy="40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430302-660D-4498-B6F3-A2866A0DBB7D}"/>
              </a:ext>
            </a:extLst>
          </p:cNvPr>
          <p:cNvSpPr txBox="1"/>
          <p:nvPr/>
        </p:nvSpPr>
        <p:spPr>
          <a:xfrm flipH="1">
            <a:off x="9799317" y="6119365"/>
            <a:ext cx="218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Sporopolenin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57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E1021-956C-4C51-BEBD-CC8C37FF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0" y="3416426"/>
            <a:ext cx="5047488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Jak vznikají tyčinky?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vzniká pyl?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vypadá pylové zrno zblízka?</a:t>
            </a:r>
            <a:endParaRPr lang="en-US" dirty="0"/>
          </a:p>
        </p:txBody>
      </p:sp>
      <p:grpSp>
        <p:nvGrpSpPr>
          <p:cNvPr id="96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yčinka (botanika) – Wikipedie">
            <a:extLst>
              <a:ext uri="{FF2B5EF4-FFF2-40B4-BE49-F238E27FC236}">
                <a16:creationId xmlns:a16="http://schemas.microsoft.com/office/drawing/2014/main" id="{ABD3D19E-651D-4443-90AA-5A2C6C1A7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19188" b="-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2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Stavba exiny pylového zrna pelyňku (</a:t>
            </a:r>
            <a:r>
              <a:rPr lang="cs-CZ" altLang="cs-CZ" sz="3200" b="1" i="1">
                <a:solidFill>
                  <a:srgbClr val="400DFB"/>
                </a:solidFill>
                <a:latin typeface="Comic Sans MS" pitchFamily="66" charset="0"/>
              </a:rPr>
              <a:t>Artemisia</a:t>
            </a:r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73730" name="Picture 3" descr="Artemisia_mutellina_cLu_rem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989138"/>
            <a:ext cx="501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981200" y="3200400"/>
            <a:ext cx="27797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	tektum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bakuly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endParaRPr lang="cs-CZ" altLang="cs-CZ" b="1">
              <a:latin typeface="Comic Sans MS" pitchFamily="66" charset="0"/>
            </a:endParaRP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základní vrstva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1992313" y="2636838"/>
            <a:ext cx="112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ektexina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1524000" y="5670550"/>
            <a:ext cx="2416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endexina</a:t>
            </a:r>
            <a:r>
              <a:rPr lang="cs-CZ" altLang="cs-CZ" b="1">
                <a:latin typeface="Comic Sans MS" pitchFamily="66" charset="0"/>
              </a:rPr>
              <a:t> </a:t>
            </a:r>
          </a:p>
          <a:p>
            <a:pPr lvl="1"/>
            <a:r>
              <a:rPr lang="cs-CZ" altLang="cs-CZ" b="1">
                <a:latin typeface="Comic Sans MS" pitchFamily="66" charset="0"/>
              </a:rPr>
              <a:t>lamelární vrstva</a:t>
            </a:r>
          </a:p>
          <a:p>
            <a:endParaRPr lang="cs-CZ" altLang="cs-CZ" b="1">
              <a:latin typeface="Comic Sans MS" pitchFamily="66" charset="0"/>
            </a:endParaRPr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 flipV="1">
            <a:off x="4224338" y="3141663"/>
            <a:ext cx="21590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6" name="Line 9"/>
          <p:cNvSpPr>
            <a:spLocks noChangeShapeType="1"/>
          </p:cNvSpPr>
          <p:nvPr/>
        </p:nvSpPr>
        <p:spPr bwMode="auto">
          <a:xfrm>
            <a:off x="4224338" y="4076700"/>
            <a:ext cx="2879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 flipV="1">
            <a:off x="5375275" y="4365625"/>
            <a:ext cx="2592388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 flipV="1">
            <a:off x="3719513" y="4724400"/>
            <a:ext cx="3816350" cy="1081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b="1">
                <a:solidFill>
                  <a:srgbClr val="400DFB"/>
                </a:solidFill>
                <a:latin typeface="Comic Sans MS" pitchFamily="66" charset="0"/>
              </a:rPr>
              <a:t>Příklady typů skulptur (ornamentace) exiny: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74754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2613"/>
            <a:ext cx="118268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ovéPole 3"/>
          <p:cNvSpPr txBox="1">
            <a:spLocks noChangeArrowheads="1"/>
          </p:cNvSpPr>
          <p:nvPr/>
        </p:nvSpPr>
        <p:spPr bwMode="auto">
          <a:xfrm>
            <a:off x="0" y="5457825"/>
            <a:ext cx="1219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mic Sans MS" pitchFamily="66" charset="0"/>
              </a:rPr>
              <a:t>psilátní   granulátní  verukátní  foveolátní  gemátní  klavátní   bakulátní   retikulátní  rugulátní  fosulátní  striátní   echinátní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Obrázek 2"/>
          <p:cNvPicPr>
            <a:picLocks noChangeAspect="1"/>
          </p:cNvPicPr>
          <p:nvPr/>
        </p:nvPicPr>
        <p:blipFill>
          <a:blip r:embed="rId2"/>
          <a:srcRect l="15161" t="5231" r="4024" b="5237"/>
          <a:stretch>
            <a:fillRect/>
          </a:stretch>
        </p:blipFill>
        <p:spPr bwMode="auto">
          <a:xfrm>
            <a:off x="449263" y="436563"/>
            <a:ext cx="42386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Obrázek 3"/>
          <p:cNvPicPr>
            <a:picLocks noChangeAspect="1"/>
          </p:cNvPicPr>
          <p:nvPr/>
        </p:nvPicPr>
        <p:blipFill>
          <a:blip r:embed="rId3"/>
          <a:srcRect l="21724" t="1900" r="10025" b="12056"/>
          <a:stretch>
            <a:fillRect/>
          </a:stretch>
        </p:blipFill>
        <p:spPr bwMode="auto">
          <a:xfrm>
            <a:off x="4891088" y="449263"/>
            <a:ext cx="36496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Obrázek 4"/>
          <p:cNvPicPr>
            <a:picLocks noChangeAspect="1"/>
          </p:cNvPicPr>
          <p:nvPr/>
        </p:nvPicPr>
        <p:blipFill>
          <a:blip r:embed="rId4"/>
          <a:srcRect l="2000" t="11183" r="22990" b="15881"/>
          <a:stretch>
            <a:fillRect/>
          </a:stretch>
        </p:blipFill>
        <p:spPr bwMode="auto">
          <a:xfrm>
            <a:off x="449263" y="3875088"/>
            <a:ext cx="4238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Obrázek 5"/>
          <p:cNvPicPr>
            <a:picLocks noChangeAspect="1"/>
          </p:cNvPicPr>
          <p:nvPr/>
        </p:nvPicPr>
        <p:blipFill>
          <a:blip r:embed="rId5"/>
          <a:srcRect l="14891" t="3918" r="21683" b="4774"/>
          <a:stretch>
            <a:fillRect/>
          </a:stretch>
        </p:blipFill>
        <p:spPr bwMode="auto">
          <a:xfrm>
            <a:off x="8926513" y="3806825"/>
            <a:ext cx="30908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ovéPole 6"/>
          <p:cNvSpPr txBox="1">
            <a:spLocks noChangeArrowheads="1"/>
          </p:cNvSpPr>
          <p:nvPr/>
        </p:nvSpPr>
        <p:spPr bwMode="auto">
          <a:xfrm>
            <a:off x="8743950" y="638175"/>
            <a:ext cx="289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fenestrátní pylová zrna </a:t>
            </a:r>
          </a:p>
          <a:p>
            <a:r>
              <a:rPr lang="cs-CZ">
                <a:latin typeface="Comic Sans MS" pitchFamily="66" charset="0"/>
              </a:rPr>
              <a:t>locika kompasová 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Lactuca serriola</a:t>
            </a:r>
            <a:r>
              <a:rPr lang="cs-CZ">
                <a:latin typeface="Comic Sans MS" pitchFamily="66" charset="0"/>
              </a:rPr>
              <a:t>).</a:t>
            </a:r>
          </a:p>
        </p:txBody>
      </p:sp>
      <p:sp>
        <p:nvSpPr>
          <p:cNvPr id="79878" name="TextovéPole 7"/>
          <p:cNvSpPr txBox="1">
            <a:spLocks noChangeArrowheads="1"/>
          </p:cNvSpPr>
          <p:nvPr/>
        </p:nvSpPr>
        <p:spPr bwMode="auto">
          <a:xfrm>
            <a:off x="4891088" y="4781550"/>
            <a:ext cx="319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mic Sans MS" pitchFamily="66" charset="0"/>
              </a:rPr>
              <a:t>kolpátní pylové zrno </a:t>
            </a:r>
          </a:p>
          <a:p>
            <a:r>
              <a:rPr lang="cs-CZ" b="1">
                <a:latin typeface="Comic Sans MS" pitchFamily="66" charset="0"/>
              </a:rPr>
              <a:t>s povrchem retikulátním </a:t>
            </a:r>
          </a:p>
          <a:p>
            <a:r>
              <a:rPr lang="cs-CZ">
                <a:latin typeface="Comic Sans MS" pitchFamily="66" charset="0"/>
              </a:rPr>
              <a:t>brukev řepka olejka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Brassica oleracea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  <p:sp>
        <p:nvSpPr>
          <p:cNvPr id="79879" name="TextovéPole 8"/>
          <p:cNvSpPr txBox="1">
            <a:spLocks noChangeArrowheads="1"/>
          </p:cNvSpPr>
          <p:nvPr/>
        </p:nvSpPr>
        <p:spPr bwMode="auto">
          <a:xfrm>
            <a:off x="8702675" y="3040063"/>
            <a:ext cx="348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pentazonokolpátní pylové zrno</a:t>
            </a:r>
          </a:p>
          <a:p>
            <a:r>
              <a:rPr lang="cs-CZ">
                <a:latin typeface="Comic Sans MS" pitchFamily="66" charset="0"/>
              </a:rPr>
              <a:t>olše zelené (</a:t>
            </a:r>
            <a:r>
              <a:rPr lang="cs-CZ" i="1">
                <a:latin typeface="Comic Sans MS" pitchFamily="66" charset="0"/>
              </a:rPr>
              <a:t>Alnus viridis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335565"/>
            <a:ext cx="5457444" cy="65224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8" y="137160"/>
            <a:ext cx="541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8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1626F-FD6F-4097-9FEB-87B6199D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6" y="1391819"/>
            <a:ext cx="3810802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Triticum</a:t>
            </a:r>
            <a:r>
              <a:rPr lang="cs-CZ" i="1" dirty="0"/>
              <a:t> </a:t>
            </a:r>
            <a:r>
              <a:rPr lang="cs-CZ" i="1" dirty="0" err="1"/>
              <a:t>aestivum</a:t>
            </a:r>
            <a:r>
              <a:rPr lang="cs-CZ" dirty="0"/>
              <a:t>)</a:t>
            </a:r>
          </a:p>
        </p:txBody>
      </p:sp>
      <p:pic>
        <p:nvPicPr>
          <p:cNvPr id="12292" name="Picture 4" descr="Frontiers | Anther Morphological Development and Stage Determination in  Triticum aestivum | Plant Science">
            <a:extLst>
              <a:ext uri="{FF2B5EF4-FFF2-40B4-BE49-F238E27FC236}">
                <a16:creationId xmlns:a16="http://schemas.microsoft.com/office/drawing/2014/main" id="{B14C219A-A192-4509-BFA8-70F22EF0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154907"/>
            <a:ext cx="9441172" cy="60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308350" y="12700"/>
            <a:ext cx="88836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845675" y="6345238"/>
            <a:ext cx="211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 b="1">
                <a:solidFill>
                  <a:srgbClr val="000000"/>
                </a:solidFill>
              </a:rPr>
              <a:t>Goldberg </a:t>
            </a:r>
            <a:r>
              <a:rPr lang="en-GB" altLang="cs-CZ" sz="1600" b="1" i="1">
                <a:solidFill>
                  <a:srgbClr val="000000"/>
                </a:solidFill>
              </a:rPr>
              <a:t>et al.</a:t>
            </a:r>
            <a:r>
              <a:rPr lang="en-GB" altLang="cs-CZ" sz="1600" b="1">
                <a:solidFill>
                  <a:srgbClr val="000000"/>
                </a:solidFill>
              </a:rPr>
              <a:t> 1993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7F295C-0121-4731-A797-60031F90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98" y="1231399"/>
            <a:ext cx="3522044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 tabáku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6472F-A639-4536-9C36-5C60EA08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pic>
        <p:nvPicPr>
          <p:cNvPr id="15364" name="Picture 4" descr="Pollen Development — University of Leicester">
            <a:extLst>
              <a:ext uri="{FF2B5EF4-FFF2-40B4-BE49-F238E27FC236}">
                <a16:creationId xmlns:a16="http://schemas.microsoft.com/office/drawing/2014/main" id="{52003D9D-2F28-4307-99AB-2C3AFADE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8" y="371894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tructure of Pollen Grains and Development of Male Gametophyte |  Definition, Examples, Diagrams">
            <a:extLst>
              <a:ext uri="{FF2B5EF4-FFF2-40B4-BE49-F238E27FC236}">
                <a16:creationId xmlns:a16="http://schemas.microsoft.com/office/drawing/2014/main" id="{46DA63C1-6AC3-49B8-905B-760EAF13E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r="24577"/>
          <a:stretch/>
        </p:blipFill>
        <p:spPr bwMode="auto">
          <a:xfrm>
            <a:off x="8614611" y="4341310"/>
            <a:ext cx="232610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463637B-4BFE-40E4-8B80-A9F2A4D49F98}"/>
              </a:ext>
            </a:extLst>
          </p:cNvPr>
          <p:cNvSpPr/>
          <p:nvPr/>
        </p:nvSpPr>
        <p:spPr>
          <a:xfrm>
            <a:off x="8085221" y="4341310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8B8D22-A80F-4C4D-B502-E56A31C6052E}"/>
              </a:ext>
            </a:extLst>
          </p:cNvPr>
          <p:cNvSpPr/>
          <p:nvPr/>
        </p:nvSpPr>
        <p:spPr>
          <a:xfrm>
            <a:off x="7844590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84B73E8-162C-4F0D-9D57-ED4A985AC819}"/>
              </a:ext>
            </a:extLst>
          </p:cNvPr>
          <p:cNvSpPr/>
          <p:nvPr/>
        </p:nvSpPr>
        <p:spPr>
          <a:xfrm>
            <a:off x="10745568" y="4472697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344333A-B280-4262-A52A-48C0211E1018}"/>
              </a:ext>
            </a:extLst>
          </p:cNvPr>
          <p:cNvSpPr/>
          <p:nvPr/>
        </p:nvSpPr>
        <p:spPr>
          <a:xfrm>
            <a:off x="10859185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368" name="Picture 8" descr="Lily Anther 40X: General Biology Lab: Loyola University Chicago">
            <a:extLst>
              <a:ext uri="{FF2B5EF4-FFF2-40B4-BE49-F238E27FC236}">
                <a16:creationId xmlns:a16="http://schemas.microsoft.com/office/drawing/2014/main" id="{26FB3295-B0DD-4069-961C-B32CA4B9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0" y="1693738"/>
            <a:ext cx="5286805" cy="42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4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14F70-D6DB-446B-A595-A502E05B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Tyčinka – samčí rozmnožovací orgán</a:t>
            </a:r>
            <a:br>
              <a:rPr lang="cs-CZ" dirty="0"/>
            </a:br>
            <a:r>
              <a:rPr lang="cs-CZ" dirty="0" err="1"/>
              <a:t>Androeceum</a:t>
            </a:r>
            <a:r>
              <a:rPr lang="cs-CZ" dirty="0"/>
              <a:t> – soubor tyčinek</a:t>
            </a:r>
          </a:p>
        </p:txBody>
      </p:sp>
      <p:pic>
        <p:nvPicPr>
          <p:cNvPr id="2050" name="Picture 2" descr="Tyčinka a pylová zrna">
            <a:extLst>
              <a:ext uri="{FF2B5EF4-FFF2-40B4-BE49-F238E27FC236}">
                <a16:creationId xmlns:a16="http://schemas.microsoft.com/office/drawing/2014/main" id="{22ECB346-18A7-4FA0-B5B1-9CFE3C304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49" y="1980370"/>
            <a:ext cx="56937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933B37-A162-4C31-B7F0-77D91BDA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17" r="54472"/>
          <a:stretch>
            <a:fillRect/>
          </a:stretch>
        </p:blipFill>
        <p:spPr bwMode="auto">
          <a:xfrm>
            <a:off x="1110322" y="1973262"/>
            <a:ext cx="3149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34A741B-D749-4893-99B9-E5D17864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61" y="5111793"/>
            <a:ext cx="3804024" cy="17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1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6A90C-69AB-48E1-BA00-EC477EA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Anatomická stavba prašníku</a:t>
            </a:r>
          </a:p>
        </p:txBody>
      </p:sp>
      <p:pic>
        <p:nvPicPr>
          <p:cNvPr id="4" name="Obrázek 16">
            <a:extLst>
              <a:ext uri="{FF2B5EF4-FFF2-40B4-BE49-F238E27FC236}">
                <a16:creationId xmlns:a16="http://schemas.microsoft.com/office/drawing/2014/main" id="{330E11E3-E3B0-48C2-99AE-472C22013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V="1">
            <a:off x="1545419" y="1547252"/>
            <a:ext cx="7116257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9CF904C-7659-4C28-A928-D4A651513C3F}"/>
              </a:ext>
            </a:extLst>
          </p:cNvPr>
          <p:cNvCxnSpPr>
            <a:cxnSpLocks/>
          </p:cNvCxnSpPr>
          <p:nvPr/>
        </p:nvCxnSpPr>
        <p:spPr>
          <a:xfrm flipH="1">
            <a:off x="8396921" y="1547252"/>
            <a:ext cx="1032934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A9AEDA-B322-4BDC-B2FD-0A9F6A90D4EA}"/>
              </a:ext>
            </a:extLst>
          </p:cNvPr>
          <p:cNvCxnSpPr>
            <a:cxnSpLocks/>
          </p:cNvCxnSpPr>
          <p:nvPr/>
        </p:nvCxnSpPr>
        <p:spPr>
          <a:xfrm flipH="1">
            <a:off x="8529299" y="2472267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5F30897-2526-4863-8CF1-AFBA4A095357}"/>
              </a:ext>
            </a:extLst>
          </p:cNvPr>
          <p:cNvCxnSpPr>
            <a:cxnSpLocks/>
          </p:cNvCxnSpPr>
          <p:nvPr/>
        </p:nvCxnSpPr>
        <p:spPr>
          <a:xfrm flipH="1">
            <a:off x="8393831" y="2895600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100A0F-F27E-44FD-8C91-46BFDC67E38A}"/>
              </a:ext>
            </a:extLst>
          </p:cNvPr>
          <p:cNvCxnSpPr>
            <a:cxnSpLocks/>
          </p:cNvCxnSpPr>
          <p:nvPr/>
        </p:nvCxnSpPr>
        <p:spPr>
          <a:xfrm flipH="1">
            <a:off x="8156765" y="3392985"/>
            <a:ext cx="1410567" cy="63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4D4F670-C52D-4C9F-ABAF-C8243F1F1B53}"/>
              </a:ext>
            </a:extLst>
          </p:cNvPr>
          <p:cNvCxnSpPr>
            <a:cxnSpLocks/>
          </p:cNvCxnSpPr>
          <p:nvPr/>
        </p:nvCxnSpPr>
        <p:spPr>
          <a:xfrm flipH="1" flipV="1">
            <a:off x="7698021" y="3392985"/>
            <a:ext cx="1859840" cy="794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2D245DE-1BCA-433A-84D0-9B17731D09BF}"/>
              </a:ext>
            </a:extLst>
          </p:cNvPr>
          <p:cNvCxnSpPr>
            <a:cxnSpLocks/>
          </p:cNvCxnSpPr>
          <p:nvPr/>
        </p:nvCxnSpPr>
        <p:spPr>
          <a:xfrm flipH="1" flipV="1">
            <a:off x="6040100" y="2940315"/>
            <a:ext cx="3662700" cy="178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7FAFC79-5B2D-4B12-821D-5A4AB63B9DDF}"/>
              </a:ext>
            </a:extLst>
          </p:cNvPr>
          <p:cNvCxnSpPr>
            <a:cxnSpLocks/>
          </p:cNvCxnSpPr>
          <p:nvPr/>
        </p:nvCxnSpPr>
        <p:spPr>
          <a:xfrm flipH="1" flipV="1">
            <a:off x="5431314" y="3941599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>
            <a:extLst>
              <a:ext uri="{FF2B5EF4-FFF2-40B4-BE49-F238E27FC236}">
                <a16:creationId xmlns:a16="http://schemas.microsoft.com/office/drawing/2014/main" id="{55531700-A4B5-4F93-9E9D-2DA7C5F1A9DA}"/>
              </a:ext>
            </a:extLst>
          </p:cNvPr>
          <p:cNvSpPr/>
          <p:nvPr/>
        </p:nvSpPr>
        <p:spPr>
          <a:xfrm>
            <a:off x="1202267" y="1690688"/>
            <a:ext cx="343152" cy="251821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Levá složená závorka 18">
            <a:extLst>
              <a:ext uri="{FF2B5EF4-FFF2-40B4-BE49-F238E27FC236}">
                <a16:creationId xmlns:a16="http://schemas.microsoft.com/office/drawing/2014/main" id="{E467DA18-4913-475F-B46C-1DE49FD7E98D}"/>
              </a:ext>
            </a:extLst>
          </p:cNvPr>
          <p:cNvSpPr/>
          <p:nvPr/>
        </p:nvSpPr>
        <p:spPr>
          <a:xfrm>
            <a:off x="646602" y="1757595"/>
            <a:ext cx="343152" cy="452467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45F5511-AA12-4CC6-AA27-F9B2FF93D0F8}"/>
              </a:ext>
            </a:extLst>
          </p:cNvPr>
          <p:cNvCxnSpPr>
            <a:cxnSpLocks/>
          </p:cNvCxnSpPr>
          <p:nvPr/>
        </p:nvCxnSpPr>
        <p:spPr>
          <a:xfrm flipH="1" flipV="1">
            <a:off x="7015994" y="4259697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64C3D23-7ED7-43D6-A635-C7AF4B603D17}"/>
              </a:ext>
            </a:extLst>
          </p:cNvPr>
          <p:cNvSpPr txBox="1"/>
          <p:nvPr/>
        </p:nvSpPr>
        <p:spPr>
          <a:xfrm>
            <a:off x="9440332" y="119491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A5DBE00-F74D-4923-9993-378E292DDD1C}"/>
              </a:ext>
            </a:extLst>
          </p:cNvPr>
          <p:cNvSpPr txBox="1"/>
          <p:nvPr/>
        </p:nvSpPr>
        <p:spPr>
          <a:xfrm>
            <a:off x="9702799" y="214253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4E6E618-8281-4F05-9C69-195A8D889521}"/>
              </a:ext>
            </a:extLst>
          </p:cNvPr>
          <p:cNvSpPr txBox="1"/>
          <p:nvPr/>
        </p:nvSpPr>
        <p:spPr>
          <a:xfrm>
            <a:off x="9577808" y="2631547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84F9A1-C83E-4875-94A1-AB5D7468298E}"/>
              </a:ext>
            </a:extLst>
          </p:cNvPr>
          <p:cNvSpPr txBox="1"/>
          <p:nvPr/>
        </p:nvSpPr>
        <p:spPr>
          <a:xfrm>
            <a:off x="9588284" y="313661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9D4175E-33A3-4B0C-AFCD-E970BECD3486}"/>
              </a:ext>
            </a:extLst>
          </p:cNvPr>
          <p:cNvSpPr txBox="1"/>
          <p:nvPr/>
        </p:nvSpPr>
        <p:spPr>
          <a:xfrm>
            <a:off x="9588284" y="383308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2A7CD31-7600-4F27-AE64-1B662EF8066C}"/>
              </a:ext>
            </a:extLst>
          </p:cNvPr>
          <p:cNvSpPr txBox="1"/>
          <p:nvPr/>
        </p:nvSpPr>
        <p:spPr>
          <a:xfrm>
            <a:off x="9721421" y="4552084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BCA93D2-C063-4781-9D3D-3E84506FF45A}"/>
              </a:ext>
            </a:extLst>
          </p:cNvPr>
          <p:cNvSpPr txBox="1"/>
          <p:nvPr/>
        </p:nvSpPr>
        <p:spPr>
          <a:xfrm>
            <a:off x="11020463" y="544414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3170B2-E5FA-4F04-B043-AE1793B89F6C}"/>
              </a:ext>
            </a:extLst>
          </p:cNvPr>
          <p:cNvSpPr txBox="1"/>
          <p:nvPr/>
        </p:nvSpPr>
        <p:spPr>
          <a:xfrm>
            <a:off x="9375102" y="5239749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DA1B995-B021-4657-B908-C43ACEF99467}"/>
              </a:ext>
            </a:extLst>
          </p:cNvPr>
          <p:cNvSpPr txBox="1"/>
          <p:nvPr/>
        </p:nvSpPr>
        <p:spPr>
          <a:xfrm>
            <a:off x="789782" y="268280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1366331-FFC7-4EF2-A004-04E1461DE766}"/>
              </a:ext>
            </a:extLst>
          </p:cNvPr>
          <p:cNvSpPr txBox="1"/>
          <p:nvPr/>
        </p:nvSpPr>
        <p:spPr>
          <a:xfrm>
            <a:off x="1" y="3721387"/>
            <a:ext cx="7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4410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139AB-AD8A-4777-B67A-2CCF9C76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Endothecium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B195C19-B28F-404F-A493-A54B9140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4289" y="1690688"/>
            <a:ext cx="6156139" cy="46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2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>
          <a:xfrm>
            <a:off x="7024688" y="463550"/>
            <a:ext cx="4251325" cy="1433513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Dehiscence prašníku</a:t>
            </a:r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34938"/>
            <a:ext cx="6538913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789168" y="6730206"/>
            <a:ext cx="43195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cs-CZ" sz="1200" b="1"/>
              <a:t>Wilson Z A et al. J. Exp. Bot. 2011;62:1633-1649</a:t>
            </a:r>
          </a:p>
        </p:txBody>
      </p:sp>
      <p:pic>
        <p:nvPicPr>
          <p:cNvPr id="13316" name="Picture 4" descr="Dehiscence Anthers Stock Vector (Royalty Free) 1075270229">
            <a:extLst>
              <a:ext uri="{FF2B5EF4-FFF2-40B4-BE49-F238E27FC236}">
                <a16:creationId xmlns:a16="http://schemas.microsoft.com/office/drawing/2014/main" id="{648DD6DE-6C1E-4657-926F-30365FFDC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522"/>
          <a:stretch/>
        </p:blipFill>
        <p:spPr bwMode="auto">
          <a:xfrm>
            <a:off x="6688139" y="2101006"/>
            <a:ext cx="5503862" cy="19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8375E-1603-4DC6-90B2-F35D5173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Tapetum – </a:t>
            </a:r>
            <a:r>
              <a:rPr lang="cs-CZ" dirty="0" err="1"/>
              <a:t>žlaznaté</a:t>
            </a:r>
            <a:r>
              <a:rPr lang="cs-CZ" dirty="0"/>
              <a:t> a améboidní</a:t>
            </a:r>
          </a:p>
        </p:txBody>
      </p:sp>
      <p:pic>
        <p:nvPicPr>
          <p:cNvPr id="3074" name="Picture 2" descr="Microsporogensis">
            <a:extLst>
              <a:ext uri="{FF2B5EF4-FFF2-40B4-BE49-F238E27FC236}">
                <a16:creationId xmlns:a16="http://schemas.microsoft.com/office/drawing/2014/main" id="{09989F4A-13FF-429B-A4A0-DDA9D6159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/>
          <a:stretch/>
        </p:blipFill>
        <p:spPr bwMode="auto">
          <a:xfrm>
            <a:off x="1736259" y="1559858"/>
            <a:ext cx="8362412" cy="55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D0667-1139-487B-BCEC-D15BACE9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tapeta je synchronizovaný z vývojem mikrospor</a:t>
            </a:r>
          </a:p>
        </p:txBody>
      </p:sp>
      <p:pic>
        <p:nvPicPr>
          <p:cNvPr id="4098" name="Picture 2" descr="Pollen wall development: the associated enzymes and metabolic pathways -  Jiang - 2013 - Plant Biology - Wiley Online Library">
            <a:extLst>
              <a:ext uri="{FF2B5EF4-FFF2-40B4-BE49-F238E27FC236}">
                <a16:creationId xmlns:a16="http://schemas.microsoft.com/office/drawing/2014/main" id="{AFC93FB7-378F-4638-8C4A-D35EBBD3F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11" y="1825624"/>
            <a:ext cx="63491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1452563" y="508000"/>
            <a:ext cx="1285875" cy="661988"/>
            <a:chOff x="686" y="320"/>
            <a:chExt cx="608" cy="417"/>
          </a:xfrm>
        </p:grpSpPr>
        <p:sp>
          <p:nvSpPr>
            <p:cNvPr id="139267" name="Oval 3"/>
            <p:cNvSpPr>
              <a:spLocks noChangeArrowheads="1"/>
            </p:cNvSpPr>
            <p:nvPr/>
          </p:nvSpPr>
          <p:spPr bwMode="auto">
            <a:xfrm>
              <a:off x="686" y="320"/>
              <a:ext cx="609" cy="418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68" name="Oval 4"/>
            <p:cNvSpPr>
              <a:spLocks noChangeArrowheads="1"/>
            </p:cNvSpPr>
            <p:nvPr/>
          </p:nvSpPr>
          <p:spPr bwMode="auto">
            <a:xfrm>
              <a:off x="896" y="459"/>
              <a:ext cx="247" cy="16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4386263" y="533400"/>
            <a:ext cx="1296987" cy="668338"/>
            <a:chOff x="2072" y="336"/>
            <a:chExt cx="613" cy="421"/>
          </a:xfrm>
        </p:grpSpPr>
        <p:sp>
          <p:nvSpPr>
            <p:cNvPr id="139270" name="Freeform 6"/>
            <p:cNvSpPr>
              <a:spLocks noChangeArrowheads="1"/>
            </p:cNvSpPr>
            <p:nvPr/>
          </p:nvSpPr>
          <p:spPr bwMode="auto">
            <a:xfrm>
              <a:off x="2072" y="336"/>
              <a:ext cx="280" cy="193"/>
            </a:xfrm>
            <a:custGeom>
              <a:avLst/>
              <a:gdLst/>
              <a:ahLst/>
              <a:cxnLst>
                <a:cxn ang="0">
                  <a:pos x="15585" y="408"/>
                </a:cxn>
                <a:cxn ang="0">
                  <a:pos x="18686" y="700"/>
                </a:cxn>
                <a:cxn ang="0">
                  <a:pos x="18686" y="1399"/>
                </a:cxn>
                <a:cxn ang="0">
                  <a:pos x="19133" y="1983"/>
                </a:cxn>
                <a:cxn ang="0">
                  <a:pos x="19133" y="4052"/>
                </a:cxn>
                <a:cxn ang="0">
                  <a:pos x="19580" y="4286"/>
                </a:cxn>
                <a:cxn ang="0">
                  <a:pos x="19580" y="7259"/>
                </a:cxn>
                <a:cxn ang="0">
                  <a:pos x="19974" y="7959"/>
                </a:cxn>
                <a:cxn ang="0">
                  <a:pos x="19974" y="19009"/>
                </a:cxn>
                <a:cxn ang="0">
                  <a:pos x="17503" y="19009"/>
                </a:cxn>
                <a:cxn ang="0">
                  <a:pos x="17503" y="19300"/>
                </a:cxn>
                <a:cxn ang="0">
                  <a:pos x="16216" y="19300"/>
                </a:cxn>
                <a:cxn ang="0">
                  <a:pos x="16216" y="19592"/>
                </a:cxn>
                <a:cxn ang="0">
                  <a:pos x="13745" y="19592"/>
                </a:cxn>
                <a:cxn ang="0">
                  <a:pos x="12063" y="19971"/>
                </a:cxn>
                <a:cxn ang="0">
                  <a:pos x="788" y="19971"/>
                </a:cxn>
                <a:cxn ang="0">
                  <a:pos x="788" y="19009"/>
                </a:cxn>
                <a:cxn ang="0">
                  <a:pos x="420" y="19009"/>
                </a:cxn>
                <a:cxn ang="0">
                  <a:pos x="420" y="16997"/>
                </a:cxn>
                <a:cxn ang="0">
                  <a:pos x="0" y="16618"/>
                </a:cxn>
                <a:cxn ang="0">
                  <a:pos x="0" y="11341"/>
                </a:cxn>
                <a:cxn ang="0">
                  <a:pos x="420" y="10933"/>
                </a:cxn>
                <a:cxn ang="0">
                  <a:pos x="420" y="9708"/>
                </a:cxn>
                <a:cxn ang="0">
                  <a:pos x="788" y="9329"/>
                </a:cxn>
                <a:cxn ang="0">
                  <a:pos x="1288" y="8309"/>
                </a:cxn>
                <a:cxn ang="0">
                  <a:pos x="1288" y="7668"/>
                </a:cxn>
                <a:cxn ang="0">
                  <a:pos x="2076" y="7055"/>
                </a:cxn>
                <a:cxn ang="0">
                  <a:pos x="2497" y="6356"/>
                </a:cxn>
                <a:cxn ang="0">
                  <a:pos x="5466" y="4052"/>
                </a:cxn>
                <a:cxn ang="0">
                  <a:pos x="5834" y="3382"/>
                </a:cxn>
                <a:cxn ang="0">
                  <a:pos x="6623" y="3003"/>
                </a:cxn>
                <a:cxn ang="0">
                  <a:pos x="7122" y="2624"/>
                </a:cxn>
                <a:cxn ang="0">
                  <a:pos x="7937" y="2303"/>
                </a:cxn>
                <a:cxn ang="0">
                  <a:pos x="8331" y="1983"/>
                </a:cxn>
                <a:cxn ang="0">
                  <a:pos x="9225" y="1603"/>
                </a:cxn>
                <a:cxn ang="0">
                  <a:pos x="9593" y="1399"/>
                </a:cxn>
                <a:cxn ang="0">
                  <a:pos x="10013" y="700"/>
                </a:cxn>
                <a:cxn ang="0">
                  <a:pos x="10381" y="700"/>
                </a:cxn>
                <a:cxn ang="0">
                  <a:pos x="10381" y="408"/>
                </a:cxn>
                <a:cxn ang="0">
                  <a:pos x="11196" y="408"/>
                </a:cxn>
                <a:cxn ang="0">
                  <a:pos x="11196" y="0"/>
                </a:cxn>
                <a:cxn ang="0">
                  <a:pos x="12457" y="0"/>
                </a:cxn>
                <a:cxn ang="0">
                  <a:pos x="15585" y="408"/>
                </a:cxn>
              </a:cxnLst>
              <a:rect l="0" t="0" r="r" b="b"/>
              <a:pathLst>
                <a:path w="20000" h="20000">
                  <a:moveTo>
                    <a:pt x="15585" y="408"/>
                  </a:moveTo>
                  <a:lnTo>
                    <a:pt x="18686" y="700"/>
                  </a:lnTo>
                  <a:lnTo>
                    <a:pt x="18686" y="1399"/>
                  </a:lnTo>
                  <a:lnTo>
                    <a:pt x="19133" y="1983"/>
                  </a:lnTo>
                  <a:lnTo>
                    <a:pt x="19133" y="4052"/>
                  </a:lnTo>
                  <a:lnTo>
                    <a:pt x="19580" y="4286"/>
                  </a:lnTo>
                  <a:lnTo>
                    <a:pt x="19580" y="7259"/>
                  </a:lnTo>
                  <a:lnTo>
                    <a:pt x="19974" y="7959"/>
                  </a:lnTo>
                  <a:lnTo>
                    <a:pt x="19974" y="19009"/>
                  </a:lnTo>
                  <a:lnTo>
                    <a:pt x="17503" y="19009"/>
                  </a:lnTo>
                  <a:lnTo>
                    <a:pt x="17503" y="19300"/>
                  </a:lnTo>
                  <a:lnTo>
                    <a:pt x="16216" y="19300"/>
                  </a:lnTo>
                  <a:lnTo>
                    <a:pt x="16216" y="19592"/>
                  </a:lnTo>
                  <a:lnTo>
                    <a:pt x="13745" y="19592"/>
                  </a:lnTo>
                  <a:lnTo>
                    <a:pt x="12063" y="19971"/>
                  </a:lnTo>
                  <a:lnTo>
                    <a:pt x="788" y="19971"/>
                  </a:lnTo>
                  <a:lnTo>
                    <a:pt x="788" y="19009"/>
                  </a:lnTo>
                  <a:lnTo>
                    <a:pt x="420" y="19009"/>
                  </a:lnTo>
                  <a:lnTo>
                    <a:pt x="420" y="16997"/>
                  </a:lnTo>
                  <a:lnTo>
                    <a:pt x="0" y="16618"/>
                  </a:lnTo>
                  <a:lnTo>
                    <a:pt x="0" y="11341"/>
                  </a:lnTo>
                  <a:lnTo>
                    <a:pt x="420" y="10933"/>
                  </a:lnTo>
                  <a:lnTo>
                    <a:pt x="420" y="9708"/>
                  </a:lnTo>
                  <a:lnTo>
                    <a:pt x="788" y="9329"/>
                  </a:lnTo>
                  <a:lnTo>
                    <a:pt x="1288" y="8309"/>
                  </a:lnTo>
                  <a:lnTo>
                    <a:pt x="1288" y="7668"/>
                  </a:lnTo>
                  <a:lnTo>
                    <a:pt x="2076" y="7055"/>
                  </a:lnTo>
                  <a:lnTo>
                    <a:pt x="2497" y="6356"/>
                  </a:lnTo>
                  <a:lnTo>
                    <a:pt x="5466" y="4052"/>
                  </a:lnTo>
                  <a:lnTo>
                    <a:pt x="5834" y="3382"/>
                  </a:lnTo>
                  <a:lnTo>
                    <a:pt x="6623" y="3003"/>
                  </a:lnTo>
                  <a:lnTo>
                    <a:pt x="7122" y="2624"/>
                  </a:lnTo>
                  <a:lnTo>
                    <a:pt x="7937" y="2303"/>
                  </a:lnTo>
                  <a:lnTo>
                    <a:pt x="8331" y="1983"/>
                  </a:lnTo>
                  <a:lnTo>
                    <a:pt x="9225" y="1603"/>
                  </a:lnTo>
                  <a:lnTo>
                    <a:pt x="9593" y="1399"/>
                  </a:lnTo>
                  <a:lnTo>
                    <a:pt x="10013" y="700"/>
                  </a:lnTo>
                  <a:lnTo>
                    <a:pt x="10381" y="700"/>
                  </a:lnTo>
                  <a:lnTo>
                    <a:pt x="10381" y="408"/>
                  </a:lnTo>
                  <a:lnTo>
                    <a:pt x="11196" y="408"/>
                  </a:lnTo>
                  <a:lnTo>
                    <a:pt x="11196" y="0"/>
                  </a:lnTo>
                  <a:lnTo>
                    <a:pt x="12457" y="0"/>
                  </a:lnTo>
                  <a:lnTo>
                    <a:pt x="15585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2128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2" name="Freeform 8"/>
            <p:cNvSpPr>
              <a:spLocks noChangeArrowheads="1"/>
            </p:cNvSpPr>
            <p:nvPr/>
          </p:nvSpPr>
          <p:spPr bwMode="auto">
            <a:xfrm>
              <a:off x="2094" y="565"/>
              <a:ext cx="279" cy="193"/>
            </a:xfrm>
            <a:custGeom>
              <a:avLst/>
              <a:gdLst/>
              <a:ahLst/>
              <a:cxnLst>
                <a:cxn ang="0">
                  <a:pos x="15585" y="19563"/>
                </a:cxn>
                <a:cxn ang="0">
                  <a:pos x="18686" y="19271"/>
                </a:cxn>
                <a:cxn ang="0">
                  <a:pos x="18686" y="18571"/>
                </a:cxn>
                <a:cxn ang="0">
                  <a:pos x="19133" y="17988"/>
                </a:cxn>
                <a:cxn ang="0">
                  <a:pos x="19133" y="15918"/>
                </a:cxn>
                <a:cxn ang="0">
                  <a:pos x="19580" y="15685"/>
                </a:cxn>
                <a:cxn ang="0">
                  <a:pos x="19580" y="12711"/>
                </a:cxn>
                <a:cxn ang="0">
                  <a:pos x="19974" y="12012"/>
                </a:cxn>
                <a:cxn ang="0">
                  <a:pos x="19974" y="991"/>
                </a:cxn>
                <a:cxn ang="0">
                  <a:pos x="17503" y="991"/>
                </a:cxn>
                <a:cxn ang="0">
                  <a:pos x="17503" y="671"/>
                </a:cxn>
                <a:cxn ang="0">
                  <a:pos x="16216" y="671"/>
                </a:cxn>
                <a:cxn ang="0">
                  <a:pos x="16216" y="379"/>
                </a:cxn>
                <a:cxn ang="0">
                  <a:pos x="13745" y="379"/>
                </a:cxn>
                <a:cxn ang="0">
                  <a:pos x="12063" y="0"/>
                </a:cxn>
                <a:cxn ang="0">
                  <a:pos x="788" y="0"/>
                </a:cxn>
                <a:cxn ang="0">
                  <a:pos x="788" y="991"/>
                </a:cxn>
                <a:cxn ang="0">
                  <a:pos x="420" y="991"/>
                </a:cxn>
                <a:cxn ang="0">
                  <a:pos x="420" y="3003"/>
                </a:cxn>
                <a:cxn ang="0">
                  <a:pos x="0" y="3353"/>
                </a:cxn>
                <a:cxn ang="0">
                  <a:pos x="0" y="8630"/>
                </a:cxn>
                <a:cxn ang="0">
                  <a:pos x="420" y="9038"/>
                </a:cxn>
                <a:cxn ang="0">
                  <a:pos x="420" y="10262"/>
                </a:cxn>
                <a:cxn ang="0">
                  <a:pos x="788" y="10641"/>
                </a:cxn>
                <a:cxn ang="0">
                  <a:pos x="1288" y="11662"/>
                </a:cxn>
                <a:cxn ang="0">
                  <a:pos x="1288" y="12303"/>
                </a:cxn>
                <a:cxn ang="0">
                  <a:pos x="2076" y="12945"/>
                </a:cxn>
                <a:cxn ang="0">
                  <a:pos x="2497" y="13615"/>
                </a:cxn>
                <a:cxn ang="0">
                  <a:pos x="5466" y="15918"/>
                </a:cxn>
                <a:cxn ang="0">
                  <a:pos x="5834" y="16589"/>
                </a:cxn>
                <a:cxn ang="0">
                  <a:pos x="6623" y="16968"/>
                </a:cxn>
                <a:cxn ang="0">
                  <a:pos x="7122" y="17347"/>
                </a:cxn>
                <a:cxn ang="0">
                  <a:pos x="7937" y="17668"/>
                </a:cxn>
                <a:cxn ang="0">
                  <a:pos x="8331" y="17988"/>
                </a:cxn>
                <a:cxn ang="0">
                  <a:pos x="9225" y="18367"/>
                </a:cxn>
                <a:cxn ang="0">
                  <a:pos x="9593" y="18571"/>
                </a:cxn>
                <a:cxn ang="0">
                  <a:pos x="10013" y="19271"/>
                </a:cxn>
                <a:cxn ang="0">
                  <a:pos x="10381" y="19271"/>
                </a:cxn>
                <a:cxn ang="0">
                  <a:pos x="10381" y="19563"/>
                </a:cxn>
                <a:cxn ang="0">
                  <a:pos x="11196" y="19563"/>
                </a:cxn>
                <a:cxn ang="0">
                  <a:pos x="11196" y="19971"/>
                </a:cxn>
                <a:cxn ang="0">
                  <a:pos x="12457" y="19971"/>
                </a:cxn>
                <a:cxn ang="0">
                  <a:pos x="15585" y="19563"/>
                </a:cxn>
              </a:cxnLst>
              <a:rect l="0" t="0" r="r" b="b"/>
              <a:pathLst>
                <a:path w="20000" h="20000">
                  <a:moveTo>
                    <a:pt x="15585" y="19563"/>
                  </a:moveTo>
                  <a:lnTo>
                    <a:pt x="18686" y="19271"/>
                  </a:lnTo>
                  <a:lnTo>
                    <a:pt x="18686" y="18571"/>
                  </a:lnTo>
                  <a:lnTo>
                    <a:pt x="19133" y="17988"/>
                  </a:lnTo>
                  <a:lnTo>
                    <a:pt x="19133" y="15918"/>
                  </a:lnTo>
                  <a:lnTo>
                    <a:pt x="19580" y="15685"/>
                  </a:lnTo>
                  <a:lnTo>
                    <a:pt x="19580" y="12711"/>
                  </a:lnTo>
                  <a:lnTo>
                    <a:pt x="19974" y="12012"/>
                  </a:lnTo>
                  <a:lnTo>
                    <a:pt x="19974" y="991"/>
                  </a:lnTo>
                  <a:lnTo>
                    <a:pt x="17503" y="991"/>
                  </a:lnTo>
                  <a:lnTo>
                    <a:pt x="17503" y="671"/>
                  </a:lnTo>
                  <a:lnTo>
                    <a:pt x="16216" y="671"/>
                  </a:lnTo>
                  <a:lnTo>
                    <a:pt x="16216" y="379"/>
                  </a:lnTo>
                  <a:lnTo>
                    <a:pt x="13745" y="379"/>
                  </a:lnTo>
                  <a:lnTo>
                    <a:pt x="12063" y="0"/>
                  </a:lnTo>
                  <a:lnTo>
                    <a:pt x="788" y="0"/>
                  </a:lnTo>
                  <a:lnTo>
                    <a:pt x="788" y="991"/>
                  </a:lnTo>
                  <a:lnTo>
                    <a:pt x="420" y="991"/>
                  </a:lnTo>
                  <a:lnTo>
                    <a:pt x="420" y="3003"/>
                  </a:lnTo>
                  <a:lnTo>
                    <a:pt x="0" y="3353"/>
                  </a:lnTo>
                  <a:lnTo>
                    <a:pt x="0" y="8630"/>
                  </a:lnTo>
                  <a:lnTo>
                    <a:pt x="420" y="9038"/>
                  </a:lnTo>
                  <a:lnTo>
                    <a:pt x="420" y="10262"/>
                  </a:lnTo>
                  <a:lnTo>
                    <a:pt x="788" y="10641"/>
                  </a:lnTo>
                  <a:lnTo>
                    <a:pt x="1288" y="11662"/>
                  </a:lnTo>
                  <a:lnTo>
                    <a:pt x="1288" y="12303"/>
                  </a:lnTo>
                  <a:lnTo>
                    <a:pt x="2076" y="12945"/>
                  </a:lnTo>
                  <a:lnTo>
                    <a:pt x="2497" y="13615"/>
                  </a:lnTo>
                  <a:lnTo>
                    <a:pt x="5466" y="15918"/>
                  </a:lnTo>
                  <a:lnTo>
                    <a:pt x="5834" y="16589"/>
                  </a:lnTo>
                  <a:lnTo>
                    <a:pt x="6623" y="16968"/>
                  </a:lnTo>
                  <a:lnTo>
                    <a:pt x="7122" y="17347"/>
                  </a:lnTo>
                  <a:lnTo>
                    <a:pt x="7937" y="17668"/>
                  </a:lnTo>
                  <a:lnTo>
                    <a:pt x="8331" y="17988"/>
                  </a:lnTo>
                  <a:lnTo>
                    <a:pt x="9225" y="18367"/>
                  </a:lnTo>
                  <a:lnTo>
                    <a:pt x="9593" y="18571"/>
                  </a:lnTo>
                  <a:lnTo>
                    <a:pt x="10013" y="19271"/>
                  </a:lnTo>
                  <a:lnTo>
                    <a:pt x="10381" y="19271"/>
                  </a:lnTo>
                  <a:lnTo>
                    <a:pt x="10381" y="19563"/>
                  </a:lnTo>
                  <a:lnTo>
                    <a:pt x="11196" y="19563"/>
                  </a:lnTo>
                  <a:lnTo>
                    <a:pt x="11196" y="19971"/>
                  </a:lnTo>
                  <a:lnTo>
                    <a:pt x="12457" y="19971"/>
                  </a:lnTo>
                  <a:lnTo>
                    <a:pt x="15585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146" y="599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4" name="Freeform 10"/>
            <p:cNvSpPr>
              <a:spLocks noChangeArrowheads="1"/>
            </p:cNvSpPr>
            <p:nvPr/>
          </p:nvSpPr>
          <p:spPr bwMode="auto">
            <a:xfrm>
              <a:off x="2401" y="336"/>
              <a:ext cx="280" cy="193"/>
            </a:xfrm>
            <a:custGeom>
              <a:avLst/>
              <a:gdLst/>
              <a:ahLst/>
              <a:cxnLst>
                <a:cxn ang="0">
                  <a:pos x="4389" y="408"/>
                </a:cxn>
                <a:cxn ang="0">
                  <a:pos x="1288" y="700"/>
                </a:cxn>
                <a:cxn ang="0">
                  <a:pos x="1288" y="1399"/>
                </a:cxn>
                <a:cxn ang="0">
                  <a:pos x="815" y="1983"/>
                </a:cxn>
                <a:cxn ang="0">
                  <a:pos x="815" y="4052"/>
                </a:cxn>
                <a:cxn ang="0">
                  <a:pos x="394" y="4286"/>
                </a:cxn>
                <a:cxn ang="0">
                  <a:pos x="394" y="7259"/>
                </a:cxn>
                <a:cxn ang="0">
                  <a:pos x="0" y="7959"/>
                </a:cxn>
                <a:cxn ang="0">
                  <a:pos x="0" y="19009"/>
                </a:cxn>
                <a:cxn ang="0">
                  <a:pos x="2470" y="19009"/>
                </a:cxn>
                <a:cxn ang="0">
                  <a:pos x="2470" y="19300"/>
                </a:cxn>
                <a:cxn ang="0">
                  <a:pos x="3758" y="19300"/>
                </a:cxn>
                <a:cxn ang="0">
                  <a:pos x="3758" y="19592"/>
                </a:cxn>
                <a:cxn ang="0">
                  <a:pos x="6229" y="19592"/>
                </a:cxn>
                <a:cxn ang="0">
                  <a:pos x="7884" y="19971"/>
                </a:cxn>
                <a:cxn ang="0">
                  <a:pos x="19185" y="19971"/>
                </a:cxn>
                <a:cxn ang="0">
                  <a:pos x="19185" y="19009"/>
                </a:cxn>
                <a:cxn ang="0">
                  <a:pos x="19553" y="19009"/>
                </a:cxn>
                <a:cxn ang="0">
                  <a:pos x="19553" y="16997"/>
                </a:cxn>
                <a:cxn ang="0">
                  <a:pos x="19974" y="16618"/>
                </a:cxn>
                <a:cxn ang="0">
                  <a:pos x="19974" y="11341"/>
                </a:cxn>
                <a:cxn ang="0">
                  <a:pos x="19553" y="10933"/>
                </a:cxn>
                <a:cxn ang="0">
                  <a:pos x="19553" y="9708"/>
                </a:cxn>
                <a:cxn ang="0">
                  <a:pos x="19185" y="9329"/>
                </a:cxn>
                <a:cxn ang="0">
                  <a:pos x="18686" y="8309"/>
                </a:cxn>
                <a:cxn ang="0">
                  <a:pos x="18686" y="7668"/>
                </a:cxn>
                <a:cxn ang="0">
                  <a:pos x="17871" y="7055"/>
                </a:cxn>
                <a:cxn ang="0">
                  <a:pos x="17451" y="6356"/>
                </a:cxn>
                <a:cxn ang="0">
                  <a:pos x="14507" y="4052"/>
                </a:cxn>
                <a:cxn ang="0">
                  <a:pos x="14139" y="3382"/>
                </a:cxn>
                <a:cxn ang="0">
                  <a:pos x="13351" y="3003"/>
                </a:cxn>
                <a:cxn ang="0">
                  <a:pos x="12825" y="2624"/>
                </a:cxn>
                <a:cxn ang="0">
                  <a:pos x="12037" y="2303"/>
                </a:cxn>
                <a:cxn ang="0">
                  <a:pos x="11643" y="1983"/>
                </a:cxn>
                <a:cxn ang="0">
                  <a:pos x="10749" y="1603"/>
                </a:cxn>
                <a:cxn ang="0">
                  <a:pos x="10381" y="1399"/>
                </a:cxn>
                <a:cxn ang="0">
                  <a:pos x="9987" y="700"/>
                </a:cxn>
                <a:cxn ang="0">
                  <a:pos x="9593" y="700"/>
                </a:cxn>
                <a:cxn ang="0">
                  <a:pos x="9593" y="408"/>
                </a:cxn>
                <a:cxn ang="0">
                  <a:pos x="8778" y="408"/>
                </a:cxn>
                <a:cxn ang="0">
                  <a:pos x="8778" y="0"/>
                </a:cxn>
                <a:cxn ang="0">
                  <a:pos x="7516" y="0"/>
                </a:cxn>
                <a:cxn ang="0">
                  <a:pos x="4389" y="408"/>
                </a:cxn>
              </a:cxnLst>
              <a:rect l="0" t="0" r="r" b="b"/>
              <a:pathLst>
                <a:path w="20000" h="20000">
                  <a:moveTo>
                    <a:pt x="4389" y="408"/>
                  </a:moveTo>
                  <a:lnTo>
                    <a:pt x="1288" y="700"/>
                  </a:lnTo>
                  <a:lnTo>
                    <a:pt x="1288" y="1399"/>
                  </a:lnTo>
                  <a:lnTo>
                    <a:pt x="815" y="1983"/>
                  </a:lnTo>
                  <a:lnTo>
                    <a:pt x="815" y="4052"/>
                  </a:lnTo>
                  <a:lnTo>
                    <a:pt x="394" y="4286"/>
                  </a:lnTo>
                  <a:lnTo>
                    <a:pt x="394" y="7259"/>
                  </a:lnTo>
                  <a:lnTo>
                    <a:pt x="0" y="7959"/>
                  </a:lnTo>
                  <a:lnTo>
                    <a:pt x="0" y="19009"/>
                  </a:lnTo>
                  <a:lnTo>
                    <a:pt x="2470" y="19009"/>
                  </a:lnTo>
                  <a:lnTo>
                    <a:pt x="2470" y="19300"/>
                  </a:lnTo>
                  <a:lnTo>
                    <a:pt x="3758" y="19300"/>
                  </a:lnTo>
                  <a:lnTo>
                    <a:pt x="3758" y="19592"/>
                  </a:lnTo>
                  <a:lnTo>
                    <a:pt x="6229" y="19592"/>
                  </a:lnTo>
                  <a:lnTo>
                    <a:pt x="7884" y="19971"/>
                  </a:lnTo>
                  <a:lnTo>
                    <a:pt x="19185" y="19971"/>
                  </a:lnTo>
                  <a:lnTo>
                    <a:pt x="19185" y="19009"/>
                  </a:lnTo>
                  <a:lnTo>
                    <a:pt x="19553" y="19009"/>
                  </a:lnTo>
                  <a:lnTo>
                    <a:pt x="19553" y="16997"/>
                  </a:lnTo>
                  <a:lnTo>
                    <a:pt x="19974" y="16618"/>
                  </a:lnTo>
                  <a:lnTo>
                    <a:pt x="19974" y="11341"/>
                  </a:lnTo>
                  <a:lnTo>
                    <a:pt x="19553" y="10933"/>
                  </a:lnTo>
                  <a:lnTo>
                    <a:pt x="19553" y="9708"/>
                  </a:lnTo>
                  <a:lnTo>
                    <a:pt x="19185" y="9329"/>
                  </a:lnTo>
                  <a:lnTo>
                    <a:pt x="18686" y="8309"/>
                  </a:lnTo>
                  <a:lnTo>
                    <a:pt x="18686" y="7668"/>
                  </a:lnTo>
                  <a:lnTo>
                    <a:pt x="17871" y="7055"/>
                  </a:lnTo>
                  <a:lnTo>
                    <a:pt x="17451" y="6356"/>
                  </a:lnTo>
                  <a:lnTo>
                    <a:pt x="14507" y="4052"/>
                  </a:lnTo>
                  <a:lnTo>
                    <a:pt x="14139" y="3382"/>
                  </a:lnTo>
                  <a:lnTo>
                    <a:pt x="13351" y="3003"/>
                  </a:lnTo>
                  <a:lnTo>
                    <a:pt x="12825" y="2624"/>
                  </a:lnTo>
                  <a:lnTo>
                    <a:pt x="12037" y="2303"/>
                  </a:lnTo>
                  <a:lnTo>
                    <a:pt x="11643" y="1983"/>
                  </a:lnTo>
                  <a:lnTo>
                    <a:pt x="10749" y="1603"/>
                  </a:lnTo>
                  <a:lnTo>
                    <a:pt x="10381" y="1399"/>
                  </a:lnTo>
                  <a:lnTo>
                    <a:pt x="9987" y="700"/>
                  </a:lnTo>
                  <a:lnTo>
                    <a:pt x="9593" y="700"/>
                  </a:lnTo>
                  <a:lnTo>
                    <a:pt x="9593" y="408"/>
                  </a:lnTo>
                  <a:lnTo>
                    <a:pt x="8778" y="408"/>
                  </a:lnTo>
                  <a:lnTo>
                    <a:pt x="8778" y="0"/>
                  </a:lnTo>
                  <a:lnTo>
                    <a:pt x="7516" y="0"/>
                  </a:lnTo>
                  <a:lnTo>
                    <a:pt x="4389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5" name="Oval 11"/>
            <p:cNvSpPr>
              <a:spLocks noChangeArrowheads="1"/>
            </p:cNvSpPr>
            <p:nvPr/>
          </p:nvSpPr>
          <p:spPr bwMode="auto">
            <a:xfrm>
              <a:off x="2457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6" name="Freeform 12"/>
            <p:cNvSpPr>
              <a:spLocks noChangeArrowheads="1"/>
            </p:cNvSpPr>
            <p:nvPr/>
          </p:nvSpPr>
          <p:spPr bwMode="auto">
            <a:xfrm>
              <a:off x="2407" y="565"/>
              <a:ext cx="279" cy="193"/>
            </a:xfrm>
            <a:custGeom>
              <a:avLst/>
              <a:gdLst/>
              <a:ahLst/>
              <a:cxnLst>
                <a:cxn ang="0">
                  <a:pos x="4389" y="19563"/>
                </a:cxn>
                <a:cxn ang="0">
                  <a:pos x="1288" y="19271"/>
                </a:cxn>
                <a:cxn ang="0">
                  <a:pos x="1288" y="18571"/>
                </a:cxn>
                <a:cxn ang="0">
                  <a:pos x="815" y="17988"/>
                </a:cxn>
                <a:cxn ang="0">
                  <a:pos x="815" y="15918"/>
                </a:cxn>
                <a:cxn ang="0">
                  <a:pos x="394" y="15685"/>
                </a:cxn>
                <a:cxn ang="0">
                  <a:pos x="394" y="12711"/>
                </a:cxn>
                <a:cxn ang="0">
                  <a:pos x="0" y="12012"/>
                </a:cxn>
                <a:cxn ang="0">
                  <a:pos x="0" y="991"/>
                </a:cxn>
                <a:cxn ang="0">
                  <a:pos x="2470" y="991"/>
                </a:cxn>
                <a:cxn ang="0">
                  <a:pos x="2470" y="671"/>
                </a:cxn>
                <a:cxn ang="0">
                  <a:pos x="3758" y="671"/>
                </a:cxn>
                <a:cxn ang="0">
                  <a:pos x="3758" y="379"/>
                </a:cxn>
                <a:cxn ang="0">
                  <a:pos x="6229" y="379"/>
                </a:cxn>
                <a:cxn ang="0">
                  <a:pos x="7884" y="0"/>
                </a:cxn>
                <a:cxn ang="0">
                  <a:pos x="19185" y="0"/>
                </a:cxn>
                <a:cxn ang="0">
                  <a:pos x="19185" y="991"/>
                </a:cxn>
                <a:cxn ang="0">
                  <a:pos x="19553" y="991"/>
                </a:cxn>
                <a:cxn ang="0">
                  <a:pos x="19553" y="3003"/>
                </a:cxn>
                <a:cxn ang="0">
                  <a:pos x="19974" y="3353"/>
                </a:cxn>
                <a:cxn ang="0">
                  <a:pos x="19974" y="8630"/>
                </a:cxn>
                <a:cxn ang="0">
                  <a:pos x="19553" y="9038"/>
                </a:cxn>
                <a:cxn ang="0">
                  <a:pos x="19553" y="10262"/>
                </a:cxn>
                <a:cxn ang="0">
                  <a:pos x="19185" y="10641"/>
                </a:cxn>
                <a:cxn ang="0">
                  <a:pos x="18686" y="11662"/>
                </a:cxn>
                <a:cxn ang="0">
                  <a:pos x="18686" y="12303"/>
                </a:cxn>
                <a:cxn ang="0">
                  <a:pos x="17871" y="12945"/>
                </a:cxn>
                <a:cxn ang="0">
                  <a:pos x="17451" y="13615"/>
                </a:cxn>
                <a:cxn ang="0">
                  <a:pos x="14507" y="15918"/>
                </a:cxn>
                <a:cxn ang="0">
                  <a:pos x="14139" y="16589"/>
                </a:cxn>
                <a:cxn ang="0">
                  <a:pos x="13351" y="16968"/>
                </a:cxn>
                <a:cxn ang="0">
                  <a:pos x="12825" y="17347"/>
                </a:cxn>
                <a:cxn ang="0">
                  <a:pos x="12037" y="17668"/>
                </a:cxn>
                <a:cxn ang="0">
                  <a:pos x="11643" y="17988"/>
                </a:cxn>
                <a:cxn ang="0">
                  <a:pos x="10749" y="18367"/>
                </a:cxn>
                <a:cxn ang="0">
                  <a:pos x="10381" y="18571"/>
                </a:cxn>
                <a:cxn ang="0">
                  <a:pos x="9987" y="19271"/>
                </a:cxn>
                <a:cxn ang="0">
                  <a:pos x="9593" y="19271"/>
                </a:cxn>
                <a:cxn ang="0">
                  <a:pos x="9593" y="19563"/>
                </a:cxn>
                <a:cxn ang="0">
                  <a:pos x="8778" y="19563"/>
                </a:cxn>
                <a:cxn ang="0">
                  <a:pos x="8778" y="19971"/>
                </a:cxn>
                <a:cxn ang="0">
                  <a:pos x="7516" y="19971"/>
                </a:cxn>
                <a:cxn ang="0">
                  <a:pos x="4389" y="19563"/>
                </a:cxn>
              </a:cxnLst>
              <a:rect l="0" t="0" r="r" b="b"/>
              <a:pathLst>
                <a:path w="20000" h="20000">
                  <a:moveTo>
                    <a:pt x="4389" y="19563"/>
                  </a:moveTo>
                  <a:lnTo>
                    <a:pt x="1288" y="19271"/>
                  </a:lnTo>
                  <a:lnTo>
                    <a:pt x="1288" y="18571"/>
                  </a:lnTo>
                  <a:lnTo>
                    <a:pt x="815" y="17988"/>
                  </a:lnTo>
                  <a:lnTo>
                    <a:pt x="815" y="15918"/>
                  </a:lnTo>
                  <a:lnTo>
                    <a:pt x="394" y="15685"/>
                  </a:lnTo>
                  <a:lnTo>
                    <a:pt x="394" y="12711"/>
                  </a:lnTo>
                  <a:lnTo>
                    <a:pt x="0" y="12012"/>
                  </a:lnTo>
                  <a:lnTo>
                    <a:pt x="0" y="991"/>
                  </a:lnTo>
                  <a:lnTo>
                    <a:pt x="2470" y="991"/>
                  </a:lnTo>
                  <a:lnTo>
                    <a:pt x="2470" y="671"/>
                  </a:lnTo>
                  <a:lnTo>
                    <a:pt x="3758" y="671"/>
                  </a:lnTo>
                  <a:lnTo>
                    <a:pt x="3758" y="379"/>
                  </a:lnTo>
                  <a:lnTo>
                    <a:pt x="6229" y="379"/>
                  </a:lnTo>
                  <a:lnTo>
                    <a:pt x="7884" y="0"/>
                  </a:lnTo>
                  <a:lnTo>
                    <a:pt x="19185" y="0"/>
                  </a:lnTo>
                  <a:lnTo>
                    <a:pt x="19185" y="991"/>
                  </a:lnTo>
                  <a:lnTo>
                    <a:pt x="19553" y="991"/>
                  </a:lnTo>
                  <a:lnTo>
                    <a:pt x="19553" y="3003"/>
                  </a:lnTo>
                  <a:lnTo>
                    <a:pt x="19974" y="3353"/>
                  </a:lnTo>
                  <a:lnTo>
                    <a:pt x="19974" y="8630"/>
                  </a:lnTo>
                  <a:lnTo>
                    <a:pt x="19553" y="9038"/>
                  </a:lnTo>
                  <a:lnTo>
                    <a:pt x="19553" y="10262"/>
                  </a:lnTo>
                  <a:lnTo>
                    <a:pt x="19185" y="10641"/>
                  </a:lnTo>
                  <a:lnTo>
                    <a:pt x="18686" y="11662"/>
                  </a:lnTo>
                  <a:lnTo>
                    <a:pt x="18686" y="12303"/>
                  </a:lnTo>
                  <a:lnTo>
                    <a:pt x="17871" y="12945"/>
                  </a:lnTo>
                  <a:lnTo>
                    <a:pt x="17451" y="13615"/>
                  </a:lnTo>
                  <a:lnTo>
                    <a:pt x="14507" y="15918"/>
                  </a:lnTo>
                  <a:lnTo>
                    <a:pt x="14139" y="16589"/>
                  </a:lnTo>
                  <a:lnTo>
                    <a:pt x="13351" y="16968"/>
                  </a:lnTo>
                  <a:lnTo>
                    <a:pt x="12825" y="17347"/>
                  </a:lnTo>
                  <a:lnTo>
                    <a:pt x="12037" y="17668"/>
                  </a:lnTo>
                  <a:lnTo>
                    <a:pt x="11643" y="17988"/>
                  </a:lnTo>
                  <a:lnTo>
                    <a:pt x="10749" y="18367"/>
                  </a:lnTo>
                  <a:lnTo>
                    <a:pt x="10381" y="18571"/>
                  </a:lnTo>
                  <a:lnTo>
                    <a:pt x="9987" y="19271"/>
                  </a:lnTo>
                  <a:lnTo>
                    <a:pt x="9593" y="19271"/>
                  </a:lnTo>
                  <a:lnTo>
                    <a:pt x="9593" y="19563"/>
                  </a:lnTo>
                  <a:lnTo>
                    <a:pt x="8778" y="19563"/>
                  </a:lnTo>
                  <a:lnTo>
                    <a:pt x="8778" y="19971"/>
                  </a:lnTo>
                  <a:lnTo>
                    <a:pt x="7516" y="19971"/>
                  </a:lnTo>
                  <a:lnTo>
                    <a:pt x="4389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62" y="605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7107238" y="508000"/>
            <a:ext cx="2070100" cy="885825"/>
            <a:chOff x="3358" y="320"/>
            <a:chExt cx="978" cy="558"/>
          </a:xfrm>
        </p:grpSpPr>
        <p:sp>
          <p:nvSpPr>
            <p:cNvPr id="139279" name="Oval 15"/>
            <p:cNvSpPr>
              <a:spLocks noChangeArrowheads="1"/>
            </p:cNvSpPr>
            <p:nvPr/>
          </p:nvSpPr>
          <p:spPr bwMode="auto">
            <a:xfrm>
              <a:off x="3358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0" name="Oval 16"/>
            <p:cNvSpPr>
              <a:spLocks noChangeArrowheads="1"/>
            </p:cNvSpPr>
            <p:nvPr/>
          </p:nvSpPr>
          <p:spPr bwMode="auto">
            <a:xfrm>
              <a:off x="3396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1" name="Oval 17"/>
            <p:cNvSpPr>
              <a:spLocks noChangeArrowheads="1"/>
            </p:cNvSpPr>
            <p:nvPr/>
          </p:nvSpPr>
          <p:spPr bwMode="auto">
            <a:xfrm>
              <a:off x="3502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2" name="Oval 18"/>
            <p:cNvSpPr>
              <a:spLocks noChangeArrowheads="1"/>
            </p:cNvSpPr>
            <p:nvPr/>
          </p:nvSpPr>
          <p:spPr bwMode="auto">
            <a:xfrm>
              <a:off x="3909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3" name="Oval 19"/>
            <p:cNvSpPr>
              <a:spLocks noChangeArrowheads="1"/>
            </p:cNvSpPr>
            <p:nvPr/>
          </p:nvSpPr>
          <p:spPr bwMode="auto">
            <a:xfrm>
              <a:off x="3947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4" name="Oval 20"/>
            <p:cNvSpPr>
              <a:spLocks noChangeArrowheads="1"/>
            </p:cNvSpPr>
            <p:nvPr/>
          </p:nvSpPr>
          <p:spPr bwMode="auto">
            <a:xfrm>
              <a:off x="4053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5" name="Oval 21"/>
            <p:cNvSpPr>
              <a:spLocks noChangeArrowheads="1"/>
            </p:cNvSpPr>
            <p:nvPr/>
          </p:nvSpPr>
          <p:spPr bwMode="auto">
            <a:xfrm>
              <a:off x="335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6" name="Oval 22"/>
            <p:cNvSpPr>
              <a:spLocks noChangeArrowheads="1"/>
            </p:cNvSpPr>
            <p:nvPr/>
          </p:nvSpPr>
          <p:spPr bwMode="auto">
            <a:xfrm>
              <a:off x="339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7" name="Oval 23"/>
            <p:cNvSpPr>
              <a:spLocks noChangeArrowheads="1"/>
            </p:cNvSpPr>
            <p:nvPr/>
          </p:nvSpPr>
          <p:spPr bwMode="auto">
            <a:xfrm>
              <a:off x="3502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8" name="Oval 24"/>
            <p:cNvSpPr>
              <a:spLocks noChangeArrowheads="1"/>
            </p:cNvSpPr>
            <p:nvPr/>
          </p:nvSpPr>
          <p:spPr bwMode="auto">
            <a:xfrm>
              <a:off x="390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9" name="Oval 25"/>
            <p:cNvSpPr>
              <a:spLocks noChangeArrowheads="1"/>
            </p:cNvSpPr>
            <p:nvPr/>
          </p:nvSpPr>
          <p:spPr bwMode="auto">
            <a:xfrm>
              <a:off x="394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0" name="Oval 26"/>
            <p:cNvSpPr>
              <a:spLocks noChangeArrowheads="1"/>
            </p:cNvSpPr>
            <p:nvPr/>
          </p:nvSpPr>
          <p:spPr bwMode="auto">
            <a:xfrm>
              <a:off x="4053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7081838" y="1782763"/>
            <a:ext cx="1565275" cy="787400"/>
            <a:chOff x="3346" y="1123"/>
            <a:chExt cx="739" cy="496"/>
          </a:xfrm>
        </p:grpSpPr>
        <p:sp>
          <p:nvSpPr>
            <p:cNvPr id="139292" name="Oval 28"/>
            <p:cNvSpPr>
              <a:spLocks noChangeArrowheads="1"/>
            </p:cNvSpPr>
            <p:nvPr/>
          </p:nvSpPr>
          <p:spPr bwMode="auto">
            <a:xfrm>
              <a:off x="3346" y="1123"/>
              <a:ext cx="740" cy="497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3" name="Oval 29"/>
            <p:cNvSpPr>
              <a:spLocks noChangeArrowheads="1"/>
            </p:cNvSpPr>
            <p:nvPr/>
          </p:nvSpPr>
          <p:spPr bwMode="auto">
            <a:xfrm>
              <a:off x="3411" y="1162"/>
              <a:ext cx="610" cy="419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4" name="Oval 30"/>
            <p:cNvSpPr>
              <a:spLocks noChangeArrowheads="1"/>
            </p:cNvSpPr>
            <p:nvPr/>
          </p:nvSpPr>
          <p:spPr bwMode="auto">
            <a:xfrm>
              <a:off x="3450" y="1299"/>
              <a:ext cx="157" cy="11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5" name="Oval 31"/>
            <p:cNvSpPr>
              <a:spLocks noChangeArrowheads="1"/>
            </p:cNvSpPr>
            <p:nvPr/>
          </p:nvSpPr>
          <p:spPr bwMode="auto">
            <a:xfrm>
              <a:off x="3962" y="1206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6" name="Oval 32"/>
            <p:cNvSpPr>
              <a:spLocks noChangeArrowheads="1"/>
            </p:cNvSpPr>
            <p:nvPr/>
          </p:nvSpPr>
          <p:spPr bwMode="auto">
            <a:xfrm>
              <a:off x="3685" y="157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3346" y="128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3659" y="1229"/>
              <a:ext cx="313" cy="295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9299" name="Oval 35"/>
          <p:cNvSpPr>
            <a:spLocks noChangeArrowheads="1"/>
          </p:cNvSpPr>
          <p:nvPr/>
        </p:nvSpPr>
        <p:spPr bwMode="auto">
          <a:xfrm>
            <a:off x="5867400" y="2841625"/>
            <a:ext cx="1563688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0" name="Oval 36"/>
          <p:cNvSpPr>
            <a:spLocks noChangeArrowheads="1"/>
          </p:cNvSpPr>
          <p:nvPr/>
        </p:nvSpPr>
        <p:spPr bwMode="auto">
          <a:xfrm>
            <a:off x="6005513" y="2901950"/>
            <a:ext cx="1289050" cy="663575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1" name="Oval 37"/>
          <p:cNvSpPr>
            <a:spLocks noChangeArrowheads="1"/>
          </p:cNvSpPr>
          <p:nvPr/>
        </p:nvSpPr>
        <p:spPr bwMode="auto">
          <a:xfrm>
            <a:off x="6650038" y="3173413"/>
            <a:ext cx="322262" cy="1920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2" name="Oval 38"/>
          <p:cNvSpPr>
            <a:spLocks noChangeArrowheads="1"/>
          </p:cNvSpPr>
          <p:nvPr/>
        </p:nvSpPr>
        <p:spPr bwMode="auto">
          <a:xfrm>
            <a:off x="7192963" y="3006725"/>
            <a:ext cx="13017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3" name="Oval 39"/>
          <p:cNvSpPr>
            <a:spLocks noChangeArrowheads="1"/>
          </p:cNvSpPr>
          <p:nvPr/>
        </p:nvSpPr>
        <p:spPr bwMode="auto">
          <a:xfrm>
            <a:off x="6640513" y="3562350"/>
            <a:ext cx="11112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4" name="Oval 40"/>
          <p:cNvSpPr>
            <a:spLocks noChangeArrowheads="1"/>
          </p:cNvSpPr>
          <p:nvPr/>
        </p:nvSpPr>
        <p:spPr bwMode="auto">
          <a:xfrm>
            <a:off x="5867400" y="3173413"/>
            <a:ext cx="131763" cy="65087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5" name="Oval 41"/>
          <p:cNvSpPr>
            <a:spLocks noChangeArrowheads="1"/>
          </p:cNvSpPr>
          <p:nvPr/>
        </p:nvSpPr>
        <p:spPr bwMode="auto">
          <a:xfrm>
            <a:off x="6005513" y="3036888"/>
            <a:ext cx="520700" cy="3937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6" name="Oval 42"/>
          <p:cNvSpPr>
            <a:spLocks noChangeArrowheads="1"/>
          </p:cNvSpPr>
          <p:nvPr/>
        </p:nvSpPr>
        <p:spPr bwMode="auto">
          <a:xfrm>
            <a:off x="6135688" y="3168650"/>
            <a:ext cx="260350" cy="1317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7" name="Oval 43"/>
          <p:cNvSpPr>
            <a:spLocks noChangeArrowheads="1"/>
          </p:cNvSpPr>
          <p:nvPr/>
        </p:nvSpPr>
        <p:spPr bwMode="auto">
          <a:xfrm>
            <a:off x="6065838" y="5059363"/>
            <a:ext cx="1565275" cy="788987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8" name="Oval 44"/>
          <p:cNvSpPr>
            <a:spLocks noChangeArrowheads="1"/>
          </p:cNvSpPr>
          <p:nvPr/>
        </p:nvSpPr>
        <p:spPr bwMode="auto">
          <a:xfrm>
            <a:off x="7370763" y="5191125"/>
            <a:ext cx="85725" cy="42863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9" name="Oval 45"/>
          <p:cNvSpPr>
            <a:spLocks noChangeArrowheads="1"/>
          </p:cNvSpPr>
          <p:nvPr/>
        </p:nvSpPr>
        <p:spPr bwMode="auto">
          <a:xfrm>
            <a:off x="6065838" y="5453063"/>
            <a:ext cx="87312" cy="4445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0" name="Oval 46"/>
          <p:cNvSpPr>
            <a:spLocks noChangeArrowheads="1"/>
          </p:cNvSpPr>
          <p:nvPr/>
        </p:nvSpPr>
        <p:spPr bwMode="auto">
          <a:xfrm>
            <a:off x="6203950" y="5121275"/>
            <a:ext cx="1289050" cy="6635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1" name="Freeform 47"/>
          <p:cNvSpPr>
            <a:spLocks noChangeArrowheads="1"/>
          </p:cNvSpPr>
          <p:nvPr/>
        </p:nvSpPr>
        <p:spPr bwMode="auto">
          <a:xfrm>
            <a:off x="7042150" y="5443538"/>
            <a:ext cx="2484438" cy="1033462"/>
          </a:xfrm>
          <a:custGeom>
            <a:avLst/>
            <a:gdLst/>
            <a:ahLst/>
            <a:cxnLst>
              <a:cxn ang="0">
                <a:pos x="4934" y="597"/>
              </a:cxn>
              <a:cxn ang="0">
                <a:pos x="5303" y="1636"/>
              </a:cxn>
              <a:cxn ang="0">
                <a:pos x="5553" y="2700"/>
              </a:cxn>
              <a:cxn ang="0">
                <a:pos x="5922" y="3583"/>
              </a:cxn>
              <a:cxn ang="0">
                <a:pos x="6173" y="4344"/>
              </a:cxn>
              <a:cxn ang="0">
                <a:pos x="6667" y="4916"/>
              </a:cxn>
              <a:cxn ang="0">
                <a:pos x="7411" y="5816"/>
              </a:cxn>
              <a:cxn ang="0">
                <a:pos x="8268" y="6724"/>
              </a:cxn>
              <a:cxn ang="0">
                <a:pos x="9012" y="7616"/>
              </a:cxn>
              <a:cxn ang="0">
                <a:pos x="9506" y="8048"/>
              </a:cxn>
              <a:cxn ang="0">
                <a:pos x="10369" y="8793"/>
              </a:cxn>
              <a:cxn ang="0">
                <a:pos x="11357" y="9693"/>
              </a:cxn>
              <a:cxn ang="0">
                <a:pos x="11726" y="10151"/>
              </a:cxn>
              <a:cxn ang="0">
                <a:pos x="12464" y="10896"/>
              </a:cxn>
              <a:cxn ang="0">
                <a:pos x="13577" y="11796"/>
              </a:cxn>
              <a:cxn ang="0">
                <a:pos x="14196" y="12228"/>
              </a:cxn>
              <a:cxn ang="0">
                <a:pos x="14690" y="12687"/>
              </a:cxn>
              <a:cxn ang="0">
                <a:pos x="15059" y="12973"/>
              </a:cxn>
              <a:cxn ang="0">
                <a:pos x="15553" y="13440"/>
              </a:cxn>
              <a:cxn ang="0">
                <a:pos x="16542" y="14020"/>
              </a:cxn>
              <a:cxn ang="0">
                <a:pos x="17036" y="14600"/>
              </a:cxn>
              <a:cxn ang="0">
                <a:pos x="17405" y="15214"/>
              </a:cxn>
              <a:cxn ang="0">
                <a:pos x="17767" y="15647"/>
              </a:cxn>
              <a:cxn ang="0">
                <a:pos x="18393" y="16123"/>
              </a:cxn>
              <a:cxn ang="0">
                <a:pos x="19381" y="16867"/>
              </a:cxn>
              <a:cxn ang="0">
                <a:pos x="19744" y="17447"/>
              </a:cxn>
              <a:cxn ang="0">
                <a:pos x="19994" y="19697"/>
              </a:cxn>
              <a:cxn ang="0">
                <a:pos x="18143" y="19991"/>
              </a:cxn>
              <a:cxn ang="0">
                <a:pos x="17154" y="19567"/>
              </a:cxn>
              <a:cxn ang="0">
                <a:pos x="16785" y="19247"/>
              </a:cxn>
              <a:cxn ang="0">
                <a:pos x="15797" y="18511"/>
              </a:cxn>
              <a:cxn ang="0">
                <a:pos x="15059" y="18044"/>
              </a:cxn>
              <a:cxn ang="0">
                <a:pos x="14809" y="17447"/>
              </a:cxn>
              <a:cxn ang="0">
                <a:pos x="14196" y="17144"/>
              </a:cxn>
              <a:cxn ang="0">
                <a:pos x="13327" y="16556"/>
              </a:cxn>
              <a:cxn ang="0">
                <a:pos x="12345" y="15811"/>
              </a:cxn>
              <a:cxn ang="0">
                <a:pos x="11357" y="15387"/>
              </a:cxn>
              <a:cxn ang="0">
                <a:pos x="10613" y="14911"/>
              </a:cxn>
              <a:cxn ang="0">
                <a:pos x="9506" y="14331"/>
              </a:cxn>
              <a:cxn ang="0">
                <a:pos x="9131" y="13864"/>
              </a:cxn>
              <a:cxn ang="0">
                <a:pos x="8637" y="13587"/>
              </a:cxn>
              <a:cxn ang="0">
                <a:pos x="8393" y="13120"/>
              </a:cxn>
              <a:cxn ang="0">
                <a:pos x="7036" y="12376"/>
              </a:cxn>
              <a:cxn ang="0">
                <a:pos x="6048" y="11943"/>
              </a:cxn>
              <a:cxn ang="0">
                <a:pos x="5428" y="11199"/>
              </a:cxn>
              <a:cxn ang="0">
                <a:pos x="5184" y="10593"/>
              </a:cxn>
              <a:cxn ang="0">
                <a:pos x="4440" y="10004"/>
              </a:cxn>
              <a:cxn ang="0">
                <a:pos x="3452" y="9693"/>
              </a:cxn>
              <a:cxn ang="0">
                <a:pos x="2839" y="9260"/>
              </a:cxn>
              <a:cxn ang="0">
                <a:pos x="1976" y="8957"/>
              </a:cxn>
              <a:cxn ang="0">
                <a:pos x="1238" y="8516"/>
              </a:cxn>
              <a:cxn ang="0">
                <a:pos x="613" y="8196"/>
              </a:cxn>
              <a:cxn ang="0">
                <a:pos x="369" y="7763"/>
              </a:cxn>
            </a:cxnLst>
            <a:rect l="0" t="0" r="r" b="b"/>
            <a:pathLst>
              <a:path w="20000" h="20000">
                <a:moveTo>
                  <a:pt x="4734" y="208"/>
                </a:moveTo>
                <a:lnTo>
                  <a:pt x="4816" y="0"/>
                </a:lnTo>
                <a:lnTo>
                  <a:pt x="4816" y="164"/>
                </a:lnTo>
                <a:lnTo>
                  <a:pt x="4934" y="294"/>
                </a:lnTo>
                <a:lnTo>
                  <a:pt x="4934" y="597"/>
                </a:lnTo>
                <a:lnTo>
                  <a:pt x="5059" y="900"/>
                </a:lnTo>
                <a:lnTo>
                  <a:pt x="5059" y="1212"/>
                </a:lnTo>
                <a:lnTo>
                  <a:pt x="5184" y="1333"/>
                </a:lnTo>
                <a:lnTo>
                  <a:pt x="5184" y="1636"/>
                </a:lnTo>
                <a:lnTo>
                  <a:pt x="5303" y="1636"/>
                </a:lnTo>
                <a:lnTo>
                  <a:pt x="5303" y="1809"/>
                </a:lnTo>
                <a:lnTo>
                  <a:pt x="5428" y="1809"/>
                </a:lnTo>
                <a:lnTo>
                  <a:pt x="5428" y="2233"/>
                </a:lnTo>
                <a:lnTo>
                  <a:pt x="5553" y="2371"/>
                </a:lnTo>
                <a:lnTo>
                  <a:pt x="5553" y="2700"/>
                </a:lnTo>
                <a:lnTo>
                  <a:pt x="5679" y="2847"/>
                </a:lnTo>
                <a:lnTo>
                  <a:pt x="5679" y="3124"/>
                </a:lnTo>
                <a:lnTo>
                  <a:pt x="5797" y="3124"/>
                </a:lnTo>
                <a:lnTo>
                  <a:pt x="5797" y="3583"/>
                </a:lnTo>
                <a:lnTo>
                  <a:pt x="5922" y="3583"/>
                </a:lnTo>
                <a:lnTo>
                  <a:pt x="5922" y="4016"/>
                </a:lnTo>
                <a:lnTo>
                  <a:pt x="6048" y="4016"/>
                </a:lnTo>
                <a:lnTo>
                  <a:pt x="6048" y="4180"/>
                </a:lnTo>
                <a:lnTo>
                  <a:pt x="6173" y="4180"/>
                </a:lnTo>
                <a:lnTo>
                  <a:pt x="6173" y="4344"/>
                </a:lnTo>
                <a:lnTo>
                  <a:pt x="6291" y="4344"/>
                </a:lnTo>
                <a:lnTo>
                  <a:pt x="6417" y="4613"/>
                </a:lnTo>
                <a:lnTo>
                  <a:pt x="6417" y="4777"/>
                </a:lnTo>
                <a:lnTo>
                  <a:pt x="6542" y="4777"/>
                </a:lnTo>
                <a:lnTo>
                  <a:pt x="6667" y="4916"/>
                </a:lnTo>
                <a:lnTo>
                  <a:pt x="6667" y="5080"/>
                </a:lnTo>
                <a:lnTo>
                  <a:pt x="7036" y="5513"/>
                </a:lnTo>
                <a:lnTo>
                  <a:pt x="7161" y="5513"/>
                </a:lnTo>
                <a:lnTo>
                  <a:pt x="7161" y="5660"/>
                </a:lnTo>
                <a:lnTo>
                  <a:pt x="7411" y="5816"/>
                </a:lnTo>
                <a:lnTo>
                  <a:pt x="7530" y="6127"/>
                </a:lnTo>
                <a:lnTo>
                  <a:pt x="7649" y="6257"/>
                </a:lnTo>
                <a:lnTo>
                  <a:pt x="7899" y="6404"/>
                </a:lnTo>
                <a:lnTo>
                  <a:pt x="8024" y="6551"/>
                </a:lnTo>
                <a:lnTo>
                  <a:pt x="8268" y="6724"/>
                </a:lnTo>
                <a:lnTo>
                  <a:pt x="8762" y="7304"/>
                </a:lnTo>
                <a:lnTo>
                  <a:pt x="8887" y="7304"/>
                </a:lnTo>
                <a:lnTo>
                  <a:pt x="8887" y="7451"/>
                </a:lnTo>
                <a:lnTo>
                  <a:pt x="9012" y="7451"/>
                </a:lnTo>
                <a:lnTo>
                  <a:pt x="9012" y="7616"/>
                </a:lnTo>
                <a:lnTo>
                  <a:pt x="9131" y="7763"/>
                </a:lnTo>
                <a:lnTo>
                  <a:pt x="9256" y="7763"/>
                </a:lnTo>
                <a:lnTo>
                  <a:pt x="9381" y="7919"/>
                </a:lnTo>
                <a:lnTo>
                  <a:pt x="9506" y="7919"/>
                </a:lnTo>
                <a:lnTo>
                  <a:pt x="9506" y="8048"/>
                </a:lnTo>
                <a:lnTo>
                  <a:pt x="9625" y="8048"/>
                </a:lnTo>
                <a:lnTo>
                  <a:pt x="9625" y="8196"/>
                </a:lnTo>
                <a:lnTo>
                  <a:pt x="9750" y="8196"/>
                </a:lnTo>
                <a:lnTo>
                  <a:pt x="10119" y="8663"/>
                </a:lnTo>
                <a:lnTo>
                  <a:pt x="10369" y="8793"/>
                </a:lnTo>
                <a:lnTo>
                  <a:pt x="10488" y="9096"/>
                </a:lnTo>
                <a:lnTo>
                  <a:pt x="10982" y="9407"/>
                </a:lnTo>
                <a:lnTo>
                  <a:pt x="11107" y="9563"/>
                </a:lnTo>
                <a:lnTo>
                  <a:pt x="11107" y="9693"/>
                </a:lnTo>
                <a:lnTo>
                  <a:pt x="11357" y="9693"/>
                </a:lnTo>
                <a:lnTo>
                  <a:pt x="11357" y="9840"/>
                </a:lnTo>
                <a:lnTo>
                  <a:pt x="11476" y="10004"/>
                </a:lnTo>
                <a:lnTo>
                  <a:pt x="11601" y="10004"/>
                </a:lnTo>
                <a:lnTo>
                  <a:pt x="11601" y="10151"/>
                </a:lnTo>
                <a:lnTo>
                  <a:pt x="11726" y="10151"/>
                </a:lnTo>
                <a:lnTo>
                  <a:pt x="11726" y="10299"/>
                </a:lnTo>
                <a:lnTo>
                  <a:pt x="11851" y="10299"/>
                </a:lnTo>
                <a:lnTo>
                  <a:pt x="11851" y="10428"/>
                </a:lnTo>
                <a:lnTo>
                  <a:pt x="12345" y="10731"/>
                </a:lnTo>
                <a:lnTo>
                  <a:pt x="12464" y="10896"/>
                </a:lnTo>
                <a:lnTo>
                  <a:pt x="12583" y="10896"/>
                </a:lnTo>
                <a:lnTo>
                  <a:pt x="12833" y="11043"/>
                </a:lnTo>
                <a:lnTo>
                  <a:pt x="12958" y="11199"/>
                </a:lnTo>
                <a:lnTo>
                  <a:pt x="13077" y="11199"/>
                </a:lnTo>
                <a:lnTo>
                  <a:pt x="13577" y="11796"/>
                </a:lnTo>
                <a:lnTo>
                  <a:pt x="13702" y="11796"/>
                </a:lnTo>
                <a:lnTo>
                  <a:pt x="13821" y="11943"/>
                </a:lnTo>
                <a:lnTo>
                  <a:pt x="13946" y="11943"/>
                </a:lnTo>
                <a:lnTo>
                  <a:pt x="13946" y="12081"/>
                </a:lnTo>
                <a:lnTo>
                  <a:pt x="14196" y="12228"/>
                </a:lnTo>
                <a:lnTo>
                  <a:pt x="14315" y="12376"/>
                </a:lnTo>
                <a:lnTo>
                  <a:pt x="14440" y="12376"/>
                </a:lnTo>
                <a:lnTo>
                  <a:pt x="14565" y="12540"/>
                </a:lnTo>
                <a:lnTo>
                  <a:pt x="14690" y="12540"/>
                </a:lnTo>
                <a:lnTo>
                  <a:pt x="14690" y="12687"/>
                </a:lnTo>
                <a:lnTo>
                  <a:pt x="14809" y="12687"/>
                </a:lnTo>
                <a:lnTo>
                  <a:pt x="14809" y="12843"/>
                </a:lnTo>
                <a:lnTo>
                  <a:pt x="14934" y="12843"/>
                </a:lnTo>
                <a:lnTo>
                  <a:pt x="14934" y="12973"/>
                </a:lnTo>
                <a:lnTo>
                  <a:pt x="15059" y="12973"/>
                </a:lnTo>
                <a:lnTo>
                  <a:pt x="15059" y="13120"/>
                </a:lnTo>
                <a:lnTo>
                  <a:pt x="15303" y="13120"/>
                </a:lnTo>
                <a:lnTo>
                  <a:pt x="15303" y="13267"/>
                </a:lnTo>
                <a:lnTo>
                  <a:pt x="15422" y="13267"/>
                </a:lnTo>
                <a:lnTo>
                  <a:pt x="15553" y="13440"/>
                </a:lnTo>
                <a:lnTo>
                  <a:pt x="15672" y="13440"/>
                </a:lnTo>
                <a:lnTo>
                  <a:pt x="15916" y="13743"/>
                </a:lnTo>
                <a:lnTo>
                  <a:pt x="16048" y="13743"/>
                </a:lnTo>
                <a:lnTo>
                  <a:pt x="16410" y="13864"/>
                </a:lnTo>
                <a:lnTo>
                  <a:pt x="16542" y="14020"/>
                </a:lnTo>
                <a:lnTo>
                  <a:pt x="16785" y="14176"/>
                </a:lnTo>
                <a:lnTo>
                  <a:pt x="16911" y="14331"/>
                </a:lnTo>
                <a:lnTo>
                  <a:pt x="16911" y="14479"/>
                </a:lnTo>
                <a:lnTo>
                  <a:pt x="17036" y="14479"/>
                </a:lnTo>
                <a:lnTo>
                  <a:pt x="17036" y="14600"/>
                </a:lnTo>
                <a:lnTo>
                  <a:pt x="17154" y="14600"/>
                </a:lnTo>
                <a:lnTo>
                  <a:pt x="17280" y="14773"/>
                </a:lnTo>
                <a:lnTo>
                  <a:pt x="17280" y="14911"/>
                </a:lnTo>
                <a:lnTo>
                  <a:pt x="17405" y="14911"/>
                </a:lnTo>
                <a:lnTo>
                  <a:pt x="17405" y="15214"/>
                </a:lnTo>
                <a:lnTo>
                  <a:pt x="17530" y="15214"/>
                </a:lnTo>
                <a:lnTo>
                  <a:pt x="17530" y="15387"/>
                </a:lnTo>
                <a:lnTo>
                  <a:pt x="17649" y="15387"/>
                </a:lnTo>
                <a:lnTo>
                  <a:pt x="17767" y="15508"/>
                </a:lnTo>
                <a:lnTo>
                  <a:pt x="17767" y="15647"/>
                </a:lnTo>
                <a:lnTo>
                  <a:pt x="17899" y="15647"/>
                </a:lnTo>
                <a:lnTo>
                  <a:pt x="18143" y="15811"/>
                </a:lnTo>
                <a:lnTo>
                  <a:pt x="18261" y="15984"/>
                </a:lnTo>
                <a:lnTo>
                  <a:pt x="18393" y="15984"/>
                </a:lnTo>
                <a:lnTo>
                  <a:pt x="18393" y="16123"/>
                </a:lnTo>
                <a:lnTo>
                  <a:pt x="18637" y="16244"/>
                </a:lnTo>
                <a:lnTo>
                  <a:pt x="18887" y="16556"/>
                </a:lnTo>
                <a:lnTo>
                  <a:pt x="19006" y="16556"/>
                </a:lnTo>
                <a:lnTo>
                  <a:pt x="19250" y="16867"/>
                </a:lnTo>
                <a:lnTo>
                  <a:pt x="19381" y="16867"/>
                </a:lnTo>
                <a:lnTo>
                  <a:pt x="19381" y="17144"/>
                </a:lnTo>
                <a:lnTo>
                  <a:pt x="19500" y="17300"/>
                </a:lnTo>
                <a:lnTo>
                  <a:pt x="19625" y="17300"/>
                </a:lnTo>
                <a:lnTo>
                  <a:pt x="19625" y="17447"/>
                </a:lnTo>
                <a:lnTo>
                  <a:pt x="19744" y="17447"/>
                </a:lnTo>
                <a:lnTo>
                  <a:pt x="19744" y="17759"/>
                </a:lnTo>
                <a:lnTo>
                  <a:pt x="19875" y="17759"/>
                </a:lnTo>
                <a:lnTo>
                  <a:pt x="19875" y="18356"/>
                </a:lnTo>
                <a:lnTo>
                  <a:pt x="19994" y="18356"/>
                </a:lnTo>
                <a:lnTo>
                  <a:pt x="19994" y="19697"/>
                </a:lnTo>
                <a:lnTo>
                  <a:pt x="19875" y="19697"/>
                </a:lnTo>
                <a:lnTo>
                  <a:pt x="19875" y="19827"/>
                </a:lnTo>
                <a:lnTo>
                  <a:pt x="19625" y="19827"/>
                </a:lnTo>
                <a:lnTo>
                  <a:pt x="19625" y="19991"/>
                </a:lnTo>
                <a:lnTo>
                  <a:pt x="18143" y="19991"/>
                </a:lnTo>
                <a:lnTo>
                  <a:pt x="17899" y="19827"/>
                </a:lnTo>
                <a:lnTo>
                  <a:pt x="17530" y="19827"/>
                </a:lnTo>
                <a:lnTo>
                  <a:pt x="17405" y="19697"/>
                </a:lnTo>
                <a:lnTo>
                  <a:pt x="17154" y="19697"/>
                </a:lnTo>
                <a:lnTo>
                  <a:pt x="17154" y="19567"/>
                </a:lnTo>
                <a:lnTo>
                  <a:pt x="17036" y="19567"/>
                </a:lnTo>
                <a:lnTo>
                  <a:pt x="17036" y="19394"/>
                </a:lnTo>
                <a:lnTo>
                  <a:pt x="16911" y="19394"/>
                </a:lnTo>
                <a:lnTo>
                  <a:pt x="16911" y="19247"/>
                </a:lnTo>
                <a:lnTo>
                  <a:pt x="16785" y="19247"/>
                </a:lnTo>
                <a:lnTo>
                  <a:pt x="16785" y="19100"/>
                </a:lnTo>
                <a:lnTo>
                  <a:pt x="16542" y="19100"/>
                </a:lnTo>
                <a:lnTo>
                  <a:pt x="16291" y="18780"/>
                </a:lnTo>
                <a:lnTo>
                  <a:pt x="15916" y="18659"/>
                </a:lnTo>
                <a:lnTo>
                  <a:pt x="15797" y="18511"/>
                </a:lnTo>
                <a:lnTo>
                  <a:pt x="15553" y="18356"/>
                </a:lnTo>
                <a:lnTo>
                  <a:pt x="15422" y="18356"/>
                </a:lnTo>
                <a:lnTo>
                  <a:pt x="15303" y="18183"/>
                </a:lnTo>
                <a:lnTo>
                  <a:pt x="15303" y="18044"/>
                </a:lnTo>
                <a:lnTo>
                  <a:pt x="15059" y="18044"/>
                </a:lnTo>
                <a:lnTo>
                  <a:pt x="15059" y="17914"/>
                </a:lnTo>
                <a:lnTo>
                  <a:pt x="14934" y="17914"/>
                </a:lnTo>
                <a:lnTo>
                  <a:pt x="14934" y="17759"/>
                </a:lnTo>
                <a:lnTo>
                  <a:pt x="14809" y="17620"/>
                </a:lnTo>
                <a:lnTo>
                  <a:pt x="14809" y="17447"/>
                </a:lnTo>
                <a:lnTo>
                  <a:pt x="14565" y="17447"/>
                </a:lnTo>
                <a:lnTo>
                  <a:pt x="14565" y="17300"/>
                </a:lnTo>
                <a:lnTo>
                  <a:pt x="14440" y="17300"/>
                </a:lnTo>
                <a:lnTo>
                  <a:pt x="14440" y="17144"/>
                </a:lnTo>
                <a:lnTo>
                  <a:pt x="14196" y="17144"/>
                </a:lnTo>
                <a:lnTo>
                  <a:pt x="14071" y="17023"/>
                </a:lnTo>
                <a:lnTo>
                  <a:pt x="13577" y="16711"/>
                </a:lnTo>
                <a:lnTo>
                  <a:pt x="13452" y="16711"/>
                </a:lnTo>
                <a:lnTo>
                  <a:pt x="13452" y="16556"/>
                </a:lnTo>
                <a:lnTo>
                  <a:pt x="13327" y="16556"/>
                </a:lnTo>
                <a:lnTo>
                  <a:pt x="13327" y="16408"/>
                </a:lnTo>
                <a:lnTo>
                  <a:pt x="12958" y="16244"/>
                </a:lnTo>
                <a:lnTo>
                  <a:pt x="12464" y="15984"/>
                </a:lnTo>
                <a:lnTo>
                  <a:pt x="12345" y="15984"/>
                </a:lnTo>
                <a:lnTo>
                  <a:pt x="12345" y="15811"/>
                </a:lnTo>
                <a:lnTo>
                  <a:pt x="12220" y="15811"/>
                </a:lnTo>
                <a:lnTo>
                  <a:pt x="11970" y="15647"/>
                </a:lnTo>
                <a:lnTo>
                  <a:pt x="11476" y="15508"/>
                </a:lnTo>
                <a:lnTo>
                  <a:pt x="11357" y="15508"/>
                </a:lnTo>
                <a:lnTo>
                  <a:pt x="11357" y="15387"/>
                </a:lnTo>
                <a:lnTo>
                  <a:pt x="10982" y="15387"/>
                </a:lnTo>
                <a:lnTo>
                  <a:pt x="10982" y="15214"/>
                </a:lnTo>
                <a:lnTo>
                  <a:pt x="10863" y="15076"/>
                </a:lnTo>
                <a:lnTo>
                  <a:pt x="10738" y="15076"/>
                </a:lnTo>
                <a:lnTo>
                  <a:pt x="10613" y="14911"/>
                </a:lnTo>
                <a:lnTo>
                  <a:pt x="10488" y="14911"/>
                </a:lnTo>
                <a:lnTo>
                  <a:pt x="9750" y="14479"/>
                </a:lnTo>
                <a:lnTo>
                  <a:pt x="9625" y="14479"/>
                </a:lnTo>
                <a:lnTo>
                  <a:pt x="9625" y="14331"/>
                </a:lnTo>
                <a:lnTo>
                  <a:pt x="9506" y="14331"/>
                </a:lnTo>
                <a:lnTo>
                  <a:pt x="9506" y="14176"/>
                </a:lnTo>
                <a:lnTo>
                  <a:pt x="9256" y="14176"/>
                </a:lnTo>
                <a:lnTo>
                  <a:pt x="9256" y="14020"/>
                </a:lnTo>
                <a:lnTo>
                  <a:pt x="9131" y="14020"/>
                </a:lnTo>
                <a:lnTo>
                  <a:pt x="9131" y="13864"/>
                </a:lnTo>
                <a:lnTo>
                  <a:pt x="9012" y="13864"/>
                </a:lnTo>
                <a:lnTo>
                  <a:pt x="9012" y="13743"/>
                </a:lnTo>
                <a:lnTo>
                  <a:pt x="8887" y="13743"/>
                </a:lnTo>
                <a:lnTo>
                  <a:pt x="8762" y="13587"/>
                </a:lnTo>
                <a:lnTo>
                  <a:pt x="8637" y="13587"/>
                </a:lnTo>
                <a:lnTo>
                  <a:pt x="8637" y="13440"/>
                </a:lnTo>
                <a:lnTo>
                  <a:pt x="8518" y="13440"/>
                </a:lnTo>
                <a:lnTo>
                  <a:pt x="8518" y="13267"/>
                </a:lnTo>
                <a:lnTo>
                  <a:pt x="8393" y="13267"/>
                </a:lnTo>
                <a:lnTo>
                  <a:pt x="8393" y="13120"/>
                </a:lnTo>
                <a:lnTo>
                  <a:pt x="8143" y="13120"/>
                </a:lnTo>
                <a:lnTo>
                  <a:pt x="7649" y="12843"/>
                </a:lnTo>
                <a:lnTo>
                  <a:pt x="7411" y="12540"/>
                </a:lnTo>
                <a:lnTo>
                  <a:pt x="7161" y="12540"/>
                </a:lnTo>
                <a:lnTo>
                  <a:pt x="7036" y="12376"/>
                </a:lnTo>
                <a:lnTo>
                  <a:pt x="6667" y="12376"/>
                </a:lnTo>
                <a:lnTo>
                  <a:pt x="6542" y="12081"/>
                </a:lnTo>
                <a:lnTo>
                  <a:pt x="6417" y="12081"/>
                </a:lnTo>
                <a:lnTo>
                  <a:pt x="6291" y="11943"/>
                </a:lnTo>
                <a:lnTo>
                  <a:pt x="6048" y="11943"/>
                </a:lnTo>
                <a:lnTo>
                  <a:pt x="5679" y="11467"/>
                </a:lnTo>
                <a:lnTo>
                  <a:pt x="5679" y="11328"/>
                </a:lnTo>
                <a:lnTo>
                  <a:pt x="5553" y="11328"/>
                </a:lnTo>
                <a:lnTo>
                  <a:pt x="5553" y="11199"/>
                </a:lnTo>
                <a:lnTo>
                  <a:pt x="5428" y="11199"/>
                </a:lnTo>
                <a:lnTo>
                  <a:pt x="5428" y="11043"/>
                </a:lnTo>
                <a:lnTo>
                  <a:pt x="5303" y="11043"/>
                </a:lnTo>
                <a:lnTo>
                  <a:pt x="5303" y="10731"/>
                </a:lnTo>
                <a:lnTo>
                  <a:pt x="5184" y="10731"/>
                </a:lnTo>
                <a:lnTo>
                  <a:pt x="5184" y="10593"/>
                </a:lnTo>
                <a:lnTo>
                  <a:pt x="5059" y="10593"/>
                </a:lnTo>
                <a:lnTo>
                  <a:pt x="4934" y="10428"/>
                </a:lnTo>
                <a:lnTo>
                  <a:pt x="4934" y="10299"/>
                </a:lnTo>
                <a:lnTo>
                  <a:pt x="4690" y="10299"/>
                </a:lnTo>
                <a:lnTo>
                  <a:pt x="4440" y="10004"/>
                </a:lnTo>
                <a:lnTo>
                  <a:pt x="4078" y="10004"/>
                </a:lnTo>
                <a:lnTo>
                  <a:pt x="3946" y="9840"/>
                </a:lnTo>
                <a:lnTo>
                  <a:pt x="3827" y="9840"/>
                </a:lnTo>
                <a:lnTo>
                  <a:pt x="3827" y="9693"/>
                </a:lnTo>
                <a:lnTo>
                  <a:pt x="3452" y="9693"/>
                </a:lnTo>
                <a:lnTo>
                  <a:pt x="3452" y="9563"/>
                </a:lnTo>
                <a:lnTo>
                  <a:pt x="3208" y="9563"/>
                </a:lnTo>
                <a:lnTo>
                  <a:pt x="3083" y="9407"/>
                </a:lnTo>
                <a:lnTo>
                  <a:pt x="2839" y="9407"/>
                </a:lnTo>
                <a:lnTo>
                  <a:pt x="2839" y="9260"/>
                </a:lnTo>
                <a:lnTo>
                  <a:pt x="2714" y="9260"/>
                </a:lnTo>
                <a:lnTo>
                  <a:pt x="2589" y="9096"/>
                </a:lnTo>
                <a:lnTo>
                  <a:pt x="2226" y="9096"/>
                </a:lnTo>
                <a:lnTo>
                  <a:pt x="2226" y="8957"/>
                </a:lnTo>
                <a:lnTo>
                  <a:pt x="1976" y="8957"/>
                </a:lnTo>
                <a:lnTo>
                  <a:pt x="1732" y="8793"/>
                </a:lnTo>
                <a:lnTo>
                  <a:pt x="1482" y="8793"/>
                </a:lnTo>
                <a:lnTo>
                  <a:pt x="1357" y="8663"/>
                </a:lnTo>
                <a:lnTo>
                  <a:pt x="1238" y="8663"/>
                </a:lnTo>
                <a:lnTo>
                  <a:pt x="1238" y="8516"/>
                </a:lnTo>
                <a:lnTo>
                  <a:pt x="988" y="8516"/>
                </a:lnTo>
                <a:lnTo>
                  <a:pt x="988" y="8360"/>
                </a:lnTo>
                <a:lnTo>
                  <a:pt x="744" y="8360"/>
                </a:lnTo>
                <a:lnTo>
                  <a:pt x="744" y="8196"/>
                </a:lnTo>
                <a:lnTo>
                  <a:pt x="613" y="8196"/>
                </a:lnTo>
                <a:lnTo>
                  <a:pt x="613" y="8048"/>
                </a:lnTo>
                <a:lnTo>
                  <a:pt x="494" y="8048"/>
                </a:lnTo>
                <a:lnTo>
                  <a:pt x="494" y="7919"/>
                </a:lnTo>
                <a:lnTo>
                  <a:pt x="369" y="7919"/>
                </a:lnTo>
                <a:lnTo>
                  <a:pt x="369" y="7763"/>
                </a:lnTo>
                <a:lnTo>
                  <a:pt x="119" y="7763"/>
                </a:lnTo>
                <a:lnTo>
                  <a:pt x="119" y="7616"/>
                </a:lnTo>
                <a:lnTo>
                  <a:pt x="0" y="7616"/>
                </a:lnTo>
                <a:lnTo>
                  <a:pt x="538" y="7823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2" name="Freeform 48"/>
          <p:cNvSpPr>
            <a:spLocks noChangeArrowheads="1"/>
          </p:cNvSpPr>
          <p:nvPr/>
        </p:nvSpPr>
        <p:spPr bwMode="auto">
          <a:xfrm>
            <a:off x="6413500" y="5156200"/>
            <a:ext cx="3022600" cy="1289050"/>
          </a:xfrm>
          <a:custGeom>
            <a:avLst/>
            <a:gdLst/>
            <a:ahLst/>
            <a:cxnLst>
              <a:cxn ang="0">
                <a:pos x="3399" y="132"/>
              </a:cxn>
              <a:cxn ang="0">
                <a:pos x="2890" y="791"/>
              </a:cxn>
              <a:cxn ang="0">
                <a:pos x="2433" y="1187"/>
              </a:cxn>
              <a:cxn ang="0">
                <a:pos x="2078" y="2165"/>
              </a:cxn>
              <a:cxn ang="0">
                <a:pos x="1723" y="4920"/>
              </a:cxn>
              <a:cxn ang="0">
                <a:pos x="1317" y="5635"/>
              </a:cxn>
              <a:cxn ang="0">
                <a:pos x="710" y="6183"/>
              </a:cxn>
              <a:cxn ang="0">
                <a:pos x="303" y="6836"/>
              </a:cxn>
              <a:cxn ang="0">
                <a:pos x="51" y="8085"/>
              </a:cxn>
              <a:cxn ang="0">
                <a:pos x="406" y="8675"/>
              </a:cxn>
              <a:cxn ang="0">
                <a:pos x="1018" y="9216"/>
              </a:cxn>
              <a:cxn ang="0">
                <a:pos x="4166" y="9653"/>
              </a:cxn>
              <a:cxn ang="0">
                <a:pos x="4767" y="10187"/>
              </a:cxn>
              <a:cxn ang="0">
                <a:pos x="5225" y="10659"/>
              </a:cxn>
              <a:cxn ang="0">
                <a:pos x="5986" y="11319"/>
              </a:cxn>
              <a:cxn ang="0">
                <a:pos x="7308" y="11721"/>
              </a:cxn>
              <a:cxn ang="0">
                <a:pos x="8120" y="12158"/>
              </a:cxn>
              <a:cxn ang="0">
                <a:pos x="8629" y="12637"/>
              </a:cxn>
              <a:cxn ang="0">
                <a:pos x="9185" y="13158"/>
              </a:cxn>
              <a:cxn ang="0">
                <a:pos x="9694" y="13754"/>
              </a:cxn>
              <a:cxn ang="0">
                <a:pos x="10707" y="14358"/>
              </a:cxn>
              <a:cxn ang="0">
                <a:pos x="11725" y="14851"/>
              </a:cxn>
              <a:cxn ang="0">
                <a:pos x="12178" y="15330"/>
              </a:cxn>
              <a:cxn ang="0">
                <a:pos x="12939" y="15850"/>
              </a:cxn>
              <a:cxn ang="0">
                <a:pos x="13700" y="16301"/>
              </a:cxn>
              <a:cxn ang="0">
                <a:pos x="14364" y="16704"/>
              </a:cxn>
              <a:cxn ang="0">
                <a:pos x="15428" y="17120"/>
              </a:cxn>
              <a:cxn ang="0">
                <a:pos x="15989" y="17543"/>
              </a:cxn>
              <a:cxn ang="0">
                <a:pos x="16796" y="18022"/>
              </a:cxn>
              <a:cxn ang="0">
                <a:pos x="17460" y="18543"/>
              </a:cxn>
              <a:cxn ang="0">
                <a:pos x="18015" y="19022"/>
              </a:cxn>
              <a:cxn ang="0">
                <a:pos x="18827" y="19653"/>
              </a:cxn>
              <a:cxn ang="0">
                <a:pos x="19738" y="19861"/>
              </a:cxn>
              <a:cxn ang="0">
                <a:pos x="19897" y="18994"/>
              </a:cxn>
              <a:cxn ang="0">
                <a:pos x="19439" y="17953"/>
              </a:cxn>
              <a:cxn ang="0">
                <a:pos x="18776" y="17474"/>
              </a:cxn>
              <a:cxn ang="0">
                <a:pos x="18164" y="17051"/>
              </a:cxn>
              <a:cxn ang="0">
                <a:pos x="17809" y="16509"/>
              </a:cxn>
              <a:cxn ang="0">
                <a:pos x="17305" y="15989"/>
              </a:cxn>
              <a:cxn ang="0">
                <a:pos x="16950" y="15579"/>
              </a:cxn>
              <a:cxn ang="0">
                <a:pos x="15783" y="15080"/>
              </a:cxn>
              <a:cxn ang="0">
                <a:pos x="15428" y="14358"/>
              </a:cxn>
              <a:cxn ang="0">
                <a:pos x="14770" y="13810"/>
              </a:cxn>
              <a:cxn ang="0">
                <a:pos x="13957" y="13352"/>
              </a:cxn>
              <a:cxn ang="0">
                <a:pos x="13145" y="12706"/>
              </a:cxn>
              <a:cxn ang="0">
                <a:pos x="12487" y="12089"/>
              </a:cxn>
              <a:cxn ang="0">
                <a:pos x="11823" y="11568"/>
              </a:cxn>
              <a:cxn ang="0">
                <a:pos x="11319" y="10965"/>
              </a:cxn>
              <a:cxn ang="0">
                <a:pos x="10707" y="10312"/>
              </a:cxn>
              <a:cxn ang="0">
                <a:pos x="10100" y="9806"/>
              </a:cxn>
              <a:cxn ang="0">
                <a:pos x="9437" y="9146"/>
              </a:cxn>
              <a:cxn ang="0">
                <a:pos x="8933" y="8619"/>
              </a:cxn>
              <a:cxn ang="0">
                <a:pos x="8475" y="7550"/>
              </a:cxn>
              <a:cxn ang="0">
                <a:pos x="8069" y="6586"/>
              </a:cxn>
              <a:cxn ang="0">
                <a:pos x="7560" y="5732"/>
              </a:cxn>
              <a:cxn ang="0">
                <a:pos x="7154" y="4920"/>
              </a:cxn>
              <a:cxn ang="0">
                <a:pos x="6799" y="3005"/>
              </a:cxn>
              <a:cxn ang="0">
                <a:pos x="6341" y="2283"/>
              </a:cxn>
              <a:cxn ang="0">
                <a:pos x="5986" y="1450"/>
              </a:cxn>
              <a:cxn ang="0">
                <a:pos x="5534" y="902"/>
              </a:cxn>
            </a:cxnLst>
            <a:rect l="0" t="0" r="r" b="b"/>
            <a:pathLst>
              <a:path w="20000" h="20000">
                <a:moveTo>
                  <a:pt x="4603" y="514"/>
                </a:moveTo>
                <a:lnTo>
                  <a:pt x="5024" y="236"/>
                </a:lnTo>
                <a:lnTo>
                  <a:pt x="4973" y="236"/>
                </a:lnTo>
                <a:lnTo>
                  <a:pt x="4973" y="180"/>
                </a:lnTo>
                <a:lnTo>
                  <a:pt x="4870" y="180"/>
                </a:lnTo>
                <a:lnTo>
                  <a:pt x="4870" y="132"/>
                </a:lnTo>
                <a:lnTo>
                  <a:pt x="4767" y="132"/>
                </a:lnTo>
                <a:lnTo>
                  <a:pt x="4767" y="62"/>
                </a:lnTo>
                <a:lnTo>
                  <a:pt x="4670" y="62"/>
                </a:lnTo>
                <a:lnTo>
                  <a:pt x="4670" y="0"/>
                </a:lnTo>
                <a:lnTo>
                  <a:pt x="3554" y="0"/>
                </a:lnTo>
                <a:lnTo>
                  <a:pt x="3502" y="62"/>
                </a:lnTo>
                <a:lnTo>
                  <a:pt x="3451" y="62"/>
                </a:lnTo>
                <a:lnTo>
                  <a:pt x="3399" y="132"/>
                </a:lnTo>
                <a:lnTo>
                  <a:pt x="3245" y="132"/>
                </a:lnTo>
                <a:lnTo>
                  <a:pt x="3199" y="180"/>
                </a:lnTo>
                <a:lnTo>
                  <a:pt x="3147" y="180"/>
                </a:lnTo>
                <a:lnTo>
                  <a:pt x="3147" y="236"/>
                </a:lnTo>
                <a:lnTo>
                  <a:pt x="3096" y="236"/>
                </a:lnTo>
                <a:lnTo>
                  <a:pt x="3096" y="340"/>
                </a:lnTo>
                <a:lnTo>
                  <a:pt x="3044" y="340"/>
                </a:lnTo>
                <a:lnTo>
                  <a:pt x="3044" y="479"/>
                </a:lnTo>
                <a:lnTo>
                  <a:pt x="2998" y="479"/>
                </a:lnTo>
                <a:lnTo>
                  <a:pt x="2998" y="659"/>
                </a:lnTo>
                <a:lnTo>
                  <a:pt x="2947" y="659"/>
                </a:lnTo>
                <a:lnTo>
                  <a:pt x="2947" y="722"/>
                </a:lnTo>
                <a:lnTo>
                  <a:pt x="2890" y="722"/>
                </a:lnTo>
                <a:lnTo>
                  <a:pt x="2890" y="791"/>
                </a:lnTo>
                <a:lnTo>
                  <a:pt x="2839" y="791"/>
                </a:lnTo>
                <a:lnTo>
                  <a:pt x="2839" y="847"/>
                </a:lnTo>
                <a:lnTo>
                  <a:pt x="2792" y="847"/>
                </a:lnTo>
                <a:lnTo>
                  <a:pt x="2792" y="902"/>
                </a:lnTo>
                <a:lnTo>
                  <a:pt x="2741" y="902"/>
                </a:lnTo>
                <a:lnTo>
                  <a:pt x="2741" y="972"/>
                </a:lnTo>
                <a:lnTo>
                  <a:pt x="2690" y="972"/>
                </a:lnTo>
                <a:lnTo>
                  <a:pt x="2638" y="1006"/>
                </a:lnTo>
                <a:lnTo>
                  <a:pt x="2592" y="1006"/>
                </a:lnTo>
                <a:lnTo>
                  <a:pt x="2592" y="1069"/>
                </a:lnTo>
                <a:lnTo>
                  <a:pt x="2535" y="1069"/>
                </a:lnTo>
                <a:lnTo>
                  <a:pt x="2535" y="1138"/>
                </a:lnTo>
                <a:lnTo>
                  <a:pt x="2484" y="1138"/>
                </a:lnTo>
                <a:lnTo>
                  <a:pt x="2433" y="1187"/>
                </a:lnTo>
                <a:lnTo>
                  <a:pt x="2386" y="1187"/>
                </a:lnTo>
                <a:lnTo>
                  <a:pt x="2386" y="1242"/>
                </a:lnTo>
                <a:lnTo>
                  <a:pt x="2335" y="1242"/>
                </a:lnTo>
                <a:lnTo>
                  <a:pt x="2335" y="1381"/>
                </a:lnTo>
                <a:lnTo>
                  <a:pt x="2283" y="1381"/>
                </a:lnTo>
                <a:lnTo>
                  <a:pt x="2283" y="1450"/>
                </a:lnTo>
                <a:lnTo>
                  <a:pt x="2237" y="1450"/>
                </a:lnTo>
                <a:lnTo>
                  <a:pt x="2237" y="1561"/>
                </a:lnTo>
                <a:lnTo>
                  <a:pt x="2186" y="1561"/>
                </a:lnTo>
                <a:lnTo>
                  <a:pt x="2186" y="1721"/>
                </a:lnTo>
                <a:lnTo>
                  <a:pt x="2129" y="1721"/>
                </a:lnTo>
                <a:lnTo>
                  <a:pt x="2129" y="2040"/>
                </a:lnTo>
                <a:lnTo>
                  <a:pt x="2078" y="2040"/>
                </a:lnTo>
                <a:lnTo>
                  <a:pt x="2078" y="2165"/>
                </a:lnTo>
                <a:lnTo>
                  <a:pt x="2031" y="2165"/>
                </a:lnTo>
                <a:lnTo>
                  <a:pt x="2031" y="2283"/>
                </a:lnTo>
                <a:lnTo>
                  <a:pt x="1980" y="2283"/>
                </a:lnTo>
                <a:lnTo>
                  <a:pt x="1980" y="2380"/>
                </a:lnTo>
                <a:lnTo>
                  <a:pt x="1929" y="2380"/>
                </a:lnTo>
                <a:lnTo>
                  <a:pt x="1929" y="2561"/>
                </a:lnTo>
                <a:lnTo>
                  <a:pt x="1877" y="2561"/>
                </a:lnTo>
                <a:lnTo>
                  <a:pt x="1877" y="2630"/>
                </a:lnTo>
                <a:lnTo>
                  <a:pt x="1831" y="2630"/>
                </a:lnTo>
                <a:lnTo>
                  <a:pt x="1831" y="2755"/>
                </a:lnTo>
                <a:lnTo>
                  <a:pt x="1779" y="2755"/>
                </a:lnTo>
                <a:lnTo>
                  <a:pt x="1779" y="4594"/>
                </a:lnTo>
                <a:lnTo>
                  <a:pt x="1723" y="4594"/>
                </a:lnTo>
                <a:lnTo>
                  <a:pt x="1723" y="4920"/>
                </a:lnTo>
                <a:lnTo>
                  <a:pt x="1671" y="4976"/>
                </a:lnTo>
                <a:lnTo>
                  <a:pt x="1671" y="5017"/>
                </a:lnTo>
                <a:lnTo>
                  <a:pt x="1625" y="5073"/>
                </a:lnTo>
                <a:lnTo>
                  <a:pt x="1625" y="5212"/>
                </a:lnTo>
                <a:lnTo>
                  <a:pt x="1574" y="5212"/>
                </a:lnTo>
                <a:lnTo>
                  <a:pt x="1574" y="5330"/>
                </a:lnTo>
                <a:lnTo>
                  <a:pt x="1522" y="5385"/>
                </a:lnTo>
                <a:lnTo>
                  <a:pt x="1522" y="5448"/>
                </a:lnTo>
                <a:lnTo>
                  <a:pt x="1471" y="5448"/>
                </a:lnTo>
                <a:lnTo>
                  <a:pt x="1425" y="5517"/>
                </a:lnTo>
                <a:lnTo>
                  <a:pt x="1425" y="5579"/>
                </a:lnTo>
                <a:lnTo>
                  <a:pt x="1368" y="5579"/>
                </a:lnTo>
                <a:lnTo>
                  <a:pt x="1368" y="5635"/>
                </a:lnTo>
                <a:lnTo>
                  <a:pt x="1317" y="5635"/>
                </a:lnTo>
                <a:lnTo>
                  <a:pt x="1317" y="5677"/>
                </a:lnTo>
                <a:lnTo>
                  <a:pt x="1265" y="5677"/>
                </a:lnTo>
                <a:lnTo>
                  <a:pt x="1219" y="5732"/>
                </a:lnTo>
                <a:lnTo>
                  <a:pt x="1116" y="5732"/>
                </a:lnTo>
                <a:lnTo>
                  <a:pt x="1116" y="5808"/>
                </a:lnTo>
                <a:lnTo>
                  <a:pt x="1018" y="5864"/>
                </a:lnTo>
                <a:lnTo>
                  <a:pt x="962" y="5864"/>
                </a:lnTo>
                <a:lnTo>
                  <a:pt x="910" y="5926"/>
                </a:lnTo>
                <a:lnTo>
                  <a:pt x="864" y="5926"/>
                </a:lnTo>
                <a:lnTo>
                  <a:pt x="813" y="5982"/>
                </a:lnTo>
                <a:lnTo>
                  <a:pt x="761" y="5982"/>
                </a:lnTo>
                <a:lnTo>
                  <a:pt x="761" y="6044"/>
                </a:lnTo>
                <a:lnTo>
                  <a:pt x="710" y="6107"/>
                </a:lnTo>
                <a:lnTo>
                  <a:pt x="710" y="6183"/>
                </a:lnTo>
                <a:lnTo>
                  <a:pt x="663" y="6183"/>
                </a:lnTo>
                <a:lnTo>
                  <a:pt x="663" y="6239"/>
                </a:lnTo>
                <a:lnTo>
                  <a:pt x="612" y="6239"/>
                </a:lnTo>
                <a:lnTo>
                  <a:pt x="612" y="6336"/>
                </a:lnTo>
                <a:lnTo>
                  <a:pt x="555" y="6336"/>
                </a:lnTo>
                <a:lnTo>
                  <a:pt x="555" y="6391"/>
                </a:lnTo>
                <a:lnTo>
                  <a:pt x="504" y="6454"/>
                </a:lnTo>
                <a:lnTo>
                  <a:pt x="504" y="6586"/>
                </a:lnTo>
                <a:lnTo>
                  <a:pt x="458" y="6586"/>
                </a:lnTo>
                <a:lnTo>
                  <a:pt x="406" y="6634"/>
                </a:lnTo>
                <a:lnTo>
                  <a:pt x="406" y="6704"/>
                </a:lnTo>
                <a:lnTo>
                  <a:pt x="355" y="6704"/>
                </a:lnTo>
                <a:lnTo>
                  <a:pt x="355" y="6766"/>
                </a:lnTo>
                <a:lnTo>
                  <a:pt x="303" y="6836"/>
                </a:lnTo>
                <a:lnTo>
                  <a:pt x="303" y="6891"/>
                </a:lnTo>
                <a:lnTo>
                  <a:pt x="257" y="6891"/>
                </a:lnTo>
                <a:lnTo>
                  <a:pt x="257" y="6954"/>
                </a:lnTo>
                <a:lnTo>
                  <a:pt x="206" y="6954"/>
                </a:lnTo>
                <a:lnTo>
                  <a:pt x="149" y="7002"/>
                </a:lnTo>
                <a:lnTo>
                  <a:pt x="149" y="7113"/>
                </a:lnTo>
                <a:lnTo>
                  <a:pt x="98" y="7183"/>
                </a:lnTo>
                <a:lnTo>
                  <a:pt x="98" y="7294"/>
                </a:lnTo>
                <a:lnTo>
                  <a:pt x="51" y="7294"/>
                </a:lnTo>
                <a:lnTo>
                  <a:pt x="51" y="7356"/>
                </a:lnTo>
                <a:lnTo>
                  <a:pt x="0" y="7356"/>
                </a:lnTo>
                <a:lnTo>
                  <a:pt x="0" y="8022"/>
                </a:lnTo>
                <a:lnTo>
                  <a:pt x="51" y="8022"/>
                </a:lnTo>
                <a:lnTo>
                  <a:pt x="51" y="8085"/>
                </a:lnTo>
                <a:lnTo>
                  <a:pt x="98" y="8085"/>
                </a:lnTo>
                <a:lnTo>
                  <a:pt x="98" y="8140"/>
                </a:lnTo>
                <a:lnTo>
                  <a:pt x="149" y="8140"/>
                </a:lnTo>
                <a:lnTo>
                  <a:pt x="149" y="8272"/>
                </a:lnTo>
                <a:lnTo>
                  <a:pt x="206" y="8272"/>
                </a:lnTo>
                <a:lnTo>
                  <a:pt x="206" y="8369"/>
                </a:lnTo>
                <a:lnTo>
                  <a:pt x="257" y="8369"/>
                </a:lnTo>
                <a:lnTo>
                  <a:pt x="257" y="8425"/>
                </a:lnTo>
                <a:lnTo>
                  <a:pt x="303" y="8425"/>
                </a:lnTo>
                <a:lnTo>
                  <a:pt x="303" y="8501"/>
                </a:lnTo>
                <a:lnTo>
                  <a:pt x="355" y="8501"/>
                </a:lnTo>
                <a:lnTo>
                  <a:pt x="355" y="8619"/>
                </a:lnTo>
                <a:lnTo>
                  <a:pt x="406" y="8619"/>
                </a:lnTo>
                <a:lnTo>
                  <a:pt x="406" y="8675"/>
                </a:lnTo>
                <a:lnTo>
                  <a:pt x="458" y="8737"/>
                </a:lnTo>
                <a:lnTo>
                  <a:pt x="504" y="8737"/>
                </a:lnTo>
                <a:lnTo>
                  <a:pt x="504" y="8876"/>
                </a:lnTo>
                <a:lnTo>
                  <a:pt x="555" y="8876"/>
                </a:lnTo>
                <a:lnTo>
                  <a:pt x="555" y="8987"/>
                </a:lnTo>
                <a:lnTo>
                  <a:pt x="612" y="8987"/>
                </a:lnTo>
                <a:lnTo>
                  <a:pt x="612" y="9028"/>
                </a:lnTo>
                <a:lnTo>
                  <a:pt x="663" y="9028"/>
                </a:lnTo>
                <a:lnTo>
                  <a:pt x="663" y="9084"/>
                </a:lnTo>
                <a:lnTo>
                  <a:pt x="761" y="9084"/>
                </a:lnTo>
                <a:lnTo>
                  <a:pt x="761" y="9146"/>
                </a:lnTo>
                <a:lnTo>
                  <a:pt x="864" y="9146"/>
                </a:lnTo>
                <a:lnTo>
                  <a:pt x="864" y="9216"/>
                </a:lnTo>
                <a:lnTo>
                  <a:pt x="1018" y="9216"/>
                </a:lnTo>
                <a:lnTo>
                  <a:pt x="1116" y="9278"/>
                </a:lnTo>
                <a:lnTo>
                  <a:pt x="1368" y="9278"/>
                </a:lnTo>
                <a:lnTo>
                  <a:pt x="1368" y="9334"/>
                </a:lnTo>
                <a:lnTo>
                  <a:pt x="1625" y="9334"/>
                </a:lnTo>
                <a:lnTo>
                  <a:pt x="1625" y="9396"/>
                </a:lnTo>
                <a:lnTo>
                  <a:pt x="1671" y="9396"/>
                </a:lnTo>
                <a:lnTo>
                  <a:pt x="1671" y="9466"/>
                </a:lnTo>
                <a:lnTo>
                  <a:pt x="1831" y="9466"/>
                </a:lnTo>
                <a:lnTo>
                  <a:pt x="1831" y="9535"/>
                </a:lnTo>
                <a:lnTo>
                  <a:pt x="2031" y="9535"/>
                </a:lnTo>
                <a:lnTo>
                  <a:pt x="2031" y="9584"/>
                </a:lnTo>
                <a:lnTo>
                  <a:pt x="2386" y="9584"/>
                </a:lnTo>
                <a:lnTo>
                  <a:pt x="2386" y="9653"/>
                </a:lnTo>
                <a:lnTo>
                  <a:pt x="4166" y="9653"/>
                </a:lnTo>
                <a:lnTo>
                  <a:pt x="4166" y="9681"/>
                </a:lnTo>
                <a:lnTo>
                  <a:pt x="4212" y="9681"/>
                </a:lnTo>
                <a:lnTo>
                  <a:pt x="4212" y="9750"/>
                </a:lnTo>
                <a:lnTo>
                  <a:pt x="4366" y="9750"/>
                </a:lnTo>
                <a:lnTo>
                  <a:pt x="4366" y="9806"/>
                </a:lnTo>
                <a:lnTo>
                  <a:pt x="4412" y="9806"/>
                </a:lnTo>
                <a:lnTo>
                  <a:pt x="4412" y="9875"/>
                </a:lnTo>
                <a:lnTo>
                  <a:pt x="4464" y="9875"/>
                </a:lnTo>
                <a:lnTo>
                  <a:pt x="4464" y="9944"/>
                </a:lnTo>
                <a:lnTo>
                  <a:pt x="4567" y="9944"/>
                </a:lnTo>
                <a:lnTo>
                  <a:pt x="4567" y="10007"/>
                </a:lnTo>
                <a:lnTo>
                  <a:pt x="4670" y="10118"/>
                </a:lnTo>
                <a:lnTo>
                  <a:pt x="4767" y="10118"/>
                </a:lnTo>
                <a:lnTo>
                  <a:pt x="4767" y="10187"/>
                </a:lnTo>
                <a:lnTo>
                  <a:pt x="4819" y="10187"/>
                </a:lnTo>
                <a:lnTo>
                  <a:pt x="4819" y="10243"/>
                </a:lnTo>
                <a:lnTo>
                  <a:pt x="4870" y="10243"/>
                </a:lnTo>
                <a:lnTo>
                  <a:pt x="4927" y="10312"/>
                </a:lnTo>
                <a:lnTo>
                  <a:pt x="4973" y="10312"/>
                </a:lnTo>
                <a:lnTo>
                  <a:pt x="4973" y="10409"/>
                </a:lnTo>
                <a:lnTo>
                  <a:pt x="5024" y="10409"/>
                </a:lnTo>
                <a:lnTo>
                  <a:pt x="5024" y="10458"/>
                </a:lnTo>
                <a:lnTo>
                  <a:pt x="5076" y="10458"/>
                </a:lnTo>
                <a:lnTo>
                  <a:pt x="5076" y="10534"/>
                </a:lnTo>
                <a:lnTo>
                  <a:pt x="5174" y="10534"/>
                </a:lnTo>
                <a:lnTo>
                  <a:pt x="5174" y="10597"/>
                </a:lnTo>
                <a:lnTo>
                  <a:pt x="5225" y="10597"/>
                </a:lnTo>
                <a:lnTo>
                  <a:pt x="5225" y="10659"/>
                </a:lnTo>
                <a:lnTo>
                  <a:pt x="5276" y="10659"/>
                </a:lnTo>
                <a:lnTo>
                  <a:pt x="5276" y="10777"/>
                </a:lnTo>
                <a:lnTo>
                  <a:pt x="5333" y="10777"/>
                </a:lnTo>
                <a:lnTo>
                  <a:pt x="5379" y="10847"/>
                </a:lnTo>
                <a:lnTo>
                  <a:pt x="5379" y="10909"/>
                </a:lnTo>
                <a:lnTo>
                  <a:pt x="5431" y="10909"/>
                </a:lnTo>
                <a:lnTo>
                  <a:pt x="5431" y="10965"/>
                </a:lnTo>
                <a:lnTo>
                  <a:pt x="5482" y="10965"/>
                </a:lnTo>
                <a:lnTo>
                  <a:pt x="5631" y="11117"/>
                </a:lnTo>
                <a:lnTo>
                  <a:pt x="5683" y="11117"/>
                </a:lnTo>
                <a:lnTo>
                  <a:pt x="5683" y="11194"/>
                </a:lnTo>
                <a:lnTo>
                  <a:pt x="5786" y="11194"/>
                </a:lnTo>
                <a:lnTo>
                  <a:pt x="5837" y="11256"/>
                </a:lnTo>
                <a:lnTo>
                  <a:pt x="5986" y="11319"/>
                </a:lnTo>
                <a:lnTo>
                  <a:pt x="6295" y="11319"/>
                </a:lnTo>
                <a:lnTo>
                  <a:pt x="6295" y="11374"/>
                </a:lnTo>
                <a:lnTo>
                  <a:pt x="6500" y="11374"/>
                </a:lnTo>
                <a:lnTo>
                  <a:pt x="6500" y="11430"/>
                </a:lnTo>
                <a:lnTo>
                  <a:pt x="6650" y="11430"/>
                </a:lnTo>
                <a:lnTo>
                  <a:pt x="6701" y="11492"/>
                </a:lnTo>
                <a:lnTo>
                  <a:pt x="6799" y="11492"/>
                </a:lnTo>
                <a:lnTo>
                  <a:pt x="6850" y="11568"/>
                </a:lnTo>
                <a:lnTo>
                  <a:pt x="6953" y="11568"/>
                </a:lnTo>
                <a:lnTo>
                  <a:pt x="7004" y="11624"/>
                </a:lnTo>
                <a:lnTo>
                  <a:pt x="7154" y="11624"/>
                </a:lnTo>
                <a:lnTo>
                  <a:pt x="7154" y="11666"/>
                </a:lnTo>
                <a:lnTo>
                  <a:pt x="7308" y="11666"/>
                </a:lnTo>
                <a:lnTo>
                  <a:pt x="7308" y="11721"/>
                </a:lnTo>
                <a:lnTo>
                  <a:pt x="7411" y="11721"/>
                </a:lnTo>
                <a:lnTo>
                  <a:pt x="7411" y="11783"/>
                </a:lnTo>
                <a:lnTo>
                  <a:pt x="7462" y="11783"/>
                </a:lnTo>
                <a:lnTo>
                  <a:pt x="7508" y="11853"/>
                </a:lnTo>
                <a:lnTo>
                  <a:pt x="7560" y="11853"/>
                </a:lnTo>
                <a:lnTo>
                  <a:pt x="7611" y="11908"/>
                </a:lnTo>
                <a:lnTo>
                  <a:pt x="7668" y="11908"/>
                </a:lnTo>
                <a:lnTo>
                  <a:pt x="7668" y="11971"/>
                </a:lnTo>
                <a:lnTo>
                  <a:pt x="7714" y="11971"/>
                </a:lnTo>
                <a:lnTo>
                  <a:pt x="7817" y="12040"/>
                </a:lnTo>
                <a:lnTo>
                  <a:pt x="7863" y="12089"/>
                </a:lnTo>
                <a:lnTo>
                  <a:pt x="7915" y="12089"/>
                </a:lnTo>
                <a:lnTo>
                  <a:pt x="8017" y="12158"/>
                </a:lnTo>
                <a:lnTo>
                  <a:pt x="8120" y="12158"/>
                </a:lnTo>
                <a:lnTo>
                  <a:pt x="8172" y="12228"/>
                </a:lnTo>
                <a:lnTo>
                  <a:pt x="8269" y="12228"/>
                </a:lnTo>
                <a:lnTo>
                  <a:pt x="8269" y="12332"/>
                </a:lnTo>
                <a:lnTo>
                  <a:pt x="8372" y="12332"/>
                </a:lnTo>
                <a:lnTo>
                  <a:pt x="8372" y="12373"/>
                </a:lnTo>
                <a:lnTo>
                  <a:pt x="8424" y="12373"/>
                </a:lnTo>
                <a:lnTo>
                  <a:pt x="8424" y="12443"/>
                </a:lnTo>
                <a:lnTo>
                  <a:pt x="8475" y="12443"/>
                </a:lnTo>
                <a:lnTo>
                  <a:pt x="8475" y="12498"/>
                </a:lnTo>
                <a:lnTo>
                  <a:pt x="8527" y="12498"/>
                </a:lnTo>
                <a:lnTo>
                  <a:pt x="8527" y="12568"/>
                </a:lnTo>
                <a:lnTo>
                  <a:pt x="8578" y="12568"/>
                </a:lnTo>
                <a:lnTo>
                  <a:pt x="8578" y="12637"/>
                </a:lnTo>
                <a:lnTo>
                  <a:pt x="8629" y="12637"/>
                </a:lnTo>
                <a:lnTo>
                  <a:pt x="8629" y="12748"/>
                </a:lnTo>
                <a:lnTo>
                  <a:pt x="8676" y="12748"/>
                </a:lnTo>
                <a:lnTo>
                  <a:pt x="8676" y="12811"/>
                </a:lnTo>
                <a:lnTo>
                  <a:pt x="8727" y="12811"/>
                </a:lnTo>
                <a:lnTo>
                  <a:pt x="8727" y="12880"/>
                </a:lnTo>
                <a:lnTo>
                  <a:pt x="8779" y="12880"/>
                </a:lnTo>
                <a:lnTo>
                  <a:pt x="8779" y="12935"/>
                </a:lnTo>
                <a:lnTo>
                  <a:pt x="8881" y="12935"/>
                </a:lnTo>
                <a:lnTo>
                  <a:pt x="8881" y="12998"/>
                </a:lnTo>
                <a:lnTo>
                  <a:pt x="8933" y="12998"/>
                </a:lnTo>
                <a:lnTo>
                  <a:pt x="8933" y="13046"/>
                </a:lnTo>
                <a:lnTo>
                  <a:pt x="9031" y="13046"/>
                </a:lnTo>
                <a:lnTo>
                  <a:pt x="9133" y="13158"/>
                </a:lnTo>
                <a:lnTo>
                  <a:pt x="9185" y="13158"/>
                </a:lnTo>
                <a:lnTo>
                  <a:pt x="9236" y="13289"/>
                </a:lnTo>
                <a:lnTo>
                  <a:pt x="9288" y="13289"/>
                </a:lnTo>
                <a:lnTo>
                  <a:pt x="9288" y="13352"/>
                </a:lnTo>
                <a:lnTo>
                  <a:pt x="9339" y="13352"/>
                </a:lnTo>
                <a:lnTo>
                  <a:pt x="9339" y="13407"/>
                </a:lnTo>
                <a:lnTo>
                  <a:pt x="9391" y="13407"/>
                </a:lnTo>
                <a:lnTo>
                  <a:pt x="9391" y="13539"/>
                </a:lnTo>
                <a:lnTo>
                  <a:pt x="9488" y="13539"/>
                </a:lnTo>
                <a:lnTo>
                  <a:pt x="9488" y="13609"/>
                </a:lnTo>
                <a:lnTo>
                  <a:pt x="9540" y="13609"/>
                </a:lnTo>
                <a:lnTo>
                  <a:pt x="9540" y="13706"/>
                </a:lnTo>
                <a:lnTo>
                  <a:pt x="9591" y="13706"/>
                </a:lnTo>
                <a:lnTo>
                  <a:pt x="9643" y="13754"/>
                </a:lnTo>
                <a:lnTo>
                  <a:pt x="9694" y="13754"/>
                </a:lnTo>
                <a:lnTo>
                  <a:pt x="9797" y="13886"/>
                </a:lnTo>
                <a:lnTo>
                  <a:pt x="9843" y="13886"/>
                </a:lnTo>
                <a:lnTo>
                  <a:pt x="9895" y="13949"/>
                </a:lnTo>
                <a:lnTo>
                  <a:pt x="10049" y="13949"/>
                </a:lnTo>
                <a:lnTo>
                  <a:pt x="10049" y="14011"/>
                </a:lnTo>
                <a:lnTo>
                  <a:pt x="10152" y="14011"/>
                </a:lnTo>
                <a:lnTo>
                  <a:pt x="10198" y="14074"/>
                </a:lnTo>
                <a:lnTo>
                  <a:pt x="10301" y="14074"/>
                </a:lnTo>
                <a:lnTo>
                  <a:pt x="10301" y="14129"/>
                </a:lnTo>
                <a:lnTo>
                  <a:pt x="10455" y="14129"/>
                </a:lnTo>
                <a:lnTo>
                  <a:pt x="10455" y="14185"/>
                </a:lnTo>
                <a:lnTo>
                  <a:pt x="10507" y="14261"/>
                </a:lnTo>
                <a:lnTo>
                  <a:pt x="10604" y="14261"/>
                </a:lnTo>
                <a:lnTo>
                  <a:pt x="10707" y="14358"/>
                </a:lnTo>
                <a:lnTo>
                  <a:pt x="10913" y="14358"/>
                </a:lnTo>
                <a:lnTo>
                  <a:pt x="10913" y="14414"/>
                </a:lnTo>
                <a:lnTo>
                  <a:pt x="10964" y="14414"/>
                </a:lnTo>
                <a:lnTo>
                  <a:pt x="10964" y="14476"/>
                </a:lnTo>
                <a:lnTo>
                  <a:pt x="11062" y="14476"/>
                </a:lnTo>
                <a:lnTo>
                  <a:pt x="11062" y="14545"/>
                </a:lnTo>
                <a:lnTo>
                  <a:pt x="11165" y="14545"/>
                </a:lnTo>
                <a:lnTo>
                  <a:pt x="11165" y="14608"/>
                </a:lnTo>
                <a:lnTo>
                  <a:pt x="11268" y="14608"/>
                </a:lnTo>
                <a:lnTo>
                  <a:pt x="11319" y="14663"/>
                </a:lnTo>
                <a:lnTo>
                  <a:pt x="11520" y="14781"/>
                </a:lnTo>
                <a:lnTo>
                  <a:pt x="11566" y="14781"/>
                </a:lnTo>
                <a:lnTo>
                  <a:pt x="11674" y="14851"/>
                </a:lnTo>
                <a:lnTo>
                  <a:pt x="11725" y="14851"/>
                </a:lnTo>
                <a:lnTo>
                  <a:pt x="11725" y="14920"/>
                </a:lnTo>
                <a:lnTo>
                  <a:pt x="11772" y="14920"/>
                </a:lnTo>
                <a:lnTo>
                  <a:pt x="11772" y="15017"/>
                </a:lnTo>
                <a:lnTo>
                  <a:pt x="11875" y="15017"/>
                </a:lnTo>
                <a:lnTo>
                  <a:pt x="11875" y="15080"/>
                </a:lnTo>
                <a:lnTo>
                  <a:pt x="11926" y="15080"/>
                </a:lnTo>
                <a:lnTo>
                  <a:pt x="11926" y="15135"/>
                </a:lnTo>
                <a:lnTo>
                  <a:pt x="11977" y="15135"/>
                </a:lnTo>
                <a:lnTo>
                  <a:pt x="11977" y="15191"/>
                </a:lnTo>
                <a:lnTo>
                  <a:pt x="12029" y="15191"/>
                </a:lnTo>
                <a:lnTo>
                  <a:pt x="12029" y="15260"/>
                </a:lnTo>
                <a:lnTo>
                  <a:pt x="12132" y="15260"/>
                </a:lnTo>
                <a:lnTo>
                  <a:pt x="12132" y="15330"/>
                </a:lnTo>
                <a:lnTo>
                  <a:pt x="12178" y="15330"/>
                </a:lnTo>
                <a:lnTo>
                  <a:pt x="12229" y="15399"/>
                </a:lnTo>
                <a:lnTo>
                  <a:pt x="12327" y="15441"/>
                </a:lnTo>
                <a:lnTo>
                  <a:pt x="12384" y="15510"/>
                </a:lnTo>
                <a:lnTo>
                  <a:pt x="12487" y="15579"/>
                </a:lnTo>
                <a:lnTo>
                  <a:pt x="12533" y="15628"/>
                </a:lnTo>
                <a:lnTo>
                  <a:pt x="12636" y="15628"/>
                </a:lnTo>
                <a:lnTo>
                  <a:pt x="12687" y="15670"/>
                </a:lnTo>
                <a:lnTo>
                  <a:pt x="12733" y="15670"/>
                </a:lnTo>
                <a:lnTo>
                  <a:pt x="12733" y="15739"/>
                </a:lnTo>
                <a:lnTo>
                  <a:pt x="12790" y="15739"/>
                </a:lnTo>
                <a:lnTo>
                  <a:pt x="12790" y="15795"/>
                </a:lnTo>
                <a:lnTo>
                  <a:pt x="12841" y="15795"/>
                </a:lnTo>
                <a:lnTo>
                  <a:pt x="12841" y="15850"/>
                </a:lnTo>
                <a:lnTo>
                  <a:pt x="12939" y="15850"/>
                </a:lnTo>
                <a:lnTo>
                  <a:pt x="12939" y="15920"/>
                </a:lnTo>
                <a:lnTo>
                  <a:pt x="13042" y="15920"/>
                </a:lnTo>
                <a:lnTo>
                  <a:pt x="13093" y="15989"/>
                </a:lnTo>
                <a:lnTo>
                  <a:pt x="13145" y="15989"/>
                </a:lnTo>
                <a:lnTo>
                  <a:pt x="13145" y="16058"/>
                </a:lnTo>
                <a:lnTo>
                  <a:pt x="13248" y="16058"/>
                </a:lnTo>
                <a:lnTo>
                  <a:pt x="13299" y="16107"/>
                </a:lnTo>
                <a:lnTo>
                  <a:pt x="13345" y="16107"/>
                </a:lnTo>
                <a:lnTo>
                  <a:pt x="13345" y="16162"/>
                </a:lnTo>
                <a:lnTo>
                  <a:pt x="13448" y="16162"/>
                </a:lnTo>
                <a:lnTo>
                  <a:pt x="13494" y="16232"/>
                </a:lnTo>
                <a:lnTo>
                  <a:pt x="13602" y="16232"/>
                </a:lnTo>
                <a:lnTo>
                  <a:pt x="13602" y="16301"/>
                </a:lnTo>
                <a:lnTo>
                  <a:pt x="13700" y="16301"/>
                </a:lnTo>
                <a:lnTo>
                  <a:pt x="13700" y="16329"/>
                </a:lnTo>
                <a:lnTo>
                  <a:pt x="13752" y="16329"/>
                </a:lnTo>
                <a:lnTo>
                  <a:pt x="13752" y="16398"/>
                </a:lnTo>
                <a:lnTo>
                  <a:pt x="13854" y="16398"/>
                </a:lnTo>
                <a:lnTo>
                  <a:pt x="13854" y="16454"/>
                </a:lnTo>
                <a:lnTo>
                  <a:pt x="13957" y="16454"/>
                </a:lnTo>
                <a:lnTo>
                  <a:pt x="13957" y="16509"/>
                </a:lnTo>
                <a:lnTo>
                  <a:pt x="14106" y="16509"/>
                </a:lnTo>
                <a:lnTo>
                  <a:pt x="14106" y="16579"/>
                </a:lnTo>
                <a:lnTo>
                  <a:pt x="14158" y="16579"/>
                </a:lnTo>
                <a:lnTo>
                  <a:pt x="14158" y="16641"/>
                </a:lnTo>
                <a:lnTo>
                  <a:pt x="14261" y="16641"/>
                </a:lnTo>
                <a:lnTo>
                  <a:pt x="14261" y="16704"/>
                </a:lnTo>
                <a:lnTo>
                  <a:pt x="14364" y="16704"/>
                </a:lnTo>
                <a:lnTo>
                  <a:pt x="14364" y="16773"/>
                </a:lnTo>
                <a:lnTo>
                  <a:pt x="14466" y="16773"/>
                </a:lnTo>
                <a:lnTo>
                  <a:pt x="14513" y="16822"/>
                </a:lnTo>
                <a:lnTo>
                  <a:pt x="14564" y="16822"/>
                </a:lnTo>
                <a:lnTo>
                  <a:pt x="14564" y="16884"/>
                </a:lnTo>
                <a:lnTo>
                  <a:pt x="14718" y="16884"/>
                </a:lnTo>
                <a:lnTo>
                  <a:pt x="14718" y="16960"/>
                </a:lnTo>
                <a:lnTo>
                  <a:pt x="14868" y="16960"/>
                </a:lnTo>
                <a:lnTo>
                  <a:pt x="14919" y="16995"/>
                </a:lnTo>
                <a:lnTo>
                  <a:pt x="15125" y="16995"/>
                </a:lnTo>
                <a:lnTo>
                  <a:pt x="15125" y="17051"/>
                </a:lnTo>
                <a:lnTo>
                  <a:pt x="15228" y="17051"/>
                </a:lnTo>
                <a:lnTo>
                  <a:pt x="15228" y="17120"/>
                </a:lnTo>
                <a:lnTo>
                  <a:pt x="15428" y="17120"/>
                </a:lnTo>
                <a:lnTo>
                  <a:pt x="15474" y="17169"/>
                </a:lnTo>
                <a:lnTo>
                  <a:pt x="15531" y="17169"/>
                </a:lnTo>
                <a:lnTo>
                  <a:pt x="15531" y="17238"/>
                </a:lnTo>
                <a:lnTo>
                  <a:pt x="15680" y="17238"/>
                </a:lnTo>
                <a:lnTo>
                  <a:pt x="15680" y="17300"/>
                </a:lnTo>
                <a:lnTo>
                  <a:pt x="15732" y="17300"/>
                </a:lnTo>
                <a:lnTo>
                  <a:pt x="15732" y="17363"/>
                </a:lnTo>
                <a:lnTo>
                  <a:pt x="15829" y="17363"/>
                </a:lnTo>
                <a:lnTo>
                  <a:pt x="15829" y="17432"/>
                </a:lnTo>
                <a:lnTo>
                  <a:pt x="15886" y="17432"/>
                </a:lnTo>
                <a:lnTo>
                  <a:pt x="15886" y="17474"/>
                </a:lnTo>
                <a:lnTo>
                  <a:pt x="15937" y="17474"/>
                </a:lnTo>
                <a:lnTo>
                  <a:pt x="15937" y="17543"/>
                </a:lnTo>
                <a:lnTo>
                  <a:pt x="15989" y="17543"/>
                </a:lnTo>
                <a:lnTo>
                  <a:pt x="15989" y="17613"/>
                </a:lnTo>
                <a:lnTo>
                  <a:pt x="16035" y="17613"/>
                </a:lnTo>
                <a:lnTo>
                  <a:pt x="16035" y="17661"/>
                </a:lnTo>
                <a:lnTo>
                  <a:pt x="16138" y="17661"/>
                </a:lnTo>
                <a:lnTo>
                  <a:pt x="16189" y="17710"/>
                </a:lnTo>
                <a:lnTo>
                  <a:pt x="16292" y="17710"/>
                </a:lnTo>
                <a:lnTo>
                  <a:pt x="16395" y="17835"/>
                </a:lnTo>
                <a:lnTo>
                  <a:pt x="16493" y="17835"/>
                </a:lnTo>
                <a:lnTo>
                  <a:pt x="16493" y="17890"/>
                </a:lnTo>
                <a:lnTo>
                  <a:pt x="16544" y="17890"/>
                </a:lnTo>
                <a:lnTo>
                  <a:pt x="16596" y="17953"/>
                </a:lnTo>
                <a:lnTo>
                  <a:pt x="16642" y="17953"/>
                </a:lnTo>
                <a:lnTo>
                  <a:pt x="16698" y="18022"/>
                </a:lnTo>
                <a:lnTo>
                  <a:pt x="16796" y="18022"/>
                </a:lnTo>
                <a:lnTo>
                  <a:pt x="16796" y="18092"/>
                </a:lnTo>
                <a:lnTo>
                  <a:pt x="16899" y="18092"/>
                </a:lnTo>
                <a:lnTo>
                  <a:pt x="16899" y="18133"/>
                </a:lnTo>
                <a:lnTo>
                  <a:pt x="16997" y="18133"/>
                </a:lnTo>
                <a:lnTo>
                  <a:pt x="16997" y="18203"/>
                </a:lnTo>
                <a:lnTo>
                  <a:pt x="17202" y="18203"/>
                </a:lnTo>
                <a:lnTo>
                  <a:pt x="17202" y="18328"/>
                </a:lnTo>
                <a:lnTo>
                  <a:pt x="17305" y="18328"/>
                </a:lnTo>
                <a:lnTo>
                  <a:pt x="17305" y="18362"/>
                </a:lnTo>
                <a:lnTo>
                  <a:pt x="17357" y="18362"/>
                </a:lnTo>
                <a:lnTo>
                  <a:pt x="17357" y="18432"/>
                </a:lnTo>
                <a:lnTo>
                  <a:pt x="17403" y="18432"/>
                </a:lnTo>
                <a:lnTo>
                  <a:pt x="17403" y="18487"/>
                </a:lnTo>
                <a:lnTo>
                  <a:pt x="17460" y="18543"/>
                </a:lnTo>
                <a:lnTo>
                  <a:pt x="17511" y="18543"/>
                </a:lnTo>
                <a:lnTo>
                  <a:pt x="17511" y="18612"/>
                </a:lnTo>
                <a:lnTo>
                  <a:pt x="17562" y="18612"/>
                </a:lnTo>
                <a:lnTo>
                  <a:pt x="17562" y="18681"/>
                </a:lnTo>
                <a:lnTo>
                  <a:pt x="17609" y="18681"/>
                </a:lnTo>
                <a:lnTo>
                  <a:pt x="17660" y="18806"/>
                </a:lnTo>
                <a:lnTo>
                  <a:pt x="17763" y="18855"/>
                </a:lnTo>
                <a:lnTo>
                  <a:pt x="17809" y="18855"/>
                </a:lnTo>
                <a:lnTo>
                  <a:pt x="17809" y="18924"/>
                </a:lnTo>
                <a:lnTo>
                  <a:pt x="17866" y="18924"/>
                </a:lnTo>
                <a:lnTo>
                  <a:pt x="17866" y="18994"/>
                </a:lnTo>
                <a:lnTo>
                  <a:pt x="17917" y="18994"/>
                </a:lnTo>
                <a:lnTo>
                  <a:pt x="17917" y="19022"/>
                </a:lnTo>
                <a:lnTo>
                  <a:pt x="18015" y="19022"/>
                </a:lnTo>
                <a:lnTo>
                  <a:pt x="18015" y="19091"/>
                </a:lnTo>
                <a:lnTo>
                  <a:pt x="18066" y="19091"/>
                </a:lnTo>
                <a:lnTo>
                  <a:pt x="18066" y="19153"/>
                </a:lnTo>
                <a:lnTo>
                  <a:pt x="18164" y="19153"/>
                </a:lnTo>
                <a:lnTo>
                  <a:pt x="18164" y="19278"/>
                </a:lnTo>
                <a:lnTo>
                  <a:pt x="18215" y="19278"/>
                </a:lnTo>
                <a:lnTo>
                  <a:pt x="18215" y="19334"/>
                </a:lnTo>
                <a:lnTo>
                  <a:pt x="18323" y="19334"/>
                </a:lnTo>
                <a:lnTo>
                  <a:pt x="18323" y="19396"/>
                </a:lnTo>
                <a:lnTo>
                  <a:pt x="18421" y="19396"/>
                </a:lnTo>
                <a:lnTo>
                  <a:pt x="18473" y="19466"/>
                </a:lnTo>
                <a:lnTo>
                  <a:pt x="18570" y="19514"/>
                </a:lnTo>
                <a:lnTo>
                  <a:pt x="18730" y="19584"/>
                </a:lnTo>
                <a:lnTo>
                  <a:pt x="18827" y="19653"/>
                </a:lnTo>
                <a:lnTo>
                  <a:pt x="18930" y="19757"/>
                </a:lnTo>
                <a:lnTo>
                  <a:pt x="19033" y="19757"/>
                </a:lnTo>
                <a:lnTo>
                  <a:pt x="19033" y="19813"/>
                </a:lnTo>
                <a:lnTo>
                  <a:pt x="19131" y="19813"/>
                </a:lnTo>
                <a:lnTo>
                  <a:pt x="19182" y="19861"/>
                </a:lnTo>
                <a:lnTo>
                  <a:pt x="19234" y="19861"/>
                </a:lnTo>
                <a:lnTo>
                  <a:pt x="19234" y="19931"/>
                </a:lnTo>
                <a:lnTo>
                  <a:pt x="19331" y="19931"/>
                </a:lnTo>
                <a:lnTo>
                  <a:pt x="19383" y="19993"/>
                </a:lnTo>
                <a:lnTo>
                  <a:pt x="19640" y="19993"/>
                </a:lnTo>
                <a:lnTo>
                  <a:pt x="19640" y="19931"/>
                </a:lnTo>
                <a:lnTo>
                  <a:pt x="19691" y="19931"/>
                </a:lnTo>
                <a:lnTo>
                  <a:pt x="19691" y="19861"/>
                </a:lnTo>
                <a:lnTo>
                  <a:pt x="19738" y="19861"/>
                </a:lnTo>
                <a:lnTo>
                  <a:pt x="19738" y="19813"/>
                </a:lnTo>
                <a:lnTo>
                  <a:pt x="19789" y="19813"/>
                </a:lnTo>
                <a:lnTo>
                  <a:pt x="19789" y="19681"/>
                </a:lnTo>
                <a:lnTo>
                  <a:pt x="19846" y="19681"/>
                </a:lnTo>
                <a:lnTo>
                  <a:pt x="19846" y="19653"/>
                </a:lnTo>
                <a:lnTo>
                  <a:pt x="19897" y="19653"/>
                </a:lnTo>
                <a:lnTo>
                  <a:pt x="19897" y="19584"/>
                </a:lnTo>
                <a:lnTo>
                  <a:pt x="19943" y="19584"/>
                </a:lnTo>
                <a:lnTo>
                  <a:pt x="19943" y="19514"/>
                </a:lnTo>
                <a:lnTo>
                  <a:pt x="19995" y="19514"/>
                </a:lnTo>
                <a:lnTo>
                  <a:pt x="19995" y="19022"/>
                </a:lnTo>
                <a:lnTo>
                  <a:pt x="19943" y="19022"/>
                </a:lnTo>
                <a:lnTo>
                  <a:pt x="19943" y="18994"/>
                </a:lnTo>
                <a:lnTo>
                  <a:pt x="19897" y="18994"/>
                </a:lnTo>
                <a:lnTo>
                  <a:pt x="19897" y="18855"/>
                </a:lnTo>
                <a:lnTo>
                  <a:pt x="19846" y="18855"/>
                </a:lnTo>
                <a:lnTo>
                  <a:pt x="19846" y="18806"/>
                </a:lnTo>
                <a:lnTo>
                  <a:pt x="19789" y="18806"/>
                </a:lnTo>
                <a:lnTo>
                  <a:pt x="19789" y="18487"/>
                </a:lnTo>
                <a:lnTo>
                  <a:pt x="19738" y="18487"/>
                </a:lnTo>
                <a:lnTo>
                  <a:pt x="19738" y="18362"/>
                </a:lnTo>
                <a:lnTo>
                  <a:pt x="19691" y="18362"/>
                </a:lnTo>
                <a:lnTo>
                  <a:pt x="19691" y="18203"/>
                </a:lnTo>
                <a:lnTo>
                  <a:pt x="19640" y="18203"/>
                </a:lnTo>
                <a:lnTo>
                  <a:pt x="19640" y="18092"/>
                </a:lnTo>
                <a:lnTo>
                  <a:pt x="19537" y="18092"/>
                </a:lnTo>
                <a:lnTo>
                  <a:pt x="19537" y="17953"/>
                </a:lnTo>
                <a:lnTo>
                  <a:pt x="19439" y="17953"/>
                </a:lnTo>
                <a:lnTo>
                  <a:pt x="19439" y="17890"/>
                </a:lnTo>
                <a:lnTo>
                  <a:pt x="19331" y="17890"/>
                </a:lnTo>
                <a:lnTo>
                  <a:pt x="19331" y="17835"/>
                </a:lnTo>
                <a:lnTo>
                  <a:pt x="19234" y="17835"/>
                </a:lnTo>
                <a:lnTo>
                  <a:pt x="19234" y="17779"/>
                </a:lnTo>
                <a:lnTo>
                  <a:pt x="19182" y="17710"/>
                </a:lnTo>
                <a:lnTo>
                  <a:pt x="19033" y="17710"/>
                </a:lnTo>
                <a:lnTo>
                  <a:pt x="19033" y="17661"/>
                </a:lnTo>
                <a:lnTo>
                  <a:pt x="18930" y="17661"/>
                </a:lnTo>
                <a:lnTo>
                  <a:pt x="18930" y="17613"/>
                </a:lnTo>
                <a:lnTo>
                  <a:pt x="18827" y="17613"/>
                </a:lnTo>
                <a:lnTo>
                  <a:pt x="18827" y="17543"/>
                </a:lnTo>
                <a:lnTo>
                  <a:pt x="18776" y="17543"/>
                </a:lnTo>
                <a:lnTo>
                  <a:pt x="18776" y="17474"/>
                </a:lnTo>
                <a:lnTo>
                  <a:pt x="18678" y="17474"/>
                </a:lnTo>
                <a:lnTo>
                  <a:pt x="18622" y="17432"/>
                </a:lnTo>
                <a:lnTo>
                  <a:pt x="18622" y="17363"/>
                </a:lnTo>
                <a:lnTo>
                  <a:pt x="18570" y="17363"/>
                </a:lnTo>
                <a:lnTo>
                  <a:pt x="18524" y="17300"/>
                </a:lnTo>
                <a:lnTo>
                  <a:pt x="18473" y="17300"/>
                </a:lnTo>
                <a:lnTo>
                  <a:pt x="18473" y="17238"/>
                </a:lnTo>
                <a:lnTo>
                  <a:pt x="18421" y="17238"/>
                </a:lnTo>
                <a:lnTo>
                  <a:pt x="18370" y="17169"/>
                </a:lnTo>
                <a:lnTo>
                  <a:pt x="18323" y="17169"/>
                </a:lnTo>
                <a:lnTo>
                  <a:pt x="18272" y="17120"/>
                </a:lnTo>
                <a:lnTo>
                  <a:pt x="18215" y="17120"/>
                </a:lnTo>
                <a:lnTo>
                  <a:pt x="18215" y="17051"/>
                </a:lnTo>
                <a:lnTo>
                  <a:pt x="18164" y="17051"/>
                </a:lnTo>
                <a:lnTo>
                  <a:pt x="18164" y="16960"/>
                </a:lnTo>
                <a:lnTo>
                  <a:pt x="18118" y="16960"/>
                </a:lnTo>
                <a:lnTo>
                  <a:pt x="18118" y="16884"/>
                </a:lnTo>
                <a:lnTo>
                  <a:pt x="18066" y="16884"/>
                </a:lnTo>
                <a:lnTo>
                  <a:pt x="18066" y="16822"/>
                </a:lnTo>
                <a:lnTo>
                  <a:pt x="18015" y="16822"/>
                </a:lnTo>
                <a:lnTo>
                  <a:pt x="18015" y="16773"/>
                </a:lnTo>
                <a:lnTo>
                  <a:pt x="17963" y="16773"/>
                </a:lnTo>
                <a:lnTo>
                  <a:pt x="17963" y="16704"/>
                </a:lnTo>
                <a:lnTo>
                  <a:pt x="17917" y="16704"/>
                </a:lnTo>
                <a:lnTo>
                  <a:pt x="17917" y="16641"/>
                </a:lnTo>
                <a:lnTo>
                  <a:pt x="17866" y="16579"/>
                </a:lnTo>
                <a:lnTo>
                  <a:pt x="17866" y="16509"/>
                </a:lnTo>
                <a:lnTo>
                  <a:pt x="17809" y="16509"/>
                </a:lnTo>
                <a:lnTo>
                  <a:pt x="17809" y="16454"/>
                </a:lnTo>
                <a:lnTo>
                  <a:pt x="17763" y="16454"/>
                </a:lnTo>
                <a:lnTo>
                  <a:pt x="17763" y="16398"/>
                </a:lnTo>
                <a:lnTo>
                  <a:pt x="17660" y="16398"/>
                </a:lnTo>
                <a:lnTo>
                  <a:pt x="17562" y="16301"/>
                </a:lnTo>
                <a:lnTo>
                  <a:pt x="17562" y="16232"/>
                </a:lnTo>
                <a:lnTo>
                  <a:pt x="17511" y="16232"/>
                </a:lnTo>
                <a:lnTo>
                  <a:pt x="17460" y="16162"/>
                </a:lnTo>
                <a:lnTo>
                  <a:pt x="17403" y="16162"/>
                </a:lnTo>
                <a:lnTo>
                  <a:pt x="17403" y="16107"/>
                </a:lnTo>
                <a:lnTo>
                  <a:pt x="17357" y="16107"/>
                </a:lnTo>
                <a:lnTo>
                  <a:pt x="17357" y="16058"/>
                </a:lnTo>
                <a:lnTo>
                  <a:pt x="17305" y="16058"/>
                </a:lnTo>
                <a:lnTo>
                  <a:pt x="17305" y="15989"/>
                </a:lnTo>
                <a:lnTo>
                  <a:pt x="17254" y="15989"/>
                </a:lnTo>
                <a:lnTo>
                  <a:pt x="17254" y="15920"/>
                </a:lnTo>
                <a:lnTo>
                  <a:pt x="17202" y="15920"/>
                </a:lnTo>
                <a:lnTo>
                  <a:pt x="17202" y="15850"/>
                </a:lnTo>
                <a:lnTo>
                  <a:pt x="17156" y="15850"/>
                </a:lnTo>
                <a:lnTo>
                  <a:pt x="17156" y="15795"/>
                </a:lnTo>
                <a:lnTo>
                  <a:pt x="17105" y="15795"/>
                </a:lnTo>
                <a:lnTo>
                  <a:pt x="17105" y="15739"/>
                </a:lnTo>
                <a:lnTo>
                  <a:pt x="17048" y="15739"/>
                </a:lnTo>
                <a:lnTo>
                  <a:pt x="17048" y="15670"/>
                </a:lnTo>
                <a:lnTo>
                  <a:pt x="16997" y="15670"/>
                </a:lnTo>
                <a:lnTo>
                  <a:pt x="16997" y="15628"/>
                </a:lnTo>
                <a:lnTo>
                  <a:pt x="16950" y="15628"/>
                </a:lnTo>
                <a:lnTo>
                  <a:pt x="16950" y="15579"/>
                </a:lnTo>
                <a:lnTo>
                  <a:pt x="16899" y="15579"/>
                </a:lnTo>
                <a:lnTo>
                  <a:pt x="16899" y="15510"/>
                </a:lnTo>
                <a:lnTo>
                  <a:pt x="16796" y="15510"/>
                </a:lnTo>
                <a:lnTo>
                  <a:pt x="16796" y="15441"/>
                </a:lnTo>
                <a:lnTo>
                  <a:pt x="16642" y="15441"/>
                </a:lnTo>
                <a:lnTo>
                  <a:pt x="16441" y="15330"/>
                </a:lnTo>
                <a:lnTo>
                  <a:pt x="16344" y="15330"/>
                </a:lnTo>
                <a:lnTo>
                  <a:pt x="16189" y="15260"/>
                </a:lnTo>
                <a:lnTo>
                  <a:pt x="15989" y="15260"/>
                </a:lnTo>
                <a:lnTo>
                  <a:pt x="15989" y="15191"/>
                </a:lnTo>
                <a:lnTo>
                  <a:pt x="15886" y="15191"/>
                </a:lnTo>
                <a:lnTo>
                  <a:pt x="15829" y="15135"/>
                </a:lnTo>
                <a:lnTo>
                  <a:pt x="15829" y="15080"/>
                </a:lnTo>
                <a:lnTo>
                  <a:pt x="15783" y="15080"/>
                </a:lnTo>
                <a:lnTo>
                  <a:pt x="15783" y="14976"/>
                </a:lnTo>
                <a:lnTo>
                  <a:pt x="15732" y="14976"/>
                </a:lnTo>
                <a:lnTo>
                  <a:pt x="15732" y="14851"/>
                </a:lnTo>
                <a:lnTo>
                  <a:pt x="15680" y="14851"/>
                </a:lnTo>
                <a:lnTo>
                  <a:pt x="15680" y="14733"/>
                </a:lnTo>
                <a:lnTo>
                  <a:pt x="15634" y="14733"/>
                </a:lnTo>
                <a:lnTo>
                  <a:pt x="15634" y="14663"/>
                </a:lnTo>
                <a:lnTo>
                  <a:pt x="15582" y="14663"/>
                </a:lnTo>
                <a:lnTo>
                  <a:pt x="15582" y="14608"/>
                </a:lnTo>
                <a:lnTo>
                  <a:pt x="15531" y="14608"/>
                </a:lnTo>
                <a:lnTo>
                  <a:pt x="15531" y="14545"/>
                </a:lnTo>
                <a:lnTo>
                  <a:pt x="15474" y="14476"/>
                </a:lnTo>
                <a:lnTo>
                  <a:pt x="15428" y="14476"/>
                </a:lnTo>
                <a:lnTo>
                  <a:pt x="15428" y="14358"/>
                </a:lnTo>
                <a:lnTo>
                  <a:pt x="15377" y="14358"/>
                </a:lnTo>
                <a:lnTo>
                  <a:pt x="15377" y="14316"/>
                </a:lnTo>
                <a:lnTo>
                  <a:pt x="15176" y="14185"/>
                </a:lnTo>
                <a:lnTo>
                  <a:pt x="15176" y="14129"/>
                </a:lnTo>
                <a:lnTo>
                  <a:pt x="15125" y="14129"/>
                </a:lnTo>
                <a:lnTo>
                  <a:pt x="15125" y="14074"/>
                </a:lnTo>
                <a:lnTo>
                  <a:pt x="15022" y="14074"/>
                </a:lnTo>
                <a:lnTo>
                  <a:pt x="14970" y="14011"/>
                </a:lnTo>
                <a:lnTo>
                  <a:pt x="14970" y="13949"/>
                </a:lnTo>
                <a:lnTo>
                  <a:pt x="14919" y="13949"/>
                </a:lnTo>
                <a:lnTo>
                  <a:pt x="14868" y="13886"/>
                </a:lnTo>
                <a:lnTo>
                  <a:pt x="14821" y="13886"/>
                </a:lnTo>
                <a:lnTo>
                  <a:pt x="14821" y="13810"/>
                </a:lnTo>
                <a:lnTo>
                  <a:pt x="14770" y="13810"/>
                </a:lnTo>
                <a:lnTo>
                  <a:pt x="14718" y="13754"/>
                </a:lnTo>
                <a:lnTo>
                  <a:pt x="14616" y="13754"/>
                </a:lnTo>
                <a:lnTo>
                  <a:pt x="14616" y="13706"/>
                </a:lnTo>
                <a:lnTo>
                  <a:pt x="14564" y="13706"/>
                </a:lnTo>
                <a:lnTo>
                  <a:pt x="14564" y="13664"/>
                </a:lnTo>
                <a:lnTo>
                  <a:pt x="14513" y="13664"/>
                </a:lnTo>
                <a:lnTo>
                  <a:pt x="14415" y="13609"/>
                </a:lnTo>
                <a:lnTo>
                  <a:pt x="14364" y="13539"/>
                </a:lnTo>
                <a:lnTo>
                  <a:pt x="14307" y="13539"/>
                </a:lnTo>
                <a:lnTo>
                  <a:pt x="14261" y="13470"/>
                </a:lnTo>
                <a:lnTo>
                  <a:pt x="14158" y="13407"/>
                </a:lnTo>
                <a:lnTo>
                  <a:pt x="14060" y="13407"/>
                </a:lnTo>
                <a:lnTo>
                  <a:pt x="14060" y="13352"/>
                </a:lnTo>
                <a:lnTo>
                  <a:pt x="13957" y="13352"/>
                </a:lnTo>
                <a:lnTo>
                  <a:pt x="13957" y="13289"/>
                </a:lnTo>
                <a:lnTo>
                  <a:pt x="13854" y="13289"/>
                </a:lnTo>
                <a:lnTo>
                  <a:pt x="13752" y="13158"/>
                </a:lnTo>
                <a:lnTo>
                  <a:pt x="13752" y="13102"/>
                </a:lnTo>
                <a:lnTo>
                  <a:pt x="13654" y="13102"/>
                </a:lnTo>
                <a:lnTo>
                  <a:pt x="13551" y="12998"/>
                </a:lnTo>
                <a:lnTo>
                  <a:pt x="13551" y="12935"/>
                </a:lnTo>
                <a:lnTo>
                  <a:pt x="13494" y="12935"/>
                </a:lnTo>
                <a:lnTo>
                  <a:pt x="13397" y="12880"/>
                </a:lnTo>
                <a:lnTo>
                  <a:pt x="13345" y="12811"/>
                </a:lnTo>
                <a:lnTo>
                  <a:pt x="13299" y="12811"/>
                </a:lnTo>
                <a:lnTo>
                  <a:pt x="13299" y="12748"/>
                </a:lnTo>
                <a:lnTo>
                  <a:pt x="13248" y="12748"/>
                </a:lnTo>
                <a:lnTo>
                  <a:pt x="13145" y="12706"/>
                </a:lnTo>
                <a:lnTo>
                  <a:pt x="13093" y="12637"/>
                </a:lnTo>
                <a:lnTo>
                  <a:pt x="13042" y="12637"/>
                </a:lnTo>
                <a:lnTo>
                  <a:pt x="12990" y="12568"/>
                </a:lnTo>
                <a:lnTo>
                  <a:pt x="12939" y="12568"/>
                </a:lnTo>
                <a:lnTo>
                  <a:pt x="12939" y="12498"/>
                </a:lnTo>
                <a:lnTo>
                  <a:pt x="12893" y="12498"/>
                </a:lnTo>
                <a:lnTo>
                  <a:pt x="12893" y="12443"/>
                </a:lnTo>
                <a:lnTo>
                  <a:pt x="12790" y="12443"/>
                </a:lnTo>
                <a:lnTo>
                  <a:pt x="12790" y="12373"/>
                </a:lnTo>
                <a:lnTo>
                  <a:pt x="12733" y="12373"/>
                </a:lnTo>
                <a:lnTo>
                  <a:pt x="12733" y="12283"/>
                </a:lnTo>
                <a:lnTo>
                  <a:pt x="12687" y="12283"/>
                </a:lnTo>
                <a:lnTo>
                  <a:pt x="12487" y="12158"/>
                </a:lnTo>
                <a:lnTo>
                  <a:pt x="12487" y="12089"/>
                </a:lnTo>
                <a:lnTo>
                  <a:pt x="12435" y="12089"/>
                </a:lnTo>
                <a:lnTo>
                  <a:pt x="12435" y="12040"/>
                </a:lnTo>
                <a:lnTo>
                  <a:pt x="12384" y="12040"/>
                </a:lnTo>
                <a:lnTo>
                  <a:pt x="12327" y="11971"/>
                </a:lnTo>
                <a:lnTo>
                  <a:pt x="12229" y="11908"/>
                </a:lnTo>
                <a:lnTo>
                  <a:pt x="12178" y="11908"/>
                </a:lnTo>
                <a:lnTo>
                  <a:pt x="12178" y="11853"/>
                </a:lnTo>
                <a:lnTo>
                  <a:pt x="12080" y="11853"/>
                </a:lnTo>
                <a:lnTo>
                  <a:pt x="12029" y="11783"/>
                </a:lnTo>
                <a:lnTo>
                  <a:pt x="11926" y="11721"/>
                </a:lnTo>
                <a:lnTo>
                  <a:pt x="11875" y="11666"/>
                </a:lnTo>
                <a:lnTo>
                  <a:pt x="11875" y="11624"/>
                </a:lnTo>
                <a:lnTo>
                  <a:pt x="11823" y="11624"/>
                </a:lnTo>
                <a:lnTo>
                  <a:pt x="11823" y="11568"/>
                </a:lnTo>
                <a:lnTo>
                  <a:pt x="11772" y="11568"/>
                </a:lnTo>
                <a:lnTo>
                  <a:pt x="11772" y="11492"/>
                </a:lnTo>
                <a:lnTo>
                  <a:pt x="11725" y="11492"/>
                </a:lnTo>
                <a:lnTo>
                  <a:pt x="11725" y="11374"/>
                </a:lnTo>
                <a:lnTo>
                  <a:pt x="11674" y="11374"/>
                </a:lnTo>
                <a:lnTo>
                  <a:pt x="11674" y="11256"/>
                </a:lnTo>
                <a:lnTo>
                  <a:pt x="11623" y="11256"/>
                </a:lnTo>
                <a:lnTo>
                  <a:pt x="11566" y="11194"/>
                </a:lnTo>
                <a:lnTo>
                  <a:pt x="11566" y="11117"/>
                </a:lnTo>
                <a:lnTo>
                  <a:pt x="11520" y="11117"/>
                </a:lnTo>
                <a:lnTo>
                  <a:pt x="11468" y="11013"/>
                </a:lnTo>
                <a:lnTo>
                  <a:pt x="11417" y="11013"/>
                </a:lnTo>
                <a:lnTo>
                  <a:pt x="11417" y="10965"/>
                </a:lnTo>
                <a:lnTo>
                  <a:pt x="11319" y="10965"/>
                </a:lnTo>
                <a:lnTo>
                  <a:pt x="11268" y="10909"/>
                </a:lnTo>
                <a:lnTo>
                  <a:pt x="11268" y="10847"/>
                </a:lnTo>
                <a:lnTo>
                  <a:pt x="11216" y="10847"/>
                </a:lnTo>
                <a:lnTo>
                  <a:pt x="11216" y="10777"/>
                </a:lnTo>
                <a:lnTo>
                  <a:pt x="11113" y="10777"/>
                </a:lnTo>
                <a:lnTo>
                  <a:pt x="11113" y="10659"/>
                </a:lnTo>
                <a:lnTo>
                  <a:pt x="11062" y="10659"/>
                </a:lnTo>
                <a:lnTo>
                  <a:pt x="10964" y="10597"/>
                </a:lnTo>
                <a:lnTo>
                  <a:pt x="10913" y="10534"/>
                </a:lnTo>
                <a:lnTo>
                  <a:pt x="10913" y="10458"/>
                </a:lnTo>
                <a:lnTo>
                  <a:pt x="10861" y="10458"/>
                </a:lnTo>
                <a:lnTo>
                  <a:pt x="10810" y="10409"/>
                </a:lnTo>
                <a:lnTo>
                  <a:pt x="10707" y="10409"/>
                </a:lnTo>
                <a:lnTo>
                  <a:pt x="10707" y="10312"/>
                </a:lnTo>
                <a:lnTo>
                  <a:pt x="10656" y="10312"/>
                </a:lnTo>
                <a:lnTo>
                  <a:pt x="10656" y="10243"/>
                </a:lnTo>
                <a:lnTo>
                  <a:pt x="10604" y="10243"/>
                </a:lnTo>
                <a:lnTo>
                  <a:pt x="10507" y="10187"/>
                </a:lnTo>
                <a:lnTo>
                  <a:pt x="10455" y="10187"/>
                </a:lnTo>
                <a:lnTo>
                  <a:pt x="10455" y="10049"/>
                </a:lnTo>
                <a:lnTo>
                  <a:pt x="10352" y="10049"/>
                </a:lnTo>
                <a:lnTo>
                  <a:pt x="10301" y="10007"/>
                </a:lnTo>
                <a:lnTo>
                  <a:pt x="10249" y="10007"/>
                </a:lnTo>
                <a:lnTo>
                  <a:pt x="10249" y="9944"/>
                </a:lnTo>
                <a:lnTo>
                  <a:pt x="10198" y="9944"/>
                </a:lnTo>
                <a:lnTo>
                  <a:pt x="10198" y="9875"/>
                </a:lnTo>
                <a:lnTo>
                  <a:pt x="10152" y="9806"/>
                </a:lnTo>
                <a:lnTo>
                  <a:pt x="10100" y="9806"/>
                </a:lnTo>
                <a:lnTo>
                  <a:pt x="10049" y="9750"/>
                </a:lnTo>
                <a:lnTo>
                  <a:pt x="10049" y="9681"/>
                </a:lnTo>
                <a:lnTo>
                  <a:pt x="10003" y="9681"/>
                </a:lnTo>
                <a:lnTo>
                  <a:pt x="10003" y="9653"/>
                </a:lnTo>
                <a:lnTo>
                  <a:pt x="9895" y="9535"/>
                </a:lnTo>
                <a:lnTo>
                  <a:pt x="9843" y="9535"/>
                </a:lnTo>
                <a:lnTo>
                  <a:pt x="9843" y="9466"/>
                </a:lnTo>
                <a:lnTo>
                  <a:pt x="9797" y="9466"/>
                </a:lnTo>
                <a:lnTo>
                  <a:pt x="9694" y="9334"/>
                </a:lnTo>
                <a:lnTo>
                  <a:pt x="9591" y="9278"/>
                </a:lnTo>
                <a:lnTo>
                  <a:pt x="9488" y="9278"/>
                </a:lnTo>
                <a:lnTo>
                  <a:pt x="9488" y="9216"/>
                </a:lnTo>
                <a:lnTo>
                  <a:pt x="9437" y="9216"/>
                </a:lnTo>
                <a:lnTo>
                  <a:pt x="9437" y="9146"/>
                </a:lnTo>
                <a:lnTo>
                  <a:pt x="9339" y="9084"/>
                </a:lnTo>
                <a:lnTo>
                  <a:pt x="9339" y="9028"/>
                </a:lnTo>
                <a:lnTo>
                  <a:pt x="9288" y="9028"/>
                </a:lnTo>
                <a:lnTo>
                  <a:pt x="9288" y="8987"/>
                </a:lnTo>
                <a:lnTo>
                  <a:pt x="9236" y="8987"/>
                </a:lnTo>
                <a:lnTo>
                  <a:pt x="9236" y="8931"/>
                </a:lnTo>
                <a:lnTo>
                  <a:pt x="9185" y="8931"/>
                </a:lnTo>
                <a:lnTo>
                  <a:pt x="9185" y="8876"/>
                </a:lnTo>
                <a:lnTo>
                  <a:pt x="9082" y="8876"/>
                </a:lnTo>
                <a:lnTo>
                  <a:pt x="9082" y="8799"/>
                </a:lnTo>
                <a:lnTo>
                  <a:pt x="9031" y="8799"/>
                </a:lnTo>
                <a:lnTo>
                  <a:pt x="9031" y="8737"/>
                </a:lnTo>
                <a:lnTo>
                  <a:pt x="8984" y="8737"/>
                </a:lnTo>
                <a:lnTo>
                  <a:pt x="8933" y="8619"/>
                </a:lnTo>
                <a:lnTo>
                  <a:pt x="8835" y="8563"/>
                </a:lnTo>
                <a:lnTo>
                  <a:pt x="8779" y="8501"/>
                </a:lnTo>
                <a:lnTo>
                  <a:pt x="8727" y="8501"/>
                </a:lnTo>
                <a:lnTo>
                  <a:pt x="8727" y="8369"/>
                </a:lnTo>
                <a:lnTo>
                  <a:pt x="8676" y="8328"/>
                </a:lnTo>
                <a:lnTo>
                  <a:pt x="8676" y="8272"/>
                </a:lnTo>
                <a:lnTo>
                  <a:pt x="8629" y="8272"/>
                </a:lnTo>
                <a:lnTo>
                  <a:pt x="8629" y="8140"/>
                </a:lnTo>
                <a:lnTo>
                  <a:pt x="8578" y="8140"/>
                </a:lnTo>
                <a:lnTo>
                  <a:pt x="8578" y="8085"/>
                </a:lnTo>
                <a:lnTo>
                  <a:pt x="8527" y="8022"/>
                </a:lnTo>
                <a:lnTo>
                  <a:pt x="8527" y="7842"/>
                </a:lnTo>
                <a:lnTo>
                  <a:pt x="8475" y="7842"/>
                </a:lnTo>
                <a:lnTo>
                  <a:pt x="8475" y="7550"/>
                </a:lnTo>
                <a:lnTo>
                  <a:pt x="8424" y="7550"/>
                </a:lnTo>
                <a:lnTo>
                  <a:pt x="8424" y="7294"/>
                </a:lnTo>
                <a:lnTo>
                  <a:pt x="8372" y="7294"/>
                </a:lnTo>
                <a:lnTo>
                  <a:pt x="8372" y="7183"/>
                </a:lnTo>
                <a:lnTo>
                  <a:pt x="8321" y="7183"/>
                </a:lnTo>
                <a:lnTo>
                  <a:pt x="8321" y="7058"/>
                </a:lnTo>
                <a:lnTo>
                  <a:pt x="8269" y="7058"/>
                </a:lnTo>
                <a:lnTo>
                  <a:pt x="8269" y="6891"/>
                </a:lnTo>
                <a:lnTo>
                  <a:pt x="8223" y="6891"/>
                </a:lnTo>
                <a:lnTo>
                  <a:pt x="8223" y="6766"/>
                </a:lnTo>
                <a:lnTo>
                  <a:pt x="8172" y="6704"/>
                </a:lnTo>
                <a:lnTo>
                  <a:pt x="8120" y="6704"/>
                </a:lnTo>
                <a:lnTo>
                  <a:pt x="8120" y="6586"/>
                </a:lnTo>
                <a:lnTo>
                  <a:pt x="8069" y="6586"/>
                </a:lnTo>
                <a:lnTo>
                  <a:pt x="8069" y="6454"/>
                </a:lnTo>
                <a:lnTo>
                  <a:pt x="8017" y="6391"/>
                </a:lnTo>
                <a:lnTo>
                  <a:pt x="7966" y="6391"/>
                </a:lnTo>
                <a:lnTo>
                  <a:pt x="7915" y="6336"/>
                </a:lnTo>
                <a:lnTo>
                  <a:pt x="7915" y="6239"/>
                </a:lnTo>
                <a:lnTo>
                  <a:pt x="7863" y="6239"/>
                </a:lnTo>
                <a:lnTo>
                  <a:pt x="7863" y="6183"/>
                </a:lnTo>
                <a:lnTo>
                  <a:pt x="7817" y="6183"/>
                </a:lnTo>
                <a:lnTo>
                  <a:pt x="7714" y="6044"/>
                </a:lnTo>
                <a:lnTo>
                  <a:pt x="7714" y="5982"/>
                </a:lnTo>
                <a:lnTo>
                  <a:pt x="7668" y="5926"/>
                </a:lnTo>
                <a:lnTo>
                  <a:pt x="7668" y="5864"/>
                </a:lnTo>
                <a:lnTo>
                  <a:pt x="7611" y="5864"/>
                </a:lnTo>
                <a:lnTo>
                  <a:pt x="7560" y="5732"/>
                </a:lnTo>
                <a:lnTo>
                  <a:pt x="7462" y="5635"/>
                </a:lnTo>
                <a:lnTo>
                  <a:pt x="7462" y="5579"/>
                </a:lnTo>
                <a:lnTo>
                  <a:pt x="7411" y="5579"/>
                </a:lnTo>
                <a:lnTo>
                  <a:pt x="7411" y="5448"/>
                </a:lnTo>
                <a:lnTo>
                  <a:pt x="7359" y="5448"/>
                </a:lnTo>
                <a:lnTo>
                  <a:pt x="7359" y="5385"/>
                </a:lnTo>
                <a:lnTo>
                  <a:pt x="7308" y="5385"/>
                </a:lnTo>
                <a:lnTo>
                  <a:pt x="7308" y="5330"/>
                </a:lnTo>
                <a:lnTo>
                  <a:pt x="7262" y="5330"/>
                </a:lnTo>
                <a:lnTo>
                  <a:pt x="7262" y="5212"/>
                </a:lnTo>
                <a:lnTo>
                  <a:pt x="7205" y="5212"/>
                </a:lnTo>
                <a:lnTo>
                  <a:pt x="7205" y="5149"/>
                </a:lnTo>
                <a:lnTo>
                  <a:pt x="7154" y="5073"/>
                </a:lnTo>
                <a:lnTo>
                  <a:pt x="7154" y="4920"/>
                </a:lnTo>
                <a:lnTo>
                  <a:pt x="7102" y="4920"/>
                </a:lnTo>
                <a:lnTo>
                  <a:pt x="7102" y="4594"/>
                </a:lnTo>
                <a:lnTo>
                  <a:pt x="7056" y="4552"/>
                </a:lnTo>
                <a:lnTo>
                  <a:pt x="7056" y="4004"/>
                </a:lnTo>
                <a:lnTo>
                  <a:pt x="7004" y="3942"/>
                </a:lnTo>
                <a:lnTo>
                  <a:pt x="7004" y="3664"/>
                </a:lnTo>
                <a:lnTo>
                  <a:pt x="6953" y="3595"/>
                </a:lnTo>
                <a:lnTo>
                  <a:pt x="6953" y="3414"/>
                </a:lnTo>
                <a:lnTo>
                  <a:pt x="6902" y="3352"/>
                </a:lnTo>
                <a:lnTo>
                  <a:pt x="6902" y="3220"/>
                </a:lnTo>
                <a:lnTo>
                  <a:pt x="6850" y="3220"/>
                </a:lnTo>
                <a:lnTo>
                  <a:pt x="6850" y="3033"/>
                </a:lnTo>
                <a:lnTo>
                  <a:pt x="6799" y="3033"/>
                </a:lnTo>
                <a:lnTo>
                  <a:pt x="6799" y="3005"/>
                </a:lnTo>
                <a:lnTo>
                  <a:pt x="6747" y="2880"/>
                </a:lnTo>
                <a:lnTo>
                  <a:pt x="6747" y="2824"/>
                </a:lnTo>
                <a:lnTo>
                  <a:pt x="6701" y="2824"/>
                </a:lnTo>
                <a:lnTo>
                  <a:pt x="6701" y="2755"/>
                </a:lnTo>
                <a:lnTo>
                  <a:pt x="6650" y="2755"/>
                </a:lnTo>
                <a:lnTo>
                  <a:pt x="6650" y="2630"/>
                </a:lnTo>
                <a:lnTo>
                  <a:pt x="6598" y="2630"/>
                </a:lnTo>
                <a:lnTo>
                  <a:pt x="6598" y="2561"/>
                </a:lnTo>
                <a:lnTo>
                  <a:pt x="6547" y="2561"/>
                </a:lnTo>
                <a:lnTo>
                  <a:pt x="6500" y="2519"/>
                </a:lnTo>
                <a:lnTo>
                  <a:pt x="6444" y="2380"/>
                </a:lnTo>
                <a:lnTo>
                  <a:pt x="6392" y="2339"/>
                </a:lnTo>
                <a:lnTo>
                  <a:pt x="6392" y="2283"/>
                </a:lnTo>
                <a:lnTo>
                  <a:pt x="6341" y="2283"/>
                </a:lnTo>
                <a:lnTo>
                  <a:pt x="6341" y="2165"/>
                </a:lnTo>
                <a:lnTo>
                  <a:pt x="6295" y="2165"/>
                </a:lnTo>
                <a:lnTo>
                  <a:pt x="6295" y="2096"/>
                </a:lnTo>
                <a:lnTo>
                  <a:pt x="6243" y="2096"/>
                </a:lnTo>
                <a:lnTo>
                  <a:pt x="6243" y="1901"/>
                </a:lnTo>
                <a:lnTo>
                  <a:pt x="6192" y="1901"/>
                </a:lnTo>
                <a:lnTo>
                  <a:pt x="6192" y="1790"/>
                </a:lnTo>
                <a:lnTo>
                  <a:pt x="6140" y="1790"/>
                </a:lnTo>
                <a:lnTo>
                  <a:pt x="6140" y="1672"/>
                </a:lnTo>
                <a:lnTo>
                  <a:pt x="6094" y="1672"/>
                </a:lnTo>
                <a:lnTo>
                  <a:pt x="6094" y="1561"/>
                </a:lnTo>
                <a:lnTo>
                  <a:pt x="6038" y="1561"/>
                </a:lnTo>
                <a:lnTo>
                  <a:pt x="6038" y="1450"/>
                </a:lnTo>
                <a:lnTo>
                  <a:pt x="5986" y="1450"/>
                </a:lnTo>
                <a:lnTo>
                  <a:pt x="5986" y="1381"/>
                </a:lnTo>
                <a:lnTo>
                  <a:pt x="5935" y="1312"/>
                </a:lnTo>
                <a:lnTo>
                  <a:pt x="5888" y="1312"/>
                </a:lnTo>
                <a:lnTo>
                  <a:pt x="5888" y="1242"/>
                </a:lnTo>
                <a:lnTo>
                  <a:pt x="5837" y="1187"/>
                </a:lnTo>
                <a:lnTo>
                  <a:pt x="5837" y="1138"/>
                </a:lnTo>
                <a:lnTo>
                  <a:pt x="5786" y="1069"/>
                </a:lnTo>
                <a:lnTo>
                  <a:pt x="5734" y="1069"/>
                </a:lnTo>
                <a:lnTo>
                  <a:pt x="5734" y="1006"/>
                </a:lnTo>
                <a:lnTo>
                  <a:pt x="5683" y="1006"/>
                </a:lnTo>
                <a:lnTo>
                  <a:pt x="5683" y="972"/>
                </a:lnTo>
                <a:lnTo>
                  <a:pt x="5631" y="972"/>
                </a:lnTo>
                <a:lnTo>
                  <a:pt x="5631" y="902"/>
                </a:lnTo>
                <a:lnTo>
                  <a:pt x="5534" y="902"/>
                </a:lnTo>
                <a:lnTo>
                  <a:pt x="5534" y="847"/>
                </a:lnTo>
                <a:lnTo>
                  <a:pt x="5482" y="847"/>
                </a:lnTo>
                <a:lnTo>
                  <a:pt x="5482" y="791"/>
                </a:lnTo>
                <a:lnTo>
                  <a:pt x="5431" y="791"/>
                </a:lnTo>
                <a:lnTo>
                  <a:pt x="5431" y="722"/>
                </a:lnTo>
                <a:lnTo>
                  <a:pt x="5379" y="722"/>
                </a:lnTo>
                <a:lnTo>
                  <a:pt x="5379" y="597"/>
                </a:lnTo>
                <a:lnTo>
                  <a:pt x="5276" y="597"/>
                </a:lnTo>
                <a:lnTo>
                  <a:pt x="5276" y="527"/>
                </a:lnTo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3" name="Oval 49"/>
          <p:cNvSpPr>
            <a:spLocks noChangeArrowheads="1"/>
          </p:cNvSpPr>
          <p:nvPr/>
        </p:nvSpPr>
        <p:spPr bwMode="auto">
          <a:xfrm>
            <a:off x="1670050" y="5229225"/>
            <a:ext cx="2762250" cy="89058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4" name="Oval 50"/>
          <p:cNvSpPr>
            <a:spLocks noChangeArrowheads="1"/>
          </p:cNvSpPr>
          <p:nvPr/>
        </p:nvSpPr>
        <p:spPr bwMode="auto">
          <a:xfrm>
            <a:off x="2774950" y="5229225"/>
            <a:ext cx="222250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6" name="Oval 52"/>
          <p:cNvSpPr>
            <a:spLocks noChangeArrowheads="1"/>
          </p:cNvSpPr>
          <p:nvPr/>
        </p:nvSpPr>
        <p:spPr bwMode="auto">
          <a:xfrm>
            <a:off x="1890226" y="5340350"/>
            <a:ext cx="2335131" cy="706438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7" name="Oval 53"/>
          <p:cNvSpPr>
            <a:spLocks noChangeArrowheads="1"/>
          </p:cNvSpPr>
          <p:nvPr/>
        </p:nvSpPr>
        <p:spPr bwMode="auto">
          <a:xfrm>
            <a:off x="2885250" y="5562600"/>
            <a:ext cx="522917" cy="263525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8" name="Oval 54"/>
          <p:cNvSpPr>
            <a:spLocks noChangeArrowheads="1"/>
          </p:cNvSpPr>
          <p:nvPr/>
        </p:nvSpPr>
        <p:spPr bwMode="auto">
          <a:xfrm>
            <a:off x="1670050" y="5619750"/>
            <a:ext cx="222293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9" name="Oval 55"/>
          <p:cNvSpPr>
            <a:spLocks noChangeArrowheads="1"/>
          </p:cNvSpPr>
          <p:nvPr/>
        </p:nvSpPr>
        <p:spPr bwMode="auto">
          <a:xfrm>
            <a:off x="4242294" y="5673725"/>
            <a:ext cx="190537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0" name="Oval 56"/>
          <p:cNvSpPr>
            <a:spLocks noChangeArrowheads="1"/>
          </p:cNvSpPr>
          <p:nvPr/>
        </p:nvSpPr>
        <p:spPr bwMode="auto">
          <a:xfrm>
            <a:off x="2427610" y="5510212"/>
            <a:ext cx="449172" cy="38893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1" name="Oval 57"/>
          <p:cNvSpPr>
            <a:spLocks noChangeArrowheads="1"/>
          </p:cNvSpPr>
          <p:nvPr/>
        </p:nvSpPr>
        <p:spPr bwMode="auto">
          <a:xfrm>
            <a:off x="2630487" y="5533232"/>
            <a:ext cx="156663" cy="279400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2" name="Oval 58"/>
          <p:cNvSpPr>
            <a:spLocks noChangeArrowheads="1"/>
          </p:cNvSpPr>
          <p:nvPr/>
        </p:nvSpPr>
        <p:spPr bwMode="auto">
          <a:xfrm>
            <a:off x="7634288" y="5848350"/>
            <a:ext cx="333375" cy="1063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3" name="Oval 59"/>
          <p:cNvSpPr>
            <a:spLocks noChangeArrowheads="1"/>
          </p:cNvSpPr>
          <p:nvPr/>
        </p:nvSpPr>
        <p:spPr bwMode="auto">
          <a:xfrm>
            <a:off x="8077200" y="5951538"/>
            <a:ext cx="249238" cy="112712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4" name="Oval 60"/>
          <p:cNvSpPr>
            <a:spLocks noChangeArrowheads="1"/>
          </p:cNvSpPr>
          <p:nvPr/>
        </p:nvSpPr>
        <p:spPr bwMode="auto">
          <a:xfrm>
            <a:off x="8412163" y="6054725"/>
            <a:ext cx="304800" cy="1524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5" name="Line 61"/>
          <p:cNvSpPr>
            <a:spLocks noChangeShapeType="1"/>
          </p:cNvSpPr>
          <p:nvPr/>
        </p:nvSpPr>
        <p:spPr bwMode="auto">
          <a:xfrm>
            <a:off x="3106738" y="950913"/>
            <a:ext cx="7842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6" name="Line 62"/>
          <p:cNvSpPr>
            <a:spLocks noChangeShapeType="1"/>
          </p:cNvSpPr>
          <p:nvPr/>
        </p:nvSpPr>
        <p:spPr bwMode="auto">
          <a:xfrm flipH="1">
            <a:off x="7107238" y="2565400"/>
            <a:ext cx="265112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7" name="Line 63"/>
          <p:cNvSpPr>
            <a:spLocks noChangeShapeType="1"/>
          </p:cNvSpPr>
          <p:nvPr/>
        </p:nvSpPr>
        <p:spPr bwMode="auto">
          <a:xfrm>
            <a:off x="6065838" y="860425"/>
            <a:ext cx="78422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8" name="Line 64"/>
          <p:cNvSpPr>
            <a:spLocks noChangeShapeType="1"/>
          </p:cNvSpPr>
          <p:nvPr/>
        </p:nvSpPr>
        <p:spPr bwMode="auto">
          <a:xfrm>
            <a:off x="7967663" y="1450975"/>
            <a:ext cx="14287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9" name="Oval 65"/>
          <p:cNvSpPr>
            <a:spLocks noChangeArrowheads="1"/>
          </p:cNvSpPr>
          <p:nvPr/>
        </p:nvSpPr>
        <p:spPr bwMode="auto">
          <a:xfrm>
            <a:off x="3719513" y="3878263"/>
            <a:ext cx="2085975" cy="10509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0" name="Line 66"/>
          <p:cNvSpPr>
            <a:spLocks noChangeShapeType="1"/>
          </p:cNvSpPr>
          <p:nvPr/>
        </p:nvSpPr>
        <p:spPr bwMode="auto">
          <a:xfrm flipH="1">
            <a:off x="5803900" y="3616325"/>
            <a:ext cx="265113" cy="26193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1" name="Line 67"/>
          <p:cNvSpPr>
            <a:spLocks noChangeShapeType="1"/>
          </p:cNvSpPr>
          <p:nvPr/>
        </p:nvSpPr>
        <p:spPr bwMode="auto">
          <a:xfrm flipH="1">
            <a:off x="3976688" y="5059363"/>
            <a:ext cx="266700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2" name="Line 68"/>
          <p:cNvSpPr>
            <a:spLocks noChangeShapeType="1"/>
          </p:cNvSpPr>
          <p:nvPr/>
        </p:nvSpPr>
        <p:spPr bwMode="auto">
          <a:xfrm>
            <a:off x="4764088" y="5673725"/>
            <a:ext cx="104457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3" name="AutoShape 69"/>
          <p:cNvSpPr>
            <a:spLocks/>
          </p:cNvSpPr>
          <p:nvPr/>
        </p:nvSpPr>
        <p:spPr bwMode="auto">
          <a:xfrm>
            <a:off x="2616200" y="1184275"/>
            <a:ext cx="1104900" cy="279400"/>
          </a:xfrm>
          <a:prstGeom prst="callout1">
            <a:avLst>
              <a:gd name="adj1" fmla="val 49921"/>
              <a:gd name="adj2" fmla="val -4014"/>
              <a:gd name="adj3" fmla="val 3690"/>
              <a:gd name="adj4" fmla="val -24296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4" name="AutoShape 70"/>
          <p:cNvSpPr>
            <a:spLocks/>
          </p:cNvSpPr>
          <p:nvPr/>
        </p:nvSpPr>
        <p:spPr bwMode="auto">
          <a:xfrm>
            <a:off x="5033963" y="1420813"/>
            <a:ext cx="1411287" cy="450850"/>
          </a:xfrm>
          <a:prstGeom prst="callout1">
            <a:avLst>
              <a:gd name="adj1" fmla="val 49949"/>
              <a:gd name="adj2" fmla="val 103139"/>
              <a:gd name="adj3" fmla="val -49356"/>
              <a:gd name="adj4" fmla="val 14716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nezralá stěna</a:t>
            </a:r>
          </a:p>
        </p:txBody>
      </p:sp>
      <p:sp>
        <p:nvSpPr>
          <p:cNvPr id="139335" name="AutoShape 71"/>
          <p:cNvSpPr>
            <a:spLocks/>
          </p:cNvSpPr>
          <p:nvPr/>
        </p:nvSpPr>
        <p:spPr bwMode="auto">
          <a:xfrm>
            <a:off x="5424488" y="2173288"/>
            <a:ext cx="1104900" cy="269875"/>
          </a:xfrm>
          <a:prstGeom prst="callout1">
            <a:avLst>
              <a:gd name="adj1" fmla="val 49750"/>
              <a:gd name="adj2" fmla="val 104009"/>
              <a:gd name="adj3" fmla="val 41324"/>
              <a:gd name="adj4" fmla="val 250037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b="1">
                <a:solidFill>
                  <a:srgbClr val="000000"/>
                </a:solidFill>
                <a:latin typeface="Arial Unicode MS" pitchFamily="34" charset="-128"/>
              </a:rPr>
              <a:t>vakuola</a:t>
            </a:r>
          </a:p>
        </p:txBody>
      </p:sp>
      <p:sp>
        <p:nvSpPr>
          <p:cNvPr id="139336" name="Rectangle 72"/>
          <p:cNvSpPr>
            <a:spLocks noChangeArrowheads="1"/>
          </p:cNvSpPr>
          <p:nvPr/>
        </p:nvSpPr>
        <p:spPr bwMode="auto">
          <a:xfrm>
            <a:off x="3313113" y="404813"/>
            <a:ext cx="1104900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lnSpc>
                <a:spcPct val="80000"/>
              </a:lnSpc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0000"/>
                </a:solidFill>
              </a:rPr>
              <a:t>Meióza</a:t>
            </a:r>
          </a:p>
          <a:p>
            <a:pPr algn="just" defTabSz="449263" eaLnBrk="0" hangingPunct="0">
              <a:buClr>
                <a:srgbClr val="FF33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3300"/>
                </a:solidFill>
              </a:rPr>
              <a:t>I a II</a:t>
            </a:r>
          </a:p>
        </p:txBody>
      </p:sp>
      <p:sp>
        <p:nvSpPr>
          <p:cNvPr id="139337" name="Rectangle 73"/>
          <p:cNvSpPr>
            <a:spLocks noChangeArrowheads="1"/>
          </p:cNvSpPr>
          <p:nvPr/>
        </p:nvSpPr>
        <p:spPr bwMode="auto">
          <a:xfrm>
            <a:off x="5976938" y="561975"/>
            <a:ext cx="99695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FF0000"/>
                </a:solidFill>
              </a:rPr>
              <a:t>kaláza</a:t>
            </a:r>
          </a:p>
        </p:txBody>
      </p:sp>
      <p:sp>
        <p:nvSpPr>
          <p:cNvPr id="139338" name="Rectangle 74"/>
          <p:cNvSpPr>
            <a:spLocks noChangeArrowheads="1"/>
          </p:cNvSpPr>
          <p:nvPr/>
        </p:nvSpPr>
        <p:spPr bwMode="auto">
          <a:xfrm>
            <a:off x="7524750" y="2673350"/>
            <a:ext cx="182721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1. mitóza</a:t>
            </a:r>
          </a:p>
        </p:txBody>
      </p:sp>
      <p:sp>
        <p:nvSpPr>
          <p:cNvPr id="139339" name="AutoShape 75"/>
          <p:cNvSpPr>
            <a:spLocks/>
          </p:cNvSpPr>
          <p:nvPr/>
        </p:nvSpPr>
        <p:spPr bwMode="auto">
          <a:xfrm>
            <a:off x="7678738" y="3062288"/>
            <a:ext cx="1104900" cy="555625"/>
          </a:xfrm>
          <a:prstGeom prst="callout1">
            <a:avLst>
              <a:gd name="adj1" fmla="val 49958"/>
              <a:gd name="adj2" fmla="val -4009"/>
              <a:gd name="adj3" fmla="val 28847"/>
              <a:gd name="adj4" fmla="val -7515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veget. buňky</a:t>
            </a:r>
          </a:p>
        </p:txBody>
      </p:sp>
      <p:sp>
        <p:nvSpPr>
          <p:cNvPr id="139340" name="AutoShape 76"/>
          <p:cNvSpPr>
            <a:spLocks/>
          </p:cNvSpPr>
          <p:nvPr/>
        </p:nvSpPr>
        <p:spPr bwMode="auto">
          <a:xfrm>
            <a:off x="6869113" y="3803650"/>
            <a:ext cx="1104900" cy="708025"/>
          </a:xfrm>
          <a:prstGeom prst="callout1">
            <a:avLst>
              <a:gd name="adj1" fmla="val 50000"/>
              <a:gd name="adj2" fmla="val -4009"/>
              <a:gd name="adj3" fmla="val -80935"/>
              <a:gd name="adj4" fmla="val -50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generat. buňky</a:t>
            </a:r>
          </a:p>
        </p:txBody>
      </p:sp>
      <p:sp>
        <p:nvSpPr>
          <p:cNvPr id="139341" name="Rectangle 77"/>
          <p:cNvSpPr>
            <a:spLocks noChangeArrowheads="1"/>
          </p:cNvSpPr>
          <p:nvPr/>
        </p:nvSpPr>
        <p:spPr bwMode="auto">
          <a:xfrm>
            <a:off x="2001838" y="4895850"/>
            <a:ext cx="1770062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odvodnění</a:t>
            </a:r>
          </a:p>
        </p:txBody>
      </p:sp>
      <p:sp>
        <p:nvSpPr>
          <p:cNvPr id="139342" name="Rectangle 78"/>
          <p:cNvSpPr>
            <a:spLocks noChangeArrowheads="1"/>
          </p:cNvSpPr>
          <p:nvPr/>
        </p:nvSpPr>
        <p:spPr bwMode="auto">
          <a:xfrm>
            <a:off x="1098550" y="153988"/>
            <a:ext cx="2087563" cy="287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pylová mat. buňka</a:t>
            </a:r>
          </a:p>
        </p:txBody>
      </p:sp>
      <p:sp>
        <p:nvSpPr>
          <p:cNvPr id="139343" name="Rectangle 79"/>
          <p:cNvSpPr>
            <a:spLocks noChangeArrowheads="1"/>
          </p:cNvSpPr>
          <p:nvPr/>
        </p:nvSpPr>
        <p:spPr bwMode="auto">
          <a:xfrm>
            <a:off x="4540250" y="153988"/>
            <a:ext cx="1042988" cy="2587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tetráda</a:t>
            </a:r>
          </a:p>
        </p:txBody>
      </p:sp>
      <p:sp>
        <p:nvSpPr>
          <p:cNvPr id="139344" name="Rectangle 80"/>
          <p:cNvSpPr>
            <a:spLocks noChangeArrowheads="1"/>
          </p:cNvSpPr>
          <p:nvPr/>
        </p:nvSpPr>
        <p:spPr bwMode="auto">
          <a:xfrm>
            <a:off x="6838950" y="153988"/>
            <a:ext cx="2654300" cy="2825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volné mikrospory</a:t>
            </a:r>
          </a:p>
        </p:txBody>
      </p:sp>
      <p:sp>
        <p:nvSpPr>
          <p:cNvPr id="139345" name="Rectangle 81"/>
          <p:cNvSpPr>
            <a:spLocks noChangeArrowheads="1"/>
          </p:cNvSpPr>
          <p:nvPr/>
        </p:nvSpPr>
        <p:spPr bwMode="auto">
          <a:xfrm>
            <a:off x="2640013" y="2098675"/>
            <a:ext cx="2782887" cy="304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mikrospora</a:t>
            </a:r>
          </a:p>
        </p:txBody>
      </p:sp>
      <p:sp>
        <p:nvSpPr>
          <p:cNvPr id="139346" name="Rectangle 82"/>
          <p:cNvSpPr>
            <a:spLocks noChangeArrowheads="1"/>
          </p:cNvSpPr>
          <p:nvPr/>
        </p:nvSpPr>
        <p:spPr bwMode="auto">
          <a:xfrm>
            <a:off x="2640013" y="2924175"/>
            <a:ext cx="2765425" cy="3254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nezralé pylové zrno</a:t>
            </a:r>
          </a:p>
        </p:txBody>
      </p:sp>
      <p:sp>
        <p:nvSpPr>
          <p:cNvPr id="139347" name="Rectangle 83"/>
          <p:cNvSpPr>
            <a:spLocks noChangeArrowheads="1"/>
          </p:cNvSpPr>
          <p:nvPr/>
        </p:nvSpPr>
        <p:spPr bwMode="auto">
          <a:xfrm>
            <a:off x="1562100" y="6173788"/>
            <a:ext cx="2290763" cy="279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zralé pylové zrno</a:t>
            </a:r>
          </a:p>
        </p:txBody>
      </p:sp>
      <p:sp>
        <p:nvSpPr>
          <p:cNvPr id="139348" name="Rectangle 84"/>
          <p:cNvSpPr>
            <a:spLocks noChangeArrowheads="1"/>
          </p:cNvSpPr>
          <p:nvPr/>
        </p:nvSpPr>
        <p:spPr bwMode="auto">
          <a:xfrm>
            <a:off x="4545013" y="5978525"/>
            <a:ext cx="2825750" cy="2587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klíčící  pylové zrno</a:t>
            </a:r>
          </a:p>
        </p:txBody>
      </p:sp>
      <p:sp>
        <p:nvSpPr>
          <p:cNvPr id="139349" name="AutoShape 85"/>
          <p:cNvSpPr>
            <a:spLocks/>
          </p:cNvSpPr>
          <p:nvPr/>
        </p:nvSpPr>
        <p:spPr bwMode="auto">
          <a:xfrm>
            <a:off x="8456613" y="5584825"/>
            <a:ext cx="1104900" cy="279400"/>
          </a:xfrm>
          <a:prstGeom prst="callout1">
            <a:avLst>
              <a:gd name="adj1" fmla="val 50079"/>
              <a:gd name="adj2" fmla="val -3940"/>
              <a:gd name="adj3" fmla="val 94384"/>
              <a:gd name="adj4" fmla="val -5116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0" name="AutoShape 86"/>
          <p:cNvSpPr>
            <a:spLocks/>
          </p:cNvSpPr>
          <p:nvPr/>
        </p:nvSpPr>
        <p:spPr bwMode="auto">
          <a:xfrm>
            <a:off x="8547100" y="5491163"/>
            <a:ext cx="1104900" cy="554037"/>
          </a:xfrm>
          <a:prstGeom prst="callout1">
            <a:avLst>
              <a:gd name="adj1" fmla="val 49958"/>
              <a:gd name="adj2" fmla="val -4009"/>
              <a:gd name="adj3" fmla="val 87750"/>
              <a:gd name="adj4" fmla="val -593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1" name="AutoShape 87"/>
          <p:cNvSpPr>
            <a:spLocks/>
          </p:cNvSpPr>
          <p:nvPr/>
        </p:nvSpPr>
        <p:spPr bwMode="auto">
          <a:xfrm>
            <a:off x="8229600" y="4932363"/>
            <a:ext cx="1104900" cy="261937"/>
          </a:xfrm>
          <a:prstGeom prst="callout1">
            <a:avLst>
              <a:gd name="adj1" fmla="val 50083"/>
              <a:gd name="adj2" fmla="val -3866"/>
              <a:gd name="adj3" fmla="val 357412"/>
              <a:gd name="adj4" fmla="val -3389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2" name="AutoShape 88"/>
          <p:cNvSpPr>
            <a:spLocks/>
          </p:cNvSpPr>
          <p:nvPr/>
        </p:nvSpPr>
        <p:spPr bwMode="auto">
          <a:xfrm>
            <a:off x="5824538" y="6223000"/>
            <a:ext cx="1216025" cy="233363"/>
          </a:xfrm>
          <a:prstGeom prst="callout1">
            <a:avLst>
              <a:gd name="adj1" fmla="val 50000"/>
              <a:gd name="adj2" fmla="val 103583"/>
              <a:gd name="adj3" fmla="val -49426"/>
              <a:gd name="adj4" fmla="val 191681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3" name="Rectangle 89"/>
          <p:cNvSpPr>
            <a:spLocks noChangeArrowheads="1"/>
          </p:cNvSpPr>
          <p:nvPr/>
        </p:nvSpPr>
        <p:spPr bwMode="auto">
          <a:xfrm>
            <a:off x="4572000" y="5181600"/>
            <a:ext cx="1325563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2. mitóza </a:t>
            </a:r>
          </a:p>
        </p:txBody>
      </p:sp>
      <p:sp>
        <p:nvSpPr>
          <p:cNvPr id="139354" name="Line 90"/>
          <p:cNvSpPr>
            <a:spLocks noChangeShapeType="1"/>
          </p:cNvSpPr>
          <p:nvPr/>
        </p:nvSpPr>
        <p:spPr bwMode="auto">
          <a:xfrm>
            <a:off x="8186738" y="5064125"/>
            <a:ext cx="79375" cy="919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55" name="Rectangle 91"/>
          <p:cNvSpPr>
            <a:spLocks noChangeArrowheads="1"/>
          </p:cNvSpPr>
          <p:nvPr/>
        </p:nvSpPr>
        <p:spPr bwMode="auto">
          <a:xfrm>
            <a:off x="9347200" y="1371600"/>
            <a:ext cx="143986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migrace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jádra</a:t>
            </a:r>
          </a:p>
        </p:txBody>
      </p:sp>
      <p:sp>
        <p:nvSpPr>
          <p:cNvPr id="139356" name="AutoShape 92"/>
          <p:cNvSpPr>
            <a:spLocks/>
          </p:cNvSpPr>
          <p:nvPr/>
        </p:nvSpPr>
        <p:spPr bwMode="auto">
          <a:xfrm>
            <a:off x="1268413" y="4286250"/>
            <a:ext cx="1417637" cy="188913"/>
          </a:xfrm>
          <a:prstGeom prst="callout2">
            <a:avLst>
              <a:gd name="adj1" fmla="val 59241"/>
              <a:gd name="adj2" fmla="val 106468"/>
              <a:gd name="adj3" fmla="val 59241"/>
              <a:gd name="adj4" fmla="val 141500"/>
              <a:gd name="adj5" fmla="val 59241"/>
              <a:gd name="adj6" fmla="val 17658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2600" tIns="12600" rIns="12600" bIns="12600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apertura</a:t>
            </a:r>
          </a:p>
        </p:txBody>
      </p:sp>
      <p:sp>
        <p:nvSpPr>
          <p:cNvPr id="139358" name="Oval 94"/>
          <p:cNvSpPr>
            <a:spLocks noChangeArrowheads="1"/>
          </p:cNvSpPr>
          <p:nvPr/>
        </p:nvSpPr>
        <p:spPr bwMode="auto">
          <a:xfrm>
            <a:off x="3903625" y="3951288"/>
            <a:ext cx="1718241" cy="895350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9" name="Oval 95"/>
          <p:cNvSpPr>
            <a:spLocks noChangeArrowheads="1"/>
          </p:cNvSpPr>
          <p:nvPr/>
        </p:nvSpPr>
        <p:spPr bwMode="auto">
          <a:xfrm>
            <a:off x="4764862" y="4286250"/>
            <a:ext cx="522667" cy="3063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0" name="Oval 96"/>
          <p:cNvSpPr>
            <a:spLocks noChangeArrowheads="1"/>
          </p:cNvSpPr>
          <p:nvPr/>
        </p:nvSpPr>
        <p:spPr bwMode="auto">
          <a:xfrm>
            <a:off x="5425072" y="4062413"/>
            <a:ext cx="110035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1" name="Oval 97"/>
          <p:cNvSpPr>
            <a:spLocks noChangeArrowheads="1"/>
          </p:cNvSpPr>
          <p:nvPr/>
        </p:nvSpPr>
        <p:spPr bwMode="auto">
          <a:xfrm>
            <a:off x="4652710" y="4841875"/>
            <a:ext cx="112151" cy="8731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2" name="Oval 98"/>
          <p:cNvSpPr>
            <a:spLocks noChangeArrowheads="1"/>
          </p:cNvSpPr>
          <p:nvPr/>
        </p:nvSpPr>
        <p:spPr bwMode="auto">
          <a:xfrm>
            <a:off x="3770313" y="4397375"/>
            <a:ext cx="2116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3" name="Oval 99"/>
          <p:cNvSpPr>
            <a:spLocks noChangeArrowheads="1"/>
          </p:cNvSpPr>
          <p:nvPr/>
        </p:nvSpPr>
        <p:spPr bwMode="auto">
          <a:xfrm>
            <a:off x="4110038" y="4152901"/>
            <a:ext cx="535549" cy="5556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4" name="Oval 100"/>
          <p:cNvSpPr>
            <a:spLocks noChangeArrowheads="1"/>
          </p:cNvSpPr>
          <p:nvPr/>
        </p:nvSpPr>
        <p:spPr bwMode="auto">
          <a:xfrm>
            <a:off x="4281228" y="4269539"/>
            <a:ext cx="167169" cy="333375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5" name="Oval 101"/>
          <p:cNvSpPr>
            <a:spLocks noChangeArrowheads="1"/>
          </p:cNvSpPr>
          <p:nvPr/>
        </p:nvSpPr>
        <p:spPr bwMode="auto">
          <a:xfrm>
            <a:off x="3772429" y="4397375"/>
            <a:ext cx="110035" cy="5556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6" name="Oval 102"/>
          <p:cNvSpPr>
            <a:spLocks noChangeArrowheads="1"/>
          </p:cNvSpPr>
          <p:nvPr/>
        </p:nvSpPr>
        <p:spPr bwMode="auto">
          <a:xfrm>
            <a:off x="1230313" y="452438"/>
            <a:ext cx="1673225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7" name="Oval 103"/>
          <p:cNvSpPr>
            <a:spLocks noChangeArrowheads="1"/>
          </p:cNvSpPr>
          <p:nvPr/>
        </p:nvSpPr>
        <p:spPr bwMode="auto">
          <a:xfrm>
            <a:off x="4211638" y="452438"/>
            <a:ext cx="1657350" cy="8159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8" name="Rectangle 104"/>
          <p:cNvSpPr>
            <a:spLocks noChangeArrowheads="1"/>
          </p:cNvSpPr>
          <p:nvPr/>
        </p:nvSpPr>
        <p:spPr bwMode="auto">
          <a:xfrm>
            <a:off x="3440113" y="3506788"/>
            <a:ext cx="1768475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dozrávání</a:t>
            </a:r>
          </a:p>
        </p:txBody>
      </p:sp>
      <p:sp>
        <p:nvSpPr>
          <p:cNvPr id="139369" name="Text Box 105"/>
          <p:cNvSpPr txBox="1">
            <a:spLocks noChangeArrowheads="1"/>
          </p:cNvSpPr>
          <p:nvPr/>
        </p:nvSpPr>
        <p:spPr bwMode="auto">
          <a:xfrm>
            <a:off x="9023350" y="2133600"/>
            <a:ext cx="2768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>
                <a:solidFill>
                  <a:srgbClr val="0000FF"/>
                </a:solidFill>
                <a:latin typeface="Arial Unicode MS" pitchFamily="34" charset="-128"/>
              </a:rPr>
              <a:t>tvorba mikrospor</a:t>
            </a:r>
          </a:p>
        </p:txBody>
      </p:sp>
      <p:sp>
        <p:nvSpPr>
          <p:cNvPr id="139370" name="Text Box 106"/>
          <p:cNvSpPr txBox="1">
            <a:spLocks noChangeArrowheads="1"/>
          </p:cNvSpPr>
          <p:nvPr/>
        </p:nvSpPr>
        <p:spPr bwMode="auto">
          <a:xfrm>
            <a:off x="9021763" y="3068638"/>
            <a:ext cx="2738437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>
                <a:solidFill>
                  <a:srgbClr val="0000FF"/>
                </a:solidFill>
                <a:latin typeface="Arial Unicode MS" pitchFamily="34" charset="-128"/>
              </a:rPr>
              <a:t>tvorba gamet</a:t>
            </a:r>
          </a:p>
        </p:txBody>
      </p:sp>
      <p:sp>
        <p:nvSpPr>
          <p:cNvPr id="139371" name="Text Box 107"/>
          <p:cNvSpPr txBox="1">
            <a:spLocks noChangeArrowheads="1"/>
          </p:cNvSpPr>
          <p:nvPr/>
        </p:nvSpPr>
        <p:spPr bwMode="auto">
          <a:xfrm>
            <a:off x="2465388" y="1231900"/>
            <a:ext cx="1701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kalózová stěna</a:t>
            </a:r>
          </a:p>
        </p:txBody>
      </p:sp>
      <p:sp>
        <p:nvSpPr>
          <p:cNvPr id="139372" name="Text Box 108"/>
          <p:cNvSpPr txBox="1">
            <a:spLocks noChangeArrowheads="1"/>
          </p:cNvSpPr>
          <p:nvPr/>
        </p:nvSpPr>
        <p:spPr bwMode="auto">
          <a:xfrm>
            <a:off x="8166100" y="4725988"/>
            <a:ext cx="1738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spermat. buňky</a:t>
            </a:r>
          </a:p>
        </p:txBody>
      </p:sp>
      <p:sp>
        <p:nvSpPr>
          <p:cNvPr id="139373" name="Text Box 109"/>
          <p:cNvSpPr txBox="1">
            <a:spLocks noChangeArrowheads="1"/>
          </p:cNvSpPr>
          <p:nvPr/>
        </p:nvSpPr>
        <p:spPr bwMode="auto">
          <a:xfrm>
            <a:off x="5437188" y="6326188"/>
            <a:ext cx="14446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pylová láčka</a:t>
            </a:r>
          </a:p>
        </p:txBody>
      </p:sp>
      <p:sp>
        <p:nvSpPr>
          <p:cNvPr id="139374" name="Text Box 110"/>
          <p:cNvSpPr txBox="1">
            <a:spLocks noChangeArrowheads="1"/>
          </p:cNvSpPr>
          <p:nvPr/>
        </p:nvSpPr>
        <p:spPr bwMode="auto">
          <a:xfrm>
            <a:off x="563563" y="1384300"/>
            <a:ext cx="7270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</a:t>
            </a:r>
          </a:p>
        </p:txBody>
      </p:sp>
      <p:sp>
        <p:nvSpPr>
          <p:cNvPr id="139375" name="Line 111"/>
          <p:cNvSpPr>
            <a:spLocks noChangeShapeType="1"/>
          </p:cNvSpPr>
          <p:nvPr/>
        </p:nvSpPr>
        <p:spPr bwMode="auto">
          <a:xfrm flipH="1">
            <a:off x="1319213" y="838200"/>
            <a:ext cx="815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76" name="Line 112"/>
          <p:cNvSpPr>
            <a:spLocks noChangeShapeType="1"/>
          </p:cNvSpPr>
          <p:nvPr/>
        </p:nvSpPr>
        <p:spPr bwMode="auto">
          <a:xfrm>
            <a:off x="406400" y="2667000"/>
            <a:ext cx="11277600" cy="1588"/>
          </a:xfrm>
          <a:prstGeom prst="line">
            <a:avLst/>
          </a:prstGeom>
          <a:noFill/>
          <a:ln w="2844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413024"/>
      </a:dk2>
      <a:lt2>
        <a:srgbClr val="E8E6E2"/>
      </a:lt2>
      <a:accent1>
        <a:srgbClr val="81A4D5"/>
      </a:accent1>
      <a:accent2>
        <a:srgbClr val="5EADBE"/>
      </a:accent2>
      <a:accent3>
        <a:srgbClr val="6DAF9F"/>
      </a:accent3>
      <a:accent4>
        <a:srgbClr val="5EB47B"/>
      </a:accent4>
      <a:accent5>
        <a:srgbClr val="6CB266"/>
      </a:accent5>
      <a:accent6>
        <a:srgbClr val="85AF5B"/>
      </a:accent6>
      <a:hlink>
        <a:srgbClr val="987F5C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289</TotalTime>
  <Words>992</Words>
  <Application>Microsoft Office PowerPoint</Application>
  <PresentationFormat>Širokoúhlá obrazovka</PresentationFormat>
  <Paragraphs>155</Paragraphs>
  <Slides>26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Comic Sans MS</vt:lpstr>
      <vt:lpstr>Gill Sans Nova</vt:lpstr>
      <vt:lpstr>Times New Roman</vt:lpstr>
      <vt:lpstr>Wingdings</vt:lpstr>
      <vt:lpstr>ConfettiVTI</vt:lpstr>
      <vt:lpstr>Samčí gametofyt</vt:lpstr>
      <vt:lpstr>Jak vznikají tyčinky?  Jak vzniká pyl?  Jak vypadá pylové zrno zblízka?</vt:lpstr>
      <vt:lpstr>Tyčinka – samčí rozmnožovací orgán Androeceum – soubor tyčinek</vt:lpstr>
      <vt:lpstr>Anatomická stavba prašníku</vt:lpstr>
      <vt:lpstr>Endothecium</vt:lpstr>
      <vt:lpstr>Dehiscence prašníku</vt:lpstr>
      <vt:lpstr>Tapetum – žlaznaté a améboidní</vt:lpstr>
      <vt:lpstr>Vývoj tapeta je synchronizovaný z vývojem mikrospor</vt:lpstr>
      <vt:lpstr>Prezentace aplikace PowerPoint</vt:lpstr>
      <vt:lpstr>Typy tvorby tetrád</vt:lpstr>
      <vt:lpstr>Přirozené tetrády pylu</vt:lpstr>
      <vt:lpstr>Polinárium (brylky) orchidejí</vt:lpstr>
      <vt:lpstr>Dvojbuněčný a trojbuněčný pyl</vt:lpstr>
      <vt:lpstr>Přestávka</vt:lpstr>
      <vt:lpstr>Stavba pylového zrna</vt:lpstr>
      <vt:lpstr>Klasifikace pylových zrn NPC </vt:lpstr>
      <vt:lpstr>Příklady různých typů pylových zrn</vt:lpstr>
      <vt:lpstr>Prezentace aplikace PowerPoint</vt:lpstr>
      <vt:lpstr>Sporoderma – stěna pylového zrna</vt:lpstr>
      <vt:lpstr>Stavba exiny pylového zrna pelyňku (Artemisia) </vt:lpstr>
      <vt:lpstr>Příklady typů skulptur (ornamentace) exiny:</vt:lpstr>
      <vt:lpstr>Prezentace aplikace PowerPoint</vt:lpstr>
      <vt:lpstr>Prezentace aplikace PowerPoint</vt:lpstr>
      <vt:lpstr>Vývoj prašníku (Triticum aestivum)</vt:lpstr>
      <vt:lpstr>Vývoj prašníku tabáku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Samčí gametofyt</dc:title>
  <dc:creator>cempirkova</dc:creator>
  <cp:lastModifiedBy>Hana Cempírková</cp:lastModifiedBy>
  <cp:revision>8</cp:revision>
  <dcterms:created xsi:type="dcterms:W3CDTF">2021-11-10T15:53:37Z</dcterms:created>
  <dcterms:modified xsi:type="dcterms:W3CDTF">2022-10-24T08:40:14Z</dcterms:modified>
</cp:coreProperties>
</file>