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notesMasterIdLst>
    <p:notesMasterId r:id="rId33"/>
  </p:notesMasterIdLst>
  <p:sldIdLst>
    <p:sldId id="256" r:id="rId2"/>
    <p:sldId id="257" r:id="rId3"/>
    <p:sldId id="351" r:id="rId4"/>
    <p:sldId id="258" r:id="rId5"/>
    <p:sldId id="324" r:id="rId6"/>
    <p:sldId id="326" r:id="rId7"/>
    <p:sldId id="329" r:id="rId8"/>
    <p:sldId id="331" r:id="rId9"/>
    <p:sldId id="259" r:id="rId10"/>
    <p:sldId id="273" r:id="rId11"/>
    <p:sldId id="277" r:id="rId12"/>
    <p:sldId id="282" r:id="rId13"/>
    <p:sldId id="283" r:id="rId14"/>
    <p:sldId id="286" r:id="rId15"/>
    <p:sldId id="346" r:id="rId16"/>
    <p:sldId id="333" r:id="rId17"/>
    <p:sldId id="332" r:id="rId18"/>
    <p:sldId id="347" r:id="rId19"/>
    <p:sldId id="314" r:id="rId20"/>
    <p:sldId id="350" r:id="rId21"/>
    <p:sldId id="319" r:id="rId22"/>
    <p:sldId id="317" r:id="rId23"/>
    <p:sldId id="287" r:id="rId24"/>
    <p:sldId id="288" r:id="rId25"/>
    <p:sldId id="289" r:id="rId26"/>
    <p:sldId id="320" r:id="rId27"/>
    <p:sldId id="321" r:id="rId28"/>
    <p:sldId id="318" r:id="rId29"/>
    <p:sldId id="316" r:id="rId30"/>
    <p:sldId id="348" r:id="rId31"/>
    <p:sldId id="349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7D15BF-9D4F-45EB-8B12-7247D60183FC}" v="12" dt="2022-11-21T09:13:36.7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5824" autoAdjust="0"/>
  </p:normalViewPr>
  <p:slideViewPr>
    <p:cSldViewPr snapToGrid="0">
      <p:cViewPr varScale="1">
        <p:scale>
          <a:sx n="98" d="100"/>
          <a:sy n="98" d="100"/>
        </p:scale>
        <p:origin x="3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a Cempírková" userId="940c1edf-007d-4c97-9d29-f6c7ac8423e0" providerId="ADAL" clId="{B47D15BF-9D4F-45EB-8B12-7247D60183FC}"/>
    <pc:docChg chg="undo custSel addSld modSld">
      <pc:chgData name="Hana Cempírková" userId="940c1edf-007d-4c97-9d29-f6c7ac8423e0" providerId="ADAL" clId="{B47D15BF-9D4F-45EB-8B12-7247D60183FC}" dt="2022-11-21T09:13:36.736" v="144" actId="1076"/>
      <pc:docMkLst>
        <pc:docMk/>
      </pc:docMkLst>
      <pc:sldChg chg="modSp mod">
        <pc:chgData name="Hana Cempírková" userId="940c1edf-007d-4c97-9d29-f6c7ac8423e0" providerId="ADAL" clId="{B47D15BF-9D4F-45EB-8B12-7247D60183FC}" dt="2022-11-21T08:56:38.370" v="31" actId="20577"/>
        <pc:sldMkLst>
          <pc:docMk/>
          <pc:sldMk cId="0" sldId="287"/>
        </pc:sldMkLst>
        <pc:spChg chg="mod">
          <ac:chgData name="Hana Cempírková" userId="940c1edf-007d-4c97-9d29-f6c7ac8423e0" providerId="ADAL" clId="{B47D15BF-9D4F-45EB-8B12-7247D60183FC}" dt="2022-11-21T08:56:38.370" v="31" actId="20577"/>
          <ac:spMkLst>
            <pc:docMk/>
            <pc:sldMk cId="0" sldId="287"/>
            <ac:spMk id="54276" creationId="{9488DA49-C67E-423E-9862-7F2FEDDD3C4F}"/>
          </ac:spMkLst>
        </pc:spChg>
        <pc:picChg chg="mod">
          <ac:chgData name="Hana Cempírková" userId="940c1edf-007d-4c97-9d29-f6c7ac8423e0" providerId="ADAL" clId="{B47D15BF-9D4F-45EB-8B12-7247D60183FC}" dt="2022-11-21T08:56:27.031" v="27" actId="1076"/>
          <ac:picMkLst>
            <pc:docMk/>
            <pc:sldMk cId="0" sldId="287"/>
            <ac:picMk id="54275" creationId="{8D54172B-8E00-4A21-8B2B-ABE952FD9C0B}"/>
          </ac:picMkLst>
        </pc:picChg>
      </pc:sldChg>
      <pc:sldChg chg="modSp mod">
        <pc:chgData name="Hana Cempírková" userId="940c1edf-007d-4c97-9d29-f6c7ac8423e0" providerId="ADAL" clId="{B47D15BF-9D4F-45EB-8B12-7247D60183FC}" dt="2022-11-21T08:55:50.557" v="21" actId="207"/>
        <pc:sldMkLst>
          <pc:docMk/>
          <pc:sldMk cId="0" sldId="317"/>
        </pc:sldMkLst>
        <pc:spChg chg="mod">
          <ac:chgData name="Hana Cempírková" userId="940c1edf-007d-4c97-9d29-f6c7ac8423e0" providerId="ADAL" clId="{B47D15BF-9D4F-45EB-8B12-7247D60183FC}" dt="2022-11-21T08:55:50.557" v="21" actId="207"/>
          <ac:spMkLst>
            <pc:docMk/>
            <pc:sldMk cId="0" sldId="317"/>
            <ac:spMk id="53251" creationId="{DC8FF875-C072-40EF-894C-455034125F96}"/>
          </ac:spMkLst>
        </pc:spChg>
      </pc:sldChg>
      <pc:sldChg chg="modSp mod">
        <pc:chgData name="Hana Cempírková" userId="940c1edf-007d-4c97-9d29-f6c7ac8423e0" providerId="ADAL" clId="{B47D15BF-9D4F-45EB-8B12-7247D60183FC}" dt="2022-11-21T08:55:08.263" v="18" actId="403"/>
        <pc:sldMkLst>
          <pc:docMk/>
          <pc:sldMk cId="0" sldId="319"/>
        </pc:sldMkLst>
        <pc:spChg chg="mod">
          <ac:chgData name="Hana Cempírková" userId="940c1edf-007d-4c97-9d29-f6c7ac8423e0" providerId="ADAL" clId="{B47D15BF-9D4F-45EB-8B12-7247D60183FC}" dt="2022-11-21T08:55:08.263" v="18" actId="403"/>
          <ac:spMkLst>
            <pc:docMk/>
            <pc:sldMk cId="0" sldId="319"/>
            <ac:spMk id="52226" creationId="{D2616C70-7015-409E-85C1-94C31F0D6DD6}"/>
          </ac:spMkLst>
        </pc:spChg>
      </pc:sldChg>
      <pc:sldChg chg="addSp delSp modSp mod">
        <pc:chgData name="Hana Cempírková" userId="940c1edf-007d-4c97-9d29-f6c7ac8423e0" providerId="ADAL" clId="{B47D15BF-9D4F-45EB-8B12-7247D60183FC}" dt="2022-11-21T09:09:53.564" v="136" actId="20577"/>
        <pc:sldMkLst>
          <pc:docMk/>
          <pc:sldMk cId="366985427" sldId="348"/>
        </pc:sldMkLst>
        <pc:spChg chg="mod">
          <ac:chgData name="Hana Cempírková" userId="940c1edf-007d-4c97-9d29-f6c7ac8423e0" providerId="ADAL" clId="{B47D15BF-9D4F-45EB-8B12-7247D60183FC}" dt="2022-11-21T09:07:41.485" v="59" actId="1076"/>
          <ac:spMkLst>
            <pc:docMk/>
            <pc:sldMk cId="366985427" sldId="348"/>
            <ac:spMk id="2" creationId="{416040B2-EB7F-45A1-909B-5B3B5E201FCE}"/>
          </ac:spMkLst>
        </pc:spChg>
        <pc:spChg chg="del mod">
          <ac:chgData name="Hana Cempírková" userId="940c1edf-007d-4c97-9d29-f6c7ac8423e0" providerId="ADAL" clId="{B47D15BF-9D4F-45EB-8B12-7247D60183FC}" dt="2022-11-21T09:07:44.774" v="60" actId="21"/>
          <ac:spMkLst>
            <pc:docMk/>
            <pc:sldMk cId="366985427" sldId="348"/>
            <ac:spMk id="4" creationId="{D1CAF6A4-3D5F-438D-929C-FB4A44BE75A1}"/>
          </ac:spMkLst>
        </pc:spChg>
        <pc:spChg chg="add mod">
          <ac:chgData name="Hana Cempírková" userId="940c1edf-007d-4c97-9d29-f6c7ac8423e0" providerId="ADAL" clId="{B47D15BF-9D4F-45EB-8B12-7247D60183FC}" dt="2022-11-21T09:09:53.564" v="136" actId="20577"/>
          <ac:spMkLst>
            <pc:docMk/>
            <pc:sldMk cId="366985427" sldId="348"/>
            <ac:spMk id="6" creationId="{8BE7EBDB-8ED3-8980-7F35-D6F5534FE286}"/>
          </ac:spMkLst>
        </pc:spChg>
        <pc:picChg chg="add mod modCrop">
          <ac:chgData name="Hana Cempírková" userId="940c1edf-007d-4c97-9d29-f6c7ac8423e0" providerId="ADAL" clId="{B47D15BF-9D4F-45EB-8B12-7247D60183FC}" dt="2022-11-21T09:07:37.641" v="58" actId="14100"/>
          <ac:picMkLst>
            <pc:docMk/>
            <pc:sldMk cId="366985427" sldId="348"/>
            <ac:picMk id="5" creationId="{068B8D0E-BB60-7599-0347-57E9D395F71F}"/>
          </ac:picMkLst>
        </pc:picChg>
        <pc:picChg chg="del">
          <ac:chgData name="Hana Cempírková" userId="940c1edf-007d-4c97-9d29-f6c7ac8423e0" providerId="ADAL" clId="{B47D15BF-9D4F-45EB-8B12-7247D60183FC}" dt="2022-11-21T09:05:14.535" v="32" actId="478"/>
          <ac:picMkLst>
            <pc:docMk/>
            <pc:sldMk cId="366985427" sldId="348"/>
            <ac:picMk id="18434" creationId="{F6012CA3-132F-4609-A16E-B3EB3C85719E}"/>
          </ac:picMkLst>
        </pc:picChg>
      </pc:sldChg>
      <pc:sldChg chg="addSp modSp mod">
        <pc:chgData name="Hana Cempírková" userId="940c1edf-007d-4c97-9d29-f6c7ac8423e0" providerId="ADAL" clId="{B47D15BF-9D4F-45EB-8B12-7247D60183FC}" dt="2022-11-21T09:13:36.736" v="144" actId="1076"/>
        <pc:sldMkLst>
          <pc:docMk/>
          <pc:sldMk cId="2470283237" sldId="349"/>
        </pc:sldMkLst>
        <pc:picChg chg="add mod modCrop">
          <ac:chgData name="Hana Cempírková" userId="940c1edf-007d-4c97-9d29-f6c7ac8423e0" providerId="ADAL" clId="{B47D15BF-9D4F-45EB-8B12-7247D60183FC}" dt="2022-11-21T09:13:35.254" v="143" actId="1076"/>
          <ac:picMkLst>
            <pc:docMk/>
            <pc:sldMk cId="2470283237" sldId="349"/>
            <ac:picMk id="4" creationId="{1946C318-EF38-50CF-AE03-B4A1DDD3E4E8}"/>
          </ac:picMkLst>
        </pc:picChg>
        <pc:picChg chg="mod">
          <ac:chgData name="Hana Cempírková" userId="940c1edf-007d-4c97-9d29-f6c7ac8423e0" providerId="ADAL" clId="{B47D15BF-9D4F-45EB-8B12-7247D60183FC}" dt="2022-11-21T09:13:36.736" v="144" actId="1076"/>
          <ac:picMkLst>
            <pc:docMk/>
            <pc:sldMk cId="2470283237" sldId="349"/>
            <ac:picMk id="34820" creationId="{CEB9F3C2-08EB-4A38-B024-4F90D162FCCB}"/>
          </ac:picMkLst>
        </pc:picChg>
      </pc:sldChg>
      <pc:sldChg chg="addSp modSp mod">
        <pc:chgData name="Hana Cempírková" userId="940c1edf-007d-4c97-9d29-f6c7ac8423e0" providerId="ADAL" clId="{B47D15BF-9D4F-45EB-8B12-7247D60183FC}" dt="2022-11-21T08:54:59.564" v="15" actId="1076"/>
        <pc:sldMkLst>
          <pc:docMk/>
          <pc:sldMk cId="3877658547" sldId="350"/>
        </pc:sldMkLst>
        <pc:spChg chg="add mod">
          <ac:chgData name="Hana Cempírková" userId="940c1edf-007d-4c97-9d29-f6c7ac8423e0" providerId="ADAL" clId="{B47D15BF-9D4F-45EB-8B12-7247D60183FC}" dt="2022-11-21T08:54:59.564" v="15" actId="1076"/>
          <ac:spMkLst>
            <pc:docMk/>
            <pc:sldMk cId="3877658547" sldId="350"/>
            <ac:spMk id="2" creationId="{307B29E9-C2D6-F815-693C-DD0148F069C8}"/>
          </ac:spMkLst>
        </pc:spChg>
      </pc:sldChg>
      <pc:sldChg chg="addSp delSp modSp add mod">
        <pc:chgData name="Hana Cempírková" userId="940c1edf-007d-4c97-9d29-f6c7ac8423e0" providerId="ADAL" clId="{B47D15BF-9D4F-45EB-8B12-7247D60183FC}" dt="2022-11-21T08:54:30.172" v="11" actId="1076"/>
        <pc:sldMkLst>
          <pc:docMk/>
          <pc:sldMk cId="2625424453" sldId="351"/>
        </pc:sldMkLst>
        <pc:spChg chg="add del mod">
          <ac:chgData name="Hana Cempírková" userId="940c1edf-007d-4c97-9d29-f6c7ac8423e0" providerId="ADAL" clId="{B47D15BF-9D4F-45EB-8B12-7247D60183FC}" dt="2022-11-21T08:54:06.164" v="5" actId="478"/>
          <ac:spMkLst>
            <pc:docMk/>
            <pc:sldMk cId="2625424453" sldId="351"/>
            <ac:spMk id="2" creationId="{650EFAC5-E8A4-690B-B2C0-212F4A64FB6F}"/>
          </ac:spMkLst>
        </pc:spChg>
        <pc:spChg chg="add mod">
          <ac:chgData name="Hana Cempírková" userId="940c1edf-007d-4c97-9d29-f6c7ac8423e0" providerId="ADAL" clId="{B47D15BF-9D4F-45EB-8B12-7247D60183FC}" dt="2022-11-21T08:54:30.172" v="11" actId="1076"/>
          <ac:spMkLst>
            <pc:docMk/>
            <pc:sldMk cId="2625424453" sldId="351"/>
            <ac:spMk id="3" creationId="{FA161147-39CB-6BDE-5D48-9D405A01C56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A0921F-6B32-4DA1-9CB2-47064B5431F9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A721F0-DE32-4C2F-BC95-06B66A8749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9661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Přestávka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721F0-DE32-4C2F-BC95-06B66A874996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49791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9">
            <a:extLst>
              <a:ext uri="{FF2B5EF4-FFF2-40B4-BE49-F238E27FC236}">
                <a16:creationId xmlns:a16="http://schemas.microsoft.com/office/drawing/2014/main" id="{B7DFD01C-7BB8-47F7-804F-74DD4BDC15E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5E67E22-5098-4A1A-BDBA-9F17A6F4B621}" type="slidenum">
              <a:rPr lang="en-GB" altLang="cs-CZ"/>
              <a:pPr>
                <a:spcBef>
                  <a:spcPct val="0"/>
                </a:spcBef>
              </a:pPr>
              <a:t>23</a:t>
            </a:fld>
            <a:endParaRPr lang="en-GB" altLang="cs-CZ"/>
          </a:p>
        </p:txBody>
      </p:sp>
      <p:sp>
        <p:nvSpPr>
          <p:cNvPr id="55299" name="Text Box 1">
            <a:extLst>
              <a:ext uri="{FF2B5EF4-FFF2-40B4-BE49-F238E27FC236}">
                <a16:creationId xmlns:a16="http://schemas.microsoft.com/office/drawing/2014/main" id="{15D9A6DF-B4CC-4017-A69B-724B456CD8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6000"/>
              </a:lnSpc>
              <a:spcBef>
                <a:spcPct val="0"/>
              </a:spcBef>
            </a:pP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55300" name="Rectangle 2">
            <a:extLst>
              <a:ext uri="{FF2B5EF4-FFF2-40B4-BE49-F238E27FC236}">
                <a16:creationId xmlns:a16="http://schemas.microsoft.com/office/drawing/2014/main" id="{E346925D-4DCA-4E27-8994-58133523C110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9">
            <a:extLst>
              <a:ext uri="{FF2B5EF4-FFF2-40B4-BE49-F238E27FC236}">
                <a16:creationId xmlns:a16="http://schemas.microsoft.com/office/drawing/2014/main" id="{8BF69822-1C43-41A3-983F-65468AAC7E4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0BEE5BA-0532-4775-8C36-E4ECFFA915BB}" type="slidenum">
              <a:rPr lang="en-GB" altLang="cs-CZ"/>
              <a:pPr>
                <a:spcBef>
                  <a:spcPct val="0"/>
                </a:spcBef>
              </a:pPr>
              <a:t>24</a:t>
            </a:fld>
            <a:endParaRPr lang="en-GB" altLang="cs-CZ"/>
          </a:p>
        </p:txBody>
      </p:sp>
      <p:sp>
        <p:nvSpPr>
          <p:cNvPr id="57347" name="Text Box 1">
            <a:extLst>
              <a:ext uri="{FF2B5EF4-FFF2-40B4-BE49-F238E27FC236}">
                <a16:creationId xmlns:a16="http://schemas.microsoft.com/office/drawing/2014/main" id="{99FAF5C7-324A-4E86-8BA8-6648A8163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6000"/>
              </a:lnSpc>
              <a:spcBef>
                <a:spcPct val="0"/>
              </a:spcBef>
            </a:pP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57348" name="Rectangle 2">
            <a:extLst>
              <a:ext uri="{FF2B5EF4-FFF2-40B4-BE49-F238E27FC236}">
                <a16:creationId xmlns:a16="http://schemas.microsoft.com/office/drawing/2014/main" id="{6BFC3F47-3E73-482A-A661-5AFD9FBC83FF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9">
            <a:extLst>
              <a:ext uri="{FF2B5EF4-FFF2-40B4-BE49-F238E27FC236}">
                <a16:creationId xmlns:a16="http://schemas.microsoft.com/office/drawing/2014/main" id="{D0AC44AF-E93E-4461-8B93-A5BD67463AC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076B04E-D7E5-436F-8B3A-88324A8D15EF}" type="slidenum">
              <a:rPr lang="en-GB" altLang="cs-CZ"/>
              <a:pPr>
                <a:spcBef>
                  <a:spcPct val="0"/>
                </a:spcBef>
              </a:pPr>
              <a:t>25</a:t>
            </a:fld>
            <a:endParaRPr lang="en-GB" altLang="cs-CZ"/>
          </a:p>
        </p:txBody>
      </p:sp>
      <p:sp>
        <p:nvSpPr>
          <p:cNvPr id="59395" name="Text Box 1">
            <a:extLst>
              <a:ext uri="{FF2B5EF4-FFF2-40B4-BE49-F238E27FC236}">
                <a16:creationId xmlns:a16="http://schemas.microsoft.com/office/drawing/2014/main" id="{EB14BF50-78EC-4D3F-ACE3-E017F69B8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6000"/>
              </a:lnSpc>
              <a:spcBef>
                <a:spcPct val="0"/>
              </a:spcBef>
            </a:pP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59396" name="Rectangle 2">
            <a:extLst>
              <a:ext uri="{FF2B5EF4-FFF2-40B4-BE49-F238E27FC236}">
                <a16:creationId xmlns:a16="http://schemas.microsoft.com/office/drawing/2014/main" id="{35E929DE-50A6-4060-A830-2A6512E7AB1F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Např. mutanty s narušeným transportem auxinu nebo citlivostí buněk k němu.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721F0-DE32-4C2F-BC95-06B66A874996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30181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721F0-DE32-4C2F-BC95-06B66A874996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2495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Neexistuje žádný „typický“ vývoj embrya jednoděložných nebo dvouděložných rostlin. </a:t>
            </a:r>
            <a:r>
              <a:rPr lang="cs-CZ" dirty="0" err="1"/>
              <a:t>Onagrad</a:t>
            </a:r>
            <a:r>
              <a:rPr lang="cs-CZ" dirty="0"/>
              <a:t> je typ, který má </a:t>
            </a:r>
            <a:r>
              <a:rPr lang="cs-CZ" dirty="0" err="1"/>
              <a:t>arabidopsis</a:t>
            </a:r>
            <a:r>
              <a:rPr lang="cs-CZ" dirty="0"/>
              <a:t>, kokoška i lilie, ale jiné rostliny mohou mít různý typ vývoje embrya. Rozdíl je v podstatě v dělení apikální buňky (zelená). První, asymetrické dělení, je u většiny (kromě </a:t>
            </a:r>
            <a:r>
              <a:rPr lang="cs-CZ" dirty="0" err="1"/>
              <a:t>Piperad</a:t>
            </a:r>
            <a:r>
              <a:rPr lang="cs-CZ" dirty="0"/>
              <a:t>) příčné a pak následující dělení apikální buňky může být různé (podélné u </a:t>
            </a:r>
            <a:r>
              <a:rPr lang="cs-CZ" dirty="0" err="1"/>
              <a:t>Onagrad</a:t>
            </a:r>
            <a:r>
              <a:rPr lang="cs-CZ" dirty="0"/>
              <a:t> a </a:t>
            </a:r>
            <a:r>
              <a:rPr lang="cs-CZ" dirty="0" err="1"/>
              <a:t>Asterad</a:t>
            </a:r>
            <a:r>
              <a:rPr lang="cs-CZ" dirty="0"/>
              <a:t>, příčné u </a:t>
            </a:r>
            <a:r>
              <a:rPr lang="cs-CZ" dirty="0" err="1"/>
              <a:t>Solanad</a:t>
            </a:r>
            <a:r>
              <a:rPr lang="cs-CZ" dirty="0"/>
              <a:t>, </a:t>
            </a:r>
            <a:r>
              <a:rPr lang="cs-CZ" dirty="0" err="1"/>
              <a:t>Chemopodiad</a:t>
            </a:r>
            <a:r>
              <a:rPr lang="cs-CZ" dirty="0"/>
              <a:t> a </a:t>
            </a:r>
            <a:r>
              <a:rPr lang="cs-CZ" dirty="0" err="1"/>
              <a:t>Caryophillad</a:t>
            </a:r>
            <a:r>
              <a:rPr lang="cs-CZ" dirty="0"/>
              <a:t>).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721F0-DE32-4C2F-BC95-06B66A874996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1393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9">
            <a:extLst>
              <a:ext uri="{FF2B5EF4-FFF2-40B4-BE49-F238E27FC236}">
                <a16:creationId xmlns:a16="http://schemas.microsoft.com/office/drawing/2014/main" id="{126661F0-840D-4794-A8F3-A38B8CE4687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0A757E8-68D1-40D2-A8E5-8AA6D25EF680}" type="slidenum">
              <a:rPr lang="en-GB" altLang="cs-CZ"/>
              <a:pPr>
                <a:spcBef>
                  <a:spcPct val="0"/>
                </a:spcBef>
              </a:pPr>
              <a:t>10</a:t>
            </a:fld>
            <a:endParaRPr lang="en-GB" altLang="cs-CZ"/>
          </a:p>
        </p:txBody>
      </p:sp>
      <p:sp>
        <p:nvSpPr>
          <p:cNvPr id="28675" name="Text Box 1">
            <a:extLst>
              <a:ext uri="{FF2B5EF4-FFF2-40B4-BE49-F238E27FC236}">
                <a16:creationId xmlns:a16="http://schemas.microsoft.com/office/drawing/2014/main" id="{57D450E4-0149-48D3-B8C4-2E777BDF4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6000"/>
              </a:lnSpc>
              <a:spcBef>
                <a:spcPct val="0"/>
              </a:spcBef>
            </a:pP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28676" name="Rectangle 2">
            <a:extLst>
              <a:ext uri="{FF2B5EF4-FFF2-40B4-BE49-F238E27FC236}">
                <a16:creationId xmlns:a16="http://schemas.microsoft.com/office/drawing/2014/main" id="{81C40CB1-BDBD-4562-AF47-921159B29DAF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9">
            <a:extLst>
              <a:ext uri="{FF2B5EF4-FFF2-40B4-BE49-F238E27FC236}">
                <a16:creationId xmlns:a16="http://schemas.microsoft.com/office/drawing/2014/main" id="{99E30D83-FD08-45AB-B954-4178EA6C225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63B41EA-A9FF-4E86-A43A-BE831627C621}" type="slidenum">
              <a:rPr lang="en-GB" altLang="cs-CZ"/>
              <a:pPr>
                <a:spcBef>
                  <a:spcPct val="0"/>
                </a:spcBef>
              </a:pPr>
              <a:t>11</a:t>
            </a:fld>
            <a:endParaRPr lang="en-GB" altLang="cs-CZ"/>
          </a:p>
        </p:txBody>
      </p:sp>
      <p:sp>
        <p:nvSpPr>
          <p:cNvPr id="36867" name="Text Box 1">
            <a:extLst>
              <a:ext uri="{FF2B5EF4-FFF2-40B4-BE49-F238E27FC236}">
                <a16:creationId xmlns:a16="http://schemas.microsoft.com/office/drawing/2014/main" id="{15B11661-7CCC-48EC-912F-52B392258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6000"/>
              </a:lnSpc>
              <a:spcBef>
                <a:spcPct val="0"/>
              </a:spcBef>
            </a:pP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36868" name="Rectangle 2">
            <a:extLst>
              <a:ext uri="{FF2B5EF4-FFF2-40B4-BE49-F238E27FC236}">
                <a16:creationId xmlns:a16="http://schemas.microsoft.com/office/drawing/2014/main" id="{CCE4800F-360B-43EE-A6F5-EB0D1841A91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9">
            <a:extLst>
              <a:ext uri="{FF2B5EF4-FFF2-40B4-BE49-F238E27FC236}">
                <a16:creationId xmlns:a16="http://schemas.microsoft.com/office/drawing/2014/main" id="{FF6BBF2B-D36C-46EB-A7B5-D058DC72B2B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E4D7FA1-795F-4E6A-BED2-F7A34DBF335B}" type="slidenum">
              <a:rPr lang="en-GB" altLang="cs-CZ"/>
              <a:pPr>
                <a:spcBef>
                  <a:spcPct val="0"/>
                </a:spcBef>
              </a:pPr>
              <a:t>12</a:t>
            </a:fld>
            <a:endParaRPr lang="en-GB" altLang="cs-CZ"/>
          </a:p>
        </p:txBody>
      </p:sp>
      <p:sp>
        <p:nvSpPr>
          <p:cNvPr id="38915" name="Text Box 1">
            <a:extLst>
              <a:ext uri="{FF2B5EF4-FFF2-40B4-BE49-F238E27FC236}">
                <a16:creationId xmlns:a16="http://schemas.microsoft.com/office/drawing/2014/main" id="{12D030F6-C75F-43FD-B201-D38463F3C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6000"/>
              </a:lnSpc>
              <a:spcBef>
                <a:spcPct val="0"/>
              </a:spcBef>
            </a:pP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38916" name="Rectangle 2">
            <a:extLst>
              <a:ext uri="{FF2B5EF4-FFF2-40B4-BE49-F238E27FC236}">
                <a16:creationId xmlns:a16="http://schemas.microsoft.com/office/drawing/2014/main" id="{41558998-6EB5-4103-B18E-84119E1E827B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9">
            <a:extLst>
              <a:ext uri="{FF2B5EF4-FFF2-40B4-BE49-F238E27FC236}">
                <a16:creationId xmlns:a16="http://schemas.microsoft.com/office/drawing/2014/main" id="{47E1A219-0B78-4C7D-BD0D-EDCD6436F98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ABF6202-70FE-425F-916A-931E7C42EE14}" type="slidenum">
              <a:rPr lang="en-GB" altLang="cs-CZ"/>
              <a:pPr>
                <a:spcBef>
                  <a:spcPct val="0"/>
                </a:spcBef>
              </a:pPr>
              <a:t>13</a:t>
            </a:fld>
            <a:endParaRPr lang="en-GB" altLang="cs-CZ"/>
          </a:p>
        </p:txBody>
      </p:sp>
      <p:sp>
        <p:nvSpPr>
          <p:cNvPr id="40963" name="Text Box 1">
            <a:extLst>
              <a:ext uri="{FF2B5EF4-FFF2-40B4-BE49-F238E27FC236}">
                <a16:creationId xmlns:a16="http://schemas.microsoft.com/office/drawing/2014/main" id="{FD72B806-1254-49E1-956F-9D122EC6A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6000"/>
              </a:lnSpc>
              <a:spcBef>
                <a:spcPct val="0"/>
              </a:spcBef>
            </a:pP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40964" name="Rectangle 2">
            <a:extLst>
              <a:ext uri="{FF2B5EF4-FFF2-40B4-BE49-F238E27FC236}">
                <a16:creationId xmlns:a16="http://schemas.microsoft.com/office/drawing/2014/main" id="{248ECF59-07DB-4B09-896E-B02C109CB470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9">
            <a:extLst>
              <a:ext uri="{FF2B5EF4-FFF2-40B4-BE49-F238E27FC236}">
                <a16:creationId xmlns:a16="http://schemas.microsoft.com/office/drawing/2014/main" id="{6BD8D595-AB5C-4EE3-AA58-B9123753823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EBABB91-22DA-4C35-8C1D-1B373F4FD691}" type="slidenum">
              <a:rPr lang="en-GB" altLang="cs-CZ"/>
              <a:pPr>
                <a:spcBef>
                  <a:spcPct val="0"/>
                </a:spcBef>
              </a:pPr>
              <a:t>14</a:t>
            </a:fld>
            <a:endParaRPr lang="en-GB" altLang="cs-CZ"/>
          </a:p>
        </p:txBody>
      </p:sp>
      <p:sp>
        <p:nvSpPr>
          <p:cNvPr id="43011" name="Text Box 1">
            <a:extLst>
              <a:ext uri="{FF2B5EF4-FFF2-40B4-BE49-F238E27FC236}">
                <a16:creationId xmlns:a16="http://schemas.microsoft.com/office/drawing/2014/main" id="{713AFA72-9D05-4286-9EBB-FEE26A7B1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6000"/>
              </a:lnSpc>
              <a:spcBef>
                <a:spcPct val="0"/>
              </a:spcBef>
            </a:pP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43012" name="Rectangle 2">
            <a:extLst>
              <a:ext uri="{FF2B5EF4-FFF2-40B4-BE49-F238E27FC236}">
                <a16:creationId xmlns:a16="http://schemas.microsoft.com/office/drawing/2014/main" id="{83DB6792-234A-45EF-B3EA-63859B242A5B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cs-CZ" altLang="cs-CZ" sz="1200" b="1" dirty="0">
                <a:latin typeface="Comic Sans MS" panose="030F0702030302020204" pitchFamily="66" charset="0"/>
                <a:cs typeface="Arial" panose="020B0604020202020204" pitchFamily="34" charset="0"/>
              </a:rPr>
              <a:t>Zygota, lineární embryo, mnohobuněčné  embryo (</a:t>
            </a:r>
            <a:r>
              <a:rPr lang="cs-CZ" altLang="cs-CZ" sz="1200" b="1" dirty="0" err="1">
                <a:latin typeface="Comic Sans MS" panose="030F0702030302020204" pitchFamily="66" charset="0"/>
                <a:cs typeface="Arial" panose="020B0604020202020204" pitchFamily="34" charset="0"/>
              </a:rPr>
              <a:t>proembryo</a:t>
            </a:r>
            <a:r>
              <a:rPr lang="cs-CZ" altLang="cs-CZ" sz="1200" b="1" dirty="0">
                <a:latin typeface="Comic Sans MS" panose="030F0702030302020204" pitchFamily="66" charset="0"/>
                <a:cs typeface="Arial" panose="020B0604020202020204" pitchFamily="34" charset="0"/>
              </a:rPr>
              <a:t>), „válcovitý útvar“, zralé embryo (laterálně založený SAM a rudiment 2. dělohy)</a:t>
            </a:r>
            <a:r>
              <a:rPr lang="ar-SA" altLang="cs-CZ" sz="1200" b="1" dirty="0">
                <a:latin typeface="Comic Sans MS" panose="030F0702030302020204" pitchFamily="66" charset="0"/>
                <a:cs typeface="Arial" panose="020B0604020202020204" pitchFamily="34" charset="0"/>
              </a:rPr>
              <a:t>‏</a:t>
            </a:r>
            <a:endParaRPr lang="cs-CZ" altLang="cs-CZ" sz="12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721F0-DE32-4C2F-BC95-06B66A874996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95835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Přestávka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721F0-DE32-4C2F-BC95-06B66A874996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0047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750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750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26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48735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9637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3802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248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9517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930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408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648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380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588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499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389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11/21/2022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411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085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2482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71E765-96F3-4C48-8063-28CB6703CB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Embryogeneze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6819CBB-1DA9-45B1-A119-B014D74161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Rostlinná embryologie, podzimní semestr 2021</a:t>
            </a:r>
          </a:p>
          <a:p>
            <a:r>
              <a:rPr lang="cs-CZ" cap="none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Mgr. Hana Cempírková, Ph.D.</a:t>
            </a:r>
          </a:p>
        </p:txBody>
      </p:sp>
    </p:spTree>
    <p:extLst>
      <p:ext uri="{BB962C8B-B14F-4D97-AF65-F5344CB8AC3E}">
        <p14:creationId xmlns:p14="http://schemas.microsoft.com/office/powerpoint/2010/main" val="1712274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>
            <a:extLst>
              <a:ext uri="{FF2B5EF4-FFF2-40B4-BE49-F238E27FC236}">
                <a16:creationId xmlns:a16="http://schemas.microsoft.com/office/drawing/2014/main" id="{A046C2EC-105C-4746-96A1-620D74C052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3999" y="0"/>
            <a:ext cx="5795963" cy="642938"/>
          </a:xfrm>
        </p:spPr>
        <p:txBody>
          <a:bodyPr/>
          <a:lstStyle/>
          <a:p>
            <a:pPr>
              <a:buClr>
                <a:srgbClr val="FFFF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Onagrad</a:t>
            </a:r>
            <a:r>
              <a:rPr lang="en-GB" altLang="cs-CZ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- </a:t>
            </a:r>
            <a:r>
              <a:rPr lang="en-GB" altLang="cs-CZ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Capsella</a:t>
            </a:r>
            <a:endParaRPr lang="en-GB" altLang="cs-CZ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7651" name="Picture 2">
            <a:extLst>
              <a:ext uri="{FF2B5EF4-FFF2-40B4-BE49-F238E27FC236}">
                <a16:creationId xmlns:a16="http://schemas.microsoft.com/office/drawing/2014/main" id="{5389B0C3-9E65-432D-BB23-3A7EB9A44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4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939" y="723900"/>
            <a:ext cx="6840537" cy="6134100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42000" contrast="66000"/>
                  </a:blip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2" name="Text Box 3">
            <a:extLst>
              <a:ext uri="{FF2B5EF4-FFF2-40B4-BE49-F238E27FC236}">
                <a16:creationId xmlns:a16="http://schemas.microsoft.com/office/drawing/2014/main" id="{005D3057-0D0D-4716-80CB-1632E6127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1889" y="642938"/>
            <a:ext cx="3303587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cs-CZ" sz="2000" b="1" dirty="0" err="1">
                <a:latin typeface="Comic Sans MS" panose="030F0702030302020204" pitchFamily="66" charset="0"/>
              </a:rPr>
              <a:t>Poddubnaja-Arnoldi</a:t>
            </a:r>
            <a:r>
              <a:rPr lang="en-GB" altLang="cs-CZ" sz="2000" b="1" dirty="0">
                <a:latin typeface="Comic Sans MS" panose="030F0702030302020204" pitchFamily="66" charset="0"/>
              </a:rPr>
              <a:t> 1976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>
            <a:extLst>
              <a:ext uri="{FF2B5EF4-FFF2-40B4-BE49-F238E27FC236}">
                <a16:creationId xmlns:a16="http://schemas.microsoft.com/office/drawing/2014/main" id="{E4F3B1B9-3C88-49A0-B815-104736319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" t="1428" r="1665" b="1488"/>
          <a:stretch>
            <a:fillRect/>
          </a:stretch>
        </p:blipFill>
        <p:spPr bwMode="auto">
          <a:xfrm>
            <a:off x="1676400" y="838200"/>
            <a:ext cx="8839200" cy="5181600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12000" contrast="66000"/>
                  </a:blip>
                  <a:srcRect l="841" t="1428" r="1665" b="1488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43" name="Text Box 2">
            <a:extLst>
              <a:ext uri="{FF2B5EF4-FFF2-40B4-BE49-F238E27FC236}">
                <a16:creationId xmlns:a16="http://schemas.microsoft.com/office/drawing/2014/main" id="{D08B2C57-17E7-4C1B-AD83-2AC6FC45E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6216651"/>
            <a:ext cx="8382000" cy="52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cs-CZ" sz="1400">
                <a:latin typeface="Comic Sans MS" panose="030F0702030302020204" pitchFamily="66" charset="0"/>
              </a:rPr>
              <a:t>Image adapted from Wolpert, Lewis.</a:t>
            </a:r>
            <a:br>
              <a:rPr lang="en-GB" altLang="cs-CZ" sz="1400">
                <a:latin typeface="Comic Sans MS" panose="030F0702030302020204" pitchFamily="66" charset="0"/>
              </a:rPr>
            </a:br>
            <a:r>
              <a:rPr lang="en-GB" altLang="cs-CZ" sz="1400">
                <a:latin typeface="Comic Sans MS" panose="030F0702030302020204" pitchFamily="66" charset="0"/>
              </a:rPr>
              <a:t>(1998) </a:t>
            </a:r>
            <a:r>
              <a:rPr lang="en-GB" altLang="cs-CZ" sz="1400" u="sng">
                <a:latin typeface="Comic Sans MS" panose="030F0702030302020204" pitchFamily="66" charset="0"/>
              </a:rPr>
              <a:t>Principles of Development</a:t>
            </a:r>
            <a:r>
              <a:rPr lang="en-GB" altLang="cs-CZ" sz="1400">
                <a:latin typeface="Comic Sans MS" panose="030F0702030302020204" pitchFamily="66" charset="0"/>
              </a:rPr>
              <a:t>. Oxford University Press, NY </a:t>
            </a:r>
          </a:p>
        </p:txBody>
      </p:sp>
      <p:sp>
        <p:nvSpPr>
          <p:cNvPr id="35844" name="Text Box 3">
            <a:extLst>
              <a:ext uri="{FF2B5EF4-FFF2-40B4-BE49-F238E27FC236}">
                <a16:creationId xmlns:a16="http://schemas.microsoft.com/office/drawing/2014/main" id="{693B1EDB-850A-4891-AD13-3016C3D3B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7214" y="228601"/>
            <a:ext cx="8613553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>
                <a:srgbClr val="FFFF00"/>
              </a:buClr>
              <a:buFont typeface="Comic Sans MS" panose="030F0702030302020204" pitchFamily="66" charset="0"/>
              <a:buNone/>
            </a:pPr>
            <a:r>
              <a:rPr lang="en-GB" altLang="cs-CZ" b="1">
                <a:solidFill>
                  <a:schemeClr val="tx1"/>
                </a:solidFill>
                <a:latin typeface="Comic Sans MS" panose="030F0702030302020204" pitchFamily="66" charset="0"/>
              </a:rPr>
              <a:t>Stadia embryogeneze </a:t>
            </a:r>
            <a:r>
              <a:rPr lang="en-GB" altLang="cs-CZ" b="1" i="1">
                <a:solidFill>
                  <a:schemeClr val="tx1"/>
                </a:solidFill>
                <a:latin typeface="Comic Sans MS" panose="030F0702030302020204" pitchFamily="66" charset="0"/>
              </a:rPr>
              <a:t>Arabidopsis thaliana</a:t>
            </a:r>
          </a:p>
        </p:txBody>
      </p:sp>
      <p:sp>
        <p:nvSpPr>
          <p:cNvPr id="35845" name="Text Box 4">
            <a:extLst>
              <a:ext uri="{FF2B5EF4-FFF2-40B4-BE49-F238E27FC236}">
                <a16:creationId xmlns:a16="http://schemas.microsoft.com/office/drawing/2014/main" id="{9EF1748A-EC28-403B-93DB-57B4C92A8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2590801"/>
            <a:ext cx="818150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cs-CZ" sz="1600">
                <a:latin typeface="Comic Sans MS" panose="030F0702030302020204" pitchFamily="66" charset="0"/>
              </a:rPr>
              <a:t>zygota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>
            <a:extLst>
              <a:ext uri="{FF2B5EF4-FFF2-40B4-BE49-F238E27FC236}">
                <a16:creationId xmlns:a16="http://schemas.microsoft.com/office/drawing/2014/main" id="{7A8CF0E0-CB06-42E6-BB61-0A89649BB9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79650" y="349251"/>
            <a:ext cx="7772400" cy="1008063"/>
          </a:xfrm>
        </p:spPr>
        <p:txBody>
          <a:bodyPr/>
          <a:lstStyle/>
          <a:p>
            <a:pPr>
              <a:buClr>
                <a:srgbClr val="FFFF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Embryogeneze</a:t>
            </a:r>
            <a:r>
              <a:rPr lang="en-GB" altLang="cs-CZ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u </a:t>
            </a:r>
            <a:r>
              <a:rPr lang="en-GB" altLang="cs-CZ" sz="3200" b="1" i="1" dirty="0">
                <a:solidFill>
                  <a:schemeClr val="tx1"/>
                </a:solidFill>
                <a:latin typeface="Comic Sans MS" panose="030F0702030302020204" pitchFamily="66" charset="0"/>
              </a:rPr>
              <a:t>Arabidopsis </a:t>
            </a:r>
            <a:br>
              <a:rPr lang="en-GB" altLang="cs-CZ" sz="3200" b="1" i="1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GB" altLang="cs-CZ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(</a:t>
            </a:r>
            <a:r>
              <a:rPr lang="en-GB" altLang="cs-CZ" sz="28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typ</a:t>
            </a:r>
            <a:r>
              <a:rPr lang="en-GB" altLang="cs-CZ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altLang="cs-CZ" sz="28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Onagrad</a:t>
            </a:r>
            <a:r>
              <a:rPr lang="en-GB" altLang="cs-CZ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)‏</a:t>
            </a:r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CCBCB559-B172-485E-AC7C-14491D119C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2057400"/>
            <a:ext cx="3581400" cy="368300"/>
          </a:xfrm>
        </p:spPr>
        <p:txBody>
          <a:bodyPr/>
          <a:lstStyle/>
          <a:p>
            <a:pPr>
              <a:spcBef>
                <a:spcPts val="450"/>
              </a:spcBef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1800" b="1" dirty="0" err="1">
                <a:latin typeface="Comic Sans MS" panose="030F0702030302020204" pitchFamily="66" charset="0"/>
              </a:rPr>
              <a:t>první</a:t>
            </a:r>
            <a:r>
              <a:rPr lang="en-GB" altLang="cs-CZ" sz="1800" b="1" dirty="0">
                <a:latin typeface="Comic Sans MS" panose="030F0702030302020204" pitchFamily="66" charset="0"/>
              </a:rPr>
              <a:t> d</a:t>
            </a:r>
            <a:r>
              <a:rPr lang="cs-CZ" altLang="cs-CZ" sz="1800" b="1" dirty="0">
                <a:latin typeface="Comic Sans MS" panose="030F0702030302020204" pitchFamily="66" charset="0"/>
              </a:rPr>
              <a:t>ě</a:t>
            </a:r>
            <a:r>
              <a:rPr lang="en-GB" altLang="cs-CZ" sz="1800" b="1" dirty="0" err="1">
                <a:latin typeface="Comic Sans MS" panose="030F0702030302020204" pitchFamily="66" charset="0"/>
              </a:rPr>
              <a:t>lení</a:t>
            </a:r>
            <a:r>
              <a:rPr lang="en-GB" altLang="cs-CZ" sz="1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GB" altLang="cs-CZ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zygoty</a:t>
            </a:r>
            <a:r>
              <a:rPr lang="en-GB" altLang="cs-CZ" sz="1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GB" altLang="cs-CZ" sz="1800" b="1" dirty="0">
                <a:latin typeface="Comic Sans MS" panose="030F0702030302020204" pitchFamily="66" charset="0"/>
              </a:rPr>
              <a:t>= p</a:t>
            </a:r>
            <a:r>
              <a:rPr lang="cs-CZ" altLang="cs-CZ" sz="1800" b="1" dirty="0">
                <a:latin typeface="Comic Sans MS" panose="030F0702030302020204" pitchFamily="66" charset="0"/>
              </a:rPr>
              <a:t>ř</a:t>
            </a:r>
            <a:r>
              <a:rPr lang="en-GB" altLang="cs-CZ" sz="1800" b="1" dirty="0">
                <a:latin typeface="Comic Sans MS" panose="030F0702030302020204" pitchFamily="66" charset="0"/>
              </a:rPr>
              <a:t>í</a:t>
            </a:r>
            <a:r>
              <a:rPr lang="cs-CZ" altLang="cs-CZ" sz="1800" b="1" dirty="0">
                <a:latin typeface="Comic Sans MS" panose="030F0702030302020204" pitchFamily="66" charset="0"/>
              </a:rPr>
              <a:t>č</a:t>
            </a:r>
            <a:r>
              <a:rPr lang="en-GB" altLang="cs-CZ" sz="1800" b="1" dirty="0">
                <a:latin typeface="Comic Sans MS" panose="030F0702030302020204" pitchFamily="66" charset="0"/>
              </a:rPr>
              <a:t>né</a:t>
            </a:r>
          </a:p>
        </p:txBody>
      </p:sp>
      <p:sp>
        <p:nvSpPr>
          <p:cNvPr id="37892" name="Text Box 3">
            <a:extLst>
              <a:ext uri="{FF2B5EF4-FFF2-40B4-BE49-F238E27FC236}">
                <a16:creationId xmlns:a16="http://schemas.microsoft.com/office/drawing/2014/main" id="{2C6FD8EF-8D8E-41DF-B082-2653AAFD9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5645150"/>
            <a:ext cx="387985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 Narrow" panose="020B0606020202030204" pitchFamily="34" charset="0"/>
              <a:buNone/>
            </a:pPr>
            <a:r>
              <a:rPr lang="en-GB" altLang="cs-CZ" sz="1800" b="1" i="1">
                <a:solidFill>
                  <a:schemeClr val="tx1"/>
                </a:solidFill>
                <a:latin typeface="Comic Sans MS" panose="030F0702030302020204" pitchFamily="66" charset="0"/>
              </a:rPr>
              <a:t>PIN-FORMED 1 - </a:t>
            </a:r>
            <a:r>
              <a:rPr lang="cs-CZ" altLang="cs-CZ" sz="1800" b="1" i="1">
                <a:solidFill>
                  <a:schemeClr val="tx1"/>
                </a:solidFill>
                <a:latin typeface="Comic Sans MS" panose="030F0702030302020204" pitchFamily="66" charset="0"/>
              </a:rPr>
              <a:t>8</a:t>
            </a:r>
            <a:r>
              <a:rPr lang="en-GB" altLang="cs-CZ" sz="1800" b="1">
                <a:solidFill>
                  <a:schemeClr val="tx1"/>
                </a:solidFill>
                <a:latin typeface="Comic Sans MS" panose="030F0702030302020204" pitchFamily="66" charset="0"/>
              </a:rPr>
              <a:t>  (PIN1-</a:t>
            </a:r>
            <a:r>
              <a:rPr lang="cs-CZ" altLang="cs-CZ" sz="1800" b="1">
                <a:solidFill>
                  <a:schemeClr val="tx1"/>
                </a:solidFill>
                <a:latin typeface="Comic Sans MS" panose="030F0702030302020204" pitchFamily="66" charset="0"/>
              </a:rPr>
              <a:t> 8</a:t>
            </a:r>
            <a:r>
              <a:rPr lang="en-GB" altLang="cs-CZ" sz="1800" b="1">
                <a:solidFill>
                  <a:schemeClr val="tx1"/>
                </a:solidFill>
                <a:latin typeface="Comic Sans MS" panose="030F0702030302020204" pitchFamily="66" charset="0"/>
              </a:rPr>
              <a:t>)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 Narrow" panose="020B0606020202030204" pitchFamily="34" charset="0"/>
              <a:buNone/>
            </a:pPr>
            <a:r>
              <a:rPr lang="en-GB" altLang="cs-CZ" sz="1800" b="1">
                <a:solidFill>
                  <a:schemeClr val="tx1"/>
                </a:solidFill>
                <a:latin typeface="Comic Sans MS" panose="030F0702030302020204" pitchFamily="66" charset="0"/>
              </a:rPr>
              <a:t>= regulátory transportu auxinu</a:t>
            </a:r>
          </a:p>
        </p:txBody>
      </p:sp>
      <p:sp>
        <p:nvSpPr>
          <p:cNvPr id="37893" name="AutoShape 4">
            <a:extLst>
              <a:ext uri="{FF2B5EF4-FFF2-40B4-BE49-F238E27FC236}">
                <a16:creationId xmlns:a16="http://schemas.microsoft.com/office/drawing/2014/main" id="{63812BB2-BE0E-43E3-A4FF-416B0893D0FE}"/>
              </a:ext>
            </a:extLst>
          </p:cNvPr>
          <p:cNvSpPr>
            <a:spLocks noChangeArrowheads="1"/>
          </p:cNvSpPr>
          <p:nvPr/>
        </p:nvSpPr>
        <p:spPr bwMode="auto">
          <a:xfrm rot="20520000">
            <a:off x="5024438" y="1984375"/>
            <a:ext cx="838200" cy="152400"/>
          </a:xfrm>
          <a:prstGeom prst="rightArrow">
            <a:avLst>
              <a:gd name="adj1" fmla="val 50000"/>
              <a:gd name="adj2" fmla="val 137500"/>
            </a:avLst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37894" name="AutoShape 5">
            <a:extLst>
              <a:ext uri="{FF2B5EF4-FFF2-40B4-BE49-F238E27FC236}">
                <a16:creationId xmlns:a16="http://schemas.microsoft.com/office/drawing/2014/main" id="{D46168B2-E4D4-4492-B3C5-C3A8AED4078B}"/>
              </a:ext>
            </a:extLst>
          </p:cNvPr>
          <p:cNvSpPr>
            <a:spLocks noChangeArrowheads="1"/>
          </p:cNvSpPr>
          <p:nvPr/>
        </p:nvSpPr>
        <p:spPr bwMode="auto">
          <a:xfrm rot="1080000">
            <a:off x="5033963" y="2360613"/>
            <a:ext cx="838200" cy="152400"/>
          </a:xfrm>
          <a:prstGeom prst="rightArrow">
            <a:avLst>
              <a:gd name="adj1" fmla="val 50000"/>
              <a:gd name="adj2" fmla="val 137500"/>
            </a:avLst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37895" name="Text Box 6">
            <a:extLst>
              <a:ext uri="{FF2B5EF4-FFF2-40B4-BE49-F238E27FC236}">
                <a16:creationId xmlns:a16="http://schemas.microsoft.com/office/drawing/2014/main" id="{93495A33-7610-4DC3-9C51-6DA3ABF75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5850" y="1770064"/>
            <a:ext cx="2568630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cs-CZ" sz="2000" b="1">
                <a:solidFill>
                  <a:schemeClr val="tx1"/>
                </a:solidFill>
                <a:latin typeface="Comic Sans MS" panose="030F0702030302020204" pitchFamily="66" charset="0"/>
              </a:rPr>
              <a:t>malá apikální bu</a:t>
            </a:r>
            <a:r>
              <a:rPr lang="cs-CZ" altLang="cs-CZ" sz="2000" b="1">
                <a:solidFill>
                  <a:schemeClr val="tx1"/>
                </a:solidFill>
                <a:latin typeface="Comic Sans MS" panose="030F0702030302020204" pitchFamily="66" charset="0"/>
              </a:rPr>
              <a:t>ň</a:t>
            </a:r>
            <a:r>
              <a:rPr lang="en-GB" altLang="cs-CZ" sz="2000" b="1">
                <a:solidFill>
                  <a:schemeClr val="tx1"/>
                </a:solidFill>
                <a:latin typeface="Comic Sans MS" panose="030F0702030302020204" pitchFamily="66" charset="0"/>
              </a:rPr>
              <a:t>ka</a:t>
            </a:r>
          </a:p>
        </p:txBody>
      </p:sp>
      <p:sp>
        <p:nvSpPr>
          <p:cNvPr id="37896" name="Text Box 7">
            <a:extLst>
              <a:ext uri="{FF2B5EF4-FFF2-40B4-BE49-F238E27FC236}">
                <a16:creationId xmlns:a16="http://schemas.microsoft.com/office/drawing/2014/main" id="{C916FF5D-CA86-41AD-B6FF-FBAC62FD2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5850" y="2362201"/>
            <a:ext cx="2546188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cs-CZ" sz="2000" b="1">
                <a:solidFill>
                  <a:schemeClr val="tx1"/>
                </a:solidFill>
                <a:latin typeface="Comic Sans MS" panose="030F0702030302020204" pitchFamily="66" charset="0"/>
              </a:rPr>
              <a:t>v</a:t>
            </a:r>
            <a:r>
              <a:rPr lang="cs-CZ" altLang="cs-CZ" sz="2000" b="1">
                <a:solidFill>
                  <a:schemeClr val="tx1"/>
                </a:solidFill>
                <a:latin typeface="Comic Sans MS" panose="030F0702030302020204" pitchFamily="66" charset="0"/>
              </a:rPr>
              <a:t>ě</a:t>
            </a:r>
            <a:r>
              <a:rPr lang="en-GB" altLang="cs-CZ" sz="2000" b="1">
                <a:solidFill>
                  <a:schemeClr val="tx1"/>
                </a:solidFill>
                <a:latin typeface="Comic Sans MS" panose="030F0702030302020204" pitchFamily="66" charset="0"/>
              </a:rPr>
              <a:t>tší bazální bu</a:t>
            </a:r>
            <a:r>
              <a:rPr lang="cs-CZ" altLang="cs-CZ" sz="2000" b="1">
                <a:solidFill>
                  <a:schemeClr val="tx1"/>
                </a:solidFill>
                <a:latin typeface="Comic Sans MS" panose="030F0702030302020204" pitchFamily="66" charset="0"/>
              </a:rPr>
              <a:t>ň</a:t>
            </a:r>
            <a:r>
              <a:rPr lang="en-GB" altLang="cs-CZ" sz="2000" b="1">
                <a:solidFill>
                  <a:schemeClr val="tx1"/>
                </a:solidFill>
                <a:latin typeface="Comic Sans MS" panose="030F0702030302020204" pitchFamily="66" charset="0"/>
              </a:rPr>
              <a:t>ka</a:t>
            </a:r>
          </a:p>
        </p:txBody>
      </p:sp>
      <p:sp>
        <p:nvSpPr>
          <p:cNvPr id="37897" name="AutoShape 8">
            <a:extLst>
              <a:ext uri="{FF2B5EF4-FFF2-40B4-BE49-F238E27FC236}">
                <a16:creationId xmlns:a16="http://schemas.microsoft.com/office/drawing/2014/main" id="{5D9CA6EB-7CF8-4524-A42D-76419E83CA08}"/>
              </a:ext>
            </a:extLst>
          </p:cNvPr>
          <p:cNvSpPr>
            <a:spLocks/>
          </p:cNvSpPr>
          <p:nvPr/>
        </p:nvSpPr>
        <p:spPr bwMode="auto">
          <a:xfrm>
            <a:off x="8670926" y="1905000"/>
            <a:ext cx="161925" cy="838200"/>
          </a:xfrm>
          <a:prstGeom prst="rightBrace">
            <a:avLst>
              <a:gd name="adj1" fmla="val 30460"/>
              <a:gd name="adj2" fmla="val 50000"/>
            </a:avLst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37898" name="Text Box 9">
            <a:extLst>
              <a:ext uri="{FF2B5EF4-FFF2-40B4-BE49-F238E27FC236}">
                <a16:creationId xmlns:a16="http://schemas.microsoft.com/office/drawing/2014/main" id="{E53C75F2-05A0-4770-A1CE-F0FC9DD73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9851" y="2151063"/>
            <a:ext cx="1458913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cs-CZ" sz="2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proembryo</a:t>
            </a:r>
          </a:p>
        </p:txBody>
      </p:sp>
      <p:sp>
        <p:nvSpPr>
          <p:cNvPr id="37899" name="Text Box 10">
            <a:extLst>
              <a:ext uri="{FF2B5EF4-FFF2-40B4-BE49-F238E27FC236}">
                <a16:creationId xmlns:a16="http://schemas.microsoft.com/office/drawing/2014/main" id="{3374FF0F-D529-45D3-B436-4305F6201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526" y="3446464"/>
            <a:ext cx="1956283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cs-CZ" sz="2000" b="1">
                <a:solidFill>
                  <a:schemeClr val="tx1"/>
                </a:solidFill>
                <a:latin typeface="Comic Sans MS" panose="030F0702030302020204" pitchFamily="66" charset="0"/>
              </a:rPr>
              <a:t>bazální bu</a:t>
            </a:r>
            <a:r>
              <a:rPr lang="cs-CZ" altLang="cs-CZ" sz="2000" b="1">
                <a:solidFill>
                  <a:schemeClr val="tx1"/>
                </a:solidFill>
                <a:latin typeface="Comic Sans MS" panose="030F0702030302020204" pitchFamily="66" charset="0"/>
              </a:rPr>
              <a:t>ň</a:t>
            </a:r>
            <a:r>
              <a:rPr lang="en-GB" altLang="cs-CZ" sz="2000" b="1">
                <a:solidFill>
                  <a:schemeClr val="tx1"/>
                </a:solidFill>
                <a:latin typeface="Comic Sans MS" panose="030F0702030302020204" pitchFamily="66" charset="0"/>
              </a:rPr>
              <a:t>ka </a:t>
            </a:r>
          </a:p>
        </p:txBody>
      </p:sp>
      <p:sp>
        <p:nvSpPr>
          <p:cNvPr id="37900" name="AutoShape 11">
            <a:extLst>
              <a:ext uri="{FF2B5EF4-FFF2-40B4-BE49-F238E27FC236}">
                <a16:creationId xmlns:a16="http://schemas.microsoft.com/office/drawing/2014/main" id="{950399A0-9EC4-4AE1-9C58-1C4686CAE8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3579813"/>
            <a:ext cx="838200" cy="152400"/>
          </a:xfrm>
          <a:prstGeom prst="rightArrow">
            <a:avLst>
              <a:gd name="adj1" fmla="val 50000"/>
              <a:gd name="adj2" fmla="val 137500"/>
            </a:avLst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37901" name="Text Box 12">
            <a:extLst>
              <a:ext uri="{FF2B5EF4-FFF2-40B4-BE49-F238E27FC236}">
                <a16:creationId xmlns:a16="http://schemas.microsoft.com/office/drawing/2014/main" id="{D01A2182-29B0-45F8-B737-D30A3A67B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5725" y="3427413"/>
            <a:ext cx="2978150" cy="70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0000FF"/>
              </a:buClr>
              <a:buFont typeface="Comic Sans MS" panose="030F0702030302020204" pitchFamily="66" charset="0"/>
              <a:buNone/>
            </a:pPr>
            <a:r>
              <a:rPr lang="en-GB" altLang="cs-CZ" sz="2000" b="1">
                <a:solidFill>
                  <a:schemeClr val="tx1"/>
                </a:solidFill>
                <a:latin typeface="Comic Sans MS" panose="030F0702030302020204" pitchFamily="66" charset="0"/>
              </a:rPr>
              <a:t>suspenzor + hypofýza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ar-SA" altLang="cs-CZ"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‏</a:t>
            </a:r>
            <a:endParaRPr lang="en-GB" altLang="cs-CZ" sz="20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7902" name="Text Box 13">
            <a:extLst>
              <a:ext uri="{FF2B5EF4-FFF2-40B4-BE49-F238E27FC236}">
                <a16:creationId xmlns:a16="http://schemas.microsoft.com/office/drawing/2014/main" id="{919AA029-8E17-4407-A715-690ADBA40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1" y="4038601"/>
            <a:ext cx="2013991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cs-CZ" sz="20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apikální</a:t>
            </a:r>
            <a:r>
              <a:rPr lang="en-GB" altLang="cs-CZ" sz="2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GB" altLang="cs-CZ" sz="20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bu</a:t>
            </a:r>
            <a:r>
              <a:rPr lang="cs-CZ" altLang="cs-CZ" sz="2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ň</a:t>
            </a:r>
            <a:r>
              <a:rPr lang="en-GB" altLang="cs-CZ" sz="2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ka </a:t>
            </a:r>
          </a:p>
        </p:txBody>
      </p:sp>
      <p:sp>
        <p:nvSpPr>
          <p:cNvPr id="37903" name="AutoShape 14">
            <a:extLst>
              <a:ext uri="{FF2B5EF4-FFF2-40B4-BE49-F238E27FC236}">
                <a16:creationId xmlns:a16="http://schemas.microsoft.com/office/drawing/2014/main" id="{456F9AE4-6B09-4ED2-B298-EFF89C932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4189413"/>
            <a:ext cx="838200" cy="152400"/>
          </a:xfrm>
          <a:prstGeom prst="rightArrow">
            <a:avLst>
              <a:gd name="adj1" fmla="val 50000"/>
              <a:gd name="adj2" fmla="val 137500"/>
            </a:avLst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37904" name="Text Box 15">
            <a:extLst>
              <a:ext uri="{FF2B5EF4-FFF2-40B4-BE49-F238E27FC236}">
                <a16:creationId xmlns:a16="http://schemas.microsoft.com/office/drawing/2014/main" id="{966F256F-05EA-4077-B7C5-08A998E2C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5725" y="4056064"/>
            <a:ext cx="1974850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0000FF"/>
              </a:buClr>
              <a:buFont typeface="Comic Sans MS" panose="030F0702030302020204" pitchFamily="66" charset="0"/>
              <a:buNone/>
            </a:pPr>
            <a:r>
              <a:rPr lang="en-GB" altLang="cs-CZ" sz="2000" b="1">
                <a:solidFill>
                  <a:schemeClr val="tx1"/>
                </a:solidFill>
                <a:latin typeface="Comic Sans MS" panose="030F0702030302020204" pitchFamily="66" charset="0"/>
              </a:rPr>
              <a:t>vlastní embryo</a:t>
            </a:r>
          </a:p>
        </p:txBody>
      </p:sp>
      <p:pic>
        <p:nvPicPr>
          <p:cNvPr id="37905" name="Picture 19" descr="Výsledek obrázku pro embryogenesis arabidopsis auxin">
            <a:extLst>
              <a:ext uri="{FF2B5EF4-FFF2-40B4-BE49-F238E27FC236}">
                <a16:creationId xmlns:a16="http://schemas.microsoft.com/office/drawing/2014/main" id="{B54C62E4-98C6-4E3A-9B66-EF0617818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514" y="4884739"/>
            <a:ext cx="2192337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6" name="Obdélník 1">
            <a:extLst>
              <a:ext uri="{FF2B5EF4-FFF2-40B4-BE49-F238E27FC236}">
                <a16:creationId xmlns:a16="http://schemas.microsoft.com/office/drawing/2014/main" id="{38E8E1D2-B33A-443A-9C53-52E48C962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8939" y="6580188"/>
            <a:ext cx="53990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800">
                <a:solidFill>
                  <a:srgbClr val="333333"/>
                </a:solidFill>
                <a:latin typeface="Roboto" panose="02000000000000000000" pitchFamily="2" charset="0"/>
              </a:rPr>
              <a:t>Figure adapted from Friml J, Vieten A, Sauer M, Weijers D, Schwarz H et al. 2003 Nature 426:147–153. 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>
            <a:extLst>
              <a:ext uri="{FF2B5EF4-FFF2-40B4-BE49-F238E27FC236}">
                <a16:creationId xmlns:a16="http://schemas.microsoft.com/office/drawing/2014/main" id="{66F80A7D-892B-4E2C-AAD8-101C351B1A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890589"/>
            <a:ext cx="7772400" cy="57943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Clr>
                <a:srgbClr val="FFFF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3200" b="1">
                <a:solidFill>
                  <a:schemeClr val="tx1"/>
                </a:solidFill>
                <a:latin typeface="Comic Sans MS" panose="030F0702030302020204" pitchFamily="66" charset="0"/>
              </a:rPr>
              <a:t>Embryogeneze u </a:t>
            </a:r>
            <a:r>
              <a:rPr lang="en-GB" altLang="cs-CZ" sz="3200" b="1" i="1">
                <a:solidFill>
                  <a:schemeClr val="tx1"/>
                </a:solidFill>
                <a:latin typeface="Comic Sans MS" panose="030F0702030302020204" pitchFamily="66" charset="0"/>
              </a:rPr>
              <a:t>Arabidopsis</a:t>
            </a:r>
          </a:p>
        </p:txBody>
      </p:sp>
      <p:sp>
        <p:nvSpPr>
          <p:cNvPr id="39939" name="Text Box 2">
            <a:extLst>
              <a:ext uri="{FF2B5EF4-FFF2-40B4-BE49-F238E27FC236}">
                <a16:creationId xmlns:a16="http://schemas.microsoft.com/office/drawing/2014/main" id="{15A957FC-97CB-44A4-AF25-77D2901D3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3925" y="1998664"/>
            <a:ext cx="6699568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cs-CZ" sz="20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formace</a:t>
            </a:r>
            <a:r>
              <a:rPr lang="en-GB" altLang="cs-CZ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altLang="cs-CZ" sz="20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radiálních</a:t>
            </a:r>
            <a:r>
              <a:rPr lang="en-GB" altLang="cs-CZ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altLang="cs-CZ" sz="20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vzor</a:t>
            </a:r>
            <a:r>
              <a:rPr lang="cs-CZ" altLang="cs-CZ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ů</a:t>
            </a:r>
            <a:r>
              <a:rPr lang="en-GB" altLang="cs-CZ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 - za</a:t>
            </a:r>
            <a:r>
              <a:rPr lang="cs-CZ" altLang="cs-CZ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č</a:t>
            </a:r>
            <a:r>
              <a:rPr lang="en-GB" altLang="cs-CZ" sz="20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íná</a:t>
            </a:r>
            <a:r>
              <a:rPr lang="en-GB" altLang="cs-CZ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altLang="cs-CZ" sz="20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ve</a:t>
            </a:r>
            <a:r>
              <a:rPr lang="en-GB" altLang="cs-CZ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altLang="cs-CZ" sz="20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stadiu</a:t>
            </a:r>
            <a:r>
              <a:rPr lang="en-GB" altLang="cs-CZ" sz="2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8 bun</a:t>
            </a:r>
            <a:r>
              <a:rPr lang="cs-CZ" altLang="cs-CZ" sz="2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ě</a:t>
            </a:r>
            <a:r>
              <a:rPr lang="en-GB" altLang="cs-CZ" sz="2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k</a:t>
            </a:r>
          </a:p>
        </p:txBody>
      </p:sp>
      <p:sp>
        <p:nvSpPr>
          <p:cNvPr id="39940" name="AutoShape 3">
            <a:extLst>
              <a:ext uri="{FF2B5EF4-FFF2-40B4-BE49-F238E27FC236}">
                <a16:creationId xmlns:a16="http://schemas.microsoft.com/office/drawing/2014/main" id="{B30147B3-839C-472F-9415-8B1CAE3F1367}"/>
              </a:ext>
            </a:extLst>
          </p:cNvPr>
          <p:cNvSpPr>
            <a:spLocks noChangeArrowheads="1"/>
          </p:cNvSpPr>
          <p:nvPr/>
        </p:nvSpPr>
        <p:spPr bwMode="auto">
          <a:xfrm rot="19260000" flipH="1">
            <a:off x="4729164" y="3416300"/>
            <a:ext cx="2511425" cy="134938"/>
          </a:xfrm>
          <a:prstGeom prst="rightArrow">
            <a:avLst>
              <a:gd name="adj1" fmla="val 50000"/>
              <a:gd name="adj2" fmla="val 465292"/>
            </a:avLst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39941" name="Text Box 4">
            <a:extLst>
              <a:ext uri="{FF2B5EF4-FFF2-40B4-BE49-F238E27FC236}">
                <a16:creationId xmlns:a16="http://schemas.microsoft.com/office/drawing/2014/main" id="{A75369DE-EFC6-41D4-B67B-722639F6F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1188" y="3030539"/>
            <a:ext cx="2316958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FFFF00"/>
              </a:buClr>
              <a:buFont typeface="Comic Sans MS" panose="030F0702030302020204" pitchFamily="66" charset="0"/>
              <a:buNone/>
            </a:pPr>
            <a:r>
              <a:rPr lang="en-GB" altLang="cs-CZ" sz="2000" b="1">
                <a:solidFill>
                  <a:schemeClr val="tx1"/>
                </a:solidFill>
                <a:latin typeface="Comic Sans MS" panose="030F0702030302020204" pitchFamily="66" charset="0"/>
              </a:rPr>
              <a:t>periklinální d</a:t>
            </a:r>
            <a:r>
              <a:rPr lang="cs-CZ" altLang="cs-CZ" sz="2000" b="1">
                <a:solidFill>
                  <a:schemeClr val="tx1"/>
                </a:solidFill>
                <a:latin typeface="Comic Sans MS" panose="030F0702030302020204" pitchFamily="66" charset="0"/>
              </a:rPr>
              <a:t>ě</a:t>
            </a:r>
            <a:r>
              <a:rPr lang="en-GB" altLang="cs-CZ" sz="2000" b="1">
                <a:solidFill>
                  <a:schemeClr val="tx1"/>
                </a:solidFill>
                <a:latin typeface="Comic Sans MS" panose="030F0702030302020204" pitchFamily="66" charset="0"/>
              </a:rPr>
              <a:t>lení</a:t>
            </a:r>
          </a:p>
        </p:txBody>
      </p:sp>
      <p:sp>
        <p:nvSpPr>
          <p:cNvPr id="39942" name="Text Box 5">
            <a:extLst>
              <a:ext uri="{FF2B5EF4-FFF2-40B4-BE49-F238E27FC236}">
                <a16:creationId xmlns:a16="http://schemas.microsoft.com/office/drawing/2014/main" id="{944AB8C4-3E2A-465A-B360-81855D35D3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495801"/>
            <a:ext cx="3957638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cs-CZ" sz="20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vznik</a:t>
            </a:r>
            <a:r>
              <a:rPr lang="en-GB" altLang="cs-CZ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altLang="cs-CZ" sz="20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protodermu</a:t>
            </a:r>
            <a:r>
              <a:rPr lang="en-GB" altLang="cs-CZ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altLang="cs-CZ" sz="20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na</a:t>
            </a:r>
            <a:r>
              <a:rPr lang="en-GB" altLang="cs-CZ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altLang="cs-CZ" sz="20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povrchu</a:t>
            </a:r>
            <a:endParaRPr lang="en-GB" altLang="cs-CZ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9943" name="Text Box 6">
            <a:extLst>
              <a:ext uri="{FF2B5EF4-FFF2-40B4-BE49-F238E27FC236}">
                <a16:creationId xmlns:a16="http://schemas.microsoft.com/office/drawing/2014/main" id="{9B4E5186-5740-4ED4-8A8E-E3916C702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6339" y="2665414"/>
            <a:ext cx="2878009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FFFF00"/>
              </a:buClr>
              <a:buFont typeface="Comic Sans MS" panose="030F0702030302020204" pitchFamily="66" charset="0"/>
              <a:buNone/>
            </a:pPr>
            <a:r>
              <a:rPr lang="en-GB" altLang="cs-CZ" sz="2000" b="1">
                <a:solidFill>
                  <a:schemeClr val="tx1"/>
                </a:solidFill>
                <a:latin typeface="Comic Sans MS" panose="030F0702030302020204" pitchFamily="66" charset="0"/>
              </a:rPr>
              <a:t>d</a:t>
            </a:r>
            <a:r>
              <a:rPr lang="cs-CZ" altLang="cs-CZ" sz="2000" b="1">
                <a:solidFill>
                  <a:schemeClr val="tx1"/>
                </a:solidFill>
                <a:latin typeface="Comic Sans MS" panose="030F0702030302020204" pitchFamily="66" charset="0"/>
              </a:rPr>
              <a:t>ě</a:t>
            </a:r>
            <a:r>
              <a:rPr lang="en-GB" altLang="cs-CZ" sz="2000" b="1">
                <a:solidFill>
                  <a:schemeClr val="tx1"/>
                </a:solidFill>
                <a:latin typeface="Comic Sans MS" panose="030F0702030302020204" pitchFamily="66" charset="0"/>
              </a:rPr>
              <a:t>lení vnit</a:t>
            </a:r>
            <a:r>
              <a:rPr lang="cs-CZ" altLang="cs-CZ" sz="2000" b="1">
                <a:solidFill>
                  <a:schemeClr val="tx1"/>
                </a:solidFill>
                <a:latin typeface="Comic Sans MS" panose="030F0702030302020204" pitchFamily="66" charset="0"/>
              </a:rPr>
              <a:t>ř</a:t>
            </a:r>
            <a:r>
              <a:rPr lang="en-GB" altLang="cs-CZ" sz="2000" b="1">
                <a:solidFill>
                  <a:schemeClr val="tx1"/>
                </a:solidFill>
                <a:latin typeface="Comic Sans MS" panose="030F0702030302020204" pitchFamily="66" charset="0"/>
              </a:rPr>
              <a:t>ních bun</a:t>
            </a:r>
            <a:r>
              <a:rPr lang="cs-CZ" altLang="cs-CZ" sz="2000" b="1">
                <a:solidFill>
                  <a:schemeClr val="tx1"/>
                </a:solidFill>
                <a:latin typeface="Comic Sans MS" panose="030F0702030302020204" pitchFamily="66" charset="0"/>
              </a:rPr>
              <a:t>ě</a:t>
            </a:r>
            <a:r>
              <a:rPr lang="en-GB" altLang="cs-CZ" sz="2000" b="1">
                <a:solidFill>
                  <a:schemeClr val="tx1"/>
                </a:solidFill>
                <a:latin typeface="Comic Sans MS" panose="030F0702030302020204" pitchFamily="66" charset="0"/>
              </a:rPr>
              <a:t>k</a:t>
            </a:r>
          </a:p>
        </p:txBody>
      </p:sp>
      <p:sp>
        <p:nvSpPr>
          <p:cNvPr id="39944" name="AutoShape 7">
            <a:extLst>
              <a:ext uri="{FF2B5EF4-FFF2-40B4-BE49-F238E27FC236}">
                <a16:creationId xmlns:a16="http://schemas.microsoft.com/office/drawing/2014/main" id="{2C71CBB3-AB9B-45E5-B07A-67F7F0296B36}"/>
              </a:ext>
            </a:extLst>
          </p:cNvPr>
          <p:cNvSpPr>
            <a:spLocks noChangeArrowheads="1"/>
          </p:cNvSpPr>
          <p:nvPr/>
        </p:nvSpPr>
        <p:spPr bwMode="auto">
          <a:xfrm rot="17880000" flipH="1" flipV="1">
            <a:off x="7202488" y="3694113"/>
            <a:ext cx="1444625" cy="152400"/>
          </a:xfrm>
          <a:prstGeom prst="rightArrow">
            <a:avLst>
              <a:gd name="adj1" fmla="val 50000"/>
              <a:gd name="adj2" fmla="val 236979"/>
            </a:avLst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39945" name="AutoShape 8">
            <a:extLst>
              <a:ext uri="{FF2B5EF4-FFF2-40B4-BE49-F238E27FC236}">
                <a16:creationId xmlns:a16="http://schemas.microsoft.com/office/drawing/2014/main" id="{836B8066-95F9-430A-AB11-515076BD03C6}"/>
              </a:ext>
            </a:extLst>
          </p:cNvPr>
          <p:cNvSpPr>
            <a:spLocks noChangeArrowheads="1"/>
          </p:cNvSpPr>
          <p:nvPr/>
        </p:nvSpPr>
        <p:spPr bwMode="auto">
          <a:xfrm rot="4440000" flipV="1">
            <a:off x="8572501" y="3776663"/>
            <a:ext cx="1444625" cy="146050"/>
          </a:xfrm>
          <a:prstGeom prst="rightArrow">
            <a:avLst>
              <a:gd name="adj1" fmla="val 50000"/>
              <a:gd name="adj2" fmla="val 247283"/>
            </a:avLst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39946" name="Text Box 9">
            <a:extLst>
              <a:ext uri="{FF2B5EF4-FFF2-40B4-BE49-F238E27FC236}">
                <a16:creationId xmlns:a16="http://schemas.microsoft.com/office/drawing/2014/main" id="{9AB8E6D3-6033-44FA-89A9-00FED3CDD5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4495801"/>
            <a:ext cx="25146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cs-CZ" sz="20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základní</a:t>
            </a:r>
            <a:r>
              <a:rPr lang="en-GB" altLang="cs-CZ" sz="2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GB" altLang="cs-CZ" sz="20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meristém</a:t>
            </a:r>
            <a:endParaRPr lang="en-GB" altLang="cs-CZ" sz="20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39947" name="Text Box 10">
            <a:extLst>
              <a:ext uri="{FF2B5EF4-FFF2-40B4-BE49-F238E27FC236}">
                <a16:creationId xmlns:a16="http://schemas.microsoft.com/office/drawing/2014/main" id="{C82DC08D-4C4B-4AC2-8B50-AA11B5F30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4495801"/>
            <a:ext cx="25146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cs-CZ" sz="20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základ</a:t>
            </a:r>
            <a:r>
              <a:rPr lang="en-GB" altLang="cs-CZ" sz="2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GB" altLang="cs-CZ" sz="20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prokambia</a:t>
            </a:r>
            <a:endParaRPr lang="en-GB" altLang="cs-CZ" sz="20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39948" name="AutoShape 11">
            <a:extLst>
              <a:ext uri="{FF2B5EF4-FFF2-40B4-BE49-F238E27FC236}">
                <a16:creationId xmlns:a16="http://schemas.microsoft.com/office/drawing/2014/main" id="{50B97EAB-D5A6-467B-B173-5C1416EAF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5105400"/>
            <a:ext cx="76200" cy="457200"/>
          </a:xfrm>
          <a:prstGeom prst="downArrow">
            <a:avLst>
              <a:gd name="adj1" fmla="val 50000"/>
              <a:gd name="adj2" fmla="val 150000"/>
            </a:avLst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39949" name="AutoShape 12">
            <a:extLst>
              <a:ext uri="{FF2B5EF4-FFF2-40B4-BE49-F238E27FC236}">
                <a16:creationId xmlns:a16="http://schemas.microsoft.com/office/drawing/2014/main" id="{52CCC486-4F32-4A2A-B7A7-9C3D12798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5029200"/>
            <a:ext cx="76200" cy="457200"/>
          </a:xfrm>
          <a:prstGeom prst="downArrow">
            <a:avLst>
              <a:gd name="adj1" fmla="val 50000"/>
              <a:gd name="adj2" fmla="val 150000"/>
            </a:avLst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39950" name="AutoShape 13">
            <a:extLst>
              <a:ext uri="{FF2B5EF4-FFF2-40B4-BE49-F238E27FC236}">
                <a16:creationId xmlns:a16="http://schemas.microsoft.com/office/drawing/2014/main" id="{BB4E05C1-6377-4AA8-A346-EA57874129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6400" y="5105400"/>
            <a:ext cx="76200" cy="457200"/>
          </a:xfrm>
          <a:prstGeom prst="downArrow">
            <a:avLst>
              <a:gd name="adj1" fmla="val 50000"/>
              <a:gd name="adj2" fmla="val 150000"/>
            </a:avLst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39951" name="Text Box 14">
            <a:extLst>
              <a:ext uri="{FF2B5EF4-FFF2-40B4-BE49-F238E27FC236}">
                <a16:creationId xmlns:a16="http://schemas.microsoft.com/office/drawing/2014/main" id="{26A96E7D-4676-4B13-B398-4340F1AF6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126" y="5808663"/>
            <a:ext cx="1336675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cs-CZ" sz="2000" b="1">
                <a:solidFill>
                  <a:schemeClr val="tx1"/>
                </a:solidFill>
                <a:latin typeface="Comic Sans MS" panose="030F0702030302020204" pitchFamily="66" charset="0"/>
              </a:rPr>
              <a:t>epidermis</a:t>
            </a:r>
          </a:p>
        </p:txBody>
      </p:sp>
      <p:sp>
        <p:nvSpPr>
          <p:cNvPr id="39952" name="Text Box 15">
            <a:extLst>
              <a:ext uri="{FF2B5EF4-FFF2-40B4-BE49-F238E27FC236}">
                <a16:creationId xmlns:a16="http://schemas.microsoft.com/office/drawing/2014/main" id="{20AE97AF-EB13-4FBD-B63D-58B759BCD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5808664"/>
            <a:ext cx="2458022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cs-CZ" sz="2000" b="1">
                <a:solidFill>
                  <a:schemeClr val="tx1"/>
                </a:solidFill>
                <a:latin typeface="Comic Sans MS" panose="030F0702030302020204" pitchFamily="66" charset="0"/>
              </a:rPr>
              <a:t>k</a:t>
            </a:r>
            <a:r>
              <a:rPr lang="cs-CZ" altLang="cs-CZ" sz="2000" b="1">
                <a:solidFill>
                  <a:schemeClr val="tx1"/>
                </a:solidFill>
                <a:latin typeface="Comic Sans MS" panose="030F0702030302020204" pitchFamily="66" charset="0"/>
              </a:rPr>
              <a:t>ů</a:t>
            </a:r>
            <a:r>
              <a:rPr lang="en-GB" altLang="cs-CZ" sz="2000" b="1">
                <a:solidFill>
                  <a:schemeClr val="tx1"/>
                </a:solidFill>
                <a:latin typeface="Comic Sans MS" panose="030F0702030302020204" pitchFamily="66" charset="0"/>
              </a:rPr>
              <a:t>ra a endodermis</a:t>
            </a:r>
          </a:p>
        </p:txBody>
      </p:sp>
      <p:sp>
        <p:nvSpPr>
          <p:cNvPr id="39953" name="Text Box 16">
            <a:extLst>
              <a:ext uri="{FF2B5EF4-FFF2-40B4-BE49-F238E27FC236}">
                <a16:creationId xmlns:a16="http://schemas.microsoft.com/office/drawing/2014/main" id="{EC34287E-9C16-435B-BCF5-31A5470662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1" y="5791201"/>
            <a:ext cx="1693863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cs-CZ" sz="2000" b="1">
                <a:solidFill>
                  <a:schemeClr val="tx1"/>
                </a:solidFill>
                <a:latin typeface="Comic Sans MS" panose="030F0702030302020204" pitchFamily="66" charset="0"/>
              </a:rPr>
              <a:t>cévní svazky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>
            <a:extLst>
              <a:ext uri="{FF2B5EF4-FFF2-40B4-BE49-F238E27FC236}">
                <a16:creationId xmlns:a16="http://schemas.microsoft.com/office/drawing/2014/main" id="{5534400C-A669-42FB-8D9C-1F48BA20A0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890589"/>
            <a:ext cx="7772400" cy="57943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Clr>
                <a:srgbClr val="FFFF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3200" b="1">
                <a:solidFill>
                  <a:srgbClr val="FFFF00"/>
                </a:solidFill>
                <a:latin typeface="Comic Sans MS" panose="030F0702030302020204" pitchFamily="66" charset="0"/>
              </a:rPr>
              <a:t>Arabidopsis – vývoj radikuly</a:t>
            </a:r>
          </a:p>
        </p:txBody>
      </p:sp>
      <p:pic>
        <p:nvPicPr>
          <p:cNvPr id="41987" name="Picture 2">
            <a:extLst>
              <a:ext uri="{FF2B5EF4-FFF2-40B4-BE49-F238E27FC236}">
                <a16:creationId xmlns:a16="http://schemas.microsoft.com/office/drawing/2014/main" id="{53DC589D-F311-47D0-BB85-CF9E63F1F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8" y="1593851"/>
            <a:ext cx="8964612" cy="297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24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88" name="Text Box 17">
            <a:extLst>
              <a:ext uri="{FF2B5EF4-FFF2-40B4-BE49-F238E27FC236}">
                <a16:creationId xmlns:a16="http://schemas.microsoft.com/office/drawing/2014/main" id="{F602F98A-EACF-483B-B5BC-52051CEFD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4686300"/>
            <a:ext cx="7272337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1"/>
                </a:solidFill>
                <a:latin typeface="Comic Sans MS" panose="030F0702030302020204" pitchFamily="66" charset="0"/>
              </a:rPr>
              <a:t>     u </a:t>
            </a:r>
            <a:r>
              <a:rPr lang="cs-CZ" altLang="cs-CZ" sz="1400" i="1">
                <a:solidFill>
                  <a:schemeClr val="tx1"/>
                </a:solidFill>
                <a:latin typeface="Comic Sans MS" panose="030F0702030302020204" pitchFamily="66" charset="0"/>
              </a:rPr>
              <a:t>Arabidopsis</a:t>
            </a:r>
            <a:r>
              <a:rPr lang="cs-CZ" altLang="cs-CZ" sz="1400">
                <a:solidFill>
                  <a:schemeClr val="tx1"/>
                </a:solidFill>
                <a:latin typeface="Comic Sans MS" panose="030F0702030302020204" pitchFamily="66" charset="0"/>
              </a:rPr>
              <a:t> je </a:t>
            </a:r>
            <a:r>
              <a:rPr lang="cs-CZ" altLang="cs-CZ" sz="1400" b="1">
                <a:solidFill>
                  <a:schemeClr val="tx1"/>
                </a:solidFill>
                <a:latin typeface="Comic Sans MS" panose="030F0702030302020204" pitchFamily="66" charset="0"/>
              </a:rPr>
              <a:t>hypofýzou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1"/>
                </a:solidFill>
                <a:latin typeface="Comic Sans MS" panose="030F0702030302020204" pitchFamily="66" charset="0"/>
              </a:rPr>
              <a:t>  buňka přiléhající </a:t>
            </a:r>
            <a:r>
              <a:rPr lang="cs-CZ" altLang="cs-CZ" sz="1400">
                <a:solidFill>
                  <a:schemeClr val="tx1"/>
                </a:solidFill>
                <a:latin typeface="Arial" panose="020B0604020202020204" pitchFamily="34" charset="0"/>
              </a:rPr>
              <a:t>k </a:t>
            </a:r>
            <a:r>
              <a:rPr lang="cs-CZ" altLang="cs-CZ" sz="1400">
                <a:solidFill>
                  <a:schemeClr val="tx1"/>
                </a:solidFill>
                <a:latin typeface="Comic Sans MS" panose="030F0702030302020204" pitchFamily="66" charset="0"/>
              </a:rPr>
              <a:t>suspenzoru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1"/>
                </a:solidFill>
                <a:latin typeface="Comic Sans MS" panose="030F0702030302020204" pitchFamily="66" charset="0"/>
              </a:rPr>
              <a:t>         (derivát bazální buňky)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1"/>
                </a:solidFill>
                <a:latin typeface="Comic Sans MS" panose="030F0702030302020204" pitchFamily="66" charset="0"/>
              </a:rPr>
              <a:t> 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1"/>
                </a:solidFill>
                <a:latin typeface="Comic Sans MS" panose="030F0702030302020204" pitchFamily="66" charset="0"/>
              </a:rPr>
              <a:t>později se dělí na horní buňku 	</a:t>
            </a:r>
            <a:r>
              <a:rPr lang="cs-CZ" altLang="cs-CZ" sz="1400" b="1">
                <a:solidFill>
                  <a:schemeClr val="tx1"/>
                </a:solidFill>
                <a:latin typeface="Comic Sans MS" panose="030F0702030302020204" pitchFamily="66" charset="0"/>
              </a:rPr>
              <a:t>čočkovitou</a:t>
            </a:r>
            <a:r>
              <a:rPr lang="cs-CZ" altLang="cs-CZ" sz="140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400" b="1">
                <a:solidFill>
                  <a:schemeClr val="tx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 kořenový meristém</a:t>
            </a:r>
            <a:r>
              <a:rPr lang="cs-CZ" altLang="cs-CZ" sz="1400">
                <a:solidFill>
                  <a:schemeClr val="tx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1400">
              <a:solidFill>
                <a:schemeClr val="tx1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b="1">
                <a:solidFill>
                  <a:schemeClr val="tx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						spodní buňka</a:t>
            </a:r>
            <a:r>
              <a:rPr lang="cs-CZ" altLang="cs-CZ" sz="1400">
                <a:solidFill>
                  <a:schemeClr val="tx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	</a:t>
            </a:r>
            <a:r>
              <a:rPr lang="cs-CZ" altLang="cs-CZ" sz="1400" b="1">
                <a:solidFill>
                  <a:schemeClr val="tx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 kolumela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b="1">
                <a:solidFill>
                  <a:schemeClr val="tx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          							 kořenová čepička</a:t>
            </a:r>
          </a:p>
        </p:txBody>
      </p:sp>
      <p:cxnSp>
        <p:nvCxnSpPr>
          <p:cNvPr id="41989" name="Přímá spojnice se šipkou 2">
            <a:extLst>
              <a:ext uri="{FF2B5EF4-FFF2-40B4-BE49-F238E27FC236}">
                <a16:creationId xmlns:a16="http://schemas.microsoft.com/office/drawing/2014/main" id="{630EE30D-1B15-493A-B784-9086E699C4C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216275" y="3429001"/>
            <a:ext cx="431800" cy="11350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990" name="Přímá spojnice se šipkou 9">
            <a:extLst>
              <a:ext uri="{FF2B5EF4-FFF2-40B4-BE49-F238E27FC236}">
                <a16:creationId xmlns:a16="http://schemas.microsoft.com/office/drawing/2014/main" id="{0DC4F6DE-C0FE-4C16-8882-0F795011353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303838" y="3716339"/>
            <a:ext cx="792162" cy="17287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991" name="Přímá spojnice se šipkou 12">
            <a:extLst>
              <a:ext uri="{FF2B5EF4-FFF2-40B4-BE49-F238E27FC236}">
                <a16:creationId xmlns:a16="http://schemas.microsoft.com/office/drawing/2014/main" id="{63329B68-9405-4DD1-AFA0-C392F1524DB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608889" y="3716338"/>
            <a:ext cx="1800225" cy="23050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992" name="Přímá spojnice se šipkou 14">
            <a:extLst>
              <a:ext uri="{FF2B5EF4-FFF2-40B4-BE49-F238E27FC236}">
                <a16:creationId xmlns:a16="http://schemas.microsoft.com/office/drawing/2014/main" id="{01722EDC-DC42-4F50-AB26-B4CE2DE96F3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8328026" y="3594100"/>
            <a:ext cx="1800225" cy="26431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993" name="TextovéPole 15">
            <a:extLst>
              <a:ext uri="{FF2B5EF4-FFF2-40B4-BE49-F238E27FC236}">
                <a16:creationId xmlns:a16="http://schemas.microsoft.com/office/drawing/2014/main" id="{575540CF-4758-4FB1-B274-60460E458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7575" y="2774951"/>
            <a:ext cx="59690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cs-CZ" altLang="cs-CZ" sz="1600" b="1">
                <a:solidFill>
                  <a:srgbClr val="0000FF"/>
                </a:solidFill>
                <a:latin typeface="Comic Sans MS" panose="030F0702030302020204" pitchFamily="66" charset="0"/>
              </a:rPr>
              <a:t>ca</a:t>
            </a:r>
          </a:p>
        </p:txBody>
      </p:sp>
      <p:sp>
        <p:nvSpPr>
          <p:cNvPr id="41994" name="TextovéPole 18">
            <a:extLst>
              <a:ext uri="{FF2B5EF4-FFF2-40B4-BE49-F238E27FC236}">
                <a16:creationId xmlns:a16="http://schemas.microsoft.com/office/drawing/2014/main" id="{5B5EF337-26F3-4E99-A0F4-1E0065D2F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429000"/>
            <a:ext cx="596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cs-CZ" altLang="cs-CZ" sz="1600" b="1">
                <a:solidFill>
                  <a:srgbClr val="0000FF"/>
                </a:solidFill>
                <a:latin typeface="Comic Sans MS" panose="030F0702030302020204" pitchFamily="66" charset="0"/>
              </a:rPr>
              <a:t>cb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dev.biologists.org/content/develop/142/3/420/F1.large.jpg?width=800&amp;height=600&amp;carousel=1">
            <a:extLst>
              <a:ext uri="{FF2B5EF4-FFF2-40B4-BE49-F238E27FC236}">
                <a16:creationId xmlns:a16="http://schemas.microsoft.com/office/drawing/2014/main" id="{046DECCF-528D-4E71-BE23-263EFFEF8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1196975"/>
            <a:ext cx="7345362" cy="457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Obdélník 1">
            <a:extLst>
              <a:ext uri="{FF2B5EF4-FFF2-40B4-BE49-F238E27FC236}">
                <a16:creationId xmlns:a16="http://schemas.microsoft.com/office/drawing/2014/main" id="{F90E7843-FA7C-442D-8B6A-24B1360728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188" y="6027739"/>
            <a:ext cx="5976937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r>
              <a:rPr lang="en-US" sz="1400" b="1" i="0" dirty="0">
                <a:solidFill>
                  <a:srgbClr val="FFFF00"/>
                </a:solidFill>
                <a:effectLst/>
                <a:latin typeface="Effra"/>
              </a:rPr>
              <a:t>Building a plant: cell fate specification in the early </a:t>
            </a:r>
            <a:r>
              <a:rPr lang="en-US" sz="1400" b="1" i="1" dirty="0">
                <a:solidFill>
                  <a:srgbClr val="FFFF00"/>
                </a:solidFill>
                <a:effectLst/>
                <a:latin typeface="Effra"/>
              </a:rPr>
              <a:t>Arabidopsis</a:t>
            </a:r>
            <a:r>
              <a:rPr lang="en-US" sz="1400" b="1" i="0" dirty="0">
                <a:solidFill>
                  <a:srgbClr val="FFFF00"/>
                </a:solidFill>
                <a:effectLst/>
                <a:latin typeface="Effra"/>
              </a:rPr>
              <a:t> embryo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>
                <a:solidFill>
                  <a:srgbClr val="FFFF00"/>
                </a:solidFill>
              </a:rPr>
              <a:t>http://dev.biologists.org/content/142/3/420</a:t>
            </a:r>
          </a:p>
        </p:txBody>
      </p:sp>
      <p:sp>
        <p:nvSpPr>
          <p:cNvPr id="44036" name="TextovéPole 2">
            <a:extLst>
              <a:ext uri="{FF2B5EF4-FFF2-40B4-BE49-F238E27FC236}">
                <a16:creationId xmlns:a16="http://schemas.microsoft.com/office/drawing/2014/main" id="{A7DCFA9E-5851-4FFF-9103-00CB24CD4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027739"/>
            <a:ext cx="30241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 err="1">
                <a:solidFill>
                  <a:schemeClr val="tx1"/>
                </a:solidFill>
              </a:rPr>
              <a:t>Doporučná</a:t>
            </a:r>
            <a:r>
              <a:rPr lang="cs-CZ" altLang="cs-CZ" sz="2400" dirty="0">
                <a:solidFill>
                  <a:schemeClr val="tx1"/>
                </a:solidFill>
              </a:rPr>
              <a:t> literatura:</a:t>
            </a:r>
          </a:p>
        </p:txBody>
      </p:sp>
      <p:sp>
        <p:nvSpPr>
          <p:cNvPr id="44037" name="TextovéPole 3">
            <a:extLst>
              <a:ext uri="{FF2B5EF4-FFF2-40B4-BE49-F238E27FC236}">
                <a16:creationId xmlns:a16="http://schemas.microsoft.com/office/drawing/2014/main" id="{74276A7D-5782-4095-A5EC-C5B3BE7C9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51" y="333376"/>
            <a:ext cx="66976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1"/>
                </a:solidFill>
              </a:rPr>
              <a:t>Embryogeneze a osud buněk u </a:t>
            </a:r>
            <a:r>
              <a:rPr lang="cs-CZ" altLang="cs-CZ" sz="2400" i="1">
                <a:solidFill>
                  <a:schemeClr val="tx1"/>
                </a:solidFill>
              </a:rPr>
              <a:t>Arabidopsis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>
            <a:extLst>
              <a:ext uri="{FF2B5EF4-FFF2-40B4-BE49-F238E27FC236}">
                <a16:creationId xmlns:a16="http://schemas.microsoft.com/office/drawing/2014/main" id="{71937007-53BB-4EDA-97A5-A617ADB6D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6725" y="188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8611" name="Text Box 3">
            <a:extLst>
              <a:ext uri="{FF2B5EF4-FFF2-40B4-BE49-F238E27FC236}">
                <a16:creationId xmlns:a16="http://schemas.microsoft.com/office/drawing/2014/main" id="{FC77CB3D-EA64-4829-A10E-0C34E3CF2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6725" y="644525"/>
            <a:ext cx="29337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Polarita embrya –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transport auxinu</a:t>
            </a:r>
          </a:p>
        </p:txBody>
      </p:sp>
      <p:pic>
        <p:nvPicPr>
          <p:cNvPr id="68612" name="Picture 4" descr="embryo lok PIN1">
            <a:extLst>
              <a:ext uri="{FF2B5EF4-FFF2-40B4-BE49-F238E27FC236}">
                <a16:creationId xmlns:a16="http://schemas.microsoft.com/office/drawing/2014/main" id="{2B8456CF-94D5-4B39-922C-4F2508DF4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924176"/>
            <a:ext cx="7391400" cy="342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5" descr="embryo IAA trans">
            <a:extLst>
              <a:ext uri="{FF2B5EF4-FFF2-40B4-BE49-F238E27FC236}">
                <a16:creationId xmlns:a16="http://schemas.microsoft.com/office/drawing/2014/main" id="{B655BC15-482B-4546-A755-4F35D2955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33400"/>
            <a:ext cx="4572000" cy="254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4" name="Text Box 6">
            <a:extLst>
              <a:ext uri="{FF2B5EF4-FFF2-40B4-BE49-F238E27FC236}">
                <a16:creationId xmlns:a16="http://schemas.microsoft.com/office/drawing/2014/main" id="{36765570-4BA6-40F0-BA2B-5BD179E2D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1474788"/>
            <a:ext cx="5794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1"/>
                </a:solidFill>
                <a:latin typeface="Arial" panose="020B0604020202020204" pitchFamily="34" charset="0"/>
              </a:rPr>
              <a:t>PIN7</a:t>
            </a:r>
          </a:p>
        </p:txBody>
      </p:sp>
      <p:sp>
        <p:nvSpPr>
          <p:cNvPr id="68615" name="Text Box 7">
            <a:extLst>
              <a:ext uri="{FF2B5EF4-FFF2-40B4-BE49-F238E27FC236}">
                <a16:creationId xmlns:a16="http://schemas.microsoft.com/office/drawing/2014/main" id="{04ABA072-EFB9-4AD9-9C84-FC2E703ED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5389" y="838200"/>
            <a:ext cx="5794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1"/>
                </a:solidFill>
                <a:latin typeface="Arial" panose="020B0604020202020204" pitchFamily="34" charset="0"/>
              </a:rPr>
              <a:t>PIN1</a:t>
            </a:r>
          </a:p>
        </p:txBody>
      </p:sp>
      <p:sp>
        <p:nvSpPr>
          <p:cNvPr id="68616" name="Text Box 8">
            <a:extLst>
              <a:ext uri="{FF2B5EF4-FFF2-40B4-BE49-F238E27FC236}">
                <a16:creationId xmlns:a16="http://schemas.microsoft.com/office/drawing/2014/main" id="{CB39FB01-3675-4836-9EF2-EBFFB2B1F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8313" y="6351588"/>
            <a:ext cx="495935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tx1"/>
                </a:solidFill>
                <a:latin typeface="Comic Sans MS" panose="030F0702030302020204" pitchFamily="66" charset="0"/>
              </a:rPr>
              <a:t>Taiz l., Zieger E.: Plant Physiology. – Sinauer Ass., Inc., Publishsrs,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tx1"/>
                </a:solidFill>
                <a:latin typeface="Comic Sans MS" panose="030F0702030302020204" pitchFamily="66" charset="0"/>
              </a:rPr>
              <a:t>Sunderland, Massachusetts, 2006 (upraveno)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C98B42-DE8B-4909-9E8D-2A1F36B70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Embryogeneze u kukuřice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5BC3B1-91A2-4FCD-99FA-E76FA9BF1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Gene expression patterns in the maize caryopsis: clues to decisions in  embryo and endosperm development - ScienceDirect">
            <a:extLst>
              <a:ext uri="{FF2B5EF4-FFF2-40B4-BE49-F238E27FC236}">
                <a16:creationId xmlns:a16="http://schemas.microsoft.com/office/drawing/2014/main" id="{93F26F78-4065-47F4-B4CD-46C370376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30" y="1540042"/>
            <a:ext cx="7637501" cy="514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7041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>
            <a:extLst>
              <a:ext uri="{FF2B5EF4-FFF2-40B4-BE49-F238E27FC236}">
                <a16:creationId xmlns:a16="http://schemas.microsoft.com/office/drawing/2014/main" id="{87BE4FCE-CC39-4D7C-A545-EB90D5B56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0551" y="307180"/>
            <a:ext cx="48831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Embrya rostlin jednoděložných</a:t>
            </a:r>
          </a:p>
        </p:txBody>
      </p:sp>
      <p:pic>
        <p:nvPicPr>
          <p:cNvPr id="48131" name="Picture 3" descr="embryo pšenice b">
            <a:extLst>
              <a:ext uri="{FF2B5EF4-FFF2-40B4-BE49-F238E27FC236}">
                <a16:creationId xmlns:a16="http://schemas.microsoft.com/office/drawing/2014/main" id="{9DA2DA2B-78FA-492E-ACC6-ADC49FA9B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914400"/>
            <a:ext cx="3905250" cy="540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Text Box 4">
            <a:extLst>
              <a:ext uri="{FF2B5EF4-FFF2-40B4-BE49-F238E27FC236}">
                <a16:creationId xmlns:a16="http://schemas.microsoft.com/office/drawing/2014/main" id="{823BBBCC-6AC4-4619-AFF0-0B15C09801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8350" y="5980907"/>
            <a:ext cx="9017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i="1" dirty="0" err="1">
                <a:solidFill>
                  <a:srgbClr val="0000FF"/>
                </a:solidFill>
                <a:latin typeface="Comic Sans MS" panose="030F0702030302020204" pitchFamily="66" charset="0"/>
              </a:rPr>
              <a:t>Triticum</a:t>
            </a:r>
            <a:endParaRPr lang="cs-CZ" altLang="cs-CZ" sz="1400" i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48133" name="Picture 5" descr="embryo cibule">
            <a:extLst>
              <a:ext uri="{FF2B5EF4-FFF2-40B4-BE49-F238E27FC236}">
                <a16:creationId xmlns:a16="http://schemas.microsoft.com/office/drawing/2014/main" id="{DA10F51B-2F99-44E5-867F-99D1EC5E9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76201"/>
            <a:ext cx="3352800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6" descr="embryo kuku semeno">
            <a:extLst>
              <a:ext uri="{FF2B5EF4-FFF2-40B4-BE49-F238E27FC236}">
                <a16:creationId xmlns:a16="http://schemas.microsoft.com/office/drawing/2014/main" id="{1E08404C-472D-4705-9BFE-6558CD277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4" y="3505200"/>
            <a:ext cx="3506787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5" name="Text Box 7">
            <a:extLst>
              <a:ext uri="{FF2B5EF4-FFF2-40B4-BE49-F238E27FC236}">
                <a16:creationId xmlns:a16="http://schemas.microsoft.com/office/drawing/2014/main" id="{384AD9EC-2C6C-4208-A476-63316A60E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6563" y="5409408"/>
            <a:ext cx="9620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i="1" dirty="0" err="1">
                <a:solidFill>
                  <a:srgbClr val="0000FF"/>
                </a:solidFill>
                <a:latin typeface="Comic Sans MS" panose="030F0702030302020204" pitchFamily="66" charset="0"/>
              </a:rPr>
              <a:t>Zea</a:t>
            </a:r>
            <a:r>
              <a:rPr lang="cs-CZ" altLang="cs-CZ" sz="1400" i="1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400" i="1" dirty="0" err="1">
                <a:solidFill>
                  <a:srgbClr val="0000FF"/>
                </a:solidFill>
                <a:latin typeface="Comic Sans MS" panose="030F0702030302020204" pitchFamily="66" charset="0"/>
              </a:rPr>
              <a:t>mays</a:t>
            </a:r>
            <a:endParaRPr lang="cs-CZ" altLang="cs-CZ" sz="1400" i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48136" name="Text Box 8">
            <a:extLst>
              <a:ext uri="{FF2B5EF4-FFF2-40B4-BE49-F238E27FC236}">
                <a16:creationId xmlns:a16="http://schemas.microsoft.com/office/drawing/2014/main" id="{23989474-C96E-487D-AC2C-860F87870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0201" y="152401"/>
            <a:ext cx="69691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i="1">
                <a:solidFill>
                  <a:srgbClr val="0000FF"/>
                </a:solidFill>
                <a:latin typeface="Comic Sans MS" panose="030F0702030302020204" pitchFamily="66" charset="0"/>
              </a:rPr>
              <a:t>Allium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i="1">
                <a:solidFill>
                  <a:srgbClr val="0000FF"/>
                </a:solidFill>
                <a:latin typeface="Comic Sans MS" panose="030F0702030302020204" pitchFamily="66" charset="0"/>
              </a:rPr>
              <a:t>cepa</a:t>
            </a:r>
          </a:p>
        </p:txBody>
      </p:sp>
      <p:sp>
        <p:nvSpPr>
          <p:cNvPr id="48137" name="Text Box 9">
            <a:extLst>
              <a:ext uri="{FF2B5EF4-FFF2-40B4-BE49-F238E27FC236}">
                <a16:creationId xmlns:a16="http://schemas.microsoft.com/office/drawing/2014/main" id="{BD1DAE20-2029-449A-ADFD-32BF99C58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1188" y="6519864"/>
            <a:ext cx="5867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000">
                <a:solidFill>
                  <a:schemeClr val="tx1"/>
                </a:solidFill>
                <a:latin typeface="Comic Sans MS" panose="030F0702030302020204" pitchFamily="66" charset="0"/>
              </a:rPr>
              <a:t>Raven P.H., Everet R.F., Eichhorn S.E.: Biology of Plants. – W. H. Freeman and Comp. Publ., 2005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Obr10-2 suspenzory oř">
            <a:extLst>
              <a:ext uri="{FF2B5EF4-FFF2-40B4-BE49-F238E27FC236}">
                <a16:creationId xmlns:a16="http://schemas.microsoft.com/office/drawing/2014/main" id="{F07F6654-8B80-4813-BAD2-7BE5C70F5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28600"/>
            <a:ext cx="6151562" cy="590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 Box 3">
            <a:extLst>
              <a:ext uri="{FF2B5EF4-FFF2-40B4-BE49-F238E27FC236}">
                <a16:creationId xmlns:a16="http://schemas.microsoft.com/office/drawing/2014/main" id="{FC6495B1-5FF0-41F2-867F-E0AE07F538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1989139"/>
            <a:ext cx="2627313" cy="277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 dirty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suspenzor</a:t>
            </a:r>
            <a:r>
              <a:rPr lang="cs-CZ" altLang="cs-CZ" sz="2000" b="1" dirty="0">
                <a:solidFill>
                  <a:schemeClr val="tx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cs-CZ" altLang="cs-CZ" sz="1800" dirty="0">
                <a:solidFill>
                  <a:schemeClr val="tx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(</a:t>
            </a:r>
            <a:r>
              <a:rPr lang="cs-CZ" altLang="cs-CZ" sz="1800" dirty="0" err="1">
                <a:solidFill>
                  <a:schemeClr val="tx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zavěšovadlo</a:t>
            </a:r>
            <a:r>
              <a:rPr lang="cs-CZ" altLang="cs-CZ" sz="1800" dirty="0">
                <a:solidFill>
                  <a:schemeClr val="tx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>
              <a:solidFill>
                <a:schemeClr val="tx1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1" dirty="0">
              <a:solidFill>
                <a:schemeClr val="tx1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>
              <a:solidFill>
                <a:schemeClr val="tx1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1" dirty="0">
                <a:solidFill>
                  <a:schemeClr val="tx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dočasná funkce v rané embryogenezi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1600" b="1" dirty="0">
              <a:solidFill>
                <a:schemeClr val="tx1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>
                <a:solidFill>
                  <a:schemeClr val="tx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tvarově rozmanitý orgán - haustoria</a:t>
            </a:r>
          </a:p>
        </p:txBody>
      </p:sp>
      <p:sp>
        <p:nvSpPr>
          <p:cNvPr id="49156" name="Text Box 4">
            <a:extLst>
              <a:ext uri="{FF2B5EF4-FFF2-40B4-BE49-F238E27FC236}">
                <a16:creationId xmlns:a16="http://schemas.microsoft.com/office/drawing/2014/main" id="{4F971F60-224F-4A3F-98F8-CE1A6306F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6335713"/>
            <a:ext cx="85836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Comic Sans MS" panose="030F0702030302020204" pitchFamily="66" charset="0"/>
              </a:rPr>
              <a:t>Wardlaw C.W.: Embryogenesis in Plants. – John Viley </a:t>
            </a:r>
            <a:r>
              <a:rPr lang="cs-CZ" altLang="cs-CZ" sz="1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&amp;</a:t>
            </a:r>
            <a:r>
              <a:rPr lang="cs-CZ" altLang="cs-CZ" sz="1800">
                <a:solidFill>
                  <a:schemeClr val="tx1"/>
                </a:solidFill>
                <a:latin typeface="Comic Sans MS" panose="030F0702030302020204" pitchFamily="66" charset="0"/>
              </a:rPr>
              <a:t> sons, Inc., London, 1955</a:t>
            </a:r>
          </a:p>
        </p:txBody>
      </p:sp>
      <p:sp>
        <p:nvSpPr>
          <p:cNvPr id="49157" name="Line 5">
            <a:extLst>
              <a:ext uri="{FF2B5EF4-FFF2-40B4-BE49-F238E27FC236}">
                <a16:creationId xmlns:a16="http://schemas.microsoft.com/office/drawing/2014/main" id="{6B5F9AAB-4403-4C92-8B4D-BF3475E073C3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4800600"/>
            <a:ext cx="762000" cy="3048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7" name="Freeform: Shape 76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pic>
        <p:nvPicPr>
          <p:cNvPr id="1028" name="Picture 4" descr="Longitudinal section of albuminous seeds, Zea, and Ricinus, with a  dissected exalbuminous seed of Phaseolis - UWDC - UW-Madison Libraries">
            <a:extLst>
              <a:ext uri="{FF2B5EF4-FFF2-40B4-BE49-F238E27FC236}">
                <a16:creationId xmlns:a16="http://schemas.microsoft.com/office/drawing/2014/main" id="{CED5DB87-3828-4C61-BB6C-C51345379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3992" y="1896217"/>
            <a:ext cx="5449889" cy="306556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EF869E-6D1C-4708-B929-657EC57C4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4166509" cy="3785419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EBEBEB"/>
                </a:solidFill>
              </a:rPr>
              <a:t>Co se děje ve vajíčku po oplození?</a:t>
            </a:r>
          </a:p>
          <a:p>
            <a:r>
              <a:rPr lang="cs-CZ">
                <a:solidFill>
                  <a:srgbClr val="EBEBEB"/>
                </a:solidFill>
              </a:rPr>
              <a:t>Jak vypadá rostlinné embryo?</a:t>
            </a:r>
          </a:p>
          <a:p>
            <a:r>
              <a:rPr lang="cs-CZ">
                <a:solidFill>
                  <a:srgbClr val="EBEBEB"/>
                </a:solidFill>
              </a:rPr>
              <a:t>Jaká je role auxinu při vývoji embrya? </a:t>
            </a:r>
          </a:p>
          <a:p>
            <a:r>
              <a:rPr lang="cs-CZ">
                <a:solidFill>
                  <a:srgbClr val="EBEBEB"/>
                </a:solidFill>
              </a:rPr>
              <a:t>Jak vzniká endosperm?</a:t>
            </a:r>
          </a:p>
        </p:txBody>
      </p:sp>
    </p:spTree>
    <p:extLst>
      <p:ext uri="{BB962C8B-B14F-4D97-AF65-F5344CB8AC3E}">
        <p14:creationId xmlns:p14="http://schemas.microsoft.com/office/powerpoint/2010/main" val="37589965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Endosperm development precedes embryo development. Why? Get the Answer at  BYJU&amp;#39;S NEET">
            <a:extLst>
              <a:ext uri="{FF2B5EF4-FFF2-40B4-BE49-F238E27FC236}">
                <a16:creationId xmlns:a16="http://schemas.microsoft.com/office/drawing/2014/main" id="{EDDB570F-FF6C-4914-8CA8-D2CE61CE0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643063"/>
            <a:ext cx="7620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Šipka: dolů 1">
            <a:extLst>
              <a:ext uri="{FF2B5EF4-FFF2-40B4-BE49-F238E27FC236}">
                <a16:creationId xmlns:a16="http://schemas.microsoft.com/office/drawing/2014/main" id="{307B29E9-C2D6-F815-693C-DD0148F069C8}"/>
              </a:ext>
            </a:extLst>
          </p:cNvPr>
          <p:cNvSpPr/>
          <p:nvPr/>
        </p:nvSpPr>
        <p:spPr>
          <a:xfrm rot="4960371">
            <a:off x="9554568" y="1777983"/>
            <a:ext cx="702865" cy="25053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76585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D2616C70-7015-409E-85C1-94C31F0D6D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5186" y="709392"/>
            <a:ext cx="9404723" cy="140053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pPr eaLnBrk="1" hangingPunct="1"/>
            <a:r>
              <a:rPr lang="cs-CZ" altLang="cs-CZ" sz="4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Endosperm</a:t>
            </a:r>
          </a:p>
        </p:txBody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D20373F1-FE74-462C-9772-01DC296150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602431" y="1660358"/>
            <a:ext cx="8470232" cy="468788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 lnSpcReduction="10000"/>
          </a:bodyPr>
          <a:lstStyle/>
          <a:p>
            <a:pPr marL="609600" indent="-609600" defTabSz="914400">
              <a:lnSpc>
                <a:spcPct val="76000"/>
              </a:lnSpc>
              <a:buNone/>
              <a:defRPr/>
            </a:pPr>
            <a:r>
              <a:rPr lang="cs-CZ" altLang="cs-CZ" dirty="0">
                <a:latin typeface="Comic Sans MS" panose="030F0702030302020204" pitchFamily="66" charset="0"/>
              </a:rPr>
              <a:t>= pletivo obklopující a vyživující embryo v průběhu vývoje</a:t>
            </a:r>
          </a:p>
          <a:p>
            <a:pPr marL="0" indent="0" defTabSz="914400">
              <a:buNone/>
              <a:defRPr/>
            </a:pPr>
            <a:r>
              <a:rPr lang="cs-CZ" altLang="cs-CZ" dirty="0">
                <a:latin typeface="Comic Sans MS" panose="030F0702030302020204" pitchFamily="66" charset="0"/>
              </a:rPr>
              <a:t>počátek vývoje endospermu = </a:t>
            </a:r>
            <a:r>
              <a:rPr lang="cs-CZ" altLang="cs-CZ" dirty="0" err="1">
                <a:solidFill>
                  <a:srgbClr val="FFFF00"/>
                </a:solidFill>
                <a:latin typeface="Comic Sans MS" panose="030F0702030302020204" pitchFamily="66" charset="0"/>
              </a:rPr>
              <a:t>konfluace</a:t>
            </a:r>
            <a:r>
              <a:rPr lang="cs-CZ" altLang="cs-CZ" dirty="0">
                <a:latin typeface="Comic Sans MS" panose="030F0702030302020204" pitchFamily="66" charset="0"/>
              </a:rPr>
              <a:t> – oplození centrální buňky zárodečného vaku = vznik primární </a:t>
            </a:r>
            <a:r>
              <a:rPr lang="cs-CZ" altLang="cs-CZ" dirty="0" err="1">
                <a:latin typeface="Comic Sans MS" panose="030F0702030302020204" pitchFamily="66" charset="0"/>
              </a:rPr>
              <a:t>endospermální</a:t>
            </a:r>
            <a:r>
              <a:rPr lang="cs-CZ" altLang="cs-CZ" dirty="0">
                <a:latin typeface="Comic Sans MS" panose="030F0702030302020204" pitchFamily="66" charset="0"/>
              </a:rPr>
              <a:t> buňky</a:t>
            </a:r>
          </a:p>
          <a:p>
            <a:pPr eaLnBrk="1" hangingPunct="1">
              <a:buFont typeface="Times New Roman" panose="02020603050405020304" pitchFamily="18" charset="0"/>
              <a:buNone/>
              <a:defRPr/>
            </a:pPr>
            <a:endParaRPr lang="cs-CZ" altLang="cs-CZ" b="1" dirty="0">
              <a:latin typeface="Comic Sans MS" panose="030F0702030302020204" pitchFamily="66" charset="0"/>
            </a:endParaRPr>
          </a:p>
          <a:p>
            <a:pPr eaLnBrk="1" hangingPunct="1">
              <a:buFont typeface="Times New Roman" panose="02020603050405020304" pitchFamily="18" charset="0"/>
              <a:buNone/>
              <a:defRPr/>
            </a:pPr>
            <a:r>
              <a:rPr lang="cs-CZ" altLang="cs-CZ" b="1" dirty="0">
                <a:latin typeface="Comic Sans MS" panose="030F0702030302020204" pitchFamily="66" charset="0"/>
              </a:rPr>
              <a:t>dočasný</a:t>
            </a:r>
            <a:r>
              <a:rPr lang="cs-CZ" altLang="cs-CZ" dirty="0">
                <a:latin typeface="Comic Sans MS" panose="030F0702030302020204" pitchFamily="66" charset="0"/>
              </a:rPr>
              <a:t>  -  v průběhu dozrávání embrya je „spotřebován“ a</a:t>
            </a:r>
          </a:p>
          <a:p>
            <a:pPr eaLnBrk="1" hangingPunct="1">
              <a:buFont typeface="Times New Roman" panose="02020603050405020304" pitchFamily="18" charset="0"/>
              <a:buNone/>
              <a:defRPr/>
            </a:pPr>
            <a:r>
              <a:rPr lang="cs-CZ" altLang="cs-CZ" dirty="0">
                <a:latin typeface="Comic Sans MS" panose="030F0702030302020204" pitchFamily="66" charset="0"/>
              </a:rPr>
              <a:t>zásobní látky jsou uloženy v dělohách embrya =</a:t>
            </a:r>
          </a:p>
          <a:p>
            <a:pPr eaLnBrk="1" hangingPunct="1">
              <a:buFont typeface="Times New Roman" panose="02020603050405020304" pitchFamily="18" charset="0"/>
              <a:buNone/>
              <a:defRPr/>
            </a:pPr>
            <a:r>
              <a:rPr lang="cs-CZ" altLang="cs-CZ" dirty="0" err="1">
                <a:solidFill>
                  <a:srgbClr val="FFFF00"/>
                </a:solidFill>
                <a:latin typeface="Comic Sans MS" panose="030F0702030302020204" pitchFamily="66" charset="0"/>
              </a:rPr>
              <a:t>bezbílečnatá</a:t>
            </a:r>
            <a:r>
              <a:rPr lang="cs-CZ" altLang="cs-CZ" dirty="0">
                <a:solidFill>
                  <a:srgbClr val="FFFF00"/>
                </a:solidFill>
                <a:latin typeface="Comic Sans MS" panose="030F0702030302020204" pitchFamily="66" charset="0"/>
              </a:rPr>
              <a:t> semena</a:t>
            </a:r>
          </a:p>
          <a:p>
            <a:pPr eaLnBrk="1" hangingPunct="1">
              <a:buFont typeface="Times New Roman" panose="02020603050405020304" pitchFamily="18" charset="0"/>
              <a:buNone/>
              <a:defRPr/>
            </a:pPr>
            <a:endParaRPr lang="cs-CZ" altLang="cs-CZ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 eaLnBrk="1" hangingPunct="1">
              <a:buFont typeface="Times New Roman" panose="02020603050405020304" pitchFamily="18" charset="0"/>
              <a:buNone/>
              <a:defRPr/>
            </a:pPr>
            <a:r>
              <a:rPr lang="cs-CZ" altLang="cs-CZ" dirty="0">
                <a:latin typeface="Comic Sans MS" panose="030F0702030302020204" pitchFamily="66" charset="0"/>
              </a:rPr>
              <a:t>v semeni </a:t>
            </a:r>
            <a:r>
              <a:rPr lang="cs-CZ" altLang="cs-CZ" b="1" dirty="0">
                <a:latin typeface="Comic Sans MS" panose="030F0702030302020204" pitchFamily="66" charset="0"/>
              </a:rPr>
              <a:t>přetrvává </a:t>
            </a:r>
            <a:r>
              <a:rPr lang="cs-CZ" altLang="cs-CZ" dirty="0">
                <a:latin typeface="Comic Sans MS" panose="030F0702030302020204" pitchFamily="66" charset="0"/>
              </a:rPr>
              <a:t>v době zralosti embrya = </a:t>
            </a:r>
          </a:p>
          <a:p>
            <a:pPr eaLnBrk="1" hangingPunct="1">
              <a:buFont typeface="Times New Roman" panose="02020603050405020304" pitchFamily="18" charset="0"/>
              <a:buNone/>
              <a:defRPr/>
            </a:pPr>
            <a:r>
              <a:rPr lang="cs-CZ" altLang="cs-CZ" dirty="0">
                <a:solidFill>
                  <a:srgbClr val="FFFF00"/>
                </a:solidFill>
                <a:latin typeface="Comic Sans MS" panose="030F0702030302020204" pitchFamily="66" charset="0"/>
              </a:rPr>
              <a:t>bílečnatá semena</a:t>
            </a:r>
          </a:p>
          <a:p>
            <a:pPr eaLnBrk="1" hangingPunct="1">
              <a:buFont typeface="Times New Roman" panose="02020603050405020304" pitchFamily="18" charset="0"/>
              <a:buNone/>
              <a:defRPr/>
            </a:pPr>
            <a:endParaRPr lang="cs-CZ" altLang="cs-CZ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 eaLnBrk="1" hangingPunct="1">
              <a:buFont typeface="Times New Roman" panose="02020603050405020304" pitchFamily="18" charset="0"/>
              <a:buNone/>
              <a:defRPr/>
            </a:pPr>
            <a:r>
              <a:rPr lang="cs-CZ" altLang="cs-CZ" dirty="0">
                <a:latin typeface="Comic Sans MS" panose="030F0702030302020204" pitchFamily="66" charset="0"/>
              </a:rPr>
              <a:t>zbytek nucellu v době zralosti embrya = </a:t>
            </a:r>
            <a:r>
              <a:rPr lang="cs-CZ" altLang="cs-CZ" dirty="0">
                <a:solidFill>
                  <a:srgbClr val="FFFF00"/>
                </a:solidFill>
                <a:latin typeface="Comic Sans MS" panose="030F0702030302020204" pitchFamily="66" charset="0"/>
              </a:rPr>
              <a:t>perisperm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3">
            <a:extLst>
              <a:ext uri="{FF2B5EF4-FFF2-40B4-BE49-F238E27FC236}">
                <a16:creationId xmlns:a16="http://schemas.microsoft.com/office/drawing/2014/main" id="{F5BFBFAB-EE42-4CD0-B6A9-6F929C9B55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60351"/>
            <a:ext cx="7772400" cy="100806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pPr eaLnBrk="1" hangingPunct="1"/>
            <a:r>
              <a:rPr lang="cs-CZ" altLang="cs-CZ" sz="3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Endosperm rostlin krytosemenných </a:t>
            </a:r>
          </a:p>
        </p:txBody>
      </p:sp>
      <p:sp>
        <p:nvSpPr>
          <p:cNvPr id="53251" name="Rectangle 4">
            <a:extLst>
              <a:ext uri="{FF2B5EF4-FFF2-40B4-BE49-F238E27FC236}">
                <a16:creationId xmlns:a16="http://schemas.microsoft.com/office/drawing/2014/main" id="{DC8FF875-C072-40EF-894C-455034125F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55801" y="1557338"/>
            <a:ext cx="8316913" cy="482441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/>
          <a:p>
            <a:pPr marL="609600" indent="-609600" defTabSz="914400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altLang="cs-CZ" dirty="0">
                <a:solidFill>
                  <a:srgbClr val="FFFF00"/>
                </a:solidFill>
                <a:latin typeface="Comic Sans MS" panose="030F0702030302020204" pitchFamily="66" charset="0"/>
              </a:rPr>
              <a:t>typy endospermu </a:t>
            </a:r>
            <a:r>
              <a:rPr lang="cs-CZ" altLang="cs-CZ" dirty="0">
                <a:latin typeface="Comic Sans MS" panose="030F0702030302020204" pitchFamily="66" charset="0"/>
              </a:rPr>
              <a:t>podle způsobu dělení:</a:t>
            </a:r>
          </a:p>
          <a:p>
            <a:pPr marL="609600" indent="-609600" defTabSz="914400">
              <a:spcBef>
                <a:spcPts val="600"/>
              </a:spcBef>
              <a:spcAft>
                <a:spcPts val="600"/>
              </a:spcAft>
            </a:pPr>
            <a:r>
              <a:rPr lang="cs-CZ" altLang="cs-CZ" b="1" dirty="0">
                <a:solidFill>
                  <a:srgbClr val="92D050"/>
                </a:solidFill>
                <a:latin typeface="Comic Sans MS" panose="030F0702030302020204" pitchFamily="66" charset="0"/>
              </a:rPr>
              <a:t>jaderný</a:t>
            </a:r>
            <a:r>
              <a:rPr lang="cs-CZ" altLang="cs-CZ" b="1" dirty="0">
                <a:latin typeface="Comic Sans MS" panose="030F0702030302020204" pitchFamily="66" charset="0"/>
              </a:rPr>
              <a:t> (nukleární) </a:t>
            </a:r>
            <a:r>
              <a:rPr lang="cs-CZ" altLang="cs-CZ" dirty="0">
                <a:latin typeface="Comic Sans MS" panose="030F0702030302020204" pitchFamily="66" charset="0"/>
              </a:rPr>
              <a:t>– zpočátku </a:t>
            </a:r>
            <a:r>
              <a:rPr lang="cs-CZ" altLang="cs-CZ" dirty="0" err="1">
                <a:latin typeface="Comic Sans MS" panose="030F0702030302020204" pitchFamily="66" charset="0"/>
              </a:rPr>
              <a:t>volnojaderné</a:t>
            </a:r>
            <a:r>
              <a:rPr lang="cs-CZ" altLang="cs-CZ" dirty="0">
                <a:latin typeface="Comic Sans MS" panose="030F0702030302020204" pitchFamily="66" charset="0"/>
              </a:rPr>
              <a:t> dělení, později </a:t>
            </a:r>
            <a:r>
              <a:rPr lang="cs-CZ" altLang="cs-CZ" dirty="0" err="1">
                <a:latin typeface="Comic Sans MS" panose="030F0702030302020204" pitchFamily="66" charset="0"/>
              </a:rPr>
              <a:t>celularizace</a:t>
            </a:r>
            <a:r>
              <a:rPr lang="cs-CZ" altLang="cs-CZ" dirty="0">
                <a:latin typeface="Comic Sans MS" panose="030F0702030302020204" pitchFamily="66" charset="0"/>
              </a:rPr>
              <a:t> - výskyt u jednoděložných i dvouděložných rostlin (</a:t>
            </a:r>
            <a:r>
              <a:rPr lang="cs-CZ" altLang="cs-CZ" i="1" dirty="0" err="1">
                <a:latin typeface="Comic Sans MS" panose="030F0702030302020204" pitchFamily="66" charset="0"/>
              </a:rPr>
              <a:t>Brassicaceae</a:t>
            </a:r>
            <a:r>
              <a:rPr lang="cs-CZ" altLang="cs-CZ" i="1" dirty="0">
                <a:latin typeface="Comic Sans MS" panose="030F0702030302020204" pitchFamily="66" charset="0"/>
              </a:rPr>
              <a:t> - </a:t>
            </a:r>
            <a:r>
              <a:rPr lang="cs-CZ" altLang="cs-CZ" i="1" dirty="0" err="1">
                <a:latin typeface="Comic Sans MS" panose="030F0702030302020204" pitchFamily="66" charset="0"/>
              </a:rPr>
              <a:t>Capsella</a:t>
            </a:r>
            <a:r>
              <a:rPr lang="cs-CZ" altLang="cs-CZ" i="1" dirty="0">
                <a:latin typeface="Comic Sans MS" panose="030F0702030302020204" pitchFamily="66" charset="0"/>
              </a:rPr>
              <a:t>,</a:t>
            </a:r>
            <a:r>
              <a:rPr lang="cs-CZ" altLang="cs-CZ" dirty="0">
                <a:latin typeface="Comic Sans MS" panose="030F0702030302020204" pitchFamily="66" charset="0"/>
              </a:rPr>
              <a:t> </a:t>
            </a:r>
            <a:r>
              <a:rPr lang="cs-CZ" altLang="cs-CZ" i="1" dirty="0" err="1">
                <a:latin typeface="Comic Sans MS" panose="030F0702030302020204" pitchFamily="66" charset="0"/>
              </a:rPr>
              <a:t>Galanthus</a:t>
            </a:r>
            <a:r>
              <a:rPr lang="cs-CZ" altLang="cs-CZ" i="1" dirty="0">
                <a:latin typeface="Comic Sans MS" panose="030F0702030302020204" pitchFamily="66" charset="0"/>
              </a:rPr>
              <a:t>, </a:t>
            </a:r>
            <a:r>
              <a:rPr lang="cs-CZ" altLang="cs-CZ" i="1" dirty="0" err="1">
                <a:latin typeface="Comic Sans MS" panose="030F0702030302020204" pitchFamily="66" charset="0"/>
              </a:rPr>
              <a:t>Cocos</a:t>
            </a:r>
            <a:r>
              <a:rPr lang="cs-CZ" altLang="cs-CZ" dirty="0">
                <a:latin typeface="Comic Sans MS" panose="030F0702030302020204" pitchFamily="66" charset="0"/>
              </a:rPr>
              <a:t>) </a:t>
            </a:r>
            <a:endParaRPr lang="cs-CZ" altLang="cs-CZ" b="1" dirty="0">
              <a:latin typeface="Comic Sans MS" panose="030F0702030302020204" pitchFamily="66" charset="0"/>
            </a:endParaRPr>
          </a:p>
          <a:p>
            <a:pPr marL="609600" indent="-609600" defTabSz="914400">
              <a:spcBef>
                <a:spcPts val="600"/>
              </a:spcBef>
              <a:spcAft>
                <a:spcPts val="600"/>
              </a:spcAft>
            </a:pPr>
            <a:r>
              <a:rPr lang="cs-CZ" altLang="cs-CZ" b="1" dirty="0">
                <a:solidFill>
                  <a:srgbClr val="92D050"/>
                </a:solidFill>
                <a:latin typeface="Comic Sans MS" panose="030F0702030302020204" pitchFamily="66" charset="0"/>
              </a:rPr>
              <a:t>buněčný </a:t>
            </a:r>
            <a:r>
              <a:rPr lang="cs-CZ" altLang="cs-CZ" b="1" dirty="0">
                <a:latin typeface="Comic Sans MS" panose="030F0702030302020204" pitchFamily="66" charset="0"/>
              </a:rPr>
              <a:t>(celulární) </a:t>
            </a:r>
            <a:r>
              <a:rPr lang="cs-CZ" altLang="cs-CZ" dirty="0">
                <a:latin typeface="Comic Sans MS" panose="030F0702030302020204" pitchFamily="66" charset="0"/>
              </a:rPr>
              <a:t>– po každém dělení jádra tvorba buněčné stěny - častější u dvouděložných</a:t>
            </a:r>
            <a:r>
              <a:rPr lang="cs-CZ" altLang="cs-CZ" b="1" dirty="0">
                <a:latin typeface="Comic Sans MS" panose="030F0702030302020204" pitchFamily="66" charset="0"/>
              </a:rPr>
              <a:t> </a:t>
            </a:r>
            <a:r>
              <a:rPr lang="cs-CZ" altLang="cs-CZ" dirty="0">
                <a:latin typeface="Comic Sans MS" panose="030F0702030302020204" pitchFamily="66" charset="0"/>
              </a:rPr>
              <a:t>(</a:t>
            </a:r>
            <a:r>
              <a:rPr lang="cs-CZ" altLang="cs-CZ" i="1" dirty="0" err="1">
                <a:latin typeface="Comic Sans MS" panose="030F0702030302020204" pitchFamily="66" charset="0"/>
              </a:rPr>
              <a:t>Viciaceae</a:t>
            </a:r>
            <a:r>
              <a:rPr lang="cs-CZ" altLang="cs-CZ" i="1" dirty="0">
                <a:latin typeface="Comic Sans MS" panose="030F0702030302020204" pitchFamily="66" charset="0"/>
              </a:rPr>
              <a:t>, </a:t>
            </a:r>
            <a:r>
              <a:rPr lang="cs-CZ" altLang="cs-CZ" i="1" dirty="0" err="1">
                <a:latin typeface="Comic Sans MS" panose="030F0702030302020204" pitchFamily="66" charset="0"/>
              </a:rPr>
              <a:t>Solanaceae</a:t>
            </a:r>
            <a:r>
              <a:rPr lang="cs-CZ" altLang="cs-CZ" i="1" dirty="0">
                <a:latin typeface="Comic Sans MS" panose="030F0702030302020204" pitchFamily="66" charset="0"/>
              </a:rPr>
              <a:t>, </a:t>
            </a:r>
            <a:r>
              <a:rPr lang="cs-CZ" altLang="cs-CZ" i="1" dirty="0" err="1">
                <a:latin typeface="Comic Sans MS" panose="030F0702030302020204" pitchFamily="66" charset="0"/>
              </a:rPr>
              <a:t>Campanulaceae</a:t>
            </a:r>
            <a:r>
              <a:rPr lang="cs-CZ" altLang="cs-CZ" i="1" dirty="0">
                <a:latin typeface="Comic Sans MS" panose="030F0702030302020204" pitchFamily="66" charset="0"/>
              </a:rPr>
              <a:t> - </a:t>
            </a:r>
            <a:r>
              <a:rPr lang="cs-CZ" altLang="cs-CZ" i="1" dirty="0" err="1">
                <a:latin typeface="Comic Sans MS" panose="030F0702030302020204" pitchFamily="66" charset="0"/>
              </a:rPr>
              <a:t>Jasione</a:t>
            </a:r>
            <a:r>
              <a:rPr lang="cs-CZ" altLang="cs-CZ" dirty="0">
                <a:latin typeface="Comic Sans MS" panose="030F0702030302020204" pitchFamily="66" charset="0"/>
              </a:rPr>
              <a:t>)</a:t>
            </a:r>
          </a:p>
          <a:p>
            <a:pPr marL="609600" indent="-609600" defTabSz="914400">
              <a:spcBef>
                <a:spcPts val="600"/>
              </a:spcBef>
              <a:spcAft>
                <a:spcPts val="600"/>
              </a:spcAft>
            </a:pPr>
            <a:r>
              <a:rPr lang="cs-CZ" altLang="cs-CZ" b="1" dirty="0" err="1">
                <a:solidFill>
                  <a:srgbClr val="92D050"/>
                </a:solidFill>
                <a:latin typeface="Comic Sans MS" panose="030F0702030302020204" pitchFamily="66" charset="0"/>
              </a:rPr>
              <a:t>helobiální</a:t>
            </a:r>
            <a:r>
              <a:rPr lang="cs-CZ" altLang="cs-CZ" b="1" dirty="0">
                <a:solidFill>
                  <a:srgbClr val="92D050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dirty="0">
                <a:solidFill>
                  <a:srgbClr val="92D050"/>
                </a:solidFill>
                <a:latin typeface="Comic Sans MS" panose="030F0702030302020204" pitchFamily="66" charset="0"/>
              </a:rPr>
              <a:t>–</a:t>
            </a:r>
            <a:r>
              <a:rPr lang="cs-CZ" altLang="cs-CZ" dirty="0">
                <a:latin typeface="Comic Sans MS" panose="030F0702030302020204" pitchFamily="66" charset="0"/>
              </a:rPr>
              <a:t> po prvním dělení vznik přepážky, v každé pak probíhá </a:t>
            </a:r>
            <a:r>
              <a:rPr lang="cs-CZ" altLang="cs-CZ" dirty="0" err="1">
                <a:latin typeface="Comic Sans MS" panose="030F0702030302020204" pitchFamily="66" charset="0"/>
              </a:rPr>
              <a:t>volnojaderné</a:t>
            </a:r>
            <a:r>
              <a:rPr lang="cs-CZ" altLang="cs-CZ" dirty="0">
                <a:latin typeface="Comic Sans MS" panose="030F0702030302020204" pitchFamily="66" charset="0"/>
              </a:rPr>
              <a:t> dělení - častější u jednoděložných</a:t>
            </a:r>
            <a:r>
              <a:rPr lang="cs-CZ" altLang="cs-CZ" b="1" dirty="0">
                <a:latin typeface="Comic Sans MS" panose="030F0702030302020204" pitchFamily="66" charset="0"/>
              </a:rPr>
              <a:t> </a:t>
            </a:r>
            <a:r>
              <a:rPr lang="cs-CZ" altLang="cs-CZ" dirty="0">
                <a:latin typeface="Comic Sans MS" panose="030F0702030302020204" pitchFamily="66" charset="0"/>
              </a:rPr>
              <a:t>(</a:t>
            </a:r>
            <a:r>
              <a:rPr lang="cs-CZ" altLang="cs-CZ" i="1" dirty="0" err="1">
                <a:latin typeface="Comic Sans MS" panose="030F0702030302020204" pitchFamily="66" charset="0"/>
              </a:rPr>
              <a:t>Juncus</a:t>
            </a:r>
            <a:r>
              <a:rPr lang="cs-CZ" altLang="cs-CZ" i="1" dirty="0">
                <a:latin typeface="Comic Sans MS" panose="030F0702030302020204" pitchFamily="66" charset="0"/>
              </a:rPr>
              <a:t>, </a:t>
            </a:r>
            <a:r>
              <a:rPr lang="cs-CZ" altLang="cs-CZ" i="1" dirty="0" err="1">
                <a:latin typeface="Comic Sans MS" panose="030F0702030302020204" pitchFamily="66" charset="0"/>
              </a:rPr>
              <a:t>Najas</a:t>
            </a:r>
            <a:r>
              <a:rPr lang="cs-CZ" altLang="cs-CZ" dirty="0">
                <a:latin typeface="Comic Sans MS" panose="030F0702030302020204" pitchFamily="66" charset="0"/>
              </a:rPr>
              <a:t>)</a:t>
            </a:r>
          </a:p>
          <a:p>
            <a:pPr marL="609600" indent="-609600" defTabSz="914400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altLang="cs-CZ" dirty="0">
                <a:latin typeface="Comic Sans MS" panose="030F0702030302020204" pitchFamily="66" charset="0"/>
              </a:rPr>
              <a:t>endosperm může i chybět</a:t>
            </a:r>
            <a:r>
              <a:rPr lang="cs-CZ" altLang="cs-CZ" dirty="0">
                <a:solidFill>
                  <a:srgbClr val="CC6600"/>
                </a:solidFill>
              </a:rPr>
              <a:t> </a:t>
            </a:r>
            <a:r>
              <a:rPr lang="cs-CZ" altLang="cs-CZ" i="1" dirty="0">
                <a:latin typeface="Comic Sans MS" panose="030F0702030302020204" pitchFamily="66" charset="0"/>
              </a:rPr>
              <a:t>(</a:t>
            </a:r>
            <a:r>
              <a:rPr lang="cs-CZ" altLang="cs-CZ" i="1" dirty="0" err="1">
                <a:latin typeface="Comic Sans MS" panose="030F0702030302020204" pitchFamily="66" charset="0"/>
              </a:rPr>
              <a:t>Orchidaceae</a:t>
            </a:r>
            <a:r>
              <a:rPr lang="cs-CZ" altLang="cs-CZ" i="1" dirty="0">
                <a:latin typeface="Comic Sans MS" panose="030F0702030302020204" pitchFamily="66" charset="0"/>
              </a:rPr>
              <a:t>, </a:t>
            </a:r>
            <a:r>
              <a:rPr lang="cs-CZ" altLang="cs-CZ" i="1" dirty="0" err="1">
                <a:latin typeface="Comic Sans MS" panose="030F0702030302020204" pitchFamily="66" charset="0"/>
              </a:rPr>
              <a:t>Trapaceae</a:t>
            </a:r>
            <a:r>
              <a:rPr lang="cs-CZ" altLang="cs-CZ" i="1" dirty="0">
                <a:latin typeface="Comic Sans MS" panose="030F0702030302020204" pitchFamily="66" charset="0"/>
              </a:rPr>
              <a:t>) </a:t>
            </a:r>
          </a:p>
          <a:p>
            <a:pPr marL="609600" indent="-609600" defTabSz="914400">
              <a:spcBef>
                <a:spcPts val="600"/>
              </a:spcBef>
              <a:spcAft>
                <a:spcPts val="600"/>
              </a:spcAft>
              <a:buNone/>
            </a:pPr>
            <a:endParaRPr lang="cs-CZ" altLang="cs-CZ" i="1" dirty="0">
              <a:latin typeface="Comic Sans MS" panose="030F0702030302020204" pitchFamily="66" charset="0"/>
            </a:endParaRPr>
          </a:p>
          <a:p>
            <a:pPr marL="609600" indent="-609600" defTabSz="914400">
              <a:spcBef>
                <a:spcPts val="600"/>
              </a:spcBef>
              <a:spcAft>
                <a:spcPts val="600"/>
              </a:spcAft>
              <a:buNone/>
            </a:pPr>
            <a:endParaRPr lang="cs-CZ" altLang="cs-CZ" i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>
            <a:extLst>
              <a:ext uri="{FF2B5EF4-FFF2-40B4-BE49-F238E27FC236}">
                <a16:creationId xmlns:a16="http://schemas.microsoft.com/office/drawing/2014/main" id="{00B81FF3-0300-470C-A1A6-3CA7374493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01626"/>
            <a:ext cx="7772400" cy="1433513"/>
          </a:xfrm>
        </p:spPr>
        <p:txBody>
          <a:bodyPr/>
          <a:lstStyle/>
          <a:p>
            <a:pPr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Typy</a:t>
            </a:r>
            <a:r>
              <a:rPr lang="en-GB" altLang="cs-CZ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altLang="cs-CZ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endospermu</a:t>
            </a:r>
            <a:endParaRPr lang="en-GB" altLang="cs-CZ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4275" name="Picture 11" descr="http://6e.plantphys.net/ch/21/wt21.06/wt2106a.jpg">
            <a:extLst>
              <a:ext uri="{FF2B5EF4-FFF2-40B4-BE49-F238E27FC236}">
                <a16:creationId xmlns:a16="http://schemas.microsoft.com/office/drawing/2014/main" id="{8D54172B-8E00-4A21-8B2B-ABE952FD9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138" y="1018382"/>
            <a:ext cx="39052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Obdélník 1">
            <a:extLst>
              <a:ext uri="{FF2B5EF4-FFF2-40B4-BE49-F238E27FC236}">
                <a16:creationId xmlns:a16="http://schemas.microsoft.com/office/drawing/2014/main" id="{9488DA49-C67E-423E-9862-7F2FEDDD3C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8138" y="3748189"/>
            <a:ext cx="181492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900" dirty="0">
                <a:latin typeface="Verdana" panose="020B0604030504040204" pitchFamily="34" charset="0"/>
              </a:rPr>
              <a:t>(</a:t>
            </a:r>
            <a:r>
              <a:rPr lang="cs-CZ" altLang="cs-CZ" sz="900" dirty="0" err="1">
                <a:latin typeface="Verdana" panose="020B0604030504040204" pitchFamily="34" charset="0"/>
              </a:rPr>
              <a:t>Floyd</a:t>
            </a:r>
            <a:r>
              <a:rPr lang="cs-CZ" altLang="cs-CZ" sz="900" dirty="0">
                <a:latin typeface="Verdana" panose="020B0604030504040204" pitchFamily="34" charset="0"/>
              </a:rPr>
              <a:t> and </a:t>
            </a:r>
            <a:r>
              <a:rPr lang="cs-CZ" altLang="cs-CZ" sz="900" dirty="0" err="1">
                <a:latin typeface="Verdana" panose="020B0604030504040204" pitchFamily="34" charset="0"/>
              </a:rPr>
              <a:t>Friedman</a:t>
            </a:r>
            <a:r>
              <a:rPr lang="cs-CZ" altLang="cs-CZ" sz="900" dirty="0">
                <a:latin typeface="Verdana" panose="020B0604030504040204" pitchFamily="34" charset="0"/>
              </a:rPr>
              <a:t>, 2000)</a:t>
            </a:r>
            <a:endParaRPr lang="cs-CZ" altLang="cs-CZ" sz="900" dirty="0">
              <a:solidFill>
                <a:schemeClr val="bg1"/>
              </a:solidFill>
            </a:endParaRPr>
          </a:p>
        </p:txBody>
      </p:sp>
      <p:pic>
        <p:nvPicPr>
          <p:cNvPr id="54277" name="Picture 13" descr="http://cdn.yourarticlelibrary.com/wp-content/uploads/2013/10/image34.png">
            <a:extLst>
              <a:ext uri="{FF2B5EF4-FFF2-40B4-BE49-F238E27FC236}">
                <a16:creationId xmlns:a16="http://schemas.microsoft.com/office/drawing/2014/main" id="{06319501-1CB9-4BC6-8881-3343C2C54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3357564"/>
            <a:ext cx="4495800" cy="329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6DAF7FE7-7FEA-4AE8-A7FB-B7284D618BB0}"/>
              </a:ext>
            </a:extLst>
          </p:cNvPr>
          <p:cNvSpPr/>
          <p:nvPr/>
        </p:nvSpPr>
        <p:spPr>
          <a:xfrm>
            <a:off x="6383338" y="2894013"/>
            <a:ext cx="4572000" cy="4302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sz="1050" dirty="0"/>
              <a:t>http://www.yourarticlelibrary.com/biology/various-types-of-endosperm-of-flowering-plants/11785/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>
            <a:extLst>
              <a:ext uri="{FF2B5EF4-FFF2-40B4-BE49-F238E27FC236}">
                <a16:creationId xmlns:a16="http://schemas.microsoft.com/office/drawing/2014/main" id="{EFB6D705-8BAF-4162-A1B2-571B4666C0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495300"/>
            <a:ext cx="7772400" cy="106680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Clr>
                <a:srgbClr val="FFFF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Raná stadia vývoje jaderného endospermu u </a:t>
            </a:r>
            <a:r>
              <a:rPr lang="cs-CZ" altLang="cs-CZ" sz="3200" b="1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Arabidopsis</a:t>
            </a:r>
            <a:r>
              <a:rPr lang="cs-CZ" altLang="cs-CZ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(</a:t>
            </a:r>
            <a:r>
              <a:rPr lang="cs-CZ" altLang="cs-CZ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coenocyt</a:t>
            </a:r>
            <a:r>
              <a:rPr lang="cs-CZ" altLang="cs-CZ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)‏</a:t>
            </a:r>
          </a:p>
        </p:txBody>
      </p:sp>
      <p:graphicFrame>
        <p:nvGraphicFramePr>
          <p:cNvPr id="56323" name="Object 2">
            <a:extLst>
              <a:ext uri="{FF2B5EF4-FFF2-40B4-BE49-F238E27FC236}">
                <a16:creationId xmlns:a16="http://schemas.microsoft.com/office/drawing/2014/main" id="{94AA5B95-446B-4003-9B27-44D2935DC73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0" y="1676401"/>
          <a:ext cx="7620000" cy="319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1796120" imgH="5943600" progId="">
                  <p:embed/>
                </p:oleObj>
              </mc:Choice>
              <mc:Fallback>
                <p:oleObj r:id="rId3" imgW="11796120" imgH="5943600" progId="">
                  <p:embed/>
                  <p:pic>
                    <p:nvPicPr>
                      <p:cNvPr id="56323" name="Object 2">
                        <a:extLst>
                          <a:ext uri="{FF2B5EF4-FFF2-40B4-BE49-F238E27FC236}">
                            <a16:creationId xmlns:a16="http://schemas.microsoft.com/office/drawing/2014/main" id="{94AA5B95-446B-4003-9B27-44D2935DC73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1676401"/>
                        <a:ext cx="7620000" cy="3198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24" name="Text Box 3">
            <a:extLst>
              <a:ext uri="{FF2B5EF4-FFF2-40B4-BE49-F238E27FC236}">
                <a16:creationId xmlns:a16="http://schemas.microsoft.com/office/drawing/2014/main" id="{042D4871-4525-41FA-96B9-670C8AFC1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5105401"/>
            <a:ext cx="2865438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 Narrow" panose="020B0606020202030204" pitchFamily="34" charset="0"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MP - mikropylární pól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 Narrow" panose="020B0606020202030204" pitchFamily="34" charset="0"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V - vakuola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 Narrow" panose="020B0606020202030204" pitchFamily="34" charset="0"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ChP - chalazální pól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 Narrow" panose="020B0606020202030204" pitchFamily="34" charset="0"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E - embryo</a:t>
            </a:r>
          </a:p>
        </p:txBody>
      </p:sp>
      <p:sp>
        <p:nvSpPr>
          <p:cNvPr id="56325" name="Text Box 4">
            <a:extLst>
              <a:ext uri="{FF2B5EF4-FFF2-40B4-BE49-F238E27FC236}">
                <a16:creationId xmlns:a16="http://schemas.microsoft.com/office/drawing/2014/main" id="{94933EE9-8CD3-46B3-8827-5FC1B00022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105401"/>
            <a:ext cx="3995738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 Narrow" panose="020B0606020202030204" pitchFamily="34" charset="0"/>
              <a:buNone/>
            </a:pPr>
            <a:r>
              <a:rPr lang="en-GB" altLang="cs-CZ" sz="2000" b="1">
                <a:latin typeface="Comic Sans MS" panose="030F0702030302020204" pitchFamily="66" charset="0"/>
              </a:rPr>
              <a:t>MCE - mikropylární endosperm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 Narrow" panose="020B0606020202030204" pitchFamily="34" charset="0"/>
              <a:buNone/>
            </a:pPr>
            <a:r>
              <a:rPr lang="en-GB" altLang="cs-CZ" sz="2000" b="1">
                <a:latin typeface="Comic Sans MS" panose="030F0702030302020204" pitchFamily="66" charset="0"/>
              </a:rPr>
              <a:t>PEN - periferální endosperm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 Narrow" panose="020B0606020202030204" pitchFamily="34" charset="0"/>
              <a:buNone/>
            </a:pPr>
            <a:r>
              <a:rPr lang="en-GB" altLang="cs-CZ" sz="2000" b="1">
                <a:latin typeface="Comic Sans MS" panose="030F0702030302020204" pitchFamily="66" charset="0"/>
              </a:rPr>
              <a:t>CZE - chalazální endosperm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 Narrow" panose="020B0606020202030204" pitchFamily="34" charset="0"/>
              <a:buNone/>
            </a:pPr>
            <a:endParaRPr lang="en-GB" altLang="cs-CZ" sz="2000" b="1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">
            <a:extLst>
              <a:ext uri="{FF2B5EF4-FFF2-40B4-BE49-F238E27FC236}">
                <a16:creationId xmlns:a16="http://schemas.microsoft.com/office/drawing/2014/main" id="{42ED08D3-B32E-454C-A9AE-D1F341BD13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609600"/>
            <a:ext cx="7772400" cy="57943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Clr>
                <a:srgbClr val="FFFF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Celularizace</a:t>
            </a:r>
            <a:r>
              <a:rPr lang="en-GB" altLang="cs-CZ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altLang="cs-CZ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endospermu</a:t>
            </a:r>
            <a:r>
              <a:rPr lang="en-GB" altLang="cs-CZ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u </a:t>
            </a:r>
            <a:r>
              <a:rPr lang="en-GB" altLang="cs-CZ" sz="3200" b="1" i="1" dirty="0">
                <a:solidFill>
                  <a:schemeClr val="tx1"/>
                </a:solidFill>
                <a:latin typeface="Comic Sans MS" panose="030F0702030302020204" pitchFamily="66" charset="0"/>
              </a:rPr>
              <a:t>Arabidopsis</a:t>
            </a:r>
          </a:p>
        </p:txBody>
      </p:sp>
      <p:grpSp>
        <p:nvGrpSpPr>
          <p:cNvPr id="58371" name="Group 2">
            <a:extLst>
              <a:ext uri="{FF2B5EF4-FFF2-40B4-BE49-F238E27FC236}">
                <a16:creationId xmlns:a16="http://schemas.microsoft.com/office/drawing/2014/main" id="{E634C9DA-D211-4EB6-860C-23614ED12EED}"/>
              </a:ext>
            </a:extLst>
          </p:cNvPr>
          <p:cNvGrpSpPr>
            <a:grpSpLocks/>
          </p:cNvGrpSpPr>
          <p:nvPr/>
        </p:nvGrpSpPr>
        <p:grpSpPr bwMode="auto">
          <a:xfrm>
            <a:off x="1997075" y="1600201"/>
            <a:ext cx="8197850" cy="3097213"/>
            <a:chOff x="298" y="1008"/>
            <a:chExt cx="5164" cy="1951"/>
          </a:xfrm>
        </p:grpSpPr>
        <p:graphicFrame>
          <p:nvGraphicFramePr>
            <p:cNvPr id="58374" name="Object 3">
              <a:extLst>
                <a:ext uri="{FF2B5EF4-FFF2-40B4-BE49-F238E27FC236}">
                  <a16:creationId xmlns:a16="http://schemas.microsoft.com/office/drawing/2014/main" id="{DAEF8BF2-CB81-4A24-8C77-AABB0DC771F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8" y="1033"/>
            <a:ext cx="4992" cy="19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3" imgW="13583289" imgH="5250198" progId="">
                    <p:embed/>
                  </p:oleObj>
                </mc:Choice>
                <mc:Fallback>
                  <p:oleObj r:id="rId3" imgW="13583289" imgH="5250198" progId="">
                    <p:embed/>
                    <p:pic>
                      <p:nvPicPr>
                        <p:cNvPr id="58374" name="Object 3">
                          <a:extLst>
                            <a:ext uri="{FF2B5EF4-FFF2-40B4-BE49-F238E27FC236}">
                              <a16:creationId xmlns:a16="http://schemas.microsoft.com/office/drawing/2014/main" id="{DAEF8BF2-CB81-4A24-8C77-AABB0DC771F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8" y="1033"/>
                          <a:ext cx="4992" cy="19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8375" name="Text Box 4">
              <a:extLst>
                <a:ext uri="{FF2B5EF4-FFF2-40B4-BE49-F238E27FC236}">
                  <a16:creationId xmlns:a16="http://schemas.microsoft.com/office/drawing/2014/main" id="{91A4EF2B-254C-46B5-9ADA-AD3A0254B9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32" y="1008"/>
              <a:ext cx="230" cy="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lnSpc>
                  <a:spcPct val="86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86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86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86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86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 Narrow" panose="020B0606020202030204" pitchFamily="34" charset="0"/>
                <a:buNone/>
              </a:pPr>
              <a:r>
                <a:rPr lang="en-GB" altLang="cs-CZ" sz="2400">
                  <a:latin typeface="Arial Narrow" panose="020B0606020202030204" pitchFamily="34" charset="0"/>
                </a:rPr>
                <a:t>C</a:t>
              </a:r>
            </a:p>
          </p:txBody>
        </p:sp>
      </p:grpSp>
      <p:sp>
        <p:nvSpPr>
          <p:cNvPr id="58372" name="Text Box 5">
            <a:extLst>
              <a:ext uri="{FF2B5EF4-FFF2-40B4-BE49-F238E27FC236}">
                <a16:creationId xmlns:a16="http://schemas.microsoft.com/office/drawing/2014/main" id="{9BA11279-118C-4AB9-A0FC-D6ABCD58F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1" y="4876800"/>
            <a:ext cx="4487863" cy="147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 Narrow" panose="020B0606020202030204" pitchFamily="34" charset="0"/>
              <a:buNone/>
            </a:pPr>
            <a:r>
              <a:rPr lang="en-GB" altLang="cs-CZ" sz="1800" b="1">
                <a:latin typeface="Comic Sans MS" panose="030F0702030302020204" pitchFamily="66" charset="0"/>
              </a:rPr>
              <a:t>MCE -mikropylární buněčný endosperm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 Narrow" panose="020B0606020202030204" pitchFamily="34" charset="0"/>
              <a:buNone/>
            </a:pPr>
            <a:r>
              <a:rPr lang="en-GB" altLang="cs-CZ" sz="1800" b="1">
                <a:latin typeface="Comic Sans MS" panose="030F0702030302020204" pitchFamily="66" charset="0"/>
              </a:rPr>
              <a:t>ALV - alveoly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 Narrow" panose="020B0606020202030204" pitchFamily="34" charset="0"/>
              <a:buNone/>
            </a:pPr>
            <a:r>
              <a:rPr lang="en-GB" altLang="cs-CZ" sz="1800" b="1">
                <a:latin typeface="Comic Sans MS" panose="030F0702030302020204" pitchFamily="66" charset="0"/>
              </a:rPr>
              <a:t>RMS - radiální mikrotubulární systém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 Narrow" panose="020B0606020202030204" pitchFamily="34" charset="0"/>
              <a:buNone/>
            </a:pPr>
            <a:r>
              <a:rPr lang="en-GB" altLang="cs-CZ" sz="1800" b="1">
                <a:latin typeface="Comic Sans MS" panose="030F0702030302020204" pitchFamily="66" charset="0"/>
              </a:rPr>
              <a:t>NO - endospermální noduly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 Narrow" panose="020B0606020202030204" pitchFamily="34" charset="0"/>
              <a:buNone/>
            </a:pPr>
            <a:r>
              <a:rPr lang="en-GB" altLang="cs-CZ" sz="1800" b="1">
                <a:latin typeface="Comic Sans MS" panose="030F0702030302020204" pitchFamily="66" charset="0"/>
              </a:rPr>
              <a:t>E - embryo</a:t>
            </a:r>
          </a:p>
        </p:txBody>
      </p:sp>
      <p:sp>
        <p:nvSpPr>
          <p:cNvPr id="58373" name="Text Box 6">
            <a:extLst>
              <a:ext uri="{FF2B5EF4-FFF2-40B4-BE49-F238E27FC236}">
                <a16:creationId xmlns:a16="http://schemas.microsoft.com/office/drawing/2014/main" id="{7940382D-81CF-445C-BAB6-6A4F5B2D7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4876800"/>
            <a:ext cx="3189288" cy="120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 Narrow" panose="020B0606020202030204" pitchFamily="34" charset="0"/>
              <a:buNone/>
            </a:pPr>
            <a:r>
              <a:rPr lang="en-GB" altLang="cs-CZ" sz="1800" b="1">
                <a:latin typeface="Comic Sans MS" panose="030F0702030302020204" pitchFamily="66" charset="0"/>
              </a:rPr>
              <a:t>CE - buněčný endosperm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 Narrow" panose="020B0606020202030204" pitchFamily="34" charset="0"/>
              <a:buNone/>
            </a:pPr>
            <a:r>
              <a:rPr lang="en-GB" altLang="cs-CZ" sz="1800" b="1">
                <a:latin typeface="Comic Sans MS" panose="030F0702030302020204" pitchFamily="66" charset="0"/>
              </a:rPr>
              <a:t>ChC - chalazání cysta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 Narrow" panose="020B0606020202030204" pitchFamily="34" charset="0"/>
              <a:buNone/>
            </a:pPr>
            <a:r>
              <a:rPr lang="en-GB" altLang="cs-CZ" sz="1800" b="1">
                <a:latin typeface="Comic Sans MS" panose="030F0702030302020204" pitchFamily="66" charset="0"/>
              </a:rPr>
              <a:t>ALC - „aleurone-like cells“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 Narrow" panose="020B0606020202030204" pitchFamily="34" charset="0"/>
              <a:buNone/>
            </a:pPr>
            <a:endParaRPr lang="en-GB" altLang="cs-CZ" sz="1800" b="1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ytokineze endosp">
            <a:extLst>
              <a:ext uri="{FF2B5EF4-FFF2-40B4-BE49-F238E27FC236}">
                <a16:creationId xmlns:a16="http://schemas.microsoft.com/office/drawing/2014/main" id="{F517392B-16F3-4AAE-84B5-98706BA1F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829509"/>
            <a:ext cx="7416800" cy="4125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19" name="Text Box 3">
            <a:extLst>
              <a:ext uri="{FF2B5EF4-FFF2-40B4-BE49-F238E27FC236}">
                <a16:creationId xmlns:a16="http://schemas.microsoft.com/office/drawing/2014/main" id="{2FA6A142-1F3E-4F82-B6EE-405726E66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5319" y="6109534"/>
            <a:ext cx="72644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Otegui</a:t>
            </a:r>
            <a:r>
              <a:rPr lang="cs-CZ" altLang="cs-CZ" sz="1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M., </a:t>
            </a:r>
            <a:r>
              <a:rPr lang="cs-CZ" altLang="cs-CZ" sz="1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Staehelin</a:t>
            </a:r>
            <a:r>
              <a:rPr lang="cs-CZ" altLang="cs-CZ" sz="1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A.: </a:t>
            </a:r>
            <a:r>
              <a:rPr lang="cs-CZ" altLang="cs-CZ" sz="1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Cytokinesis</a:t>
            </a:r>
            <a:r>
              <a:rPr lang="cs-CZ" altLang="cs-CZ" sz="1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in </a:t>
            </a:r>
            <a:r>
              <a:rPr lang="cs-CZ" altLang="cs-CZ" sz="1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flowering</a:t>
            </a:r>
            <a:r>
              <a:rPr lang="cs-CZ" altLang="cs-CZ" sz="1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plants</a:t>
            </a:r>
            <a:r>
              <a:rPr lang="cs-CZ" altLang="cs-CZ" sz="1200" b="1" dirty="0">
                <a:solidFill>
                  <a:schemeClr val="tx1"/>
                </a:solidFill>
                <a:latin typeface="Comic Sans MS" panose="030F0702030302020204" pitchFamily="66" charset="0"/>
              </a:rPr>
              <a:t>: more </a:t>
            </a:r>
            <a:r>
              <a:rPr lang="cs-CZ" altLang="cs-CZ" sz="1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than</a:t>
            </a:r>
            <a:r>
              <a:rPr lang="cs-CZ" altLang="cs-CZ" sz="1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one</a:t>
            </a:r>
            <a:r>
              <a:rPr lang="cs-CZ" altLang="cs-CZ" sz="1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way</a:t>
            </a:r>
            <a:r>
              <a:rPr lang="cs-CZ" altLang="cs-CZ" sz="1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to </a:t>
            </a:r>
            <a:r>
              <a:rPr lang="cs-CZ" altLang="cs-CZ" sz="1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divide</a:t>
            </a:r>
            <a:r>
              <a:rPr lang="cs-CZ" altLang="cs-CZ" sz="1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a cell.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Curr</a:t>
            </a:r>
            <a:r>
              <a:rPr lang="cs-CZ" altLang="cs-CZ" sz="1200" b="1" dirty="0">
                <a:solidFill>
                  <a:schemeClr val="tx1"/>
                </a:solidFill>
                <a:latin typeface="Comic Sans MS" panose="030F0702030302020204" pitchFamily="66" charset="0"/>
              </a:rPr>
              <a:t>. </a:t>
            </a:r>
            <a:r>
              <a:rPr lang="cs-CZ" altLang="cs-CZ" sz="1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Opinion</a:t>
            </a:r>
            <a:r>
              <a:rPr lang="cs-CZ" altLang="cs-CZ" sz="1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plant </a:t>
            </a:r>
            <a:r>
              <a:rPr lang="cs-CZ" altLang="cs-CZ" sz="1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Biol</a:t>
            </a:r>
            <a:r>
              <a:rPr lang="cs-CZ" altLang="cs-CZ" sz="1200" b="1" dirty="0">
                <a:solidFill>
                  <a:schemeClr val="tx1"/>
                </a:solidFill>
                <a:latin typeface="Comic Sans MS" panose="030F0702030302020204" pitchFamily="66" charset="0"/>
              </a:rPr>
              <a:t>. 3 (2000): 493 - 502 </a:t>
            </a:r>
          </a:p>
        </p:txBody>
      </p:sp>
      <p:sp>
        <p:nvSpPr>
          <p:cNvPr id="60420" name="Text Box 4">
            <a:extLst>
              <a:ext uri="{FF2B5EF4-FFF2-40B4-BE49-F238E27FC236}">
                <a16:creationId xmlns:a16="http://schemas.microsoft.com/office/drawing/2014/main" id="{2351E3B7-0334-4F96-A1B6-113663E52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0525" y="4957009"/>
            <a:ext cx="77739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endParaRPr lang="cs-CZ" altLang="cs-CZ" sz="1800" b="1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60421" name="Text Box 5">
            <a:extLst>
              <a:ext uri="{FF2B5EF4-FFF2-40B4-BE49-F238E27FC236}">
                <a16:creationId xmlns:a16="http://schemas.microsoft.com/office/drawing/2014/main" id="{FE2D35E2-CCE0-4AEE-B47B-AE0B953E1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1617" y="4939547"/>
            <a:ext cx="3644900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dirty="0">
                <a:solidFill>
                  <a:schemeClr val="tx1"/>
                </a:solidFill>
                <a:latin typeface="Comic Sans MS" panose="030F0702030302020204" pitchFamily="66" charset="0"/>
              </a:rPr>
              <a:t>NCD – </a:t>
            </a:r>
            <a:r>
              <a:rPr lang="cs-CZ" altLang="cs-CZ" sz="1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nukleo</a:t>
            </a:r>
            <a:r>
              <a:rPr lang="cs-CZ" altLang="cs-CZ" sz="1400" dirty="0">
                <a:solidFill>
                  <a:schemeClr val="tx1"/>
                </a:solidFill>
                <a:latin typeface="Comic Sans MS" panose="030F0702030302020204" pitchFamily="66" charset="0"/>
              </a:rPr>
              <a:t>-cytoplazmatická doména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dirty="0">
                <a:solidFill>
                  <a:schemeClr val="tx1"/>
                </a:solidFill>
                <a:latin typeface="Comic Sans MS" panose="030F0702030302020204" pitchFamily="66" charset="0"/>
              </a:rPr>
              <a:t>MP – </a:t>
            </a:r>
            <a:r>
              <a:rPr lang="cs-CZ" altLang="cs-CZ" sz="1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minifragmoplast</a:t>
            </a:r>
            <a:endParaRPr lang="cs-CZ" altLang="cs-CZ" sz="14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dirty="0">
                <a:solidFill>
                  <a:schemeClr val="tx1"/>
                </a:solidFill>
                <a:latin typeface="Comic Sans MS" panose="030F0702030302020204" pitchFamily="66" charset="0"/>
              </a:rPr>
              <a:t>MTOC – centrum organizující mikrotubuly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dirty="0">
                <a:solidFill>
                  <a:schemeClr val="tx1"/>
                </a:solidFill>
                <a:latin typeface="Comic Sans MS" panose="030F0702030302020204" pitchFamily="66" charset="0"/>
              </a:rPr>
              <a:t>MT –  mikrotubuly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dirty="0">
                <a:solidFill>
                  <a:schemeClr val="tx1"/>
                </a:solidFill>
                <a:latin typeface="Comic Sans MS" panose="030F0702030302020204" pitchFamily="66" charset="0"/>
              </a:rPr>
              <a:t>N – jádro </a:t>
            </a:r>
          </a:p>
        </p:txBody>
      </p:sp>
      <p:sp>
        <p:nvSpPr>
          <p:cNvPr id="60422" name="Text Box 6">
            <a:extLst>
              <a:ext uri="{FF2B5EF4-FFF2-40B4-BE49-F238E27FC236}">
                <a16:creationId xmlns:a16="http://schemas.microsoft.com/office/drawing/2014/main" id="{6B5A2FEF-63E7-44E3-936E-41752232C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3838" y="4955422"/>
            <a:ext cx="46386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>
                <a:solidFill>
                  <a:schemeClr val="tx1"/>
                </a:solidFill>
                <a:latin typeface="Comic Sans MS" panose="030F0702030302020204" pitchFamily="66" charset="0"/>
              </a:rPr>
              <a:t>(</a:t>
            </a:r>
            <a:r>
              <a:rPr lang="cs-CZ" altLang="cs-CZ" sz="1800" b="1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Coronopus</a:t>
            </a:r>
            <a:r>
              <a:rPr lang="cs-CZ" altLang="cs-CZ" sz="1800" b="1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800" b="1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didymous</a:t>
            </a:r>
            <a:r>
              <a:rPr lang="cs-CZ" altLang="cs-CZ" sz="1800" b="1" dirty="0">
                <a:solidFill>
                  <a:schemeClr val="tx1"/>
                </a:solidFill>
                <a:latin typeface="Comic Sans MS" panose="030F0702030302020204" pitchFamily="66" charset="0"/>
              </a:rPr>
              <a:t>, čel. </a:t>
            </a:r>
            <a:r>
              <a:rPr lang="cs-CZ" altLang="cs-CZ" sz="1800" b="1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Brassicaceae</a:t>
            </a:r>
            <a:r>
              <a:rPr lang="cs-CZ" altLang="cs-CZ" sz="1800" b="1" dirty="0">
                <a:solidFill>
                  <a:schemeClr val="tx1"/>
                </a:solidFill>
                <a:latin typeface="Comic Sans MS" panose="030F0702030302020204" pitchFamily="66" charset="0"/>
              </a:rPr>
              <a:t>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0423" name="Rectangle 7">
            <a:extLst>
              <a:ext uri="{FF2B5EF4-FFF2-40B4-BE49-F238E27FC236}">
                <a16:creationId xmlns:a16="http://schemas.microsoft.com/office/drawing/2014/main" id="{3B8BC97F-FA17-4404-86FC-3D87318560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46313" y="131008"/>
            <a:ext cx="77724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pPr eaLnBrk="1" hangingPunct="1"/>
            <a:r>
              <a:rPr lang="cs-CZ" altLang="cs-CZ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Celularizace</a:t>
            </a:r>
            <a:r>
              <a:rPr lang="cs-CZ" altLang="cs-CZ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jaderného endospermu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>
            <a:extLst>
              <a:ext uri="{FF2B5EF4-FFF2-40B4-BE49-F238E27FC236}">
                <a16:creationId xmlns:a16="http://schemas.microsoft.com/office/drawing/2014/main" id="{CE5688AE-D61C-433E-8B20-500CC623B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228601"/>
            <a:ext cx="4703763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Celularizace</a:t>
            </a:r>
            <a:r>
              <a:rPr lang="cs-CZ" altLang="cs-CZ" b="1" dirty="0">
                <a:solidFill>
                  <a:schemeClr val="tx1"/>
                </a:solidFill>
                <a:latin typeface="Comic Sans MS" panose="030F0702030302020204" pitchFamily="66" charset="0"/>
              </a:rPr>
              <a:t> jaderného endospermu</a:t>
            </a:r>
            <a:endParaRPr lang="cs-CZ" altLang="cs-CZ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1443" name="Text Box 3">
            <a:extLst>
              <a:ext uri="{FF2B5EF4-FFF2-40B4-BE49-F238E27FC236}">
                <a16:creationId xmlns:a16="http://schemas.microsoft.com/office/drawing/2014/main" id="{9D3729A6-9855-47EE-8B67-A19347970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4651" y="6499226"/>
            <a:ext cx="8372475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000">
                <a:solidFill>
                  <a:schemeClr val="tx1"/>
                </a:solidFill>
                <a:latin typeface="Comic Sans MS" panose="030F0702030302020204" pitchFamily="66" charset="0"/>
              </a:rPr>
              <a:t>Otegui M., Staehelin A.:Cytokinesis in flowering plants: more than one way to divide a cell. – Curr. Opinion plant Biol. 3 (2000): 493 - 502 </a:t>
            </a:r>
          </a:p>
        </p:txBody>
      </p:sp>
      <p:sp>
        <p:nvSpPr>
          <p:cNvPr id="61444" name="Text Box 4">
            <a:extLst>
              <a:ext uri="{FF2B5EF4-FFF2-40B4-BE49-F238E27FC236}">
                <a16:creationId xmlns:a16="http://schemas.microsoft.com/office/drawing/2014/main" id="{3A4FACAE-E04D-46A8-B04C-B89E46B0C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764" y="2349501"/>
            <a:ext cx="4694237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MP – minifragmoplast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MT –  mikrotubulus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HGI – fúze váčků typu přesýpacích hodin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         (angl. </a:t>
            </a:r>
            <a:r>
              <a:rPr lang="cs-CZ" altLang="cs-CZ" sz="1600" i="1">
                <a:solidFill>
                  <a:schemeClr val="tx1"/>
                </a:solidFill>
                <a:latin typeface="Comic Sans MS" panose="030F0702030302020204" pitchFamily="66" charset="0"/>
              </a:rPr>
              <a:t>hourglass intermediates</a:t>
            </a: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RS – ring-like structure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WTN – síť širokých tubulů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TTN – síť tenkých tubulů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CB – klatrinové vezikuly tvořící se na membráně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         (angl. </a:t>
            </a:r>
            <a:r>
              <a:rPr lang="cs-CZ" altLang="cs-CZ" sz="1600" i="1">
                <a:solidFill>
                  <a:schemeClr val="tx1"/>
                </a:solidFill>
                <a:latin typeface="Comic Sans MS" panose="030F0702030302020204" pitchFamily="66" charset="0"/>
              </a:rPr>
              <a:t>clathrin-coated budding vesicle</a:t>
            </a: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)  </a:t>
            </a:r>
          </a:p>
        </p:txBody>
      </p:sp>
      <p:pic>
        <p:nvPicPr>
          <p:cNvPr id="61445" name="Picture 5" descr="cytokineze endsp">
            <a:extLst>
              <a:ext uri="{FF2B5EF4-FFF2-40B4-BE49-F238E27FC236}">
                <a16:creationId xmlns:a16="http://schemas.microsoft.com/office/drawing/2014/main" id="{4BE46B7C-DEE6-40BE-990D-6F09F4946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0"/>
            <a:ext cx="37211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>
            <a:extLst>
              <a:ext uri="{FF2B5EF4-FFF2-40B4-BE49-F238E27FC236}">
                <a16:creationId xmlns:a16="http://schemas.microsoft.com/office/drawing/2014/main" id="{B1A09A25-EB4F-4513-A73A-A5C0E3A27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268414"/>
            <a:ext cx="69215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1">
              <a:solidFill>
                <a:srgbClr val="CC66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1400">
              <a:solidFill>
                <a:srgbClr val="CC66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CC6600"/>
                </a:solidFill>
                <a:latin typeface="Arial" panose="020B0604020202020204" pitchFamily="34" charset="0"/>
              </a:rPr>
              <a:t>        </a:t>
            </a:r>
          </a:p>
        </p:txBody>
      </p:sp>
      <p:sp>
        <p:nvSpPr>
          <p:cNvPr id="62467" name="Text Box 3">
            <a:extLst>
              <a:ext uri="{FF2B5EF4-FFF2-40B4-BE49-F238E27FC236}">
                <a16:creationId xmlns:a16="http://schemas.microsoft.com/office/drawing/2014/main" id="{68ABF205-4B6B-46EC-AF14-E0F35097B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449580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1">
              <a:solidFill>
                <a:srgbClr val="FF9900"/>
              </a:solidFill>
              <a:latin typeface="Arial" panose="020B0604020202020204" pitchFamily="34" charset="0"/>
            </a:endParaRPr>
          </a:p>
        </p:txBody>
      </p:sp>
      <p:sp>
        <p:nvSpPr>
          <p:cNvPr id="62468" name="Rectangle 4">
            <a:extLst>
              <a:ext uri="{FF2B5EF4-FFF2-40B4-BE49-F238E27FC236}">
                <a16:creationId xmlns:a16="http://schemas.microsoft.com/office/drawing/2014/main" id="{C6BC8321-FD36-4AC1-B996-3EBD70C436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pPr eaLnBrk="1" hangingPunct="1"/>
            <a:r>
              <a:rPr lang="cs-CZ" altLang="cs-CZ" sz="3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Endosperm</a:t>
            </a:r>
          </a:p>
        </p:txBody>
      </p:sp>
      <p:sp>
        <p:nvSpPr>
          <p:cNvPr id="62469" name="Rectangle 5">
            <a:extLst>
              <a:ext uri="{FF2B5EF4-FFF2-40B4-BE49-F238E27FC236}">
                <a16:creationId xmlns:a16="http://schemas.microsoft.com/office/drawing/2014/main" id="{1E512057-9E5D-4DEA-BEAB-79056662A8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9800" y="1628775"/>
            <a:ext cx="7772400" cy="4114800"/>
          </a:xfrm>
        </p:spPr>
        <p:txBody>
          <a:bodyPr>
            <a:normAutofit fontScale="92500" lnSpcReduction="20000"/>
          </a:bodyPr>
          <a:lstStyle/>
          <a:p>
            <a:pPr defTabSz="914400">
              <a:spcBef>
                <a:spcPct val="0"/>
              </a:spcBef>
              <a:buNone/>
            </a:pPr>
            <a:r>
              <a:rPr lang="cs-CZ" altLang="cs-CZ" dirty="0">
                <a:solidFill>
                  <a:srgbClr val="FFFF00"/>
                </a:solidFill>
                <a:latin typeface="Comic Sans MS" panose="030F0702030302020204" pitchFamily="66" charset="0"/>
              </a:rPr>
              <a:t>ploidie</a:t>
            </a:r>
            <a:r>
              <a:rPr lang="cs-CZ" altLang="cs-CZ" dirty="0">
                <a:latin typeface="Comic Sans MS" panose="030F0702030302020204" pitchFamily="66" charset="0"/>
              </a:rPr>
              <a:t> - záleží na typu zárodečného vaku:</a:t>
            </a:r>
          </a:p>
          <a:p>
            <a:pPr defTabSz="914400">
              <a:spcBef>
                <a:spcPct val="0"/>
              </a:spcBef>
              <a:buNone/>
            </a:pPr>
            <a:r>
              <a:rPr lang="cs-CZ" altLang="cs-CZ" dirty="0">
                <a:latin typeface="Comic Sans MS" panose="030F0702030302020204" pitchFamily="66" charset="0"/>
              </a:rPr>
              <a:t>	</a:t>
            </a:r>
          </a:p>
          <a:p>
            <a:pPr defTabSz="914400">
              <a:spcBef>
                <a:spcPct val="0"/>
              </a:spcBef>
              <a:buNone/>
            </a:pPr>
            <a:r>
              <a:rPr lang="cs-CZ" altLang="cs-CZ" dirty="0">
                <a:latin typeface="Comic Sans MS" panose="030F0702030302020204" pitchFamily="66" charset="0"/>
              </a:rPr>
              <a:t>obecně  3N, u </a:t>
            </a:r>
            <a:r>
              <a:rPr lang="cs-CZ" altLang="cs-CZ" i="1" dirty="0" err="1">
                <a:latin typeface="Comic Sans MS" panose="030F0702030302020204" pitchFamily="66" charset="0"/>
              </a:rPr>
              <a:t>Oenothera</a:t>
            </a:r>
            <a:r>
              <a:rPr lang="cs-CZ" altLang="cs-CZ" dirty="0">
                <a:latin typeface="Comic Sans MS" panose="030F0702030302020204" pitchFamily="66" charset="0"/>
              </a:rPr>
              <a:t> 2N</a:t>
            </a:r>
          </a:p>
          <a:p>
            <a:pPr defTabSz="914400">
              <a:spcBef>
                <a:spcPct val="0"/>
              </a:spcBef>
              <a:buNone/>
            </a:pPr>
            <a:r>
              <a:rPr lang="cs-CZ" altLang="cs-CZ" dirty="0">
                <a:latin typeface="Comic Sans MS" panose="030F0702030302020204" pitchFamily="66" charset="0"/>
              </a:rPr>
              <a:t>u typů </a:t>
            </a:r>
            <a:r>
              <a:rPr lang="cs-CZ" altLang="cs-CZ" i="1" dirty="0" err="1">
                <a:latin typeface="Comic Sans MS" panose="030F0702030302020204" pitchFamily="66" charset="0"/>
              </a:rPr>
              <a:t>Fritillaria</a:t>
            </a:r>
            <a:r>
              <a:rPr lang="cs-CZ" altLang="cs-CZ" i="1" dirty="0">
                <a:latin typeface="Comic Sans MS" panose="030F0702030302020204" pitchFamily="66" charset="0"/>
              </a:rPr>
              <a:t>, </a:t>
            </a:r>
            <a:r>
              <a:rPr lang="cs-CZ" altLang="cs-CZ" i="1" dirty="0" err="1">
                <a:latin typeface="Comic Sans MS" panose="030F0702030302020204" pitchFamily="66" charset="0"/>
              </a:rPr>
              <a:t>Penea</a:t>
            </a:r>
            <a:r>
              <a:rPr lang="cs-CZ" altLang="cs-CZ" i="1" dirty="0">
                <a:latin typeface="Comic Sans MS" panose="030F0702030302020204" pitchFamily="66" charset="0"/>
              </a:rPr>
              <a:t>, </a:t>
            </a:r>
            <a:r>
              <a:rPr lang="cs-CZ" altLang="cs-CZ" i="1" dirty="0" err="1">
                <a:latin typeface="Comic Sans MS" panose="030F0702030302020204" pitchFamily="66" charset="0"/>
              </a:rPr>
              <a:t>Pepromia</a:t>
            </a:r>
            <a:r>
              <a:rPr lang="cs-CZ" altLang="cs-CZ" dirty="0">
                <a:latin typeface="Comic Sans MS" panose="030F0702030302020204" pitchFamily="66" charset="0"/>
              </a:rPr>
              <a:t> polyploidní (extrém 300N)</a:t>
            </a:r>
          </a:p>
          <a:p>
            <a:pPr defTabSz="914400">
              <a:buNone/>
            </a:pPr>
            <a:endParaRPr lang="cs-CZ" altLang="cs-CZ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 defTabSz="914400">
              <a:buNone/>
            </a:pPr>
            <a:r>
              <a:rPr lang="cs-CZ" altLang="cs-CZ" dirty="0">
                <a:solidFill>
                  <a:srgbClr val="FFFF00"/>
                </a:solidFill>
                <a:latin typeface="Comic Sans MS" panose="030F0702030302020204" pitchFamily="66" charset="0"/>
              </a:rPr>
              <a:t>složení</a:t>
            </a:r>
            <a:r>
              <a:rPr lang="cs-CZ" altLang="cs-CZ" dirty="0">
                <a:solidFill>
                  <a:srgbClr val="0000FF"/>
                </a:solidFill>
                <a:latin typeface="Comic Sans MS" panose="030F0702030302020204" pitchFamily="66" charset="0"/>
              </a:rPr>
              <a:t>:</a:t>
            </a:r>
            <a:r>
              <a:rPr lang="cs-CZ" altLang="cs-CZ" dirty="0">
                <a:latin typeface="Comic Sans MS" panose="030F0702030302020204" pitchFamily="66" charset="0"/>
              </a:rPr>
              <a:t> </a:t>
            </a:r>
          </a:p>
          <a:p>
            <a:pPr defTabSz="914400">
              <a:buNone/>
            </a:pPr>
            <a:r>
              <a:rPr lang="cs-CZ" altLang="cs-CZ" b="1" dirty="0">
                <a:latin typeface="Comic Sans MS" panose="030F0702030302020204" pitchFamily="66" charset="0"/>
              </a:rPr>
              <a:t>zásobní látky</a:t>
            </a:r>
            <a:r>
              <a:rPr lang="cs-CZ" altLang="cs-CZ" dirty="0">
                <a:latin typeface="Comic Sans MS" panose="030F0702030302020204" pitchFamily="66" charset="0"/>
              </a:rPr>
              <a:t> </a:t>
            </a:r>
          </a:p>
          <a:p>
            <a:pPr defTabSz="914400">
              <a:buNone/>
            </a:pPr>
            <a:r>
              <a:rPr lang="cs-CZ" altLang="cs-CZ" dirty="0">
                <a:latin typeface="Comic Sans MS" panose="030F0702030302020204" pitchFamily="66" charset="0"/>
              </a:rPr>
              <a:t>	</a:t>
            </a:r>
            <a:r>
              <a:rPr lang="cs-CZ" altLang="cs-CZ" b="1" dirty="0">
                <a:latin typeface="Comic Sans MS" panose="030F0702030302020204" pitchFamily="66" charset="0"/>
              </a:rPr>
              <a:t>polysacharidy</a:t>
            </a:r>
            <a:r>
              <a:rPr lang="cs-CZ" altLang="cs-CZ" dirty="0">
                <a:latin typeface="Comic Sans MS" panose="030F0702030302020204" pitchFamily="66" charset="0"/>
              </a:rPr>
              <a:t>  (škrob, </a:t>
            </a:r>
            <a:r>
              <a:rPr lang="cs-CZ" altLang="cs-CZ" dirty="0" err="1">
                <a:latin typeface="Comic Sans MS" panose="030F0702030302020204" pitchFamily="66" charset="0"/>
              </a:rPr>
              <a:t>galaktomananové</a:t>
            </a:r>
            <a:r>
              <a:rPr lang="cs-CZ" altLang="cs-CZ" dirty="0">
                <a:latin typeface="Comic Sans MS" panose="030F0702030302020204" pitchFamily="66" charset="0"/>
              </a:rPr>
              <a:t> hemicelulózy u datle, luštěnin)</a:t>
            </a:r>
          </a:p>
          <a:p>
            <a:pPr defTabSz="914400">
              <a:buNone/>
            </a:pPr>
            <a:r>
              <a:rPr lang="cs-CZ" altLang="cs-CZ" b="1" dirty="0">
                <a:latin typeface="Comic Sans MS" panose="030F0702030302020204" pitchFamily="66" charset="0"/>
              </a:rPr>
              <a:t>	proteiny</a:t>
            </a:r>
            <a:r>
              <a:rPr lang="cs-CZ" altLang="cs-CZ" dirty="0">
                <a:latin typeface="Comic Sans MS" panose="030F0702030302020204" pitchFamily="66" charset="0"/>
              </a:rPr>
              <a:t>  (proteinová tělíska – fragmenty ER, vakuoly) – zásobní, funkční</a:t>
            </a:r>
          </a:p>
          <a:p>
            <a:pPr defTabSz="914400">
              <a:buNone/>
            </a:pPr>
            <a:r>
              <a:rPr lang="cs-CZ" altLang="cs-CZ" b="1" dirty="0">
                <a:latin typeface="Comic Sans MS" panose="030F0702030302020204" pitchFamily="66" charset="0"/>
              </a:rPr>
              <a:t>	lipidy</a:t>
            </a:r>
            <a:r>
              <a:rPr lang="cs-CZ" altLang="cs-CZ" dirty="0">
                <a:latin typeface="Comic Sans MS" panose="030F0702030302020204" pitchFamily="66" charset="0"/>
              </a:rPr>
              <a:t>  (tuky a oleje – lipidová tělíska </a:t>
            </a:r>
            <a:r>
              <a:rPr lang="cs-CZ" altLang="cs-CZ" dirty="0" err="1">
                <a:latin typeface="Comic Sans MS" panose="030F0702030302020204" pitchFamily="66" charset="0"/>
              </a:rPr>
              <a:t>oleozomy</a:t>
            </a:r>
            <a:r>
              <a:rPr lang="cs-CZ" altLang="cs-CZ" dirty="0">
                <a:latin typeface="Comic Sans MS" panose="030F0702030302020204" pitchFamily="66" charset="0"/>
              </a:rPr>
              <a:t>)</a:t>
            </a:r>
          </a:p>
          <a:p>
            <a:pPr defTabSz="914400">
              <a:buNone/>
            </a:pPr>
            <a:r>
              <a:rPr lang="cs-CZ" altLang="cs-CZ" b="1" dirty="0">
                <a:latin typeface="Comic Sans MS" panose="030F0702030302020204" pitchFamily="66" charset="0"/>
              </a:rPr>
              <a:t>	</a:t>
            </a:r>
            <a:r>
              <a:rPr lang="cs-CZ" altLang="cs-CZ" b="1" dirty="0" err="1">
                <a:latin typeface="Comic Sans MS" panose="030F0702030302020204" pitchFamily="66" charset="0"/>
              </a:rPr>
              <a:t>fytin</a:t>
            </a:r>
            <a:r>
              <a:rPr lang="cs-CZ" altLang="cs-CZ" b="1" dirty="0">
                <a:latin typeface="Comic Sans MS" panose="030F0702030302020204" pitchFamily="66" charset="0"/>
              </a:rPr>
              <a:t> – </a:t>
            </a:r>
            <a:r>
              <a:rPr lang="cs-CZ" altLang="cs-CZ" dirty="0" err="1">
                <a:latin typeface="Comic Sans MS" panose="030F0702030302020204" pitchFamily="66" charset="0"/>
              </a:rPr>
              <a:t>hexafosfátový</a:t>
            </a:r>
            <a:r>
              <a:rPr lang="cs-CZ" altLang="cs-CZ" dirty="0">
                <a:latin typeface="Comic Sans MS" panose="030F0702030302020204" pitchFamily="66" charset="0"/>
              </a:rPr>
              <a:t> ester </a:t>
            </a:r>
            <a:r>
              <a:rPr lang="cs-CZ" altLang="cs-CZ" i="1" dirty="0" err="1">
                <a:latin typeface="Comic Sans MS" panose="030F0702030302020204" pitchFamily="66" charset="0"/>
              </a:rPr>
              <a:t>myo</a:t>
            </a:r>
            <a:r>
              <a:rPr lang="cs-CZ" altLang="cs-CZ" dirty="0" err="1">
                <a:latin typeface="Comic Sans MS" panose="030F0702030302020204" pitchFamily="66" charset="0"/>
              </a:rPr>
              <a:t>-inozitolu</a:t>
            </a:r>
            <a:r>
              <a:rPr lang="cs-CZ" altLang="cs-CZ" dirty="0">
                <a:latin typeface="Comic Sans MS" panose="030F0702030302020204" pitchFamily="66" charset="0"/>
              </a:rPr>
              <a:t>, Ca a Mg sůl</a:t>
            </a:r>
          </a:p>
          <a:p>
            <a:pPr defTabSz="914400"/>
            <a:endParaRPr lang="cs-CZ" altLang="cs-CZ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vajicko semeno">
            <a:extLst>
              <a:ext uri="{FF2B5EF4-FFF2-40B4-BE49-F238E27FC236}">
                <a16:creationId xmlns:a16="http://schemas.microsoft.com/office/drawing/2014/main" id="{6EB92D0A-E238-4DC5-9DC8-A29697546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971801"/>
            <a:ext cx="7023100" cy="317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 Box 3">
            <a:extLst>
              <a:ext uri="{FF2B5EF4-FFF2-40B4-BE49-F238E27FC236}">
                <a16:creationId xmlns:a16="http://schemas.microsoft.com/office/drawing/2014/main" id="{C38FB982-1892-4A4E-A2F5-8CD0BDCE6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172200"/>
            <a:ext cx="51958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FFFF00"/>
                </a:solidFill>
                <a:latin typeface="Comic Sans MS" panose="030F0702030302020204" pitchFamily="66" charset="0"/>
              </a:rPr>
              <a:t>přeměna  </a:t>
            </a:r>
            <a:r>
              <a:rPr lang="cs-CZ" altLang="cs-CZ" sz="2000" b="1">
                <a:solidFill>
                  <a:srgbClr val="FFFF00"/>
                </a:solidFill>
                <a:latin typeface="Comic Sans MS" panose="030F0702030302020204" pitchFamily="66" charset="0"/>
              </a:rPr>
              <a:t>pestíku </a:t>
            </a:r>
            <a:r>
              <a:rPr lang="cs-CZ" altLang="cs-CZ" sz="2000">
                <a:solidFill>
                  <a:srgbClr val="FFFF00"/>
                </a:solidFill>
                <a:latin typeface="Comic Sans MS" panose="030F0702030302020204" pitchFamily="66" charset="0"/>
              </a:rPr>
              <a:t>(nebo jeho části)  </a:t>
            </a:r>
            <a:r>
              <a:rPr lang="cs-CZ" altLang="cs-CZ" sz="2000" b="1">
                <a:solidFill>
                  <a:srgbClr val="FFFF00"/>
                </a:solidFill>
                <a:latin typeface="Comic Sans MS" panose="030F0702030302020204" pitchFamily="66" charset="0"/>
              </a:rPr>
              <a:t>v plod</a:t>
            </a:r>
            <a:endParaRPr lang="cs-CZ" altLang="cs-CZ" sz="200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2884" name="Text Box 4">
            <a:extLst>
              <a:ext uri="{FF2B5EF4-FFF2-40B4-BE49-F238E27FC236}">
                <a16:creationId xmlns:a16="http://schemas.microsoft.com/office/drawing/2014/main" id="{5AB32FF3-B9CC-4954-9749-576130373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913" y="685800"/>
            <a:ext cx="73914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cs-CZ" altLang="cs-CZ" sz="2000" dirty="0">
                <a:latin typeface="Comic Sans MS" panose="030F0702030302020204" pitchFamily="66" charset="0"/>
              </a:rPr>
              <a:t>ukládání zásobních látek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cs-CZ" altLang="cs-CZ" sz="2000" dirty="0">
                <a:latin typeface="Comic Sans MS" panose="030F0702030302020204" pitchFamily="66" charset="0"/>
              </a:rPr>
              <a:t>dehydratace a tvorba ochranných proteinů                                                                  	(LEA = </a:t>
            </a:r>
            <a:r>
              <a:rPr lang="cs-CZ" altLang="cs-CZ" sz="2000" dirty="0" err="1">
                <a:latin typeface="Comic Sans MS" panose="030F0702030302020204" pitchFamily="66" charset="0"/>
              </a:rPr>
              <a:t>late</a:t>
            </a:r>
            <a:r>
              <a:rPr lang="cs-CZ" altLang="cs-CZ" sz="2000" dirty="0">
                <a:latin typeface="Comic Sans MS" panose="030F0702030302020204" pitchFamily="66" charset="0"/>
              </a:rPr>
              <a:t> embryo </a:t>
            </a:r>
            <a:r>
              <a:rPr lang="cs-CZ" altLang="cs-CZ" sz="2000" dirty="0" err="1">
                <a:latin typeface="Comic Sans MS" panose="030F0702030302020204" pitchFamily="66" charset="0"/>
              </a:rPr>
              <a:t>abundant</a:t>
            </a:r>
            <a:r>
              <a:rPr lang="cs-CZ" altLang="cs-CZ" sz="2000" dirty="0">
                <a:latin typeface="Comic Sans MS" panose="030F0702030302020204" pitchFamily="66" charset="0"/>
              </a:rPr>
              <a:t>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cs-CZ" altLang="cs-CZ" sz="2000" dirty="0">
                <a:latin typeface="Comic Sans MS" panose="030F0702030302020204" pitchFamily="66" charset="0"/>
              </a:rPr>
              <a:t>zvýšená koncentrace inhibičních látek 	                                                                          	(ABA = kyselina </a:t>
            </a:r>
            <a:r>
              <a:rPr lang="cs-CZ" altLang="cs-CZ" sz="2000" dirty="0" err="1">
                <a:latin typeface="Comic Sans MS" panose="030F0702030302020204" pitchFamily="66" charset="0"/>
              </a:rPr>
              <a:t>abscisová</a:t>
            </a:r>
            <a:r>
              <a:rPr lang="cs-CZ" altLang="cs-CZ" sz="2000" dirty="0">
                <a:latin typeface="Comic Sans MS" panose="030F0702030302020204" pitchFamily="66" charset="0"/>
              </a:rPr>
              <a:t>)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cs-CZ" altLang="cs-CZ" sz="2000" dirty="0">
              <a:latin typeface="Comic Sans MS" panose="030F0702030302020204" pitchFamily="66" charset="0"/>
            </a:endParaRPr>
          </a:p>
          <a:p>
            <a:pPr eaLnBrk="1" hangingPunct="1">
              <a:defRPr/>
            </a:pPr>
            <a:r>
              <a:rPr lang="cs-CZ" altLang="cs-CZ" dirty="0">
                <a:solidFill>
                  <a:srgbClr val="0000FF"/>
                </a:solidFill>
                <a:latin typeface="Comic Sans MS" panose="030F0702030302020204" pitchFamily="66" charset="0"/>
              </a:rPr>
              <a:t>	</a:t>
            </a:r>
            <a:r>
              <a:rPr lang="cs-CZ" altLang="cs-CZ" dirty="0">
                <a:solidFill>
                  <a:srgbClr val="FFFF00"/>
                </a:solidFill>
                <a:latin typeface="Comic Sans MS" panose="030F0702030302020204" pitchFamily="66" charset="0"/>
              </a:rPr>
              <a:t>přeměna  vajíčka a integumentů v semeno</a:t>
            </a:r>
          </a:p>
        </p:txBody>
      </p:sp>
      <p:sp>
        <p:nvSpPr>
          <p:cNvPr id="64517" name="Rectangle 5">
            <a:extLst>
              <a:ext uri="{FF2B5EF4-FFF2-40B4-BE49-F238E27FC236}">
                <a16:creationId xmlns:a16="http://schemas.microsoft.com/office/drawing/2014/main" id="{D6059FB1-8253-421F-B313-B3534C00E0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6096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pPr eaLnBrk="1" hangingPunct="1"/>
            <a:r>
              <a:rPr lang="cs-CZ" altLang="cs-CZ" sz="3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Zrání embrya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Endosperm development precedes embryo development. Why? Get the Answer at  BYJU&amp;#39;S NEET">
            <a:extLst>
              <a:ext uri="{FF2B5EF4-FFF2-40B4-BE49-F238E27FC236}">
                <a16:creationId xmlns:a16="http://schemas.microsoft.com/office/drawing/2014/main" id="{EDDB570F-FF6C-4914-8CA8-D2CE61CE0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643063"/>
            <a:ext cx="7620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Šipka: dolů 2">
            <a:extLst>
              <a:ext uri="{FF2B5EF4-FFF2-40B4-BE49-F238E27FC236}">
                <a16:creationId xmlns:a16="http://schemas.microsoft.com/office/drawing/2014/main" id="{FA161147-39CB-6BDE-5D48-9D405A01C56D}"/>
              </a:ext>
            </a:extLst>
          </p:cNvPr>
          <p:cNvSpPr/>
          <p:nvPr/>
        </p:nvSpPr>
        <p:spPr>
          <a:xfrm rot="4960371">
            <a:off x="9533223" y="2517466"/>
            <a:ext cx="1546698" cy="25053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54244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75" name="Oval 74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16040B2-EB7F-45A1-909B-5B3B5E201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5" y="232499"/>
            <a:ext cx="4538029" cy="162232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 b="0" i="0" kern="12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Genetická</a:t>
            </a:r>
            <a:r>
              <a:rPr lang="en-US" sz="33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b="0" i="0" kern="12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kontrola</a:t>
            </a:r>
            <a:r>
              <a:rPr lang="en-US" sz="33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b="0" i="0" kern="12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embryogeneze</a:t>
            </a:r>
            <a:r>
              <a:rPr lang="en-US" sz="33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 u Arabidopsis</a:t>
            </a:r>
          </a:p>
        </p:txBody>
      </p:sp>
      <p:sp>
        <p:nvSpPr>
          <p:cNvPr id="85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7" name="Freeform: Shape 86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68B8D0E-BB60-7599-0347-57E9D395F7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601" t="24444" r="15425" b="20358"/>
          <a:stretch/>
        </p:blipFill>
        <p:spPr>
          <a:xfrm>
            <a:off x="2868477" y="1535014"/>
            <a:ext cx="8876022" cy="501308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BE7EBDB-8ED3-8980-7F35-D6F5534FE286}"/>
              </a:ext>
            </a:extLst>
          </p:cNvPr>
          <p:cNvSpPr txBox="1"/>
          <p:nvPr/>
        </p:nvSpPr>
        <p:spPr>
          <a:xfrm>
            <a:off x="82346" y="6095999"/>
            <a:ext cx="9195460" cy="713413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cs-CZ" dirty="0">
                <a:solidFill>
                  <a:srgbClr val="EBEBEB"/>
                </a:solidFill>
                <a:effectLst/>
                <a:latin typeface="+mj-lt"/>
                <a:ea typeface="+mj-ea"/>
                <a:cs typeface="+mj-cs"/>
              </a:rPr>
              <a:t>Četba pro zájemce: </a:t>
            </a:r>
            <a:r>
              <a:rPr lang="en-US" dirty="0">
                <a:solidFill>
                  <a:srgbClr val="EBEBEB"/>
                </a:solidFill>
                <a:effectLst/>
                <a:latin typeface="+mj-lt"/>
                <a:ea typeface="+mj-ea"/>
                <a:cs typeface="+mj-cs"/>
              </a:rPr>
              <a:t>Gene expression and genetic analysis during higher plants embryogenesis</a:t>
            </a: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en-US" dirty="0">
                <a:solidFill>
                  <a:srgbClr val="EBEBEB"/>
                </a:solidFill>
                <a:effectLst/>
                <a:latin typeface="+mj-lt"/>
                <a:ea typeface="+mj-ea"/>
                <a:cs typeface="+mj-cs"/>
              </a:rPr>
              <a:t> </a:t>
            </a:r>
            <a:r>
              <a:rPr lang="cs-CZ" dirty="0">
                <a:solidFill>
                  <a:srgbClr val="EBEBEB"/>
                </a:solidFill>
                <a:effectLst/>
                <a:latin typeface="+mj-lt"/>
                <a:ea typeface="+mj-ea"/>
                <a:cs typeface="+mj-cs"/>
              </a:rPr>
              <a:t>(</a:t>
            </a:r>
            <a:r>
              <a:rPr lang="cs-CZ" dirty="0" err="1">
                <a:solidFill>
                  <a:srgbClr val="EBEBEB"/>
                </a:solidFill>
                <a:effectLst/>
                <a:latin typeface="+mj-lt"/>
                <a:ea typeface="+mj-ea"/>
                <a:cs typeface="+mj-cs"/>
              </a:rPr>
              <a:t>Abid</a:t>
            </a:r>
            <a:r>
              <a:rPr lang="cs-CZ" dirty="0">
                <a:solidFill>
                  <a:srgbClr val="EBEBEB"/>
                </a:solidFill>
                <a:effectLst/>
                <a:latin typeface="+mj-lt"/>
                <a:ea typeface="+mj-ea"/>
                <a:cs typeface="+mj-cs"/>
              </a:rPr>
              <a:t> et al. 2010)</a:t>
            </a:r>
            <a:endParaRPr lang="en-US" dirty="0">
              <a:solidFill>
                <a:srgbClr val="EBEBEB"/>
              </a:solidFill>
              <a:effectLst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69854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609FEC-589C-4E14-B3EB-187683A7E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Shrnutí</a:t>
            </a:r>
          </a:p>
        </p:txBody>
      </p:sp>
      <p:pic>
        <p:nvPicPr>
          <p:cNvPr id="34818" name="Picture 2">
            <a:extLst>
              <a:ext uri="{FF2B5EF4-FFF2-40B4-BE49-F238E27FC236}">
                <a16:creationId xmlns:a16="http://schemas.microsoft.com/office/drawing/2014/main" id="{FA451A0D-4FCA-4A9F-9BD8-0F5E8029E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523" y="1416718"/>
            <a:ext cx="60388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What is endosperm? Explain the types. - Sarthaks eConnect | Largest Online  Education Community">
            <a:extLst>
              <a:ext uri="{FF2B5EF4-FFF2-40B4-BE49-F238E27FC236}">
                <a16:creationId xmlns:a16="http://schemas.microsoft.com/office/drawing/2014/main" id="{CEB9F3C2-08EB-4A38-B024-4F90D162F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786" y="867157"/>
            <a:ext cx="4472891" cy="2787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946C318-EF38-50CF-AE03-B4A1DDD3E4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101" t="45958" r="24601" b="22127"/>
          <a:stretch/>
        </p:blipFill>
        <p:spPr>
          <a:xfrm>
            <a:off x="8630596" y="4149530"/>
            <a:ext cx="2840476" cy="218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83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604393-2663-4080-B1FF-DEF345E13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30" y="276376"/>
            <a:ext cx="9404723" cy="1400530"/>
          </a:xfrm>
        </p:spPr>
        <p:txBody>
          <a:bodyPr/>
          <a:lstStyle/>
          <a:p>
            <a:r>
              <a:rPr lang="cs-CZ" dirty="0"/>
              <a:t>Stádia vývoje embrya dvouděložných rostlin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083274-8EBD-4B5E-9553-0049F52BC8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6F04EF2-634E-48AF-9E97-93CC70A582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576" t="27012" r="17571" b="15265"/>
          <a:stretch/>
        </p:blipFill>
        <p:spPr>
          <a:xfrm>
            <a:off x="2829535" y="1676906"/>
            <a:ext cx="6532930" cy="494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389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>
            <a:extLst>
              <a:ext uri="{FF2B5EF4-FFF2-40B4-BE49-F238E27FC236}">
                <a16:creationId xmlns:a16="http://schemas.microsoft.com/office/drawing/2014/main" id="{3179A9DF-5CC0-46AB-A067-A45F8CC71F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274638"/>
            <a:ext cx="8189913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Embryogeneze dvouděložných krytosemenných rostlin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- schéma</a:t>
            </a:r>
          </a:p>
        </p:txBody>
      </p:sp>
      <p:pic>
        <p:nvPicPr>
          <p:cNvPr id="9219" name="Picture 3" descr="embryogeneze 1Paz">
            <a:extLst>
              <a:ext uri="{FF2B5EF4-FFF2-40B4-BE49-F238E27FC236}">
                <a16:creationId xmlns:a16="http://schemas.microsoft.com/office/drawing/2014/main" id="{B8CFC558-D3F1-4F89-95EC-28D9BF5AD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1143001"/>
            <a:ext cx="102552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4">
            <a:extLst>
              <a:ext uri="{FF2B5EF4-FFF2-40B4-BE49-F238E27FC236}">
                <a16:creationId xmlns:a16="http://schemas.microsoft.com/office/drawing/2014/main" id="{EA43C65C-A7FF-4D04-9E78-9AB448D5B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6764" y="1851026"/>
            <a:ext cx="75247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b="1">
                <a:solidFill>
                  <a:schemeClr val="tx1"/>
                </a:solidFill>
                <a:latin typeface="Comic Sans MS" panose="030F0702030302020204" pitchFamily="66" charset="0"/>
              </a:rPr>
              <a:t>zygota</a:t>
            </a:r>
          </a:p>
        </p:txBody>
      </p:sp>
      <p:sp>
        <p:nvSpPr>
          <p:cNvPr id="9221" name="Text Box 5">
            <a:extLst>
              <a:ext uri="{FF2B5EF4-FFF2-40B4-BE49-F238E27FC236}">
                <a16:creationId xmlns:a16="http://schemas.microsoft.com/office/drawing/2014/main" id="{69EFDCC7-D43E-417C-B71A-B245AA986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9675" y="1927226"/>
            <a:ext cx="12890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1"/>
                </a:solidFill>
                <a:latin typeface="Comic Sans MS" panose="030F0702030302020204" pitchFamily="66" charset="0"/>
              </a:rPr>
              <a:t>první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1"/>
                </a:solidFill>
                <a:latin typeface="Comic Sans MS" panose="030F0702030302020204" pitchFamily="66" charset="0"/>
              </a:rPr>
              <a:t>dělení zygoty</a:t>
            </a:r>
          </a:p>
        </p:txBody>
      </p:sp>
      <p:pic>
        <p:nvPicPr>
          <p:cNvPr id="9222" name="Picture 6" descr="embryog 1">
            <a:extLst>
              <a:ext uri="{FF2B5EF4-FFF2-40B4-BE49-F238E27FC236}">
                <a16:creationId xmlns:a16="http://schemas.microsoft.com/office/drawing/2014/main" id="{CA3CBB20-A85F-4800-B58D-39FD9C679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2578100"/>
            <a:ext cx="2354262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3" descr="embryogeneze 2Paz">
            <a:extLst>
              <a:ext uri="{FF2B5EF4-FFF2-40B4-BE49-F238E27FC236}">
                <a16:creationId xmlns:a16="http://schemas.microsoft.com/office/drawing/2014/main" id="{777087B7-B1BD-4BC2-8533-E9D48BD48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990601"/>
            <a:ext cx="1635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 Box 6">
            <a:extLst>
              <a:ext uri="{FF2B5EF4-FFF2-40B4-BE49-F238E27FC236}">
                <a16:creationId xmlns:a16="http://schemas.microsoft.com/office/drawing/2014/main" id="{F1E00AD4-D8B6-47FA-8E58-9135F29EA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6313" y="3284539"/>
            <a:ext cx="1643062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1"/>
                </a:solidFill>
                <a:latin typeface="Comic Sans MS" panose="030F0702030302020204" pitchFamily="66" charset="0"/>
              </a:rPr>
              <a:t>vznik suspenzoru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1"/>
                </a:solidFill>
                <a:latin typeface="Comic Sans MS" panose="030F0702030302020204" pitchFamily="66" charset="0"/>
              </a:rPr>
              <a:t>        a proembrya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140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b="1">
                <a:solidFill>
                  <a:schemeClr val="tx1"/>
                </a:solidFill>
                <a:latin typeface="Comic Sans MS" panose="030F0702030302020204" pitchFamily="66" charset="0"/>
              </a:rPr>
              <a:t>lineární embryo</a:t>
            </a:r>
          </a:p>
        </p:txBody>
      </p:sp>
      <p:pic>
        <p:nvPicPr>
          <p:cNvPr id="9225" name="Picture 8" descr="embryog 2">
            <a:extLst>
              <a:ext uri="{FF2B5EF4-FFF2-40B4-BE49-F238E27FC236}">
                <a16:creationId xmlns:a16="http://schemas.microsoft.com/office/drawing/2014/main" id="{31975590-028F-4A0F-9A76-1E01CB881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025" y="1274763"/>
            <a:ext cx="2389188" cy="454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6" name="Text Box 9">
            <a:extLst>
              <a:ext uri="{FF2B5EF4-FFF2-40B4-BE49-F238E27FC236}">
                <a16:creationId xmlns:a16="http://schemas.microsoft.com/office/drawing/2014/main" id="{84148940-185A-46B2-A176-1F98F7C6DF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1151" y="6094414"/>
            <a:ext cx="4881563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1"/>
                </a:solidFill>
                <a:latin typeface="Comic Sans MS" panose="030F0702030302020204" pitchFamily="66" charset="0"/>
              </a:rPr>
              <a:t>Raven P.H., Everet R.F., Eichhorn S.E.: Biology of Plants.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1"/>
                </a:solidFill>
                <a:latin typeface="Comic Sans MS" panose="030F0702030302020204" pitchFamily="66" charset="0"/>
              </a:rPr>
              <a:t>– W. H. Freeman and Comp. Publ., 2005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embryogeneze 3 Paz">
            <a:extLst>
              <a:ext uri="{FF2B5EF4-FFF2-40B4-BE49-F238E27FC236}">
                <a16:creationId xmlns:a16="http://schemas.microsoft.com/office/drawing/2014/main" id="{499AE2B6-F897-4A0A-8989-36E1C7354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1773239"/>
            <a:ext cx="1865313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8">
            <a:extLst>
              <a:ext uri="{FF2B5EF4-FFF2-40B4-BE49-F238E27FC236}">
                <a16:creationId xmlns:a16="http://schemas.microsoft.com/office/drawing/2014/main" id="{FE4DA79C-A026-4EF3-B110-664D5604AB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1292225"/>
            <a:ext cx="1957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1">
                <a:solidFill>
                  <a:schemeClr val="tx1"/>
                </a:solidFill>
                <a:latin typeface="Comic Sans MS" panose="030F0702030302020204" pitchFamily="66" charset="0"/>
              </a:rPr>
              <a:t>globulární embryo</a:t>
            </a:r>
          </a:p>
        </p:txBody>
      </p:sp>
      <p:sp>
        <p:nvSpPr>
          <p:cNvPr id="10244" name="Text Box 10">
            <a:extLst>
              <a:ext uri="{FF2B5EF4-FFF2-40B4-BE49-F238E27FC236}">
                <a16:creationId xmlns:a16="http://schemas.microsoft.com/office/drawing/2014/main" id="{BD360140-38E2-431C-B4B3-B20147CF0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3317875"/>
            <a:ext cx="2468563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1"/>
                </a:solidFill>
                <a:latin typeface="Comic Sans MS" panose="030F0702030302020204" pitchFamily="66" charset="0"/>
              </a:rPr>
              <a:t>              diferenciace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1"/>
                </a:solidFill>
                <a:latin typeface="Comic Sans MS" panose="030F0702030302020204" pitchFamily="66" charset="0"/>
              </a:rPr>
              <a:t>protodermu             epifýzy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1"/>
                </a:solidFill>
                <a:latin typeface="Comic Sans MS" panose="030F0702030302020204" pitchFamily="66" charset="0"/>
              </a:rPr>
              <a:t>centrálního           hypofýzy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1"/>
                </a:solidFill>
                <a:latin typeface="Comic Sans MS" panose="030F0702030302020204" pitchFamily="66" charset="0"/>
              </a:rPr>
              <a:t>  meristému</a:t>
            </a:r>
          </a:p>
        </p:txBody>
      </p:sp>
      <p:sp>
        <p:nvSpPr>
          <p:cNvPr id="10245" name="Text Box 11">
            <a:extLst>
              <a:ext uri="{FF2B5EF4-FFF2-40B4-BE49-F238E27FC236}">
                <a16:creationId xmlns:a16="http://schemas.microsoft.com/office/drawing/2014/main" id="{78D16CE7-B6F6-4919-A7A9-9E92C7957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260350"/>
            <a:ext cx="8188325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Embryogeneze dvouděložných krytosemenných rostlin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- schéma</a:t>
            </a:r>
          </a:p>
        </p:txBody>
      </p:sp>
      <p:pic>
        <p:nvPicPr>
          <p:cNvPr id="10246" name="Picture 2" descr="embryog 3">
            <a:extLst>
              <a:ext uri="{FF2B5EF4-FFF2-40B4-BE49-F238E27FC236}">
                <a16:creationId xmlns:a16="http://schemas.microsoft.com/office/drawing/2014/main" id="{33491D89-8544-4F2F-8941-55FF39CFF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589" y="966788"/>
            <a:ext cx="2681287" cy="565785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7" name="Text Box 3">
            <a:extLst>
              <a:ext uri="{FF2B5EF4-FFF2-40B4-BE49-F238E27FC236}">
                <a16:creationId xmlns:a16="http://schemas.microsoft.com/office/drawing/2014/main" id="{80BE2F4C-9C2F-4C85-947E-442B67325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5851" y="6223001"/>
            <a:ext cx="143351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tx1"/>
                </a:solidFill>
                <a:latin typeface="Comic Sans MS" panose="030F0702030302020204" pitchFamily="66" charset="0"/>
              </a:rPr>
              <a:t>Raven et al. 2005</a:t>
            </a:r>
          </a:p>
        </p:txBody>
      </p:sp>
      <p:pic>
        <p:nvPicPr>
          <p:cNvPr id="10248" name="Picture 5" descr="embryogeneze 4Paz">
            <a:extLst>
              <a:ext uri="{FF2B5EF4-FFF2-40B4-BE49-F238E27FC236}">
                <a16:creationId xmlns:a16="http://schemas.microsoft.com/office/drawing/2014/main" id="{01894500-3691-41EA-A316-9B0B0987C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1628775"/>
            <a:ext cx="1570037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Text Box 12">
            <a:extLst>
              <a:ext uri="{FF2B5EF4-FFF2-40B4-BE49-F238E27FC236}">
                <a16:creationId xmlns:a16="http://schemas.microsoft.com/office/drawing/2014/main" id="{D7C6B279-916E-4D1F-B9CF-496B01E3E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326" y="4119564"/>
            <a:ext cx="2132013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1"/>
                </a:solidFill>
                <a:latin typeface="Comic Sans MS" panose="030F0702030302020204" pitchFamily="66" charset="0"/>
              </a:rPr>
              <a:t>diferenciace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1"/>
                </a:solidFill>
                <a:latin typeface="Comic Sans MS" panose="030F0702030302020204" pitchFamily="66" charset="0"/>
              </a:rPr>
              <a:t>prokambia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1"/>
                </a:solidFill>
                <a:latin typeface="Comic Sans MS" panose="030F0702030302020204" pitchFamily="66" charset="0"/>
              </a:rPr>
              <a:t>a základního meristému</a:t>
            </a:r>
          </a:p>
        </p:txBody>
      </p:sp>
      <p:sp>
        <p:nvSpPr>
          <p:cNvPr id="10250" name="Text Box 8">
            <a:extLst>
              <a:ext uri="{FF2B5EF4-FFF2-40B4-BE49-F238E27FC236}">
                <a16:creationId xmlns:a16="http://schemas.microsoft.com/office/drawing/2014/main" id="{B3F93695-1333-44B2-9908-963717047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0" y="1182689"/>
            <a:ext cx="31559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1">
                <a:solidFill>
                  <a:schemeClr val="tx1"/>
                </a:solidFill>
                <a:latin typeface="Comic Sans MS" panose="030F0702030302020204" pitchFamily="66" charset="0"/>
              </a:rPr>
              <a:t>srdčité - torpédovité embryo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mbryog 4">
            <a:extLst>
              <a:ext uri="{FF2B5EF4-FFF2-40B4-BE49-F238E27FC236}">
                <a16:creationId xmlns:a16="http://schemas.microsoft.com/office/drawing/2014/main" id="{2C12B61F-A4AC-4AB8-922D-88860341C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130175"/>
            <a:ext cx="2686050" cy="650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embryog 5">
            <a:extLst>
              <a:ext uri="{FF2B5EF4-FFF2-40B4-BE49-F238E27FC236}">
                <a16:creationId xmlns:a16="http://schemas.microsoft.com/office/drawing/2014/main" id="{437EE842-2F24-4EB2-9FAE-6A8BD21B0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6" y="246064"/>
            <a:ext cx="2881313" cy="639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4">
            <a:extLst>
              <a:ext uri="{FF2B5EF4-FFF2-40B4-BE49-F238E27FC236}">
                <a16:creationId xmlns:a16="http://schemas.microsoft.com/office/drawing/2014/main" id="{F452C6F5-6BEB-43D6-93A5-D7B8BE3C3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9826" y="6165851"/>
            <a:ext cx="14763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tx1"/>
                </a:solidFill>
                <a:latin typeface="Comic Sans MS" panose="030F0702030302020204" pitchFamily="66" charset="0"/>
              </a:rPr>
              <a:t>Raven et al., 2005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mbryog 6">
            <a:extLst>
              <a:ext uri="{FF2B5EF4-FFF2-40B4-BE49-F238E27FC236}">
                <a16:creationId xmlns:a16="http://schemas.microsoft.com/office/drawing/2014/main" id="{21F14238-3251-40C6-BE5D-9A946BB52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1" y="713709"/>
            <a:ext cx="4105275" cy="617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>
            <a:extLst>
              <a:ext uri="{FF2B5EF4-FFF2-40B4-BE49-F238E27FC236}">
                <a16:creationId xmlns:a16="http://schemas.microsoft.com/office/drawing/2014/main" id="{80023CEB-7A14-4A22-A50E-68F966F75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675" y="6230938"/>
            <a:ext cx="1225550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000">
                <a:solidFill>
                  <a:schemeClr val="tx1"/>
                </a:solidFill>
                <a:latin typeface="Comic Sans MS" panose="030F0702030302020204" pitchFamily="66" charset="0"/>
              </a:rPr>
              <a:t>Raven et al. 2005</a:t>
            </a:r>
          </a:p>
        </p:txBody>
      </p:sp>
      <p:pic>
        <p:nvPicPr>
          <p:cNvPr id="12292" name="Picture 6" descr="embryogeneze 5 Paz">
            <a:extLst>
              <a:ext uri="{FF2B5EF4-FFF2-40B4-BE49-F238E27FC236}">
                <a16:creationId xmlns:a16="http://schemas.microsoft.com/office/drawing/2014/main" id="{F3644563-2EF5-4BAF-8BAC-0BF644515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1806575"/>
            <a:ext cx="1711325" cy="288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 Box 15">
            <a:extLst>
              <a:ext uri="{FF2B5EF4-FFF2-40B4-BE49-F238E27FC236}">
                <a16:creationId xmlns:a16="http://schemas.microsoft.com/office/drawing/2014/main" id="{E10C16D2-0849-471E-9C2C-74AD11C04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7151" y="5013325"/>
            <a:ext cx="2100263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1"/>
                </a:solidFill>
                <a:latin typeface="Comic Sans MS" panose="030F0702030302020204" pitchFamily="66" charset="0"/>
              </a:rPr>
              <a:t>zralé embryo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1"/>
                </a:solidFill>
                <a:latin typeface="Comic Sans MS" panose="030F0702030302020204" pitchFamily="66" charset="0"/>
              </a:rPr>
              <a:t>vstupující do dormance</a:t>
            </a:r>
          </a:p>
        </p:txBody>
      </p:sp>
      <p:sp>
        <p:nvSpPr>
          <p:cNvPr id="12294" name="Obdélník 1">
            <a:extLst>
              <a:ext uri="{FF2B5EF4-FFF2-40B4-BE49-F238E27FC236}">
                <a16:creationId xmlns:a16="http://schemas.microsoft.com/office/drawing/2014/main" id="{9E0AF556-3ED7-4D56-AF3F-4E33211FC5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1238" y="296223"/>
            <a:ext cx="45720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Embryogeneze dvouděložných krytosemenných rostlin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- schéma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57B325C-3E35-45CF-9D07-3BCB281F3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5587388-09FE-4971-991E-081ED64A7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925" y="1325880"/>
            <a:ext cx="3352375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2800" b="0" i="0" kern="12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Embryogenetické</a:t>
            </a:r>
            <a:r>
              <a:rPr lang="cs-CZ" sz="28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 typy</a:t>
            </a:r>
            <a:endParaRPr lang="en-US" sz="2800" b="0" i="0" kern="1200" dirty="0">
              <a:solidFill>
                <a:srgbClr val="EBEBE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4" name="Freeform 36">
            <a:extLst>
              <a:ext uri="{FF2B5EF4-FFF2-40B4-BE49-F238E27FC236}">
                <a16:creationId xmlns:a16="http://schemas.microsoft.com/office/drawing/2014/main" id="{C24BEC42-AFF3-40D1-93A2-A27A42E1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608F427C-1EC9-4280-9367-F2B3AA063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09954" cy="6858000"/>
          </a:xfrm>
          <a:custGeom>
            <a:avLst/>
            <a:gdLst>
              <a:gd name="connsiteX0" fmla="*/ 6465239 w 7809954"/>
              <a:gd name="connsiteY0" fmla="*/ 0 h 6858000"/>
              <a:gd name="connsiteX1" fmla="*/ 7808777 w 7809954"/>
              <a:gd name="connsiteY1" fmla="*/ 0 h 6858000"/>
              <a:gd name="connsiteX2" fmla="*/ 7783732 w 7809954"/>
              <a:gd name="connsiteY2" fmla="*/ 155676 h 6858000"/>
              <a:gd name="connsiteX3" fmla="*/ 7759863 w 7809954"/>
              <a:gd name="connsiteY3" fmla="*/ 310667 h 6858000"/>
              <a:gd name="connsiteX4" fmla="*/ 7736499 w 7809954"/>
              <a:gd name="connsiteY4" fmla="*/ 466344 h 6858000"/>
              <a:gd name="connsiteX5" fmla="*/ 7716496 w 7809954"/>
              <a:gd name="connsiteY5" fmla="*/ 622706 h 6858000"/>
              <a:gd name="connsiteX6" fmla="*/ 7696325 w 7809954"/>
              <a:gd name="connsiteY6" fmla="*/ 778383 h 6858000"/>
              <a:gd name="connsiteX7" fmla="*/ 7677499 w 7809954"/>
              <a:gd name="connsiteY7" fmla="*/ 934745 h 6858000"/>
              <a:gd name="connsiteX8" fmla="*/ 7661363 w 7809954"/>
              <a:gd name="connsiteY8" fmla="*/ 1089050 h 6858000"/>
              <a:gd name="connsiteX9" fmla="*/ 7646067 w 7809954"/>
              <a:gd name="connsiteY9" fmla="*/ 1245413 h 6858000"/>
              <a:gd name="connsiteX10" fmla="*/ 7632115 w 7809954"/>
              <a:gd name="connsiteY10" fmla="*/ 1401089 h 6858000"/>
              <a:gd name="connsiteX11" fmla="*/ 7620013 w 7809954"/>
              <a:gd name="connsiteY11" fmla="*/ 1554023 h 6858000"/>
              <a:gd name="connsiteX12" fmla="*/ 7607910 w 7809954"/>
              <a:gd name="connsiteY12" fmla="*/ 1709013 h 6858000"/>
              <a:gd name="connsiteX13" fmla="*/ 7597825 w 7809954"/>
              <a:gd name="connsiteY13" fmla="*/ 1861947 h 6858000"/>
              <a:gd name="connsiteX14" fmla="*/ 7589925 w 7809954"/>
              <a:gd name="connsiteY14" fmla="*/ 2014880 h 6858000"/>
              <a:gd name="connsiteX15" fmla="*/ 7581688 w 7809954"/>
              <a:gd name="connsiteY15" fmla="*/ 2167128 h 6858000"/>
              <a:gd name="connsiteX16" fmla="*/ 7574797 w 7809954"/>
              <a:gd name="connsiteY16" fmla="*/ 2318004 h 6858000"/>
              <a:gd name="connsiteX17" fmla="*/ 7569922 w 7809954"/>
              <a:gd name="connsiteY17" fmla="*/ 2467508 h 6858000"/>
              <a:gd name="connsiteX18" fmla="*/ 7565720 w 7809954"/>
              <a:gd name="connsiteY18" fmla="*/ 2617013 h 6858000"/>
              <a:gd name="connsiteX19" fmla="*/ 7561686 w 7809954"/>
              <a:gd name="connsiteY19" fmla="*/ 2765145 h 6858000"/>
              <a:gd name="connsiteX20" fmla="*/ 7559837 w 7809954"/>
              <a:gd name="connsiteY20" fmla="*/ 2911221 h 6858000"/>
              <a:gd name="connsiteX21" fmla="*/ 7557820 w 7809954"/>
              <a:gd name="connsiteY21" fmla="*/ 3057296 h 6858000"/>
              <a:gd name="connsiteX22" fmla="*/ 7556811 w 7809954"/>
              <a:gd name="connsiteY22" fmla="*/ 3201314 h 6858000"/>
              <a:gd name="connsiteX23" fmla="*/ 7557820 w 7809954"/>
              <a:gd name="connsiteY23" fmla="*/ 3343960 h 6858000"/>
              <a:gd name="connsiteX24" fmla="*/ 7557820 w 7809954"/>
              <a:gd name="connsiteY24" fmla="*/ 3485235 h 6858000"/>
              <a:gd name="connsiteX25" fmla="*/ 7559837 w 7809954"/>
              <a:gd name="connsiteY25" fmla="*/ 3625138 h 6858000"/>
              <a:gd name="connsiteX26" fmla="*/ 7562862 w 7809954"/>
              <a:gd name="connsiteY26" fmla="*/ 3762298 h 6858000"/>
              <a:gd name="connsiteX27" fmla="*/ 7565720 w 7809954"/>
              <a:gd name="connsiteY27" fmla="*/ 3898087 h 6858000"/>
              <a:gd name="connsiteX28" fmla="*/ 7568914 w 7809954"/>
              <a:gd name="connsiteY28" fmla="*/ 4031132 h 6858000"/>
              <a:gd name="connsiteX29" fmla="*/ 7573788 w 7809954"/>
              <a:gd name="connsiteY29" fmla="*/ 4163491 h 6858000"/>
              <a:gd name="connsiteX30" fmla="*/ 7578999 w 7809954"/>
              <a:gd name="connsiteY30" fmla="*/ 4293793 h 6858000"/>
              <a:gd name="connsiteX31" fmla="*/ 7583705 w 7809954"/>
              <a:gd name="connsiteY31" fmla="*/ 4421352 h 6858000"/>
              <a:gd name="connsiteX32" fmla="*/ 7596985 w 7809954"/>
              <a:gd name="connsiteY32" fmla="*/ 4670298 h 6858000"/>
              <a:gd name="connsiteX33" fmla="*/ 7611104 w 7809954"/>
              <a:gd name="connsiteY33" fmla="*/ 4908956 h 6858000"/>
              <a:gd name="connsiteX34" fmla="*/ 7625896 w 7809954"/>
              <a:gd name="connsiteY34" fmla="*/ 5138013 h 6858000"/>
              <a:gd name="connsiteX35" fmla="*/ 7642201 w 7809954"/>
              <a:gd name="connsiteY35" fmla="*/ 5354726 h 6858000"/>
              <a:gd name="connsiteX36" fmla="*/ 7659178 w 7809954"/>
              <a:gd name="connsiteY36" fmla="*/ 5561838 h 6858000"/>
              <a:gd name="connsiteX37" fmla="*/ 7677499 w 7809954"/>
              <a:gd name="connsiteY37" fmla="*/ 5753862 h 6858000"/>
              <a:gd name="connsiteX38" fmla="*/ 7695485 w 7809954"/>
              <a:gd name="connsiteY38" fmla="*/ 5934227 h 6858000"/>
              <a:gd name="connsiteX39" fmla="*/ 7713470 w 7809954"/>
              <a:gd name="connsiteY39" fmla="*/ 6100191 h 6858000"/>
              <a:gd name="connsiteX40" fmla="*/ 7730447 w 7809954"/>
              <a:gd name="connsiteY40" fmla="*/ 6252438 h 6858000"/>
              <a:gd name="connsiteX41" fmla="*/ 7746584 w 7809954"/>
              <a:gd name="connsiteY41" fmla="*/ 6387541 h 6858000"/>
              <a:gd name="connsiteX42" fmla="*/ 7761880 w 7809954"/>
              <a:gd name="connsiteY42" fmla="*/ 6509613 h 6858000"/>
              <a:gd name="connsiteX43" fmla="*/ 7774655 w 7809954"/>
              <a:gd name="connsiteY43" fmla="*/ 6612483 h 6858000"/>
              <a:gd name="connsiteX44" fmla="*/ 7786757 w 7809954"/>
              <a:gd name="connsiteY44" fmla="*/ 6698894 h 6858000"/>
              <a:gd name="connsiteX45" fmla="*/ 7804071 w 7809954"/>
              <a:gd name="connsiteY45" fmla="*/ 6817538 h 6858000"/>
              <a:gd name="connsiteX46" fmla="*/ 7809954 w 7809954"/>
              <a:gd name="connsiteY46" fmla="*/ 6858000 h 6858000"/>
              <a:gd name="connsiteX47" fmla="*/ 7157124 w 7809954"/>
              <a:gd name="connsiteY47" fmla="*/ 6858000 h 6858000"/>
              <a:gd name="connsiteX48" fmla="*/ 7157124 w 7809954"/>
              <a:gd name="connsiteY48" fmla="*/ 6858000 h 6858000"/>
              <a:gd name="connsiteX49" fmla="*/ 0 w 7809954"/>
              <a:gd name="connsiteY49" fmla="*/ 6858000 h 6858000"/>
              <a:gd name="connsiteX50" fmla="*/ 0 w 7809954"/>
              <a:gd name="connsiteY50" fmla="*/ 0 h 6858000"/>
              <a:gd name="connsiteX51" fmla="*/ 6465239 w 780995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809954" h="6858000">
                <a:moveTo>
                  <a:pt x="6465239" y="0"/>
                </a:moveTo>
                <a:lnTo>
                  <a:pt x="7808777" y="0"/>
                </a:lnTo>
                <a:lnTo>
                  <a:pt x="7783732" y="155676"/>
                </a:lnTo>
                <a:lnTo>
                  <a:pt x="7759863" y="310667"/>
                </a:lnTo>
                <a:lnTo>
                  <a:pt x="7736499" y="466344"/>
                </a:lnTo>
                <a:lnTo>
                  <a:pt x="7716496" y="622706"/>
                </a:lnTo>
                <a:lnTo>
                  <a:pt x="7696325" y="778383"/>
                </a:lnTo>
                <a:lnTo>
                  <a:pt x="7677499" y="934745"/>
                </a:lnTo>
                <a:lnTo>
                  <a:pt x="7661363" y="1089050"/>
                </a:lnTo>
                <a:lnTo>
                  <a:pt x="7646067" y="1245413"/>
                </a:lnTo>
                <a:lnTo>
                  <a:pt x="7632115" y="1401089"/>
                </a:lnTo>
                <a:lnTo>
                  <a:pt x="7620013" y="1554023"/>
                </a:lnTo>
                <a:lnTo>
                  <a:pt x="7607910" y="1709013"/>
                </a:lnTo>
                <a:lnTo>
                  <a:pt x="7597825" y="1861947"/>
                </a:lnTo>
                <a:lnTo>
                  <a:pt x="7589925" y="2014880"/>
                </a:lnTo>
                <a:lnTo>
                  <a:pt x="7581688" y="2167128"/>
                </a:lnTo>
                <a:lnTo>
                  <a:pt x="7574797" y="2318004"/>
                </a:lnTo>
                <a:lnTo>
                  <a:pt x="7569922" y="2467508"/>
                </a:lnTo>
                <a:lnTo>
                  <a:pt x="7565720" y="2617013"/>
                </a:lnTo>
                <a:lnTo>
                  <a:pt x="7561686" y="2765145"/>
                </a:lnTo>
                <a:lnTo>
                  <a:pt x="7559837" y="2911221"/>
                </a:lnTo>
                <a:lnTo>
                  <a:pt x="7557820" y="3057296"/>
                </a:lnTo>
                <a:lnTo>
                  <a:pt x="7556811" y="3201314"/>
                </a:lnTo>
                <a:lnTo>
                  <a:pt x="7557820" y="3343960"/>
                </a:lnTo>
                <a:lnTo>
                  <a:pt x="7557820" y="3485235"/>
                </a:lnTo>
                <a:lnTo>
                  <a:pt x="7559837" y="3625138"/>
                </a:lnTo>
                <a:lnTo>
                  <a:pt x="7562862" y="3762298"/>
                </a:lnTo>
                <a:lnTo>
                  <a:pt x="7565720" y="3898087"/>
                </a:lnTo>
                <a:lnTo>
                  <a:pt x="7568914" y="4031132"/>
                </a:lnTo>
                <a:lnTo>
                  <a:pt x="7573788" y="4163491"/>
                </a:lnTo>
                <a:lnTo>
                  <a:pt x="7578999" y="4293793"/>
                </a:lnTo>
                <a:lnTo>
                  <a:pt x="7583705" y="4421352"/>
                </a:lnTo>
                <a:lnTo>
                  <a:pt x="7596985" y="4670298"/>
                </a:lnTo>
                <a:lnTo>
                  <a:pt x="7611104" y="4908956"/>
                </a:lnTo>
                <a:lnTo>
                  <a:pt x="7625896" y="5138013"/>
                </a:lnTo>
                <a:lnTo>
                  <a:pt x="7642201" y="5354726"/>
                </a:lnTo>
                <a:lnTo>
                  <a:pt x="7659178" y="5561838"/>
                </a:lnTo>
                <a:lnTo>
                  <a:pt x="7677499" y="5753862"/>
                </a:lnTo>
                <a:lnTo>
                  <a:pt x="7695485" y="5934227"/>
                </a:lnTo>
                <a:lnTo>
                  <a:pt x="7713470" y="6100191"/>
                </a:lnTo>
                <a:lnTo>
                  <a:pt x="7730447" y="6252438"/>
                </a:lnTo>
                <a:lnTo>
                  <a:pt x="7746584" y="6387541"/>
                </a:lnTo>
                <a:lnTo>
                  <a:pt x="7761880" y="6509613"/>
                </a:lnTo>
                <a:lnTo>
                  <a:pt x="7774655" y="6612483"/>
                </a:lnTo>
                <a:lnTo>
                  <a:pt x="7786757" y="6698894"/>
                </a:lnTo>
                <a:lnTo>
                  <a:pt x="7804071" y="6817538"/>
                </a:lnTo>
                <a:lnTo>
                  <a:pt x="7809954" y="6858000"/>
                </a:lnTo>
                <a:lnTo>
                  <a:pt x="7157124" y="6858000"/>
                </a:lnTo>
                <a:lnTo>
                  <a:pt x="7157124" y="6858000"/>
                </a:lnTo>
                <a:lnTo>
                  <a:pt x="0" y="6858000"/>
                </a:lnTo>
                <a:lnTo>
                  <a:pt x="0" y="0"/>
                </a:lnTo>
                <a:lnTo>
                  <a:pt x="646523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98810A7-E114-447A-A7D6-69B27CFB5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E6E0885-32FB-4B11-8329-A5CCDCBA06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l="35423" t="22550" r="35038" b="14034"/>
          <a:stretch/>
        </p:blipFill>
        <p:spPr>
          <a:xfrm>
            <a:off x="1476224" y="647698"/>
            <a:ext cx="4605921" cy="556213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952534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135</TotalTime>
  <Words>1202</Words>
  <Application>Microsoft Office PowerPoint</Application>
  <PresentationFormat>Širokoúhlá obrazovka</PresentationFormat>
  <Paragraphs>206</Paragraphs>
  <Slides>31</Slides>
  <Notes>14</Notes>
  <HiddenSlides>0</HiddenSlides>
  <MMClips>0</MMClips>
  <ScaleCrop>false</ScaleCrop>
  <HeadingPairs>
    <vt:vector size="8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0</vt:i4>
      </vt:variant>
      <vt:variant>
        <vt:lpstr>Nadpisy snímků</vt:lpstr>
      </vt:variant>
      <vt:variant>
        <vt:i4>31</vt:i4>
      </vt:variant>
    </vt:vector>
  </HeadingPairs>
  <TitlesOfParts>
    <vt:vector size="42" baseType="lpstr">
      <vt:lpstr>Arial</vt:lpstr>
      <vt:lpstr>Arial Narrow</vt:lpstr>
      <vt:lpstr>Calibri</vt:lpstr>
      <vt:lpstr>Century Gothic</vt:lpstr>
      <vt:lpstr>Comic Sans MS</vt:lpstr>
      <vt:lpstr>Effra</vt:lpstr>
      <vt:lpstr>Roboto</vt:lpstr>
      <vt:lpstr>Times New Roman</vt:lpstr>
      <vt:lpstr>Verdana</vt:lpstr>
      <vt:lpstr>Wingdings 3</vt:lpstr>
      <vt:lpstr>Ion</vt:lpstr>
      <vt:lpstr>Embryogeneze</vt:lpstr>
      <vt:lpstr>Prezentace aplikace PowerPoint</vt:lpstr>
      <vt:lpstr>Prezentace aplikace PowerPoint</vt:lpstr>
      <vt:lpstr>Stádia vývoje embrya dvouděložných rostlin</vt:lpstr>
      <vt:lpstr>Prezentace aplikace PowerPoint</vt:lpstr>
      <vt:lpstr>Prezentace aplikace PowerPoint</vt:lpstr>
      <vt:lpstr>Prezentace aplikace PowerPoint</vt:lpstr>
      <vt:lpstr>Prezentace aplikace PowerPoint</vt:lpstr>
      <vt:lpstr>Embryogenetické typy</vt:lpstr>
      <vt:lpstr>Onagrad - Capsella</vt:lpstr>
      <vt:lpstr>Prezentace aplikace PowerPoint</vt:lpstr>
      <vt:lpstr>Embryogeneze u Arabidopsis  (typ Onagrad)‏</vt:lpstr>
      <vt:lpstr>Embryogeneze u Arabidopsis</vt:lpstr>
      <vt:lpstr>Arabidopsis – vývoj radikuly</vt:lpstr>
      <vt:lpstr>Prezentace aplikace PowerPoint</vt:lpstr>
      <vt:lpstr>Prezentace aplikace PowerPoint</vt:lpstr>
      <vt:lpstr>Embryogeneze u kukuřice</vt:lpstr>
      <vt:lpstr>Prezentace aplikace PowerPoint</vt:lpstr>
      <vt:lpstr>Prezentace aplikace PowerPoint</vt:lpstr>
      <vt:lpstr>Prezentace aplikace PowerPoint</vt:lpstr>
      <vt:lpstr>Endosperm</vt:lpstr>
      <vt:lpstr>Endosperm rostlin krytosemenných </vt:lpstr>
      <vt:lpstr>Typy endospermu</vt:lpstr>
      <vt:lpstr>Raná stadia vývoje jaderného endospermu u Arabidopsis (coenocyt)‏</vt:lpstr>
      <vt:lpstr>Celularizace endospermu u Arabidopsis</vt:lpstr>
      <vt:lpstr>Celularizace jaderného endospermu</vt:lpstr>
      <vt:lpstr>Prezentace aplikace PowerPoint</vt:lpstr>
      <vt:lpstr>Endosperm</vt:lpstr>
      <vt:lpstr>Zrání embrya</vt:lpstr>
      <vt:lpstr>Genetická kontrola embryogeneze u Arabidopsis</vt:lpstr>
      <vt:lpstr>Shrnutí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Embryogeneze</dc:title>
  <dc:creator>cempirkova</dc:creator>
  <cp:lastModifiedBy>Hana Cempírková</cp:lastModifiedBy>
  <cp:revision>2</cp:revision>
  <dcterms:created xsi:type="dcterms:W3CDTF">2021-12-08T16:31:32Z</dcterms:created>
  <dcterms:modified xsi:type="dcterms:W3CDTF">2022-11-21T09:13:44Z</dcterms:modified>
</cp:coreProperties>
</file>