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5321" autoAdjust="0"/>
  </p:normalViewPr>
  <p:slideViewPr>
    <p:cSldViewPr snapToGrid="0">
      <p:cViewPr varScale="1">
        <p:scale>
          <a:sx n="75" d="100"/>
          <a:sy n="75" d="100"/>
        </p:scale>
        <p:origin x="11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4980D-0EB6-4BE1-A02C-DA54EFDC7DAD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CA7AC-ED85-49A5-8C94-5808B2AFF6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20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B,D,F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CA7AC-ED85-49A5-8C94-5808B2AFF6D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A-</a:t>
            </a:r>
            <a:r>
              <a:rPr lang="cs-CZ" dirty="0" err="1"/>
              <a:t>function</a:t>
            </a:r>
            <a:r>
              <a:rPr lang="cs-CZ" dirty="0"/>
              <a:t> mutant – bez </a:t>
            </a:r>
            <a:r>
              <a:rPr lang="cs-CZ" dirty="0" err="1"/>
              <a:t>sepalů</a:t>
            </a:r>
            <a:r>
              <a:rPr lang="cs-CZ" dirty="0"/>
              <a:t> (kalich)</a:t>
            </a:r>
          </a:p>
          <a:p>
            <a:r>
              <a:rPr lang="cs-CZ" dirty="0"/>
              <a:t>B-</a:t>
            </a:r>
            <a:r>
              <a:rPr lang="cs-CZ" dirty="0" err="1"/>
              <a:t>function</a:t>
            </a:r>
            <a:r>
              <a:rPr lang="cs-CZ" dirty="0"/>
              <a:t> mutant  - bez korunních lístků a tyčinek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CA7AC-ED85-49A5-8C94-5808B2AFF6D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74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CA7AC-ED85-49A5-8C94-5808B2AFF6D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674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CA7AC-ED85-49A5-8C94-5808B2AFF6D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50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7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0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48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7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1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8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1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6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5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7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74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54A2A-DF49-4800-82E7-3AF9353F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125ED7-F0CF-40D9-8C60-51E188053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řešňové květy">
            <a:extLst>
              <a:ext uri="{FF2B5EF4-FFF2-40B4-BE49-F238E27FC236}">
                <a16:creationId xmlns:a16="http://schemas.microsoft.com/office/drawing/2014/main" id="{AF7341B0-F041-1298-7063-164371D82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755" b="89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C3E424-3D13-3A7D-4A7C-9CB66ED13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46" y="1077626"/>
            <a:ext cx="9958754" cy="3317443"/>
          </a:xfrm>
        </p:spPr>
        <p:txBody>
          <a:bodyPr anchor="t">
            <a:normAutofit/>
          </a:bodyPr>
          <a:lstStyle/>
          <a:p>
            <a:r>
              <a:rPr lang="cs-CZ" sz="8000" dirty="0">
                <a:solidFill>
                  <a:srgbClr val="FFFFFF"/>
                </a:solidFill>
              </a:rPr>
              <a:t>opakování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39F6F0-D176-23FB-8224-7A3DEF237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72000"/>
            <a:ext cx="9257512" cy="1263047"/>
          </a:xfrm>
        </p:spPr>
        <p:txBody>
          <a:bodyPr anchor="b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Rostlinná embryologie, podzimní semestr 2022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6934"/>
            <a:ext cx="804195" cy="0"/>
          </a:xfrm>
          <a:prstGeom prst="line">
            <a:avLst/>
          </a:prstGeom>
          <a:ln w="1238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53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0CFBF-7C05-008F-B69D-84CD8858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476634"/>
            <a:ext cx="9922764" cy="1294228"/>
          </a:xfrm>
        </p:spPr>
        <p:txBody>
          <a:bodyPr/>
          <a:lstStyle/>
          <a:p>
            <a:r>
              <a:rPr lang="cs-CZ" dirty="0"/>
              <a:t>Popiš názvy způsobů rozmnožování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C5DA54-77CB-858B-FD7A-AFF7B7FB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146" y="1636295"/>
            <a:ext cx="560191" cy="47450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1400" dirty="0"/>
              <a:t>A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B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C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D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A8A2BBB-5835-70B3-6D04-15C81BAD3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t="24737" r="25987" b="19289"/>
          <a:stretch/>
        </p:blipFill>
        <p:spPr>
          <a:xfrm>
            <a:off x="1013481" y="1357282"/>
            <a:ext cx="6100010" cy="52600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87B2B2A-65ED-5F17-ABA1-597C70CE57E8}"/>
              </a:ext>
            </a:extLst>
          </p:cNvPr>
          <p:cNvSpPr txBox="1"/>
          <p:nvPr/>
        </p:nvSpPr>
        <p:spPr>
          <a:xfrm>
            <a:off x="9253432" y="1123748"/>
            <a:ext cx="2483372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Možnosti:</a:t>
            </a:r>
          </a:p>
          <a:p>
            <a:endParaRPr lang="cs-CZ" dirty="0"/>
          </a:p>
          <a:p>
            <a:r>
              <a:rPr lang="cs-CZ" dirty="0"/>
              <a:t>Aposporie</a:t>
            </a:r>
          </a:p>
          <a:p>
            <a:endParaRPr lang="cs-CZ" dirty="0"/>
          </a:p>
          <a:p>
            <a:r>
              <a:rPr lang="cs-CZ" dirty="0" err="1"/>
              <a:t>Diplosporie</a:t>
            </a:r>
            <a:endParaRPr lang="cs-CZ" dirty="0"/>
          </a:p>
          <a:p>
            <a:endParaRPr lang="cs-CZ" dirty="0"/>
          </a:p>
          <a:p>
            <a:r>
              <a:rPr lang="cs-CZ" dirty="0"/>
              <a:t>Amfimixie</a:t>
            </a:r>
          </a:p>
          <a:p>
            <a:endParaRPr lang="cs-CZ" dirty="0"/>
          </a:p>
          <a:p>
            <a:r>
              <a:rPr lang="cs-CZ" dirty="0"/>
              <a:t>Adventivní </a:t>
            </a:r>
            <a:r>
              <a:rPr lang="cs-CZ" dirty="0" err="1"/>
              <a:t>embryonie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DBA9DA8-BAA6-8140-6506-5545872F51E4}"/>
              </a:ext>
            </a:extLst>
          </p:cNvPr>
          <p:cNvSpPr/>
          <p:nvPr/>
        </p:nvSpPr>
        <p:spPr>
          <a:xfrm>
            <a:off x="3925583" y="3762375"/>
            <a:ext cx="80834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C77799-E8A7-ADE3-997C-59D3766F171C}"/>
              </a:ext>
            </a:extLst>
          </p:cNvPr>
          <p:cNvSpPr/>
          <p:nvPr/>
        </p:nvSpPr>
        <p:spPr>
          <a:xfrm>
            <a:off x="6093994" y="5195918"/>
            <a:ext cx="80834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838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ctus GIF - Encontrar en GIFER">
            <a:extLst>
              <a:ext uri="{FF2B5EF4-FFF2-40B4-BE49-F238E27FC236}">
                <a16:creationId xmlns:a16="http://schemas.microsoft.com/office/drawing/2014/main" id="{6042C9C0-B184-9B03-6BCA-92AB86B19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97" y="520700"/>
            <a:ext cx="8330203" cy="551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2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iosperm Plant Life Cycle. Diagram of Life Cycle of Flowering Plant with  Double Fertilization Stock Vector - Illustration of diagram, drawing:  120195357">
            <a:extLst>
              <a:ext uri="{FF2B5EF4-FFF2-40B4-BE49-F238E27FC236}">
                <a16:creationId xmlns:a16="http://schemas.microsoft.com/office/drawing/2014/main" id="{D53802CF-760B-113A-DA6B-F7C30AC977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0"/>
          <a:stretch/>
        </p:blipFill>
        <p:spPr bwMode="auto">
          <a:xfrm>
            <a:off x="1278452" y="233721"/>
            <a:ext cx="7553032" cy="639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E7F8579-A3AC-CB1F-ED2E-0966A8C3BF64}"/>
              </a:ext>
            </a:extLst>
          </p:cNvPr>
          <p:cNvSpPr txBox="1"/>
          <p:nvPr/>
        </p:nvSpPr>
        <p:spPr>
          <a:xfrm>
            <a:off x="9236597" y="717630"/>
            <a:ext cx="21413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Doplňte počet sad chromozómů (n, 2n,…) pro útvary označené písmeny a pojmenuj je:</a:t>
            </a:r>
          </a:p>
          <a:p>
            <a:r>
              <a:rPr lang="cs-CZ" dirty="0"/>
              <a:t>A =</a:t>
            </a:r>
          </a:p>
          <a:p>
            <a:r>
              <a:rPr lang="cs-CZ" dirty="0"/>
              <a:t>B =</a:t>
            </a:r>
          </a:p>
          <a:p>
            <a:r>
              <a:rPr lang="cs-CZ" dirty="0"/>
              <a:t>C =</a:t>
            </a:r>
          </a:p>
          <a:p>
            <a:r>
              <a:rPr lang="cs-CZ" dirty="0"/>
              <a:t>D =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66B25C-082C-60F5-46B4-133A5C590D74}"/>
              </a:ext>
            </a:extLst>
          </p:cNvPr>
          <p:cNvSpPr txBox="1"/>
          <p:nvPr/>
        </p:nvSpPr>
        <p:spPr>
          <a:xfrm>
            <a:off x="6847209" y="2010291"/>
            <a:ext cx="31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B118A03-79C3-DDC1-166D-E503E2DC0368}"/>
              </a:ext>
            </a:extLst>
          </p:cNvPr>
          <p:cNvSpPr txBox="1"/>
          <p:nvPr/>
        </p:nvSpPr>
        <p:spPr>
          <a:xfrm>
            <a:off x="3067842" y="2510461"/>
            <a:ext cx="31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400C05E-EF17-B444-82A4-F285B9645A04}"/>
              </a:ext>
            </a:extLst>
          </p:cNvPr>
          <p:cNvSpPr txBox="1"/>
          <p:nvPr/>
        </p:nvSpPr>
        <p:spPr>
          <a:xfrm>
            <a:off x="6774909" y="3971527"/>
            <a:ext cx="31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CEF7C8B-ABFF-5DE7-75E6-B635D4DE81AE}"/>
              </a:ext>
            </a:extLst>
          </p:cNvPr>
          <p:cNvCxnSpPr>
            <a:cxnSpLocks/>
          </p:cNvCxnSpPr>
          <p:nvPr/>
        </p:nvCxnSpPr>
        <p:spPr>
          <a:xfrm>
            <a:off x="6931857" y="4340859"/>
            <a:ext cx="72300" cy="585102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89DF862-12C9-E1B1-95C9-9C3767642AB9}"/>
              </a:ext>
            </a:extLst>
          </p:cNvPr>
          <p:cNvCxnSpPr/>
          <p:nvPr/>
        </p:nvCxnSpPr>
        <p:spPr>
          <a:xfrm flipV="1">
            <a:off x="9463489" y="6797407"/>
            <a:ext cx="0" cy="60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92F8EEE-1F44-BBF8-7F35-B417ACFA40EC}"/>
              </a:ext>
            </a:extLst>
          </p:cNvPr>
          <p:cNvSpPr txBox="1"/>
          <p:nvPr/>
        </p:nvSpPr>
        <p:spPr>
          <a:xfrm>
            <a:off x="2444866" y="5678556"/>
            <a:ext cx="31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617BE3F2-5553-52AA-A5A3-8734E73E9772}"/>
              </a:ext>
            </a:extLst>
          </p:cNvPr>
          <p:cNvCxnSpPr>
            <a:cxnSpLocks/>
          </p:cNvCxnSpPr>
          <p:nvPr/>
        </p:nvCxnSpPr>
        <p:spPr>
          <a:xfrm flipV="1">
            <a:off x="2758762" y="5229225"/>
            <a:ext cx="309080" cy="449331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1ECA2FA0-C837-A9FC-1309-3A1288B374F8}"/>
              </a:ext>
            </a:extLst>
          </p:cNvPr>
          <p:cNvCxnSpPr>
            <a:cxnSpLocks/>
          </p:cNvCxnSpPr>
          <p:nvPr/>
        </p:nvCxnSpPr>
        <p:spPr>
          <a:xfrm flipV="1">
            <a:off x="7088805" y="1447800"/>
            <a:ext cx="83520" cy="562491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78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56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D4F885-17F8-27DB-0985-C2D265BD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4147804" cy="2042160"/>
          </a:xfrm>
        </p:spPr>
        <p:txBody>
          <a:bodyPr>
            <a:normAutofit/>
          </a:bodyPr>
          <a:lstStyle/>
          <a:p>
            <a:r>
              <a:rPr lang="cs-CZ" sz="4000" dirty="0"/>
              <a:t>Kde se nachází apikální meristémy?</a:t>
            </a:r>
          </a:p>
        </p:txBody>
      </p:sp>
      <p:cxnSp>
        <p:nvCxnSpPr>
          <p:cNvPr id="2064" name="Straight Connector 2058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7DE7E921-333D-9672-E282-EDF98B575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204" y="3134028"/>
            <a:ext cx="4147804" cy="2966043"/>
          </a:xfrm>
        </p:spPr>
        <p:txBody>
          <a:bodyPr>
            <a:normAutofit/>
          </a:bodyPr>
          <a:lstStyle/>
          <a:p>
            <a:r>
              <a:rPr lang="cs-CZ" dirty="0"/>
              <a:t> Vyber písmeno nebo písmena.</a:t>
            </a:r>
            <a:endParaRPr lang="en-US" dirty="0"/>
          </a:p>
        </p:txBody>
      </p:sp>
      <p:pic>
        <p:nvPicPr>
          <p:cNvPr id="2050" name="Picture 2" descr="Types of Plant Cell- Definition, Structure, Functions, Labeled Diagram">
            <a:extLst>
              <a:ext uri="{FF2B5EF4-FFF2-40B4-BE49-F238E27FC236}">
                <a16:creationId xmlns:a16="http://schemas.microsoft.com/office/drawing/2014/main" id="{C157669E-1C36-0B37-202E-1B3F9C520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143000"/>
            <a:ext cx="5492377" cy="488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032D167-2A39-4660-C4DF-164411395140}"/>
              </a:ext>
            </a:extLst>
          </p:cNvPr>
          <p:cNvSpPr txBox="1"/>
          <p:nvPr/>
        </p:nvSpPr>
        <p:spPr>
          <a:xfrm>
            <a:off x="9252284" y="64212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465966-188D-4DD3-34FB-ADB31C14E0DC}"/>
              </a:ext>
            </a:extLst>
          </p:cNvPr>
          <p:cNvSpPr txBox="1"/>
          <p:nvPr/>
        </p:nvSpPr>
        <p:spPr>
          <a:xfrm>
            <a:off x="10367210" y="65415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511DC0F-27C6-F1DA-05CD-62EF4B279059}"/>
              </a:ext>
            </a:extLst>
          </p:cNvPr>
          <p:cNvSpPr txBox="1"/>
          <p:nvPr/>
        </p:nvSpPr>
        <p:spPr>
          <a:xfrm>
            <a:off x="11236472" y="294936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D89E078-371E-4DFF-3E6A-49665CA95A51}"/>
              </a:ext>
            </a:extLst>
          </p:cNvPr>
          <p:cNvSpPr txBox="1"/>
          <p:nvPr/>
        </p:nvSpPr>
        <p:spPr>
          <a:xfrm>
            <a:off x="11007872" y="461704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69B4526-9798-5B28-F12B-31E708DA8694}"/>
              </a:ext>
            </a:extLst>
          </p:cNvPr>
          <p:cNvSpPr txBox="1"/>
          <p:nvPr/>
        </p:nvSpPr>
        <p:spPr>
          <a:xfrm>
            <a:off x="11038423" y="566188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6077431-6B0A-DB4A-9C7F-0BEB18D23D2C}"/>
              </a:ext>
            </a:extLst>
          </p:cNvPr>
          <p:cNvCxnSpPr>
            <a:cxnSpLocks/>
          </p:cNvCxnSpPr>
          <p:nvPr/>
        </p:nvCxnSpPr>
        <p:spPr>
          <a:xfrm>
            <a:off x="9480884" y="1067733"/>
            <a:ext cx="228600" cy="69139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6451149-F62E-BC14-FBCC-9BFA415EEA62}"/>
              </a:ext>
            </a:extLst>
          </p:cNvPr>
          <p:cNvCxnSpPr>
            <a:cxnSpLocks/>
          </p:cNvCxnSpPr>
          <p:nvPr/>
        </p:nvCxnSpPr>
        <p:spPr>
          <a:xfrm flipH="1">
            <a:off x="9735437" y="1011452"/>
            <a:ext cx="732266" cy="134857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443135EB-D69D-2B23-B724-426ADDB49EF0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10101570" y="2829846"/>
            <a:ext cx="1134902" cy="30418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56535680-BE43-0FF1-1A02-A457609B7B32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9767913" y="4801715"/>
            <a:ext cx="1239959" cy="3257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C470C418-34EA-B3ED-7C90-A46AA6B8E442}"/>
              </a:ext>
            </a:extLst>
          </p:cNvPr>
          <p:cNvCxnSpPr>
            <a:cxnSpLocks/>
          </p:cNvCxnSpPr>
          <p:nvPr/>
        </p:nvCxnSpPr>
        <p:spPr>
          <a:xfrm flipH="1" flipV="1">
            <a:off x="9709484" y="5495109"/>
            <a:ext cx="1298388" cy="35143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7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BA98B-4B4B-34B4-C1E5-6010288C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88" y="754912"/>
            <a:ext cx="3994227" cy="1002240"/>
          </a:xfrm>
        </p:spPr>
        <p:txBody>
          <a:bodyPr>
            <a:noAutofit/>
          </a:bodyPr>
          <a:lstStyle/>
          <a:p>
            <a:r>
              <a:rPr lang="cs-CZ" sz="2400" dirty="0"/>
              <a:t>Které rostliny jsou krátkodenní a které dlouhodenní? (vyber písmeno)</a:t>
            </a:r>
          </a:p>
        </p:txBody>
      </p:sp>
      <p:pic>
        <p:nvPicPr>
          <p:cNvPr id="3074" name="Picture 2" descr="Photoperiodism: Short-Day Plants - ECHEMI">
            <a:extLst>
              <a:ext uri="{FF2B5EF4-FFF2-40B4-BE49-F238E27FC236}">
                <a16:creationId xmlns:a16="http://schemas.microsoft.com/office/drawing/2014/main" id="{91F1E898-C923-8F89-9BB2-F274F29545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50"/>
          <a:stretch/>
        </p:blipFill>
        <p:spPr bwMode="auto">
          <a:xfrm>
            <a:off x="1732757" y="2384473"/>
            <a:ext cx="2254452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lowering Control Plants Long Day Plants Stock Vector (Royalty Free)  1644945103 | Shutterstock">
            <a:extLst>
              <a:ext uri="{FF2B5EF4-FFF2-40B4-BE49-F238E27FC236}">
                <a16:creationId xmlns:a16="http://schemas.microsoft.com/office/drawing/2014/main" id="{46D5C6DF-7749-200A-8DA0-B21286D70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6" b="28526"/>
          <a:stretch/>
        </p:blipFill>
        <p:spPr bwMode="auto">
          <a:xfrm>
            <a:off x="5667596" y="2860157"/>
            <a:ext cx="3827278" cy="19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C497850-E182-CB69-F317-48EEAEDAC21E}"/>
              </a:ext>
            </a:extLst>
          </p:cNvPr>
          <p:cNvSpPr txBox="1">
            <a:spLocks/>
          </p:cNvSpPr>
          <p:nvPr/>
        </p:nvSpPr>
        <p:spPr>
          <a:xfrm>
            <a:off x="6096000" y="588335"/>
            <a:ext cx="3994227" cy="1002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Za kterých podmínek vykvete krátkodenní rostlina? (vyber písmena)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C81F9AF-C8CF-E60C-B8E0-72E563B71662}"/>
              </a:ext>
            </a:extLst>
          </p:cNvPr>
          <p:cNvSpPr txBox="1">
            <a:spLocks/>
          </p:cNvSpPr>
          <p:nvPr/>
        </p:nvSpPr>
        <p:spPr>
          <a:xfrm>
            <a:off x="5897526" y="4866168"/>
            <a:ext cx="3994227" cy="1002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A     B     C     D     E     F</a:t>
            </a:r>
          </a:p>
        </p:txBody>
      </p:sp>
    </p:spTree>
    <p:extLst>
      <p:ext uri="{BB962C8B-B14F-4D97-AF65-F5344CB8AC3E}">
        <p14:creationId xmlns:p14="http://schemas.microsoft.com/office/powerpoint/2010/main" val="368828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42D3F-A907-9A3E-E5D5-512BDC73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388497"/>
            <a:ext cx="9922764" cy="1294228"/>
          </a:xfrm>
        </p:spPr>
        <p:txBody>
          <a:bodyPr>
            <a:normAutofit fontScale="90000"/>
          </a:bodyPr>
          <a:lstStyle/>
          <a:p>
            <a:r>
              <a:rPr lang="cs-CZ" dirty="0"/>
              <a:t>Podle ABC modelu identity květních orgánů vznikne v následujících případech květ: (přiřaď  k číslu písmeno/písmena)</a:t>
            </a:r>
          </a:p>
        </p:txBody>
      </p:sp>
      <p:pic>
        <p:nvPicPr>
          <p:cNvPr id="4098" name="Picture 2" descr="Floral organ identity: 20 years of ABCs - ScienceDirect">
            <a:extLst>
              <a:ext uri="{FF2B5EF4-FFF2-40B4-BE49-F238E27FC236}">
                <a16:creationId xmlns:a16="http://schemas.microsoft.com/office/drawing/2014/main" id="{C560A756-EF1B-3A80-CD30-A9572DB488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39" b="27362"/>
          <a:stretch/>
        </p:blipFill>
        <p:spPr bwMode="auto">
          <a:xfrm>
            <a:off x="1195924" y="2783244"/>
            <a:ext cx="2578634" cy="236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0D94088-E907-0989-6036-4FE3E6889466}"/>
              </a:ext>
            </a:extLst>
          </p:cNvPr>
          <p:cNvSpPr txBox="1"/>
          <p:nvPr/>
        </p:nvSpPr>
        <p:spPr>
          <a:xfrm>
            <a:off x="6453963" y="3569759"/>
            <a:ext cx="2987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cs-CZ" dirty="0"/>
              <a:t>Bez kališních lístků</a:t>
            </a:r>
          </a:p>
          <a:p>
            <a:pPr marL="342900" indent="-342900">
              <a:buAutoNum type="alphaUcParenR"/>
            </a:pPr>
            <a:r>
              <a:rPr lang="cs-CZ" dirty="0"/>
              <a:t> Bez korunních lístků</a:t>
            </a:r>
          </a:p>
          <a:p>
            <a:pPr marL="342900" indent="-342900">
              <a:buAutoNum type="alphaUcParenR"/>
            </a:pPr>
            <a:r>
              <a:rPr lang="cs-CZ" dirty="0"/>
              <a:t> Bez tyčinek</a:t>
            </a:r>
          </a:p>
          <a:p>
            <a:pPr marL="342900" indent="-342900">
              <a:buAutoNum type="alphaUcParenR"/>
            </a:pPr>
            <a:r>
              <a:rPr lang="cs-CZ" dirty="0"/>
              <a:t> Bez pestíků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C99E33D-8CDB-6BC8-83C0-F06E4477F804}"/>
              </a:ext>
            </a:extLst>
          </p:cNvPr>
          <p:cNvSpPr txBox="1"/>
          <p:nvPr/>
        </p:nvSpPr>
        <p:spPr>
          <a:xfrm>
            <a:off x="4072271" y="3826571"/>
            <a:ext cx="298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AFE8FA-74DD-6E9D-8C8A-60F74D1BC886}"/>
              </a:ext>
            </a:extLst>
          </p:cNvPr>
          <p:cNvSpPr txBox="1"/>
          <p:nvPr/>
        </p:nvSpPr>
        <p:spPr>
          <a:xfrm>
            <a:off x="4072271" y="4585422"/>
            <a:ext cx="298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2696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7157B0-9AAE-0417-B4C2-AE50D808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Popiš struktury pylového zrna:</a:t>
            </a:r>
          </a:p>
        </p:txBody>
      </p:sp>
      <p:pic>
        <p:nvPicPr>
          <p:cNvPr id="5122" name="Picture 2" descr="Pollen Grain Overview, Structure &amp; Function | What is a Pollen Grain? -  Video &amp; Lesson Transcript | Study.com">
            <a:extLst>
              <a:ext uri="{FF2B5EF4-FFF2-40B4-BE49-F238E27FC236}">
                <a16:creationId xmlns:a16="http://schemas.microsoft.com/office/drawing/2014/main" id="{52C5514D-876E-6F9A-A811-EC591A6C7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38625"/>
          <a:stretch/>
        </p:blipFill>
        <p:spPr bwMode="auto">
          <a:xfrm>
            <a:off x="6268557" y="2447777"/>
            <a:ext cx="3819008" cy="331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920B87B-8561-DF3A-AA26-0B93C01A630F}"/>
              </a:ext>
            </a:extLst>
          </p:cNvPr>
          <p:cNvSpPr txBox="1"/>
          <p:nvPr/>
        </p:nvSpPr>
        <p:spPr>
          <a:xfrm>
            <a:off x="4342594" y="4552045"/>
            <a:ext cx="31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45307924-2BE7-08F5-C05D-547E58393F16}"/>
              </a:ext>
            </a:extLst>
          </p:cNvPr>
          <p:cNvCxnSpPr>
            <a:cxnSpLocks/>
          </p:cNvCxnSpPr>
          <p:nvPr/>
        </p:nvCxnSpPr>
        <p:spPr>
          <a:xfrm flipV="1">
            <a:off x="4656490" y="4284921"/>
            <a:ext cx="2190877" cy="374915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CADCB3DC-3DEF-BE8D-925A-247B564B76CC}"/>
              </a:ext>
            </a:extLst>
          </p:cNvPr>
          <p:cNvSpPr txBox="1"/>
          <p:nvPr/>
        </p:nvSpPr>
        <p:spPr>
          <a:xfrm>
            <a:off x="5165778" y="2277344"/>
            <a:ext cx="31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A611D2C-B524-0981-B386-5D38DA1B031C}"/>
              </a:ext>
            </a:extLst>
          </p:cNvPr>
          <p:cNvSpPr txBox="1"/>
          <p:nvPr/>
        </p:nvSpPr>
        <p:spPr>
          <a:xfrm>
            <a:off x="5232151" y="2957941"/>
            <a:ext cx="31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613E90E-6B8F-E37B-6F05-2CA5DC44F1FC}"/>
              </a:ext>
            </a:extLst>
          </p:cNvPr>
          <p:cNvSpPr txBox="1"/>
          <p:nvPr/>
        </p:nvSpPr>
        <p:spPr>
          <a:xfrm>
            <a:off x="5322726" y="5328902"/>
            <a:ext cx="31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AD14A66-B430-26B9-0406-357C2D0204E9}"/>
              </a:ext>
            </a:extLst>
          </p:cNvPr>
          <p:cNvCxnSpPr>
            <a:cxnSpLocks/>
          </p:cNvCxnSpPr>
          <p:nvPr/>
        </p:nvCxnSpPr>
        <p:spPr>
          <a:xfrm flipV="1">
            <a:off x="5730255" y="4806911"/>
            <a:ext cx="1518434" cy="586484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9E0BE91-EC31-BFB9-4A6B-C320A4CADAFC}"/>
              </a:ext>
            </a:extLst>
          </p:cNvPr>
          <p:cNvCxnSpPr>
            <a:cxnSpLocks/>
          </p:cNvCxnSpPr>
          <p:nvPr/>
        </p:nvCxnSpPr>
        <p:spPr>
          <a:xfrm>
            <a:off x="5636622" y="3211049"/>
            <a:ext cx="1874257" cy="50950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0B63EE2A-CCC7-75FA-08FF-2F1EAD493012}"/>
              </a:ext>
            </a:extLst>
          </p:cNvPr>
          <p:cNvCxnSpPr>
            <a:cxnSpLocks/>
          </p:cNvCxnSpPr>
          <p:nvPr/>
        </p:nvCxnSpPr>
        <p:spPr>
          <a:xfrm>
            <a:off x="5552343" y="2516294"/>
            <a:ext cx="2400810" cy="825827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39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DE4CA-8DE4-6FB2-F8B6-AA4968D2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Popište vajíčko krytosemenných rostlin</a:t>
            </a:r>
          </a:p>
        </p:txBody>
      </p:sp>
      <p:pic>
        <p:nvPicPr>
          <p:cNvPr id="6146" name="Picture 2" descr="Explain the parts of embryo Sac with a labelled sketch.">
            <a:extLst>
              <a:ext uri="{FF2B5EF4-FFF2-40B4-BE49-F238E27FC236}">
                <a16:creationId xmlns:a16="http://schemas.microsoft.com/office/drawing/2014/main" id="{12B23837-392C-73EC-FD16-69EDC3EF2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t="30814" r="23721"/>
          <a:stretch/>
        </p:blipFill>
        <p:spPr bwMode="auto">
          <a:xfrm>
            <a:off x="4720856" y="2551814"/>
            <a:ext cx="2977116" cy="316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D48EF6E-8DB6-A62B-3AB0-9A032844C2E8}"/>
              </a:ext>
            </a:extLst>
          </p:cNvPr>
          <p:cNvSpPr txBox="1">
            <a:spLocks/>
          </p:cNvSpPr>
          <p:nvPr/>
        </p:nvSpPr>
        <p:spPr>
          <a:xfrm>
            <a:off x="4720856" y="2551814"/>
            <a:ext cx="602441" cy="5080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Neue Haas Grotesk Text Pro" panose="020B0504020202020204" pitchFamily="34" charset="0"/>
              <a:buNone/>
            </a:pPr>
            <a:r>
              <a:rPr lang="cs-CZ" dirty="0"/>
              <a:t>A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553FFF0A-80DF-3A87-464B-99B085F13719}"/>
              </a:ext>
            </a:extLst>
          </p:cNvPr>
          <p:cNvSpPr txBox="1">
            <a:spLocks/>
          </p:cNvSpPr>
          <p:nvPr/>
        </p:nvSpPr>
        <p:spPr>
          <a:xfrm>
            <a:off x="7223051" y="2384473"/>
            <a:ext cx="602441" cy="5080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Neue Haas Grotesk Text Pro" panose="020B0504020202020204" pitchFamily="34" charset="0"/>
              <a:buNone/>
            </a:pPr>
            <a:r>
              <a:rPr lang="cs-CZ" dirty="0"/>
              <a:t>B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13E1E381-0E1A-DBB0-8DC5-3230C5B1132B}"/>
              </a:ext>
            </a:extLst>
          </p:cNvPr>
          <p:cNvSpPr txBox="1">
            <a:spLocks/>
          </p:cNvSpPr>
          <p:nvPr/>
        </p:nvSpPr>
        <p:spPr>
          <a:xfrm>
            <a:off x="7697972" y="3424664"/>
            <a:ext cx="602441" cy="5080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Neue Haas Grotesk Text Pro" panose="020B0504020202020204" pitchFamily="34" charset="0"/>
              <a:buNone/>
            </a:pPr>
            <a:r>
              <a:rPr lang="cs-CZ" dirty="0"/>
              <a:t>C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EF94BDC0-D500-A0EC-9431-26C73133B1D2}"/>
              </a:ext>
            </a:extLst>
          </p:cNvPr>
          <p:cNvSpPr txBox="1">
            <a:spLocks/>
          </p:cNvSpPr>
          <p:nvPr/>
        </p:nvSpPr>
        <p:spPr>
          <a:xfrm>
            <a:off x="7697972" y="3956782"/>
            <a:ext cx="602441" cy="5080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Neue Haas Grotesk Text Pro" panose="020B0504020202020204" pitchFamily="34" charset="0"/>
              <a:buNone/>
            </a:pPr>
            <a:r>
              <a:rPr lang="cs-CZ" dirty="0"/>
              <a:t>D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52F68E87-1B0B-2E48-A69C-CC8934730CC9}"/>
              </a:ext>
            </a:extLst>
          </p:cNvPr>
          <p:cNvSpPr txBox="1">
            <a:spLocks/>
          </p:cNvSpPr>
          <p:nvPr/>
        </p:nvSpPr>
        <p:spPr>
          <a:xfrm>
            <a:off x="7697972" y="5108643"/>
            <a:ext cx="602441" cy="5080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Neue Haas Grotesk Text Pro" panose="020B0504020202020204" pitchFamily="34" charset="0"/>
              <a:buNone/>
            </a:pPr>
            <a:r>
              <a:rPr lang="cs-CZ" dirty="0"/>
              <a:t>E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14B2AA7-A009-69F5-66D7-BB8CE7F94DAF}"/>
              </a:ext>
            </a:extLst>
          </p:cNvPr>
          <p:cNvCxnSpPr>
            <a:cxnSpLocks/>
          </p:cNvCxnSpPr>
          <p:nvPr/>
        </p:nvCxnSpPr>
        <p:spPr>
          <a:xfrm>
            <a:off x="5080450" y="2805850"/>
            <a:ext cx="1330983" cy="866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F8D235EC-DC89-1182-27A7-D7D04FD66436}"/>
              </a:ext>
            </a:extLst>
          </p:cNvPr>
          <p:cNvSpPr txBox="1">
            <a:spLocks/>
          </p:cNvSpPr>
          <p:nvPr/>
        </p:nvSpPr>
        <p:spPr>
          <a:xfrm>
            <a:off x="1258186" y="2984448"/>
            <a:ext cx="2558902" cy="35014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Neue Haas Grotesk Text Pro" panose="020B0504020202020204" pitchFamily="34" charset="0"/>
              <a:buNone/>
            </a:pPr>
            <a:r>
              <a:rPr lang="cs-CZ" sz="1400" dirty="0"/>
              <a:t>Možnosti:</a:t>
            </a:r>
          </a:p>
          <a:p>
            <a:pPr marL="0" indent="0">
              <a:buFont typeface="Neue Haas Grotesk Text Pro" panose="020B0504020202020204" pitchFamily="34" charset="0"/>
              <a:buNone/>
            </a:pPr>
            <a:r>
              <a:rPr lang="cs-CZ" dirty="0"/>
              <a:t>Vaječná buňka</a:t>
            </a:r>
          </a:p>
          <a:p>
            <a:pPr marL="0" indent="0">
              <a:buFont typeface="Neue Haas Grotesk Text Pro" panose="020B0504020202020204" pitchFamily="34" charset="0"/>
              <a:buNone/>
            </a:pPr>
            <a:r>
              <a:rPr lang="cs-CZ" dirty="0" err="1"/>
              <a:t>Synergida</a:t>
            </a:r>
            <a:endParaRPr lang="cs-CZ" dirty="0"/>
          </a:p>
          <a:p>
            <a:pPr marL="0" indent="0">
              <a:buFont typeface="Neue Haas Grotesk Text Pro" panose="020B0504020202020204" pitchFamily="34" charset="0"/>
              <a:buNone/>
            </a:pPr>
            <a:r>
              <a:rPr lang="cs-CZ" dirty="0"/>
              <a:t>Antipody</a:t>
            </a:r>
          </a:p>
          <a:p>
            <a:pPr marL="0" indent="0">
              <a:buFont typeface="Neue Haas Grotesk Text Pro" panose="020B0504020202020204" pitchFamily="34" charset="0"/>
              <a:buNone/>
            </a:pPr>
            <a:r>
              <a:rPr lang="cs-CZ" dirty="0"/>
              <a:t>Chaláza</a:t>
            </a:r>
          </a:p>
          <a:p>
            <a:pPr marL="0" indent="0">
              <a:buFont typeface="Neue Haas Grotesk Text Pro" panose="020B0504020202020204" pitchFamily="34" charset="0"/>
              <a:buNone/>
            </a:pPr>
            <a:r>
              <a:rPr lang="cs-CZ" dirty="0"/>
              <a:t>Polární jádra</a:t>
            </a:r>
          </a:p>
          <a:p>
            <a:pPr marL="0" indent="0">
              <a:buFont typeface="Neue Haas Grotesk Text Pro" panose="020B0504020202020204" pitchFamily="34" charset="0"/>
              <a:buNone/>
            </a:pPr>
            <a:r>
              <a:rPr lang="cs-CZ" dirty="0"/>
              <a:t>Integumenty</a:t>
            </a:r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2D3EBB8E-F8EB-C2D5-372E-01404AF51F46}"/>
              </a:ext>
            </a:extLst>
          </p:cNvPr>
          <p:cNvSpPr txBox="1">
            <a:spLocks/>
          </p:cNvSpPr>
          <p:nvPr/>
        </p:nvSpPr>
        <p:spPr>
          <a:xfrm>
            <a:off x="4403757" y="5027126"/>
            <a:ext cx="379157" cy="5080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Neue Haas Grotesk Text Pro" panose="020B0504020202020204" pitchFamily="34" charset="0"/>
              <a:buNone/>
            </a:pPr>
            <a:r>
              <a:rPr lang="cs-CZ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60924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6EF1D-1986-C638-5623-1AD2D3035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Najdi nejpravděpodobnějšího opylovače rostlin podle barvy květů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D0FB880-59DD-A570-4CB9-FA034B69F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733" t="52770" r="55863" b="26383"/>
          <a:stretch/>
        </p:blipFill>
        <p:spPr>
          <a:xfrm>
            <a:off x="986037" y="2833170"/>
            <a:ext cx="4946930" cy="204227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1A90968-FAAD-5D09-4A84-BDCBAA9DAC63}"/>
              </a:ext>
            </a:extLst>
          </p:cNvPr>
          <p:cNvSpPr txBox="1"/>
          <p:nvPr/>
        </p:nvSpPr>
        <p:spPr>
          <a:xfrm>
            <a:off x="7325833" y="2833170"/>
            <a:ext cx="25305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Kolibřík</a:t>
            </a:r>
          </a:p>
          <a:p>
            <a:endParaRPr lang="cs-CZ" dirty="0"/>
          </a:p>
          <a:p>
            <a:r>
              <a:rPr lang="cs-CZ" dirty="0"/>
              <a:t>Netopýr</a:t>
            </a:r>
          </a:p>
          <a:p>
            <a:endParaRPr lang="cs-CZ" dirty="0"/>
          </a:p>
          <a:p>
            <a:r>
              <a:rPr lang="cs-CZ" dirty="0"/>
              <a:t>Můra</a:t>
            </a:r>
          </a:p>
          <a:p>
            <a:endParaRPr lang="cs-CZ" dirty="0"/>
          </a:p>
          <a:p>
            <a:r>
              <a:rPr lang="cs-CZ" dirty="0"/>
              <a:t>Motýl</a:t>
            </a:r>
          </a:p>
          <a:p>
            <a:endParaRPr lang="cs-CZ" dirty="0"/>
          </a:p>
          <a:p>
            <a:r>
              <a:rPr lang="cs-CZ" dirty="0"/>
              <a:t>Čmelák</a:t>
            </a:r>
          </a:p>
          <a:p>
            <a:endParaRPr lang="cs-CZ" dirty="0"/>
          </a:p>
          <a:p>
            <a:r>
              <a:rPr lang="cs-CZ" dirty="0"/>
              <a:t>Moucha</a:t>
            </a:r>
          </a:p>
        </p:txBody>
      </p:sp>
    </p:spTree>
    <p:extLst>
      <p:ext uri="{BB962C8B-B14F-4D97-AF65-F5344CB8AC3E}">
        <p14:creationId xmlns:p14="http://schemas.microsoft.com/office/powerpoint/2010/main" val="139795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2C84F-5282-EB32-C241-B36F6A38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Popiš stádia vývoje embrya</a:t>
            </a:r>
          </a:p>
        </p:txBody>
      </p:sp>
      <p:pic>
        <p:nvPicPr>
          <p:cNvPr id="7170" name="Picture 2" descr="Embryo">
            <a:extLst>
              <a:ext uri="{FF2B5EF4-FFF2-40B4-BE49-F238E27FC236}">
                <a16:creationId xmlns:a16="http://schemas.microsoft.com/office/drawing/2014/main" id="{FD7AC3E7-013F-73E3-BC62-9479F12289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1"/>
          <a:stretch/>
        </p:blipFill>
        <p:spPr bwMode="auto">
          <a:xfrm>
            <a:off x="3513221" y="2384473"/>
            <a:ext cx="4564263" cy="337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46BFB6B-F825-45A6-04BF-AF8B6AC1445F}"/>
              </a:ext>
            </a:extLst>
          </p:cNvPr>
          <p:cNvSpPr txBox="1"/>
          <p:nvPr/>
        </p:nvSpPr>
        <p:spPr>
          <a:xfrm>
            <a:off x="8990740" y="2562726"/>
            <a:ext cx="55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A=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21E7902-B7B7-3834-D236-F213B425E1BE}"/>
              </a:ext>
            </a:extLst>
          </p:cNvPr>
          <p:cNvSpPr txBox="1"/>
          <p:nvPr/>
        </p:nvSpPr>
        <p:spPr>
          <a:xfrm>
            <a:off x="8990740" y="3059668"/>
            <a:ext cx="55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B=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17F4DA2-5246-194A-B401-A7795C3AC834}"/>
              </a:ext>
            </a:extLst>
          </p:cNvPr>
          <p:cNvSpPr txBox="1"/>
          <p:nvPr/>
        </p:nvSpPr>
        <p:spPr>
          <a:xfrm>
            <a:off x="8990739" y="3556610"/>
            <a:ext cx="106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C-D=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1291EB8-5242-11E3-0751-DF7C5A553E36}"/>
              </a:ext>
            </a:extLst>
          </p:cNvPr>
          <p:cNvSpPr txBox="1"/>
          <p:nvPr/>
        </p:nvSpPr>
        <p:spPr>
          <a:xfrm>
            <a:off x="9010361" y="4104195"/>
            <a:ext cx="106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E-G=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01ECB5F-459B-8073-D8B5-9833046E9716}"/>
              </a:ext>
            </a:extLst>
          </p:cNvPr>
          <p:cNvSpPr txBox="1"/>
          <p:nvPr/>
        </p:nvSpPr>
        <p:spPr>
          <a:xfrm>
            <a:off x="8990738" y="4601137"/>
            <a:ext cx="106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H-J=</a:t>
            </a:r>
          </a:p>
        </p:txBody>
      </p:sp>
    </p:spTree>
    <p:extLst>
      <p:ext uri="{BB962C8B-B14F-4D97-AF65-F5344CB8AC3E}">
        <p14:creationId xmlns:p14="http://schemas.microsoft.com/office/powerpoint/2010/main" val="2813501252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8E5"/>
      </a:lt2>
      <a:accent1>
        <a:srgbClr val="C894AD"/>
      </a:accent1>
      <a:accent2>
        <a:srgbClr val="BC7C80"/>
      </a:accent2>
      <a:accent3>
        <a:srgbClr val="C29C87"/>
      </a:accent3>
      <a:accent4>
        <a:srgbClr val="B1A375"/>
      </a:accent4>
      <a:accent5>
        <a:srgbClr val="9FA87C"/>
      </a:accent5>
      <a:accent6>
        <a:srgbClr val="89AC71"/>
      </a:accent6>
      <a:hlink>
        <a:srgbClr val="579074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213</Words>
  <Application>Microsoft Office PowerPoint</Application>
  <PresentationFormat>Širokoúhlá obrazovka</PresentationFormat>
  <Paragraphs>97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Neue Haas Grotesk Text Pro</vt:lpstr>
      <vt:lpstr>BjornVTI</vt:lpstr>
      <vt:lpstr>opakování</vt:lpstr>
      <vt:lpstr>Prezentace aplikace PowerPoint</vt:lpstr>
      <vt:lpstr>Kde se nachází apikální meristémy?</vt:lpstr>
      <vt:lpstr>Které rostliny jsou krátkodenní a které dlouhodenní? (vyber písmeno)</vt:lpstr>
      <vt:lpstr>Podle ABC modelu identity květních orgánů vznikne v následujících případech květ: (přiřaď  k číslu písmeno/písmena)</vt:lpstr>
      <vt:lpstr>Popiš struktury pylového zrna:</vt:lpstr>
      <vt:lpstr>Popište vajíčko krytosemenných rostlin</vt:lpstr>
      <vt:lpstr>Najdi nejpravděpodobnějšího opylovače rostlin podle barvy květů</vt:lpstr>
      <vt:lpstr>Popiš stádia vývoje embrya</vt:lpstr>
      <vt:lpstr>Popiš názvy způsobů rozmnožování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</dc:title>
  <dc:creator>Hana Cempírková</dc:creator>
  <cp:lastModifiedBy>Hana Cempírková</cp:lastModifiedBy>
  <cp:revision>6</cp:revision>
  <dcterms:created xsi:type="dcterms:W3CDTF">2022-12-04T18:24:03Z</dcterms:created>
  <dcterms:modified xsi:type="dcterms:W3CDTF">2022-12-05T10:01:49Z</dcterms:modified>
</cp:coreProperties>
</file>