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2.xml" ContentType="application/vnd.openxmlformats-officedocument.presentationml.comments+xml"/>
  <Override PartName="/ppt/notesSlides/notesSlide14.xml" ContentType="application/vnd.openxmlformats-officedocument.presentationml.notesSlide+xml"/>
  <Override PartName="/ppt/comments/comment3.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sldIdLst>
    <p:sldId id="292" r:id="rId2"/>
    <p:sldId id="260" r:id="rId3"/>
    <p:sldId id="262" r:id="rId4"/>
    <p:sldId id="261" r:id="rId5"/>
    <p:sldId id="275" r:id="rId6"/>
    <p:sldId id="303" r:id="rId7"/>
    <p:sldId id="359" r:id="rId8"/>
    <p:sldId id="369" r:id="rId9"/>
    <p:sldId id="371" r:id="rId10"/>
    <p:sldId id="368" r:id="rId11"/>
    <p:sldId id="370" r:id="rId12"/>
    <p:sldId id="373" r:id="rId13"/>
    <p:sldId id="372" r:id="rId14"/>
    <p:sldId id="268" r:id="rId15"/>
    <p:sldId id="305" r:id="rId16"/>
    <p:sldId id="374" r:id="rId17"/>
    <p:sldId id="287" r:id="rId18"/>
    <p:sldId id="285" r:id="rId19"/>
    <p:sldId id="283" r:id="rId20"/>
    <p:sldId id="309" r:id="rId21"/>
    <p:sldId id="271" r:id="rId22"/>
    <p:sldId id="308" r:id="rId23"/>
    <p:sldId id="291" r:id="rId24"/>
    <p:sldId id="279" r:id="rId25"/>
    <p:sldId id="282" r:id="rId26"/>
    <p:sldId id="360" r:id="rId27"/>
    <p:sldId id="377" r:id="rId28"/>
    <p:sldId id="379" r:id="rId29"/>
    <p:sldId id="380" r:id="rId30"/>
    <p:sldId id="384" r:id="rId31"/>
    <p:sldId id="385" r:id="rId32"/>
    <p:sldId id="387" r:id="rId33"/>
    <p:sldId id="389" r:id="rId34"/>
    <p:sldId id="391" r:id="rId35"/>
    <p:sldId id="390" r:id="rId36"/>
    <p:sldId id="388" r:id="rId37"/>
    <p:sldId id="393" r:id="rId38"/>
    <p:sldId id="392" r:id="rId39"/>
    <p:sldId id="382" r:id="rId40"/>
    <p:sldId id="381" r:id="rId41"/>
    <p:sldId id="378" r:id="rId42"/>
    <p:sldId id="383" r:id="rId43"/>
    <p:sldId id="395" r:id="rId44"/>
    <p:sldId id="394" r:id="rId45"/>
    <p:sldId id="396" r:id="rId46"/>
    <p:sldId id="397" r:id="rId47"/>
    <p:sldId id="399" r:id="rId48"/>
    <p:sldId id="398" r:id="rId49"/>
    <p:sldId id="400" r:id="rId50"/>
    <p:sldId id="402" r:id="rId51"/>
    <p:sldId id="407" r:id="rId52"/>
    <p:sldId id="401" r:id="rId53"/>
    <p:sldId id="403" r:id="rId54"/>
    <p:sldId id="405" r:id="rId55"/>
    <p:sldId id="419" r:id="rId56"/>
    <p:sldId id="411" r:id="rId57"/>
    <p:sldId id="412" r:id="rId58"/>
    <p:sldId id="418" r:id="rId59"/>
    <p:sldId id="420" r:id="rId60"/>
    <p:sldId id="421" r:id="rId61"/>
    <p:sldId id="406" r:id="rId62"/>
    <p:sldId id="413" r:id="rId63"/>
    <p:sldId id="414" r:id="rId64"/>
    <p:sldId id="415" r:id="rId65"/>
    <p:sldId id="416" r:id="rId66"/>
    <p:sldId id="404" r:id="rId67"/>
    <p:sldId id="410" r:id="rId68"/>
    <p:sldId id="422" r:id="rId69"/>
    <p:sldId id="423" r:id="rId70"/>
    <p:sldId id="409" r:id="rId71"/>
    <p:sldId id="408" r:id="rId72"/>
    <p:sldId id="424" r:id="rId73"/>
    <p:sldId id="425" r:id="rId74"/>
  </p:sldIdLst>
  <p:sldSz cx="9144000" cy="6858000" type="screen4x3"/>
  <p:notesSz cx="6858000" cy="9144000"/>
  <p:defaultTextStyle>
    <a:defPPr>
      <a:defRPr lang="cs-CZ"/>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 smetty" initials="js" lastIdx="4" clrIdx="0">
    <p:extLst>
      <p:ext uri="{19B8F6BF-5375-455C-9EA6-DF929625EA0E}">
        <p15:presenceInfo xmlns:p15="http://schemas.microsoft.com/office/powerpoint/2012/main" userId="a6b2b17e4e65dbc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66"/>
    <a:srgbClr val="FF0000"/>
    <a:srgbClr val="DDDDDD"/>
    <a:srgbClr val="FF0066"/>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8" autoAdjust="0"/>
    <p:restoredTop sz="90095" autoAdjust="0"/>
  </p:normalViewPr>
  <p:slideViewPr>
    <p:cSldViewPr showGuides="1">
      <p:cViewPr>
        <p:scale>
          <a:sx n="80" d="100"/>
          <a:sy n="80" d="100"/>
        </p:scale>
        <p:origin x="749" y="-1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2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8-15T11:50:01.491" idx="1">
    <p:pos x="5602" y="1248"/>
    <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8-16T13:46:47.469" idx="2">
    <p:pos x="5730" y="73"/>
    <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2-08-17T11:04:09.252" idx="3">
    <p:pos x="5136" y="1272"/>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cs-CZ" altLang="en-US"/>
          </a:p>
        </p:txBody>
      </p:sp>
      <p:sp>
        <p:nvSpPr>
          <p:cNvPr id="7171"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cs-CZ" alt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en-US" noProof="0" smtClean="0"/>
              <a:t>Klepnutím lze upravit styly předlohy textu.</a:t>
            </a:r>
          </a:p>
          <a:p>
            <a:pPr lvl="1"/>
            <a:r>
              <a:rPr lang="cs-CZ" altLang="en-US" noProof="0" smtClean="0"/>
              <a:t>Druhá úroveň</a:t>
            </a:r>
          </a:p>
          <a:p>
            <a:pPr lvl="2"/>
            <a:r>
              <a:rPr lang="cs-CZ" altLang="en-US" noProof="0" smtClean="0"/>
              <a:t>Třetí úroveň</a:t>
            </a:r>
          </a:p>
          <a:p>
            <a:pPr lvl="3"/>
            <a:r>
              <a:rPr lang="cs-CZ" altLang="en-US" noProof="0" smtClean="0"/>
              <a:t>Čtvrtá úroveň</a:t>
            </a:r>
          </a:p>
          <a:p>
            <a:pPr lvl="4"/>
            <a:r>
              <a:rPr lang="cs-CZ" altLang="en-US" noProof="0" smtClean="0"/>
              <a:t>Pátá úroveň</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cs-CZ" alt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2B97860-B029-43B4-84FB-8AE988633BF7}" type="slidenum">
              <a:rPr lang="cs-CZ" altLang="en-US"/>
              <a:pPr>
                <a:defRPr/>
              </a:pPr>
              <a:t>‹#›</a:t>
            </a:fld>
            <a:endParaRPr lang="cs-CZ"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1E1032F-90B7-4F19-BABD-EF8500C69C51}" type="slidenum">
              <a:rPr lang="cs-CZ" altLang="en-US" sz="1200" smtClean="0"/>
              <a:pPr/>
              <a:t>2</a:t>
            </a:fld>
            <a:endParaRPr lang="cs-CZ" altLang="en-US" sz="1200" smtClean="0"/>
          </a:p>
        </p:txBody>
      </p:sp>
      <p:sp>
        <p:nvSpPr>
          <p:cNvPr id="5123" name="Rectangle 2"/>
          <p:cNvSpPr>
            <a:spLocks noGrp="1" noRot="1" noChangeAspect="1" noChangeArrowheads="1" noTextEdit="1"/>
          </p:cNvSpPr>
          <p:nvPr>
            <p:ph type="sldImg"/>
          </p:nvPr>
        </p:nvSpPr>
        <p:spPr>
          <a:solidFill>
            <a:srgbClr val="FFFFFF"/>
          </a:solidFill>
          <a:ln/>
        </p:spPr>
      </p:sp>
      <p:sp>
        <p:nvSpPr>
          <p:cNvPr id="51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cs-CZ" altLang="en-US" smtClean="0"/>
              <a:t>Sea urchin egg</a:t>
            </a:r>
          </a:p>
          <a:p>
            <a:pPr eaLnBrk="1" hangingPunct="1"/>
            <a:r>
              <a:rPr lang="cs-CZ" altLang="en-US" smtClean="0"/>
              <a:t>Mouse egg</a:t>
            </a:r>
          </a:p>
          <a:p>
            <a:pPr eaLnBrk="1" hangingPunct="1"/>
            <a:r>
              <a:rPr lang="cs-CZ" altLang="en-US" smtClean="0"/>
              <a:t>Seaweed Fucus egg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pPr>
              <a:defRPr/>
            </a:pPr>
            <a:fld id="{02B97860-B029-43B4-84FB-8AE988633BF7}" type="slidenum">
              <a:rPr lang="cs-CZ" altLang="en-US" smtClean="0"/>
              <a:pPr>
                <a:defRPr/>
              </a:pPr>
              <a:t>44</a:t>
            </a:fld>
            <a:endParaRPr lang="cs-CZ" altLang="en-US"/>
          </a:p>
        </p:txBody>
      </p:sp>
    </p:spTree>
    <p:extLst>
      <p:ext uri="{BB962C8B-B14F-4D97-AF65-F5344CB8AC3E}">
        <p14:creationId xmlns:p14="http://schemas.microsoft.com/office/powerpoint/2010/main" val="2401596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pPr>
              <a:defRPr/>
            </a:pPr>
            <a:fld id="{02B97860-B029-43B4-84FB-8AE988633BF7}" type="slidenum">
              <a:rPr lang="cs-CZ" altLang="en-US" smtClean="0"/>
              <a:pPr>
                <a:defRPr/>
              </a:pPr>
              <a:t>47</a:t>
            </a:fld>
            <a:endParaRPr lang="cs-CZ" altLang="en-US"/>
          </a:p>
        </p:txBody>
      </p:sp>
    </p:spTree>
    <p:extLst>
      <p:ext uri="{BB962C8B-B14F-4D97-AF65-F5344CB8AC3E}">
        <p14:creationId xmlns:p14="http://schemas.microsoft.com/office/powerpoint/2010/main" val="513013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pPr>
              <a:defRPr/>
            </a:pPr>
            <a:fld id="{02B97860-B029-43B4-84FB-8AE988633BF7}" type="slidenum">
              <a:rPr lang="cs-CZ" altLang="en-US" smtClean="0"/>
              <a:pPr>
                <a:defRPr/>
              </a:pPr>
              <a:t>54</a:t>
            </a:fld>
            <a:endParaRPr lang="cs-CZ" altLang="en-US"/>
          </a:p>
        </p:txBody>
      </p:sp>
    </p:spTree>
    <p:extLst>
      <p:ext uri="{BB962C8B-B14F-4D97-AF65-F5344CB8AC3E}">
        <p14:creationId xmlns:p14="http://schemas.microsoft.com/office/powerpoint/2010/main" val="727570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pPr>
              <a:defRPr/>
            </a:pPr>
            <a:fld id="{02B97860-B029-43B4-84FB-8AE988633BF7}" type="slidenum">
              <a:rPr lang="cs-CZ" altLang="en-US" smtClean="0"/>
              <a:pPr>
                <a:defRPr/>
              </a:pPr>
              <a:t>60</a:t>
            </a:fld>
            <a:endParaRPr lang="cs-CZ" altLang="en-US"/>
          </a:p>
        </p:txBody>
      </p:sp>
    </p:spTree>
    <p:extLst>
      <p:ext uri="{BB962C8B-B14F-4D97-AF65-F5344CB8AC3E}">
        <p14:creationId xmlns:p14="http://schemas.microsoft.com/office/powerpoint/2010/main" val="2780041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pPr>
              <a:defRPr/>
            </a:pPr>
            <a:fld id="{02B97860-B029-43B4-84FB-8AE988633BF7}" type="slidenum">
              <a:rPr lang="cs-CZ" altLang="en-US" smtClean="0"/>
              <a:pPr>
                <a:defRPr/>
              </a:pPr>
              <a:t>63</a:t>
            </a:fld>
            <a:endParaRPr lang="cs-CZ" altLang="en-US"/>
          </a:p>
        </p:txBody>
      </p:sp>
    </p:spTree>
    <p:extLst>
      <p:ext uri="{BB962C8B-B14F-4D97-AF65-F5344CB8AC3E}">
        <p14:creationId xmlns:p14="http://schemas.microsoft.com/office/powerpoint/2010/main" val="4014877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pPr>
              <a:defRPr/>
            </a:pPr>
            <a:fld id="{02B97860-B029-43B4-84FB-8AE988633BF7}" type="slidenum">
              <a:rPr lang="cs-CZ" altLang="en-US" smtClean="0"/>
              <a:pPr>
                <a:defRPr/>
              </a:pPr>
              <a:t>66</a:t>
            </a:fld>
            <a:endParaRPr lang="cs-CZ" altLang="en-US"/>
          </a:p>
        </p:txBody>
      </p:sp>
    </p:spTree>
    <p:extLst>
      <p:ext uri="{BB962C8B-B14F-4D97-AF65-F5344CB8AC3E}">
        <p14:creationId xmlns:p14="http://schemas.microsoft.com/office/powerpoint/2010/main" val="646003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pPr>
              <a:defRPr/>
            </a:pPr>
            <a:fld id="{02B97860-B029-43B4-84FB-8AE988633BF7}" type="slidenum">
              <a:rPr lang="cs-CZ" altLang="en-US" smtClean="0"/>
              <a:pPr>
                <a:defRPr/>
              </a:pPr>
              <a:t>71</a:t>
            </a:fld>
            <a:endParaRPr lang="cs-CZ" altLang="en-US"/>
          </a:p>
        </p:txBody>
      </p:sp>
    </p:spTree>
    <p:extLst>
      <p:ext uri="{BB962C8B-B14F-4D97-AF65-F5344CB8AC3E}">
        <p14:creationId xmlns:p14="http://schemas.microsoft.com/office/powerpoint/2010/main" val="1125416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pPr>
              <a:defRPr/>
            </a:pPr>
            <a:fld id="{02B97860-B029-43B4-84FB-8AE988633BF7}" type="slidenum">
              <a:rPr lang="cs-CZ" altLang="en-US" smtClean="0"/>
              <a:pPr>
                <a:defRPr/>
              </a:pPr>
              <a:t>72</a:t>
            </a:fld>
            <a:endParaRPr lang="cs-CZ" altLang="en-US"/>
          </a:p>
        </p:txBody>
      </p:sp>
    </p:spTree>
    <p:extLst>
      <p:ext uri="{BB962C8B-B14F-4D97-AF65-F5344CB8AC3E}">
        <p14:creationId xmlns:p14="http://schemas.microsoft.com/office/powerpoint/2010/main" val="1140417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pPr>
              <a:defRPr/>
            </a:pPr>
            <a:fld id="{02B97860-B029-43B4-84FB-8AE988633BF7}" type="slidenum">
              <a:rPr lang="cs-CZ" altLang="en-US" smtClean="0"/>
              <a:pPr>
                <a:defRPr/>
              </a:pPr>
              <a:t>73</a:t>
            </a:fld>
            <a:endParaRPr lang="cs-CZ" altLang="en-US"/>
          </a:p>
        </p:txBody>
      </p:sp>
    </p:spTree>
    <p:extLst>
      <p:ext uri="{BB962C8B-B14F-4D97-AF65-F5344CB8AC3E}">
        <p14:creationId xmlns:p14="http://schemas.microsoft.com/office/powerpoint/2010/main" val="1786668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pPr>
              <a:defRPr/>
            </a:pPr>
            <a:fld id="{02B97860-B029-43B4-84FB-8AE988633BF7}" type="slidenum">
              <a:rPr lang="cs-CZ" altLang="en-US" smtClean="0"/>
              <a:pPr>
                <a:defRPr/>
              </a:pPr>
              <a:t>10</a:t>
            </a:fld>
            <a:endParaRPr lang="cs-CZ" altLang="en-US"/>
          </a:p>
        </p:txBody>
      </p:sp>
    </p:spTree>
    <p:extLst>
      <p:ext uri="{BB962C8B-B14F-4D97-AF65-F5344CB8AC3E}">
        <p14:creationId xmlns:p14="http://schemas.microsoft.com/office/powerpoint/2010/main" val="773066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pPr>
              <a:defRPr/>
            </a:pPr>
            <a:fld id="{02B97860-B029-43B4-84FB-8AE988633BF7}" type="slidenum">
              <a:rPr lang="cs-CZ" altLang="en-US" smtClean="0"/>
              <a:pPr>
                <a:defRPr/>
              </a:pPr>
              <a:t>13</a:t>
            </a:fld>
            <a:endParaRPr lang="cs-CZ" altLang="en-US"/>
          </a:p>
        </p:txBody>
      </p:sp>
    </p:spTree>
    <p:extLst>
      <p:ext uri="{BB962C8B-B14F-4D97-AF65-F5344CB8AC3E}">
        <p14:creationId xmlns:p14="http://schemas.microsoft.com/office/powerpoint/2010/main" val="1389729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74F443E-F395-44AB-84C3-86DBE7DEC617}" type="slidenum">
              <a:rPr lang="cs-CZ" altLang="en-US" sz="1200" smtClean="0"/>
              <a:pPr/>
              <a:t>14</a:t>
            </a:fld>
            <a:endParaRPr lang="cs-CZ" altLang="en-US" sz="1200" smtClean="0"/>
          </a:p>
        </p:txBody>
      </p:sp>
      <p:sp>
        <p:nvSpPr>
          <p:cNvPr id="14339" name="Rectangle 2"/>
          <p:cNvSpPr>
            <a:spLocks noGrp="1" noRot="1" noChangeAspect="1" noChangeArrowheads="1" noTextEdit="1"/>
          </p:cNvSpPr>
          <p:nvPr>
            <p:ph type="sldImg"/>
          </p:nvPr>
        </p:nvSpPr>
        <p:spPr>
          <a:solidFill>
            <a:srgbClr val="FFFFFF"/>
          </a:solidFill>
          <a:ln/>
        </p:spPr>
      </p:sp>
      <p:sp>
        <p:nvSpPr>
          <p:cNvPr id="1434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cs-CZ" altLang="en-US" smtClean="0"/>
              <a:t>Genetická informace je zakódována v DNA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pPr>
              <a:defRPr/>
            </a:pPr>
            <a:fld id="{02B97860-B029-43B4-84FB-8AE988633BF7}" type="slidenum">
              <a:rPr lang="cs-CZ" altLang="en-US" smtClean="0"/>
              <a:pPr>
                <a:defRPr/>
              </a:pPr>
              <a:t>15</a:t>
            </a:fld>
            <a:endParaRPr lang="cs-CZ" altLang="en-US"/>
          </a:p>
        </p:txBody>
      </p:sp>
    </p:spTree>
    <p:extLst>
      <p:ext uri="{BB962C8B-B14F-4D97-AF65-F5344CB8AC3E}">
        <p14:creationId xmlns:p14="http://schemas.microsoft.com/office/powerpoint/2010/main" val="3255940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pPr>
              <a:defRPr/>
            </a:pPr>
            <a:fld id="{02B97860-B029-43B4-84FB-8AE988633BF7}" type="slidenum">
              <a:rPr lang="cs-CZ" altLang="en-US" smtClean="0"/>
              <a:pPr>
                <a:defRPr/>
              </a:pPr>
              <a:t>33</a:t>
            </a:fld>
            <a:endParaRPr lang="cs-CZ" altLang="en-US"/>
          </a:p>
        </p:txBody>
      </p:sp>
    </p:spTree>
    <p:extLst>
      <p:ext uri="{BB962C8B-B14F-4D97-AF65-F5344CB8AC3E}">
        <p14:creationId xmlns:p14="http://schemas.microsoft.com/office/powerpoint/2010/main" val="164763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pPr>
              <a:defRPr/>
            </a:pPr>
            <a:fld id="{02B97860-B029-43B4-84FB-8AE988633BF7}" type="slidenum">
              <a:rPr lang="cs-CZ" altLang="en-US" smtClean="0"/>
              <a:pPr>
                <a:defRPr/>
              </a:pPr>
              <a:t>37</a:t>
            </a:fld>
            <a:endParaRPr lang="cs-CZ" altLang="en-US"/>
          </a:p>
        </p:txBody>
      </p:sp>
    </p:spTree>
    <p:extLst>
      <p:ext uri="{BB962C8B-B14F-4D97-AF65-F5344CB8AC3E}">
        <p14:creationId xmlns:p14="http://schemas.microsoft.com/office/powerpoint/2010/main" val="2008949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pPr>
              <a:defRPr/>
            </a:pPr>
            <a:fld id="{02B97860-B029-43B4-84FB-8AE988633BF7}" type="slidenum">
              <a:rPr lang="cs-CZ" altLang="en-US" smtClean="0"/>
              <a:pPr>
                <a:defRPr/>
              </a:pPr>
              <a:t>41</a:t>
            </a:fld>
            <a:endParaRPr lang="cs-CZ" altLang="en-US"/>
          </a:p>
        </p:txBody>
      </p:sp>
    </p:spTree>
    <p:extLst>
      <p:ext uri="{BB962C8B-B14F-4D97-AF65-F5344CB8AC3E}">
        <p14:creationId xmlns:p14="http://schemas.microsoft.com/office/powerpoint/2010/main" val="2399798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pPr>
              <a:defRPr/>
            </a:pPr>
            <a:fld id="{02B97860-B029-43B4-84FB-8AE988633BF7}" type="slidenum">
              <a:rPr lang="cs-CZ" altLang="en-US" smtClean="0"/>
              <a:pPr>
                <a:defRPr/>
              </a:pPr>
              <a:t>43</a:t>
            </a:fld>
            <a:endParaRPr lang="cs-CZ" altLang="en-US"/>
          </a:p>
        </p:txBody>
      </p:sp>
    </p:spTree>
    <p:extLst>
      <p:ext uri="{BB962C8B-B14F-4D97-AF65-F5344CB8AC3E}">
        <p14:creationId xmlns:p14="http://schemas.microsoft.com/office/powerpoint/2010/main" val="2579214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1122363"/>
            <a:ext cx="6858000" cy="2387600"/>
          </a:xfrm>
        </p:spPr>
        <p:txBody>
          <a:bodyPr anchor="b"/>
          <a:lstStyle>
            <a:lvl1pPr algn="ctr">
              <a:defRPr sz="6000"/>
            </a:lvl1pPr>
          </a:lstStyle>
          <a:p>
            <a:r>
              <a:rPr lang="cs-CZ" smtClean="0"/>
              <a:t>Kliknutím lze upravit styl.</a:t>
            </a:r>
            <a:endParaRPr lang="en-US"/>
          </a:p>
        </p:txBody>
      </p:sp>
      <p:sp>
        <p:nvSpPr>
          <p:cNvPr id="3" name="Podnadpis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F1275213-FD50-40E8-94E1-283D668878AB}" type="slidenum">
              <a:rPr lang="cs-CZ" altLang="en-US"/>
              <a:pPr>
                <a:defRPr/>
              </a:pPr>
              <a:t>‹#›</a:t>
            </a:fld>
            <a:endParaRPr lang="cs-CZ" altLang="en-US"/>
          </a:p>
        </p:txBody>
      </p:sp>
    </p:spTree>
    <p:extLst>
      <p:ext uri="{BB962C8B-B14F-4D97-AF65-F5344CB8AC3E}">
        <p14:creationId xmlns:p14="http://schemas.microsoft.com/office/powerpoint/2010/main" val="2159908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03B75BA5-0925-46DC-8509-7783C90C28FA}" type="slidenum">
              <a:rPr lang="cs-CZ" altLang="en-US"/>
              <a:pPr>
                <a:defRPr/>
              </a:pPr>
              <a:t>‹#›</a:t>
            </a:fld>
            <a:endParaRPr lang="cs-CZ" altLang="en-US"/>
          </a:p>
        </p:txBody>
      </p:sp>
    </p:spTree>
    <p:extLst>
      <p:ext uri="{BB962C8B-B14F-4D97-AF65-F5344CB8AC3E}">
        <p14:creationId xmlns:p14="http://schemas.microsoft.com/office/powerpoint/2010/main" val="1705083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smtClean="0"/>
              <a:t>Kliknutím lze upravit styl.</a:t>
            </a:r>
            <a:endParaRPr lang="en-US"/>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CE5D74B5-2045-4F25-B5ED-15AF9EF468E8}" type="slidenum">
              <a:rPr lang="cs-CZ" altLang="en-US"/>
              <a:pPr>
                <a:defRPr/>
              </a:pPr>
              <a:t>‹#›</a:t>
            </a:fld>
            <a:endParaRPr lang="cs-CZ" altLang="en-US"/>
          </a:p>
        </p:txBody>
      </p:sp>
    </p:spTree>
    <p:extLst>
      <p:ext uri="{BB962C8B-B14F-4D97-AF65-F5344CB8AC3E}">
        <p14:creationId xmlns:p14="http://schemas.microsoft.com/office/powerpoint/2010/main" val="15034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Nadpis a obsah nad textem">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smtClean="0"/>
              <a:t>Kliknutím lze upravit styl.</a:t>
            </a:r>
            <a:endParaRPr lang="en-US"/>
          </a:p>
        </p:txBody>
      </p:sp>
      <p:sp>
        <p:nvSpPr>
          <p:cNvPr id="3" name="Zástupný symbol pro obsah 2"/>
          <p:cNvSpPr>
            <a:spLocks noGrp="1"/>
          </p:cNvSpPr>
          <p:nvPr>
            <p:ph sz="half" idx="1"/>
          </p:nvPr>
        </p:nvSpPr>
        <p:spPr>
          <a:xfrm>
            <a:off x="685800" y="1981200"/>
            <a:ext cx="7772400" cy="1981200"/>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685800" y="4114800"/>
            <a:ext cx="7772400" cy="1981200"/>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356D95D3-32F0-407C-9392-61242C04D1F9}" type="slidenum">
              <a:rPr lang="cs-CZ" altLang="en-US"/>
              <a:pPr>
                <a:defRPr/>
              </a:pPr>
              <a:t>‹#›</a:t>
            </a:fld>
            <a:endParaRPr lang="cs-CZ" altLang="en-US"/>
          </a:p>
        </p:txBody>
      </p:sp>
    </p:spTree>
    <p:extLst>
      <p:ext uri="{BB962C8B-B14F-4D97-AF65-F5344CB8AC3E}">
        <p14:creationId xmlns:p14="http://schemas.microsoft.com/office/powerpoint/2010/main" val="21699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EF6A2C5D-F61C-471C-96FF-5229573CCA3E}" type="slidenum">
              <a:rPr lang="cs-CZ" altLang="en-US"/>
              <a:pPr>
                <a:defRPr/>
              </a:pPr>
              <a:t>‹#›</a:t>
            </a:fld>
            <a:endParaRPr lang="cs-CZ" altLang="en-US"/>
          </a:p>
        </p:txBody>
      </p:sp>
    </p:spTree>
    <p:extLst>
      <p:ext uri="{BB962C8B-B14F-4D97-AF65-F5344CB8AC3E}">
        <p14:creationId xmlns:p14="http://schemas.microsoft.com/office/powerpoint/2010/main" val="3195069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8"/>
            <a:ext cx="7886700" cy="2852737"/>
          </a:xfrm>
        </p:spPr>
        <p:txBody>
          <a:bodyPr anchor="b"/>
          <a:lstStyle>
            <a:lvl1pPr>
              <a:defRPr sz="6000"/>
            </a:lvl1pPr>
          </a:lstStyle>
          <a:p>
            <a:r>
              <a:rPr lang="cs-CZ" smtClean="0"/>
              <a:t>Kliknutím lze upravit styl.</a:t>
            </a:r>
            <a:endParaRPr lang="en-US"/>
          </a:p>
        </p:txBody>
      </p:sp>
      <p:sp>
        <p:nvSpPr>
          <p:cNvPr id="3" name="Zástupný symbol pro tex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smtClean="0"/>
              <a:t>Upravte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8531AA84-4D24-4CFB-A97A-EDC887A5FE70}" type="slidenum">
              <a:rPr lang="cs-CZ" altLang="en-US"/>
              <a:pPr>
                <a:defRPr/>
              </a:pPr>
              <a:t>‹#›</a:t>
            </a:fld>
            <a:endParaRPr lang="cs-CZ" altLang="en-US"/>
          </a:p>
        </p:txBody>
      </p:sp>
    </p:spTree>
    <p:extLst>
      <p:ext uri="{BB962C8B-B14F-4D97-AF65-F5344CB8AC3E}">
        <p14:creationId xmlns:p14="http://schemas.microsoft.com/office/powerpoint/2010/main" val="664168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sz="half" idx="1"/>
          </p:nvPr>
        </p:nvSpPr>
        <p:spPr>
          <a:xfrm>
            <a:off x="685800" y="1981200"/>
            <a:ext cx="3810000" cy="4114800"/>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648200" y="1981200"/>
            <a:ext cx="3810000" cy="4114800"/>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5A89C512-7C0F-40EA-9DEE-48980B5465E6}" type="slidenum">
              <a:rPr lang="cs-CZ" altLang="en-US"/>
              <a:pPr>
                <a:defRPr/>
              </a:pPr>
              <a:t>‹#›</a:t>
            </a:fld>
            <a:endParaRPr lang="cs-CZ" altLang="en-US"/>
          </a:p>
        </p:txBody>
      </p:sp>
    </p:spTree>
    <p:extLst>
      <p:ext uri="{BB962C8B-B14F-4D97-AF65-F5344CB8AC3E}">
        <p14:creationId xmlns:p14="http://schemas.microsoft.com/office/powerpoint/2010/main" val="2047392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30238" y="365125"/>
            <a:ext cx="7886700" cy="1325563"/>
          </a:xfrm>
        </p:spPr>
        <p:txBody>
          <a:bodyPr/>
          <a:lstStyle/>
          <a:p>
            <a:r>
              <a:rPr lang="cs-CZ" smtClean="0"/>
              <a:t>Kliknutím lze upravit styl.</a:t>
            </a:r>
            <a:endParaRPr lang="en-US"/>
          </a:p>
        </p:txBody>
      </p:sp>
      <p:sp>
        <p:nvSpPr>
          <p:cNvPr id="3" name="Zástupný symbol pro tex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630238" y="2505075"/>
            <a:ext cx="386873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4629150" y="2505075"/>
            <a:ext cx="38877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9" name="Rectangle 6"/>
          <p:cNvSpPr>
            <a:spLocks noGrp="1" noChangeArrowheads="1"/>
          </p:cNvSpPr>
          <p:nvPr>
            <p:ph type="sldNum" sz="quarter" idx="12"/>
          </p:nvPr>
        </p:nvSpPr>
        <p:spPr>
          <a:ln/>
        </p:spPr>
        <p:txBody>
          <a:bodyPr/>
          <a:lstStyle>
            <a:lvl1pPr>
              <a:defRPr/>
            </a:lvl1pPr>
          </a:lstStyle>
          <a:p>
            <a:pPr>
              <a:defRPr/>
            </a:pPr>
            <a:fld id="{75F34797-52ED-417B-B238-E1C1EDE043FB}" type="slidenum">
              <a:rPr lang="cs-CZ" altLang="en-US"/>
              <a:pPr>
                <a:defRPr/>
              </a:pPr>
              <a:t>‹#›</a:t>
            </a:fld>
            <a:endParaRPr lang="cs-CZ" altLang="en-US"/>
          </a:p>
        </p:txBody>
      </p:sp>
    </p:spTree>
    <p:extLst>
      <p:ext uri="{BB962C8B-B14F-4D97-AF65-F5344CB8AC3E}">
        <p14:creationId xmlns:p14="http://schemas.microsoft.com/office/powerpoint/2010/main" val="3378986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5" name="Rectangle 6"/>
          <p:cNvSpPr>
            <a:spLocks noGrp="1" noChangeArrowheads="1"/>
          </p:cNvSpPr>
          <p:nvPr>
            <p:ph type="sldNum" sz="quarter" idx="12"/>
          </p:nvPr>
        </p:nvSpPr>
        <p:spPr>
          <a:ln/>
        </p:spPr>
        <p:txBody>
          <a:bodyPr/>
          <a:lstStyle>
            <a:lvl1pPr>
              <a:defRPr/>
            </a:lvl1pPr>
          </a:lstStyle>
          <a:p>
            <a:pPr>
              <a:defRPr/>
            </a:pPr>
            <a:fld id="{3A29A374-8307-438A-9FAA-0A0C4D3F97AB}" type="slidenum">
              <a:rPr lang="cs-CZ" altLang="en-US"/>
              <a:pPr>
                <a:defRPr/>
              </a:pPr>
              <a:t>‹#›</a:t>
            </a:fld>
            <a:endParaRPr lang="cs-CZ" altLang="en-US"/>
          </a:p>
        </p:txBody>
      </p:sp>
    </p:spTree>
    <p:extLst>
      <p:ext uri="{BB962C8B-B14F-4D97-AF65-F5344CB8AC3E}">
        <p14:creationId xmlns:p14="http://schemas.microsoft.com/office/powerpoint/2010/main" val="4106285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4" name="Rectangle 6"/>
          <p:cNvSpPr>
            <a:spLocks noGrp="1" noChangeArrowheads="1"/>
          </p:cNvSpPr>
          <p:nvPr>
            <p:ph type="sldNum" sz="quarter" idx="12"/>
          </p:nvPr>
        </p:nvSpPr>
        <p:spPr>
          <a:ln/>
        </p:spPr>
        <p:txBody>
          <a:bodyPr/>
          <a:lstStyle>
            <a:lvl1pPr>
              <a:defRPr/>
            </a:lvl1pPr>
          </a:lstStyle>
          <a:p>
            <a:pPr>
              <a:defRPr/>
            </a:pPr>
            <a:fld id="{04596F6C-5E81-4E52-A45E-4070AEA5787C}" type="slidenum">
              <a:rPr lang="cs-CZ" altLang="en-US"/>
              <a:pPr>
                <a:defRPr/>
              </a:pPr>
              <a:t>‹#›</a:t>
            </a:fld>
            <a:endParaRPr lang="cs-CZ" altLang="en-US"/>
          </a:p>
        </p:txBody>
      </p:sp>
    </p:spTree>
    <p:extLst>
      <p:ext uri="{BB962C8B-B14F-4D97-AF65-F5344CB8AC3E}">
        <p14:creationId xmlns:p14="http://schemas.microsoft.com/office/powerpoint/2010/main" val="3307327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smtClean="0"/>
              <a:t>Kliknutím lze upravit styl.</a:t>
            </a:r>
            <a:endParaRPr lang="en-US"/>
          </a:p>
        </p:txBody>
      </p:sp>
      <p:sp>
        <p:nvSpPr>
          <p:cNvPr id="3" name="Zástupný symbol pro obsah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B573DBB6-079E-4B87-9351-F061FD5D1DBB}" type="slidenum">
              <a:rPr lang="cs-CZ" altLang="en-US"/>
              <a:pPr>
                <a:defRPr/>
              </a:pPr>
              <a:t>‹#›</a:t>
            </a:fld>
            <a:endParaRPr lang="cs-CZ" altLang="en-US"/>
          </a:p>
        </p:txBody>
      </p:sp>
    </p:spTree>
    <p:extLst>
      <p:ext uri="{BB962C8B-B14F-4D97-AF65-F5344CB8AC3E}">
        <p14:creationId xmlns:p14="http://schemas.microsoft.com/office/powerpoint/2010/main" val="2242059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smtClean="0"/>
              <a:t>Kliknutím lze upravit styl.</a:t>
            </a:r>
            <a:endParaRPr lang="en-US"/>
          </a:p>
        </p:txBody>
      </p:sp>
      <p:sp>
        <p:nvSpPr>
          <p:cNvPr id="3" name="Zástupný symbol pro obrázek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F99138A9-E03E-4DB9-9292-B66A99150B5B}" type="slidenum">
              <a:rPr lang="cs-CZ" altLang="en-US"/>
              <a:pPr>
                <a:defRPr/>
              </a:pPr>
              <a:t>‹#›</a:t>
            </a:fld>
            <a:endParaRPr lang="cs-CZ" altLang="en-US"/>
          </a:p>
        </p:txBody>
      </p:sp>
    </p:spTree>
    <p:extLst>
      <p:ext uri="{BB962C8B-B14F-4D97-AF65-F5344CB8AC3E}">
        <p14:creationId xmlns:p14="http://schemas.microsoft.com/office/powerpoint/2010/main" val="4053389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en-US" smtClean="0"/>
              <a:t>Klepnutím lze upravit styl předlohy nadpisů.</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en-US" smtClean="0"/>
              <a:t>Klepnutím lze upravit styly předlohy textu.</a:t>
            </a:r>
          </a:p>
          <a:p>
            <a:pPr lvl="1"/>
            <a:r>
              <a:rPr lang="cs-CZ" altLang="en-US" smtClean="0"/>
              <a:t>Druhá úroveň</a:t>
            </a:r>
          </a:p>
          <a:p>
            <a:pPr lvl="2"/>
            <a:r>
              <a:rPr lang="cs-CZ" altLang="en-US" smtClean="0"/>
              <a:t>Třetí úroveň</a:t>
            </a:r>
          </a:p>
          <a:p>
            <a:pPr lvl="3"/>
            <a:r>
              <a:rPr lang="cs-CZ" altLang="en-US" smtClean="0"/>
              <a:t>Čtvrtá úroveň</a:t>
            </a:r>
          </a:p>
          <a:p>
            <a:pPr lvl="4"/>
            <a:r>
              <a:rPr lang="cs-CZ" altLang="en-US" smtClean="0"/>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cs-CZ"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cs-CZ"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A0D7DB5-BFCD-4593-8280-D038AB998B97}" type="slidenum">
              <a:rPr lang="cs-CZ" altLang="en-US"/>
              <a:pPr>
                <a:defRPr/>
              </a:pPr>
              <a:t>‹#›</a:t>
            </a:fld>
            <a:endParaRPr lang="cs-CZ"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news.bbc.co.uk/2/hi/science/nature/2463269.stm"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comments" Target="../comments/comment3.xml"/><Relationship Id="rId5" Type="http://schemas.openxmlformats.org/officeDocument/2006/relationships/image" Target="../media/image75.jpeg"/><Relationship Id="rId4" Type="http://schemas.openxmlformats.org/officeDocument/2006/relationships/image" Target="../media/image74.png"/></Relationships>
</file>

<file path=ppt/slides/_rels/slide6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7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7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09600" y="304800"/>
            <a:ext cx="5257800" cy="1143000"/>
          </a:xfrm>
        </p:spPr>
        <p:txBody>
          <a:bodyPr/>
          <a:lstStyle/>
          <a:p>
            <a:pPr eaLnBrk="1" hangingPunct="1"/>
            <a:r>
              <a:rPr lang="cs-CZ" altLang="en-US" b="1" dirty="0" err="1" smtClean="0">
                <a:solidFill>
                  <a:schemeClr val="tx1"/>
                </a:solidFill>
                <a:latin typeface="Comic Sans MS" panose="030F0702030302020204" pitchFamily="66" charset="0"/>
              </a:rPr>
              <a:t>Nucleic</a:t>
            </a:r>
            <a:r>
              <a:rPr lang="cs-CZ" altLang="en-US" b="1" dirty="0" smtClean="0">
                <a:solidFill>
                  <a:schemeClr val="tx1"/>
                </a:solidFill>
                <a:latin typeface="Comic Sans MS" panose="030F0702030302020204" pitchFamily="66" charset="0"/>
              </a:rPr>
              <a:t> acids  </a:t>
            </a:r>
          </a:p>
        </p:txBody>
      </p:sp>
      <p:sp>
        <p:nvSpPr>
          <p:cNvPr id="3075" name="Rectangle 3"/>
          <p:cNvSpPr>
            <a:spLocks noGrp="1" noChangeArrowheads="1"/>
          </p:cNvSpPr>
          <p:nvPr>
            <p:ph type="body" idx="1"/>
          </p:nvPr>
        </p:nvSpPr>
        <p:spPr/>
        <p:txBody>
          <a:bodyPr/>
          <a:lstStyle/>
          <a:p>
            <a:pPr eaLnBrk="1" hangingPunct="1"/>
            <a:endParaRPr lang="en-US" altLang="en-US" smtClean="0"/>
          </a:p>
        </p:txBody>
      </p:sp>
      <p:pic>
        <p:nvPicPr>
          <p:cNvPr id="3076" name="Picture 6" descr="bc9-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382000" cy="4876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7" name="Picture 7" descr="DNA, BBC">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52400"/>
            <a:ext cx="2239963" cy="2362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5364088" y="6597352"/>
            <a:ext cx="3779912" cy="253916"/>
          </a:xfrm>
          <a:prstGeom prst="rect">
            <a:avLst/>
          </a:prstGeom>
        </p:spPr>
        <p:txBody>
          <a:bodyPr wrap="square">
            <a:spAutoFit/>
          </a:bodyPr>
          <a:lstStyle/>
          <a:p>
            <a:pPr algn="r"/>
            <a:r>
              <a:rPr lang="en-US" sz="900" dirty="0" smtClean="0"/>
              <a:t>https://byjus.com/biology/griffith-experiment-genetic-material</a:t>
            </a:r>
            <a:r>
              <a:rPr lang="en-US" sz="1050" dirty="0" smtClean="0"/>
              <a:t>/</a:t>
            </a:r>
            <a:endParaRPr lang="en-US" sz="1050" dirty="0"/>
          </a:p>
        </p:txBody>
      </p:sp>
      <p:sp>
        <p:nvSpPr>
          <p:cNvPr id="5" name="Obdélník 4"/>
          <p:cNvSpPr/>
          <p:nvPr/>
        </p:nvSpPr>
        <p:spPr>
          <a:xfrm>
            <a:off x="323528" y="47526"/>
            <a:ext cx="8712968" cy="1077218"/>
          </a:xfrm>
          <a:prstGeom prst="rect">
            <a:avLst/>
          </a:prstGeom>
        </p:spPr>
        <p:txBody>
          <a:bodyPr wrap="square">
            <a:spAutoFit/>
          </a:bodyPr>
          <a:lstStyle/>
          <a:p>
            <a:pPr algn="ctr"/>
            <a:r>
              <a:rPr lang="en-US" altLang="cs-CZ" sz="3200" b="1" dirty="0">
                <a:latin typeface="Calibri" panose="020F0502020204030204" pitchFamily="34" charset="0"/>
                <a:cs typeface="Calibri" panose="020F0502020204030204" pitchFamily="34" charset="0"/>
              </a:rPr>
              <a:t>Transformation </a:t>
            </a:r>
            <a:r>
              <a:rPr lang="en-US" altLang="cs-CZ" sz="3200" dirty="0">
                <a:latin typeface="Calibri" panose="020F0502020204030204" pitchFamily="34" charset="0"/>
                <a:cs typeface="Calibri" panose="020F0502020204030204" pitchFamily="34" charset="0"/>
              </a:rPr>
              <a:t>in </a:t>
            </a:r>
            <a:r>
              <a:rPr lang="en-US" altLang="cs-CZ" sz="3200" i="1" dirty="0">
                <a:latin typeface="Calibri" panose="020F0502020204030204" pitchFamily="34" charset="0"/>
                <a:cs typeface="Calibri" panose="020F0502020204030204" pitchFamily="34" charset="0"/>
              </a:rPr>
              <a:t>Streptococcus </a:t>
            </a:r>
            <a:r>
              <a:rPr lang="en-US" altLang="cs-CZ" sz="3200" i="1" dirty="0" err="1" smtClean="0">
                <a:latin typeface="Calibri" panose="020F0502020204030204" pitchFamily="34" charset="0"/>
                <a:cs typeface="Calibri" panose="020F0502020204030204" pitchFamily="34" charset="0"/>
              </a:rPr>
              <a:t>pneumoniae</a:t>
            </a:r>
            <a:r>
              <a:rPr lang="cs-CZ" altLang="cs-CZ" sz="3200" i="1" dirty="0" smtClean="0">
                <a:latin typeface="Calibri" panose="020F0502020204030204" pitchFamily="34" charset="0"/>
                <a:cs typeface="Calibri" panose="020F0502020204030204" pitchFamily="34" charset="0"/>
              </a:rPr>
              <a:t> (</a:t>
            </a:r>
            <a:r>
              <a:rPr lang="cs-CZ" altLang="cs-CZ" sz="3200" i="1" dirty="0" err="1" smtClean="0">
                <a:latin typeface="Calibri" panose="020F0502020204030204" pitchFamily="34" charset="0"/>
                <a:cs typeface="Calibri" panose="020F0502020204030204" pitchFamily="34" charset="0"/>
              </a:rPr>
              <a:t>Griffith</a:t>
            </a:r>
            <a:r>
              <a:rPr lang="cs-CZ" altLang="cs-CZ" sz="3200" i="1" dirty="0" smtClean="0">
                <a:latin typeface="Calibri" panose="020F0502020204030204" pitchFamily="34" charset="0"/>
                <a:cs typeface="Calibri" panose="020F0502020204030204" pitchFamily="34" charset="0"/>
              </a:rPr>
              <a:t> 1928) – „</a:t>
            </a:r>
            <a:r>
              <a:rPr lang="cs-CZ" altLang="cs-CZ" sz="3200" i="1" dirty="0" err="1" smtClean="0">
                <a:latin typeface="Calibri" panose="020F0502020204030204" pitchFamily="34" charset="0"/>
                <a:cs typeface="Calibri" panose="020F0502020204030204" pitchFamily="34" charset="0"/>
              </a:rPr>
              <a:t>transforming</a:t>
            </a:r>
            <a:r>
              <a:rPr lang="cs-CZ" altLang="cs-CZ" sz="3200" i="1" dirty="0" smtClean="0">
                <a:latin typeface="Calibri" panose="020F0502020204030204" pitchFamily="34" charset="0"/>
                <a:cs typeface="Calibri" panose="020F0502020204030204" pitchFamily="34" charset="0"/>
              </a:rPr>
              <a:t> </a:t>
            </a:r>
            <a:r>
              <a:rPr lang="cs-CZ" altLang="cs-CZ" sz="3200" i="1" dirty="0" err="1" smtClean="0">
                <a:latin typeface="Calibri" panose="020F0502020204030204" pitchFamily="34" charset="0"/>
                <a:cs typeface="Calibri" panose="020F0502020204030204" pitchFamily="34" charset="0"/>
              </a:rPr>
              <a:t>factor</a:t>
            </a:r>
            <a:r>
              <a:rPr lang="cs-CZ" altLang="cs-CZ" sz="3200" i="1" dirty="0" smtClean="0">
                <a:latin typeface="Calibri" panose="020F0502020204030204" pitchFamily="34" charset="0"/>
                <a:cs typeface="Calibri" panose="020F0502020204030204" pitchFamily="34" charset="0"/>
              </a:rPr>
              <a:t>“</a:t>
            </a:r>
            <a:endParaRPr lang="en-US" sz="3200" dirty="0"/>
          </a:p>
        </p:txBody>
      </p:sp>
      <p:sp>
        <p:nvSpPr>
          <p:cNvPr id="6" name="Zástupný symbol pro obsah 5"/>
          <p:cNvSpPr>
            <a:spLocks noGrp="1"/>
          </p:cNvSpPr>
          <p:nvPr>
            <p:ph idx="1"/>
          </p:nvPr>
        </p:nvSpPr>
        <p:spPr/>
        <p:txBody>
          <a:bodyPr/>
          <a:lstStyle/>
          <a:p>
            <a:endParaRPr lang="en-US" dirty="0"/>
          </a:p>
        </p:txBody>
      </p:sp>
      <p:pic>
        <p:nvPicPr>
          <p:cNvPr id="118788" name="Picture 4" descr="The Discovery of DNA - Ade, Lauren timeline | Timetoast timeli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28800"/>
            <a:ext cx="9163900" cy="49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768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Bacterial Genetics - Conjugation, Transduction, Transforma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165316"/>
            <a:ext cx="8065116" cy="6527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53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332656"/>
            <a:ext cx="8640960" cy="1143000"/>
          </a:xfrm>
        </p:spPr>
        <p:txBody>
          <a:bodyPr/>
          <a:lstStyle/>
          <a:p>
            <a:r>
              <a:rPr lang="cs-CZ" sz="3600" b="1" dirty="0" err="1" smtClean="0">
                <a:latin typeface="Calibri" panose="020F0502020204030204" pitchFamily="34" charset="0"/>
                <a:cs typeface="Calibri" panose="020F0502020204030204" pitchFamily="34" charset="0"/>
              </a:rPr>
              <a:t>What</a:t>
            </a:r>
            <a:r>
              <a:rPr lang="cs-CZ" sz="3600" b="1" dirty="0" smtClean="0">
                <a:latin typeface="Calibri" panose="020F0502020204030204" pitchFamily="34" charset="0"/>
                <a:cs typeface="Calibri" panose="020F0502020204030204" pitchFamily="34" charset="0"/>
              </a:rPr>
              <a:t> substance </a:t>
            </a:r>
            <a:r>
              <a:rPr lang="cs-CZ" sz="3600" b="1" dirty="0" err="1" smtClean="0">
                <a:latin typeface="Calibri" panose="020F0502020204030204" pitchFamily="34" charset="0"/>
                <a:cs typeface="Calibri" panose="020F0502020204030204" pitchFamily="34" charset="0"/>
              </a:rPr>
              <a:t>is</a:t>
            </a:r>
            <a:r>
              <a:rPr lang="cs-CZ" sz="3600" b="1" dirty="0" smtClean="0">
                <a:latin typeface="Calibri" panose="020F0502020204030204" pitchFamily="34" charset="0"/>
                <a:cs typeface="Calibri" panose="020F0502020204030204" pitchFamily="34" charset="0"/>
              </a:rPr>
              <a:t> </a:t>
            </a:r>
            <a:r>
              <a:rPr lang="cs-CZ" sz="3600" b="1" dirty="0" err="1" smtClean="0">
                <a:latin typeface="Calibri" panose="020F0502020204030204" pitchFamily="34" charset="0"/>
                <a:cs typeface="Calibri" panose="020F0502020204030204" pitchFamily="34" charset="0"/>
              </a:rPr>
              <a:t>the</a:t>
            </a:r>
            <a:r>
              <a:rPr lang="cs-CZ" sz="3600" b="1" dirty="0" smtClean="0">
                <a:latin typeface="Calibri" panose="020F0502020204030204" pitchFamily="34" charset="0"/>
                <a:cs typeface="Calibri" panose="020F0502020204030204" pitchFamily="34" charset="0"/>
              </a:rPr>
              <a:t> </a:t>
            </a:r>
            <a:r>
              <a:rPr lang="cs-CZ" sz="3600" b="1" dirty="0" err="1" smtClean="0">
                <a:latin typeface="Calibri" panose="020F0502020204030204" pitchFamily="34" charset="0"/>
                <a:cs typeface="Calibri" panose="020F0502020204030204" pitchFamily="34" charset="0"/>
              </a:rPr>
              <a:t>transforming</a:t>
            </a:r>
            <a:r>
              <a:rPr lang="cs-CZ" sz="3600" b="1" dirty="0" smtClean="0">
                <a:latin typeface="Calibri" panose="020F0502020204030204" pitchFamily="34" charset="0"/>
                <a:cs typeface="Calibri" panose="020F0502020204030204" pitchFamily="34" charset="0"/>
              </a:rPr>
              <a:t> </a:t>
            </a:r>
            <a:r>
              <a:rPr lang="cs-CZ" sz="3600" b="1" dirty="0" err="1" smtClean="0">
                <a:latin typeface="Calibri" panose="020F0502020204030204" pitchFamily="34" charset="0"/>
                <a:cs typeface="Calibri" panose="020F0502020204030204" pitchFamily="34" charset="0"/>
              </a:rPr>
              <a:t>factor</a:t>
            </a:r>
            <a:r>
              <a:rPr lang="cs-CZ" sz="3600" b="1" dirty="0" smtClean="0">
                <a:latin typeface="Calibri" panose="020F0502020204030204" pitchFamily="34" charset="0"/>
                <a:cs typeface="Calibri" panose="020F0502020204030204" pitchFamily="34" charset="0"/>
              </a:rPr>
              <a:t>?</a:t>
            </a:r>
            <a:br>
              <a:rPr lang="cs-CZ" sz="3600" b="1" dirty="0" smtClean="0">
                <a:latin typeface="Calibri" panose="020F0502020204030204" pitchFamily="34" charset="0"/>
                <a:cs typeface="Calibri" panose="020F0502020204030204" pitchFamily="34" charset="0"/>
              </a:rPr>
            </a:br>
            <a:r>
              <a:rPr lang="cs-CZ" sz="2800" i="1" dirty="0" smtClean="0">
                <a:latin typeface="Calibri" panose="020F0502020204030204" pitchFamily="34" charset="0"/>
                <a:cs typeface="Calibri" panose="020F0502020204030204" pitchFamily="34" charset="0"/>
              </a:rPr>
              <a:t>(O</a:t>
            </a:r>
            <a:r>
              <a:rPr lang="en-US" sz="2800" i="1" dirty="0" smtClean="0">
                <a:latin typeface="Calibri" panose="020F0502020204030204" pitchFamily="34" charset="0"/>
                <a:cs typeface="Calibri" panose="020F0502020204030204" pitchFamily="34" charset="0"/>
              </a:rPr>
              <a:t>. Avery, C. Mac </a:t>
            </a:r>
            <a:r>
              <a:rPr lang="en-US" sz="2800" i="1" dirty="0" err="1" smtClean="0">
                <a:latin typeface="Calibri" panose="020F0502020204030204" pitchFamily="34" charset="0"/>
                <a:cs typeface="Calibri" panose="020F0502020204030204" pitchFamily="34" charset="0"/>
              </a:rPr>
              <a:t>Leod</a:t>
            </a:r>
            <a:r>
              <a:rPr lang="en-US" sz="2800" i="1" dirty="0" smtClean="0">
                <a:latin typeface="Calibri" panose="020F0502020204030204" pitchFamily="34" charset="0"/>
                <a:cs typeface="Calibri" panose="020F0502020204030204" pitchFamily="34" charset="0"/>
              </a:rPr>
              <a:t>, M. McCarty 1944</a:t>
            </a:r>
            <a:r>
              <a:rPr lang="cs-CZ" sz="2800" i="1" dirty="0" smtClean="0">
                <a:latin typeface="Calibri" panose="020F0502020204030204" pitchFamily="34" charset="0"/>
                <a:cs typeface="Calibri" panose="020F0502020204030204" pitchFamily="34" charset="0"/>
              </a:rPr>
              <a:t>)</a:t>
            </a:r>
            <a:endParaRPr lang="en-US" sz="3600" i="1" dirty="0">
              <a:latin typeface="Calibri" panose="020F0502020204030204" pitchFamily="34" charset="0"/>
              <a:cs typeface="Calibri" panose="020F0502020204030204" pitchFamily="34" charset="0"/>
            </a:endParaRPr>
          </a:p>
        </p:txBody>
      </p:sp>
      <p:sp>
        <p:nvSpPr>
          <p:cNvPr id="3" name="Zástupný symbol pro obsah 2"/>
          <p:cNvSpPr>
            <a:spLocks noGrp="1"/>
          </p:cNvSpPr>
          <p:nvPr>
            <p:ph idx="1"/>
          </p:nvPr>
        </p:nvSpPr>
        <p:spPr/>
        <p:txBody>
          <a:bodyPr/>
          <a:lstStyle/>
          <a:p>
            <a:endParaRPr lang="en-US" dirty="0"/>
          </a:p>
        </p:txBody>
      </p:sp>
      <p:pic>
        <p:nvPicPr>
          <p:cNvPr id="124930" name="Picture 2" descr="History of Genetics timeline | Timetoast timeli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2492896"/>
            <a:ext cx="5036218" cy="3351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694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pic>
        <p:nvPicPr>
          <p:cNvPr id="123912" name="Picture 8" descr="DNA Experiment - Hom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8400"/>
            <a:ext cx="9115672" cy="683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774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watcri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71600"/>
            <a:ext cx="5105400" cy="5291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413" name="Text Box 5"/>
          <p:cNvSpPr txBox="1">
            <a:spLocks noChangeArrowheads="1"/>
          </p:cNvSpPr>
          <p:nvPr/>
        </p:nvSpPr>
        <p:spPr bwMode="auto">
          <a:xfrm>
            <a:off x="381000" y="152400"/>
            <a:ext cx="8458200" cy="1076325"/>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cs-CZ" altLang="en-US" sz="3200" b="1">
                <a:solidFill>
                  <a:schemeClr val="bg1"/>
                </a:solidFill>
                <a:effectLst>
                  <a:outerShdw blurRad="38100" dist="38100" dir="2700000" algn="tl">
                    <a:srgbClr val="000000"/>
                  </a:outerShdw>
                </a:effectLst>
                <a:latin typeface="Comic Sans MS" panose="030F0702030302020204" pitchFamily="66" charset="0"/>
              </a:rPr>
              <a:t>1953 - J. Watson; F. Crick; M. Wilkins, R. Franklin (1962 – the Nobel Prize)</a:t>
            </a:r>
          </a:p>
        </p:txBody>
      </p:sp>
      <p:pic>
        <p:nvPicPr>
          <p:cNvPr id="13316" name="Picture 7" descr="bc9-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371600"/>
            <a:ext cx="3124200" cy="5257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304800" y="152400"/>
            <a:ext cx="8610600" cy="1143000"/>
          </a:xfrm>
        </p:spPr>
        <p:txBody>
          <a:bodyPr/>
          <a:lstStyle/>
          <a:p>
            <a:pPr eaLnBrk="1" hangingPunct="1">
              <a:defRPr/>
            </a:pPr>
            <a:r>
              <a:rPr lang="cs-CZ" altLang="en-US" sz="3600" b="1" dirty="0" err="1" smtClean="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The</a:t>
            </a:r>
            <a:r>
              <a:rPr lang="cs-CZ" altLang="en-US" sz="3600" b="1" dirty="0" smtClean="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cs-CZ" altLang="en-US" sz="3600" b="1" dirty="0" err="1" smtClean="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information</a:t>
            </a:r>
            <a:r>
              <a:rPr lang="cs-CZ" altLang="en-US" sz="3600" b="1" dirty="0" smtClean="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cs-CZ" altLang="en-US" sz="3600" b="1" dirty="0" err="1" smtClean="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used</a:t>
            </a:r>
            <a:r>
              <a:rPr lang="cs-CZ" altLang="en-US" sz="3600" b="1" dirty="0" smtClean="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 to </a:t>
            </a:r>
            <a:r>
              <a:rPr lang="cs-CZ" altLang="en-US" sz="3600" b="1" dirty="0" err="1" smtClean="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construct</a:t>
            </a:r>
            <a:r>
              <a:rPr lang="cs-CZ" altLang="en-US" sz="3600" b="1" dirty="0" smtClean="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cs-CZ" altLang="en-US" sz="3600" b="1" dirty="0" err="1" smtClean="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the</a:t>
            </a:r>
            <a:r>
              <a:rPr lang="cs-CZ" altLang="en-US" sz="3600" b="1" dirty="0" smtClean="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 Watson-Crick model </a:t>
            </a:r>
            <a:r>
              <a:rPr lang="cs-CZ" altLang="en-US" sz="3600" b="1" dirty="0" err="1" smtClean="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included</a:t>
            </a:r>
            <a:r>
              <a:rPr lang="cs-CZ" altLang="en-US" sz="3600" b="1" dirty="0" smtClean="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cs-CZ" altLang="en-US" sz="3600" b="1" dirty="0" err="1" smtClean="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the</a:t>
            </a:r>
            <a:r>
              <a:rPr lang="cs-CZ" altLang="en-US" sz="3600" b="1" dirty="0" smtClean="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cs-CZ" altLang="en-US" sz="3600" b="1" dirty="0" err="1" smtClean="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following</a:t>
            </a:r>
            <a:endParaRPr lang="cs-CZ" altLang="en-US" sz="3600" b="1" dirty="0" smtClean="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sp>
        <p:nvSpPr>
          <p:cNvPr id="56323" name="Rectangle 3"/>
          <p:cNvSpPr>
            <a:spLocks noGrp="1" noChangeArrowheads="1"/>
          </p:cNvSpPr>
          <p:nvPr>
            <p:ph type="body" idx="1"/>
          </p:nvPr>
        </p:nvSpPr>
        <p:spPr>
          <a:xfrm>
            <a:off x="152400" y="1628800"/>
            <a:ext cx="8991600" cy="4608512"/>
          </a:xfrm>
        </p:spPr>
        <p:txBody>
          <a:bodyPr/>
          <a:lstStyle/>
          <a:p>
            <a:pPr eaLnBrk="1" hangingPunct="1">
              <a:lnSpc>
                <a:spcPct val="90000"/>
              </a:lnSpc>
              <a:defRPr/>
            </a:pPr>
            <a:r>
              <a:rPr lang="cs-CZ" altLang="en-US" sz="2800" dirty="0" err="1" smtClean="0">
                <a:latin typeface="Calibri Light" panose="020F0302020204030204" pitchFamily="34" charset="0"/>
                <a:cs typeface="Calibri Light" panose="020F0302020204030204" pitchFamily="34" charset="0"/>
              </a:rPr>
              <a:t>The</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chemical</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structures</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ans</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molecular</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dimensions</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of</a:t>
            </a:r>
            <a:r>
              <a:rPr lang="cs-CZ" altLang="en-US" sz="2800" dirty="0" smtClean="0">
                <a:latin typeface="Calibri Light" panose="020F0302020204030204" pitchFamily="34" charset="0"/>
                <a:cs typeface="Calibri Light" panose="020F0302020204030204" pitchFamily="34" charset="0"/>
              </a:rPr>
              <a:t> </a:t>
            </a:r>
            <a:r>
              <a:rPr lang="cs-CZ" altLang="en-US" sz="2800" b="1" dirty="0" err="1" smtClean="0">
                <a:latin typeface="Calibri Light" panose="020F0302020204030204" pitchFamily="34" charset="0"/>
                <a:cs typeface="Calibri Light" panose="020F0302020204030204" pitchFamily="34" charset="0"/>
              </a:rPr>
              <a:t>deoxyribose</a:t>
            </a:r>
            <a:r>
              <a:rPr lang="cs-CZ" altLang="en-US" sz="2800" b="1" dirty="0" smtClean="0">
                <a:latin typeface="Calibri Light" panose="020F0302020204030204" pitchFamily="34" charset="0"/>
                <a:cs typeface="Calibri Light" panose="020F0302020204030204" pitchFamily="34" charset="0"/>
              </a:rPr>
              <a:t>, </a:t>
            </a:r>
            <a:r>
              <a:rPr lang="cs-CZ" altLang="en-US" sz="2800" b="1" dirty="0" err="1" smtClean="0">
                <a:latin typeface="Calibri Light" panose="020F0302020204030204" pitchFamily="34" charset="0"/>
                <a:cs typeface="Calibri Light" panose="020F0302020204030204" pitchFamily="34" charset="0"/>
              </a:rPr>
              <a:t>the</a:t>
            </a:r>
            <a:r>
              <a:rPr lang="cs-CZ" altLang="en-US" sz="2800" b="1" dirty="0" smtClean="0">
                <a:latin typeface="Calibri Light" panose="020F0302020204030204" pitchFamily="34" charset="0"/>
                <a:cs typeface="Calibri Light" panose="020F0302020204030204" pitchFamily="34" charset="0"/>
              </a:rPr>
              <a:t> </a:t>
            </a:r>
            <a:r>
              <a:rPr lang="cs-CZ" altLang="en-US" sz="2800" b="1" dirty="0" err="1" smtClean="0">
                <a:latin typeface="Calibri Light" panose="020F0302020204030204" pitchFamily="34" charset="0"/>
                <a:cs typeface="Calibri Light" panose="020F0302020204030204" pitchFamily="34" charset="0"/>
              </a:rPr>
              <a:t>nitrogenous</a:t>
            </a:r>
            <a:r>
              <a:rPr lang="cs-CZ" altLang="en-US" sz="2800" b="1" dirty="0" smtClean="0">
                <a:latin typeface="Calibri Light" panose="020F0302020204030204" pitchFamily="34" charset="0"/>
                <a:cs typeface="Calibri Light" panose="020F0302020204030204" pitchFamily="34" charset="0"/>
              </a:rPr>
              <a:t> </a:t>
            </a:r>
            <a:r>
              <a:rPr lang="cs-CZ" altLang="en-US" sz="2800" b="1" dirty="0" err="1" smtClean="0">
                <a:latin typeface="Calibri Light" panose="020F0302020204030204" pitchFamily="34" charset="0"/>
                <a:cs typeface="Calibri Light" panose="020F0302020204030204" pitchFamily="34" charset="0"/>
              </a:rPr>
              <a:t>bases</a:t>
            </a:r>
            <a:r>
              <a:rPr lang="cs-CZ" altLang="en-US" sz="2800" b="1" dirty="0" smtClean="0">
                <a:latin typeface="Calibri Light" panose="020F0302020204030204" pitchFamily="34" charset="0"/>
                <a:cs typeface="Calibri Light" panose="020F0302020204030204" pitchFamily="34" charset="0"/>
              </a:rPr>
              <a:t> and </a:t>
            </a:r>
            <a:r>
              <a:rPr lang="cs-CZ" altLang="en-US" sz="2800" b="1" dirty="0" err="1" smtClean="0">
                <a:latin typeface="Calibri Light" panose="020F0302020204030204" pitchFamily="34" charset="0"/>
                <a:cs typeface="Calibri Light" panose="020F0302020204030204" pitchFamily="34" charset="0"/>
              </a:rPr>
              <a:t>phosphate</a:t>
            </a:r>
            <a:endParaRPr lang="cs-CZ" altLang="en-US" sz="2800" b="1" dirty="0" smtClean="0">
              <a:latin typeface="Calibri Light" panose="020F0302020204030204" pitchFamily="34" charset="0"/>
              <a:cs typeface="Calibri Light" panose="020F0302020204030204" pitchFamily="34" charset="0"/>
            </a:endParaRPr>
          </a:p>
          <a:p>
            <a:pPr eaLnBrk="1" hangingPunct="1">
              <a:lnSpc>
                <a:spcPct val="90000"/>
              </a:lnSpc>
              <a:defRPr/>
            </a:pPr>
            <a:r>
              <a:rPr lang="cs-CZ" altLang="en-US" sz="2800" dirty="0" err="1" smtClean="0">
                <a:latin typeface="Calibri Light" panose="020F0302020204030204" pitchFamily="34" charset="0"/>
                <a:cs typeface="Calibri Light" panose="020F0302020204030204" pitchFamily="34" charset="0"/>
              </a:rPr>
              <a:t>The</a:t>
            </a:r>
            <a:r>
              <a:rPr lang="cs-CZ" altLang="en-US" sz="2800" dirty="0" smtClean="0">
                <a:latin typeface="Calibri Light" panose="020F0302020204030204" pitchFamily="34" charset="0"/>
                <a:cs typeface="Calibri Light" panose="020F0302020204030204" pitchFamily="34" charset="0"/>
              </a:rPr>
              <a:t> </a:t>
            </a:r>
            <a:r>
              <a:rPr lang="cs-CZ" altLang="en-US" sz="2800" b="1" dirty="0" smtClean="0">
                <a:latin typeface="Calibri Light" panose="020F0302020204030204" pitchFamily="34" charset="0"/>
                <a:cs typeface="Calibri Light" panose="020F0302020204030204" pitchFamily="34" charset="0"/>
              </a:rPr>
              <a:t>1:1 </a:t>
            </a:r>
            <a:r>
              <a:rPr lang="cs-CZ" altLang="en-US" sz="2800" b="1" dirty="0" err="1" smtClean="0">
                <a:latin typeface="Calibri Light" panose="020F0302020204030204" pitchFamily="34" charset="0"/>
                <a:cs typeface="Calibri Light" panose="020F0302020204030204" pitchFamily="34" charset="0"/>
              </a:rPr>
              <a:t>ratios</a:t>
            </a:r>
            <a:r>
              <a:rPr lang="cs-CZ" altLang="en-US" sz="2800" b="1" dirty="0" smtClean="0">
                <a:latin typeface="Calibri Light" panose="020F0302020204030204" pitchFamily="34" charset="0"/>
                <a:cs typeface="Calibri Light" panose="020F0302020204030204" pitchFamily="34" charset="0"/>
              </a:rPr>
              <a:t> </a:t>
            </a:r>
            <a:r>
              <a:rPr lang="cs-CZ" altLang="en-US" sz="2800" b="1" dirty="0" err="1" smtClean="0">
                <a:latin typeface="Calibri Light" panose="020F0302020204030204" pitchFamily="34" charset="0"/>
                <a:cs typeface="Calibri Light" panose="020F0302020204030204" pitchFamily="34" charset="0"/>
              </a:rPr>
              <a:t>of</a:t>
            </a:r>
            <a:r>
              <a:rPr lang="cs-CZ" altLang="en-US" sz="2800" b="1" dirty="0" smtClean="0">
                <a:latin typeface="Calibri Light" panose="020F0302020204030204" pitchFamily="34" charset="0"/>
                <a:cs typeface="Calibri Light" panose="020F0302020204030204" pitchFamily="34" charset="0"/>
              </a:rPr>
              <a:t> </a:t>
            </a:r>
            <a:r>
              <a:rPr lang="cs-CZ" altLang="en-US" sz="2800" b="1" dirty="0" err="1" smtClean="0">
                <a:latin typeface="Calibri Light" panose="020F0302020204030204" pitchFamily="34" charset="0"/>
                <a:cs typeface="Calibri Light" panose="020F0302020204030204" pitchFamily="34" charset="0"/>
              </a:rPr>
              <a:t>adenine:thymine</a:t>
            </a:r>
            <a:r>
              <a:rPr lang="cs-CZ" altLang="en-US" sz="2800" b="1" dirty="0" smtClean="0">
                <a:latin typeface="Calibri Light" panose="020F0302020204030204" pitchFamily="34" charset="0"/>
                <a:cs typeface="Calibri Light" panose="020F0302020204030204" pitchFamily="34" charset="0"/>
              </a:rPr>
              <a:t> and </a:t>
            </a:r>
            <a:r>
              <a:rPr lang="cs-CZ" altLang="en-US" sz="2800" b="1" dirty="0" err="1" smtClean="0">
                <a:latin typeface="Calibri Light" panose="020F0302020204030204" pitchFamily="34" charset="0"/>
                <a:cs typeface="Calibri Light" panose="020F0302020204030204" pitchFamily="34" charset="0"/>
              </a:rPr>
              <a:t>guanine:cytosine</a:t>
            </a:r>
            <a:r>
              <a:rPr lang="cs-CZ" altLang="en-US" sz="2800" b="1" dirty="0" smtClean="0">
                <a:latin typeface="Calibri Light" panose="020F0302020204030204" pitchFamily="34" charset="0"/>
                <a:cs typeface="Calibri Light" panose="020F0302020204030204" pitchFamily="34" charset="0"/>
              </a:rPr>
              <a:t> </a:t>
            </a:r>
            <a:r>
              <a:rPr lang="cs-CZ" altLang="en-US" sz="2800" dirty="0" smtClean="0">
                <a:latin typeface="Calibri Light" panose="020F0302020204030204" pitchFamily="34" charset="0"/>
                <a:cs typeface="Calibri Light" panose="020F0302020204030204" pitchFamily="34" charset="0"/>
              </a:rPr>
              <a:t>in </a:t>
            </a:r>
            <a:r>
              <a:rPr lang="cs-CZ" altLang="en-US" sz="2800" dirty="0" err="1" smtClean="0">
                <a:latin typeface="Calibri Light" panose="020F0302020204030204" pitchFamily="34" charset="0"/>
                <a:cs typeface="Calibri Light" panose="020F0302020204030204" pitchFamily="34" charset="0"/>
              </a:rPr>
              <a:t>the</a:t>
            </a:r>
            <a:r>
              <a:rPr lang="cs-CZ" altLang="en-US" sz="2800" dirty="0" smtClean="0">
                <a:latin typeface="Calibri Light" panose="020F0302020204030204" pitchFamily="34" charset="0"/>
                <a:cs typeface="Calibri Light" panose="020F0302020204030204" pitchFamily="34" charset="0"/>
              </a:rPr>
              <a:t> DNA </a:t>
            </a:r>
            <a:r>
              <a:rPr lang="cs-CZ" altLang="en-US" sz="2800" dirty="0" err="1" smtClean="0">
                <a:latin typeface="Calibri Light" panose="020F0302020204030204" pitchFamily="34" charset="0"/>
                <a:cs typeface="Calibri Light" panose="020F0302020204030204" pitchFamily="34" charset="0"/>
              </a:rPr>
              <a:t>isolated</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from</a:t>
            </a:r>
            <a:r>
              <a:rPr lang="cs-CZ" altLang="en-US" sz="2800" dirty="0" smtClean="0">
                <a:latin typeface="Calibri Light" panose="020F0302020204030204" pitchFamily="34" charset="0"/>
                <a:cs typeface="Calibri Light" panose="020F0302020204030204" pitchFamily="34" charset="0"/>
              </a:rPr>
              <a:t> a </a:t>
            </a:r>
            <a:r>
              <a:rPr lang="cs-CZ" altLang="en-US" sz="2800" dirty="0" err="1" smtClean="0">
                <a:latin typeface="Calibri Light" panose="020F0302020204030204" pitchFamily="34" charset="0"/>
                <a:cs typeface="Calibri Light" panose="020F0302020204030204" pitchFamily="34" charset="0"/>
              </a:rPr>
              <a:t>wide</a:t>
            </a:r>
            <a:r>
              <a:rPr lang="cs-CZ" altLang="en-US" sz="2800" dirty="0" smtClean="0">
                <a:latin typeface="Calibri Light" panose="020F0302020204030204" pitchFamily="34" charset="0"/>
                <a:cs typeface="Calibri Light" panose="020F0302020204030204" pitchFamily="34" charset="0"/>
              </a:rPr>
              <a:t> variety </a:t>
            </a:r>
            <a:r>
              <a:rPr lang="cs-CZ" altLang="en-US" sz="2800" dirty="0" err="1" smtClean="0">
                <a:latin typeface="Calibri Light" panose="020F0302020204030204" pitchFamily="34" charset="0"/>
                <a:cs typeface="Calibri Light" panose="020F0302020204030204" pitchFamily="34" charset="0"/>
              </a:rPr>
              <a:t>of</a:t>
            </a:r>
            <a:r>
              <a:rPr lang="cs-CZ" altLang="en-US" sz="2800" dirty="0" smtClean="0">
                <a:latin typeface="Calibri Light" panose="020F0302020204030204" pitchFamily="34" charset="0"/>
                <a:cs typeface="Calibri Light" panose="020F0302020204030204" pitchFamily="34" charset="0"/>
              </a:rPr>
              <a:t> species </a:t>
            </a:r>
            <a:r>
              <a:rPr lang="cs-CZ" altLang="en-US" sz="2800" dirty="0" err="1" smtClean="0">
                <a:latin typeface="Calibri Light" panose="020F0302020204030204" pitchFamily="34" charset="0"/>
                <a:cs typeface="Calibri Light" panose="020F0302020204030204" pitchFamily="34" charset="0"/>
              </a:rPr>
              <a:t>investigated</a:t>
            </a:r>
            <a:r>
              <a:rPr lang="cs-CZ" altLang="en-US" sz="2800" dirty="0" smtClean="0">
                <a:latin typeface="Calibri Light" panose="020F0302020204030204" pitchFamily="34" charset="0"/>
                <a:cs typeface="Calibri Light" panose="020F0302020204030204" pitchFamily="34" charset="0"/>
              </a:rPr>
              <a:t> by Erwin </a:t>
            </a:r>
            <a:r>
              <a:rPr lang="cs-CZ" altLang="en-US" sz="2800" b="1" dirty="0" err="1" smtClean="0">
                <a:latin typeface="Calibri Light" panose="020F0302020204030204" pitchFamily="34" charset="0"/>
                <a:cs typeface="Calibri Light" panose="020F0302020204030204" pitchFamily="34" charset="0"/>
              </a:rPr>
              <a:t>Chargaff</a:t>
            </a:r>
            <a:r>
              <a:rPr lang="cs-CZ" altLang="en-US" sz="2800" b="1" dirty="0" smtClean="0">
                <a:latin typeface="Calibri Light" panose="020F0302020204030204" pitchFamily="34" charset="0"/>
                <a:cs typeface="Calibri Light" panose="020F0302020204030204" pitchFamily="34" charset="0"/>
              </a:rPr>
              <a:t> - </a:t>
            </a:r>
            <a:r>
              <a:rPr lang="cs-CZ" altLang="en-US" sz="2800" b="1" u="sng" dirty="0" err="1" smtClean="0">
                <a:effectLst>
                  <a:outerShdw blurRad="38100" dist="38100" dir="2700000" algn="tl">
                    <a:srgbClr val="FFFFFF"/>
                  </a:outerShdw>
                </a:effectLst>
                <a:latin typeface="Calibri Light" panose="020F0302020204030204" pitchFamily="34" charset="0"/>
                <a:cs typeface="Calibri Light" panose="020F0302020204030204" pitchFamily="34" charset="0"/>
              </a:rPr>
              <a:t>Chargaff´s</a:t>
            </a:r>
            <a:r>
              <a:rPr lang="cs-CZ" altLang="en-US" sz="2800" b="1" u="sng" dirty="0" smtClean="0">
                <a:effectLst>
                  <a:outerShdw blurRad="38100" dist="38100" dir="2700000" algn="tl">
                    <a:srgbClr val="FFFFFF"/>
                  </a:outerShdw>
                </a:effectLst>
                <a:latin typeface="Calibri Light" panose="020F0302020204030204" pitchFamily="34" charset="0"/>
                <a:cs typeface="Calibri Light" panose="020F0302020204030204" pitchFamily="34" charset="0"/>
              </a:rPr>
              <a:t> </a:t>
            </a:r>
            <a:r>
              <a:rPr lang="cs-CZ" altLang="en-US" sz="2800" b="1" u="sng" dirty="0" err="1" smtClean="0">
                <a:effectLst>
                  <a:outerShdw blurRad="38100" dist="38100" dir="2700000" algn="tl">
                    <a:srgbClr val="FFFFFF"/>
                  </a:outerShdw>
                </a:effectLst>
                <a:latin typeface="Calibri Light" panose="020F0302020204030204" pitchFamily="34" charset="0"/>
                <a:cs typeface="Calibri Light" panose="020F0302020204030204" pitchFamily="34" charset="0"/>
              </a:rPr>
              <a:t>rules</a:t>
            </a:r>
            <a:endParaRPr lang="cs-CZ" altLang="en-US" sz="2800" b="1" u="sng" dirty="0" smtClean="0">
              <a:effectLst>
                <a:outerShdw blurRad="38100" dist="38100" dir="2700000" algn="tl">
                  <a:srgbClr val="FFFFFF"/>
                </a:outerShdw>
              </a:effectLst>
              <a:latin typeface="Calibri Light" panose="020F0302020204030204" pitchFamily="34" charset="0"/>
              <a:cs typeface="Calibri Light" panose="020F0302020204030204" pitchFamily="34" charset="0"/>
            </a:endParaRPr>
          </a:p>
          <a:p>
            <a:pPr eaLnBrk="1" hangingPunct="1">
              <a:lnSpc>
                <a:spcPct val="90000"/>
              </a:lnSpc>
              <a:defRPr/>
            </a:pPr>
            <a:r>
              <a:rPr lang="cs-CZ" altLang="en-US" sz="2800" dirty="0" smtClean="0">
                <a:latin typeface="Calibri Light" panose="020F0302020204030204" pitchFamily="34" charset="0"/>
                <a:cs typeface="Calibri Light" panose="020F0302020204030204" pitchFamily="34" charset="0"/>
              </a:rPr>
              <a:t>Superb X-</a:t>
            </a:r>
            <a:r>
              <a:rPr lang="cs-CZ" altLang="en-US" sz="2800" dirty="0" err="1" smtClean="0">
                <a:latin typeface="Calibri Light" panose="020F0302020204030204" pitchFamily="34" charset="0"/>
                <a:cs typeface="Calibri Light" panose="020F0302020204030204" pitchFamily="34" charset="0"/>
              </a:rPr>
              <a:t>ray</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diffraction</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studies</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performed</a:t>
            </a:r>
            <a:r>
              <a:rPr lang="cs-CZ" altLang="en-US" sz="2800" dirty="0" smtClean="0">
                <a:latin typeface="Calibri Light" panose="020F0302020204030204" pitchFamily="34" charset="0"/>
                <a:cs typeface="Calibri Light" panose="020F0302020204030204" pitchFamily="34" charset="0"/>
              </a:rPr>
              <a:t> by Rosalind Franklin </a:t>
            </a:r>
            <a:r>
              <a:rPr lang="cs-CZ" altLang="en-US" sz="2800" dirty="0" err="1" smtClean="0">
                <a:latin typeface="Calibri Light" panose="020F0302020204030204" pitchFamily="34" charset="0"/>
                <a:cs typeface="Calibri Light" panose="020F0302020204030204" pitchFamily="34" charset="0"/>
              </a:rPr>
              <a:t>indicating</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that</a:t>
            </a:r>
            <a:r>
              <a:rPr lang="cs-CZ" altLang="en-US" sz="2800" dirty="0" smtClean="0">
                <a:latin typeface="Calibri Light" panose="020F0302020204030204" pitchFamily="34" charset="0"/>
                <a:cs typeface="Calibri Light" panose="020F0302020204030204" pitchFamily="34" charset="0"/>
              </a:rPr>
              <a:t> </a:t>
            </a:r>
            <a:r>
              <a:rPr lang="cs-CZ" altLang="en-US" sz="2800" b="1" u="sng" dirty="0" smtClean="0">
                <a:effectLst>
                  <a:outerShdw blurRad="38100" dist="38100" dir="2700000" algn="tl">
                    <a:srgbClr val="FFFFFF"/>
                  </a:outerShdw>
                </a:effectLst>
                <a:latin typeface="Calibri Light" panose="020F0302020204030204" pitchFamily="34" charset="0"/>
                <a:cs typeface="Calibri Light" panose="020F0302020204030204" pitchFamily="34" charset="0"/>
              </a:rPr>
              <a:t>DNA </a:t>
            </a:r>
            <a:r>
              <a:rPr lang="cs-CZ" altLang="en-US" sz="2800" b="1" u="sng" dirty="0" err="1" smtClean="0">
                <a:effectLst>
                  <a:outerShdw blurRad="38100" dist="38100" dir="2700000" algn="tl">
                    <a:srgbClr val="FFFFFF"/>
                  </a:outerShdw>
                </a:effectLst>
                <a:latin typeface="Calibri Light" panose="020F0302020204030204" pitchFamily="34" charset="0"/>
                <a:cs typeface="Calibri Light" panose="020F0302020204030204" pitchFamily="34" charset="0"/>
              </a:rPr>
              <a:t>is</a:t>
            </a:r>
            <a:r>
              <a:rPr lang="cs-CZ" altLang="en-US" sz="2800" b="1" u="sng" dirty="0" smtClean="0">
                <a:effectLst>
                  <a:outerShdw blurRad="38100" dist="38100" dir="2700000" algn="tl">
                    <a:srgbClr val="FFFFFF"/>
                  </a:outerShdw>
                </a:effectLst>
                <a:latin typeface="Calibri Light" panose="020F0302020204030204" pitchFamily="34" charset="0"/>
                <a:cs typeface="Calibri Light" panose="020F0302020204030204" pitchFamily="34" charset="0"/>
              </a:rPr>
              <a:t> a </a:t>
            </a:r>
            <a:r>
              <a:rPr lang="cs-CZ" altLang="en-US" sz="2800" b="1" u="sng" dirty="0" err="1" smtClean="0">
                <a:effectLst>
                  <a:outerShdw blurRad="38100" dist="38100" dir="2700000" algn="tl">
                    <a:srgbClr val="FFFFFF"/>
                  </a:outerShdw>
                </a:effectLst>
                <a:latin typeface="Calibri Light" panose="020F0302020204030204" pitchFamily="34" charset="0"/>
                <a:cs typeface="Calibri Light" panose="020F0302020204030204" pitchFamily="34" charset="0"/>
              </a:rPr>
              <a:t>symmetrical</a:t>
            </a:r>
            <a:r>
              <a:rPr lang="cs-CZ" altLang="en-US" sz="2800" b="1" u="sng" dirty="0" smtClean="0">
                <a:effectLst>
                  <a:outerShdw blurRad="38100" dist="38100" dir="2700000" algn="tl">
                    <a:srgbClr val="FFFFFF"/>
                  </a:outerShdw>
                </a:effectLst>
                <a:latin typeface="Calibri Light" panose="020F0302020204030204" pitchFamily="34" charset="0"/>
                <a:cs typeface="Calibri Light" panose="020F0302020204030204" pitchFamily="34" charset="0"/>
              </a:rPr>
              <a:t> </a:t>
            </a:r>
            <a:r>
              <a:rPr lang="cs-CZ" altLang="en-US" sz="2800" b="1" u="sng" dirty="0" err="1" smtClean="0">
                <a:effectLst>
                  <a:outerShdw blurRad="38100" dist="38100" dir="2700000" algn="tl">
                    <a:srgbClr val="FFFFFF"/>
                  </a:outerShdw>
                </a:effectLst>
                <a:latin typeface="Calibri Light" panose="020F0302020204030204" pitchFamily="34" charset="0"/>
                <a:cs typeface="Calibri Light" panose="020F0302020204030204" pitchFamily="34" charset="0"/>
              </a:rPr>
              <a:t>molecule</a:t>
            </a:r>
            <a:r>
              <a:rPr lang="cs-CZ" altLang="en-US" sz="2800" b="1" u="sng" dirty="0" smtClean="0">
                <a:effectLst>
                  <a:outerShdw blurRad="38100" dist="38100" dir="2700000" algn="tl">
                    <a:srgbClr val="FFFFFF"/>
                  </a:outerShdw>
                </a:effectLst>
                <a:latin typeface="Calibri Light" panose="020F0302020204030204" pitchFamily="34" charset="0"/>
                <a:cs typeface="Calibri Light" panose="020F0302020204030204" pitchFamily="34" charset="0"/>
              </a:rPr>
              <a:t> and </a:t>
            </a:r>
            <a:r>
              <a:rPr lang="cs-CZ" altLang="en-US" sz="2800" b="1" u="sng" dirty="0" err="1" smtClean="0">
                <a:effectLst>
                  <a:outerShdw blurRad="38100" dist="38100" dir="2700000" algn="tl">
                    <a:srgbClr val="FFFFFF"/>
                  </a:outerShdw>
                </a:effectLst>
                <a:latin typeface="Calibri Light" panose="020F0302020204030204" pitchFamily="34" charset="0"/>
                <a:cs typeface="Calibri Light" panose="020F0302020204030204" pitchFamily="34" charset="0"/>
              </a:rPr>
              <a:t>probably</a:t>
            </a:r>
            <a:r>
              <a:rPr lang="cs-CZ" altLang="en-US" sz="2800" b="1" u="sng" dirty="0" smtClean="0">
                <a:effectLst>
                  <a:outerShdw blurRad="38100" dist="38100" dir="2700000" algn="tl">
                    <a:srgbClr val="FFFFFF"/>
                  </a:outerShdw>
                </a:effectLst>
                <a:latin typeface="Calibri Light" panose="020F0302020204030204" pitchFamily="34" charset="0"/>
                <a:cs typeface="Calibri Light" panose="020F0302020204030204" pitchFamily="34" charset="0"/>
              </a:rPr>
              <a:t> a helix</a:t>
            </a:r>
          </a:p>
          <a:p>
            <a:pPr eaLnBrk="1" hangingPunct="1">
              <a:lnSpc>
                <a:spcPct val="90000"/>
              </a:lnSpc>
              <a:defRPr/>
            </a:pPr>
            <a:r>
              <a:rPr lang="cs-CZ" altLang="en-US" sz="2800" dirty="0" err="1" smtClean="0">
                <a:latin typeface="Calibri Light" panose="020F0302020204030204" pitchFamily="34" charset="0"/>
                <a:cs typeface="Calibri Light" panose="020F0302020204030204" pitchFamily="34" charset="0"/>
              </a:rPr>
              <a:t>The</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diameter</a:t>
            </a:r>
            <a:r>
              <a:rPr lang="cs-CZ" altLang="en-US" sz="2800" dirty="0" smtClean="0">
                <a:latin typeface="Calibri Light" panose="020F0302020204030204" pitchFamily="34" charset="0"/>
                <a:cs typeface="Calibri Light" panose="020F0302020204030204" pitchFamily="34" charset="0"/>
              </a:rPr>
              <a:t> and </a:t>
            </a:r>
            <a:r>
              <a:rPr lang="cs-CZ" altLang="en-US" sz="2800" dirty="0" err="1" smtClean="0">
                <a:latin typeface="Calibri Light" panose="020F0302020204030204" pitchFamily="34" charset="0"/>
                <a:cs typeface="Calibri Light" panose="020F0302020204030204" pitchFamily="34" charset="0"/>
              </a:rPr>
              <a:t>pitch</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of</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the</a:t>
            </a:r>
            <a:r>
              <a:rPr lang="cs-CZ" altLang="en-US" sz="2800" dirty="0" smtClean="0">
                <a:latin typeface="Calibri Light" panose="020F0302020204030204" pitchFamily="34" charset="0"/>
                <a:cs typeface="Calibri Light" panose="020F0302020204030204" pitchFamily="34" charset="0"/>
              </a:rPr>
              <a:t> helix </a:t>
            </a:r>
            <a:r>
              <a:rPr lang="cs-CZ" altLang="en-US" sz="2800" dirty="0" err="1" smtClean="0">
                <a:latin typeface="Calibri Light" panose="020F0302020204030204" pitchFamily="34" charset="0"/>
                <a:cs typeface="Calibri Light" panose="020F0302020204030204" pitchFamily="34" charset="0"/>
              </a:rPr>
              <a:t>estimatd</a:t>
            </a:r>
            <a:r>
              <a:rPr lang="cs-CZ" altLang="en-US" sz="2800" dirty="0" smtClean="0">
                <a:latin typeface="Calibri Light" panose="020F0302020204030204" pitchFamily="34" charset="0"/>
                <a:cs typeface="Calibri Light" panose="020F0302020204030204" pitchFamily="34" charset="0"/>
              </a:rPr>
              <a:t> by Maurice Wilkins and his </a:t>
            </a:r>
            <a:r>
              <a:rPr lang="cs-CZ" altLang="en-US" sz="2800" dirty="0" err="1" smtClean="0">
                <a:latin typeface="Calibri Light" panose="020F0302020204030204" pitchFamily="34" charset="0"/>
                <a:cs typeface="Calibri Light" panose="020F0302020204030204" pitchFamily="34" charset="0"/>
              </a:rPr>
              <a:t>colleague</a:t>
            </a:r>
            <a:r>
              <a:rPr lang="cs-CZ" altLang="en-US" sz="2800" dirty="0" smtClean="0">
                <a:latin typeface="Calibri Light" panose="020F0302020204030204" pitchFamily="34" charset="0"/>
                <a:cs typeface="Calibri Light" panose="020F0302020204030204" pitchFamily="34" charset="0"/>
              </a:rPr>
              <a:t> Alex </a:t>
            </a:r>
            <a:r>
              <a:rPr lang="cs-CZ" altLang="en-US" sz="2800" dirty="0" err="1" smtClean="0">
                <a:latin typeface="Calibri Light" panose="020F0302020204030204" pitchFamily="34" charset="0"/>
                <a:cs typeface="Calibri Light" panose="020F0302020204030204" pitchFamily="34" charset="0"/>
              </a:rPr>
              <a:t>Stokes</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from</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other</a:t>
            </a:r>
            <a:r>
              <a:rPr lang="cs-CZ" altLang="en-US" sz="2800" dirty="0" smtClean="0">
                <a:latin typeface="Calibri Light" panose="020F0302020204030204" pitchFamily="34" charset="0"/>
                <a:cs typeface="Calibri Light" panose="020F0302020204030204" pitchFamily="34" charset="0"/>
              </a:rPr>
              <a:t> X-</a:t>
            </a:r>
            <a:r>
              <a:rPr lang="cs-CZ" altLang="en-US" sz="2800" dirty="0" err="1" smtClean="0">
                <a:latin typeface="Calibri Light" panose="020F0302020204030204" pitchFamily="34" charset="0"/>
                <a:cs typeface="Calibri Light" panose="020F0302020204030204" pitchFamily="34" charset="0"/>
              </a:rPr>
              <a:t>ray</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diffraction</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studies</a:t>
            </a:r>
            <a:endParaRPr lang="cs-CZ" altLang="en-US" sz="2800" dirty="0" smtClean="0">
              <a:latin typeface="Calibri Light" panose="020F0302020204030204" pitchFamily="34" charset="0"/>
              <a:cs typeface="Calibri Light" panose="020F0302020204030204"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332656"/>
            <a:ext cx="8496944" cy="875184"/>
          </a:xfrm>
        </p:spPr>
        <p:txBody>
          <a:bodyPr/>
          <a:lstStyle/>
          <a:p>
            <a:r>
              <a:rPr lang="en-US" altLang="en-US" sz="4000" b="1" dirty="0" smtClean="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Deoxyribonucleic acid - structure</a:t>
            </a:r>
            <a:endParaRPr lang="en-US" sz="4000" dirty="0"/>
          </a:p>
        </p:txBody>
      </p:sp>
      <p:sp>
        <p:nvSpPr>
          <p:cNvPr id="3" name="Zástupný symbol pro obsah 2"/>
          <p:cNvSpPr>
            <a:spLocks noGrp="1"/>
          </p:cNvSpPr>
          <p:nvPr>
            <p:ph idx="1"/>
          </p:nvPr>
        </p:nvSpPr>
        <p:spPr>
          <a:xfrm>
            <a:off x="251520" y="1340768"/>
            <a:ext cx="8640960" cy="5040560"/>
          </a:xfrm>
        </p:spPr>
        <p:txBody>
          <a:bodyPr/>
          <a:lstStyle/>
          <a:p>
            <a:pPr eaLnBrk="1" hangingPunct="1">
              <a:lnSpc>
                <a:spcPct val="90000"/>
              </a:lnSpc>
              <a:defRPr/>
            </a:pPr>
            <a:r>
              <a:rPr lang="en-US" altLang="en-US" sz="2800" b="1" dirty="0" smtClean="0">
                <a:latin typeface="Calibri Light" panose="020F0302020204030204" pitchFamily="34" charset="0"/>
                <a:cs typeface="Calibri Light" panose="020F0302020204030204" pitchFamily="34" charset="0"/>
              </a:rPr>
              <a:t>The antiparallel orientation </a:t>
            </a:r>
            <a:r>
              <a:rPr lang="en-US" altLang="en-US" sz="2800" dirty="0" smtClean="0">
                <a:latin typeface="Calibri Light" panose="020F0302020204030204" pitchFamily="34" charset="0"/>
                <a:cs typeface="Calibri Light" panose="020F0302020204030204" pitchFamily="34" charset="0"/>
              </a:rPr>
              <a:t>of the two polynucleotide strands allows the formation of </a:t>
            </a:r>
            <a:r>
              <a:rPr lang="en-US" altLang="en-US" sz="2800" b="1" dirty="0" smtClean="0">
                <a:effectLst>
                  <a:outerShdw blurRad="38100" dist="38100" dir="2700000" algn="tl">
                    <a:srgbClr val="FFFFFF"/>
                  </a:outerShdw>
                </a:effectLst>
                <a:latin typeface="Calibri Light" panose="020F0302020204030204" pitchFamily="34" charset="0"/>
                <a:cs typeface="Calibri Light" panose="020F0302020204030204" pitchFamily="34" charset="0"/>
              </a:rPr>
              <a:t>hydrogen bonds </a:t>
            </a:r>
            <a:r>
              <a:rPr lang="en-US" altLang="en-US" sz="2800" dirty="0" smtClean="0">
                <a:effectLst>
                  <a:outerShdw blurRad="38100" dist="38100" dir="2700000" algn="tl">
                    <a:srgbClr val="FFFFFF"/>
                  </a:outerShdw>
                </a:effectLst>
                <a:latin typeface="Calibri Light" panose="020F0302020204030204" pitchFamily="34" charset="0"/>
                <a:cs typeface="Calibri Light" panose="020F0302020204030204" pitchFamily="34" charset="0"/>
              </a:rPr>
              <a:t>between the nitrogenous bases that are </a:t>
            </a:r>
            <a:r>
              <a:rPr lang="en-US" altLang="en-US" sz="2800" b="1" dirty="0" smtClean="0">
                <a:effectLst>
                  <a:outerShdw blurRad="38100" dist="38100" dir="2700000" algn="tl">
                    <a:srgbClr val="FFFFFF"/>
                  </a:outerShdw>
                </a:effectLst>
                <a:latin typeface="Calibri Light" panose="020F0302020204030204" pitchFamily="34" charset="0"/>
                <a:cs typeface="Calibri Light" panose="020F0302020204030204" pitchFamily="34" charset="0"/>
              </a:rPr>
              <a:t>oriented toward the helix interior</a:t>
            </a:r>
          </a:p>
          <a:p>
            <a:pPr eaLnBrk="1" hangingPunct="1">
              <a:lnSpc>
                <a:spcPct val="90000"/>
              </a:lnSpc>
              <a:defRPr/>
            </a:pPr>
            <a:endParaRPr lang="en-US" altLang="en-US" sz="2800" b="1" dirty="0" smtClean="0">
              <a:latin typeface="Calibri Light" panose="020F0302020204030204" pitchFamily="34" charset="0"/>
              <a:cs typeface="Calibri Light" panose="020F0302020204030204" pitchFamily="34" charset="0"/>
            </a:endParaRPr>
          </a:p>
          <a:p>
            <a:pPr eaLnBrk="1" hangingPunct="1">
              <a:lnSpc>
                <a:spcPct val="90000"/>
              </a:lnSpc>
              <a:defRPr/>
            </a:pPr>
            <a:r>
              <a:rPr lang="en-US" altLang="en-US" sz="2800" dirty="0" smtClean="0">
                <a:latin typeface="Calibri Light" panose="020F0302020204030204" pitchFamily="34" charset="0"/>
                <a:cs typeface="Calibri Light" panose="020F0302020204030204" pitchFamily="34" charset="0"/>
              </a:rPr>
              <a:t>There are two types of base pair (bp) in DNA: </a:t>
            </a:r>
          </a:p>
          <a:p>
            <a:pPr eaLnBrk="1" hangingPunct="1">
              <a:lnSpc>
                <a:spcPct val="90000"/>
              </a:lnSpc>
              <a:buFontTx/>
              <a:buNone/>
              <a:defRPr/>
            </a:pPr>
            <a:r>
              <a:rPr lang="en-US" altLang="en-US" sz="2800" dirty="0" smtClean="0">
                <a:latin typeface="Calibri Light" panose="020F0302020204030204" pitchFamily="34" charset="0"/>
                <a:cs typeface="Calibri Light" panose="020F0302020204030204" pitchFamily="34" charset="0"/>
              </a:rPr>
              <a:t>	</a:t>
            </a:r>
            <a:r>
              <a:rPr lang="en-US" altLang="en-US" sz="2800" b="1" dirty="0" smtClean="0">
                <a:effectLst>
                  <a:outerShdw blurRad="38100" dist="38100" dir="2700000" algn="tl">
                    <a:srgbClr val="FFFFFF"/>
                  </a:outerShdw>
                </a:effectLst>
                <a:latin typeface="Calibri Light" panose="020F0302020204030204" pitchFamily="34" charset="0"/>
                <a:cs typeface="Calibri Light" panose="020F0302020204030204" pitchFamily="34" charset="0"/>
              </a:rPr>
              <a:t>A-T (adenine-thymine), G-C (guanine-cytosine)</a:t>
            </a:r>
          </a:p>
          <a:p>
            <a:pPr eaLnBrk="1" hangingPunct="1">
              <a:lnSpc>
                <a:spcPct val="90000"/>
              </a:lnSpc>
              <a:defRPr/>
            </a:pPr>
            <a:endParaRPr lang="en-US" altLang="en-US" sz="2800" b="1" dirty="0" smtClean="0">
              <a:latin typeface="Calibri Light" panose="020F0302020204030204" pitchFamily="34" charset="0"/>
              <a:cs typeface="Calibri Light" panose="020F0302020204030204" pitchFamily="34" charset="0"/>
            </a:endParaRPr>
          </a:p>
          <a:p>
            <a:pPr eaLnBrk="1" hangingPunct="1">
              <a:lnSpc>
                <a:spcPct val="90000"/>
              </a:lnSpc>
              <a:defRPr/>
            </a:pPr>
            <a:r>
              <a:rPr lang="en-US" altLang="en-US" sz="2800" dirty="0" smtClean="0">
                <a:latin typeface="Calibri Light" panose="020F0302020204030204" pitchFamily="34" charset="0"/>
                <a:cs typeface="Calibri Light" panose="020F0302020204030204" pitchFamily="34" charset="0"/>
              </a:rPr>
              <a:t>Because </a:t>
            </a:r>
            <a:r>
              <a:rPr lang="en-US" altLang="en-US" sz="2800" b="1" dirty="0" smtClean="0">
                <a:latin typeface="Calibri Light" panose="020F0302020204030204" pitchFamily="34" charset="0"/>
                <a:cs typeface="Calibri Light" panose="020F0302020204030204" pitchFamily="34" charset="0"/>
              </a:rPr>
              <a:t>each base </a:t>
            </a:r>
            <a:r>
              <a:rPr lang="en-US" altLang="en-US" sz="2800" dirty="0" smtClean="0">
                <a:latin typeface="Calibri Light" panose="020F0302020204030204" pitchFamily="34" charset="0"/>
                <a:cs typeface="Calibri Light" panose="020F0302020204030204" pitchFamily="34" charset="0"/>
              </a:rPr>
              <a:t>pair is oriented </a:t>
            </a:r>
            <a:r>
              <a:rPr lang="en-US" altLang="en-US" sz="2800" b="1" dirty="0" smtClean="0">
                <a:latin typeface="Calibri Light" panose="020F0302020204030204" pitchFamily="34" charset="0"/>
                <a:cs typeface="Calibri Light" panose="020F0302020204030204" pitchFamily="34" charset="0"/>
              </a:rPr>
              <a:t>at a right angle </a:t>
            </a:r>
            <a:r>
              <a:rPr lang="en-US" altLang="en-US" sz="2800" dirty="0" smtClean="0">
                <a:latin typeface="Calibri Light" panose="020F0302020204030204" pitchFamily="34" charset="0"/>
                <a:cs typeface="Calibri Light" panose="020F0302020204030204" pitchFamily="34" charset="0"/>
              </a:rPr>
              <a:t>to the long axis of the helix, the </a:t>
            </a:r>
            <a:r>
              <a:rPr lang="en-US" altLang="en-US" sz="2800" b="1" dirty="0" smtClean="0">
                <a:latin typeface="Calibri Light" panose="020F0302020204030204" pitchFamily="34" charset="0"/>
                <a:cs typeface="Calibri Light" panose="020F0302020204030204" pitchFamily="34" charset="0"/>
              </a:rPr>
              <a:t>overall structure </a:t>
            </a:r>
            <a:r>
              <a:rPr lang="en-US" altLang="en-US" sz="2800" dirty="0" smtClean="0">
                <a:latin typeface="Calibri Light" panose="020F0302020204030204" pitchFamily="34" charset="0"/>
                <a:cs typeface="Calibri Light" panose="020F0302020204030204" pitchFamily="34" charset="0"/>
              </a:rPr>
              <a:t>of DNA resembles a </a:t>
            </a:r>
            <a:r>
              <a:rPr lang="en-US" altLang="en-US" sz="2800" b="1" dirty="0" smtClean="0">
                <a:latin typeface="Calibri Light" panose="020F0302020204030204" pitchFamily="34" charset="0"/>
                <a:cs typeface="Calibri Light" panose="020F0302020204030204" pitchFamily="34" charset="0"/>
              </a:rPr>
              <a:t>twisted staircase</a:t>
            </a:r>
          </a:p>
          <a:p>
            <a:endParaRPr lang="en-US" sz="28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250927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52400" y="152400"/>
            <a:ext cx="5486400" cy="1143000"/>
          </a:xfrm>
        </p:spPr>
        <p:txBody>
          <a:bodyPr/>
          <a:lstStyle/>
          <a:p>
            <a:pPr eaLnBrk="1" hangingPunct="1">
              <a:defRPr/>
            </a:pPr>
            <a:r>
              <a:rPr lang="cs-CZ" altLang="en-US" b="1" dirty="0" err="1" smtClean="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Nucleotides</a:t>
            </a:r>
            <a:endParaRPr lang="cs-CZ" altLang="en-US" b="1" dirty="0" smtClean="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sp>
        <p:nvSpPr>
          <p:cNvPr id="17411" name="Rectangle 3"/>
          <p:cNvSpPr>
            <a:spLocks noGrp="1" noChangeArrowheads="1"/>
          </p:cNvSpPr>
          <p:nvPr>
            <p:ph type="body" idx="1"/>
          </p:nvPr>
        </p:nvSpPr>
        <p:spPr/>
        <p:txBody>
          <a:bodyPr/>
          <a:lstStyle/>
          <a:p>
            <a:pPr eaLnBrk="1" hangingPunct="1"/>
            <a:endParaRPr lang="en-US" altLang="en-US" smtClean="0"/>
          </a:p>
        </p:txBody>
      </p:sp>
      <p:pic>
        <p:nvPicPr>
          <p:cNvPr id="17412" name="Picture 4" descr="bc9-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3733800"/>
            <a:ext cx="3352800" cy="2987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413" name="Picture 5" descr="bc9-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52400"/>
            <a:ext cx="3352800" cy="34020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414" name="Picture 6" descr="bc9-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143000"/>
            <a:ext cx="5181600" cy="5562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endParaRPr lang="en-US" altLang="en-US" smtClean="0">
              <a:solidFill>
                <a:schemeClr val="tx1"/>
              </a:solidFill>
            </a:endParaRPr>
          </a:p>
        </p:txBody>
      </p:sp>
      <p:sp>
        <p:nvSpPr>
          <p:cNvPr id="18435" name="Rectangle 3"/>
          <p:cNvSpPr>
            <a:spLocks noGrp="1" noChangeArrowheads="1"/>
          </p:cNvSpPr>
          <p:nvPr>
            <p:ph type="body" idx="1"/>
          </p:nvPr>
        </p:nvSpPr>
        <p:spPr/>
        <p:txBody>
          <a:bodyPr/>
          <a:lstStyle/>
          <a:p>
            <a:pPr eaLnBrk="1" hangingPunct="1"/>
            <a:endParaRPr lang="en-US" altLang="en-US" smtClean="0"/>
          </a:p>
        </p:txBody>
      </p:sp>
      <p:pic>
        <p:nvPicPr>
          <p:cNvPr id="18436" name="Picture 5" descr="bc9-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886200"/>
            <a:ext cx="8305800" cy="2819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7" name="Picture 6" descr="bc9-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28600"/>
            <a:ext cx="8229600" cy="3352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endParaRPr lang="en-US" altLang="en-US" smtClean="0">
              <a:solidFill>
                <a:schemeClr val="tx1"/>
              </a:solidFill>
            </a:endParaRPr>
          </a:p>
        </p:txBody>
      </p:sp>
      <p:sp>
        <p:nvSpPr>
          <p:cNvPr id="22531" name="Rectangle 3"/>
          <p:cNvSpPr>
            <a:spLocks noGrp="1" noChangeArrowheads="1"/>
          </p:cNvSpPr>
          <p:nvPr>
            <p:ph type="body" idx="1"/>
          </p:nvPr>
        </p:nvSpPr>
        <p:spPr/>
        <p:txBody>
          <a:bodyPr/>
          <a:lstStyle/>
          <a:p>
            <a:pPr eaLnBrk="1" hangingPunct="1"/>
            <a:endParaRPr lang="en-US" altLang="en-US" smtClean="0"/>
          </a:p>
        </p:txBody>
      </p:sp>
      <p:pic>
        <p:nvPicPr>
          <p:cNvPr id="22532" name="Picture 4" descr="bc9-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8686800" cy="6172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0"/>
            <a:ext cx="9144000" cy="838200"/>
          </a:xfrm>
        </p:spPr>
        <p:txBody>
          <a:bodyPr/>
          <a:lstStyle/>
          <a:p>
            <a:pPr eaLnBrk="1" hangingPunct="1">
              <a:defRPr/>
            </a:pPr>
            <a:r>
              <a:rPr lang="cs-CZ" altLang="en-US" sz="2800" b="1" smtClean="0">
                <a:solidFill>
                  <a:schemeClr val="tx1"/>
                </a:solidFill>
                <a:effectLst>
                  <a:outerShdw blurRad="38100" dist="38100" dir="2700000" algn="tl">
                    <a:srgbClr val="FFFFFF"/>
                  </a:outerShdw>
                </a:effectLst>
                <a:latin typeface="Comic Sans MS" panose="030F0702030302020204" pitchFamily="66" charset="0"/>
              </a:rPr>
              <a:t>DNA determines the nature of the future organism</a:t>
            </a:r>
            <a:r>
              <a:rPr lang="cs-CZ" altLang="en-US" sz="3200" b="1" smtClean="0">
                <a:solidFill>
                  <a:schemeClr val="tx1"/>
                </a:solidFill>
                <a:latin typeface="Comic Sans MS" panose="030F0702030302020204" pitchFamily="66" charset="0"/>
              </a:rPr>
              <a:t> </a:t>
            </a:r>
          </a:p>
        </p:txBody>
      </p:sp>
      <p:sp>
        <p:nvSpPr>
          <p:cNvPr id="4099" name="Rectangle 3"/>
          <p:cNvSpPr>
            <a:spLocks noGrp="1" noChangeArrowheads="1"/>
          </p:cNvSpPr>
          <p:nvPr>
            <p:ph type="body" sz="half" idx="2"/>
          </p:nvPr>
        </p:nvSpPr>
        <p:spPr>
          <a:xfrm>
            <a:off x="0" y="3573463"/>
            <a:ext cx="9144000" cy="2895600"/>
          </a:xfrm>
        </p:spPr>
        <p:txBody>
          <a:bodyPr/>
          <a:lstStyle/>
          <a:p>
            <a:pPr eaLnBrk="1" hangingPunct="1">
              <a:lnSpc>
                <a:spcPct val="90000"/>
              </a:lnSpc>
            </a:pPr>
            <a:r>
              <a:rPr lang="cs-CZ" altLang="en-US" sz="2000" b="1" dirty="0" err="1" smtClean="0">
                <a:latin typeface="Comic Sans MS" panose="030F0702030302020204" pitchFamily="66" charset="0"/>
              </a:rPr>
              <a:t>The</a:t>
            </a:r>
            <a:r>
              <a:rPr lang="cs-CZ" altLang="en-US" sz="2000" b="1" dirty="0" smtClean="0">
                <a:latin typeface="Comic Sans MS" panose="030F0702030302020204" pitchFamily="66" charset="0"/>
              </a:rPr>
              <a:t> </a:t>
            </a:r>
            <a:r>
              <a:rPr lang="cs-CZ" altLang="en-US" sz="2000" b="1" dirty="0" err="1" smtClean="0">
                <a:latin typeface="Comic Sans MS" panose="030F0702030302020204" pitchFamily="66" charset="0"/>
              </a:rPr>
              <a:t>hereditary</a:t>
            </a:r>
            <a:r>
              <a:rPr lang="cs-CZ" altLang="en-US" sz="2000" b="1" dirty="0" smtClean="0">
                <a:latin typeface="Comic Sans MS" panose="030F0702030302020204" pitchFamily="66" charset="0"/>
              </a:rPr>
              <a:t> </a:t>
            </a:r>
            <a:r>
              <a:rPr lang="cs-CZ" altLang="en-US" sz="2000" b="1" dirty="0" err="1" smtClean="0">
                <a:latin typeface="Comic Sans MS" panose="030F0702030302020204" pitchFamily="66" charset="0"/>
              </a:rPr>
              <a:t>information</a:t>
            </a:r>
            <a:r>
              <a:rPr lang="cs-CZ" altLang="en-US" sz="2000" dirty="0" smtClean="0">
                <a:latin typeface="Comic Sans MS" panose="030F0702030302020204" pitchFamily="66" charset="0"/>
              </a:rPr>
              <a:t> in </a:t>
            </a:r>
            <a:r>
              <a:rPr lang="cs-CZ" altLang="en-US" sz="2000" dirty="0" err="1" smtClean="0">
                <a:latin typeface="Comic Sans MS" panose="030F0702030302020204" pitchFamily="66" charset="0"/>
              </a:rPr>
              <a:t>the</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egg</a:t>
            </a:r>
            <a:r>
              <a:rPr lang="cs-CZ" altLang="en-US" sz="2000" dirty="0" smtClean="0">
                <a:latin typeface="Comic Sans MS" panose="030F0702030302020204" pitchFamily="66" charset="0"/>
              </a:rPr>
              <a:t> cell </a:t>
            </a:r>
            <a:r>
              <a:rPr lang="cs-CZ" altLang="en-US" sz="2000" dirty="0" err="1" smtClean="0">
                <a:latin typeface="Comic Sans MS" panose="030F0702030302020204" pitchFamily="66" charset="0"/>
              </a:rPr>
              <a:t>determines</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the</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nature</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of</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the</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whole</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multicellular</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organism</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mouse</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egg</a:t>
            </a:r>
            <a:r>
              <a:rPr lang="cs-CZ" altLang="en-US" sz="2000" dirty="0" smtClean="0">
                <a:latin typeface="Comic Sans MS" panose="030F0702030302020204" pitchFamily="66" charset="0"/>
              </a:rPr>
              <a:t>---</a:t>
            </a:r>
            <a:r>
              <a:rPr lang="cs-CZ" altLang="en-US" sz="2000" dirty="0" err="1" smtClean="0">
                <a:latin typeface="Comic Sans MS" panose="030F0702030302020204" pitchFamily="66" charset="0"/>
              </a:rPr>
              <a:t>mouse</a:t>
            </a:r>
            <a:r>
              <a:rPr lang="cs-CZ" altLang="en-US" sz="2000" dirty="0" smtClean="0">
                <a:latin typeface="Comic Sans MS" panose="030F0702030302020204" pitchFamily="66" charset="0"/>
              </a:rPr>
              <a:t>)</a:t>
            </a:r>
          </a:p>
          <a:p>
            <a:pPr eaLnBrk="1" hangingPunct="1">
              <a:lnSpc>
                <a:spcPct val="90000"/>
              </a:lnSpc>
            </a:pPr>
            <a:r>
              <a:rPr lang="cs-CZ" altLang="en-US" sz="2000" dirty="0" err="1" smtClean="0">
                <a:latin typeface="Comic Sans MS" panose="030F0702030302020204" pitchFamily="66" charset="0"/>
              </a:rPr>
              <a:t>Each</a:t>
            </a:r>
            <a:r>
              <a:rPr lang="cs-CZ" altLang="en-US" sz="2000" dirty="0" smtClean="0">
                <a:latin typeface="Comic Sans MS" panose="030F0702030302020204" pitchFamily="66" charset="0"/>
              </a:rPr>
              <a:t> species </a:t>
            </a:r>
            <a:r>
              <a:rPr lang="cs-CZ" altLang="en-US" sz="2000" dirty="0" err="1" smtClean="0">
                <a:latin typeface="Comic Sans MS" panose="030F0702030302020204" pitchFamily="66" charset="0"/>
              </a:rPr>
              <a:t>is</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different</a:t>
            </a:r>
            <a:r>
              <a:rPr lang="cs-CZ" altLang="en-US" sz="2000" dirty="0" smtClean="0">
                <a:latin typeface="Comic Sans MS" panose="030F0702030302020204" pitchFamily="66" charset="0"/>
              </a:rPr>
              <a:t>, and </a:t>
            </a:r>
            <a:r>
              <a:rPr lang="cs-CZ" altLang="en-US" sz="2000" b="1" dirty="0" err="1" smtClean="0">
                <a:latin typeface="Comic Sans MS" panose="030F0702030302020204" pitchFamily="66" charset="0"/>
              </a:rPr>
              <a:t>each</a:t>
            </a:r>
            <a:r>
              <a:rPr lang="cs-CZ" altLang="en-US" sz="2000" b="1" dirty="0" smtClean="0">
                <a:latin typeface="Comic Sans MS" panose="030F0702030302020204" pitchFamily="66" charset="0"/>
              </a:rPr>
              <a:t> </a:t>
            </a:r>
            <a:r>
              <a:rPr lang="cs-CZ" altLang="en-US" sz="2000" b="1" dirty="0" err="1" smtClean="0">
                <a:latin typeface="Comic Sans MS" panose="030F0702030302020204" pitchFamily="66" charset="0"/>
              </a:rPr>
              <a:t>reproduces</a:t>
            </a:r>
            <a:r>
              <a:rPr lang="cs-CZ" altLang="en-US" sz="2000" b="1" dirty="0" smtClean="0">
                <a:latin typeface="Comic Sans MS" panose="030F0702030302020204" pitchFamily="66" charset="0"/>
              </a:rPr>
              <a:t> </a:t>
            </a:r>
            <a:r>
              <a:rPr lang="cs-CZ" altLang="en-US" sz="2000" b="1" dirty="0" err="1" smtClean="0">
                <a:latin typeface="Comic Sans MS" panose="030F0702030302020204" pitchFamily="66" charset="0"/>
              </a:rPr>
              <a:t>itself</a:t>
            </a:r>
            <a:r>
              <a:rPr lang="cs-CZ" altLang="en-US" sz="2000" b="1" dirty="0" smtClean="0">
                <a:latin typeface="Comic Sans MS" panose="030F0702030302020204" pitchFamily="66" charset="0"/>
              </a:rPr>
              <a:t> </a:t>
            </a:r>
            <a:r>
              <a:rPr lang="cs-CZ" altLang="en-US" sz="2000" b="1" dirty="0" err="1" smtClean="0">
                <a:latin typeface="Comic Sans MS" panose="030F0702030302020204" pitchFamily="66" charset="0"/>
              </a:rPr>
              <a:t>faithfully</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yielding</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progeny</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that</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belong</a:t>
            </a:r>
            <a:r>
              <a:rPr lang="cs-CZ" altLang="en-US" sz="2000" dirty="0" smtClean="0">
                <a:latin typeface="Comic Sans MS" panose="030F0702030302020204" pitchFamily="66" charset="0"/>
              </a:rPr>
              <a:t> to </a:t>
            </a:r>
            <a:r>
              <a:rPr lang="cs-CZ" altLang="en-US" sz="2000" dirty="0" err="1" smtClean="0">
                <a:latin typeface="Comic Sans MS" panose="030F0702030302020204" pitchFamily="66" charset="0"/>
              </a:rPr>
              <a:t>the</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same</a:t>
            </a:r>
            <a:r>
              <a:rPr lang="cs-CZ" altLang="en-US" sz="2000" dirty="0" smtClean="0">
                <a:latin typeface="Comic Sans MS" panose="030F0702030302020204" pitchFamily="66" charset="0"/>
              </a:rPr>
              <a:t> species; </a:t>
            </a:r>
            <a:r>
              <a:rPr lang="cs-CZ" altLang="en-US" sz="2000" dirty="0" err="1" smtClean="0">
                <a:latin typeface="Comic Sans MS" panose="030F0702030302020204" pitchFamily="66" charset="0"/>
              </a:rPr>
              <a:t>the</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parent</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organism</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hands</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down</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information</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specifying</a:t>
            </a:r>
            <a:r>
              <a:rPr lang="cs-CZ" altLang="en-US" sz="2000" dirty="0" smtClean="0">
                <a:latin typeface="Comic Sans MS" panose="030F0702030302020204" pitchFamily="66" charset="0"/>
              </a:rPr>
              <a:t>, in </a:t>
            </a:r>
            <a:r>
              <a:rPr lang="cs-CZ" altLang="en-US" sz="2000" dirty="0" err="1" smtClean="0">
                <a:latin typeface="Comic Sans MS" panose="030F0702030302020204" pitchFamily="66" charset="0"/>
              </a:rPr>
              <a:t>extraordinary</a:t>
            </a:r>
            <a:r>
              <a:rPr lang="cs-CZ" altLang="en-US" sz="2000" dirty="0" smtClean="0">
                <a:latin typeface="Comic Sans MS" panose="030F0702030302020204" pitchFamily="66" charset="0"/>
              </a:rPr>
              <a:t> detail, </a:t>
            </a:r>
            <a:r>
              <a:rPr lang="cs-CZ" altLang="en-US" sz="2000" dirty="0" err="1" smtClean="0">
                <a:latin typeface="Comic Sans MS" panose="030F0702030302020204" pitchFamily="66" charset="0"/>
              </a:rPr>
              <a:t>the</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characteristics</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that</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the</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offspring</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shall</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have</a:t>
            </a:r>
            <a:endParaRPr lang="cs-CZ" altLang="en-US" sz="2000" dirty="0" smtClean="0">
              <a:latin typeface="Comic Sans MS" panose="030F0702030302020204" pitchFamily="66" charset="0"/>
            </a:endParaRPr>
          </a:p>
          <a:p>
            <a:pPr eaLnBrk="1" hangingPunct="1">
              <a:lnSpc>
                <a:spcPct val="90000"/>
              </a:lnSpc>
            </a:pPr>
            <a:r>
              <a:rPr lang="cs-CZ" altLang="en-US" sz="2000" b="1" dirty="0" smtClean="0">
                <a:latin typeface="Comic Sans MS" panose="030F0702030302020204" pitchFamily="66" charset="0"/>
              </a:rPr>
              <a:t>Heredity </a:t>
            </a:r>
            <a:r>
              <a:rPr lang="cs-CZ" altLang="en-US" sz="2000" b="1" dirty="0" err="1" smtClean="0">
                <a:latin typeface="Comic Sans MS" panose="030F0702030302020204" pitchFamily="66" charset="0"/>
              </a:rPr>
              <a:t>is</a:t>
            </a:r>
            <a:r>
              <a:rPr lang="cs-CZ" altLang="en-US" sz="2000" b="1" dirty="0" smtClean="0">
                <a:latin typeface="Comic Sans MS" panose="030F0702030302020204" pitchFamily="66" charset="0"/>
              </a:rPr>
              <a:t> a </a:t>
            </a:r>
            <a:r>
              <a:rPr lang="cs-CZ" altLang="en-US" sz="2000" b="1" dirty="0" err="1" smtClean="0">
                <a:latin typeface="Comic Sans MS" panose="030F0702030302020204" pitchFamily="66" charset="0"/>
              </a:rPr>
              <a:t>central</a:t>
            </a:r>
            <a:r>
              <a:rPr lang="cs-CZ" altLang="en-US" sz="2000" b="1" dirty="0" smtClean="0">
                <a:latin typeface="Comic Sans MS" panose="030F0702030302020204" pitchFamily="66" charset="0"/>
              </a:rPr>
              <a:t> part </a:t>
            </a:r>
            <a:r>
              <a:rPr lang="cs-CZ" altLang="en-US" sz="2000" b="1" dirty="0" err="1" smtClean="0">
                <a:latin typeface="Comic Sans MS" panose="030F0702030302020204" pitchFamily="66" charset="0"/>
              </a:rPr>
              <a:t>of</a:t>
            </a:r>
            <a:r>
              <a:rPr lang="cs-CZ" altLang="en-US" sz="2000" b="1" dirty="0" smtClean="0">
                <a:latin typeface="Comic Sans MS" panose="030F0702030302020204" pitchFamily="66" charset="0"/>
              </a:rPr>
              <a:t> </a:t>
            </a:r>
            <a:r>
              <a:rPr lang="cs-CZ" altLang="en-US" sz="2000" b="1" dirty="0" err="1" smtClean="0">
                <a:latin typeface="Comic Sans MS" panose="030F0702030302020204" pitchFamily="66" charset="0"/>
              </a:rPr>
              <a:t>definition</a:t>
            </a:r>
            <a:r>
              <a:rPr lang="cs-CZ" altLang="en-US" sz="2000" b="1" dirty="0" smtClean="0">
                <a:latin typeface="Comic Sans MS" panose="030F0702030302020204" pitchFamily="66" charset="0"/>
              </a:rPr>
              <a:t> </a:t>
            </a:r>
            <a:r>
              <a:rPr lang="cs-CZ" altLang="en-US" sz="2000" b="1" dirty="0" err="1" smtClean="0">
                <a:latin typeface="Comic Sans MS" panose="030F0702030302020204" pitchFamily="66" charset="0"/>
              </a:rPr>
              <a:t>of</a:t>
            </a:r>
            <a:r>
              <a:rPr lang="cs-CZ" altLang="en-US" sz="2000" b="1" dirty="0" smtClean="0">
                <a:latin typeface="Comic Sans MS" panose="030F0702030302020204" pitchFamily="66" charset="0"/>
              </a:rPr>
              <a:t> </a:t>
            </a:r>
            <a:r>
              <a:rPr lang="cs-CZ" altLang="en-US" sz="2000" b="1" dirty="0" err="1" smtClean="0">
                <a:latin typeface="Comic Sans MS" panose="030F0702030302020204" pitchFamily="66" charset="0"/>
              </a:rPr>
              <a:t>life</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it</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distinguishes</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life</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from</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other</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processes</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the</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growth</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of</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crystals</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the</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burning</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of</a:t>
            </a:r>
            <a:r>
              <a:rPr lang="cs-CZ" altLang="en-US" sz="2000" dirty="0" smtClean="0">
                <a:latin typeface="Comic Sans MS" panose="030F0702030302020204" pitchFamily="66" charset="0"/>
              </a:rPr>
              <a:t> a </a:t>
            </a:r>
            <a:r>
              <a:rPr lang="cs-CZ" altLang="en-US" sz="2000" dirty="0" err="1" smtClean="0">
                <a:latin typeface="Comic Sans MS" panose="030F0702030302020204" pitchFamily="66" charset="0"/>
              </a:rPr>
              <a:t>candle</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the</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formation</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of</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waves</a:t>
            </a:r>
            <a:r>
              <a:rPr lang="cs-CZ" altLang="en-US" sz="2000" dirty="0" smtClean="0">
                <a:latin typeface="Comic Sans MS" panose="030F0702030302020204" pitchFamily="66" charset="0"/>
              </a:rPr>
              <a:t> on </a:t>
            </a:r>
            <a:r>
              <a:rPr lang="cs-CZ" altLang="en-US" sz="2000" dirty="0" err="1" smtClean="0">
                <a:latin typeface="Comic Sans MS" panose="030F0702030302020204" pitchFamily="66" charset="0"/>
              </a:rPr>
              <a:t>water</a:t>
            </a:r>
            <a:r>
              <a:rPr lang="cs-CZ" altLang="en-US" sz="2000" dirty="0" smtClean="0">
                <a:latin typeface="Comic Sans MS" panose="030F0702030302020204" pitchFamily="66" charset="0"/>
              </a:rPr>
              <a:t>), in </a:t>
            </a:r>
            <a:r>
              <a:rPr lang="cs-CZ" altLang="en-US" sz="2000" dirty="0" err="1" smtClean="0">
                <a:latin typeface="Comic Sans MS" panose="030F0702030302020204" pitchFamily="66" charset="0"/>
              </a:rPr>
              <a:t>which</a:t>
            </a:r>
            <a:r>
              <a:rPr lang="cs-CZ" altLang="en-US" sz="2000" dirty="0" smtClean="0">
                <a:latin typeface="Comic Sans MS" panose="030F0702030302020204" pitchFamily="66" charset="0"/>
              </a:rPr>
              <a:t> </a:t>
            </a:r>
            <a:r>
              <a:rPr lang="cs-CZ" altLang="en-US" sz="2000" b="1" dirty="0" err="1" smtClean="0">
                <a:latin typeface="Comic Sans MS" panose="030F0702030302020204" pitchFamily="66" charset="0"/>
              </a:rPr>
              <a:t>orderly</a:t>
            </a:r>
            <a:r>
              <a:rPr lang="cs-CZ" altLang="en-US" sz="2000" b="1" dirty="0" smtClean="0">
                <a:latin typeface="Comic Sans MS" panose="030F0702030302020204" pitchFamily="66" charset="0"/>
              </a:rPr>
              <a:t> </a:t>
            </a:r>
            <a:r>
              <a:rPr lang="cs-CZ" altLang="en-US" sz="2000" b="1" dirty="0" err="1" smtClean="0">
                <a:latin typeface="Comic Sans MS" panose="030F0702030302020204" pitchFamily="66" charset="0"/>
              </a:rPr>
              <a:t>structures</a:t>
            </a:r>
            <a:r>
              <a:rPr lang="cs-CZ" altLang="en-US" sz="2000" b="1" dirty="0" smtClean="0">
                <a:latin typeface="Comic Sans MS" panose="030F0702030302020204" pitchFamily="66" charset="0"/>
              </a:rPr>
              <a:t> </a:t>
            </a:r>
            <a:r>
              <a:rPr lang="cs-CZ" altLang="en-US" sz="2000" dirty="0" smtClean="0">
                <a:latin typeface="Comic Sans MS" panose="030F0702030302020204" pitchFamily="66" charset="0"/>
              </a:rPr>
              <a:t>are </a:t>
            </a:r>
            <a:r>
              <a:rPr lang="cs-CZ" altLang="en-US" sz="2000" dirty="0" err="1" smtClean="0">
                <a:latin typeface="Comic Sans MS" panose="030F0702030302020204" pitchFamily="66" charset="0"/>
              </a:rPr>
              <a:t>generated</a:t>
            </a:r>
            <a:r>
              <a:rPr lang="cs-CZ" altLang="en-US" sz="2000" dirty="0" smtClean="0">
                <a:latin typeface="Comic Sans MS" panose="030F0702030302020204" pitchFamily="66" charset="0"/>
              </a:rPr>
              <a:t> but </a:t>
            </a:r>
            <a:r>
              <a:rPr lang="cs-CZ" altLang="en-US" sz="2000" dirty="0" err="1" smtClean="0">
                <a:latin typeface="Comic Sans MS" panose="030F0702030302020204" pitchFamily="66" charset="0"/>
              </a:rPr>
              <a:t>without</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the</a:t>
            </a:r>
            <a:r>
              <a:rPr lang="cs-CZ" altLang="en-US" sz="2000" dirty="0" smtClean="0">
                <a:latin typeface="Comic Sans MS" panose="030F0702030302020204" pitchFamily="66" charset="0"/>
              </a:rPr>
              <a:t> </a:t>
            </a:r>
            <a:r>
              <a:rPr lang="cs-CZ" altLang="en-US" sz="2000" b="1" dirty="0" err="1" smtClean="0">
                <a:latin typeface="Comic Sans MS" panose="030F0702030302020204" pitchFamily="66" charset="0"/>
              </a:rPr>
              <a:t>same</a:t>
            </a:r>
            <a:r>
              <a:rPr lang="cs-CZ" altLang="en-US" sz="2000" b="1" dirty="0" smtClean="0">
                <a:latin typeface="Comic Sans MS" panose="030F0702030302020204" pitchFamily="66" charset="0"/>
              </a:rPr>
              <a:t> link</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between</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the</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peculiarities</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of</a:t>
            </a:r>
            <a:r>
              <a:rPr lang="cs-CZ" altLang="en-US" sz="2000" dirty="0" smtClean="0">
                <a:latin typeface="Comic Sans MS" panose="030F0702030302020204" pitchFamily="66" charset="0"/>
              </a:rPr>
              <a:t> </a:t>
            </a:r>
            <a:r>
              <a:rPr lang="cs-CZ" altLang="en-US" sz="2000" b="1" dirty="0" err="1" smtClean="0">
                <a:latin typeface="Comic Sans MS" panose="030F0702030302020204" pitchFamily="66" charset="0"/>
              </a:rPr>
              <a:t>parents</a:t>
            </a:r>
            <a:r>
              <a:rPr lang="cs-CZ" altLang="en-US" sz="2000" b="1" dirty="0" smtClean="0">
                <a:latin typeface="Comic Sans MS" panose="030F0702030302020204" pitchFamily="66" charset="0"/>
              </a:rPr>
              <a:t> and </a:t>
            </a:r>
            <a:r>
              <a:rPr lang="cs-CZ" altLang="en-US" sz="2000" b="1" dirty="0" err="1" smtClean="0">
                <a:latin typeface="Comic Sans MS" panose="030F0702030302020204" pitchFamily="66" charset="0"/>
              </a:rPr>
              <a:t>peculiarities</a:t>
            </a:r>
            <a:r>
              <a:rPr lang="cs-CZ" altLang="en-US" sz="2000" b="1" dirty="0" smtClean="0">
                <a:latin typeface="Comic Sans MS" panose="030F0702030302020204" pitchFamily="66" charset="0"/>
              </a:rPr>
              <a:t> </a:t>
            </a:r>
            <a:r>
              <a:rPr lang="cs-CZ" altLang="en-US" sz="2000" dirty="0" err="1" smtClean="0">
                <a:latin typeface="Comic Sans MS" panose="030F0702030302020204" pitchFamily="66" charset="0"/>
              </a:rPr>
              <a:t>of</a:t>
            </a:r>
            <a:r>
              <a:rPr lang="cs-CZ" altLang="en-US" sz="2000" dirty="0" smtClean="0">
                <a:latin typeface="Comic Sans MS" panose="030F0702030302020204" pitchFamily="66" charset="0"/>
              </a:rPr>
              <a:t> </a:t>
            </a:r>
            <a:r>
              <a:rPr lang="cs-CZ" altLang="en-US" sz="2000" dirty="0" err="1" smtClean="0">
                <a:latin typeface="Comic Sans MS" panose="030F0702030302020204" pitchFamily="66" charset="0"/>
              </a:rPr>
              <a:t>offspring</a:t>
            </a:r>
            <a:endParaRPr lang="cs-CZ" altLang="en-US" sz="2000" dirty="0" smtClean="0">
              <a:latin typeface="Comic Sans MS" panose="030F0702030302020204" pitchFamily="66" charset="0"/>
            </a:endParaRPr>
          </a:p>
        </p:txBody>
      </p:sp>
      <p:pic>
        <p:nvPicPr>
          <p:cNvPr id="4100" name="Picture 4" descr="bc1-1"/>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827088" y="692150"/>
            <a:ext cx="7489825" cy="2897188"/>
          </a:xfrm>
          <a:noFill/>
          <a:ln>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1" name="Rectangle 5"/>
          <p:cNvSpPr>
            <a:spLocks noChangeArrowheads="1"/>
          </p:cNvSpPr>
          <p:nvPr/>
        </p:nvSpPr>
        <p:spPr bwMode="auto">
          <a:xfrm>
            <a:off x="6096000" y="2209800"/>
            <a:ext cx="11699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en-US" sz="1200" b="1">
                <a:solidFill>
                  <a:srgbClr val="FFFF99"/>
                </a:solidFill>
              </a:rPr>
              <a:t>Seaweed Fucus</a:t>
            </a:r>
          </a:p>
        </p:txBody>
      </p:sp>
      <p:sp>
        <p:nvSpPr>
          <p:cNvPr id="4102" name="Rectangle 6"/>
          <p:cNvSpPr>
            <a:spLocks noChangeArrowheads="1"/>
          </p:cNvSpPr>
          <p:nvPr/>
        </p:nvSpPr>
        <p:spPr bwMode="auto">
          <a:xfrm>
            <a:off x="3429000" y="2209800"/>
            <a:ext cx="615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30000"/>
              </a:spcBef>
              <a:buFontTx/>
              <a:buNone/>
            </a:pPr>
            <a:r>
              <a:rPr lang="cs-CZ" altLang="en-US" sz="1200" b="1">
                <a:solidFill>
                  <a:srgbClr val="FFFF99"/>
                </a:solidFill>
              </a:rPr>
              <a:t>Mouse</a:t>
            </a:r>
          </a:p>
        </p:txBody>
      </p:sp>
      <p:sp>
        <p:nvSpPr>
          <p:cNvPr id="4103" name="Rectangle 7"/>
          <p:cNvSpPr>
            <a:spLocks noChangeArrowheads="1"/>
          </p:cNvSpPr>
          <p:nvPr/>
        </p:nvSpPr>
        <p:spPr bwMode="auto">
          <a:xfrm>
            <a:off x="838200" y="2286000"/>
            <a:ext cx="8826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30000"/>
              </a:spcBef>
              <a:buFontTx/>
              <a:buNone/>
            </a:pPr>
            <a:r>
              <a:rPr lang="cs-CZ" altLang="en-US" sz="1200" b="1">
                <a:solidFill>
                  <a:srgbClr val="FFFF99"/>
                </a:solidFill>
              </a:rPr>
              <a:t>Sea urchin</a:t>
            </a:r>
          </a:p>
        </p:txBody>
      </p:sp>
      <p:sp>
        <p:nvSpPr>
          <p:cNvPr id="4104" name="Rectangle 8"/>
          <p:cNvSpPr>
            <a:spLocks noChangeArrowheads="1"/>
          </p:cNvSpPr>
          <p:nvPr/>
        </p:nvSpPr>
        <p:spPr bwMode="auto">
          <a:xfrm>
            <a:off x="6553200" y="838200"/>
            <a:ext cx="14287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en-US" sz="1200" b="1">
                <a:solidFill>
                  <a:srgbClr val="FFFF99"/>
                </a:solidFill>
              </a:rPr>
              <a:t>Seaweed Fucus egg</a:t>
            </a:r>
          </a:p>
        </p:txBody>
      </p:sp>
      <p:sp>
        <p:nvSpPr>
          <p:cNvPr id="4105" name="Rectangle 9"/>
          <p:cNvSpPr>
            <a:spLocks noChangeArrowheads="1"/>
          </p:cNvSpPr>
          <p:nvPr/>
        </p:nvSpPr>
        <p:spPr bwMode="auto">
          <a:xfrm>
            <a:off x="3886200" y="762000"/>
            <a:ext cx="8747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en-US" sz="1200" b="1">
                <a:solidFill>
                  <a:srgbClr val="FFFF99"/>
                </a:solidFill>
              </a:rPr>
              <a:t>Mouse egg</a:t>
            </a:r>
          </a:p>
        </p:txBody>
      </p:sp>
      <p:sp>
        <p:nvSpPr>
          <p:cNvPr id="4106" name="Rectangle 10"/>
          <p:cNvSpPr>
            <a:spLocks noChangeArrowheads="1"/>
          </p:cNvSpPr>
          <p:nvPr/>
        </p:nvSpPr>
        <p:spPr bwMode="auto">
          <a:xfrm>
            <a:off x="1219200" y="762000"/>
            <a:ext cx="11414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en-US" sz="1200" b="1">
                <a:solidFill>
                  <a:srgbClr val="FFFF99"/>
                </a:solidFill>
              </a:rPr>
              <a:t>Sea urchin egg</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endParaRPr lang="en-US" altLang="en-US" smtClean="0">
              <a:solidFill>
                <a:schemeClr val="tx1"/>
              </a:solidFill>
            </a:endParaRPr>
          </a:p>
        </p:txBody>
      </p:sp>
      <p:sp>
        <p:nvSpPr>
          <p:cNvPr id="23555" name="Rectangle 3"/>
          <p:cNvSpPr>
            <a:spLocks noGrp="1" noChangeArrowheads="1"/>
          </p:cNvSpPr>
          <p:nvPr>
            <p:ph type="body" idx="1"/>
          </p:nvPr>
        </p:nvSpPr>
        <p:spPr/>
        <p:txBody>
          <a:bodyPr/>
          <a:lstStyle/>
          <a:p>
            <a:pPr eaLnBrk="1" hangingPunct="1"/>
            <a:endParaRPr lang="en-US" altLang="en-US" smtClean="0"/>
          </a:p>
        </p:txBody>
      </p:sp>
      <p:pic>
        <p:nvPicPr>
          <p:cNvPr id="23556" name="Picture 4" descr="bc9-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610600" cy="6537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idx="1"/>
          </p:nvPr>
        </p:nvSpPr>
        <p:spPr/>
        <p:txBody>
          <a:bodyPr/>
          <a:lstStyle/>
          <a:p>
            <a:pPr eaLnBrk="1" hangingPunct="1"/>
            <a:endParaRPr lang="en-US" altLang="en-US" smtClean="0"/>
          </a:p>
        </p:txBody>
      </p:sp>
      <p:pic>
        <p:nvPicPr>
          <p:cNvPr id="24579" name="Picture 6" descr="bc9-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10600" cy="636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381000" y="228600"/>
            <a:ext cx="4876800" cy="1143000"/>
          </a:xfrm>
        </p:spPr>
        <p:txBody>
          <a:bodyPr/>
          <a:lstStyle/>
          <a:p>
            <a:pPr eaLnBrk="1" hangingPunct="1">
              <a:defRPr/>
            </a:pPr>
            <a:r>
              <a:rPr lang="cs-CZ" altLang="en-US" sz="2800" b="1" dirty="0" err="1" smtClean="0">
                <a:solidFill>
                  <a:srgbClr val="FF0000"/>
                </a:solidFill>
                <a:effectLst>
                  <a:outerShdw blurRad="38100" dist="38100" dir="2700000" algn="tl">
                    <a:srgbClr val="000000"/>
                  </a:outerShdw>
                </a:effectLst>
                <a:latin typeface="Calibri" panose="020F0502020204030204" pitchFamily="34" charset="0"/>
                <a:cs typeface="Calibri" panose="020F0502020204030204" pitchFamily="34" charset="0"/>
              </a:rPr>
              <a:t>The</a:t>
            </a:r>
            <a:r>
              <a:rPr lang="cs-CZ" altLang="en-US" sz="2800" b="1" dirty="0" smtClean="0">
                <a:solidFill>
                  <a:srgbClr val="FF0000"/>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cs-CZ" altLang="en-US" sz="2800" b="1" dirty="0" err="1" smtClean="0">
                <a:solidFill>
                  <a:srgbClr val="FF0000"/>
                </a:solidFill>
                <a:effectLst>
                  <a:outerShdw blurRad="38100" dist="38100" dir="2700000" algn="tl">
                    <a:srgbClr val="000000"/>
                  </a:outerShdw>
                </a:effectLst>
                <a:latin typeface="Calibri" panose="020F0502020204030204" pitchFamily="34" charset="0"/>
                <a:cs typeface="Calibri" panose="020F0502020204030204" pitchFamily="34" charset="0"/>
              </a:rPr>
              <a:t>dimensions</a:t>
            </a:r>
            <a:r>
              <a:rPr lang="cs-CZ" altLang="en-US" sz="2800" b="1" dirty="0" smtClean="0">
                <a:solidFill>
                  <a:srgbClr val="FF0000"/>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cs-CZ" altLang="en-US" sz="2800" b="1" dirty="0" err="1" smtClean="0">
                <a:solidFill>
                  <a:srgbClr val="FF0000"/>
                </a:solidFill>
                <a:effectLst>
                  <a:outerShdw blurRad="38100" dist="38100" dir="2700000" algn="tl">
                    <a:srgbClr val="000000"/>
                  </a:outerShdw>
                </a:effectLst>
                <a:latin typeface="Calibri" panose="020F0502020204030204" pitchFamily="34" charset="0"/>
                <a:cs typeface="Calibri" panose="020F0502020204030204" pitchFamily="34" charset="0"/>
              </a:rPr>
              <a:t>of</a:t>
            </a:r>
            <a:r>
              <a:rPr lang="cs-CZ" altLang="en-US" sz="2800" b="1" dirty="0" smtClean="0">
                <a:solidFill>
                  <a:srgbClr val="FF0000"/>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cs-CZ" altLang="en-US" sz="2800" b="1" dirty="0" err="1" smtClean="0">
                <a:solidFill>
                  <a:srgbClr val="FF0000"/>
                </a:solidFill>
                <a:effectLst>
                  <a:outerShdw blurRad="38100" dist="38100" dir="2700000" algn="tl">
                    <a:srgbClr val="000000"/>
                  </a:outerShdw>
                </a:effectLst>
                <a:latin typeface="Calibri" panose="020F0502020204030204" pitchFamily="34" charset="0"/>
                <a:cs typeface="Calibri" panose="020F0502020204030204" pitchFamily="34" charset="0"/>
              </a:rPr>
              <a:t>crystalline</a:t>
            </a:r>
            <a:r>
              <a:rPr lang="cs-CZ" altLang="en-US" sz="2800" b="1" dirty="0" smtClean="0">
                <a:solidFill>
                  <a:srgbClr val="FF0000"/>
                </a:solidFill>
                <a:effectLst>
                  <a:outerShdw blurRad="38100" dist="38100" dir="2700000" algn="tl">
                    <a:srgbClr val="000000"/>
                  </a:outerShdw>
                </a:effectLst>
                <a:latin typeface="Calibri" panose="020F0502020204030204" pitchFamily="34" charset="0"/>
                <a:cs typeface="Calibri" panose="020F0502020204030204" pitchFamily="34" charset="0"/>
              </a:rPr>
              <a:t> DNA </a:t>
            </a:r>
            <a:r>
              <a:rPr lang="cs-CZ" altLang="en-US" sz="2800" b="1" dirty="0" err="1" smtClean="0">
                <a:solidFill>
                  <a:srgbClr val="FF0000"/>
                </a:solidFill>
                <a:effectLst>
                  <a:outerShdw blurRad="38100" dist="38100" dir="2700000" algn="tl">
                    <a:srgbClr val="000000"/>
                  </a:outerShdw>
                </a:effectLst>
                <a:latin typeface="Calibri" panose="020F0502020204030204" pitchFamily="34" charset="0"/>
                <a:cs typeface="Calibri" panose="020F0502020204030204" pitchFamily="34" charset="0"/>
              </a:rPr>
              <a:t>have</a:t>
            </a:r>
            <a:r>
              <a:rPr lang="cs-CZ" altLang="en-US" sz="2800" b="1" dirty="0" smtClean="0">
                <a:solidFill>
                  <a:srgbClr val="FF0000"/>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cs-CZ" altLang="en-US" sz="2800" b="1" dirty="0" err="1" smtClean="0">
                <a:solidFill>
                  <a:srgbClr val="FF0000"/>
                </a:solidFill>
                <a:effectLst>
                  <a:outerShdw blurRad="38100" dist="38100" dir="2700000" algn="tl">
                    <a:srgbClr val="000000"/>
                  </a:outerShdw>
                </a:effectLst>
                <a:latin typeface="Calibri" panose="020F0502020204030204" pitchFamily="34" charset="0"/>
                <a:cs typeface="Calibri" panose="020F0502020204030204" pitchFamily="34" charset="0"/>
              </a:rPr>
              <a:t>been</a:t>
            </a:r>
            <a:r>
              <a:rPr lang="cs-CZ" altLang="en-US" sz="2800" b="1" dirty="0" smtClean="0">
                <a:solidFill>
                  <a:srgbClr val="FF0000"/>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cs-CZ" altLang="en-US" sz="2800" b="1" dirty="0" err="1" smtClean="0">
                <a:solidFill>
                  <a:srgbClr val="FF0000"/>
                </a:solidFill>
                <a:effectLst>
                  <a:outerShdw blurRad="38100" dist="38100" dir="2700000" algn="tl">
                    <a:srgbClr val="000000"/>
                  </a:outerShdw>
                </a:effectLst>
                <a:latin typeface="Calibri" panose="020F0502020204030204" pitchFamily="34" charset="0"/>
                <a:cs typeface="Calibri" panose="020F0502020204030204" pitchFamily="34" charset="0"/>
              </a:rPr>
              <a:t>precisely</a:t>
            </a:r>
            <a:r>
              <a:rPr lang="cs-CZ" altLang="en-US" sz="2800" b="1" dirty="0" smtClean="0">
                <a:solidFill>
                  <a:srgbClr val="FF0000"/>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cs-CZ" altLang="en-US" sz="2800" b="1" dirty="0" err="1" smtClean="0">
                <a:solidFill>
                  <a:srgbClr val="FF0000"/>
                </a:solidFill>
                <a:effectLst>
                  <a:outerShdw blurRad="38100" dist="38100" dir="2700000" algn="tl">
                    <a:srgbClr val="000000"/>
                  </a:outerShdw>
                </a:effectLst>
                <a:latin typeface="Calibri" panose="020F0502020204030204" pitchFamily="34" charset="0"/>
                <a:cs typeface="Calibri" panose="020F0502020204030204" pitchFamily="34" charset="0"/>
              </a:rPr>
              <a:t>measured</a:t>
            </a:r>
            <a:endParaRPr lang="cs-CZ" altLang="en-US" sz="2800" b="1" dirty="0" smtClean="0">
              <a:solidFill>
                <a:schemeClr val="tx1"/>
              </a:solidFill>
              <a:latin typeface="Calibri" panose="020F0502020204030204" pitchFamily="34" charset="0"/>
              <a:cs typeface="Calibri" panose="020F0502020204030204" pitchFamily="34" charset="0"/>
            </a:endParaRPr>
          </a:p>
        </p:txBody>
      </p:sp>
      <p:sp>
        <p:nvSpPr>
          <p:cNvPr id="25603" name="Rectangle 3"/>
          <p:cNvSpPr>
            <a:spLocks noGrp="1" noChangeArrowheads="1"/>
          </p:cNvSpPr>
          <p:nvPr>
            <p:ph type="body" idx="1"/>
          </p:nvPr>
        </p:nvSpPr>
        <p:spPr>
          <a:xfrm>
            <a:off x="152400" y="1600200"/>
            <a:ext cx="5181600" cy="4114800"/>
          </a:xfrm>
        </p:spPr>
        <p:txBody>
          <a:bodyPr/>
          <a:lstStyle/>
          <a:p>
            <a:pPr eaLnBrk="1" hangingPunct="1">
              <a:lnSpc>
                <a:spcPct val="90000"/>
              </a:lnSpc>
            </a:pPr>
            <a:r>
              <a:rPr lang="cs-CZ" altLang="en-US" sz="2800" b="1" dirty="0" err="1" smtClean="0">
                <a:latin typeface="Calibri Light" panose="020F0302020204030204" pitchFamily="34" charset="0"/>
                <a:cs typeface="Calibri Light" panose="020F0302020204030204" pitchFamily="34" charset="0"/>
              </a:rPr>
              <a:t>One</a:t>
            </a:r>
            <a:r>
              <a:rPr lang="cs-CZ" altLang="en-US" sz="2800" b="1" dirty="0" smtClean="0">
                <a:latin typeface="Calibri Light" panose="020F0302020204030204" pitchFamily="34" charset="0"/>
                <a:cs typeface="Calibri Light" panose="020F0302020204030204" pitchFamily="34" charset="0"/>
              </a:rPr>
              <a:t> </a:t>
            </a:r>
            <a:r>
              <a:rPr lang="cs-CZ" altLang="en-US" sz="2800" b="1" dirty="0" err="1" smtClean="0">
                <a:latin typeface="Calibri Light" panose="020F0302020204030204" pitchFamily="34" charset="0"/>
                <a:cs typeface="Calibri Light" panose="020F0302020204030204" pitchFamily="34" charset="0"/>
              </a:rPr>
              <a:t>turn</a:t>
            </a:r>
            <a:r>
              <a:rPr lang="cs-CZ" altLang="en-US" sz="2800" b="1" dirty="0" smtClean="0">
                <a:latin typeface="Calibri Light" panose="020F0302020204030204" pitchFamily="34" charset="0"/>
                <a:cs typeface="Calibri Light" panose="020F0302020204030204" pitchFamily="34" charset="0"/>
              </a:rPr>
              <a:t> </a:t>
            </a:r>
            <a:r>
              <a:rPr lang="cs-CZ" altLang="en-US" sz="2800" b="1" dirty="0" err="1" smtClean="0">
                <a:latin typeface="Calibri Light" panose="020F0302020204030204" pitchFamily="34" charset="0"/>
                <a:cs typeface="Calibri Light" panose="020F0302020204030204" pitchFamily="34" charset="0"/>
              </a:rPr>
              <a:t>of</a:t>
            </a:r>
            <a:r>
              <a:rPr lang="cs-CZ" altLang="en-US" sz="2800" b="1"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the</a:t>
            </a:r>
            <a:r>
              <a:rPr lang="cs-CZ" altLang="en-US" sz="2800" dirty="0" smtClean="0">
                <a:latin typeface="Calibri Light" panose="020F0302020204030204" pitchFamily="34" charset="0"/>
                <a:cs typeface="Calibri Light" panose="020F0302020204030204" pitchFamily="34" charset="0"/>
              </a:rPr>
              <a:t> double helix </a:t>
            </a:r>
            <a:r>
              <a:rPr lang="cs-CZ" altLang="en-US" sz="2800" dirty="0" err="1" smtClean="0">
                <a:latin typeface="Calibri Light" panose="020F0302020204030204" pitchFamily="34" charset="0"/>
                <a:cs typeface="Calibri Light" panose="020F0302020204030204" pitchFamily="34" charset="0"/>
              </a:rPr>
              <a:t>spans</a:t>
            </a:r>
            <a:r>
              <a:rPr lang="cs-CZ" altLang="en-US" sz="2800" dirty="0" smtClean="0">
                <a:latin typeface="Calibri Light" panose="020F0302020204030204" pitchFamily="34" charset="0"/>
                <a:cs typeface="Calibri Light" panose="020F0302020204030204" pitchFamily="34" charset="0"/>
              </a:rPr>
              <a:t> </a:t>
            </a:r>
            <a:r>
              <a:rPr lang="cs-CZ" altLang="en-US" sz="2800" b="1" dirty="0" smtClean="0">
                <a:latin typeface="Calibri Light" panose="020F0302020204030204" pitchFamily="34" charset="0"/>
                <a:cs typeface="Calibri Light" panose="020F0302020204030204" pitchFamily="34" charset="0"/>
              </a:rPr>
              <a:t>3.4 </a:t>
            </a:r>
            <a:r>
              <a:rPr lang="cs-CZ" altLang="en-US" sz="2800" b="1" dirty="0" err="1" smtClean="0">
                <a:latin typeface="Calibri Light" panose="020F0302020204030204" pitchFamily="34" charset="0"/>
                <a:cs typeface="Calibri Light" panose="020F0302020204030204" pitchFamily="34" charset="0"/>
              </a:rPr>
              <a:t>nm</a:t>
            </a:r>
            <a:r>
              <a:rPr lang="cs-CZ" altLang="en-US" sz="2800" b="1" dirty="0" smtClean="0">
                <a:latin typeface="Calibri Light" panose="020F0302020204030204" pitchFamily="34" charset="0"/>
                <a:cs typeface="Calibri Light" panose="020F0302020204030204" pitchFamily="34" charset="0"/>
              </a:rPr>
              <a:t> </a:t>
            </a:r>
            <a:r>
              <a:rPr lang="cs-CZ" altLang="en-US" sz="2800" dirty="0" smtClean="0">
                <a:latin typeface="Calibri Light" panose="020F0302020204030204" pitchFamily="34" charset="0"/>
                <a:cs typeface="Calibri Light" panose="020F0302020204030204" pitchFamily="34" charset="0"/>
              </a:rPr>
              <a:t>and </a:t>
            </a:r>
            <a:r>
              <a:rPr lang="cs-CZ" altLang="en-US" sz="2800" dirty="0" err="1" smtClean="0">
                <a:latin typeface="Calibri Light" panose="020F0302020204030204" pitchFamily="34" charset="0"/>
                <a:cs typeface="Calibri Light" panose="020F0302020204030204" pitchFamily="34" charset="0"/>
              </a:rPr>
              <a:t>consists</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of</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approximately</a:t>
            </a:r>
            <a:r>
              <a:rPr lang="cs-CZ" altLang="en-US" sz="2800" dirty="0" smtClean="0">
                <a:latin typeface="Calibri Light" panose="020F0302020204030204" pitchFamily="34" charset="0"/>
                <a:cs typeface="Calibri Light" panose="020F0302020204030204" pitchFamily="34" charset="0"/>
              </a:rPr>
              <a:t> </a:t>
            </a:r>
            <a:r>
              <a:rPr lang="cs-CZ" altLang="en-US" sz="2800" b="1" dirty="0" smtClean="0">
                <a:latin typeface="Calibri Light" panose="020F0302020204030204" pitchFamily="34" charset="0"/>
                <a:cs typeface="Calibri Light" panose="020F0302020204030204" pitchFamily="34" charset="0"/>
              </a:rPr>
              <a:t>10.4 bp</a:t>
            </a:r>
          </a:p>
          <a:p>
            <a:pPr eaLnBrk="1" hangingPunct="1">
              <a:lnSpc>
                <a:spcPct val="90000"/>
              </a:lnSpc>
            </a:pPr>
            <a:endParaRPr lang="cs-CZ" altLang="en-US" sz="2800" dirty="0" smtClean="0">
              <a:latin typeface="Calibri Light" panose="020F0302020204030204" pitchFamily="34" charset="0"/>
              <a:cs typeface="Calibri Light" panose="020F0302020204030204" pitchFamily="34" charset="0"/>
            </a:endParaRPr>
          </a:p>
          <a:p>
            <a:pPr eaLnBrk="1" hangingPunct="1">
              <a:lnSpc>
                <a:spcPct val="90000"/>
              </a:lnSpc>
            </a:pPr>
            <a:r>
              <a:rPr lang="cs-CZ" altLang="en-US" sz="2800" dirty="0" err="1" smtClean="0">
                <a:latin typeface="Calibri Light" panose="020F0302020204030204" pitchFamily="34" charset="0"/>
                <a:cs typeface="Calibri Light" panose="020F0302020204030204" pitchFamily="34" charset="0"/>
              </a:rPr>
              <a:t>The</a:t>
            </a:r>
            <a:r>
              <a:rPr lang="cs-CZ" altLang="en-US" sz="2800" dirty="0" smtClean="0">
                <a:latin typeface="Calibri Light" panose="020F0302020204030204" pitchFamily="34" charset="0"/>
                <a:cs typeface="Calibri Light" panose="020F0302020204030204" pitchFamily="34" charset="0"/>
              </a:rPr>
              <a:t> </a:t>
            </a:r>
            <a:r>
              <a:rPr lang="cs-CZ" altLang="en-US" sz="2800" b="1" dirty="0" err="1" smtClean="0">
                <a:latin typeface="Calibri Light" panose="020F0302020204030204" pitchFamily="34" charset="0"/>
                <a:cs typeface="Calibri Light" panose="020F0302020204030204" pitchFamily="34" charset="0"/>
              </a:rPr>
              <a:t>diameter</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of</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the</a:t>
            </a:r>
            <a:r>
              <a:rPr lang="cs-CZ" altLang="en-US" sz="2800" dirty="0" smtClean="0">
                <a:latin typeface="Calibri Light" panose="020F0302020204030204" pitchFamily="34" charset="0"/>
                <a:cs typeface="Calibri Light" panose="020F0302020204030204" pitchFamily="34" charset="0"/>
              </a:rPr>
              <a:t> double helix </a:t>
            </a:r>
            <a:r>
              <a:rPr lang="cs-CZ" altLang="en-US" sz="2800" dirty="0" err="1" smtClean="0">
                <a:latin typeface="Calibri Light" panose="020F0302020204030204" pitchFamily="34" charset="0"/>
                <a:cs typeface="Calibri Light" panose="020F0302020204030204" pitchFamily="34" charset="0"/>
              </a:rPr>
              <a:t>is</a:t>
            </a:r>
            <a:r>
              <a:rPr lang="cs-CZ" altLang="en-US" sz="2800" dirty="0" smtClean="0">
                <a:latin typeface="Calibri Light" panose="020F0302020204030204" pitchFamily="34" charset="0"/>
                <a:cs typeface="Calibri Light" panose="020F0302020204030204" pitchFamily="34" charset="0"/>
              </a:rPr>
              <a:t> </a:t>
            </a:r>
            <a:r>
              <a:rPr lang="cs-CZ" altLang="en-US" sz="2800" b="1" dirty="0" smtClean="0">
                <a:latin typeface="Calibri Light" panose="020F0302020204030204" pitchFamily="34" charset="0"/>
                <a:cs typeface="Calibri Light" panose="020F0302020204030204" pitchFamily="34" charset="0"/>
              </a:rPr>
              <a:t>2 </a:t>
            </a:r>
            <a:r>
              <a:rPr lang="cs-CZ" altLang="en-US" sz="2800" b="1" dirty="0" err="1" smtClean="0">
                <a:latin typeface="Calibri Light" panose="020F0302020204030204" pitchFamily="34" charset="0"/>
                <a:cs typeface="Calibri Light" panose="020F0302020204030204" pitchFamily="34" charset="0"/>
              </a:rPr>
              <a:t>nm</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there</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is</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sufficient</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space</a:t>
            </a:r>
            <a:r>
              <a:rPr lang="cs-CZ" altLang="en-US" sz="2800" dirty="0" smtClean="0">
                <a:latin typeface="Calibri Light" panose="020F0302020204030204" pitchFamily="34" charset="0"/>
                <a:cs typeface="Calibri Light" panose="020F0302020204030204" pitchFamily="34" charset="0"/>
              </a:rPr>
              <a:t> in </a:t>
            </a:r>
            <a:r>
              <a:rPr lang="cs-CZ" altLang="en-US" sz="2800" dirty="0" err="1" smtClean="0">
                <a:latin typeface="Calibri Light" panose="020F0302020204030204" pitchFamily="34" charset="0"/>
                <a:cs typeface="Calibri Light" panose="020F0302020204030204" pitchFamily="34" charset="0"/>
              </a:rPr>
              <a:t>the</a:t>
            </a:r>
            <a:r>
              <a:rPr lang="cs-CZ" altLang="en-US" sz="2800" dirty="0" smtClean="0">
                <a:latin typeface="Calibri Light" panose="020F0302020204030204" pitchFamily="34" charset="0"/>
                <a:cs typeface="Calibri Light" panose="020F0302020204030204" pitchFamily="34" charset="0"/>
              </a:rPr>
              <a:t> double helix </a:t>
            </a:r>
            <a:r>
              <a:rPr lang="cs-CZ" altLang="en-US" sz="2800" dirty="0" err="1" smtClean="0">
                <a:latin typeface="Calibri Light" panose="020F0302020204030204" pitchFamily="34" charset="0"/>
                <a:cs typeface="Calibri Light" panose="020F0302020204030204" pitchFamily="34" charset="0"/>
              </a:rPr>
              <a:t>interior</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only</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for</a:t>
            </a:r>
            <a:r>
              <a:rPr lang="cs-CZ" altLang="en-US" sz="2800" dirty="0" smtClean="0">
                <a:latin typeface="Calibri Light" panose="020F0302020204030204" pitchFamily="34" charset="0"/>
                <a:cs typeface="Calibri Light" panose="020F0302020204030204" pitchFamily="34" charset="0"/>
              </a:rPr>
              <a:t> base </a:t>
            </a:r>
            <a:r>
              <a:rPr lang="cs-CZ" altLang="en-US" sz="2800" dirty="0" err="1" smtClean="0">
                <a:latin typeface="Calibri Light" panose="020F0302020204030204" pitchFamily="34" charset="0"/>
                <a:cs typeface="Calibri Light" panose="020F0302020204030204" pitchFamily="34" charset="0"/>
              </a:rPr>
              <a:t>pairing</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between</a:t>
            </a:r>
            <a:r>
              <a:rPr lang="cs-CZ" altLang="en-US" sz="2800" dirty="0" smtClean="0">
                <a:latin typeface="Calibri Light" panose="020F0302020204030204" pitchFamily="34" charset="0"/>
                <a:cs typeface="Calibri Light" panose="020F0302020204030204" pitchFamily="34" charset="0"/>
              </a:rPr>
              <a:t> a purine and a </a:t>
            </a:r>
            <a:r>
              <a:rPr lang="cs-CZ" altLang="en-US" sz="2800" dirty="0" err="1" smtClean="0">
                <a:latin typeface="Calibri Light" panose="020F0302020204030204" pitchFamily="34" charset="0"/>
                <a:cs typeface="Calibri Light" panose="020F0302020204030204" pitchFamily="34" charset="0"/>
              </a:rPr>
              <a:t>pyrimidine</a:t>
            </a:r>
            <a:endParaRPr lang="cs-CZ" altLang="en-US" sz="2800" dirty="0" smtClean="0">
              <a:latin typeface="Calibri Light" panose="020F0302020204030204" pitchFamily="34" charset="0"/>
              <a:cs typeface="Calibri Light" panose="020F0302020204030204" pitchFamily="34" charset="0"/>
            </a:endParaRPr>
          </a:p>
          <a:p>
            <a:pPr eaLnBrk="1" hangingPunct="1">
              <a:lnSpc>
                <a:spcPct val="90000"/>
              </a:lnSpc>
            </a:pPr>
            <a:endParaRPr lang="cs-CZ" altLang="en-US" sz="2800" dirty="0" smtClean="0">
              <a:latin typeface="Calibri Light" panose="020F0302020204030204" pitchFamily="34" charset="0"/>
              <a:cs typeface="Calibri Light" panose="020F0302020204030204" pitchFamily="34" charset="0"/>
            </a:endParaRPr>
          </a:p>
          <a:p>
            <a:pPr eaLnBrk="1" hangingPunct="1">
              <a:lnSpc>
                <a:spcPct val="90000"/>
              </a:lnSpc>
            </a:pPr>
            <a:r>
              <a:rPr lang="cs-CZ" altLang="en-US" sz="2800" dirty="0" err="1" smtClean="0">
                <a:latin typeface="Calibri Light" panose="020F0302020204030204" pitchFamily="34" charset="0"/>
                <a:cs typeface="Calibri Light" panose="020F0302020204030204" pitchFamily="34" charset="0"/>
              </a:rPr>
              <a:t>The</a:t>
            </a:r>
            <a:r>
              <a:rPr lang="cs-CZ" altLang="en-US" sz="2800" dirty="0" smtClean="0">
                <a:latin typeface="Calibri Light" panose="020F0302020204030204" pitchFamily="34" charset="0"/>
                <a:cs typeface="Calibri Light" panose="020F0302020204030204" pitchFamily="34" charset="0"/>
              </a:rPr>
              <a:t> distance </a:t>
            </a:r>
            <a:r>
              <a:rPr lang="cs-CZ" altLang="en-US" sz="2800" dirty="0" err="1" smtClean="0">
                <a:latin typeface="Calibri Light" panose="020F0302020204030204" pitchFamily="34" charset="0"/>
                <a:cs typeface="Calibri Light" panose="020F0302020204030204" pitchFamily="34" charset="0"/>
              </a:rPr>
              <a:t>between</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adjacent</a:t>
            </a:r>
            <a:r>
              <a:rPr lang="cs-CZ" altLang="en-US" sz="2800" dirty="0" smtClean="0">
                <a:latin typeface="Calibri Light" panose="020F0302020204030204" pitchFamily="34" charset="0"/>
                <a:cs typeface="Calibri Light" panose="020F0302020204030204" pitchFamily="34" charset="0"/>
              </a:rPr>
              <a:t> base </a:t>
            </a:r>
            <a:r>
              <a:rPr lang="cs-CZ" altLang="en-US" sz="2800" dirty="0" err="1" smtClean="0">
                <a:latin typeface="Calibri Light" panose="020F0302020204030204" pitchFamily="34" charset="0"/>
                <a:cs typeface="Calibri Light" panose="020F0302020204030204" pitchFamily="34" charset="0"/>
              </a:rPr>
              <a:t>pairs</a:t>
            </a:r>
            <a:r>
              <a:rPr lang="cs-CZ" altLang="en-US" sz="2800" dirty="0" smtClean="0">
                <a:latin typeface="Calibri Light" panose="020F0302020204030204" pitchFamily="34" charset="0"/>
                <a:cs typeface="Calibri Light" panose="020F0302020204030204" pitchFamily="34" charset="0"/>
              </a:rPr>
              <a:t> </a:t>
            </a:r>
            <a:r>
              <a:rPr lang="cs-CZ" altLang="en-US" sz="2800" dirty="0" err="1" smtClean="0">
                <a:latin typeface="Calibri Light" panose="020F0302020204030204" pitchFamily="34" charset="0"/>
                <a:cs typeface="Calibri Light" panose="020F0302020204030204" pitchFamily="34" charset="0"/>
              </a:rPr>
              <a:t>is</a:t>
            </a:r>
            <a:r>
              <a:rPr lang="cs-CZ" altLang="en-US" sz="2800" dirty="0" smtClean="0">
                <a:latin typeface="Calibri Light" panose="020F0302020204030204" pitchFamily="34" charset="0"/>
                <a:cs typeface="Calibri Light" panose="020F0302020204030204" pitchFamily="34" charset="0"/>
              </a:rPr>
              <a:t> </a:t>
            </a:r>
            <a:r>
              <a:rPr lang="cs-CZ" altLang="en-US" sz="2800" b="1" dirty="0" smtClean="0">
                <a:latin typeface="Calibri Light" panose="020F0302020204030204" pitchFamily="34" charset="0"/>
                <a:cs typeface="Calibri Light" panose="020F0302020204030204" pitchFamily="34" charset="0"/>
              </a:rPr>
              <a:t>0.34 </a:t>
            </a:r>
            <a:r>
              <a:rPr lang="cs-CZ" altLang="en-US" sz="2800" b="1" dirty="0" err="1" smtClean="0">
                <a:latin typeface="Calibri Light" panose="020F0302020204030204" pitchFamily="34" charset="0"/>
                <a:cs typeface="Calibri Light" panose="020F0302020204030204" pitchFamily="34" charset="0"/>
              </a:rPr>
              <a:t>nm</a:t>
            </a:r>
            <a:endParaRPr lang="cs-CZ" altLang="en-US" sz="2800" b="1" dirty="0" smtClean="0">
              <a:latin typeface="Calibri Light" panose="020F0302020204030204" pitchFamily="34" charset="0"/>
              <a:cs typeface="Calibri Light" panose="020F0302020204030204" pitchFamily="34" charset="0"/>
            </a:endParaRPr>
          </a:p>
        </p:txBody>
      </p:sp>
      <p:pic>
        <p:nvPicPr>
          <p:cNvPr id="25604" name="Picture 5" descr="dipl hrdlicka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28600"/>
            <a:ext cx="3657600" cy="6477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11832" y="533400"/>
            <a:ext cx="4572000" cy="1143000"/>
          </a:xfrm>
        </p:spPr>
        <p:txBody>
          <a:bodyPr/>
          <a:lstStyle/>
          <a:p>
            <a:pPr eaLnBrk="1" hangingPunct="1"/>
            <a:r>
              <a:rPr lang="cs-CZ" altLang="en-US" b="1" dirty="0" smtClean="0">
                <a:solidFill>
                  <a:schemeClr val="tx1"/>
                </a:solidFill>
                <a:latin typeface="Calibri" panose="020F0502020204030204" pitchFamily="34" charset="0"/>
                <a:cs typeface="Calibri" panose="020F0502020204030204" pitchFamily="34" charset="0"/>
              </a:rPr>
              <a:t>DNA stability</a:t>
            </a:r>
          </a:p>
        </p:txBody>
      </p:sp>
      <p:sp>
        <p:nvSpPr>
          <p:cNvPr id="28675" name="Rectangle 3"/>
          <p:cNvSpPr>
            <a:spLocks noGrp="1" noChangeArrowheads="1"/>
          </p:cNvSpPr>
          <p:nvPr>
            <p:ph type="body" idx="1"/>
          </p:nvPr>
        </p:nvSpPr>
        <p:spPr>
          <a:xfrm>
            <a:off x="685800" y="1524000"/>
            <a:ext cx="7774632" cy="4114800"/>
          </a:xfrm>
        </p:spPr>
        <p:txBody>
          <a:bodyPr/>
          <a:lstStyle/>
          <a:p>
            <a:pPr marL="0" indent="0" eaLnBrk="1" hangingPunct="1">
              <a:lnSpc>
                <a:spcPct val="90000"/>
              </a:lnSpc>
              <a:buNone/>
            </a:pPr>
            <a:endParaRPr lang="cs-CZ" altLang="en-US" sz="2400" dirty="0" smtClean="0">
              <a:latin typeface="Calibri Light" panose="020F0302020204030204" pitchFamily="34" charset="0"/>
              <a:cs typeface="Calibri Light" panose="020F0302020204030204" pitchFamily="34" charset="0"/>
            </a:endParaRPr>
          </a:p>
          <a:p>
            <a:pPr eaLnBrk="1" hangingPunct="1">
              <a:lnSpc>
                <a:spcPct val="90000"/>
              </a:lnSpc>
            </a:pPr>
            <a:r>
              <a:rPr lang="cs-CZ" altLang="en-US" sz="2400" dirty="0" smtClean="0">
                <a:latin typeface="Calibri Light" panose="020F0302020204030204" pitchFamily="34" charset="0"/>
                <a:cs typeface="Calibri Light" panose="020F0302020204030204" pitchFamily="34" charset="0"/>
              </a:rPr>
              <a:t>DNA </a:t>
            </a:r>
            <a:r>
              <a:rPr lang="cs-CZ" altLang="en-US" sz="2400" dirty="0" err="1" smtClean="0">
                <a:latin typeface="Calibri Light" panose="020F0302020204030204" pitchFamily="34" charset="0"/>
                <a:cs typeface="Calibri Light" panose="020F0302020204030204" pitchFamily="34" charset="0"/>
              </a:rPr>
              <a:t>is</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relatively</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stable</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molecule</a:t>
            </a:r>
            <a:endParaRPr lang="cs-CZ" altLang="en-US" sz="2400" dirty="0" smtClean="0">
              <a:latin typeface="Calibri Light" panose="020F0302020204030204" pitchFamily="34" charset="0"/>
              <a:cs typeface="Calibri Light" panose="020F0302020204030204" pitchFamily="34" charset="0"/>
            </a:endParaRPr>
          </a:p>
          <a:p>
            <a:pPr eaLnBrk="1" hangingPunct="1">
              <a:lnSpc>
                <a:spcPct val="90000"/>
              </a:lnSpc>
            </a:pPr>
            <a:r>
              <a:rPr lang="cs-CZ" altLang="en-US" sz="2400" u="sng" dirty="0" err="1" smtClean="0">
                <a:latin typeface="Calibri Light" panose="020F0302020204030204" pitchFamily="34" charset="0"/>
                <a:cs typeface="Calibri Light" panose="020F0302020204030204" pitchFamily="34" charset="0"/>
              </a:rPr>
              <a:t>Several</a:t>
            </a:r>
            <a:r>
              <a:rPr lang="cs-CZ" altLang="en-US" sz="2400" u="sng" dirty="0" smtClean="0">
                <a:latin typeface="Calibri Light" panose="020F0302020204030204" pitchFamily="34" charset="0"/>
                <a:cs typeface="Calibri Light" panose="020F0302020204030204" pitchFamily="34" charset="0"/>
              </a:rPr>
              <a:t> </a:t>
            </a:r>
            <a:r>
              <a:rPr lang="cs-CZ" altLang="en-US" sz="2400" u="sng" dirty="0" err="1" smtClean="0">
                <a:latin typeface="Calibri Light" panose="020F0302020204030204" pitchFamily="34" charset="0"/>
                <a:cs typeface="Calibri Light" panose="020F0302020204030204" pitchFamily="34" charset="0"/>
              </a:rPr>
              <a:t>types</a:t>
            </a:r>
            <a:r>
              <a:rPr lang="cs-CZ" altLang="en-US" sz="2400" u="sng" dirty="0" smtClean="0">
                <a:latin typeface="Calibri Light" panose="020F0302020204030204" pitchFamily="34" charset="0"/>
                <a:cs typeface="Calibri Light" panose="020F0302020204030204" pitchFamily="34" charset="0"/>
              </a:rPr>
              <a:t> </a:t>
            </a:r>
            <a:r>
              <a:rPr lang="cs-CZ" altLang="en-US" sz="2400" u="sng" dirty="0" err="1" smtClean="0">
                <a:latin typeface="Calibri Light" panose="020F0302020204030204" pitchFamily="34" charset="0"/>
                <a:cs typeface="Calibri Light" panose="020F0302020204030204" pitchFamily="34" charset="0"/>
              </a:rPr>
              <a:t>of</a:t>
            </a:r>
            <a:r>
              <a:rPr lang="cs-CZ" altLang="en-US" sz="2400" u="sng" dirty="0" smtClean="0">
                <a:latin typeface="Calibri Light" panose="020F0302020204030204" pitchFamily="34" charset="0"/>
                <a:cs typeface="Calibri Light" panose="020F0302020204030204" pitchFamily="34" charset="0"/>
              </a:rPr>
              <a:t> </a:t>
            </a:r>
            <a:r>
              <a:rPr lang="cs-CZ" altLang="en-US" sz="2400" u="sng" dirty="0" err="1" smtClean="0">
                <a:latin typeface="Calibri Light" panose="020F0302020204030204" pitchFamily="34" charset="0"/>
                <a:cs typeface="Calibri Light" panose="020F0302020204030204" pitchFamily="34" charset="0"/>
              </a:rPr>
              <a:t>noncovalent</a:t>
            </a:r>
            <a:r>
              <a:rPr lang="cs-CZ" altLang="en-US" sz="2400" u="sng" dirty="0" smtClean="0">
                <a:latin typeface="Calibri Light" panose="020F0302020204030204" pitchFamily="34" charset="0"/>
                <a:cs typeface="Calibri Light" panose="020F0302020204030204" pitchFamily="34" charset="0"/>
              </a:rPr>
              <a:t> </a:t>
            </a:r>
            <a:r>
              <a:rPr lang="cs-CZ" altLang="en-US" sz="2400" u="sng" dirty="0" err="1" smtClean="0">
                <a:latin typeface="Calibri Light" panose="020F0302020204030204" pitchFamily="34" charset="0"/>
                <a:cs typeface="Calibri Light" panose="020F0302020204030204" pitchFamily="34" charset="0"/>
              </a:rPr>
              <a:t>bonding</a:t>
            </a:r>
            <a:r>
              <a:rPr lang="cs-CZ" altLang="en-US" sz="2400" u="sng" dirty="0" smtClean="0">
                <a:latin typeface="Calibri Light" panose="020F0302020204030204" pitchFamily="34" charset="0"/>
                <a:cs typeface="Calibri Light" panose="020F0302020204030204" pitchFamily="34" charset="0"/>
              </a:rPr>
              <a:t> </a:t>
            </a:r>
            <a:r>
              <a:rPr lang="cs-CZ" altLang="en-US" sz="2400" u="sng" dirty="0" err="1" smtClean="0">
                <a:latin typeface="Calibri Light" panose="020F0302020204030204" pitchFamily="34" charset="0"/>
                <a:cs typeface="Calibri Light" panose="020F0302020204030204" pitchFamily="34" charset="0"/>
              </a:rPr>
              <a:t>contribute</a:t>
            </a:r>
            <a:r>
              <a:rPr lang="cs-CZ" altLang="en-US" sz="2400" u="sng" dirty="0" smtClean="0">
                <a:latin typeface="Calibri Light" panose="020F0302020204030204" pitchFamily="34" charset="0"/>
                <a:cs typeface="Calibri Light" panose="020F0302020204030204" pitchFamily="34" charset="0"/>
              </a:rPr>
              <a:t> to </a:t>
            </a:r>
            <a:r>
              <a:rPr lang="cs-CZ" altLang="en-US" sz="2400" u="sng" dirty="0" err="1" smtClean="0">
                <a:latin typeface="Calibri Light" panose="020F0302020204030204" pitchFamily="34" charset="0"/>
                <a:cs typeface="Calibri Light" panose="020F0302020204030204" pitchFamily="34" charset="0"/>
              </a:rPr>
              <a:t>this</a:t>
            </a:r>
            <a:r>
              <a:rPr lang="cs-CZ" altLang="en-US" sz="2400" u="sng" dirty="0" smtClean="0">
                <a:latin typeface="Calibri Light" panose="020F0302020204030204" pitchFamily="34" charset="0"/>
                <a:cs typeface="Calibri Light" panose="020F0302020204030204" pitchFamily="34" charset="0"/>
              </a:rPr>
              <a:t> stability</a:t>
            </a:r>
            <a:r>
              <a:rPr lang="cs-CZ" altLang="en-US" sz="2400" dirty="0" smtClean="0">
                <a:latin typeface="Calibri Light" panose="020F0302020204030204" pitchFamily="34" charset="0"/>
                <a:cs typeface="Calibri Light" panose="020F0302020204030204" pitchFamily="34" charset="0"/>
              </a:rPr>
              <a:t>:</a:t>
            </a:r>
          </a:p>
          <a:p>
            <a:pPr lvl="1" eaLnBrk="1" hangingPunct="1">
              <a:lnSpc>
                <a:spcPct val="90000"/>
              </a:lnSpc>
            </a:pPr>
            <a:r>
              <a:rPr lang="cs-CZ" altLang="en-US" sz="2400" b="1" dirty="0" err="1" smtClean="0">
                <a:solidFill>
                  <a:schemeClr val="accent2"/>
                </a:solidFill>
                <a:latin typeface="Calibri Light" panose="020F0302020204030204" pitchFamily="34" charset="0"/>
                <a:cs typeface="Calibri Light" panose="020F0302020204030204" pitchFamily="34" charset="0"/>
              </a:rPr>
              <a:t>Hydrophobic</a:t>
            </a:r>
            <a:r>
              <a:rPr lang="cs-CZ" altLang="en-US" sz="2400" b="1" dirty="0" smtClean="0">
                <a:solidFill>
                  <a:schemeClr val="accent2"/>
                </a:solidFill>
                <a:latin typeface="Calibri Light" panose="020F0302020204030204" pitchFamily="34" charset="0"/>
                <a:cs typeface="Calibri Light" panose="020F0302020204030204" pitchFamily="34" charset="0"/>
              </a:rPr>
              <a:t> </a:t>
            </a:r>
            <a:r>
              <a:rPr lang="cs-CZ" altLang="en-US" sz="2400" b="1" dirty="0" err="1" smtClean="0">
                <a:solidFill>
                  <a:schemeClr val="accent2"/>
                </a:solidFill>
                <a:latin typeface="Calibri Light" panose="020F0302020204030204" pitchFamily="34" charset="0"/>
                <a:cs typeface="Calibri Light" panose="020F0302020204030204" pitchFamily="34" charset="0"/>
              </a:rPr>
              <a:t>interacions</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beween</a:t>
            </a:r>
            <a:r>
              <a:rPr lang="cs-CZ" altLang="en-US" sz="2400" dirty="0" smtClean="0">
                <a:latin typeface="Calibri Light" panose="020F0302020204030204" pitchFamily="34" charset="0"/>
                <a:cs typeface="Calibri Light" panose="020F0302020204030204" pitchFamily="34" charset="0"/>
              </a:rPr>
              <a:t> he </a:t>
            </a:r>
            <a:r>
              <a:rPr lang="cs-CZ" altLang="en-US" sz="2400" dirty="0" err="1" smtClean="0">
                <a:latin typeface="Calibri Light" panose="020F0302020204030204" pitchFamily="34" charset="0"/>
                <a:cs typeface="Calibri Light" panose="020F0302020204030204" pitchFamily="34" charset="0"/>
              </a:rPr>
              <a:t>sacked</a:t>
            </a:r>
            <a:r>
              <a:rPr lang="cs-CZ" altLang="en-US" sz="2400" dirty="0" smtClean="0">
                <a:latin typeface="Calibri Light" panose="020F0302020204030204" pitchFamily="34" charset="0"/>
                <a:cs typeface="Calibri Light" panose="020F0302020204030204" pitchFamily="34" charset="0"/>
              </a:rPr>
              <a:t> base </a:t>
            </a:r>
            <a:r>
              <a:rPr lang="cs-CZ" altLang="en-US" sz="2400" dirty="0" err="1" smtClean="0">
                <a:latin typeface="Calibri Light" panose="020F0302020204030204" pitchFamily="34" charset="0"/>
                <a:cs typeface="Calibri Light" panose="020F0302020204030204" pitchFamily="34" charset="0"/>
              </a:rPr>
              <a:t>pairs</a:t>
            </a:r>
            <a:r>
              <a:rPr lang="cs-CZ" altLang="en-US" sz="2400" dirty="0" smtClean="0">
                <a:latin typeface="Calibri Light" panose="020F0302020204030204" pitchFamily="34" charset="0"/>
                <a:cs typeface="Calibri Light" panose="020F0302020204030204" pitchFamily="34" charset="0"/>
              </a:rPr>
              <a:t> in </a:t>
            </a:r>
            <a:r>
              <a:rPr lang="cs-CZ" altLang="en-US" sz="2400" dirty="0" err="1" smtClean="0">
                <a:latin typeface="Calibri Light" panose="020F0302020204030204" pitchFamily="34" charset="0"/>
                <a:cs typeface="Calibri Light" panose="020F0302020204030204" pitchFamily="34" charset="0"/>
              </a:rPr>
              <a:t>the</a:t>
            </a:r>
            <a:r>
              <a:rPr lang="cs-CZ" altLang="en-US" sz="2400" dirty="0" smtClean="0">
                <a:latin typeface="Calibri Light" panose="020F0302020204030204" pitchFamily="34" charset="0"/>
                <a:cs typeface="Calibri Light" panose="020F0302020204030204" pitchFamily="34" charset="0"/>
              </a:rPr>
              <a:t> double helix – </a:t>
            </a:r>
            <a:r>
              <a:rPr lang="cs-CZ" altLang="en-US" sz="2400" dirty="0" err="1" smtClean="0">
                <a:latin typeface="Calibri Light" panose="020F0302020204030204" pitchFamily="34" charset="0"/>
                <a:cs typeface="Calibri Light" panose="020F0302020204030204" pitchFamily="34" charset="0"/>
              </a:rPr>
              <a:t>an</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imporant</a:t>
            </a:r>
            <a:r>
              <a:rPr lang="cs-CZ" altLang="en-US" sz="2400" dirty="0" smtClean="0">
                <a:latin typeface="Calibri Light" panose="020F0302020204030204" pitchFamily="34" charset="0"/>
                <a:cs typeface="Calibri Light" panose="020F0302020204030204" pitchFamily="34" charset="0"/>
              </a:rPr>
              <a:t> (but </a:t>
            </a:r>
            <a:r>
              <a:rPr lang="cs-CZ" altLang="en-US" sz="2400" dirty="0" err="1" smtClean="0">
                <a:latin typeface="Calibri Light" panose="020F0302020204030204" pitchFamily="34" charset="0"/>
                <a:cs typeface="Calibri Light" panose="020F0302020204030204" pitchFamily="34" charset="0"/>
              </a:rPr>
              <a:t>poorly</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understood</a:t>
            </a:r>
            <a:r>
              <a:rPr lang="cs-CZ" altLang="en-US" sz="2400" dirty="0" smtClean="0">
                <a:latin typeface="Calibri Light" panose="020F0302020204030204" pitchFamily="34" charset="0"/>
                <a:cs typeface="Calibri Light" panose="020F0302020204030204" pitchFamily="34" charset="0"/>
              </a:rPr>
              <a:t>) role in </a:t>
            </a:r>
            <a:r>
              <a:rPr lang="cs-CZ" altLang="en-US" sz="2400" dirty="0" err="1" smtClean="0">
                <a:latin typeface="Calibri Light" panose="020F0302020204030204" pitchFamily="34" charset="0"/>
                <a:cs typeface="Calibri Light" panose="020F0302020204030204" pitchFamily="34" charset="0"/>
              </a:rPr>
              <a:t>stabilizing</a:t>
            </a:r>
            <a:r>
              <a:rPr lang="cs-CZ" altLang="en-US" sz="2400" dirty="0" smtClean="0">
                <a:latin typeface="Calibri Light" panose="020F0302020204030204" pitchFamily="34" charset="0"/>
                <a:cs typeface="Calibri Light" panose="020F0302020204030204" pitchFamily="34" charset="0"/>
              </a:rPr>
              <a:t> DNA: </a:t>
            </a:r>
            <a:r>
              <a:rPr lang="cs-CZ" altLang="en-US" sz="2400" b="1" dirty="0" smtClean="0">
                <a:latin typeface="Calibri Light" panose="020F0302020204030204" pitchFamily="34" charset="0"/>
                <a:cs typeface="Calibri Light" panose="020F0302020204030204" pitchFamily="34" charset="0"/>
              </a:rPr>
              <a:t>p-p</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interactions</a:t>
            </a:r>
            <a:endParaRPr lang="cs-CZ" altLang="en-US" sz="2400" dirty="0" smtClean="0">
              <a:latin typeface="Calibri Light" panose="020F0302020204030204" pitchFamily="34" charset="0"/>
              <a:cs typeface="Calibri Light" panose="020F0302020204030204" pitchFamily="34" charset="0"/>
            </a:endParaRPr>
          </a:p>
          <a:p>
            <a:pPr lvl="1" eaLnBrk="1" hangingPunct="1">
              <a:lnSpc>
                <a:spcPct val="90000"/>
              </a:lnSpc>
            </a:pPr>
            <a:r>
              <a:rPr lang="cs-CZ" altLang="en-US" sz="2400" b="1" dirty="0" err="1" smtClean="0">
                <a:solidFill>
                  <a:schemeClr val="accent2"/>
                </a:solidFill>
                <a:latin typeface="Calibri Light" panose="020F0302020204030204" pitchFamily="34" charset="0"/>
                <a:cs typeface="Calibri Light" panose="020F0302020204030204" pitchFamily="34" charset="0"/>
              </a:rPr>
              <a:t>Sugar-phosphate</a:t>
            </a:r>
            <a:r>
              <a:rPr lang="cs-CZ" altLang="en-US" sz="2400" b="1" dirty="0" smtClean="0">
                <a:solidFill>
                  <a:schemeClr val="accent2"/>
                </a:solidFill>
                <a:latin typeface="Calibri Light" panose="020F0302020204030204" pitchFamily="34" charset="0"/>
                <a:cs typeface="Calibri Light" panose="020F0302020204030204" pitchFamily="34" charset="0"/>
              </a:rPr>
              <a:t> </a:t>
            </a:r>
            <a:r>
              <a:rPr lang="cs-CZ" altLang="en-US" sz="2400" b="1" dirty="0" err="1" smtClean="0">
                <a:solidFill>
                  <a:schemeClr val="accent2"/>
                </a:solidFill>
                <a:latin typeface="Calibri Light" panose="020F0302020204030204" pitchFamily="34" charset="0"/>
                <a:cs typeface="Calibri Light" panose="020F0302020204030204" pitchFamily="34" charset="0"/>
              </a:rPr>
              <a:t>backbone</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is</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hydrophilic</a:t>
            </a:r>
            <a:r>
              <a:rPr lang="cs-CZ" altLang="en-US" sz="2400" dirty="0" smtClean="0">
                <a:latin typeface="Calibri Light" panose="020F0302020204030204" pitchFamily="34" charset="0"/>
                <a:cs typeface="Calibri Light" panose="020F0302020204030204" pitchFamily="34" charset="0"/>
              </a:rPr>
              <a:t> and </a:t>
            </a:r>
            <a:r>
              <a:rPr lang="cs-CZ" altLang="en-US" sz="2400" dirty="0" err="1" smtClean="0">
                <a:latin typeface="Calibri Light" panose="020F0302020204030204" pitchFamily="34" charset="0"/>
                <a:cs typeface="Calibri Light" panose="020F0302020204030204" pitchFamily="34" charset="0"/>
              </a:rPr>
              <a:t>therefore</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DNA´s</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external</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surface</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is</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solvated</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with</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water</a:t>
            </a:r>
            <a:endParaRPr lang="cs-CZ" altLang="en-US" sz="2400" dirty="0" smtClean="0">
              <a:latin typeface="Calibri Light" panose="020F0302020204030204" pitchFamily="34" charset="0"/>
              <a:cs typeface="Calibri Light" panose="020F0302020204030204" pitchFamily="34" charset="0"/>
            </a:endParaRPr>
          </a:p>
          <a:p>
            <a:pPr lvl="1" eaLnBrk="1" hangingPunct="1">
              <a:lnSpc>
                <a:spcPct val="90000"/>
              </a:lnSpc>
            </a:pPr>
            <a:r>
              <a:rPr lang="cs-CZ" altLang="en-US" sz="2400" b="1" dirty="0" smtClean="0">
                <a:solidFill>
                  <a:schemeClr val="accent2"/>
                </a:solidFill>
                <a:latin typeface="Calibri Light" panose="020F0302020204030204" pitchFamily="34" charset="0"/>
                <a:cs typeface="Calibri Light" panose="020F0302020204030204" pitchFamily="34" charset="0"/>
              </a:rPr>
              <a:t>Hydrogen </a:t>
            </a:r>
            <a:r>
              <a:rPr lang="cs-CZ" altLang="en-US" sz="2400" b="1" dirty="0" err="1" smtClean="0">
                <a:solidFill>
                  <a:schemeClr val="accent2"/>
                </a:solidFill>
                <a:latin typeface="Calibri Light" panose="020F0302020204030204" pitchFamily="34" charset="0"/>
                <a:cs typeface="Calibri Light" panose="020F0302020204030204" pitchFamily="34" charset="0"/>
              </a:rPr>
              <a:t>bonding</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between</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complementary</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bases</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promotes</a:t>
            </a:r>
            <a:r>
              <a:rPr lang="cs-CZ" altLang="en-US" sz="2400" dirty="0" smtClean="0">
                <a:latin typeface="Calibri Light" panose="020F0302020204030204" pitchFamily="34" charset="0"/>
                <a:cs typeface="Calibri Light" panose="020F0302020204030204" pitchFamily="34" charset="0"/>
              </a:rPr>
              <a:t> stability as </a:t>
            </a:r>
            <a:r>
              <a:rPr lang="cs-CZ" altLang="en-US" sz="2400" dirty="0" err="1" smtClean="0">
                <a:latin typeface="Calibri Light" panose="020F0302020204030204" pitchFamily="34" charset="0"/>
                <a:cs typeface="Calibri Light" panose="020F0302020204030204" pitchFamily="34" charset="0"/>
              </a:rPr>
              <a:t>well</a:t>
            </a:r>
            <a:r>
              <a:rPr lang="cs-CZ" altLang="en-US" sz="2400" dirty="0" smtClean="0">
                <a:latin typeface="Calibri Light" panose="020F0302020204030204" pitchFamily="34" charset="0"/>
                <a:cs typeface="Calibri Light" panose="020F0302020204030204" pitchFamily="34" charset="0"/>
              </a:rPr>
              <a:t> as </a:t>
            </a:r>
            <a:r>
              <a:rPr lang="cs-CZ" altLang="en-US" sz="2400" dirty="0" err="1" smtClean="0">
                <a:latin typeface="Calibri Light" panose="020F0302020204030204" pitchFamily="34" charset="0"/>
                <a:cs typeface="Calibri Light" panose="020F0302020204030204" pitchFamily="34" charset="0"/>
              </a:rPr>
              <a:t>providing</a:t>
            </a:r>
            <a:r>
              <a:rPr lang="cs-CZ" altLang="en-US" sz="2400" dirty="0" smtClean="0">
                <a:latin typeface="Calibri Light" panose="020F0302020204030204" pitchFamily="34" charset="0"/>
                <a:cs typeface="Calibri Light" panose="020F0302020204030204" pitchFamily="34" charset="0"/>
              </a:rPr>
              <a:t> a </a:t>
            </a:r>
            <a:r>
              <a:rPr lang="cs-CZ" altLang="en-US" sz="2400" dirty="0" err="1" smtClean="0">
                <a:latin typeface="Calibri Light" panose="020F0302020204030204" pitchFamily="34" charset="0"/>
                <a:cs typeface="Calibri Light" panose="020F0302020204030204" pitchFamily="34" charset="0"/>
              </a:rPr>
              <a:t>mechanism</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for</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accurate</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pairings</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between</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the</a:t>
            </a:r>
            <a:r>
              <a:rPr lang="cs-CZ" altLang="en-US" sz="2400" dirty="0" smtClean="0">
                <a:latin typeface="Calibri Light" panose="020F0302020204030204" pitchFamily="34" charset="0"/>
                <a:cs typeface="Calibri Light" panose="020F0302020204030204" pitchFamily="34" charset="0"/>
              </a:rPr>
              <a:t> </a:t>
            </a:r>
            <a:r>
              <a:rPr lang="cs-CZ" altLang="en-US" sz="2400" dirty="0" err="1" smtClean="0">
                <a:latin typeface="Calibri Light" panose="020F0302020204030204" pitchFamily="34" charset="0"/>
                <a:cs typeface="Calibri Light" panose="020F0302020204030204" pitchFamily="34" charset="0"/>
              </a:rPr>
              <a:t>bases</a:t>
            </a:r>
            <a:endParaRPr lang="cs-CZ" altLang="en-US" sz="2400" dirty="0" smtClean="0">
              <a:latin typeface="Calibri Light" panose="020F0302020204030204" pitchFamily="34" charset="0"/>
              <a:cs typeface="Calibri Light" panose="020F0302020204030204" pitchFamily="34" charset="0"/>
            </a:endParaRPr>
          </a:p>
        </p:txBody>
      </p:sp>
      <p:pic>
        <p:nvPicPr>
          <p:cNvPr id="28676" name="Picture 4" descr="bc9-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228600"/>
            <a:ext cx="3276600" cy="1752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endParaRPr lang="en-US" altLang="en-US" smtClean="0">
              <a:solidFill>
                <a:schemeClr val="tx1"/>
              </a:solidFill>
            </a:endParaRPr>
          </a:p>
        </p:txBody>
      </p:sp>
      <p:sp>
        <p:nvSpPr>
          <p:cNvPr id="35843" name="Rectangle 3"/>
          <p:cNvSpPr>
            <a:spLocks noGrp="1" noChangeArrowheads="1"/>
          </p:cNvSpPr>
          <p:nvPr>
            <p:ph type="body" idx="1"/>
          </p:nvPr>
        </p:nvSpPr>
        <p:spPr/>
        <p:txBody>
          <a:bodyPr/>
          <a:lstStyle/>
          <a:p>
            <a:pPr eaLnBrk="1" hangingPunct="1"/>
            <a:endParaRPr lang="en-US" altLang="en-US" smtClean="0"/>
          </a:p>
        </p:txBody>
      </p:sp>
      <p:pic>
        <p:nvPicPr>
          <p:cNvPr id="35844" name="Picture 4" descr="bc9 figure-04-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7630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09600" y="152400"/>
            <a:ext cx="7772400" cy="1143000"/>
          </a:xfrm>
        </p:spPr>
        <p:txBody>
          <a:bodyPr/>
          <a:lstStyle/>
          <a:p>
            <a:pPr eaLnBrk="1" hangingPunct="1"/>
            <a:r>
              <a:rPr lang="cs-CZ" altLang="en-US" smtClean="0">
                <a:solidFill>
                  <a:schemeClr val="tx1"/>
                </a:solidFill>
                <a:latin typeface="Comic Sans MS" panose="030F0702030302020204" pitchFamily="66" charset="0"/>
              </a:rPr>
              <a:t>„</a:t>
            </a:r>
            <a:r>
              <a:rPr lang="cs-CZ" altLang="en-US" sz="4000" b="1" smtClean="0">
                <a:solidFill>
                  <a:schemeClr val="tx1"/>
                </a:solidFill>
                <a:latin typeface="Comic Sans MS" panose="030F0702030302020204" pitchFamily="66" charset="0"/>
              </a:rPr>
              <a:t>Quarternary structure“  of DNA – nucleosome, chromatin</a:t>
            </a:r>
            <a:r>
              <a:rPr lang="cs-CZ" altLang="en-US" smtClean="0">
                <a:solidFill>
                  <a:schemeClr val="tx1"/>
                </a:solidFill>
              </a:rPr>
              <a:t> </a:t>
            </a:r>
          </a:p>
        </p:txBody>
      </p:sp>
      <p:sp>
        <p:nvSpPr>
          <p:cNvPr id="36867" name="Rectangle 3"/>
          <p:cNvSpPr>
            <a:spLocks noGrp="1" noChangeArrowheads="1"/>
          </p:cNvSpPr>
          <p:nvPr>
            <p:ph type="body" idx="1"/>
          </p:nvPr>
        </p:nvSpPr>
        <p:spPr/>
        <p:txBody>
          <a:bodyPr/>
          <a:lstStyle/>
          <a:p>
            <a:pPr eaLnBrk="1" hangingPunct="1"/>
            <a:endParaRPr lang="en-US" altLang="en-US" smtClean="0"/>
          </a:p>
        </p:txBody>
      </p:sp>
      <p:pic>
        <p:nvPicPr>
          <p:cNvPr id="36868" name="Picture 4" descr="bc9-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458200" cy="518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2195513" y="25400"/>
            <a:ext cx="5905500" cy="762000"/>
          </a:xfrm>
        </p:spPr>
        <p:txBody>
          <a:bodyPr/>
          <a:lstStyle/>
          <a:p>
            <a:pPr eaLnBrk="1" hangingPunct="1"/>
            <a:r>
              <a:rPr lang="cs-CZ" altLang="en-US" b="1" dirty="0" err="1" smtClean="0">
                <a:solidFill>
                  <a:schemeClr val="tx1"/>
                </a:solidFill>
                <a:latin typeface="Calibri" panose="020F0502020204030204" pitchFamily="34" charset="0"/>
                <a:cs typeface="Calibri" panose="020F0502020204030204" pitchFamily="34" charset="0"/>
              </a:rPr>
              <a:t>Packaiging</a:t>
            </a:r>
            <a:r>
              <a:rPr lang="cs-CZ" altLang="en-US" b="1" dirty="0" smtClean="0">
                <a:solidFill>
                  <a:schemeClr val="tx1"/>
                </a:solidFill>
                <a:latin typeface="Calibri" panose="020F0502020204030204" pitchFamily="34" charset="0"/>
                <a:cs typeface="Calibri" panose="020F0502020204030204" pitchFamily="34" charset="0"/>
              </a:rPr>
              <a:t> </a:t>
            </a:r>
            <a:r>
              <a:rPr lang="cs-CZ" altLang="en-US" b="1" dirty="0" err="1" smtClean="0">
                <a:solidFill>
                  <a:schemeClr val="tx1"/>
                </a:solidFill>
                <a:latin typeface="Calibri" panose="020F0502020204030204" pitchFamily="34" charset="0"/>
                <a:cs typeface="Calibri" panose="020F0502020204030204" pitchFamily="34" charset="0"/>
              </a:rPr>
              <a:t>of</a:t>
            </a:r>
            <a:r>
              <a:rPr lang="cs-CZ" altLang="en-US" b="1" dirty="0" smtClean="0">
                <a:solidFill>
                  <a:schemeClr val="tx1"/>
                </a:solidFill>
                <a:latin typeface="Calibri" panose="020F0502020204030204" pitchFamily="34" charset="0"/>
                <a:cs typeface="Calibri" panose="020F0502020204030204" pitchFamily="34" charset="0"/>
              </a:rPr>
              <a:t> DNA</a:t>
            </a:r>
          </a:p>
        </p:txBody>
      </p:sp>
      <p:pic>
        <p:nvPicPr>
          <p:cNvPr id="37891" name="Picture 4" descr="VÃ½sledek obrÃ¡zku pro dna packag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787400"/>
            <a:ext cx="9113838"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116632"/>
            <a:ext cx="7772400" cy="1143000"/>
          </a:xfrm>
        </p:spPr>
        <p:txBody>
          <a:bodyPr/>
          <a:lstStyle/>
          <a:p>
            <a:r>
              <a:rPr lang="cs-CZ" dirty="0" err="1" smtClean="0">
                <a:latin typeface="Calibri" panose="020F0502020204030204" pitchFamily="34" charset="0"/>
                <a:cs typeface="Calibri" panose="020F0502020204030204" pitchFamily="34" charset="0"/>
              </a:rPr>
              <a:t>Analysis</a:t>
            </a:r>
            <a:r>
              <a:rPr lang="cs-CZ" dirty="0" smtClean="0">
                <a:latin typeface="Calibri" panose="020F0502020204030204" pitchFamily="34" charset="0"/>
                <a:cs typeface="Calibri" panose="020F0502020204030204" pitchFamily="34" charset="0"/>
              </a:rPr>
              <a:t> </a:t>
            </a:r>
            <a:r>
              <a:rPr lang="cs-CZ" dirty="0" err="1" smtClean="0">
                <a:latin typeface="Calibri" panose="020F0502020204030204" pitchFamily="34" charset="0"/>
                <a:cs typeface="Calibri" panose="020F0502020204030204" pitchFamily="34" charset="0"/>
              </a:rPr>
              <a:t>of</a:t>
            </a:r>
            <a:r>
              <a:rPr lang="cs-CZ" dirty="0" smtClean="0">
                <a:latin typeface="Calibri" panose="020F0502020204030204" pitchFamily="34" charset="0"/>
                <a:cs typeface="Calibri" panose="020F0502020204030204" pitchFamily="34" charset="0"/>
              </a:rPr>
              <a:t> DNA</a:t>
            </a:r>
            <a:endParaRPr lang="en-US" dirty="0">
              <a:latin typeface="Calibri" panose="020F0502020204030204" pitchFamily="34" charset="0"/>
              <a:cs typeface="Calibri" panose="020F0502020204030204" pitchFamily="34" charset="0"/>
            </a:endParaRPr>
          </a:p>
        </p:txBody>
      </p:sp>
      <p:pic>
        <p:nvPicPr>
          <p:cNvPr id="6" name="Obrázek 5"/>
          <p:cNvPicPr>
            <a:picLocks noChangeAspect="1"/>
          </p:cNvPicPr>
          <p:nvPr/>
        </p:nvPicPr>
        <p:blipFill>
          <a:blip r:embed="rId2"/>
          <a:stretch>
            <a:fillRect/>
          </a:stretch>
        </p:blipFill>
        <p:spPr>
          <a:xfrm>
            <a:off x="647564" y="980728"/>
            <a:ext cx="7848872" cy="5679947"/>
          </a:xfrm>
          <a:prstGeom prst="rect">
            <a:avLst/>
          </a:prstGeom>
        </p:spPr>
      </p:pic>
    </p:spTree>
    <p:extLst>
      <p:ext uri="{BB962C8B-B14F-4D97-AF65-F5344CB8AC3E}">
        <p14:creationId xmlns:p14="http://schemas.microsoft.com/office/powerpoint/2010/main" val="38580324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TextShape 1"/>
          <p:cNvSpPr txBox="1"/>
          <p:nvPr/>
        </p:nvSpPr>
        <p:spPr>
          <a:xfrm>
            <a:off x="611280" y="198360"/>
            <a:ext cx="7772040" cy="1142640"/>
          </a:xfrm>
          <a:prstGeom prst="rect">
            <a:avLst/>
          </a:prstGeom>
          <a:noFill/>
          <a:ln>
            <a:noFill/>
          </a:ln>
        </p:spPr>
        <p:txBody>
          <a:bodyPr anchor="ctr"/>
          <a:lstStyle/>
          <a:p>
            <a:pPr algn="ctr">
              <a:lnSpc>
                <a:spcPct val="100000"/>
              </a:lnSpc>
            </a:pPr>
            <a:r>
              <a:rPr lang="sk-SK" sz="2800" b="1" i="1" strike="noStrike" spc="-1" dirty="0">
                <a:solidFill>
                  <a:srgbClr val="C00000"/>
                </a:solidFill>
                <a:uFill>
                  <a:solidFill>
                    <a:srgbClr val="FFFFFF"/>
                  </a:solidFill>
                </a:uFill>
                <a:latin typeface="Arial"/>
                <a:ea typeface="Arial"/>
              </a:rPr>
              <a:t>In situ </a:t>
            </a:r>
            <a:r>
              <a:rPr lang="sk-SK" sz="2800" b="1" strike="noStrike" spc="-1" dirty="0" err="1" smtClean="0">
                <a:solidFill>
                  <a:srgbClr val="C00000"/>
                </a:solidFill>
                <a:uFill>
                  <a:solidFill>
                    <a:srgbClr val="FFFFFF"/>
                  </a:solidFill>
                </a:uFill>
                <a:latin typeface="Arial"/>
                <a:ea typeface="Arial"/>
              </a:rPr>
              <a:t>hybridization</a:t>
            </a:r>
            <a:endParaRPr dirty="0"/>
          </a:p>
        </p:txBody>
      </p:sp>
      <p:sp>
        <p:nvSpPr>
          <p:cNvPr id="419" name="TextShape 2"/>
          <p:cNvSpPr txBox="1"/>
          <p:nvPr/>
        </p:nvSpPr>
        <p:spPr>
          <a:xfrm>
            <a:off x="914400" y="1600200"/>
            <a:ext cx="3809520" cy="4530240"/>
          </a:xfrm>
          <a:prstGeom prst="rect">
            <a:avLst/>
          </a:prstGeom>
          <a:noFill/>
          <a:ln>
            <a:noFill/>
          </a:ln>
        </p:spPr>
        <p:txBody>
          <a:bodyPr/>
          <a:lstStyle/>
          <a:p>
            <a:endParaRPr/>
          </a:p>
        </p:txBody>
      </p:sp>
      <p:sp>
        <p:nvSpPr>
          <p:cNvPr id="420" name="TextShape 3"/>
          <p:cNvSpPr txBox="1"/>
          <p:nvPr/>
        </p:nvSpPr>
        <p:spPr>
          <a:xfrm>
            <a:off x="4629240" y="4797360"/>
            <a:ext cx="4244760" cy="1294920"/>
          </a:xfrm>
          <a:prstGeom prst="rect">
            <a:avLst/>
          </a:prstGeom>
          <a:noFill/>
          <a:ln>
            <a:noFill/>
          </a:ln>
        </p:spPr>
        <p:txBody>
          <a:bodyPr/>
          <a:lstStyle/>
          <a:p>
            <a:pPr marL="343080" indent="-342720" algn="ctr">
              <a:lnSpc>
                <a:spcPct val="100000"/>
              </a:lnSpc>
              <a:buClr>
                <a:srgbClr val="CCCC99"/>
              </a:buClr>
              <a:buSzPct val="90000"/>
              <a:buFont typeface="Noto Symbol"/>
              <a:buChar char="■"/>
            </a:pPr>
            <a:r>
              <a:rPr lang="sk-SK" sz="1100" strike="noStrike" spc="-1">
                <a:solidFill>
                  <a:srgbClr val="000000"/>
                </a:solidFill>
                <a:uFill>
                  <a:solidFill>
                    <a:srgbClr val="FFFFFF"/>
                  </a:solidFill>
                </a:uFill>
                <a:latin typeface="Arial"/>
                <a:ea typeface="Arial"/>
              </a:rPr>
              <a:t>.</a:t>
            </a:r>
            <a:endParaRPr/>
          </a:p>
          <a:p>
            <a:pPr>
              <a:lnSpc>
                <a:spcPct val="100000"/>
              </a:lnSpc>
              <a:buClr>
                <a:srgbClr val="CCCC99"/>
              </a:buClr>
              <a:buSzPct val="90000"/>
              <a:buFont typeface="Noto Symbol"/>
              <a:buChar char="■"/>
            </a:pPr>
            <a:r>
              <a:rPr lang="sk-SK" sz="1600" strike="noStrike" spc="-1">
                <a:solidFill>
                  <a:srgbClr val="000000"/>
                </a:solidFill>
                <a:uFill>
                  <a:solidFill>
                    <a:srgbClr val="FFFFFF"/>
                  </a:solidFill>
                </a:uFill>
                <a:latin typeface="Arial"/>
                <a:ea typeface="Arial"/>
              </a:rPr>
              <a:t>Rudkin GT, Stollar BD. </a:t>
            </a:r>
            <a:r>
              <a:rPr lang="sk-SK" sz="1600" i="1" strike="noStrike" spc="-1">
                <a:solidFill>
                  <a:srgbClr val="000000"/>
                </a:solidFill>
                <a:uFill>
                  <a:solidFill>
                    <a:srgbClr val="FFFFFF"/>
                  </a:solidFill>
                </a:uFill>
                <a:latin typeface="Arial"/>
                <a:ea typeface="Arial"/>
              </a:rPr>
              <a:t>High resolution detection of DNA-RNA hybrids in situ by indirect immunofluorescence</a:t>
            </a:r>
            <a:r>
              <a:rPr lang="sk-SK" sz="1600" strike="noStrike" spc="-1">
                <a:solidFill>
                  <a:srgbClr val="000000"/>
                </a:solidFill>
                <a:uFill>
                  <a:solidFill>
                    <a:srgbClr val="FFFFFF"/>
                  </a:solidFill>
                </a:uFill>
                <a:latin typeface="Arial"/>
                <a:ea typeface="Arial"/>
              </a:rPr>
              <a:t>. Nature. 1977 Feb 3;265(5593):472-3.</a:t>
            </a:r>
            <a:endParaRPr/>
          </a:p>
          <a:p>
            <a:pPr marL="343080" indent="-182520" algn="ctr">
              <a:lnSpc>
                <a:spcPct val="100000"/>
              </a:lnSpc>
            </a:pPr>
            <a:endParaRPr/>
          </a:p>
        </p:txBody>
      </p:sp>
      <p:pic>
        <p:nvPicPr>
          <p:cNvPr id="421" name="Shape 144"/>
          <p:cNvPicPr/>
          <p:nvPr/>
        </p:nvPicPr>
        <p:blipFill>
          <a:blip r:embed="rId2"/>
          <a:stretch/>
        </p:blipFill>
        <p:spPr>
          <a:xfrm>
            <a:off x="395280" y="1517760"/>
            <a:ext cx="3744720" cy="1839600"/>
          </a:xfrm>
          <a:prstGeom prst="rect">
            <a:avLst/>
          </a:prstGeom>
          <a:ln>
            <a:noFill/>
          </a:ln>
        </p:spPr>
      </p:pic>
      <p:pic>
        <p:nvPicPr>
          <p:cNvPr id="422" name="Shape 145"/>
          <p:cNvPicPr/>
          <p:nvPr/>
        </p:nvPicPr>
        <p:blipFill>
          <a:blip r:embed="rId3"/>
          <a:stretch/>
        </p:blipFill>
        <p:spPr>
          <a:xfrm>
            <a:off x="395280" y="3357720"/>
            <a:ext cx="3744720" cy="2630160"/>
          </a:xfrm>
          <a:prstGeom prst="rect">
            <a:avLst/>
          </a:prstGeom>
          <a:ln>
            <a:noFill/>
          </a:ln>
        </p:spPr>
      </p:pic>
      <p:pic>
        <p:nvPicPr>
          <p:cNvPr id="423" name="Shape 146"/>
          <p:cNvPicPr/>
          <p:nvPr/>
        </p:nvPicPr>
        <p:blipFill>
          <a:blip r:embed="rId4"/>
          <a:stretch/>
        </p:blipFill>
        <p:spPr>
          <a:xfrm>
            <a:off x="4629240" y="1590840"/>
            <a:ext cx="4320720" cy="2701440"/>
          </a:xfrm>
          <a:prstGeom prst="rect">
            <a:avLst/>
          </a:prstGeom>
          <a:ln>
            <a:noFill/>
          </a:ln>
        </p:spPr>
      </p:pic>
    </p:spTree>
    <p:extLst>
      <p:ext uri="{BB962C8B-B14F-4D97-AF65-F5344CB8AC3E}">
        <p14:creationId xmlns:p14="http://schemas.microsoft.com/office/powerpoint/2010/main" val="375507155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TextShape 1"/>
          <p:cNvSpPr txBox="1"/>
          <p:nvPr/>
        </p:nvSpPr>
        <p:spPr>
          <a:xfrm>
            <a:off x="914400" y="277920"/>
            <a:ext cx="7772040" cy="1142640"/>
          </a:xfrm>
          <a:prstGeom prst="rect">
            <a:avLst/>
          </a:prstGeom>
          <a:noFill/>
          <a:ln>
            <a:noFill/>
          </a:ln>
        </p:spPr>
        <p:txBody>
          <a:bodyPr anchor="ctr"/>
          <a:lstStyle/>
          <a:p>
            <a:pPr algn="ctr">
              <a:lnSpc>
                <a:spcPct val="100000"/>
              </a:lnSpc>
            </a:pPr>
            <a:r>
              <a:rPr lang="sk-SK" sz="2800" b="1" strike="noStrike" spc="-1" dirty="0" smtClean="0">
                <a:solidFill>
                  <a:srgbClr val="C00000"/>
                </a:solidFill>
                <a:uFill>
                  <a:solidFill>
                    <a:srgbClr val="FFFFFF"/>
                  </a:solidFill>
                </a:uFill>
                <a:latin typeface="Arial"/>
                <a:ea typeface="Arial"/>
              </a:rPr>
              <a:t>70´s </a:t>
            </a:r>
            <a:r>
              <a:rPr lang="sk-SK" sz="2800" b="1" strike="noStrike" spc="-1" dirty="0">
                <a:solidFill>
                  <a:srgbClr val="C00000"/>
                </a:solidFill>
                <a:uFill>
                  <a:solidFill>
                    <a:srgbClr val="FFFFFF"/>
                  </a:solidFill>
                </a:uFill>
                <a:latin typeface="Arial"/>
                <a:ea typeface="Arial"/>
              </a:rPr>
              <a:t>– fluorescenční </a:t>
            </a:r>
            <a:r>
              <a:rPr lang="sk-SK" sz="2800" b="1" i="1" strike="noStrike" spc="-1" dirty="0">
                <a:solidFill>
                  <a:srgbClr val="C00000"/>
                </a:solidFill>
                <a:uFill>
                  <a:solidFill>
                    <a:srgbClr val="FFFFFF"/>
                  </a:solidFill>
                </a:uFill>
                <a:latin typeface="Arial"/>
                <a:ea typeface="Arial"/>
              </a:rPr>
              <a:t>in situ</a:t>
            </a:r>
            <a:r>
              <a:rPr lang="sk-SK" sz="2800" b="1" strike="noStrike" spc="-1" dirty="0">
                <a:solidFill>
                  <a:srgbClr val="C00000"/>
                </a:solidFill>
                <a:uFill>
                  <a:solidFill>
                    <a:srgbClr val="FFFFFF"/>
                  </a:solidFill>
                </a:uFill>
                <a:latin typeface="Arial"/>
                <a:ea typeface="Arial"/>
              </a:rPr>
              <a:t> </a:t>
            </a:r>
            <a:r>
              <a:rPr lang="sk-SK" sz="2800" b="1" strike="noStrike" spc="-1" dirty="0" err="1">
                <a:solidFill>
                  <a:srgbClr val="C00000"/>
                </a:solidFill>
                <a:uFill>
                  <a:solidFill>
                    <a:srgbClr val="FFFFFF"/>
                  </a:solidFill>
                </a:uFill>
                <a:latin typeface="Arial"/>
                <a:ea typeface="Arial"/>
              </a:rPr>
              <a:t>hybridizace</a:t>
            </a:r>
            <a:endParaRPr dirty="0"/>
          </a:p>
        </p:txBody>
      </p:sp>
      <p:pic>
        <p:nvPicPr>
          <p:cNvPr id="425" name="Shape 152"/>
          <p:cNvPicPr/>
          <p:nvPr/>
        </p:nvPicPr>
        <p:blipFill>
          <a:blip r:embed="rId2"/>
          <a:stretch/>
        </p:blipFill>
        <p:spPr>
          <a:xfrm>
            <a:off x="1106640" y="1744560"/>
            <a:ext cx="7786440" cy="4997160"/>
          </a:xfrm>
          <a:prstGeom prst="rect">
            <a:avLst/>
          </a:prstGeom>
          <a:ln>
            <a:noFill/>
          </a:ln>
        </p:spPr>
      </p:pic>
    </p:spTree>
    <p:extLst>
      <p:ext uri="{BB962C8B-B14F-4D97-AF65-F5344CB8AC3E}">
        <p14:creationId xmlns:p14="http://schemas.microsoft.com/office/powerpoint/2010/main" val="17860142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c1-10"/>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76225" y="304800"/>
            <a:ext cx="8639175" cy="3400425"/>
          </a:xfrm>
          <a:noFill/>
          <a:ln>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7" name="Picture 3" descr="bc1-7"/>
          <p:cNvPicPr>
            <a:picLocks noGrp="1" noChangeAspect="1" noChangeArrowheads="1"/>
          </p:cNvPicPr>
          <p:nvPr>
            <p:ph type="body" sz="half" idx="2"/>
          </p:nvPr>
        </p:nvPicPr>
        <p:blipFill>
          <a:blip r:embed="rId3" cstate="print">
            <a:extLst>
              <a:ext uri="{28A0092B-C50C-407E-A947-70E740481C1C}">
                <a14:useLocalDpi xmlns:a14="http://schemas.microsoft.com/office/drawing/2010/main" val="0"/>
              </a:ext>
            </a:extLst>
          </a:blip>
          <a:srcRect/>
          <a:stretch>
            <a:fillRect/>
          </a:stretch>
        </p:blipFill>
        <p:spPr>
          <a:xfrm>
            <a:off x="304800" y="3962400"/>
            <a:ext cx="8610600" cy="2641600"/>
          </a:xfrm>
          <a:noFill/>
          <a:ln>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latin typeface="Calibri" panose="020F0502020204030204" pitchFamily="34" charset="0"/>
                <a:cs typeface="Calibri" panose="020F0502020204030204" pitchFamily="34" charset="0"/>
              </a:rPr>
              <a:t>DNA </a:t>
            </a:r>
            <a:r>
              <a:rPr lang="cs-CZ" dirty="0" err="1" smtClean="0">
                <a:latin typeface="Calibri" panose="020F0502020204030204" pitchFamily="34" charset="0"/>
                <a:cs typeface="Calibri" panose="020F0502020204030204" pitchFamily="34" charset="0"/>
              </a:rPr>
              <a:t>sequenicng</a:t>
            </a:r>
            <a:endParaRPr lang="en-US" dirty="0">
              <a:latin typeface="Calibri" panose="020F0502020204030204" pitchFamily="34" charset="0"/>
              <a:cs typeface="Calibri" panose="020F0502020204030204" pitchFamily="34" charset="0"/>
            </a:endParaRPr>
          </a:p>
        </p:txBody>
      </p:sp>
      <p:sp>
        <p:nvSpPr>
          <p:cNvPr id="4" name="Rectangle 1"/>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en-US" sz="2400" b="0" i="0" u="none" strike="noStrike" cap="none" normalizeH="0" baseline="0" smtClean="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en-US" sz="2400" b="0" i="0" u="none" strike="noStrike" cap="none" normalizeH="0" baseline="0" smtClean="0">
              <a:ln>
                <a:noFill/>
              </a:ln>
              <a:solidFill>
                <a:schemeClr val="tx1"/>
              </a:solidFill>
              <a:effectLst/>
              <a:latin typeface="Times New Roman" panose="02020603050405020304" pitchFamily="18" charset="0"/>
            </a:endParaRPr>
          </a:p>
        </p:txBody>
      </p:sp>
      <p:sp>
        <p:nvSpPr>
          <p:cNvPr id="5" name="Rectangle 2"/>
          <p:cNvSpPr>
            <a:spLocks noChangeArrowheads="1"/>
          </p:cNvSpPr>
          <p:nvPr/>
        </p:nvSpPr>
        <p:spPr bwMode="auto">
          <a:xfrm>
            <a:off x="152400" y="1524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en-US" sz="2400" b="0" i="0" u="none" strike="noStrike" cap="none" normalizeH="0" baseline="0" smtClean="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en-US" sz="2400" b="0" i="0" u="none" strike="noStrike" cap="none" normalizeH="0" baseline="0" smtClean="0">
              <a:ln>
                <a:noFill/>
              </a:ln>
              <a:solidFill>
                <a:schemeClr val="tx1"/>
              </a:solidFill>
              <a:effectLst/>
              <a:latin typeface="Times New Roman" panose="02020603050405020304" pitchFamily="18" charset="0"/>
            </a:endParaRPr>
          </a:p>
        </p:txBody>
      </p:sp>
      <p:sp>
        <p:nvSpPr>
          <p:cNvPr id="7" name="Zástupný symbol pro obsah 6"/>
          <p:cNvSpPr>
            <a:spLocks noGrp="1"/>
          </p:cNvSpPr>
          <p:nvPr>
            <p:ph idx="1"/>
          </p:nvPr>
        </p:nvSpPr>
        <p:spPr/>
        <p:txBody>
          <a:bodyPr/>
          <a:lstStyle/>
          <a:p>
            <a:r>
              <a:rPr lang="cs-CZ" dirty="0" smtClean="0"/>
              <a:t> proces </a:t>
            </a:r>
            <a:r>
              <a:rPr lang="cs-CZ" dirty="0" err="1" smtClean="0"/>
              <a:t>of</a:t>
            </a:r>
            <a:r>
              <a:rPr lang="cs-CZ" dirty="0" smtClean="0"/>
              <a:t> </a:t>
            </a:r>
            <a:r>
              <a:rPr lang="cs-CZ" dirty="0" err="1" smtClean="0"/>
              <a:t>determination</a:t>
            </a:r>
            <a:r>
              <a:rPr lang="cs-CZ" dirty="0" smtClean="0"/>
              <a:t> </a:t>
            </a:r>
            <a:r>
              <a:rPr lang="cs-CZ" dirty="0" err="1" smtClean="0"/>
              <a:t>of</a:t>
            </a:r>
            <a:r>
              <a:rPr lang="cs-CZ" dirty="0" smtClean="0"/>
              <a:t> t</a:t>
            </a:r>
            <a:r>
              <a:rPr lang="en-US" dirty="0" smtClean="0"/>
              <a:t>he order of nucleotides in DNA</a:t>
            </a:r>
            <a:endParaRPr lang="cs-CZ" dirty="0" smtClean="0"/>
          </a:p>
          <a:p>
            <a:r>
              <a:rPr lang="cs-CZ" dirty="0" smtClean="0"/>
              <a:t>Idea – to </a:t>
            </a:r>
            <a:r>
              <a:rPr lang="cs-CZ" dirty="0" err="1" smtClean="0"/>
              <a:t>vizualize</a:t>
            </a:r>
            <a:r>
              <a:rPr lang="cs-CZ" dirty="0" smtClean="0"/>
              <a:t>  </a:t>
            </a:r>
            <a:r>
              <a:rPr lang="cs-CZ" dirty="0" err="1" smtClean="0"/>
              <a:t>the</a:t>
            </a:r>
            <a:r>
              <a:rPr lang="cs-CZ" dirty="0" smtClean="0"/>
              <a:t> </a:t>
            </a:r>
            <a:r>
              <a:rPr lang="cs-CZ" dirty="0" err="1" smtClean="0"/>
              <a:t>bases</a:t>
            </a:r>
            <a:r>
              <a:rPr lang="cs-CZ" dirty="0" smtClean="0"/>
              <a:t> </a:t>
            </a:r>
            <a:r>
              <a:rPr lang="cs-CZ" dirty="0" err="1" smtClean="0"/>
              <a:t>of</a:t>
            </a:r>
            <a:r>
              <a:rPr lang="cs-CZ" dirty="0" smtClean="0"/>
              <a:t> DNA in  </a:t>
            </a:r>
            <a:r>
              <a:rPr lang="cs-CZ" dirty="0" err="1" smtClean="0"/>
              <a:t>ammner</a:t>
            </a:r>
            <a:r>
              <a:rPr lang="cs-CZ" dirty="0" smtClean="0"/>
              <a:t> </a:t>
            </a:r>
            <a:r>
              <a:rPr lang="cs-CZ" dirty="0" err="1" smtClean="0"/>
              <a:t>that</a:t>
            </a:r>
            <a:r>
              <a:rPr lang="cs-CZ" dirty="0" smtClean="0"/>
              <a:t> </a:t>
            </a:r>
            <a:r>
              <a:rPr lang="cs-CZ" dirty="0" err="1" smtClean="0"/>
              <a:t>they</a:t>
            </a:r>
            <a:r>
              <a:rPr lang="cs-CZ" dirty="0" smtClean="0"/>
              <a:t> </a:t>
            </a:r>
            <a:r>
              <a:rPr lang="cs-CZ" dirty="0" err="1" smtClean="0"/>
              <a:t>can</a:t>
            </a:r>
            <a:r>
              <a:rPr lang="cs-CZ" dirty="0" smtClean="0"/>
              <a:t> </a:t>
            </a:r>
            <a:r>
              <a:rPr lang="cs-CZ" dirty="0" err="1" smtClean="0"/>
              <a:t>be</a:t>
            </a:r>
            <a:r>
              <a:rPr lang="cs-CZ" dirty="0" smtClean="0"/>
              <a:t> </a:t>
            </a:r>
            <a:r>
              <a:rPr lang="cs-CZ" dirty="0" err="1" smtClean="0"/>
              <a:t>sorted</a:t>
            </a:r>
            <a:r>
              <a:rPr lang="cs-CZ" dirty="0" smtClean="0"/>
              <a:t> and </a:t>
            </a:r>
            <a:r>
              <a:rPr lang="cs-CZ" dirty="0" err="1" smtClean="0"/>
              <a:t>identified</a:t>
            </a:r>
            <a:r>
              <a:rPr lang="cs-CZ" dirty="0" smtClean="0"/>
              <a:t> </a:t>
            </a:r>
          </a:p>
          <a:p>
            <a:r>
              <a:rPr lang="cs-CZ" dirty="0" smtClean="0"/>
              <a:t>70´s  - 2 </a:t>
            </a:r>
            <a:r>
              <a:rPr lang="cs-CZ" dirty="0" err="1" smtClean="0"/>
              <a:t>ways</a:t>
            </a:r>
            <a:r>
              <a:rPr lang="cs-CZ" dirty="0" smtClean="0"/>
              <a:t>  - „</a:t>
            </a:r>
            <a:r>
              <a:rPr lang="cs-CZ" dirty="0" err="1" smtClean="0"/>
              <a:t>chemical</a:t>
            </a:r>
            <a:r>
              <a:rPr lang="cs-CZ" dirty="0" smtClean="0"/>
              <a:t>“ and </a:t>
            </a:r>
            <a:r>
              <a:rPr lang="cs-CZ" dirty="0" err="1" smtClean="0"/>
              <a:t>radioactive</a:t>
            </a:r>
            <a:endParaRPr lang="cs-CZ" dirty="0" smtClean="0"/>
          </a:p>
          <a:p>
            <a:endParaRPr lang="en-US" dirty="0"/>
          </a:p>
        </p:txBody>
      </p:sp>
    </p:spTree>
    <p:extLst>
      <p:ext uri="{BB962C8B-B14F-4D97-AF65-F5344CB8AC3E}">
        <p14:creationId xmlns:p14="http://schemas.microsoft.com/office/powerpoint/2010/main" val="32427812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20064"/>
            <a:ext cx="8640960" cy="1143000"/>
          </a:xfrm>
        </p:spPr>
        <p:txBody>
          <a:bodyPr/>
          <a:lstStyle/>
          <a:p>
            <a:r>
              <a:rPr lang="cs-CZ" sz="4000" dirty="0" err="1" smtClean="0">
                <a:latin typeface="Calibri" panose="020F0502020204030204" pitchFamily="34" charset="0"/>
                <a:cs typeface="Calibri" panose="020F0502020204030204" pitchFamily="34" charset="0"/>
              </a:rPr>
              <a:t>Chemical</a:t>
            </a:r>
            <a:r>
              <a:rPr lang="cs-CZ" sz="4000" dirty="0" smtClean="0">
                <a:latin typeface="Calibri" panose="020F0502020204030204" pitchFamily="34" charset="0"/>
                <a:cs typeface="Calibri" panose="020F0502020204030204" pitchFamily="34" charset="0"/>
              </a:rPr>
              <a:t> </a:t>
            </a:r>
            <a:r>
              <a:rPr lang="cs-CZ" sz="4000" dirty="0" err="1" smtClean="0">
                <a:latin typeface="Calibri" panose="020F0502020204030204" pitchFamily="34" charset="0"/>
                <a:cs typeface="Calibri" panose="020F0502020204030204" pitchFamily="34" charset="0"/>
              </a:rPr>
              <a:t>sequencing</a:t>
            </a:r>
            <a:r>
              <a:rPr lang="cs-CZ" sz="4000" dirty="0" smtClean="0">
                <a:latin typeface="Calibri" panose="020F0502020204030204" pitchFamily="34" charset="0"/>
                <a:cs typeface="Calibri" panose="020F0502020204030204" pitchFamily="34" charset="0"/>
              </a:rPr>
              <a:t> (1976)</a:t>
            </a:r>
            <a:r>
              <a:rPr lang="cs-CZ" sz="4000" dirty="0">
                <a:latin typeface="Calibri" panose="020F0502020204030204" pitchFamily="34" charset="0"/>
                <a:cs typeface="Calibri" panose="020F0502020204030204" pitchFamily="34" charset="0"/>
              </a:rPr>
              <a:t/>
            </a:r>
            <a:br>
              <a:rPr lang="cs-CZ" sz="4000" dirty="0">
                <a:latin typeface="Calibri" panose="020F0502020204030204" pitchFamily="34" charset="0"/>
                <a:cs typeface="Calibri" panose="020F0502020204030204" pitchFamily="34" charset="0"/>
              </a:rPr>
            </a:br>
            <a:r>
              <a:rPr lang="cs-CZ" sz="2000" i="1" dirty="0" smtClean="0">
                <a:latin typeface="Calibri" panose="020F0502020204030204" pitchFamily="34" charset="0"/>
                <a:cs typeface="Calibri" panose="020F0502020204030204" pitchFamily="34" charset="0"/>
              </a:rPr>
              <a:t>A. </a:t>
            </a:r>
            <a:r>
              <a:rPr lang="cs-CZ" sz="2000" i="1" dirty="0" err="1" smtClean="0">
                <a:latin typeface="Calibri" panose="020F0502020204030204" pitchFamily="34" charset="0"/>
                <a:cs typeface="Calibri" panose="020F0502020204030204" pitchFamily="34" charset="0"/>
              </a:rPr>
              <a:t>Maxam</a:t>
            </a:r>
            <a:r>
              <a:rPr lang="cs-CZ" sz="2000" i="1" dirty="0" smtClean="0">
                <a:latin typeface="Calibri" panose="020F0502020204030204" pitchFamily="34" charset="0"/>
                <a:cs typeface="Calibri" panose="020F0502020204030204" pitchFamily="34" charset="0"/>
              </a:rPr>
              <a:t>, P. Gilbert</a:t>
            </a:r>
            <a:endParaRPr lang="en-US" sz="2000" i="1" dirty="0">
              <a:latin typeface="Calibri" panose="020F0502020204030204" pitchFamily="34" charset="0"/>
              <a:cs typeface="Calibri" panose="020F0502020204030204" pitchFamily="34" charset="0"/>
            </a:endParaRPr>
          </a:p>
        </p:txBody>
      </p:sp>
      <p:pic>
        <p:nvPicPr>
          <p:cNvPr id="131078" name="Picture 6" descr="Maxam-Gilbert Sequencing - an overview | ScienceDirect Top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484784"/>
            <a:ext cx="3096344" cy="4100212"/>
          </a:xfrm>
          <a:prstGeom prst="rect">
            <a:avLst/>
          </a:prstGeom>
          <a:noFill/>
          <a:extLst>
            <a:ext uri="{909E8E84-426E-40DD-AFC4-6F175D3DCCD1}">
              <a14:hiddenFill xmlns:a14="http://schemas.microsoft.com/office/drawing/2010/main">
                <a:solidFill>
                  <a:srgbClr val="FFFFFF"/>
                </a:solidFill>
              </a14:hiddenFill>
            </a:ext>
          </a:extLst>
        </p:spPr>
      </p:pic>
      <p:sp>
        <p:nvSpPr>
          <p:cNvPr id="10" name="Obdélník 9"/>
          <p:cNvSpPr/>
          <p:nvPr/>
        </p:nvSpPr>
        <p:spPr>
          <a:xfrm>
            <a:off x="3851920" y="1340768"/>
            <a:ext cx="4860032" cy="5632311"/>
          </a:xfrm>
          <a:prstGeom prst="rect">
            <a:avLst/>
          </a:prstGeom>
        </p:spPr>
        <p:txBody>
          <a:bodyPr wrap="square">
            <a:spAutoFit/>
          </a:bodyPr>
          <a:lstStyle/>
          <a:p>
            <a:pPr marL="285750" indent="-285750">
              <a:buFont typeface="Arial" panose="020B0604020202020204" pitchFamily="34" charset="0"/>
              <a:buChar char="•"/>
            </a:pPr>
            <a:r>
              <a:rPr lang="en-US" sz="1800" dirty="0" smtClean="0">
                <a:latin typeface="Calibri Light" panose="020F0302020204030204" pitchFamily="34" charset="0"/>
                <a:cs typeface="Calibri Light" panose="020F0302020204030204" pitchFamily="34" charset="0"/>
              </a:rPr>
              <a:t>based </a:t>
            </a:r>
            <a:r>
              <a:rPr lang="en-US" sz="1800" dirty="0">
                <a:latin typeface="Calibri Light" panose="020F0302020204030204" pitchFamily="34" charset="0"/>
                <a:cs typeface="Calibri Light" panose="020F0302020204030204" pitchFamily="34" charset="0"/>
              </a:rPr>
              <a:t>on chemical modification of DNA and subsequent cleavage at specific </a:t>
            </a:r>
            <a:r>
              <a:rPr lang="en-US" sz="1800" dirty="0" smtClean="0">
                <a:latin typeface="Calibri Light" panose="020F0302020204030204" pitchFamily="34" charset="0"/>
                <a:cs typeface="Calibri Light" panose="020F0302020204030204" pitchFamily="34" charset="0"/>
              </a:rPr>
              <a:t>bases</a:t>
            </a:r>
            <a:r>
              <a:rPr lang="cs-CZ" sz="1800" dirty="0" smtClean="0">
                <a:latin typeface="Calibri Light" panose="020F0302020204030204" pitchFamily="34" charset="0"/>
                <a:cs typeface="Calibri Light" panose="020F0302020204030204" pitchFamily="34" charset="0"/>
              </a:rPr>
              <a:t> </a:t>
            </a:r>
          </a:p>
          <a:p>
            <a:pPr marL="285750" indent="-285750">
              <a:buFont typeface="Arial" panose="020B0604020202020204" pitchFamily="34" charset="0"/>
              <a:buChar char="•"/>
            </a:pPr>
            <a:r>
              <a:rPr lang="cs-CZ" sz="1800" dirty="0" smtClean="0">
                <a:latin typeface="Calibri Light" panose="020F0302020204030204" pitchFamily="34" charset="0"/>
                <a:cs typeface="Calibri Light" panose="020F0302020204030204" pitchFamily="34" charset="0"/>
              </a:rPr>
              <a:t>t</a:t>
            </a:r>
            <a:r>
              <a:rPr lang="en-US" sz="1800" dirty="0" smtClean="0">
                <a:latin typeface="Calibri Light" panose="020F0302020204030204" pitchFamily="34" charset="0"/>
                <a:cs typeface="Calibri Light" panose="020F0302020204030204" pitchFamily="34" charset="0"/>
              </a:rPr>
              <a:t>he method requires </a:t>
            </a:r>
            <a:r>
              <a:rPr lang="en-US" sz="1800" dirty="0">
                <a:latin typeface="Calibri Light" panose="020F0302020204030204" pitchFamily="34" charset="0"/>
                <a:cs typeface="Calibri Light" panose="020F0302020204030204" pitchFamily="34" charset="0"/>
              </a:rPr>
              <a:t>radioactive labelling at one </a:t>
            </a:r>
            <a:r>
              <a:rPr lang="en-US" sz="1800" dirty="0" smtClean="0">
                <a:latin typeface="Calibri Light" panose="020F0302020204030204" pitchFamily="34" charset="0"/>
                <a:cs typeface="Calibri Light" panose="020F0302020204030204" pitchFamily="34" charset="0"/>
              </a:rPr>
              <a:t>end</a:t>
            </a:r>
            <a:endParaRPr lang="cs-CZ" sz="1800" dirty="0" smtClean="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cs-CZ" sz="1800" dirty="0" smtClean="0">
                <a:latin typeface="Calibri Light" panose="020F0302020204030204" pitchFamily="34" charset="0"/>
                <a:cs typeface="Calibri Light" panose="020F0302020204030204" pitchFamily="34" charset="0"/>
              </a:rPr>
              <a:t>c</a:t>
            </a:r>
            <a:r>
              <a:rPr lang="en-US" sz="1800" dirty="0" smtClean="0">
                <a:latin typeface="Calibri Light" panose="020F0302020204030204" pitchFamily="34" charset="0"/>
                <a:cs typeface="Calibri Light" panose="020F0302020204030204" pitchFamily="34" charset="0"/>
              </a:rPr>
              <a:t>chemical </a:t>
            </a:r>
            <a:r>
              <a:rPr lang="en-US" sz="1800" dirty="0">
                <a:latin typeface="Calibri Light" panose="020F0302020204030204" pitchFamily="34" charset="0"/>
                <a:cs typeface="Calibri Light" panose="020F0302020204030204" pitchFamily="34" charset="0"/>
              </a:rPr>
              <a:t>treatment generates breaks at a small proportions of one or two of the four nucleotide based in each of four reactions (G,A+G, C, C+T</a:t>
            </a:r>
            <a:r>
              <a:rPr lang="en-US" sz="1800" dirty="0" smtClean="0">
                <a:latin typeface="Calibri Light" panose="020F0302020204030204" pitchFamily="34" charset="0"/>
                <a:cs typeface="Calibri Light" panose="020F0302020204030204" pitchFamily="34" charset="0"/>
              </a:rPr>
              <a:t>)</a:t>
            </a:r>
            <a:endParaRPr lang="cs-CZ" sz="1800" dirty="0" smtClean="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sz="1800" dirty="0" smtClean="0">
                <a:latin typeface="Calibri Light" panose="020F0302020204030204" pitchFamily="34" charset="0"/>
                <a:cs typeface="Calibri Light" panose="020F0302020204030204" pitchFamily="34" charset="0"/>
              </a:rPr>
              <a:t>series </a:t>
            </a:r>
            <a:r>
              <a:rPr lang="en-US" sz="1800" dirty="0">
                <a:latin typeface="Calibri Light" panose="020F0302020204030204" pitchFamily="34" charset="0"/>
                <a:cs typeface="Calibri Light" panose="020F0302020204030204" pitchFamily="34" charset="0"/>
              </a:rPr>
              <a:t>of labelled fragments is generated, from the </a:t>
            </a:r>
            <a:r>
              <a:rPr lang="en-US" sz="1800" dirty="0" smtClean="0">
                <a:latin typeface="Calibri Light" panose="020F0302020204030204" pitchFamily="34" charset="0"/>
                <a:cs typeface="Calibri Light" panose="020F0302020204030204" pitchFamily="34" charset="0"/>
              </a:rPr>
              <a:t>radiolabeled </a:t>
            </a:r>
            <a:r>
              <a:rPr lang="en-US" sz="1800" dirty="0">
                <a:latin typeface="Calibri Light" panose="020F0302020204030204" pitchFamily="34" charset="0"/>
                <a:cs typeface="Calibri Light" panose="020F0302020204030204" pitchFamily="34" charset="0"/>
              </a:rPr>
              <a:t>end to the first ‘cut’ site in </a:t>
            </a:r>
            <a:r>
              <a:rPr lang="en-US" sz="1800" dirty="0" smtClean="0">
                <a:latin typeface="Calibri Light" panose="020F0302020204030204" pitchFamily="34" charset="0"/>
                <a:cs typeface="Calibri Light" panose="020F0302020204030204" pitchFamily="34" charset="0"/>
              </a:rPr>
              <a:t>a</a:t>
            </a:r>
            <a:r>
              <a:rPr lang="cs-CZ" sz="1800" dirty="0" smtClean="0">
                <a:latin typeface="Calibri Light" panose="020F0302020204030204" pitchFamily="34" charset="0"/>
                <a:cs typeface="Calibri Light" panose="020F0302020204030204" pitchFamily="34" charset="0"/>
              </a:rPr>
              <a:t> </a:t>
            </a:r>
            <a:r>
              <a:rPr lang="en-US" sz="1800" dirty="0" smtClean="0">
                <a:latin typeface="Calibri Light" panose="020F0302020204030204" pitchFamily="34" charset="0"/>
                <a:cs typeface="Calibri Light" panose="020F0302020204030204" pitchFamily="34" charset="0"/>
              </a:rPr>
              <a:t>molecule</a:t>
            </a:r>
            <a:endParaRPr lang="cs-CZ" sz="1800" dirty="0" smtClean="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cs-CZ" sz="1800" dirty="0">
                <a:latin typeface="Calibri Light" panose="020F0302020204030204" pitchFamily="34" charset="0"/>
                <a:cs typeface="Calibri Light" panose="020F0302020204030204" pitchFamily="34" charset="0"/>
              </a:rPr>
              <a:t> </a:t>
            </a:r>
            <a:r>
              <a:rPr lang="cs-CZ" sz="1800" dirty="0" smtClean="0">
                <a:latin typeface="Calibri Light" panose="020F0302020204030204" pitchFamily="34" charset="0"/>
                <a:cs typeface="Calibri Light" panose="020F0302020204030204" pitchFamily="34" charset="0"/>
              </a:rPr>
              <a:t>t</a:t>
            </a:r>
            <a:r>
              <a:rPr lang="en-US" sz="1800" dirty="0" smtClean="0">
                <a:latin typeface="Calibri Light" panose="020F0302020204030204" pitchFamily="34" charset="0"/>
                <a:cs typeface="Calibri Light" panose="020F0302020204030204" pitchFamily="34" charset="0"/>
              </a:rPr>
              <a:t>he </a:t>
            </a:r>
            <a:r>
              <a:rPr lang="en-US" sz="1800" dirty="0">
                <a:latin typeface="Calibri Light" panose="020F0302020204030204" pitchFamily="34" charset="0"/>
                <a:cs typeface="Calibri Light" panose="020F0302020204030204" pitchFamily="34" charset="0"/>
              </a:rPr>
              <a:t>fragments in the four reactions are arranged side by side in gel electrophoresis for size </a:t>
            </a:r>
            <a:r>
              <a:rPr lang="en-US" sz="1800" dirty="0" smtClean="0">
                <a:latin typeface="Calibri Light" panose="020F0302020204030204" pitchFamily="34" charset="0"/>
                <a:cs typeface="Calibri Light" panose="020F0302020204030204" pitchFamily="34" charset="0"/>
              </a:rPr>
              <a:t>separation</a:t>
            </a:r>
            <a:endParaRPr lang="cs-CZ" sz="1800" dirty="0" smtClean="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cs-CZ" sz="1800" dirty="0">
                <a:latin typeface="Calibri Light" panose="020F0302020204030204" pitchFamily="34" charset="0"/>
                <a:cs typeface="Calibri Light" panose="020F0302020204030204" pitchFamily="34" charset="0"/>
              </a:rPr>
              <a:t> </a:t>
            </a:r>
            <a:r>
              <a:rPr lang="en-US" sz="1800" dirty="0" smtClean="0">
                <a:latin typeface="Calibri Light" panose="020F0302020204030204" pitchFamily="34" charset="0"/>
                <a:cs typeface="Calibri Light" panose="020F0302020204030204" pitchFamily="34" charset="0"/>
              </a:rPr>
              <a:t>the </a:t>
            </a:r>
            <a:r>
              <a:rPr lang="en-US" sz="1800" dirty="0">
                <a:latin typeface="Calibri Light" panose="020F0302020204030204" pitchFamily="34" charset="0"/>
                <a:cs typeface="Calibri Light" panose="020F0302020204030204" pitchFamily="34" charset="0"/>
              </a:rPr>
              <a:t>gel is exposed to X-ray film for autoradiography, yielding a series of dark bands each corresponding to a </a:t>
            </a:r>
            <a:r>
              <a:rPr lang="en-US" sz="1800" dirty="0" smtClean="0">
                <a:latin typeface="Calibri Light" panose="020F0302020204030204" pitchFamily="34" charset="0"/>
                <a:cs typeface="Calibri Light" panose="020F0302020204030204" pitchFamily="34" charset="0"/>
              </a:rPr>
              <a:t>radiolabeled </a:t>
            </a:r>
            <a:r>
              <a:rPr lang="en-US" sz="1800" dirty="0">
                <a:latin typeface="Calibri Light" panose="020F0302020204030204" pitchFamily="34" charset="0"/>
                <a:cs typeface="Calibri Light" panose="020F0302020204030204" pitchFamily="34" charset="0"/>
              </a:rPr>
              <a:t>DNA fragment, from which the sequence may be inferred.</a:t>
            </a:r>
          </a:p>
          <a:p>
            <a:endParaRPr lang="en-US" sz="18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1848471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609600"/>
            <a:ext cx="8712968" cy="1143000"/>
          </a:xfrm>
        </p:spPr>
        <p:txBody>
          <a:bodyPr/>
          <a:lstStyle/>
          <a:p>
            <a:r>
              <a:rPr lang="en-US" sz="3600" b="1" dirty="0" smtClean="0">
                <a:latin typeface="Calibri" panose="020F0502020204030204" pitchFamily="34" charset="0"/>
                <a:cs typeface="Calibri" panose="020F0502020204030204" pitchFamily="34" charset="0"/>
              </a:rPr>
              <a:t>Sanger (</a:t>
            </a:r>
            <a:r>
              <a:rPr lang="en-US" sz="3600" b="1" dirty="0" err="1" smtClean="0">
                <a:latin typeface="Calibri" panose="020F0502020204030204" pitchFamily="34" charset="0"/>
                <a:cs typeface="Calibri" panose="020F0502020204030204" pitchFamily="34" charset="0"/>
              </a:rPr>
              <a:t>dideoxy</a:t>
            </a:r>
            <a:r>
              <a:rPr lang="en-US" sz="3600" b="1" dirty="0" smtClean="0">
                <a:latin typeface="Calibri" panose="020F0502020204030204" pitchFamily="34" charset="0"/>
                <a:cs typeface="Calibri" panose="020F0502020204030204" pitchFamily="34" charset="0"/>
              </a:rPr>
              <a:t> termination) sequencing</a:t>
            </a:r>
            <a:endParaRPr lang="en-US" sz="3600" b="1" dirty="0">
              <a:latin typeface="Calibri" panose="020F0502020204030204" pitchFamily="34" charset="0"/>
              <a:cs typeface="Calibri" panose="020F0502020204030204" pitchFamily="34" charset="0"/>
            </a:endParaRPr>
          </a:p>
        </p:txBody>
      </p:sp>
      <p:sp>
        <p:nvSpPr>
          <p:cNvPr id="3" name="Zástupný symbol pro obsah 2"/>
          <p:cNvSpPr>
            <a:spLocks noGrp="1"/>
          </p:cNvSpPr>
          <p:nvPr>
            <p:ph idx="1"/>
          </p:nvPr>
        </p:nvSpPr>
        <p:spPr>
          <a:xfrm>
            <a:off x="685800" y="1981200"/>
            <a:ext cx="8206680" cy="4114800"/>
          </a:xfrm>
        </p:spPr>
        <p:txBody>
          <a:bodyPr/>
          <a:lstStyle/>
          <a:p>
            <a:r>
              <a:rPr lang="en-US" dirty="0" smtClean="0"/>
              <a:t>1977 – F. Sanger and colleagues, Cambridge</a:t>
            </a:r>
          </a:p>
          <a:p>
            <a:r>
              <a:rPr lang="en-US" dirty="0" smtClean="0"/>
              <a:t>based on the random incorporation of chain-terminating </a:t>
            </a:r>
            <a:r>
              <a:rPr lang="en-US" dirty="0" err="1" smtClean="0"/>
              <a:t>dideoxynucleotides</a:t>
            </a:r>
            <a:r>
              <a:rPr lang="en-US" dirty="0" smtClean="0"/>
              <a:t> (</a:t>
            </a:r>
            <a:r>
              <a:rPr lang="en-US" dirty="0" err="1" smtClean="0"/>
              <a:t>ddNTPs</a:t>
            </a:r>
            <a:r>
              <a:rPr lang="en-US" dirty="0" smtClean="0"/>
              <a:t>) by DNA polymerase during in vitro DNA replication</a:t>
            </a:r>
          </a:p>
          <a:p>
            <a:r>
              <a:rPr lang="en-US" dirty="0" smtClean="0"/>
              <a:t>Enzymatic (DNA polymerase), cost effective, less handwork, AUTOMATIZATION!  </a:t>
            </a:r>
          </a:p>
          <a:p>
            <a:endParaRPr lang="en-US" dirty="0"/>
          </a:p>
        </p:txBody>
      </p:sp>
    </p:spTree>
    <p:extLst>
      <p:ext uri="{BB962C8B-B14F-4D97-AF65-F5344CB8AC3E}">
        <p14:creationId xmlns:p14="http://schemas.microsoft.com/office/powerpoint/2010/main" val="7534383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obsah 2"/>
          <p:cNvSpPr>
            <a:spLocks noGrp="1"/>
          </p:cNvSpPr>
          <p:nvPr>
            <p:ph idx="1"/>
          </p:nvPr>
        </p:nvSpPr>
        <p:spPr/>
        <p:txBody>
          <a:bodyPr/>
          <a:lstStyle/>
          <a:p>
            <a:endParaRPr lang="en-US"/>
          </a:p>
        </p:txBody>
      </p:sp>
      <p:pic>
        <p:nvPicPr>
          <p:cNvPr id="3074" name="Picture 2" descr="Sanger's method of gene sequencing - Online Biology No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4427984" y="6525344"/>
            <a:ext cx="4572000" cy="215444"/>
          </a:xfrm>
          <a:prstGeom prst="rect">
            <a:avLst/>
          </a:prstGeom>
        </p:spPr>
        <p:txBody>
          <a:bodyPr>
            <a:spAutoFit/>
          </a:bodyPr>
          <a:lstStyle/>
          <a:p>
            <a:pPr algn="r"/>
            <a:r>
              <a:rPr lang="en-US" sz="800" dirty="0"/>
              <a:t>https://www.onlinebiologynotes.com/sangers-method-gene-sequencing/</a:t>
            </a:r>
          </a:p>
        </p:txBody>
      </p:sp>
    </p:spTree>
    <p:extLst>
      <p:ext uri="{BB962C8B-B14F-4D97-AF65-F5344CB8AC3E}">
        <p14:creationId xmlns:p14="http://schemas.microsoft.com/office/powerpoint/2010/main" val="42156390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obsah 2"/>
          <p:cNvSpPr>
            <a:spLocks noGrp="1"/>
          </p:cNvSpPr>
          <p:nvPr>
            <p:ph idx="1"/>
          </p:nvPr>
        </p:nvSpPr>
        <p:spPr/>
        <p:txBody>
          <a:bodyPr/>
          <a:lstStyle/>
          <a:p>
            <a:endParaRPr lang="en-US"/>
          </a:p>
        </p:txBody>
      </p:sp>
      <p:pic>
        <p:nvPicPr>
          <p:cNvPr id="5122" name="Picture 2" descr="https://agctsequencing.files.wordpress.com/2012/08/figu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548" y="51966"/>
            <a:ext cx="8136904" cy="6754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4806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pic>
        <p:nvPicPr>
          <p:cNvPr id="4098" name="Picture 2" descr="Left: X-ray that shows the columns and bands for the four nucleotides. Right: Bands and how they could be used to identify the order of the nucleotid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526368"/>
            <a:ext cx="9035430" cy="5805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1061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obsah 2"/>
          <p:cNvSpPr>
            <a:spLocks noGrp="1"/>
          </p:cNvSpPr>
          <p:nvPr>
            <p:ph idx="1"/>
          </p:nvPr>
        </p:nvSpPr>
        <p:spPr/>
        <p:txBody>
          <a:bodyPr/>
          <a:lstStyle/>
          <a:p>
            <a:endParaRPr lang="en-US"/>
          </a:p>
        </p:txBody>
      </p:sp>
      <p:pic>
        <p:nvPicPr>
          <p:cNvPr id="2052" name="Picture 4" descr="What is the Difference Between Maxam Gilbert and Sanger Sequencing -  Pediaa.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353925"/>
            <a:ext cx="4909060" cy="6150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4560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the-dna-universe.com/wp-content/uploads/2020/11/Direct_Blotting_Electrophoresis_System_GATC_15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0455" y="182632"/>
            <a:ext cx="2295049" cy="2440508"/>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1167233" y="2672742"/>
            <a:ext cx="2448271" cy="738664"/>
          </a:xfrm>
          <a:prstGeom prst="rect">
            <a:avLst/>
          </a:prstGeom>
        </p:spPr>
        <p:txBody>
          <a:bodyPr wrap="square">
            <a:spAutoFit/>
          </a:bodyPr>
          <a:lstStyle/>
          <a:p>
            <a:pPr algn="ctr"/>
            <a:r>
              <a:rPr lang="en-US" sz="1400" b="1" dirty="0">
                <a:solidFill>
                  <a:srgbClr val="000000"/>
                </a:solidFill>
                <a:latin typeface="Calibri" panose="020F0502020204030204" pitchFamily="34" charset="0"/>
                <a:cs typeface="Calibri" panose="020F0502020204030204" pitchFamily="34" charset="0"/>
              </a:rPr>
              <a:t>The direct blotting </a:t>
            </a:r>
            <a:r>
              <a:rPr lang="cs-CZ" sz="1400" b="1" dirty="0" smtClean="0">
                <a:solidFill>
                  <a:srgbClr val="000000"/>
                </a:solidFill>
                <a:latin typeface="Calibri" panose="020F0502020204030204" pitchFamily="34" charset="0"/>
                <a:cs typeface="Calibri" panose="020F0502020204030204" pitchFamily="34" charset="0"/>
              </a:rPr>
              <a:t>e</a:t>
            </a:r>
            <a:r>
              <a:rPr lang="en-US" sz="1400" b="1" dirty="0" err="1" smtClean="0">
                <a:solidFill>
                  <a:srgbClr val="000000"/>
                </a:solidFill>
                <a:latin typeface="Calibri" panose="020F0502020204030204" pitchFamily="34" charset="0"/>
                <a:cs typeface="Calibri" panose="020F0502020204030204" pitchFamily="34" charset="0"/>
              </a:rPr>
              <a:t>lectrophoresis</a:t>
            </a:r>
            <a:r>
              <a:rPr lang="en-US" sz="1400" b="1" dirty="0" smtClean="0">
                <a:solidFill>
                  <a:srgbClr val="000000"/>
                </a:solidFill>
                <a:latin typeface="Calibri" panose="020F0502020204030204" pitchFamily="34" charset="0"/>
                <a:cs typeface="Calibri" panose="020F0502020204030204" pitchFamily="34" charset="0"/>
              </a:rPr>
              <a:t> </a:t>
            </a:r>
            <a:r>
              <a:rPr lang="en-US" sz="1400" b="1" dirty="0">
                <a:solidFill>
                  <a:srgbClr val="000000"/>
                </a:solidFill>
                <a:latin typeface="Calibri" panose="020F0502020204030204" pitchFamily="34" charset="0"/>
                <a:cs typeface="Calibri" panose="020F0502020204030204" pitchFamily="34" charset="0"/>
              </a:rPr>
              <a:t>system </a:t>
            </a:r>
            <a:r>
              <a:rPr lang="en-US" sz="1400" b="1" dirty="0" smtClean="0">
                <a:solidFill>
                  <a:srgbClr val="000000"/>
                </a:solidFill>
                <a:latin typeface="Calibri" panose="020F0502020204030204" pitchFamily="34" charset="0"/>
                <a:cs typeface="Calibri" panose="020F0502020204030204" pitchFamily="34" charset="0"/>
              </a:rPr>
              <a:t>GATC1500</a:t>
            </a:r>
            <a:r>
              <a:rPr lang="cs-CZ" sz="1400" b="1" dirty="0" smtClean="0">
                <a:solidFill>
                  <a:srgbClr val="000000"/>
                </a:solidFill>
                <a:latin typeface="Calibri" panose="020F0502020204030204" pitchFamily="34" charset="0"/>
                <a:cs typeface="Calibri" panose="020F0502020204030204" pitchFamily="34" charset="0"/>
              </a:rPr>
              <a:t> (1984)</a:t>
            </a:r>
            <a:endParaRPr lang="en-US" sz="1400" b="1" dirty="0">
              <a:solidFill>
                <a:srgbClr val="000000"/>
              </a:solidFill>
              <a:latin typeface="Calibri" panose="020F0502020204030204" pitchFamily="34" charset="0"/>
              <a:cs typeface="Calibri" panose="020F0502020204030204" pitchFamily="34" charset="0"/>
            </a:endParaRPr>
          </a:p>
        </p:txBody>
      </p:sp>
      <p:pic>
        <p:nvPicPr>
          <p:cNvPr id="7172" name="Picture 4" descr="https://coimages.sciencemuseumgroup.org.uk/images/675/medium_1989_1242__0001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206976"/>
            <a:ext cx="3574174" cy="2442140"/>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5112060" y="2705638"/>
            <a:ext cx="3780420" cy="523220"/>
          </a:xfrm>
          <a:prstGeom prst="rect">
            <a:avLst/>
          </a:prstGeom>
        </p:spPr>
        <p:txBody>
          <a:bodyPr wrap="square">
            <a:spAutoFit/>
          </a:bodyPr>
          <a:lstStyle/>
          <a:p>
            <a:r>
              <a:rPr lang="en-US" sz="1400" b="1" dirty="0">
                <a:latin typeface="Calibri" panose="020F0502020204030204" pitchFamily="34" charset="0"/>
                <a:cs typeface="Calibri" panose="020F0502020204030204" pitchFamily="34" charset="0"/>
              </a:rPr>
              <a:t>Applied Biosystems 370A Prototype Automated DNA Gene </a:t>
            </a:r>
            <a:r>
              <a:rPr lang="en-US" sz="1400" b="1" dirty="0" smtClean="0">
                <a:latin typeface="Calibri" panose="020F0502020204030204" pitchFamily="34" charset="0"/>
                <a:cs typeface="Calibri" panose="020F0502020204030204" pitchFamily="34" charset="0"/>
              </a:rPr>
              <a:t>Sequencer</a:t>
            </a:r>
            <a:r>
              <a:rPr lang="cs-CZ" sz="1400" b="1" dirty="0">
                <a:latin typeface="Calibri" panose="020F0502020204030204" pitchFamily="34" charset="0"/>
                <a:cs typeface="Calibri" panose="020F0502020204030204" pitchFamily="34" charset="0"/>
              </a:rPr>
              <a:t> (</a:t>
            </a:r>
            <a:r>
              <a:rPr lang="cs-CZ" sz="1400" b="1" dirty="0" smtClean="0">
                <a:latin typeface="Calibri" panose="020F0502020204030204" pitchFamily="34" charset="0"/>
                <a:cs typeface="Calibri" panose="020F0502020204030204" pitchFamily="34" charset="0"/>
              </a:rPr>
              <a:t>Hood, </a:t>
            </a:r>
            <a:r>
              <a:rPr lang="cs-CZ" sz="1400" b="1" dirty="0" err="1" smtClean="0">
                <a:latin typeface="Calibri" panose="020F0502020204030204" pitchFamily="34" charset="0"/>
                <a:cs typeface="Calibri" panose="020F0502020204030204" pitchFamily="34" charset="0"/>
              </a:rPr>
              <a:t>Hunkapiller</a:t>
            </a:r>
            <a:r>
              <a:rPr lang="cs-CZ" sz="1400" b="1" dirty="0" smtClean="0">
                <a:latin typeface="Calibri" panose="020F0502020204030204" pitchFamily="34" charset="0"/>
                <a:cs typeface="Calibri" panose="020F0502020204030204" pitchFamily="34" charset="0"/>
              </a:rPr>
              <a:t> 1987)</a:t>
            </a:r>
            <a:endParaRPr lang="en-US" sz="1600" b="1" dirty="0">
              <a:latin typeface="Calibri" panose="020F0502020204030204" pitchFamily="34" charset="0"/>
              <a:cs typeface="Calibri" panose="020F0502020204030204" pitchFamily="34" charset="0"/>
            </a:endParaRPr>
          </a:p>
        </p:txBody>
      </p:sp>
      <p:pic>
        <p:nvPicPr>
          <p:cNvPr id="7176" name="Picture 8" descr="3730&lt;i&gt;xl&lt;/i&gt; DNA Analyz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247" y="3389240"/>
            <a:ext cx="3286993" cy="3034148"/>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p:cNvSpPr/>
          <p:nvPr/>
        </p:nvSpPr>
        <p:spPr>
          <a:xfrm>
            <a:off x="480230" y="6273225"/>
            <a:ext cx="3575025" cy="584775"/>
          </a:xfrm>
          <a:prstGeom prst="rect">
            <a:avLst/>
          </a:prstGeom>
        </p:spPr>
        <p:txBody>
          <a:bodyPr wrap="square">
            <a:spAutoFit/>
          </a:bodyPr>
          <a:lstStyle/>
          <a:p>
            <a:r>
              <a:rPr lang="cs-CZ" sz="1600" b="1" dirty="0" smtClean="0">
                <a:solidFill>
                  <a:srgbClr val="222222"/>
                </a:solidFill>
                <a:latin typeface="Calibri" panose="020F0502020204030204" pitchFamily="34" charset="0"/>
                <a:cs typeface="Calibri" panose="020F0502020204030204" pitchFamily="34" charset="0"/>
              </a:rPr>
              <a:t>ABI </a:t>
            </a:r>
            <a:r>
              <a:rPr lang="en-US" sz="1600" b="1" dirty="0" smtClean="0">
                <a:solidFill>
                  <a:srgbClr val="222222"/>
                </a:solidFill>
                <a:latin typeface="Calibri" panose="020F0502020204030204" pitchFamily="34" charset="0"/>
                <a:cs typeface="Calibri" panose="020F0502020204030204" pitchFamily="34" charset="0"/>
              </a:rPr>
              <a:t>3730</a:t>
            </a:r>
            <a:r>
              <a:rPr lang="en-US" sz="1600" b="1" i="1" dirty="0" smtClean="0">
                <a:solidFill>
                  <a:srgbClr val="222222"/>
                </a:solidFill>
                <a:latin typeface="Calibri" panose="020F0502020204030204" pitchFamily="34" charset="0"/>
                <a:cs typeface="Calibri" panose="020F0502020204030204" pitchFamily="34" charset="0"/>
              </a:rPr>
              <a:t>xl</a:t>
            </a:r>
            <a:r>
              <a:rPr lang="en-US" sz="1600" b="1" dirty="0">
                <a:solidFill>
                  <a:srgbClr val="222222"/>
                </a:solidFill>
                <a:latin typeface="Calibri" panose="020F0502020204030204" pitchFamily="34" charset="0"/>
                <a:cs typeface="Calibri" panose="020F0502020204030204" pitchFamily="34" charset="0"/>
              </a:rPr>
              <a:t> DNA </a:t>
            </a:r>
            <a:r>
              <a:rPr lang="en-US" sz="1600" b="1" dirty="0" smtClean="0">
                <a:solidFill>
                  <a:srgbClr val="222222"/>
                </a:solidFill>
                <a:latin typeface="Calibri" panose="020F0502020204030204" pitchFamily="34" charset="0"/>
                <a:cs typeface="Calibri" panose="020F0502020204030204" pitchFamily="34" charset="0"/>
              </a:rPr>
              <a:t>Analyzer</a:t>
            </a:r>
            <a:r>
              <a:rPr lang="cs-CZ" sz="1600" b="1" dirty="0" smtClean="0">
                <a:solidFill>
                  <a:srgbClr val="222222"/>
                </a:solidFill>
                <a:latin typeface="Calibri" panose="020F0502020204030204" pitchFamily="34" charset="0"/>
                <a:cs typeface="Calibri" panose="020F0502020204030204" pitchFamily="34" charset="0"/>
              </a:rPr>
              <a:t> (384 </a:t>
            </a:r>
            <a:r>
              <a:rPr lang="cs-CZ" sz="1600" b="1" dirty="0" err="1" smtClean="0">
                <a:solidFill>
                  <a:srgbClr val="222222"/>
                </a:solidFill>
                <a:latin typeface="Calibri" panose="020F0502020204030204" pitchFamily="34" charset="0"/>
                <a:cs typeface="Calibri" panose="020F0502020204030204" pitchFamily="34" charset="0"/>
              </a:rPr>
              <a:t>well</a:t>
            </a:r>
            <a:r>
              <a:rPr lang="cs-CZ" sz="1600" b="1" dirty="0" smtClean="0">
                <a:solidFill>
                  <a:srgbClr val="222222"/>
                </a:solidFill>
                <a:latin typeface="Calibri" panose="020F0502020204030204" pitchFamily="34" charset="0"/>
                <a:cs typeface="Calibri" panose="020F0502020204030204" pitchFamily="34" charset="0"/>
              </a:rPr>
              <a:t> plate, 2010)</a:t>
            </a:r>
            <a:endParaRPr lang="en-US" sz="1600" b="1" dirty="0">
              <a:latin typeface="Calibri" panose="020F0502020204030204" pitchFamily="34" charset="0"/>
              <a:cs typeface="Calibri" panose="020F0502020204030204" pitchFamily="34" charset="0"/>
            </a:endParaRPr>
          </a:p>
        </p:txBody>
      </p:sp>
      <p:pic>
        <p:nvPicPr>
          <p:cNvPr id="7180" name="Picture 12" descr="Applied Biosystems SeqStudio Genetic Analyzer by Thermo Fisher Scientific product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9276" y="3436040"/>
            <a:ext cx="2571750" cy="2571751"/>
          </a:xfrm>
          <a:prstGeom prst="rect">
            <a:avLst/>
          </a:prstGeom>
          <a:noFill/>
          <a:extLst>
            <a:ext uri="{909E8E84-426E-40DD-AFC4-6F175D3DCCD1}">
              <a14:hiddenFill xmlns:a14="http://schemas.microsoft.com/office/drawing/2010/main">
                <a:solidFill>
                  <a:srgbClr val="FFFFFF"/>
                </a:solidFill>
              </a14:hiddenFill>
            </a:ext>
          </a:extLst>
        </p:spPr>
      </p:pic>
      <p:sp>
        <p:nvSpPr>
          <p:cNvPr id="11" name="Obdélník 10"/>
          <p:cNvSpPr/>
          <p:nvPr/>
        </p:nvSpPr>
        <p:spPr>
          <a:xfrm>
            <a:off x="5649276" y="6007791"/>
            <a:ext cx="2571750" cy="584775"/>
          </a:xfrm>
          <a:prstGeom prst="rect">
            <a:avLst/>
          </a:prstGeom>
        </p:spPr>
        <p:txBody>
          <a:bodyPr wrap="square">
            <a:spAutoFit/>
          </a:bodyPr>
          <a:lstStyle/>
          <a:p>
            <a:r>
              <a:rPr lang="en-US" sz="1600" b="1" dirty="0">
                <a:solidFill>
                  <a:srgbClr val="022222"/>
                </a:solidFill>
                <a:latin typeface="Calibri" panose="020F0502020204030204" pitchFamily="34" charset="0"/>
                <a:cs typeface="Calibri" panose="020F0502020204030204" pitchFamily="34" charset="0"/>
              </a:rPr>
              <a:t>Applied Biosystems </a:t>
            </a:r>
            <a:r>
              <a:rPr lang="en-US" sz="1600" b="1" dirty="0" err="1">
                <a:solidFill>
                  <a:srgbClr val="022222"/>
                </a:solidFill>
                <a:latin typeface="Calibri" panose="020F0502020204030204" pitchFamily="34" charset="0"/>
                <a:cs typeface="Calibri" panose="020F0502020204030204" pitchFamily="34" charset="0"/>
              </a:rPr>
              <a:t>SeqStudio</a:t>
            </a:r>
            <a:r>
              <a:rPr lang="en-US" sz="1600" b="1" dirty="0">
                <a:solidFill>
                  <a:srgbClr val="022222"/>
                </a:solidFill>
                <a:latin typeface="Calibri" panose="020F0502020204030204" pitchFamily="34" charset="0"/>
                <a:cs typeface="Calibri" panose="020F0502020204030204" pitchFamily="34" charset="0"/>
              </a:rPr>
              <a:t> Genetic Analyzer</a:t>
            </a:r>
            <a:endParaRPr lang="en-US" sz="1600" b="1" i="0" dirty="0">
              <a:solidFill>
                <a:srgbClr val="022222"/>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480552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obsah 2"/>
          <p:cNvSpPr>
            <a:spLocks noGrp="1"/>
          </p:cNvSpPr>
          <p:nvPr>
            <p:ph idx="1"/>
          </p:nvPr>
        </p:nvSpPr>
        <p:spPr/>
        <p:txBody>
          <a:bodyPr/>
          <a:lstStyle/>
          <a:p>
            <a:endParaRPr lang="en-US"/>
          </a:p>
        </p:txBody>
      </p:sp>
      <p:pic>
        <p:nvPicPr>
          <p:cNvPr id="6146" name="Picture 2" descr="Automated DNA Sequencing » Magazine Sci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086" y="0"/>
            <a:ext cx="8809914" cy="6832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5044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260648"/>
            <a:ext cx="7772400" cy="1143000"/>
          </a:xfrm>
        </p:spPr>
        <p:txBody>
          <a:bodyPr/>
          <a:lstStyle/>
          <a:p>
            <a:r>
              <a:rPr lang="cs-CZ" dirty="0" smtClean="0">
                <a:latin typeface="Calibri" panose="020F0502020204030204" pitchFamily="34" charset="0"/>
                <a:cs typeface="Calibri" panose="020F0502020204030204" pitchFamily="34" charset="0"/>
              </a:rPr>
              <a:t>PCR – </a:t>
            </a:r>
            <a:r>
              <a:rPr lang="cs-CZ" dirty="0" err="1" smtClean="0">
                <a:latin typeface="Calibri" panose="020F0502020204030204" pitchFamily="34" charset="0"/>
                <a:cs typeface="Calibri" panose="020F0502020204030204" pitchFamily="34" charset="0"/>
              </a:rPr>
              <a:t>polymerase</a:t>
            </a:r>
            <a:r>
              <a:rPr lang="cs-CZ" dirty="0" smtClean="0">
                <a:latin typeface="Calibri" panose="020F0502020204030204" pitchFamily="34" charset="0"/>
                <a:cs typeface="Calibri" panose="020F0502020204030204" pitchFamily="34" charset="0"/>
              </a:rPr>
              <a:t> </a:t>
            </a:r>
            <a:r>
              <a:rPr lang="cs-CZ" dirty="0" err="1" smtClean="0">
                <a:latin typeface="Calibri" panose="020F0502020204030204" pitchFamily="34" charset="0"/>
                <a:cs typeface="Calibri" panose="020F0502020204030204" pitchFamily="34" charset="0"/>
              </a:rPr>
              <a:t>chain</a:t>
            </a:r>
            <a:r>
              <a:rPr lang="cs-CZ" dirty="0" smtClean="0">
                <a:latin typeface="Calibri" panose="020F0502020204030204" pitchFamily="34" charset="0"/>
                <a:cs typeface="Calibri" panose="020F0502020204030204" pitchFamily="34" charset="0"/>
              </a:rPr>
              <a:t> </a:t>
            </a:r>
            <a:r>
              <a:rPr lang="cs-CZ" dirty="0" err="1" smtClean="0">
                <a:latin typeface="Calibri" panose="020F0502020204030204" pitchFamily="34" charset="0"/>
                <a:cs typeface="Calibri" panose="020F0502020204030204" pitchFamily="34" charset="0"/>
              </a:rPr>
              <a:t>reaction</a:t>
            </a:r>
            <a:r>
              <a:rPr lang="cs-CZ" dirty="0" smtClean="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sp>
        <p:nvSpPr>
          <p:cNvPr id="3" name="Zástupný symbol pro obsah 2"/>
          <p:cNvSpPr>
            <a:spLocks noGrp="1"/>
          </p:cNvSpPr>
          <p:nvPr>
            <p:ph idx="1"/>
          </p:nvPr>
        </p:nvSpPr>
        <p:spPr>
          <a:xfrm>
            <a:off x="251520" y="1484784"/>
            <a:ext cx="8640960" cy="5256584"/>
          </a:xfrm>
        </p:spPr>
        <p:txBody>
          <a:bodyPr/>
          <a:lstStyle/>
          <a:p>
            <a:r>
              <a:rPr lang="cs-CZ" sz="2400" dirty="0" smtClean="0">
                <a:latin typeface="Calibri Light" panose="020F0302020204030204" pitchFamily="34" charset="0"/>
                <a:cs typeface="Calibri Light" panose="020F0302020204030204" pitchFamily="34" charset="0"/>
              </a:rPr>
              <a:t>M</a:t>
            </a:r>
            <a:r>
              <a:rPr lang="en-US" sz="2400" dirty="0" err="1" smtClean="0">
                <a:latin typeface="Calibri Light" panose="020F0302020204030204" pitchFamily="34" charset="0"/>
                <a:cs typeface="Calibri Light" panose="020F0302020204030204" pitchFamily="34" charset="0"/>
              </a:rPr>
              <a:t>ethod</a:t>
            </a:r>
            <a:r>
              <a:rPr lang="en-US" sz="2400" dirty="0" smtClean="0">
                <a:latin typeface="Calibri Light" panose="020F0302020204030204" pitchFamily="34" charset="0"/>
                <a:cs typeface="Calibri Light" panose="020F0302020204030204" pitchFamily="34" charset="0"/>
              </a:rPr>
              <a:t> </a:t>
            </a:r>
            <a:r>
              <a:rPr lang="en-US" sz="2400" dirty="0" smtClean="0">
                <a:latin typeface="Calibri Light" panose="020F0302020204030204" pitchFamily="34" charset="0"/>
                <a:cs typeface="Calibri Light" panose="020F0302020204030204" pitchFamily="34" charset="0"/>
              </a:rPr>
              <a:t>widely used to rapidly </a:t>
            </a:r>
            <a:r>
              <a:rPr lang="en-US" sz="2400" b="1" dirty="0" smtClean="0">
                <a:latin typeface="Calibri Light" panose="020F0302020204030204" pitchFamily="34" charset="0"/>
                <a:cs typeface="Calibri Light" panose="020F0302020204030204" pitchFamily="34" charset="0"/>
              </a:rPr>
              <a:t>make millions to billions </a:t>
            </a:r>
            <a:r>
              <a:rPr lang="en-US" sz="2400" dirty="0" smtClean="0">
                <a:latin typeface="Calibri Light" panose="020F0302020204030204" pitchFamily="34" charset="0"/>
                <a:cs typeface="Calibri Light" panose="020F0302020204030204" pitchFamily="34" charset="0"/>
              </a:rPr>
              <a:t>of copies (complete or partial) of a specific DNA sample</a:t>
            </a:r>
          </a:p>
          <a:p>
            <a:r>
              <a:rPr lang="en-US" sz="2400" dirty="0" smtClean="0">
                <a:latin typeface="Calibri Light" panose="020F0302020204030204" pitchFamily="34" charset="0"/>
                <a:cs typeface="Calibri Light" panose="020F0302020204030204" pitchFamily="34" charset="0"/>
              </a:rPr>
              <a:t>Discovery of </a:t>
            </a:r>
            <a:r>
              <a:rPr lang="en-US" sz="2400" b="1" dirty="0" smtClean="0">
                <a:latin typeface="Calibri Light" panose="020F0302020204030204" pitchFamily="34" charset="0"/>
                <a:cs typeface="Calibri Light" panose="020F0302020204030204" pitchFamily="34" charset="0"/>
              </a:rPr>
              <a:t>DNA polymerase </a:t>
            </a:r>
            <a:r>
              <a:rPr lang="en-US" sz="2400" dirty="0" smtClean="0">
                <a:latin typeface="Calibri Light" panose="020F0302020204030204" pitchFamily="34" charset="0"/>
                <a:cs typeface="Calibri Light" panose="020F0302020204030204" pitchFamily="34" charset="0"/>
              </a:rPr>
              <a:t>(1957 – Kornberg, mechanism of DNA replication</a:t>
            </a:r>
          </a:p>
          <a:p>
            <a:r>
              <a:rPr lang="en-US" sz="2400" dirty="0" smtClean="0">
                <a:latin typeface="Calibri Light" panose="020F0302020204030204" pitchFamily="34" charset="0"/>
                <a:cs typeface="Calibri Light" panose="020F0302020204030204" pitchFamily="34" charset="0"/>
              </a:rPr>
              <a:t>Development </a:t>
            </a:r>
            <a:r>
              <a:rPr lang="en-US" sz="2400" dirty="0" smtClean="0">
                <a:latin typeface="Calibri Light" panose="020F0302020204030204" pitchFamily="34" charset="0"/>
                <a:cs typeface="Calibri Light" panose="020F0302020204030204" pitchFamily="34" charset="0"/>
              </a:rPr>
              <a:t>of </a:t>
            </a:r>
            <a:r>
              <a:rPr lang="en-US" sz="2400" b="1" dirty="0" smtClean="0">
                <a:latin typeface="Calibri Light" panose="020F0302020204030204" pitchFamily="34" charset="0"/>
                <a:cs typeface="Calibri Light" panose="020F0302020204030204" pitchFamily="34" charset="0"/>
              </a:rPr>
              <a:t>synthetic DNA </a:t>
            </a:r>
            <a:r>
              <a:rPr lang="en-US" sz="2400" dirty="0" smtClean="0">
                <a:latin typeface="Calibri Light" panose="020F0302020204030204" pitchFamily="34" charset="0"/>
                <a:cs typeface="Calibri Light" panose="020F0302020204030204" pitchFamily="34" charset="0"/>
              </a:rPr>
              <a:t>oligonucleotides (early 60´s Khorana studying a genetic code)</a:t>
            </a:r>
          </a:p>
          <a:p>
            <a:r>
              <a:rPr lang="en-US" sz="2400" b="1" dirty="0" smtClean="0">
                <a:latin typeface="Calibri Light" panose="020F0302020204030204" pitchFamily="34" charset="0"/>
                <a:cs typeface="Calibri Light" panose="020F0302020204030204" pitchFamily="34" charset="0"/>
              </a:rPr>
              <a:t>Thermostable </a:t>
            </a:r>
            <a:r>
              <a:rPr lang="en-US" sz="2400" b="1" dirty="0" smtClean="0">
                <a:latin typeface="Calibri Light" panose="020F0302020204030204" pitchFamily="34" charset="0"/>
                <a:cs typeface="Calibri Light" panose="020F0302020204030204" pitchFamily="34" charset="0"/>
              </a:rPr>
              <a:t>DNA </a:t>
            </a:r>
            <a:r>
              <a:rPr lang="en-US" sz="2400" dirty="0" smtClean="0">
                <a:latin typeface="Calibri Light" panose="020F0302020204030204" pitchFamily="34" charset="0"/>
                <a:cs typeface="Calibri Light" panose="020F0302020204030204" pitchFamily="34" charset="0"/>
              </a:rPr>
              <a:t>polymerase from </a:t>
            </a:r>
            <a:r>
              <a:rPr lang="en-US" sz="2400" i="1" dirty="0" err="1" smtClean="0">
                <a:latin typeface="Calibri Light" panose="020F0302020204030204" pitchFamily="34" charset="0"/>
                <a:cs typeface="Calibri Light" panose="020F0302020204030204" pitchFamily="34" charset="0"/>
              </a:rPr>
              <a:t>Thermus</a:t>
            </a:r>
            <a:r>
              <a:rPr lang="en-US" sz="2400" i="1" dirty="0" smtClean="0">
                <a:latin typeface="Calibri Light" panose="020F0302020204030204" pitchFamily="34" charset="0"/>
                <a:cs typeface="Calibri Light" panose="020F0302020204030204" pitchFamily="34" charset="0"/>
              </a:rPr>
              <a:t> </a:t>
            </a:r>
            <a:r>
              <a:rPr lang="en-US" sz="2400" i="1" dirty="0" err="1" smtClean="0">
                <a:latin typeface="Calibri Light" panose="020F0302020204030204" pitchFamily="34" charset="0"/>
                <a:cs typeface="Calibri Light" panose="020F0302020204030204" pitchFamily="34" charset="0"/>
              </a:rPr>
              <a:t>aquaticus</a:t>
            </a:r>
            <a:r>
              <a:rPr lang="en-US" sz="2400" i="1" dirty="0" smtClean="0">
                <a:latin typeface="Calibri Light" panose="020F0302020204030204" pitchFamily="34" charset="0"/>
                <a:cs typeface="Calibri Light" panose="020F0302020204030204" pitchFamily="34" charset="0"/>
              </a:rPr>
              <a:t> </a:t>
            </a:r>
            <a:r>
              <a:rPr lang="en-US" sz="2400" dirty="0" smtClean="0">
                <a:latin typeface="Calibri Light" panose="020F0302020204030204" pitchFamily="34" charset="0"/>
                <a:cs typeface="Calibri Light" panose="020F0302020204030204" pitchFamily="34" charset="0"/>
              </a:rPr>
              <a:t>was isolated (1969 –Brock</a:t>
            </a:r>
            <a:r>
              <a:rPr lang="en-US" sz="2400" dirty="0" smtClean="0">
                <a:latin typeface="Calibri Light" panose="020F0302020204030204" pitchFamily="34" charset="0"/>
                <a:cs typeface="Calibri Light" panose="020F0302020204030204" pitchFamily="34" charset="0"/>
              </a:rPr>
              <a:t>)</a:t>
            </a:r>
            <a:endParaRPr lang="cs-CZ" sz="2400" dirty="0" smtClean="0">
              <a:latin typeface="Calibri Light" panose="020F0302020204030204" pitchFamily="34" charset="0"/>
              <a:cs typeface="Calibri Light" panose="020F0302020204030204" pitchFamily="34" charset="0"/>
            </a:endParaRPr>
          </a:p>
          <a:p>
            <a:r>
              <a:rPr lang="en-US" sz="2400" dirty="0" smtClean="0">
                <a:latin typeface="Calibri Light" panose="020F0302020204030204" pitchFamily="34" charset="0"/>
                <a:cs typeface="Calibri Light" panose="020F0302020204030204" pitchFamily="34" charset="0"/>
              </a:rPr>
              <a:t>PCR </a:t>
            </a:r>
            <a:r>
              <a:rPr lang="en-US" sz="2400" dirty="0">
                <a:latin typeface="Calibri Light" panose="020F0302020204030204" pitchFamily="34" charset="0"/>
                <a:cs typeface="Calibri Light" panose="020F0302020204030204" pitchFamily="34" charset="0"/>
              </a:rPr>
              <a:t>involves </a:t>
            </a:r>
            <a:r>
              <a:rPr lang="en-US" sz="2400" b="1" dirty="0">
                <a:latin typeface="Calibri Light" panose="020F0302020204030204" pitchFamily="34" charset="0"/>
                <a:cs typeface="Calibri Light" panose="020F0302020204030204" pitchFamily="34" charset="0"/>
              </a:rPr>
              <a:t>using</a:t>
            </a:r>
            <a:r>
              <a:rPr lang="en-US" sz="2400" dirty="0">
                <a:latin typeface="Calibri Light" panose="020F0302020204030204" pitchFamily="34" charset="0"/>
                <a:cs typeface="Calibri Light" panose="020F0302020204030204" pitchFamily="34" charset="0"/>
              </a:rPr>
              <a:t> short synthetic DNA fragments called </a:t>
            </a:r>
            <a:r>
              <a:rPr lang="en-US" sz="2400" b="1" dirty="0">
                <a:latin typeface="Calibri Light" panose="020F0302020204030204" pitchFamily="34" charset="0"/>
                <a:cs typeface="Calibri Light" panose="020F0302020204030204" pitchFamily="34" charset="0"/>
              </a:rPr>
              <a:t>primers</a:t>
            </a:r>
            <a:r>
              <a:rPr lang="en-US" sz="2400" dirty="0">
                <a:latin typeface="Calibri Light" panose="020F0302020204030204" pitchFamily="34" charset="0"/>
                <a:cs typeface="Calibri Light" panose="020F0302020204030204" pitchFamily="34" charset="0"/>
              </a:rPr>
              <a:t> to select a </a:t>
            </a:r>
            <a:r>
              <a:rPr lang="en-US" sz="2400" b="1" dirty="0">
                <a:latin typeface="Calibri Light" panose="020F0302020204030204" pitchFamily="34" charset="0"/>
                <a:cs typeface="Calibri Light" panose="020F0302020204030204" pitchFamily="34" charset="0"/>
              </a:rPr>
              <a:t>segment of the genome </a:t>
            </a:r>
            <a:r>
              <a:rPr lang="en-US" sz="2400" dirty="0">
                <a:latin typeface="Calibri Light" panose="020F0302020204030204" pitchFamily="34" charset="0"/>
                <a:cs typeface="Calibri Light" panose="020F0302020204030204" pitchFamily="34" charset="0"/>
              </a:rPr>
              <a:t>to be amplified, and then </a:t>
            </a:r>
            <a:r>
              <a:rPr lang="en-US" sz="2400" b="1" dirty="0">
                <a:latin typeface="Calibri Light" panose="020F0302020204030204" pitchFamily="34" charset="0"/>
                <a:cs typeface="Calibri Light" panose="020F0302020204030204" pitchFamily="34" charset="0"/>
              </a:rPr>
              <a:t>multiple rounds </a:t>
            </a:r>
            <a:r>
              <a:rPr lang="en-US" sz="2400" dirty="0">
                <a:latin typeface="Calibri Light" panose="020F0302020204030204" pitchFamily="34" charset="0"/>
                <a:cs typeface="Calibri Light" panose="020F0302020204030204" pitchFamily="34" charset="0"/>
              </a:rPr>
              <a:t>of DNA synthesis to </a:t>
            </a:r>
            <a:r>
              <a:rPr lang="en-US" sz="2400" b="1" dirty="0">
                <a:latin typeface="Calibri Light" panose="020F0302020204030204" pitchFamily="34" charset="0"/>
                <a:cs typeface="Calibri Light" panose="020F0302020204030204" pitchFamily="34" charset="0"/>
              </a:rPr>
              <a:t>amplify</a:t>
            </a:r>
            <a:r>
              <a:rPr lang="en-US" sz="2400" dirty="0">
                <a:latin typeface="Calibri Light" panose="020F0302020204030204" pitchFamily="34" charset="0"/>
                <a:cs typeface="Calibri Light" panose="020F0302020204030204" pitchFamily="34" charset="0"/>
              </a:rPr>
              <a:t> that </a:t>
            </a:r>
            <a:r>
              <a:rPr lang="en-US" sz="2400" dirty="0" smtClean="0">
                <a:latin typeface="Calibri Light" panose="020F0302020204030204" pitchFamily="34" charset="0"/>
                <a:cs typeface="Calibri Light" panose="020F0302020204030204" pitchFamily="34" charset="0"/>
              </a:rPr>
              <a:t>segment</a:t>
            </a:r>
            <a:endParaRPr lang="cs-CZ" sz="2400" dirty="0" smtClean="0">
              <a:latin typeface="Calibri Light" panose="020F0302020204030204" pitchFamily="34" charset="0"/>
              <a:cs typeface="Calibri Light" panose="020F0302020204030204" pitchFamily="34" charset="0"/>
            </a:endParaRPr>
          </a:p>
          <a:p>
            <a:r>
              <a:rPr lang="cs-CZ" sz="2400" dirty="0" err="1" smtClean="0">
                <a:latin typeface="Calibri Light" panose="020F0302020204030204" pitchFamily="34" charset="0"/>
                <a:cs typeface="Calibri Light" panose="020F0302020204030204" pitchFamily="34" charset="0"/>
              </a:rPr>
              <a:t>Developed</a:t>
            </a:r>
            <a:r>
              <a:rPr lang="cs-CZ" sz="2400" dirty="0" smtClean="0">
                <a:latin typeface="Calibri Light" panose="020F0302020204030204" pitchFamily="34" charset="0"/>
                <a:cs typeface="Calibri Light" panose="020F0302020204030204" pitchFamily="34" charset="0"/>
              </a:rPr>
              <a:t> in CETUS </a:t>
            </a:r>
            <a:r>
              <a:rPr lang="cs-CZ" sz="2400" dirty="0" err="1" smtClean="0">
                <a:latin typeface="Calibri Light" panose="020F0302020204030204" pitchFamily="34" charset="0"/>
                <a:cs typeface="Calibri Light" panose="020F0302020204030204" pitchFamily="34" charset="0"/>
              </a:rPr>
              <a:t>Corparation</a:t>
            </a:r>
            <a:r>
              <a:rPr lang="cs-CZ" sz="2400" dirty="0">
                <a:latin typeface="Calibri Light" panose="020F0302020204030204" pitchFamily="34" charset="0"/>
                <a:cs typeface="Calibri Light" panose="020F0302020204030204" pitchFamily="34" charset="0"/>
              </a:rPr>
              <a:t> </a:t>
            </a:r>
            <a:r>
              <a:rPr lang="cs-CZ" sz="2400" dirty="0" smtClean="0">
                <a:latin typeface="Calibri Light" panose="020F0302020204030204" pitchFamily="34" charset="0"/>
                <a:cs typeface="Calibri Light" panose="020F0302020204030204" pitchFamily="34" charset="0"/>
              </a:rPr>
              <a:t>by Kary B.  </a:t>
            </a:r>
            <a:r>
              <a:rPr lang="cs-CZ" sz="2400" dirty="0" err="1" smtClean="0">
                <a:latin typeface="Calibri Light" panose="020F0302020204030204" pitchFamily="34" charset="0"/>
                <a:cs typeface="Calibri Light" panose="020F0302020204030204" pitchFamily="34" charset="0"/>
              </a:rPr>
              <a:t>Mullis</a:t>
            </a:r>
            <a:r>
              <a:rPr lang="cs-CZ" sz="2400" dirty="0" smtClean="0">
                <a:latin typeface="Calibri Light" panose="020F0302020204030204" pitchFamily="34" charset="0"/>
                <a:cs typeface="Calibri Light" panose="020F0302020204030204" pitchFamily="34" charset="0"/>
              </a:rPr>
              <a:t> in 1983 (Nobel </a:t>
            </a:r>
            <a:r>
              <a:rPr lang="cs-CZ" sz="2400" dirty="0" err="1" smtClean="0">
                <a:latin typeface="Calibri Light" panose="020F0302020204030204" pitchFamily="34" charset="0"/>
                <a:cs typeface="Calibri Light" panose="020F0302020204030204" pitchFamily="34" charset="0"/>
              </a:rPr>
              <a:t>prize</a:t>
            </a:r>
            <a:r>
              <a:rPr lang="cs-CZ" sz="2400" dirty="0" smtClean="0">
                <a:latin typeface="Calibri Light" panose="020F0302020204030204" pitchFamily="34" charset="0"/>
                <a:cs typeface="Calibri Light" panose="020F0302020204030204" pitchFamily="34" charset="0"/>
              </a:rPr>
              <a:t> </a:t>
            </a:r>
            <a:r>
              <a:rPr lang="cs-CZ" sz="2400" dirty="0" smtClean="0">
                <a:latin typeface="Calibri Light" panose="020F0302020204030204" pitchFamily="34" charset="0"/>
                <a:cs typeface="Calibri Light" panose="020F0302020204030204" pitchFamily="34" charset="0"/>
              </a:rPr>
              <a:t>  1993)</a:t>
            </a:r>
            <a:endParaRPr lang="en-US" sz="1600" dirty="0" smtClean="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483042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752600"/>
            <a:ext cx="6248400" cy="1143000"/>
          </a:xfrm>
        </p:spPr>
        <p:txBody>
          <a:bodyPr/>
          <a:lstStyle/>
          <a:p>
            <a:pPr marL="838200" indent="-838200" algn="l" eaLnBrk="1" hangingPunct="1"/>
            <a:r>
              <a:rPr lang="cs-CZ" altLang="en-US" sz="2000" b="1" smtClean="0">
                <a:solidFill>
                  <a:schemeClr val="tx1"/>
                </a:solidFill>
                <a:latin typeface="Comic Sans MS" panose="030F0702030302020204" pitchFamily="66" charset="0"/>
              </a:rPr>
              <a:t>	All cells store their hereditary information in the same linear chemical code (DNA)</a:t>
            </a:r>
            <a:br>
              <a:rPr lang="cs-CZ" altLang="en-US" sz="2000" b="1" smtClean="0">
                <a:solidFill>
                  <a:schemeClr val="tx1"/>
                </a:solidFill>
                <a:latin typeface="Comic Sans MS" panose="030F0702030302020204" pitchFamily="66" charset="0"/>
              </a:rPr>
            </a:br>
            <a:r>
              <a:rPr lang="cs-CZ" altLang="en-US" sz="2000" b="1" smtClean="0">
                <a:solidFill>
                  <a:schemeClr val="tx1"/>
                </a:solidFill>
                <a:latin typeface="Comic Sans MS" panose="030F0702030302020204" pitchFamily="66" charset="0"/>
              </a:rPr>
              <a:t>All cells replicate their hereditary information by templated polymerization</a:t>
            </a:r>
            <a:br>
              <a:rPr lang="cs-CZ" altLang="en-US" sz="2000" b="1" smtClean="0">
                <a:solidFill>
                  <a:schemeClr val="tx1"/>
                </a:solidFill>
                <a:latin typeface="Comic Sans MS" panose="030F0702030302020204" pitchFamily="66" charset="0"/>
              </a:rPr>
            </a:br>
            <a:r>
              <a:rPr lang="cs-CZ" altLang="en-US" sz="2000" b="1" smtClean="0">
                <a:solidFill>
                  <a:schemeClr val="tx1"/>
                </a:solidFill>
                <a:latin typeface="Comic Sans MS" panose="030F0702030302020204" pitchFamily="66" charset="0"/>
              </a:rPr>
              <a:t>All cells trnscribe portions of their hereditary information into the same intermediary form</a:t>
            </a:r>
            <a:br>
              <a:rPr lang="cs-CZ" altLang="en-US" sz="2000" b="1" smtClean="0">
                <a:solidFill>
                  <a:schemeClr val="tx1"/>
                </a:solidFill>
                <a:latin typeface="Comic Sans MS" panose="030F0702030302020204" pitchFamily="66" charset="0"/>
              </a:rPr>
            </a:br>
            <a:r>
              <a:rPr lang="cs-CZ" altLang="en-US" sz="2000" b="1" smtClean="0">
                <a:solidFill>
                  <a:schemeClr val="tx1"/>
                </a:solidFill>
                <a:latin typeface="Comic Sans MS" panose="030F0702030302020204" pitchFamily="66" charset="0"/>
              </a:rPr>
              <a:t>All cells use proteins as catalysts</a:t>
            </a:r>
            <a:br>
              <a:rPr lang="cs-CZ" altLang="en-US" sz="2000" b="1" smtClean="0">
                <a:solidFill>
                  <a:schemeClr val="tx1"/>
                </a:solidFill>
                <a:latin typeface="Comic Sans MS" panose="030F0702030302020204" pitchFamily="66" charset="0"/>
              </a:rPr>
            </a:br>
            <a:r>
              <a:rPr lang="cs-CZ" altLang="en-US" sz="2000" b="1" smtClean="0">
                <a:solidFill>
                  <a:schemeClr val="tx1"/>
                </a:solidFill>
                <a:latin typeface="Comic Sans MS" panose="030F0702030302020204" pitchFamily="66" charset="0"/>
              </a:rPr>
              <a:t>All cells translate RNA into protein in the same way</a:t>
            </a:r>
            <a:br>
              <a:rPr lang="cs-CZ" altLang="en-US" sz="2000" b="1" smtClean="0">
                <a:solidFill>
                  <a:schemeClr val="tx1"/>
                </a:solidFill>
                <a:latin typeface="Comic Sans MS" panose="030F0702030302020204" pitchFamily="66" charset="0"/>
              </a:rPr>
            </a:br>
            <a:r>
              <a:rPr lang="cs-CZ" altLang="en-US" sz="2000" b="1" smtClean="0">
                <a:solidFill>
                  <a:schemeClr val="tx1"/>
                </a:solidFill>
                <a:latin typeface="Comic Sans MS" panose="030F0702030302020204" pitchFamily="66" charset="0"/>
              </a:rPr>
              <a:t>In all cells: one gene = one protein</a:t>
            </a:r>
            <a:r>
              <a:rPr lang="cs-CZ" altLang="en-US" sz="2400" b="1" smtClean="0">
                <a:solidFill>
                  <a:schemeClr val="tx1"/>
                </a:solidFill>
              </a:rPr>
              <a:t/>
            </a:r>
            <a:br>
              <a:rPr lang="cs-CZ" altLang="en-US" sz="2400" b="1" smtClean="0">
                <a:solidFill>
                  <a:schemeClr val="tx1"/>
                </a:solidFill>
              </a:rPr>
            </a:br>
            <a:endParaRPr lang="cs-CZ" altLang="en-US" sz="2400" b="1" smtClean="0">
              <a:solidFill>
                <a:schemeClr val="tx1"/>
              </a:solidFill>
            </a:endParaRPr>
          </a:p>
        </p:txBody>
      </p:sp>
      <p:pic>
        <p:nvPicPr>
          <p:cNvPr id="8195" name="Picture 3" descr="bc1-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33400" y="4114800"/>
            <a:ext cx="5105400" cy="2571750"/>
          </a:xfrm>
          <a:noFill/>
          <a:ln>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6" name="Picture 4" descr="bc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04800"/>
            <a:ext cx="2895600" cy="4038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7" name="Picture 5" descr="bio7"/>
          <p:cNvPicPr>
            <a:picLocks noGrp="1" noChangeAspect="1" noChangeArrowheads="1"/>
          </p:cNvPicPr>
          <p:nvPr>
            <p:ph type="body" sz="half" idx="2"/>
          </p:nvPr>
        </p:nvPicPr>
        <p:blipFill>
          <a:blip r:embed="rId4" cstate="print">
            <a:extLst>
              <a:ext uri="{28A0092B-C50C-407E-A947-70E740481C1C}">
                <a14:useLocalDpi xmlns:a14="http://schemas.microsoft.com/office/drawing/2010/main" val="0"/>
              </a:ext>
            </a:extLst>
          </a:blip>
          <a:srcRect/>
          <a:stretch>
            <a:fillRect/>
          </a:stretch>
        </p:blipFill>
        <p:spPr>
          <a:xfrm>
            <a:off x="6096000" y="4495800"/>
            <a:ext cx="2895600" cy="2133600"/>
          </a:xfrm>
          <a:noFill/>
          <a:ln>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8" name="AutoShape 12"/>
          <p:cNvSpPr>
            <a:spLocks noChangeArrowheads="1"/>
          </p:cNvSpPr>
          <p:nvPr/>
        </p:nvSpPr>
        <p:spPr bwMode="auto">
          <a:xfrm>
            <a:off x="152400" y="304800"/>
            <a:ext cx="747713" cy="333375"/>
          </a:xfrm>
          <a:prstGeom prst="rightArrow">
            <a:avLst>
              <a:gd name="adj1" fmla="val 50000"/>
              <a:gd name="adj2" fmla="val 56071"/>
            </a:avLst>
          </a:prstGeom>
          <a:solidFill>
            <a:srgbClr val="99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8199" name="AutoShape 13"/>
          <p:cNvSpPr>
            <a:spLocks noChangeArrowheads="1"/>
          </p:cNvSpPr>
          <p:nvPr/>
        </p:nvSpPr>
        <p:spPr bwMode="auto">
          <a:xfrm>
            <a:off x="152400" y="1219200"/>
            <a:ext cx="747713" cy="333375"/>
          </a:xfrm>
          <a:prstGeom prst="rightArrow">
            <a:avLst>
              <a:gd name="adj1" fmla="val 50000"/>
              <a:gd name="adj2" fmla="val 56071"/>
            </a:avLst>
          </a:prstGeom>
          <a:solidFill>
            <a:srgbClr val="99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8200" name="AutoShape 14"/>
          <p:cNvSpPr>
            <a:spLocks noChangeArrowheads="1"/>
          </p:cNvSpPr>
          <p:nvPr/>
        </p:nvSpPr>
        <p:spPr bwMode="auto">
          <a:xfrm>
            <a:off x="152400" y="1828800"/>
            <a:ext cx="747713" cy="333375"/>
          </a:xfrm>
          <a:prstGeom prst="rightArrow">
            <a:avLst>
              <a:gd name="adj1" fmla="val 50000"/>
              <a:gd name="adj2" fmla="val 56071"/>
            </a:avLst>
          </a:prstGeom>
          <a:solidFill>
            <a:srgbClr val="99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8201" name="AutoShape 15"/>
          <p:cNvSpPr>
            <a:spLocks noChangeArrowheads="1"/>
          </p:cNvSpPr>
          <p:nvPr/>
        </p:nvSpPr>
        <p:spPr bwMode="auto">
          <a:xfrm>
            <a:off x="152400" y="2743200"/>
            <a:ext cx="747713" cy="333375"/>
          </a:xfrm>
          <a:prstGeom prst="rightArrow">
            <a:avLst>
              <a:gd name="adj1" fmla="val 50000"/>
              <a:gd name="adj2" fmla="val 56071"/>
            </a:avLst>
          </a:prstGeom>
          <a:solidFill>
            <a:srgbClr val="99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8202" name="AutoShape 16"/>
          <p:cNvSpPr>
            <a:spLocks noChangeArrowheads="1"/>
          </p:cNvSpPr>
          <p:nvPr/>
        </p:nvSpPr>
        <p:spPr bwMode="auto">
          <a:xfrm>
            <a:off x="152400" y="3048000"/>
            <a:ext cx="747713" cy="333375"/>
          </a:xfrm>
          <a:prstGeom prst="rightArrow">
            <a:avLst>
              <a:gd name="adj1" fmla="val 50000"/>
              <a:gd name="adj2" fmla="val 56071"/>
            </a:avLst>
          </a:prstGeom>
          <a:solidFill>
            <a:srgbClr val="99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8203" name="AutoShape 17"/>
          <p:cNvSpPr>
            <a:spLocks noChangeArrowheads="1"/>
          </p:cNvSpPr>
          <p:nvPr/>
        </p:nvSpPr>
        <p:spPr bwMode="auto">
          <a:xfrm>
            <a:off x="152400" y="3657600"/>
            <a:ext cx="747713" cy="333375"/>
          </a:xfrm>
          <a:prstGeom prst="rightArrow">
            <a:avLst>
              <a:gd name="adj1" fmla="val 50000"/>
              <a:gd name="adj2" fmla="val 56071"/>
            </a:avLst>
          </a:prstGeom>
          <a:solidFill>
            <a:srgbClr val="99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p:cNvPicPr>
            <a:picLocks noGrp="1" noChangeAspect="1"/>
          </p:cNvPicPr>
          <p:nvPr>
            <p:ph idx="1"/>
          </p:nvPr>
        </p:nvPicPr>
        <p:blipFill>
          <a:blip r:embed="rId2"/>
          <a:stretch>
            <a:fillRect/>
          </a:stretch>
        </p:blipFill>
        <p:spPr>
          <a:xfrm>
            <a:off x="827584" y="2636910"/>
            <a:ext cx="3528392" cy="3966895"/>
          </a:xfrm>
          <a:prstGeom prst="rect">
            <a:avLst/>
          </a:prstGeom>
        </p:spPr>
      </p:pic>
      <p:pic>
        <p:nvPicPr>
          <p:cNvPr id="4" name="Obrázek 3"/>
          <p:cNvPicPr>
            <a:picLocks noChangeAspect="1"/>
          </p:cNvPicPr>
          <p:nvPr/>
        </p:nvPicPr>
        <p:blipFill>
          <a:blip r:embed="rId3"/>
          <a:stretch>
            <a:fillRect/>
          </a:stretch>
        </p:blipFill>
        <p:spPr>
          <a:xfrm>
            <a:off x="3923928" y="116632"/>
            <a:ext cx="4968793" cy="2081427"/>
          </a:xfrm>
          <a:prstGeom prst="rect">
            <a:avLst/>
          </a:prstGeom>
        </p:spPr>
      </p:pic>
      <p:pic>
        <p:nvPicPr>
          <p:cNvPr id="128002" name="Picture 2" descr="Stock vektor „Pcr Cycle Scheme Showing Dna Molecule“ (bez autorských  poplatků) 377812474 | Shutterst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2636910"/>
            <a:ext cx="3718965" cy="3966895"/>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p:cNvPicPr>
            <a:picLocks noChangeAspect="1"/>
          </p:cNvPicPr>
          <p:nvPr/>
        </p:nvPicPr>
        <p:blipFill>
          <a:blip r:embed="rId5"/>
          <a:stretch>
            <a:fillRect/>
          </a:stretch>
        </p:blipFill>
        <p:spPr>
          <a:xfrm>
            <a:off x="179512" y="116632"/>
            <a:ext cx="3024336" cy="2049459"/>
          </a:xfrm>
          <a:prstGeom prst="rect">
            <a:avLst/>
          </a:prstGeom>
        </p:spPr>
      </p:pic>
    </p:spTree>
    <p:extLst>
      <p:ext uri="{BB962C8B-B14F-4D97-AF65-F5344CB8AC3E}">
        <p14:creationId xmlns:p14="http://schemas.microsoft.com/office/powerpoint/2010/main" val="35533381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116632"/>
            <a:ext cx="8062664" cy="1143000"/>
          </a:xfrm>
        </p:spPr>
        <p:txBody>
          <a:bodyPr/>
          <a:lstStyle/>
          <a:p>
            <a:r>
              <a:rPr lang="cs-CZ" sz="4000" b="1" dirty="0">
                <a:latin typeface="Calibri" panose="020F0502020204030204" pitchFamily="34" charset="0"/>
                <a:cs typeface="Calibri" panose="020F0502020204030204" pitchFamily="34" charset="0"/>
              </a:rPr>
              <a:t>PCR – </a:t>
            </a:r>
            <a:r>
              <a:rPr lang="cs-CZ" sz="4000" b="1" dirty="0" err="1">
                <a:latin typeface="Calibri" panose="020F0502020204030204" pitchFamily="34" charset="0"/>
                <a:cs typeface="Calibri" panose="020F0502020204030204" pitchFamily="34" charset="0"/>
              </a:rPr>
              <a:t>polymerase</a:t>
            </a:r>
            <a:r>
              <a:rPr lang="cs-CZ" sz="4000" b="1" dirty="0">
                <a:latin typeface="Calibri" panose="020F0502020204030204" pitchFamily="34" charset="0"/>
                <a:cs typeface="Calibri" panose="020F0502020204030204" pitchFamily="34" charset="0"/>
              </a:rPr>
              <a:t> </a:t>
            </a:r>
            <a:r>
              <a:rPr lang="cs-CZ" sz="4000" b="1" dirty="0" err="1">
                <a:latin typeface="Calibri" panose="020F0502020204030204" pitchFamily="34" charset="0"/>
                <a:cs typeface="Calibri" panose="020F0502020204030204" pitchFamily="34" charset="0"/>
              </a:rPr>
              <a:t>chain</a:t>
            </a:r>
            <a:r>
              <a:rPr lang="cs-CZ" sz="4000" b="1" dirty="0">
                <a:latin typeface="Calibri" panose="020F0502020204030204" pitchFamily="34" charset="0"/>
                <a:cs typeface="Calibri" panose="020F0502020204030204" pitchFamily="34" charset="0"/>
              </a:rPr>
              <a:t> </a:t>
            </a:r>
            <a:r>
              <a:rPr lang="cs-CZ" sz="4000" b="1" dirty="0" err="1">
                <a:latin typeface="Calibri" panose="020F0502020204030204" pitchFamily="34" charset="0"/>
                <a:cs typeface="Calibri" panose="020F0502020204030204" pitchFamily="34" charset="0"/>
              </a:rPr>
              <a:t>reaction</a:t>
            </a:r>
            <a:r>
              <a:rPr lang="cs-CZ" sz="4000" b="1" dirty="0">
                <a:latin typeface="Calibri" panose="020F0502020204030204" pitchFamily="34" charset="0"/>
                <a:cs typeface="Calibri" panose="020F0502020204030204" pitchFamily="34" charset="0"/>
              </a:rPr>
              <a:t> </a:t>
            </a:r>
            <a:endParaRPr lang="en-US" sz="4000" b="1" dirty="0">
              <a:latin typeface="Calibri" panose="020F0502020204030204" pitchFamily="34" charset="0"/>
              <a:cs typeface="Calibri" panose="020F0502020204030204" pitchFamily="34" charset="0"/>
            </a:endParaRPr>
          </a:p>
        </p:txBody>
      </p:sp>
      <p:sp>
        <p:nvSpPr>
          <p:cNvPr id="4" name="Zástupný symbol pro obsah 3"/>
          <p:cNvSpPr>
            <a:spLocks noGrp="1"/>
          </p:cNvSpPr>
          <p:nvPr>
            <p:ph idx="1"/>
          </p:nvPr>
        </p:nvSpPr>
        <p:spPr/>
        <p:txBody>
          <a:bodyPr/>
          <a:lstStyle/>
          <a:p>
            <a:endParaRPr lang="en-US"/>
          </a:p>
        </p:txBody>
      </p:sp>
      <p:pic>
        <p:nvPicPr>
          <p:cNvPr id="9218" name="Picture 2" descr="https://cdn.britannica.com/77/22477-050-16EFB7B3/process-polymerase-chain-reac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7" y="1412776"/>
            <a:ext cx="8640959" cy="453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0515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err="1" smtClean="0">
                <a:latin typeface="Calibri" panose="020F0502020204030204" pitchFamily="34" charset="0"/>
                <a:cs typeface="Calibri" panose="020F0502020204030204" pitchFamily="34" charset="0"/>
              </a:rPr>
              <a:t>Next</a:t>
            </a:r>
            <a:r>
              <a:rPr lang="cs-CZ" sz="3600" b="1" dirty="0" smtClean="0">
                <a:latin typeface="Calibri" panose="020F0502020204030204" pitchFamily="34" charset="0"/>
                <a:cs typeface="Calibri" panose="020F0502020204030204" pitchFamily="34" charset="0"/>
              </a:rPr>
              <a:t> </a:t>
            </a:r>
            <a:r>
              <a:rPr lang="cs-CZ" sz="3600" b="1" dirty="0" err="1" smtClean="0">
                <a:latin typeface="Calibri" panose="020F0502020204030204" pitchFamily="34" charset="0"/>
                <a:cs typeface="Calibri" panose="020F0502020204030204" pitchFamily="34" charset="0"/>
              </a:rPr>
              <a:t>generation</a:t>
            </a:r>
            <a:r>
              <a:rPr lang="cs-CZ" sz="3600" b="1" dirty="0" smtClean="0">
                <a:latin typeface="Calibri" panose="020F0502020204030204" pitchFamily="34" charset="0"/>
                <a:cs typeface="Calibri" panose="020F0502020204030204" pitchFamily="34" charset="0"/>
              </a:rPr>
              <a:t> </a:t>
            </a:r>
            <a:r>
              <a:rPr lang="cs-CZ" sz="3600" b="1" dirty="0" err="1" smtClean="0">
                <a:latin typeface="Calibri" panose="020F0502020204030204" pitchFamily="34" charset="0"/>
                <a:cs typeface="Calibri" panose="020F0502020204030204" pitchFamily="34" charset="0"/>
              </a:rPr>
              <a:t>sequencing</a:t>
            </a:r>
            <a:r>
              <a:rPr lang="cs-CZ" sz="3600" b="1" dirty="0" smtClean="0">
                <a:latin typeface="Calibri" panose="020F0502020204030204" pitchFamily="34" charset="0"/>
                <a:cs typeface="Calibri" panose="020F0502020204030204" pitchFamily="34" charset="0"/>
              </a:rPr>
              <a:t> (NGS)</a:t>
            </a:r>
            <a:endParaRPr lang="en-US" sz="3600" b="1" dirty="0">
              <a:latin typeface="Calibri" panose="020F0502020204030204" pitchFamily="34" charset="0"/>
              <a:cs typeface="Calibri" panose="020F0502020204030204" pitchFamily="34" charset="0"/>
            </a:endParaRPr>
          </a:p>
        </p:txBody>
      </p:sp>
      <p:sp>
        <p:nvSpPr>
          <p:cNvPr id="4" name="Zástupný symbol pro obsah 3"/>
          <p:cNvSpPr>
            <a:spLocks noGrp="1"/>
          </p:cNvSpPr>
          <p:nvPr>
            <p:ph idx="1"/>
          </p:nvPr>
        </p:nvSpPr>
        <p:spPr/>
        <p:txBody>
          <a:bodyPr/>
          <a:lstStyle/>
          <a:p>
            <a:r>
              <a:rPr lang="en-US" dirty="0" smtClean="0">
                <a:latin typeface="Calibri Light" panose="020F0302020204030204" pitchFamily="34" charset="0"/>
                <a:cs typeface="Calibri Light" panose="020F0302020204030204" pitchFamily="34" charset="0"/>
              </a:rPr>
              <a:t>Massive </a:t>
            </a:r>
            <a:r>
              <a:rPr lang="en-US" dirty="0">
                <a:latin typeface="Calibri Light" panose="020F0302020204030204" pitchFamily="34" charset="0"/>
                <a:cs typeface="Calibri Light" panose="020F0302020204030204" pitchFamily="34" charset="0"/>
              </a:rPr>
              <a:t>parallel (</a:t>
            </a:r>
            <a:r>
              <a:rPr lang="en-US" dirty="0" smtClean="0">
                <a:latin typeface="Calibri Light" panose="020F0302020204030204" pitchFamily="34" charset="0"/>
                <a:cs typeface="Calibri Light" panose="020F0302020204030204" pitchFamily="34" charset="0"/>
              </a:rPr>
              <a:t>shotgun</a:t>
            </a:r>
            <a:r>
              <a:rPr lang="cs-CZ" dirty="0" smtClean="0">
                <a:latin typeface="Calibri Light" panose="020F0302020204030204" pitchFamily="34" charset="0"/>
                <a:cs typeface="Calibri Light" panose="020F0302020204030204" pitchFamily="34" charset="0"/>
              </a:rPr>
              <a:t>)</a:t>
            </a:r>
            <a:r>
              <a:rPr lang="en-US" dirty="0" smtClean="0">
                <a:latin typeface="Calibri Light" panose="020F0302020204030204" pitchFamily="34" charset="0"/>
                <a:cs typeface="Calibri Light" panose="020F0302020204030204" pitchFamily="34" charset="0"/>
              </a:rPr>
              <a:t> sequencing</a:t>
            </a:r>
            <a:endParaRPr lang="cs-CZ" dirty="0" smtClean="0">
              <a:latin typeface="Calibri Light" panose="020F0302020204030204" pitchFamily="34" charset="0"/>
              <a:cs typeface="Calibri Light" panose="020F0302020204030204" pitchFamily="34" charset="0"/>
            </a:endParaRPr>
          </a:p>
          <a:p>
            <a:r>
              <a:rPr lang="cs-CZ" dirty="0" err="1" smtClean="0">
                <a:latin typeface="Calibri Light" panose="020F0302020204030204" pitchFamily="34" charset="0"/>
                <a:cs typeface="Calibri Light" panose="020F0302020204030204" pitchFamily="34" charset="0"/>
              </a:rPr>
              <a:t>Used</a:t>
            </a:r>
            <a:r>
              <a:rPr lang="cs-CZ" dirty="0" smtClean="0">
                <a:latin typeface="Calibri Light" panose="020F0302020204030204" pitchFamily="34" charset="0"/>
                <a:cs typeface="Calibri Light" panose="020F0302020204030204" pitchFamily="34" charset="0"/>
              </a:rPr>
              <a:t> </a:t>
            </a:r>
            <a:r>
              <a:rPr lang="cs-CZ" dirty="0" err="1" smtClean="0">
                <a:latin typeface="Calibri Light" panose="020F0302020204030204" pitchFamily="34" charset="0"/>
                <a:cs typeface="Calibri Light" panose="020F0302020204030204" pitchFamily="34" charset="0"/>
              </a:rPr>
              <a:t>for</a:t>
            </a:r>
            <a:r>
              <a:rPr lang="cs-CZ" dirty="0" smtClean="0">
                <a:latin typeface="Calibri Light" panose="020F0302020204030204" pitchFamily="34" charset="0"/>
                <a:cs typeface="Calibri Light" panose="020F0302020204030204" pitchFamily="34" charset="0"/>
              </a:rPr>
              <a:t> – </a:t>
            </a:r>
            <a:r>
              <a:rPr lang="cs-CZ" dirty="0" err="1" smtClean="0">
                <a:latin typeface="Calibri Light" panose="020F0302020204030204" pitchFamily="34" charset="0"/>
                <a:cs typeface="Calibri Light" panose="020F0302020204030204" pitchFamily="34" charset="0"/>
              </a:rPr>
              <a:t>analysis</a:t>
            </a:r>
            <a:r>
              <a:rPr lang="cs-CZ" dirty="0" smtClean="0">
                <a:latin typeface="Calibri Light" panose="020F0302020204030204" pitchFamily="34" charset="0"/>
                <a:cs typeface="Calibri Light" panose="020F0302020204030204" pitchFamily="34" charset="0"/>
              </a:rPr>
              <a:t> </a:t>
            </a:r>
            <a:r>
              <a:rPr lang="cs-CZ" dirty="0" err="1" smtClean="0">
                <a:latin typeface="Calibri Light" panose="020F0302020204030204" pitchFamily="34" charset="0"/>
                <a:cs typeface="Calibri Light" panose="020F0302020204030204" pitchFamily="34" charset="0"/>
              </a:rPr>
              <a:t>of</a:t>
            </a:r>
            <a:r>
              <a:rPr lang="cs-CZ" dirty="0" smtClean="0">
                <a:latin typeface="Calibri Light" panose="020F0302020204030204" pitchFamily="34" charset="0"/>
                <a:cs typeface="Calibri Light" panose="020F0302020204030204" pitchFamily="34" charset="0"/>
              </a:rPr>
              <a:t> </a:t>
            </a:r>
            <a:r>
              <a:rPr lang="cs-CZ" dirty="0" err="1" smtClean="0">
                <a:latin typeface="Calibri Light" panose="020F0302020204030204" pitchFamily="34" charset="0"/>
                <a:cs typeface="Calibri Light" panose="020F0302020204030204" pitchFamily="34" charset="0"/>
              </a:rPr>
              <a:t>large</a:t>
            </a:r>
            <a:r>
              <a:rPr lang="cs-CZ" dirty="0" smtClean="0">
                <a:latin typeface="Calibri Light" panose="020F0302020204030204" pitchFamily="34" charset="0"/>
                <a:cs typeface="Calibri Light" panose="020F0302020204030204" pitchFamily="34" charset="0"/>
              </a:rPr>
              <a:t> </a:t>
            </a:r>
            <a:r>
              <a:rPr lang="cs-CZ" dirty="0" err="1" smtClean="0">
                <a:latin typeface="Calibri Light" panose="020F0302020204030204" pitchFamily="34" charset="0"/>
                <a:cs typeface="Calibri Light" panose="020F0302020204030204" pitchFamily="34" charset="0"/>
              </a:rPr>
              <a:t>number</a:t>
            </a:r>
            <a:r>
              <a:rPr lang="cs-CZ" dirty="0" smtClean="0">
                <a:latin typeface="Calibri Light" panose="020F0302020204030204" pitchFamily="34" charset="0"/>
                <a:cs typeface="Calibri Light" panose="020F0302020204030204" pitchFamily="34" charset="0"/>
              </a:rPr>
              <a:t> </a:t>
            </a:r>
            <a:r>
              <a:rPr lang="cs-CZ" dirty="0" err="1" smtClean="0">
                <a:latin typeface="Calibri Light" panose="020F0302020204030204" pitchFamily="34" charset="0"/>
                <a:cs typeface="Calibri Light" panose="020F0302020204030204" pitchFamily="34" charset="0"/>
              </a:rPr>
              <a:t>of</a:t>
            </a:r>
            <a:r>
              <a:rPr lang="cs-CZ" dirty="0" smtClean="0">
                <a:latin typeface="Calibri Light" panose="020F0302020204030204" pitchFamily="34" charset="0"/>
                <a:cs typeface="Calibri Light" panose="020F0302020204030204" pitchFamily="34" charset="0"/>
              </a:rPr>
              <a:t> </a:t>
            </a:r>
            <a:r>
              <a:rPr lang="cs-CZ" dirty="0" err="1" smtClean="0">
                <a:latin typeface="Calibri Light" panose="020F0302020204030204" pitchFamily="34" charset="0"/>
                <a:cs typeface="Calibri Light" panose="020F0302020204030204" pitchFamily="34" charset="0"/>
              </a:rPr>
              <a:t>genes</a:t>
            </a:r>
            <a:r>
              <a:rPr lang="cs-CZ" dirty="0" smtClean="0">
                <a:latin typeface="Calibri Light" panose="020F0302020204030204" pitchFamily="34" charset="0"/>
                <a:cs typeface="Calibri Light" panose="020F0302020204030204" pitchFamily="34" charset="0"/>
              </a:rPr>
              <a:t> in </a:t>
            </a:r>
            <a:r>
              <a:rPr lang="cs-CZ" dirty="0" err="1" smtClean="0">
                <a:latin typeface="Calibri Light" panose="020F0302020204030204" pitchFamily="34" charset="0"/>
                <a:cs typeface="Calibri Light" panose="020F0302020204030204" pitchFamily="34" charset="0"/>
              </a:rPr>
              <a:t>one</a:t>
            </a:r>
            <a:r>
              <a:rPr lang="cs-CZ" dirty="0" smtClean="0">
                <a:latin typeface="Calibri Light" panose="020F0302020204030204" pitchFamily="34" charset="0"/>
                <a:cs typeface="Calibri Light" panose="020F0302020204030204" pitchFamily="34" charset="0"/>
              </a:rPr>
              <a:t> experiment</a:t>
            </a:r>
          </a:p>
          <a:p>
            <a:r>
              <a:rPr lang="cs-CZ" dirty="0" err="1" smtClean="0">
                <a:latin typeface="Calibri Light" panose="020F0302020204030204" pitchFamily="34" charset="0"/>
                <a:cs typeface="Calibri Light" panose="020F0302020204030204" pitchFamily="34" charset="0"/>
              </a:rPr>
              <a:t>Effective</a:t>
            </a:r>
            <a:r>
              <a:rPr lang="cs-CZ" dirty="0" smtClean="0">
                <a:latin typeface="Calibri Light" panose="020F0302020204030204" pitchFamily="34" charset="0"/>
                <a:cs typeface="Calibri Light" panose="020F0302020204030204" pitchFamily="34" charset="0"/>
              </a:rPr>
              <a:t> </a:t>
            </a:r>
            <a:r>
              <a:rPr lang="cs-CZ" dirty="0" err="1" smtClean="0">
                <a:latin typeface="Calibri Light" panose="020F0302020204030204" pitchFamily="34" charset="0"/>
                <a:cs typeface="Calibri Light" panose="020F0302020204030204" pitchFamily="34" charset="0"/>
              </a:rPr>
              <a:t>cost</a:t>
            </a:r>
            <a:r>
              <a:rPr lang="cs-CZ" dirty="0" smtClean="0">
                <a:latin typeface="Calibri Light" panose="020F0302020204030204" pitchFamily="34" charset="0"/>
                <a:cs typeface="Calibri Light" panose="020F0302020204030204" pitchFamily="34" charset="0"/>
              </a:rPr>
              <a:t> per base ratio</a:t>
            </a:r>
            <a:endParaRPr lang="cs-CZ" dirty="0" smtClean="0">
              <a:latin typeface="Calibri Light" panose="020F0302020204030204" pitchFamily="34" charset="0"/>
              <a:cs typeface="Calibri Light" panose="020F0302020204030204" pitchFamily="34" charset="0"/>
            </a:endParaRPr>
          </a:p>
          <a:p>
            <a:r>
              <a:rPr lang="cs-CZ" dirty="0" err="1" smtClean="0">
                <a:latin typeface="Calibri Light" panose="020F0302020204030204" pitchFamily="34" charset="0"/>
                <a:cs typeface="Calibri Light" panose="020F0302020204030204" pitchFamily="34" charset="0"/>
              </a:rPr>
              <a:t>Utilization</a:t>
            </a:r>
            <a:r>
              <a:rPr lang="cs-CZ" dirty="0" smtClean="0">
                <a:latin typeface="Calibri Light" panose="020F0302020204030204" pitchFamily="34" charset="0"/>
                <a:cs typeface="Calibri Light" panose="020F0302020204030204" pitchFamily="34" charset="0"/>
              </a:rPr>
              <a:t> </a:t>
            </a:r>
            <a:r>
              <a:rPr lang="cs-CZ" dirty="0" err="1" smtClean="0">
                <a:latin typeface="Calibri Light" panose="020F0302020204030204" pitchFamily="34" charset="0"/>
                <a:cs typeface="Calibri Light" panose="020F0302020204030204" pitchFamily="34" charset="0"/>
              </a:rPr>
              <a:t>of</a:t>
            </a:r>
            <a:r>
              <a:rPr lang="cs-CZ" dirty="0" smtClean="0">
                <a:latin typeface="Calibri Light" panose="020F0302020204030204" pitchFamily="34" charset="0"/>
                <a:cs typeface="Calibri Light" panose="020F0302020204030204" pitchFamily="34" charset="0"/>
              </a:rPr>
              <a:t> </a:t>
            </a:r>
            <a:r>
              <a:rPr lang="cs-CZ" dirty="0" err="1" smtClean="0">
                <a:latin typeface="Calibri Light" panose="020F0302020204030204" pitchFamily="34" charset="0"/>
                <a:cs typeface="Calibri Light" panose="020F0302020204030204" pitchFamily="34" charset="0"/>
              </a:rPr>
              <a:t>computer</a:t>
            </a:r>
            <a:r>
              <a:rPr lang="cs-CZ" dirty="0" smtClean="0">
                <a:latin typeface="Calibri Light" panose="020F0302020204030204" pitchFamily="34" charset="0"/>
                <a:cs typeface="Calibri Light" panose="020F0302020204030204" pitchFamily="34" charset="0"/>
              </a:rPr>
              <a:t> </a:t>
            </a:r>
            <a:r>
              <a:rPr lang="cs-CZ" dirty="0" err="1" smtClean="0">
                <a:latin typeface="Calibri Light" panose="020F0302020204030204" pitchFamily="34" charset="0"/>
                <a:cs typeface="Calibri Light" panose="020F0302020204030204" pitchFamily="34" charset="0"/>
              </a:rPr>
              <a:t>proccessing</a:t>
            </a:r>
            <a:r>
              <a:rPr lang="cs-CZ" dirty="0" smtClean="0">
                <a:latin typeface="Calibri Light" panose="020F0302020204030204" pitchFamily="34" charset="0"/>
                <a:cs typeface="Calibri Light" panose="020F0302020204030204" pitchFamily="34" charset="0"/>
              </a:rPr>
              <a:t> </a:t>
            </a:r>
            <a:r>
              <a:rPr lang="cs-CZ" dirty="0" err="1" smtClean="0">
                <a:latin typeface="Calibri Light" panose="020F0302020204030204" pitchFamily="34" charset="0"/>
                <a:cs typeface="Calibri Light" panose="020F0302020204030204" pitchFamily="34" charset="0"/>
              </a:rPr>
              <a:t>of</a:t>
            </a:r>
            <a:r>
              <a:rPr lang="cs-CZ" dirty="0" smtClean="0">
                <a:latin typeface="Calibri Light" panose="020F0302020204030204" pitchFamily="34" charset="0"/>
                <a:cs typeface="Calibri Light" panose="020F0302020204030204" pitchFamily="34" charset="0"/>
              </a:rPr>
              <a:t> data and </a:t>
            </a:r>
            <a:r>
              <a:rPr lang="cs-CZ" dirty="0" err="1" smtClean="0">
                <a:latin typeface="Calibri Light" panose="020F0302020204030204" pitchFamily="34" charset="0"/>
                <a:cs typeface="Calibri Light" panose="020F0302020204030204" pitchFamily="34" charset="0"/>
              </a:rPr>
              <a:t>bioinformatics</a:t>
            </a:r>
            <a:endParaRPr lang="cs-CZ" dirty="0" smtClean="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6419292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465584"/>
            <a:ext cx="7772400" cy="515144"/>
          </a:xfrm>
        </p:spPr>
        <p:txBody>
          <a:bodyPr/>
          <a:lstStyle/>
          <a:p>
            <a:r>
              <a:rPr lang="cs-CZ" sz="4000" dirty="0" smtClean="0">
                <a:latin typeface="Calibri" panose="020F0502020204030204" pitchFamily="34" charset="0"/>
                <a:cs typeface="Calibri" panose="020F0502020204030204" pitchFamily="34" charset="0"/>
              </a:rPr>
              <a:t>NGS workflow</a:t>
            </a:r>
            <a:endParaRPr lang="en-US" sz="4000" dirty="0">
              <a:latin typeface="Calibri" panose="020F0502020204030204" pitchFamily="34" charset="0"/>
              <a:cs typeface="Calibri" panose="020F0502020204030204" pitchFamily="34" charset="0"/>
            </a:endParaRPr>
          </a:p>
        </p:txBody>
      </p:sp>
      <p:pic>
        <p:nvPicPr>
          <p:cNvPr id="4" name="Zástupný symbol pro obsah 3"/>
          <p:cNvPicPr>
            <a:picLocks noGrp="1" noChangeAspect="1"/>
          </p:cNvPicPr>
          <p:nvPr>
            <p:ph idx="1"/>
          </p:nvPr>
        </p:nvPicPr>
        <p:blipFill>
          <a:blip r:embed="rId3"/>
          <a:stretch>
            <a:fillRect/>
          </a:stretch>
        </p:blipFill>
        <p:spPr>
          <a:xfrm>
            <a:off x="395536" y="1268760"/>
            <a:ext cx="8141844" cy="5256584"/>
          </a:xfrm>
          <a:prstGeom prst="rect">
            <a:avLst/>
          </a:prstGeom>
        </p:spPr>
      </p:pic>
    </p:spTree>
    <p:extLst>
      <p:ext uri="{BB962C8B-B14F-4D97-AF65-F5344CB8AC3E}">
        <p14:creationId xmlns:p14="http://schemas.microsoft.com/office/powerpoint/2010/main" val="38168508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27584" y="12616"/>
            <a:ext cx="7772400" cy="803176"/>
          </a:xfrm>
        </p:spPr>
        <p:txBody>
          <a:bodyPr/>
          <a:lstStyle/>
          <a:p>
            <a:r>
              <a:rPr lang="cs-CZ" sz="3600" b="1" dirty="0" smtClean="0">
                <a:latin typeface="Calibri Light" panose="020F0302020204030204" pitchFamily="34" charset="0"/>
                <a:cs typeface="Calibri Light" panose="020F0302020204030204" pitchFamily="34" charset="0"/>
              </a:rPr>
              <a:t>NGS </a:t>
            </a:r>
            <a:r>
              <a:rPr lang="cs-CZ" sz="3600" b="1" dirty="0" err="1" smtClean="0">
                <a:latin typeface="Calibri Light" panose="020F0302020204030204" pitchFamily="34" charset="0"/>
                <a:cs typeface="Calibri Light" panose="020F0302020204030204" pitchFamily="34" charset="0"/>
              </a:rPr>
              <a:t>technologies</a:t>
            </a:r>
            <a:endParaRPr lang="en-US" sz="3600" b="1" dirty="0">
              <a:latin typeface="Calibri Light" panose="020F0302020204030204" pitchFamily="34" charset="0"/>
              <a:cs typeface="Calibri Light" panose="020F0302020204030204" pitchFamily="34" charset="0"/>
            </a:endParaRPr>
          </a:p>
        </p:txBody>
      </p:sp>
      <p:sp>
        <p:nvSpPr>
          <p:cNvPr id="3" name="Zástupný symbol pro obsah 2"/>
          <p:cNvSpPr>
            <a:spLocks noGrp="1"/>
          </p:cNvSpPr>
          <p:nvPr>
            <p:ph idx="1"/>
          </p:nvPr>
        </p:nvSpPr>
        <p:spPr>
          <a:xfrm>
            <a:off x="269964" y="5952174"/>
            <a:ext cx="1800200" cy="685982"/>
          </a:xfrm>
        </p:spPr>
        <p:txBody>
          <a:bodyPr/>
          <a:lstStyle/>
          <a:p>
            <a:pPr marL="0" indent="0" algn="ctr">
              <a:buNone/>
            </a:pPr>
            <a:r>
              <a:rPr lang="cs-CZ" sz="1600" b="1" dirty="0" smtClean="0">
                <a:latin typeface="Calibri Light" panose="020F0302020204030204" pitchFamily="34" charset="0"/>
                <a:cs typeface="Calibri Light" panose="020F0302020204030204" pitchFamily="34" charset="0"/>
              </a:rPr>
              <a:t>ABI </a:t>
            </a:r>
            <a:r>
              <a:rPr lang="cs-CZ" sz="1600" b="1" dirty="0" err="1" smtClean="0">
                <a:latin typeface="Calibri Light" panose="020F0302020204030204" pitchFamily="34" charset="0"/>
                <a:cs typeface="Calibri Light" panose="020F0302020204030204" pitchFamily="34" charset="0"/>
              </a:rPr>
              <a:t>SOLiD</a:t>
            </a:r>
            <a:r>
              <a:rPr lang="cs-CZ" sz="1600" b="1" dirty="0" smtClean="0">
                <a:latin typeface="Calibri Light" panose="020F0302020204030204" pitchFamily="34" charset="0"/>
                <a:cs typeface="Calibri Light" panose="020F0302020204030204" pitchFamily="34" charset="0"/>
              </a:rPr>
              <a:t> </a:t>
            </a:r>
          </a:p>
          <a:p>
            <a:pPr marL="0" indent="0" algn="ctr">
              <a:buNone/>
            </a:pPr>
            <a:r>
              <a:rPr lang="cs-CZ" sz="1600" b="1" dirty="0" smtClean="0">
                <a:latin typeface="Calibri Light" panose="020F0302020204030204" pitchFamily="34" charset="0"/>
                <a:cs typeface="Calibri Light" panose="020F0302020204030204" pitchFamily="34" charset="0"/>
              </a:rPr>
              <a:t>(</a:t>
            </a:r>
            <a:r>
              <a:rPr lang="cs-CZ" sz="1600" b="1" dirty="0" err="1" smtClean="0">
                <a:latin typeface="Calibri Light" panose="020F0302020204030204" pitchFamily="34" charset="0"/>
                <a:cs typeface="Calibri Light" panose="020F0302020204030204" pitchFamily="34" charset="0"/>
              </a:rPr>
              <a:t>Life</a:t>
            </a:r>
            <a:r>
              <a:rPr lang="cs-CZ" sz="1600" b="1" dirty="0" smtClean="0">
                <a:latin typeface="Calibri Light" panose="020F0302020204030204" pitchFamily="34" charset="0"/>
                <a:cs typeface="Calibri Light" panose="020F0302020204030204" pitchFamily="34" charset="0"/>
              </a:rPr>
              <a:t> )</a:t>
            </a:r>
            <a:endParaRPr lang="en-US" sz="1600" b="1" dirty="0">
              <a:latin typeface="Calibri Light" panose="020F0302020204030204" pitchFamily="34" charset="0"/>
              <a:cs typeface="Calibri Light" panose="020F0302020204030204" pitchFamily="34" charset="0"/>
            </a:endParaRPr>
          </a:p>
        </p:txBody>
      </p:sp>
      <p:pic>
        <p:nvPicPr>
          <p:cNvPr id="11268" name="Picture 4" descr="https://cdn.technologynetworks.com/tn/images/body/ngsseo3161539105436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399" y="871716"/>
            <a:ext cx="8711201" cy="4899438"/>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symbol pro obsah 2"/>
          <p:cNvSpPr txBox="1">
            <a:spLocks/>
          </p:cNvSpPr>
          <p:nvPr/>
        </p:nvSpPr>
        <p:spPr bwMode="auto">
          <a:xfrm>
            <a:off x="2414710" y="5952174"/>
            <a:ext cx="1800200" cy="685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cs-CZ" sz="1600" b="1" dirty="0" smtClean="0">
                <a:latin typeface="Calibri Light" panose="020F0302020204030204" pitchFamily="34" charset="0"/>
                <a:cs typeface="Calibri Light" panose="020F0302020204030204" pitchFamily="34" charset="0"/>
              </a:rPr>
              <a:t>454 </a:t>
            </a:r>
            <a:r>
              <a:rPr lang="cs-CZ" sz="1600" b="1" dirty="0" err="1" smtClean="0">
                <a:latin typeface="Calibri Light" panose="020F0302020204030204" pitchFamily="34" charset="0"/>
                <a:cs typeface="Calibri Light" panose="020F0302020204030204" pitchFamily="34" charset="0"/>
              </a:rPr>
              <a:t>Life</a:t>
            </a:r>
            <a:r>
              <a:rPr lang="cs-CZ" sz="1600" b="1" dirty="0" smtClean="0">
                <a:latin typeface="Calibri Light" panose="020F0302020204030204" pitchFamily="34" charset="0"/>
                <a:cs typeface="Calibri Light" panose="020F0302020204030204" pitchFamily="34" charset="0"/>
              </a:rPr>
              <a:t> Science (</a:t>
            </a:r>
            <a:r>
              <a:rPr lang="cs-CZ" sz="1600" b="1" dirty="0" err="1" smtClean="0">
                <a:latin typeface="Calibri Light" panose="020F0302020204030204" pitchFamily="34" charset="0"/>
                <a:cs typeface="Calibri Light" panose="020F0302020204030204" pitchFamily="34" charset="0"/>
              </a:rPr>
              <a:t>Roche</a:t>
            </a:r>
            <a:r>
              <a:rPr lang="cs-CZ" sz="1600" b="1" dirty="0" smtClean="0">
                <a:latin typeface="Calibri Light" panose="020F0302020204030204" pitchFamily="34" charset="0"/>
                <a:cs typeface="Calibri Light" panose="020F0302020204030204" pitchFamily="34" charset="0"/>
              </a:rPr>
              <a:t> </a:t>
            </a:r>
            <a:r>
              <a:rPr lang="cs-CZ" sz="1600" b="1" dirty="0" err="1" smtClean="0">
                <a:latin typeface="Calibri Light" panose="020F0302020204030204" pitchFamily="34" charset="0"/>
                <a:cs typeface="Calibri Light" panose="020F0302020204030204" pitchFamily="34" charset="0"/>
              </a:rPr>
              <a:t>Inc</a:t>
            </a:r>
            <a:r>
              <a:rPr lang="cs-CZ" sz="1600" b="1" dirty="0" smtClean="0">
                <a:latin typeface="Calibri Light" panose="020F0302020204030204" pitchFamily="34" charset="0"/>
                <a:cs typeface="Calibri Light" panose="020F0302020204030204" pitchFamily="34" charset="0"/>
              </a:rPr>
              <a:t>)</a:t>
            </a:r>
            <a:endParaRPr lang="en-US" sz="1600" b="1" dirty="0">
              <a:latin typeface="Calibri Light" panose="020F0302020204030204" pitchFamily="34" charset="0"/>
              <a:cs typeface="Calibri Light" panose="020F0302020204030204" pitchFamily="34" charset="0"/>
            </a:endParaRPr>
          </a:p>
        </p:txBody>
      </p:sp>
      <p:sp>
        <p:nvSpPr>
          <p:cNvPr id="7" name="Zástupný symbol pro obsah 2"/>
          <p:cNvSpPr txBox="1">
            <a:spLocks/>
          </p:cNvSpPr>
          <p:nvPr/>
        </p:nvSpPr>
        <p:spPr bwMode="auto">
          <a:xfrm>
            <a:off x="4113170" y="5923539"/>
            <a:ext cx="1800200" cy="685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cs-CZ" sz="1600" b="1" dirty="0" err="1" smtClean="0">
                <a:latin typeface="Calibri Light" panose="020F0302020204030204" pitchFamily="34" charset="0"/>
                <a:cs typeface="Calibri Light" panose="020F0302020204030204" pitchFamily="34" charset="0"/>
              </a:rPr>
              <a:t>Semiconductor</a:t>
            </a:r>
            <a:r>
              <a:rPr lang="cs-CZ" sz="1600" b="1" dirty="0" smtClean="0">
                <a:latin typeface="Calibri Light" panose="020F0302020204030204" pitchFamily="34" charset="0"/>
                <a:cs typeface="Calibri Light" panose="020F0302020204030204" pitchFamily="34" charset="0"/>
              </a:rPr>
              <a:t> </a:t>
            </a:r>
            <a:r>
              <a:rPr lang="cs-CZ" sz="1600" b="1" dirty="0" err="1" smtClean="0">
                <a:latin typeface="Calibri Light" panose="020F0302020204030204" pitchFamily="34" charset="0"/>
                <a:cs typeface="Calibri Light" panose="020F0302020204030204" pitchFamily="34" charset="0"/>
              </a:rPr>
              <a:t>sequencing</a:t>
            </a:r>
            <a:r>
              <a:rPr lang="cs-CZ" sz="1600" b="1" dirty="0" smtClean="0">
                <a:latin typeface="Calibri Light" panose="020F0302020204030204" pitchFamily="34" charset="0"/>
                <a:cs typeface="Calibri Light" panose="020F0302020204030204" pitchFamily="34" charset="0"/>
              </a:rPr>
              <a:t> (</a:t>
            </a:r>
            <a:r>
              <a:rPr lang="cs-CZ" sz="1600" b="1" dirty="0" err="1" smtClean="0">
                <a:latin typeface="Calibri Light" panose="020F0302020204030204" pitchFamily="34" charset="0"/>
                <a:cs typeface="Calibri Light" panose="020F0302020204030204" pitchFamily="34" charset="0"/>
              </a:rPr>
              <a:t>Life</a:t>
            </a:r>
            <a:r>
              <a:rPr lang="cs-CZ" sz="1600" b="1" dirty="0" smtClean="0">
                <a:latin typeface="Calibri Light" panose="020F0302020204030204" pitchFamily="34" charset="0"/>
                <a:cs typeface="Calibri Light" panose="020F0302020204030204" pitchFamily="34" charset="0"/>
              </a:rPr>
              <a:t>)</a:t>
            </a:r>
            <a:endParaRPr lang="en-US" sz="1600" b="1" dirty="0">
              <a:latin typeface="Calibri Light" panose="020F0302020204030204" pitchFamily="34" charset="0"/>
              <a:cs typeface="Calibri Light" panose="020F0302020204030204" pitchFamily="34" charset="0"/>
            </a:endParaRPr>
          </a:p>
        </p:txBody>
      </p:sp>
      <p:sp>
        <p:nvSpPr>
          <p:cNvPr id="8" name="Zástupný symbol pro obsah 2"/>
          <p:cNvSpPr txBox="1">
            <a:spLocks/>
          </p:cNvSpPr>
          <p:nvPr/>
        </p:nvSpPr>
        <p:spPr bwMode="auto">
          <a:xfrm>
            <a:off x="6268036" y="5952174"/>
            <a:ext cx="2160240" cy="685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cs-CZ" sz="1600" b="1" dirty="0" err="1" smtClean="0">
                <a:latin typeface="Calibri Light" panose="020F0302020204030204" pitchFamily="34" charset="0"/>
                <a:cs typeface="Calibri Light" panose="020F0302020204030204" pitchFamily="34" charset="0"/>
              </a:rPr>
              <a:t>Sequencing</a:t>
            </a:r>
            <a:r>
              <a:rPr lang="cs-CZ" sz="1600" b="1" dirty="0" smtClean="0">
                <a:latin typeface="Calibri Light" panose="020F0302020204030204" pitchFamily="34" charset="0"/>
                <a:cs typeface="Calibri Light" panose="020F0302020204030204" pitchFamily="34" charset="0"/>
              </a:rPr>
              <a:t> by </a:t>
            </a:r>
            <a:r>
              <a:rPr lang="cs-CZ" sz="1600" b="1" dirty="0" err="1" smtClean="0">
                <a:latin typeface="Calibri Light" panose="020F0302020204030204" pitchFamily="34" charset="0"/>
                <a:cs typeface="Calibri Light" panose="020F0302020204030204" pitchFamily="34" charset="0"/>
              </a:rPr>
              <a:t>synthesis</a:t>
            </a:r>
            <a:r>
              <a:rPr lang="cs-CZ" sz="1600" b="1" dirty="0" smtClean="0">
                <a:latin typeface="Calibri Light" panose="020F0302020204030204" pitchFamily="34" charset="0"/>
                <a:cs typeface="Calibri Light" panose="020F0302020204030204" pitchFamily="34" charset="0"/>
              </a:rPr>
              <a:t> (SBS) </a:t>
            </a:r>
            <a:r>
              <a:rPr lang="cs-CZ" sz="1600" b="1" dirty="0" err="1" smtClean="0">
                <a:latin typeface="Calibri Light" panose="020F0302020204030204" pitchFamily="34" charset="0"/>
                <a:cs typeface="Calibri Light" panose="020F0302020204030204" pitchFamily="34" charset="0"/>
              </a:rPr>
              <a:t>Illumina</a:t>
            </a:r>
            <a:r>
              <a:rPr lang="cs-CZ" sz="1600" b="1" dirty="0" smtClean="0">
                <a:latin typeface="Calibri Light" panose="020F0302020204030204" pitchFamily="34" charset="0"/>
                <a:cs typeface="Calibri Light" panose="020F0302020204030204" pitchFamily="34" charset="0"/>
              </a:rPr>
              <a:t> Inc.</a:t>
            </a:r>
            <a:endParaRPr lang="en-US" sz="1600" b="1" dirty="0">
              <a:latin typeface="Calibri Light" panose="020F0302020204030204" pitchFamily="34" charset="0"/>
              <a:cs typeface="Calibri Light" panose="020F0302020204030204" pitchFamily="34" charset="0"/>
            </a:endParaRPr>
          </a:p>
        </p:txBody>
      </p:sp>
      <p:sp>
        <p:nvSpPr>
          <p:cNvPr id="4" name="Ovál 3"/>
          <p:cNvSpPr/>
          <p:nvPr/>
        </p:nvSpPr>
        <p:spPr>
          <a:xfrm>
            <a:off x="4355976" y="2708920"/>
            <a:ext cx="4392488" cy="32432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51609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116632"/>
            <a:ext cx="8640960" cy="1143000"/>
          </a:xfrm>
        </p:spPr>
        <p:txBody>
          <a:bodyPr/>
          <a:lstStyle/>
          <a:p>
            <a:r>
              <a:rPr lang="cs-CZ" sz="3600" b="1" dirty="0">
                <a:latin typeface="Calibri" panose="020F0502020204030204" pitchFamily="34" charset="0"/>
                <a:cs typeface="Calibri" panose="020F0502020204030204" pitchFamily="34" charset="0"/>
              </a:rPr>
              <a:t>NGS </a:t>
            </a:r>
            <a:r>
              <a:rPr lang="cs-CZ" sz="3600" b="1" dirty="0" err="1" smtClean="0">
                <a:latin typeface="Calibri" panose="020F0502020204030204" pitchFamily="34" charset="0"/>
                <a:cs typeface="Calibri" panose="020F0502020204030204" pitchFamily="34" charset="0"/>
              </a:rPr>
              <a:t>technologies</a:t>
            </a:r>
            <a:r>
              <a:rPr lang="cs-CZ" sz="3600" b="1" dirty="0" smtClean="0">
                <a:latin typeface="Calibri" panose="020F0502020204030204" pitchFamily="34" charset="0"/>
                <a:cs typeface="Calibri" panose="020F0502020204030204" pitchFamily="34" charset="0"/>
              </a:rPr>
              <a:t> – </a:t>
            </a:r>
            <a:r>
              <a:rPr lang="cs-CZ" sz="3600" b="1" dirty="0" err="1" smtClean="0">
                <a:latin typeface="Calibri" panose="020F0502020204030204" pitchFamily="34" charset="0"/>
                <a:cs typeface="Calibri" panose="020F0502020204030204" pitchFamily="34" charset="0"/>
              </a:rPr>
              <a:t>sequencing</a:t>
            </a:r>
            <a:r>
              <a:rPr lang="cs-CZ" sz="3600" b="1" dirty="0" smtClean="0">
                <a:latin typeface="Calibri" panose="020F0502020204030204" pitchFamily="34" charset="0"/>
                <a:cs typeface="Calibri" panose="020F0502020204030204" pitchFamily="34" charset="0"/>
              </a:rPr>
              <a:t> </a:t>
            </a:r>
            <a:r>
              <a:rPr lang="cs-CZ" sz="3600" b="1" dirty="0" err="1" smtClean="0">
                <a:latin typeface="Calibri" panose="020F0502020204030204" pitchFamily="34" charset="0"/>
                <a:cs typeface="Calibri" panose="020F0502020204030204" pitchFamily="34" charset="0"/>
              </a:rPr>
              <a:t>capaicity</a:t>
            </a:r>
            <a:endParaRPr lang="en-US" sz="3600" dirty="0">
              <a:latin typeface="Calibri" panose="020F0502020204030204" pitchFamily="34" charset="0"/>
              <a:cs typeface="Calibri" panose="020F0502020204030204" pitchFamily="34" charset="0"/>
            </a:endParaRPr>
          </a:p>
        </p:txBody>
      </p:sp>
      <p:pic>
        <p:nvPicPr>
          <p:cNvPr id="12290" name="Picture 2" descr="The evolution of sequencing methodologies. Timeline (x-axis) indicates the introduction of the first, second and third generation sequencing technologies against the number of kilobases of DNA that could be sequenced per day per machine (y-axis)."/>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275" y="1556792"/>
            <a:ext cx="9169487" cy="515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2719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188640"/>
            <a:ext cx="8640960" cy="1143000"/>
          </a:xfrm>
        </p:spPr>
        <p:txBody>
          <a:bodyPr/>
          <a:lstStyle/>
          <a:p>
            <a:r>
              <a:rPr lang="cs-CZ" dirty="0" err="1" smtClean="0">
                <a:latin typeface="Calibri" panose="020F0502020204030204" pitchFamily="34" charset="0"/>
                <a:cs typeface="Calibri" panose="020F0502020204030204" pitchFamily="34" charset="0"/>
              </a:rPr>
              <a:t>Nowadays</a:t>
            </a:r>
            <a:r>
              <a:rPr lang="cs-CZ" dirty="0" smtClean="0">
                <a:latin typeface="Calibri" panose="020F0502020204030204" pitchFamily="34" charset="0"/>
                <a:cs typeface="Calibri" panose="020F0502020204030204" pitchFamily="34" charset="0"/>
              </a:rPr>
              <a:t>…</a:t>
            </a:r>
            <a:r>
              <a:rPr lang="cs-CZ" b="1" dirty="0">
                <a:latin typeface="Calibri Light" panose="020F0302020204030204" pitchFamily="34" charset="0"/>
                <a:cs typeface="Calibri Light" panose="020F0302020204030204" pitchFamily="34" charset="0"/>
              </a:rPr>
              <a:t>NovaSeq 6000 (</a:t>
            </a:r>
            <a:r>
              <a:rPr lang="cs-CZ" b="1" dirty="0" err="1">
                <a:latin typeface="Calibri Light" panose="020F0302020204030204" pitchFamily="34" charset="0"/>
                <a:cs typeface="Calibri Light" panose="020F0302020204030204" pitchFamily="34" charset="0"/>
              </a:rPr>
              <a:t>Illumina</a:t>
            </a:r>
            <a:r>
              <a:rPr lang="cs-CZ" b="1" dirty="0" smtClean="0">
                <a:latin typeface="Calibri Light" panose="020F0302020204030204" pitchFamily="34" charset="0"/>
                <a:cs typeface="Calibri Light" panose="020F0302020204030204" pitchFamily="34" charset="0"/>
              </a:rPr>
              <a:t>)</a:t>
            </a:r>
            <a:endParaRPr lang="en-US" dirty="0">
              <a:latin typeface="Calibri" panose="020F0502020204030204" pitchFamily="34" charset="0"/>
              <a:cs typeface="Calibri" panose="020F0502020204030204" pitchFamily="34" charset="0"/>
            </a:endParaRPr>
          </a:p>
        </p:txBody>
      </p:sp>
      <p:pic>
        <p:nvPicPr>
          <p:cNvPr id="13314" name="Picture 2" descr="NovaSeq 6000 System"/>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395536" y="1340768"/>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Zástupný symbol pro obsah 3"/>
          <p:cNvSpPr>
            <a:spLocks noGrp="1"/>
          </p:cNvSpPr>
          <p:nvPr>
            <p:ph sz="half" idx="2"/>
          </p:nvPr>
        </p:nvSpPr>
        <p:spPr>
          <a:xfrm>
            <a:off x="107504" y="5256584"/>
            <a:ext cx="3882008" cy="1268760"/>
          </a:xfrm>
        </p:spPr>
        <p:txBody>
          <a:bodyPr/>
          <a:lstStyle/>
          <a:p>
            <a:pPr marL="0" indent="0">
              <a:buNone/>
            </a:pPr>
            <a:r>
              <a:rPr lang="en-US" sz="2400" dirty="0" smtClean="0">
                <a:latin typeface="Calibri Light" panose="020F0302020204030204" pitchFamily="34" charset="0"/>
                <a:cs typeface="Calibri Light" panose="020F0302020204030204" pitchFamily="34" charset="0"/>
              </a:rPr>
              <a:t>the </a:t>
            </a:r>
            <a:r>
              <a:rPr lang="en-US" sz="2400" dirty="0">
                <a:latin typeface="Calibri Light" panose="020F0302020204030204" pitchFamily="34" charset="0"/>
                <a:cs typeface="Calibri Light" panose="020F0302020204030204" pitchFamily="34" charset="0"/>
              </a:rPr>
              <a:t>most powerful high-throughput Illumina sequencing system to date</a:t>
            </a:r>
            <a:endParaRPr lang="cs-CZ" sz="1800" b="1" dirty="0" smtClean="0">
              <a:latin typeface="Calibri Light" panose="020F0302020204030204" pitchFamily="34" charset="0"/>
              <a:cs typeface="Calibri Light" panose="020F0302020204030204" pitchFamily="34" charset="0"/>
            </a:endParaRPr>
          </a:p>
        </p:txBody>
      </p:sp>
      <p:sp>
        <p:nvSpPr>
          <p:cNvPr id="6" name="Zástupný symbol pro obsah 3"/>
          <p:cNvSpPr txBox="1">
            <a:spLocks/>
          </p:cNvSpPr>
          <p:nvPr/>
        </p:nvSpPr>
        <p:spPr bwMode="auto">
          <a:xfrm>
            <a:off x="4355976" y="4581128"/>
            <a:ext cx="4712197" cy="1335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smtClean="0">
                <a:latin typeface="Calibri Light" panose="020F0302020204030204" pitchFamily="34" charset="0"/>
                <a:cs typeface="Calibri Light" panose="020F0302020204030204" pitchFamily="34" charset="0"/>
              </a:rPr>
              <a:t>48 human genomes in 2 days</a:t>
            </a:r>
          </a:p>
          <a:p>
            <a:r>
              <a:rPr lang="en-US" sz="2400" b="1" dirty="0" smtClean="0">
                <a:latin typeface="Calibri Light" panose="020F0302020204030204" pitchFamily="34" charset="0"/>
                <a:cs typeface="Calibri Light" panose="020F0302020204030204" pitchFamily="34" charset="0"/>
              </a:rPr>
              <a:t>Very variable and robust (2 flowcell port = cost effective)</a:t>
            </a:r>
            <a:endParaRPr lang="cs-CZ" sz="2400" b="1" dirty="0" smtClean="0">
              <a:latin typeface="Calibri Light" panose="020F0302020204030204" pitchFamily="34" charset="0"/>
              <a:cs typeface="Calibri Light" panose="020F0302020204030204" pitchFamily="34" charset="0"/>
            </a:endParaRPr>
          </a:p>
          <a:p>
            <a:r>
              <a:rPr lang="cs-CZ" sz="2400" b="1" dirty="0" smtClean="0">
                <a:latin typeface="Calibri Light" panose="020F0302020204030204" pitchFamily="34" charset="0"/>
                <a:cs typeface="Calibri Light" panose="020F0302020204030204" pitchFamily="34" charset="0"/>
              </a:rPr>
              <a:t>WGS, WES, </a:t>
            </a:r>
            <a:r>
              <a:rPr lang="cs-CZ" sz="2400" b="1" dirty="0" err="1" smtClean="0">
                <a:latin typeface="Calibri Light" panose="020F0302020204030204" pitchFamily="34" charset="0"/>
                <a:cs typeface="Calibri Light" panose="020F0302020204030204" pitchFamily="34" charset="0"/>
              </a:rPr>
              <a:t>panels</a:t>
            </a:r>
            <a:r>
              <a:rPr lang="cs-CZ" sz="2400" b="1" dirty="0" smtClean="0">
                <a:latin typeface="Calibri Light" panose="020F0302020204030204" pitchFamily="34" charset="0"/>
                <a:cs typeface="Calibri Light" panose="020F0302020204030204" pitchFamily="34" charset="0"/>
              </a:rPr>
              <a:t>, RNA </a:t>
            </a:r>
            <a:r>
              <a:rPr lang="cs-CZ" sz="2400" b="1" dirty="0" err="1" smtClean="0">
                <a:latin typeface="Calibri Light" panose="020F0302020204030204" pitchFamily="34" charset="0"/>
                <a:cs typeface="Calibri Light" panose="020F0302020204030204" pitchFamily="34" charset="0"/>
              </a:rPr>
              <a:t>seq</a:t>
            </a:r>
            <a:r>
              <a:rPr lang="cs-CZ" sz="2400" b="1" dirty="0" smtClean="0">
                <a:latin typeface="Calibri Light" panose="020F0302020204030204" pitchFamily="34" charset="0"/>
                <a:cs typeface="Calibri Light" panose="020F0302020204030204" pitchFamily="34" charset="0"/>
              </a:rPr>
              <a:t>…</a:t>
            </a:r>
            <a:r>
              <a:rPr lang="en-US" sz="2400" b="1" dirty="0" smtClean="0">
                <a:latin typeface="Calibri Light" panose="020F0302020204030204" pitchFamily="34" charset="0"/>
                <a:cs typeface="Calibri Light" panose="020F0302020204030204" pitchFamily="34" charset="0"/>
              </a:rPr>
              <a:t> </a:t>
            </a:r>
          </a:p>
          <a:p>
            <a:pPr marL="0" indent="0">
              <a:buFontTx/>
              <a:buNone/>
            </a:pPr>
            <a:endParaRPr lang="en-US" sz="2400" b="1" dirty="0">
              <a:latin typeface="Calibri Light" panose="020F0302020204030204" pitchFamily="34" charset="0"/>
              <a:cs typeface="Calibri Light" panose="020F0302020204030204" pitchFamily="34" charset="0"/>
            </a:endParaRPr>
          </a:p>
        </p:txBody>
      </p:sp>
      <p:pic>
        <p:nvPicPr>
          <p:cNvPr id="13318" name="Picture 6" descr="Follow David Goode's (@dl_goode) latest Tweets / Twit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4259" y="1340768"/>
            <a:ext cx="5146536" cy="3248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7096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341784"/>
            <a:ext cx="7772400" cy="1143000"/>
          </a:xfrm>
        </p:spPr>
        <p:txBody>
          <a:bodyPr/>
          <a:lstStyle/>
          <a:p>
            <a:r>
              <a:rPr lang="cs-CZ" b="1" dirty="0" smtClean="0">
                <a:latin typeface="Calibri" panose="020F0502020204030204" pitchFamily="34" charset="0"/>
                <a:cs typeface="Calibri" panose="020F0502020204030204" pitchFamily="34" charset="0"/>
              </a:rPr>
              <a:t>3rd </a:t>
            </a:r>
            <a:r>
              <a:rPr lang="cs-CZ" b="1" dirty="0" err="1" smtClean="0">
                <a:latin typeface="Calibri" panose="020F0502020204030204" pitchFamily="34" charset="0"/>
                <a:cs typeface="Calibri" panose="020F0502020204030204" pitchFamily="34" charset="0"/>
              </a:rPr>
              <a:t>generation</a:t>
            </a:r>
            <a:r>
              <a:rPr lang="cs-CZ" b="1" dirty="0" smtClean="0">
                <a:latin typeface="Calibri" panose="020F0502020204030204" pitchFamily="34" charset="0"/>
                <a:cs typeface="Calibri" panose="020F0502020204030204" pitchFamily="34" charset="0"/>
              </a:rPr>
              <a:t> </a:t>
            </a:r>
            <a:r>
              <a:rPr lang="cs-CZ" b="1" dirty="0" err="1" smtClean="0">
                <a:latin typeface="Calibri" panose="020F0502020204030204" pitchFamily="34" charset="0"/>
                <a:cs typeface="Calibri" panose="020F0502020204030204" pitchFamily="34" charset="0"/>
              </a:rPr>
              <a:t>of</a:t>
            </a:r>
            <a:r>
              <a:rPr lang="cs-CZ" b="1" dirty="0" smtClean="0">
                <a:latin typeface="Calibri" panose="020F0502020204030204" pitchFamily="34" charset="0"/>
                <a:cs typeface="Calibri" panose="020F0502020204030204" pitchFamily="34" charset="0"/>
              </a:rPr>
              <a:t> NGS</a:t>
            </a:r>
            <a:r>
              <a:rPr lang="cs-CZ" dirty="0" smtClean="0">
                <a:latin typeface="Calibri" panose="020F0502020204030204" pitchFamily="34" charset="0"/>
                <a:cs typeface="Calibri" panose="020F0502020204030204" pitchFamily="34" charset="0"/>
              </a:rPr>
              <a:t/>
            </a:r>
            <a:br>
              <a:rPr lang="cs-CZ" dirty="0" smtClean="0">
                <a:latin typeface="Calibri" panose="020F0502020204030204" pitchFamily="34" charset="0"/>
                <a:cs typeface="Calibri" panose="020F0502020204030204" pitchFamily="34" charset="0"/>
              </a:rPr>
            </a:br>
            <a:r>
              <a:rPr lang="cs-CZ" sz="2800" dirty="0" smtClean="0">
                <a:latin typeface="Calibri" panose="020F0502020204030204" pitchFamily="34" charset="0"/>
                <a:cs typeface="Calibri" panose="020F0502020204030204" pitchFamily="34" charset="0"/>
              </a:rPr>
              <a:t>“single </a:t>
            </a:r>
            <a:r>
              <a:rPr lang="cs-CZ" sz="2800" dirty="0" err="1" smtClean="0">
                <a:latin typeface="Calibri" panose="020F0502020204030204" pitchFamily="34" charset="0"/>
                <a:cs typeface="Calibri" panose="020F0502020204030204" pitchFamily="34" charset="0"/>
              </a:rPr>
              <a:t>molecule</a:t>
            </a:r>
            <a:r>
              <a:rPr lang="cs-CZ" sz="2800" dirty="0" smtClean="0">
                <a:latin typeface="Calibri" panose="020F0502020204030204" pitchFamily="34" charset="0"/>
                <a:cs typeface="Calibri" panose="020F0502020204030204" pitchFamily="34" charset="0"/>
              </a:rPr>
              <a:t> NGS“</a:t>
            </a:r>
            <a:endParaRPr lang="en-US" sz="2800" dirty="0">
              <a:latin typeface="Calibri" panose="020F0502020204030204" pitchFamily="34" charset="0"/>
              <a:cs typeface="Calibri" panose="020F0502020204030204" pitchFamily="34" charset="0"/>
            </a:endParaRPr>
          </a:p>
        </p:txBody>
      </p:sp>
      <p:sp>
        <p:nvSpPr>
          <p:cNvPr id="3" name="Zástupný symbol pro obsah 2"/>
          <p:cNvSpPr>
            <a:spLocks noGrp="1"/>
          </p:cNvSpPr>
          <p:nvPr>
            <p:ph sz="half" idx="1"/>
          </p:nvPr>
        </p:nvSpPr>
        <p:spPr>
          <a:xfrm>
            <a:off x="637729" y="1484784"/>
            <a:ext cx="3810000" cy="4563591"/>
          </a:xfrm>
        </p:spPr>
        <p:txBody>
          <a:bodyPr/>
          <a:lstStyle/>
          <a:p>
            <a:pPr marL="0" indent="0">
              <a:buNone/>
            </a:pPr>
            <a:r>
              <a:rPr lang="cs-CZ" sz="2800" b="1" dirty="0" smtClean="0">
                <a:latin typeface="Calibri Light" panose="020F0302020204030204" pitchFamily="34" charset="0"/>
                <a:cs typeface="Calibri Light" panose="020F0302020204030204" pitchFamily="34" charset="0"/>
              </a:rPr>
              <a:t>SMRT (</a:t>
            </a:r>
            <a:r>
              <a:rPr lang="en-US" sz="2800" b="1" dirty="0" smtClean="0">
                <a:latin typeface="Calibri Light" panose="020F0302020204030204" pitchFamily="34" charset="0"/>
                <a:cs typeface="Calibri Light" panose="020F0302020204030204" pitchFamily="34" charset="0"/>
              </a:rPr>
              <a:t>Single </a:t>
            </a:r>
            <a:r>
              <a:rPr lang="en-US" sz="2800" b="1" dirty="0">
                <a:latin typeface="Calibri Light" panose="020F0302020204030204" pitchFamily="34" charset="0"/>
                <a:cs typeface="Calibri Light" panose="020F0302020204030204" pitchFamily="34" charset="0"/>
              </a:rPr>
              <a:t>Molecule, Real-Time </a:t>
            </a:r>
            <a:r>
              <a:rPr lang="en-US" sz="2800" b="1" dirty="0" smtClean="0">
                <a:latin typeface="Calibri Light" panose="020F0302020204030204" pitchFamily="34" charset="0"/>
                <a:cs typeface="Calibri Light" panose="020F0302020204030204" pitchFamily="34" charset="0"/>
              </a:rPr>
              <a:t>Sequencing</a:t>
            </a:r>
            <a:r>
              <a:rPr lang="cs-CZ" sz="2800" b="1" dirty="0" smtClean="0">
                <a:latin typeface="Calibri Light" panose="020F0302020204030204" pitchFamily="34" charset="0"/>
                <a:cs typeface="Calibri Light" panose="020F0302020204030204" pitchFamily="34" charset="0"/>
              </a:rPr>
              <a:t>)</a:t>
            </a:r>
            <a:endParaRPr lang="en-US" sz="2800" b="1" dirty="0">
              <a:latin typeface="Calibri Light" panose="020F0302020204030204" pitchFamily="34" charset="0"/>
              <a:cs typeface="Calibri Light" panose="020F0302020204030204" pitchFamily="34" charset="0"/>
            </a:endParaRPr>
          </a:p>
        </p:txBody>
      </p:sp>
      <p:sp>
        <p:nvSpPr>
          <p:cNvPr id="4" name="Zástupný symbol pro obsah 3"/>
          <p:cNvSpPr>
            <a:spLocks noGrp="1"/>
          </p:cNvSpPr>
          <p:nvPr>
            <p:ph sz="half" idx="2"/>
          </p:nvPr>
        </p:nvSpPr>
        <p:spPr>
          <a:xfrm>
            <a:off x="5130354" y="1484784"/>
            <a:ext cx="3810000" cy="4447010"/>
          </a:xfrm>
        </p:spPr>
        <p:txBody>
          <a:bodyPr/>
          <a:lstStyle/>
          <a:p>
            <a:pPr marL="0" indent="0">
              <a:buNone/>
            </a:pPr>
            <a:r>
              <a:rPr lang="cs-CZ" b="1" dirty="0" smtClean="0">
                <a:latin typeface="Calibri Light" panose="020F0302020204030204" pitchFamily="34" charset="0"/>
                <a:cs typeface="Calibri Light" panose="020F0302020204030204" pitchFamily="34" charset="0"/>
              </a:rPr>
              <a:t>Oxford </a:t>
            </a:r>
            <a:r>
              <a:rPr lang="cs-CZ" b="1" dirty="0" err="1">
                <a:latin typeface="Calibri Light" panose="020F0302020204030204" pitchFamily="34" charset="0"/>
                <a:cs typeface="Calibri Light" panose="020F0302020204030204" pitchFamily="34" charset="0"/>
              </a:rPr>
              <a:t>N</a:t>
            </a:r>
            <a:r>
              <a:rPr lang="cs-CZ" b="1" dirty="0" err="1" smtClean="0">
                <a:latin typeface="Calibri Light" panose="020F0302020204030204" pitchFamily="34" charset="0"/>
                <a:cs typeface="Calibri Light" panose="020F0302020204030204" pitchFamily="34" charset="0"/>
              </a:rPr>
              <a:t>anopore</a:t>
            </a:r>
            <a:endParaRPr lang="en-US" b="1" dirty="0">
              <a:latin typeface="Calibri Light" panose="020F0302020204030204" pitchFamily="34" charset="0"/>
              <a:cs typeface="Calibri Light" panose="020F0302020204030204" pitchFamily="34" charset="0"/>
            </a:endParaRPr>
          </a:p>
        </p:txBody>
      </p:sp>
      <p:pic>
        <p:nvPicPr>
          <p:cNvPr id="15366" name="Picture 6" descr="Pacbio and third generation sequencing – YourGenom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293" y="3156038"/>
            <a:ext cx="4324672" cy="3041686"/>
          </a:xfrm>
          <a:prstGeom prst="rect">
            <a:avLst/>
          </a:prstGeom>
          <a:solidFill>
            <a:schemeClr val="bg1">
              <a:lumMod val="95000"/>
            </a:schemeClr>
          </a:solidFill>
        </p:spPr>
      </p:pic>
      <p:pic>
        <p:nvPicPr>
          <p:cNvPr id="15374" name="Picture 14" descr="An Ambitious Unicorn Hopes To Up-end DNA Analysis | QNewsCrun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0701" y="2060848"/>
            <a:ext cx="3343631" cy="4498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03068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609600"/>
            <a:ext cx="8640960" cy="1143000"/>
          </a:xfrm>
        </p:spPr>
        <p:txBody>
          <a:bodyPr/>
          <a:lstStyle/>
          <a:p>
            <a:r>
              <a:rPr lang="cs-CZ" sz="4000" b="1" dirty="0" err="1" smtClean="0">
                <a:latin typeface="Calibri" panose="020F0502020204030204" pitchFamily="34" charset="0"/>
                <a:cs typeface="Calibri" panose="020F0502020204030204" pitchFamily="34" charset="0"/>
              </a:rPr>
              <a:t>Historiy</a:t>
            </a:r>
            <a:r>
              <a:rPr lang="cs-CZ" sz="4000" b="1" dirty="0" smtClean="0">
                <a:latin typeface="Calibri" panose="020F0502020204030204" pitchFamily="34" charset="0"/>
                <a:cs typeface="Calibri" panose="020F0502020204030204" pitchFamily="34" charset="0"/>
              </a:rPr>
              <a:t> </a:t>
            </a:r>
            <a:r>
              <a:rPr lang="cs-CZ" sz="4000" b="1" dirty="0" err="1" smtClean="0">
                <a:latin typeface="Calibri" panose="020F0502020204030204" pitchFamily="34" charset="0"/>
                <a:cs typeface="Calibri" panose="020F0502020204030204" pitchFamily="34" charset="0"/>
              </a:rPr>
              <a:t>of</a:t>
            </a:r>
            <a:r>
              <a:rPr lang="cs-CZ" sz="4000" b="1" dirty="0" smtClean="0">
                <a:latin typeface="Calibri" panose="020F0502020204030204" pitchFamily="34" charset="0"/>
                <a:cs typeface="Calibri" panose="020F0502020204030204" pitchFamily="34" charset="0"/>
              </a:rPr>
              <a:t> </a:t>
            </a:r>
            <a:r>
              <a:rPr lang="cs-CZ" sz="4000" b="1" dirty="0" err="1" smtClean="0">
                <a:latin typeface="Calibri" panose="020F0502020204030204" pitchFamily="34" charset="0"/>
                <a:cs typeface="Calibri" panose="020F0502020204030204" pitchFamily="34" charset="0"/>
              </a:rPr>
              <a:t>whole</a:t>
            </a:r>
            <a:r>
              <a:rPr lang="cs-CZ" sz="4000" b="1" dirty="0" smtClean="0">
                <a:latin typeface="Calibri" panose="020F0502020204030204" pitchFamily="34" charset="0"/>
                <a:cs typeface="Calibri" panose="020F0502020204030204" pitchFamily="34" charset="0"/>
              </a:rPr>
              <a:t> genome </a:t>
            </a:r>
            <a:r>
              <a:rPr lang="cs-CZ" sz="4000" b="1" dirty="0" err="1" smtClean="0">
                <a:latin typeface="Calibri" panose="020F0502020204030204" pitchFamily="34" charset="0"/>
                <a:cs typeface="Calibri" panose="020F0502020204030204" pitchFamily="34" charset="0"/>
              </a:rPr>
              <a:t>sequencing</a:t>
            </a:r>
            <a:endParaRPr lang="en-US" sz="4000" b="1" dirty="0">
              <a:latin typeface="Calibri" panose="020F0502020204030204" pitchFamily="34" charset="0"/>
              <a:cs typeface="Calibri" panose="020F0502020204030204" pitchFamily="34" charset="0"/>
            </a:endParaRPr>
          </a:p>
        </p:txBody>
      </p:sp>
      <p:pic>
        <p:nvPicPr>
          <p:cNvPr id="14342" name="Picture 6" descr="https://ars.els-cdn.com/content/image/1-s2.0-S2001037019303277-gr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7813" y="1752600"/>
            <a:ext cx="8618694" cy="3312368"/>
          </a:xfrm>
          <a:prstGeom prst="rect">
            <a:avLst/>
          </a:prstGeom>
          <a:noFill/>
          <a:extLst>
            <a:ext uri="{909E8E84-426E-40DD-AFC4-6F175D3DCCD1}">
              <a14:hiddenFill xmlns:a14="http://schemas.microsoft.com/office/drawing/2010/main">
                <a:solidFill>
                  <a:srgbClr val="FFFFFF"/>
                </a:solidFill>
              </a14:hiddenFill>
            </a:ext>
          </a:extLst>
        </p:spPr>
      </p:pic>
      <p:sp>
        <p:nvSpPr>
          <p:cNvPr id="10" name="Obdélník 9"/>
          <p:cNvSpPr/>
          <p:nvPr/>
        </p:nvSpPr>
        <p:spPr>
          <a:xfrm>
            <a:off x="3923928" y="5361344"/>
            <a:ext cx="4572000" cy="246221"/>
          </a:xfrm>
          <a:prstGeom prst="rect">
            <a:avLst/>
          </a:prstGeom>
        </p:spPr>
        <p:txBody>
          <a:bodyPr>
            <a:spAutoFit/>
          </a:bodyPr>
          <a:lstStyle/>
          <a:p>
            <a:pPr algn="r"/>
            <a:r>
              <a:rPr lang="cs-CZ" sz="1000" dirty="0" err="1" smtClean="0"/>
              <a:t>Gianni</a:t>
            </a:r>
            <a:r>
              <a:rPr lang="cs-CZ" sz="1000" dirty="0" smtClean="0"/>
              <a:t> </a:t>
            </a:r>
            <a:r>
              <a:rPr lang="cs-CZ" sz="1000" i="1" dirty="0" smtClean="0"/>
              <a:t>et al</a:t>
            </a:r>
            <a:r>
              <a:rPr lang="cs-CZ" sz="1000" dirty="0" smtClean="0"/>
              <a:t>., </a:t>
            </a:r>
            <a:r>
              <a:rPr lang="en-US" sz="1000" dirty="0" smtClean="0"/>
              <a:t>Computational </a:t>
            </a:r>
            <a:r>
              <a:rPr lang="en-US" sz="1000" dirty="0"/>
              <a:t>and Structural Biotechnology </a:t>
            </a:r>
            <a:r>
              <a:rPr lang="en-US" sz="1000" dirty="0" smtClean="0"/>
              <a:t>Journal</a:t>
            </a:r>
            <a:r>
              <a:rPr lang="cs-CZ" sz="1000" dirty="0" smtClean="0"/>
              <a:t>, 2019</a:t>
            </a:r>
            <a:endParaRPr lang="en-US" sz="1000" dirty="0"/>
          </a:p>
        </p:txBody>
      </p:sp>
    </p:spTree>
    <p:extLst>
      <p:ext uri="{BB962C8B-B14F-4D97-AF65-F5344CB8AC3E}">
        <p14:creationId xmlns:p14="http://schemas.microsoft.com/office/powerpoint/2010/main" val="35255093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188640"/>
            <a:ext cx="8640960" cy="1143000"/>
          </a:xfrm>
        </p:spPr>
        <p:txBody>
          <a:bodyPr/>
          <a:lstStyle/>
          <a:p>
            <a:r>
              <a:rPr lang="cs-CZ" sz="3600" b="1" dirty="0" err="1">
                <a:latin typeface="Calibri" panose="020F0502020204030204" pitchFamily="34" charset="0"/>
                <a:cs typeface="Calibri" panose="020F0502020204030204" pitchFamily="34" charset="0"/>
              </a:rPr>
              <a:t>Historiy</a:t>
            </a:r>
            <a:r>
              <a:rPr lang="cs-CZ" sz="3600" b="1" dirty="0">
                <a:latin typeface="Calibri" panose="020F0502020204030204" pitchFamily="34" charset="0"/>
                <a:cs typeface="Calibri" panose="020F0502020204030204" pitchFamily="34" charset="0"/>
              </a:rPr>
              <a:t> </a:t>
            </a:r>
            <a:r>
              <a:rPr lang="cs-CZ" sz="3600" b="1" dirty="0" err="1">
                <a:latin typeface="Calibri" panose="020F0502020204030204" pitchFamily="34" charset="0"/>
                <a:cs typeface="Calibri" panose="020F0502020204030204" pitchFamily="34" charset="0"/>
              </a:rPr>
              <a:t>of</a:t>
            </a:r>
            <a:r>
              <a:rPr lang="cs-CZ" sz="3600" b="1" dirty="0">
                <a:latin typeface="Calibri" panose="020F0502020204030204" pitchFamily="34" charset="0"/>
                <a:cs typeface="Calibri" panose="020F0502020204030204" pitchFamily="34" charset="0"/>
              </a:rPr>
              <a:t> </a:t>
            </a:r>
            <a:r>
              <a:rPr lang="cs-CZ" sz="3600" b="1" dirty="0" err="1">
                <a:latin typeface="Calibri" panose="020F0502020204030204" pitchFamily="34" charset="0"/>
                <a:cs typeface="Calibri" panose="020F0502020204030204" pitchFamily="34" charset="0"/>
              </a:rPr>
              <a:t>whole</a:t>
            </a:r>
            <a:r>
              <a:rPr lang="cs-CZ" sz="3600" b="1" dirty="0">
                <a:latin typeface="Calibri" panose="020F0502020204030204" pitchFamily="34" charset="0"/>
                <a:cs typeface="Calibri" panose="020F0502020204030204" pitchFamily="34" charset="0"/>
              </a:rPr>
              <a:t> genome </a:t>
            </a:r>
            <a:r>
              <a:rPr lang="cs-CZ" sz="3600" b="1" dirty="0" err="1">
                <a:latin typeface="Calibri" panose="020F0502020204030204" pitchFamily="34" charset="0"/>
                <a:cs typeface="Calibri" panose="020F0502020204030204" pitchFamily="34" charset="0"/>
              </a:rPr>
              <a:t>sequencing</a:t>
            </a:r>
            <a:endParaRPr lang="en-US" sz="3600" dirty="0"/>
          </a:p>
        </p:txBody>
      </p:sp>
      <p:pic>
        <p:nvPicPr>
          <p:cNvPr id="4" name="Picture 2" descr="The evolution of sequencing methodologies. Timeline (x-axis) indicates the introduction of the first, second and third generation sequencing technologies against the number of kilobases of DNA that could be sequenced per day per machine (y-axis)."/>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412776"/>
            <a:ext cx="8280920" cy="4658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8339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54000" y="44450"/>
            <a:ext cx="8636000" cy="1143000"/>
          </a:xfrm>
        </p:spPr>
        <p:txBody>
          <a:bodyPr/>
          <a:lstStyle/>
          <a:p>
            <a:pPr eaLnBrk="1" hangingPunct="1"/>
            <a:r>
              <a:rPr lang="cs-CZ" altLang="en-US" sz="3600" b="1" smtClean="0">
                <a:solidFill>
                  <a:schemeClr val="tx1"/>
                </a:solidFill>
                <a:latin typeface="Arial" panose="020B0604020202020204" pitchFamily="34" charset="0"/>
                <a:cs typeface="Arial" panose="020B0604020202020204" pitchFamily="34" charset="0"/>
              </a:rPr>
              <a:t>Central dogma of molecular biology</a:t>
            </a:r>
            <a:endParaRPr lang="en-US" altLang="en-US" sz="3600" b="1" smtClean="0">
              <a:solidFill>
                <a:schemeClr val="tx1"/>
              </a:solidFill>
              <a:latin typeface="Arial" panose="020B0604020202020204" pitchFamily="34" charset="0"/>
              <a:cs typeface="Arial" panose="020B0604020202020204" pitchFamily="34" charset="0"/>
            </a:endParaRPr>
          </a:p>
        </p:txBody>
      </p:sp>
      <p:pic>
        <p:nvPicPr>
          <p:cNvPr id="11267" name="Picture 6" descr="https://upload.wikimedia.org/wikipedia/commons/d/dd/Extended_Central_Dogma_with_Enzym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125538"/>
            <a:ext cx="8891588"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Obdélník 2"/>
          <p:cNvSpPr>
            <a:spLocks noChangeArrowheads="1"/>
          </p:cNvSpPr>
          <p:nvPr/>
        </p:nvSpPr>
        <p:spPr bwMode="auto">
          <a:xfrm>
            <a:off x="4427538" y="6237288"/>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r>
              <a:rPr lang="en-US" altLang="en-US" sz="800"/>
              <a:t>https://es.m.wikipedia.org/wiki/Archivo:Extended_Central_Dogma_with_Enzymes.jpg</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4000" b="1" dirty="0" err="1" smtClean="0">
                <a:latin typeface="Calibri" panose="020F0502020204030204" pitchFamily="34" charset="0"/>
                <a:cs typeface="Calibri" panose="020F0502020204030204" pitchFamily="34" charset="0"/>
              </a:rPr>
              <a:t>Human</a:t>
            </a:r>
            <a:r>
              <a:rPr lang="cs-CZ" sz="4000" b="1" dirty="0" smtClean="0">
                <a:latin typeface="Calibri" panose="020F0502020204030204" pitchFamily="34" charset="0"/>
                <a:cs typeface="Calibri" panose="020F0502020204030204" pitchFamily="34" charset="0"/>
              </a:rPr>
              <a:t> genome </a:t>
            </a:r>
            <a:r>
              <a:rPr lang="cs-CZ" sz="4000" b="1" dirty="0" err="1" smtClean="0">
                <a:latin typeface="Calibri" panose="020F0502020204030204" pitchFamily="34" charset="0"/>
                <a:cs typeface="Calibri" panose="020F0502020204030204" pitchFamily="34" charset="0"/>
              </a:rPr>
              <a:t>project</a:t>
            </a:r>
            <a:r>
              <a:rPr lang="cs-CZ" sz="4000" b="1" dirty="0" smtClean="0">
                <a:latin typeface="Calibri" panose="020F0502020204030204" pitchFamily="34" charset="0"/>
                <a:cs typeface="Calibri" panose="020F0502020204030204" pitchFamily="34" charset="0"/>
              </a:rPr>
              <a:t> (HGP) 1990-2003</a:t>
            </a:r>
            <a:endParaRPr lang="en-US" sz="4000" b="1" dirty="0">
              <a:latin typeface="Calibri" panose="020F0502020204030204" pitchFamily="34" charset="0"/>
              <a:cs typeface="Calibri" panose="020F0502020204030204" pitchFamily="34" charset="0"/>
            </a:endParaRPr>
          </a:p>
        </p:txBody>
      </p:sp>
      <p:pic>
        <p:nvPicPr>
          <p:cNvPr id="18434" name="Picture 2" descr="https://www.mun.ca/biology/scarr/timelineHGP_imag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008" y="2053894"/>
            <a:ext cx="8607674" cy="2750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03074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obsah 2"/>
          <p:cNvSpPr>
            <a:spLocks noGrp="1"/>
          </p:cNvSpPr>
          <p:nvPr>
            <p:ph idx="1"/>
          </p:nvPr>
        </p:nvSpPr>
        <p:spPr/>
        <p:txBody>
          <a:bodyPr/>
          <a:lstStyle/>
          <a:p>
            <a:endParaRPr lang="en-US"/>
          </a:p>
        </p:txBody>
      </p:sp>
      <p:pic>
        <p:nvPicPr>
          <p:cNvPr id="21506" name="Picture 2" descr="The Human Genome Project: Aims, Objectives, Techniques and Outcomes –  Genetic Edu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21" y="188640"/>
            <a:ext cx="9031358" cy="6169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2073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116632"/>
            <a:ext cx="8640960" cy="1008112"/>
          </a:xfrm>
        </p:spPr>
        <p:txBody>
          <a:bodyPr/>
          <a:lstStyle/>
          <a:p>
            <a:r>
              <a:rPr lang="en-US" sz="4000" b="1" dirty="0" smtClean="0">
                <a:latin typeface="Calibri" panose="020F0502020204030204" pitchFamily="34" charset="0"/>
                <a:cs typeface="Calibri" panose="020F0502020204030204" pitchFamily="34" charset="0"/>
              </a:rPr>
              <a:t>Human genome project - origin</a:t>
            </a:r>
            <a:endParaRPr lang="en-US" sz="4000" b="1" dirty="0">
              <a:latin typeface="Calibri" panose="020F0502020204030204" pitchFamily="34" charset="0"/>
              <a:cs typeface="Calibri" panose="020F0502020204030204" pitchFamily="34" charset="0"/>
            </a:endParaRPr>
          </a:p>
        </p:txBody>
      </p:sp>
      <p:pic>
        <p:nvPicPr>
          <p:cNvPr id="16388" name="Picture 4" descr="Evolution of Sequencing Technology - Richard Myers - A personal perspective  on DNA sequencing from 1978 to 2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980728"/>
            <a:ext cx="6263680" cy="4697761"/>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Edwin Mellor Southern - journal.pgen.1003344.g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014" y="1052736"/>
            <a:ext cx="1346491" cy="1656184"/>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George Church - Wired Heal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013" y="3068960"/>
            <a:ext cx="1345752" cy="186009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142013" y="2689175"/>
            <a:ext cx="1345751" cy="307777"/>
          </a:xfrm>
          <a:prstGeom prst="rect">
            <a:avLst/>
          </a:prstGeom>
          <a:noFill/>
        </p:spPr>
        <p:txBody>
          <a:bodyPr wrap="square" rtlCol="0">
            <a:spAutoFit/>
          </a:bodyPr>
          <a:lstStyle/>
          <a:p>
            <a:pPr algn="ctr"/>
            <a:r>
              <a:rPr lang="cs-CZ" sz="1400" i="1" dirty="0" smtClean="0">
                <a:latin typeface="Calibri Light" panose="020F0302020204030204" pitchFamily="34" charset="0"/>
                <a:cs typeface="Calibri Light" panose="020F0302020204030204" pitchFamily="34" charset="0"/>
              </a:rPr>
              <a:t>E. </a:t>
            </a:r>
            <a:r>
              <a:rPr lang="cs-CZ" sz="1400" i="1" dirty="0" err="1" smtClean="0">
                <a:latin typeface="Calibri Light" panose="020F0302020204030204" pitchFamily="34" charset="0"/>
                <a:cs typeface="Calibri Light" panose="020F0302020204030204" pitchFamily="34" charset="0"/>
              </a:rPr>
              <a:t>Southern</a:t>
            </a:r>
            <a:endParaRPr lang="en-US" sz="1400" i="1" dirty="0">
              <a:latin typeface="Calibri Light" panose="020F0302020204030204" pitchFamily="34" charset="0"/>
              <a:cs typeface="Calibri Light" panose="020F0302020204030204" pitchFamily="34" charset="0"/>
            </a:endParaRPr>
          </a:p>
        </p:txBody>
      </p:sp>
      <p:sp>
        <p:nvSpPr>
          <p:cNvPr id="10" name="TextovéPole 9"/>
          <p:cNvSpPr txBox="1"/>
          <p:nvPr/>
        </p:nvSpPr>
        <p:spPr>
          <a:xfrm>
            <a:off x="142012" y="4921423"/>
            <a:ext cx="1345751" cy="307777"/>
          </a:xfrm>
          <a:prstGeom prst="rect">
            <a:avLst/>
          </a:prstGeom>
          <a:noFill/>
        </p:spPr>
        <p:txBody>
          <a:bodyPr wrap="square" rtlCol="0">
            <a:spAutoFit/>
          </a:bodyPr>
          <a:lstStyle/>
          <a:p>
            <a:pPr algn="ctr"/>
            <a:r>
              <a:rPr lang="cs-CZ" sz="1400" i="1" dirty="0" smtClean="0">
                <a:latin typeface="Calibri Light" panose="020F0302020204030204" pitchFamily="34" charset="0"/>
                <a:cs typeface="Calibri Light" panose="020F0302020204030204" pitchFamily="34" charset="0"/>
              </a:rPr>
              <a:t>G. </a:t>
            </a:r>
            <a:r>
              <a:rPr lang="cs-CZ" sz="1400" i="1" dirty="0" err="1" smtClean="0">
                <a:latin typeface="Calibri Light" panose="020F0302020204030204" pitchFamily="34" charset="0"/>
                <a:cs typeface="Calibri Light" panose="020F0302020204030204" pitchFamily="34" charset="0"/>
              </a:rPr>
              <a:t>Church</a:t>
            </a:r>
            <a:endParaRPr lang="en-US" sz="1400" i="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9734825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latin typeface="Calibri" panose="020F0502020204030204" pitchFamily="34" charset="0"/>
                <a:cs typeface="Calibri" panose="020F0502020204030204" pitchFamily="34" charset="0"/>
              </a:rPr>
              <a:t>HGP - </a:t>
            </a:r>
            <a:r>
              <a:rPr lang="cs-CZ" b="1" dirty="0" err="1" smtClean="0">
                <a:latin typeface="Calibri" panose="020F0502020204030204" pitchFamily="34" charset="0"/>
                <a:cs typeface="Calibri" panose="020F0502020204030204" pitchFamily="34" charset="0"/>
              </a:rPr>
              <a:t>backgronud</a:t>
            </a:r>
            <a:endParaRPr lang="en-US" b="1" dirty="0">
              <a:latin typeface="Calibri" panose="020F0502020204030204" pitchFamily="34" charset="0"/>
              <a:cs typeface="Calibri" panose="020F0502020204030204" pitchFamily="34" charset="0"/>
            </a:endParaRPr>
          </a:p>
        </p:txBody>
      </p:sp>
      <p:sp>
        <p:nvSpPr>
          <p:cNvPr id="3" name="Zástupný symbol pro obsah 2"/>
          <p:cNvSpPr>
            <a:spLocks noGrp="1"/>
          </p:cNvSpPr>
          <p:nvPr>
            <p:ph idx="1"/>
          </p:nvPr>
        </p:nvSpPr>
        <p:spPr>
          <a:xfrm>
            <a:off x="395536" y="1981200"/>
            <a:ext cx="8496944" cy="4616152"/>
          </a:xfrm>
        </p:spPr>
        <p:txBody>
          <a:bodyPr/>
          <a:lstStyle/>
          <a:p>
            <a:pPr marL="0" indent="0">
              <a:buNone/>
            </a:pPr>
            <a:r>
              <a:rPr lang="en-US" sz="1800" b="1" u="sng" dirty="0" smtClean="0">
                <a:latin typeface="Calibri Light" panose="020F0302020204030204" pitchFamily="34" charset="0"/>
                <a:cs typeface="Calibri Light" panose="020F0302020204030204" pitchFamily="34" charset="0"/>
              </a:rPr>
              <a:t>1984 – 1986  </a:t>
            </a:r>
            <a:r>
              <a:rPr lang="en-US" sz="1800" dirty="0" smtClean="0">
                <a:latin typeface="Calibri Light" panose="020F0302020204030204" pitchFamily="34" charset="0"/>
                <a:cs typeface="Calibri Light" panose="020F0302020204030204" pitchFamily="34" charset="0"/>
              </a:rPr>
              <a:t>The U.S. Department of Energy (</a:t>
            </a:r>
            <a:r>
              <a:rPr lang="en-US" sz="1800" b="1" dirty="0" smtClean="0">
                <a:latin typeface="Calibri Light" panose="020F0302020204030204" pitchFamily="34" charset="0"/>
                <a:cs typeface="Calibri Light" panose="020F0302020204030204" pitchFamily="34" charset="0"/>
              </a:rPr>
              <a:t>DOE) </a:t>
            </a:r>
            <a:r>
              <a:rPr lang="en-US" sz="1800" dirty="0" smtClean="0">
                <a:latin typeface="Calibri Light" panose="020F0302020204030204" pitchFamily="34" charset="0"/>
                <a:cs typeface="Calibri Light" panose="020F0302020204030204" pitchFamily="34" charset="0"/>
              </a:rPr>
              <a:t>and the International Commission for Protection against Environmental Mutagens and Carcinogens </a:t>
            </a:r>
            <a:r>
              <a:rPr lang="en-US" sz="1800" b="1" dirty="0" smtClean="0">
                <a:latin typeface="Calibri Light" panose="020F0302020204030204" pitchFamily="34" charset="0"/>
                <a:cs typeface="Calibri Light" panose="020F0302020204030204" pitchFamily="34" charset="0"/>
              </a:rPr>
              <a:t>(ICPEMC</a:t>
            </a:r>
            <a:r>
              <a:rPr lang="en-US" sz="1800" dirty="0" smtClean="0">
                <a:latin typeface="Calibri Light" panose="020F0302020204030204" pitchFamily="34" charset="0"/>
                <a:cs typeface="Calibri Light" panose="020F0302020204030204" pitchFamily="34" charset="0"/>
              </a:rPr>
              <a:t>) initiate</a:t>
            </a:r>
            <a:r>
              <a:rPr lang="cs-CZ" sz="1800" dirty="0" smtClean="0">
                <a:latin typeface="Calibri Light" panose="020F0302020204030204" pitchFamily="34" charset="0"/>
                <a:cs typeface="Calibri Light" panose="020F0302020204030204" pitchFamily="34" charset="0"/>
              </a:rPr>
              <a:t>e</a:t>
            </a:r>
            <a:r>
              <a:rPr lang="en-US" sz="1800" dirty="0" smtClean="0">
                <a:latin typeface="Calibri Light" panose="020F0302020204030204" pitchFamily="34" charset="0"/>
                <a:cs typeface="Calibri Light" panose="020F0302020204030204" pitchFamily="34" charset="0"/>
              </a:rPr>
              <a:t> the </a:t>
            </a:r>
            <a:r>
              <a:rPr lang="cs-CZ" sz="1800" dirty="0" smtClean="0">
                <a:latin typeface="Calibri Light" panose="020F0302020204030204" pitchFamily="34" charset="0"/>
                <a:cs typeface="Calibri Light" panose="020F0302020204030204" pitchFamily="34" charset="0"/>
              </a:rPr>
              <a:t>e</a:t>
            </a:r>
            <a:r>
              <a:rPr lang="en-US" sz="1800" dirty="0" err="1" smtClean="0">
                <a:latin typeface="Calibri Light" panose="020F0302020204030204" pitchFamily="34" charset="0"/>
                <a:cs typeface="Calibri Light" panose="020F0302020204030204" pitchFamily="34" charset="0"/>
              </a:rPr>
              <a:t>arly</a:t>
            </a:r>
            <a:r>
              <a:rPr lang="en-US" sz="1800" dirty="0" smtClean="0">
                <a:latin typeface="Calibri Light" panose="020F0302020204030204" pitchFamily="34" charset="0"/>
                <a:cs typeface="Calibri Light" panose="020F0302020204030204" pitchFamily="34" charset="0"/>
              </a:rPr>
              <a:t> meetings assess the feasibility of a Human Genome Project</a:t>
            </a:r>
          </a:p>
          <a:p>
            <a:pPr marL="0" indent="0" defTabSz="898525">
              <a:buNone/>
              <a:tabLst>
                <a:tab pos="266700" algn="l"/>
              </a:tabLst>
            </a:pPr>
            <a:r>
              <a:rPr lang="en-US" sz="1800" b="1" u="sng" dirty="0" smtClean="0">
                <a:latin typeface="Calibri Light" panose="020F0302020204030204" pitchFamily="34" charset="0"/>
                <a:cs typeface="Calibri Light" panose="020F0302020204030204" pitchFamily="34" charset="0"/>
              </a:rPr>
              <a:t>1988 </a:t>
            </a:r>
          </a:p>
          <a:p>
            <a:pPr marL="361950" lvl="1" indent="-276225" defTabSz="898525">
              <a:tabLst>
                <a:tab pos="266700" algn="l"/>
              </a:tabLst>
            </a:pPr>
            <a:r>
              <a:rPr lang="en-US" sz="1600" dirty="0" smtClean="0">
                <a:latin typeface="Calibri Light" panose="020F0302020204030204" pitchFamily="34" charset="0"/>
                <a:cs typeface="Calibri Light" panose="020F0302020204030204" pitchFamily="34" charset="0"/>
              </a:rPr>
              <a:t>The National Institutes of Health </a:t>
            </a:r>
            <a:r>
              <a:rPr lang="en-US" sz="1600" b="1" dirty="0" smtClean="0">
                <a:latin typeface="Calibri Light" panose="020F0302020204030204" pitchFamily="34" charset="0"/>
                <a:cs typeface="Calibri Light" panose="020F0302020204030204" pitchFamily="34" charset="0"/>
              </a:rPr>
              <a:t>(NIH) </a:t>
            </a:r>
            <a:r>
              <a:rPr lang="en-US" sz="1600" dirty="0" smtClean="0">
                <a:latin typeface="Calibri Light" panose="020F0302020204030204" pitchFamily="34" charset="0"/>
                <a:cs typeface="Calibri Light" panose="020F0302020204030204" pitchFamily="34" charset="0"/>
              </a:rPr>
              <a:t>assembles scientists, administrators and science policy experts to plan for a possible Human Genome Project</a:t>
            </a:r>
          </a:p>
          <a:p>
            <a:pPr marL="361950" lvl="1" indent="-276225" defTabSz="898525">
              <a:tabLst>
                <a:tab pos="266700" algn="l"/>
              </a:tabLst>
            </a:pPr>
            <a:r>
              <a:rPr lang="en-US" sz="1600" dirty="0" smtClean="0">
                <a:latin typeface="Calibri Light" panose="020F0302020204030204" pitchFamily="34" charset="0"/>
                <a:cs typeface="Calibri Light" panose="020F0302020204030204" pitchFamily="34" charset="0"/>
              </a:rPr>
              <a:t>Two  published reports recommend creating an effort to sequence the human genome (National Research Council; he U.S. Congress Office of Technology Assessment)</a:t>
            </a:r>
          </a:p>
          <a:p>
            <a:pPr marL="0" indent="0" defTabSz="449263">
              <a:buNone/>
            </a:pPr>
            <a:r>
              <a:rPr lang="en-US" sz="1800" b="1" u="sng" dirty="0" smtClean="0">
                <a:latin typeface="Calibri Light" panose="020F0302020204030204" pitchFamily="34" charset="0"/>
                <a:cs typeface="Calibri Light" panose="020F0302020204030204" pitchFamily="34" charset="0"/>
              </a:rPr>
              <a:t>1989</a:t>
            </a:r>
          </a:p>
          <a:p>
            <a:pPr marL="0" indent="0" defTabSz="449263">
              <a:buNone/>
            </a:pPr>
            <a:r>
              <a:rPr lang="en-US" sz="1800" dirty="0" smtClean="0">
                <a:latin typeface="Calibri Light" panose="020F0302020204030204" pitchFamily="34" charset="0"/>
                <a:cs typeface="Calibri Light" panose="020F0302020204030204" pitchFamily="34" charset="0"/>
              </a:rPr>
              <a:t>The National Center for Human Genome Research </a:t>
            </a:r>
            <a:r>
              <a:rPr lang="en-US" sz="1800" b="1" dirty="0" smtClean="0">
                <a:latin typeface="Calibri Light" panose="020F0302020204030204" pitchFamily="34" charset="0"/>
                <a:cs typeface="Calibri Light" panose="020F0302020204030204" pitchFamily="34" charset="0"/>
              </a:rPr>
              <a:t>(NCHGR</a:t>
            </a:r>
            <a:r>
              <a:rPr lang="en-US" sz="1800" dirty="0" smtClean="0">
                <a:latin typeface="Calibri Light" panose="020F0302020204030204" pitchFamily="34" charset="0"/>
                <a:cs typeface="Calibri Light" panose="020F0302020204030204" pitchFamily="34" charset="0"/>
              </a:rPr>
              <a:t>) is established to carry out the United States Human Genome Project. The center's first director is James D. Watson</a:t>
            </a:r>
          </a:p>
          <a:p>
            <a:pPr marL="0" indent="0" defTabSz="449263">
              <a:buNone/>
            </a:pPr>
            <a:r>
              <a:rPr lang="en-US" sz="1800" b="1" u="sng" dirty="0" smtClean="0">
                <a:latin typeface="Calibri Light" panose="020F0302020204030204" pitchFamily="34" charset="0"/>
                <a:cs typeface="Calibri Light" panose="020F0302020204030204" pitchFamily="34" charset="0"/>
              </a:rPr>
              <a:t>1990</a:t>
            </a:r>
            <a:r>
              <a:rPr lang="en-US" sz="1800" dirty="0" smtClean="0">
                <a:latin typeface="Calibri Light" panose="020F0302020204030204" pitchFamily="34" charset="0"/>
                <a:cs typeface="Calibri Light" panose="020F0302020204030204" pitchFamily="34" charset="0"/>
              </a:rPr>
              <a:t> The Human Genome Project begins with an initial five-year plan</a:t>
            </a:r>
          </a:p>
          <a:p>
            <a:pPr marL="447675" lvl="1" indent="-361950" defTabSz="449263"/>
            <a:r>
              <a:rPr lang="en-US" sz="1600" dirty="0" smtClean="0">
                <a:latin typeface="Calibri Light" panose="020F0302020204030204" pitchFamily="34" charset="0"/>
                <a:cs typeface="Calibri Light" panose="020F0302020204030204" pitchFamily="34" charset="0"/>
              </a:rPr>
              <a:t>NIH allocates the first funds to research grants aimed at developing the scientific approaches, technologies, and resources needed to map and sequence the human genome</a:t>
            </a:r>
            <a:endParaRPr lang="cs-CZ" sz="1600" dirty="0" smtClean="0">
              <a:latin typeface="Calibri Light" panose="020F0302020204030204" pitchFamily="34" charset="0"/>
              <a:cs typeface="Calibri Light" panose="020F0302020204030204" pitchFamily="34" charset="0"/>
            </a:endParaRPr>
          </a:p>
          <a:p>
            <a:pPr marL="85725" lvl="1" indent="0" defTabSz="449263">
              <a:buNone/>
            </a:pPr>
            <a:r>
              <a:rPr lang="cs-CZ" sz="1600" dirty="0" smtClean="0">
                <a:latin typeface="Calibri Light" panose="020F0302020204030204" pitchFamily="34" charset="0"/>
                <a:cs typeface="Calibri Light" panose="020F0302020204030204" pitchFamily="34" charset="0"/>
              </a:rPr>
              <a:t>	(</a:t>
            </a:r>
            <a:r>
              <a:rPr lang="cs-CZ" sz="1600" dirty="0" err="1" smtClean="0">
                <a:latin typeface="Calibri Light" panose="020F0302020204030204" pitchFamily="34" charset="0"/>
                <a:cs typeface="Calibri Light" panose="020F0302020204030204" pitchFamily="34" charset="0"/>
              </a:rPr>
              <a:t>expected</a:t>
            </a:r>
            <a:r>
              <a:rPr lang="cs-CZ" sz="1600" dirty="0" smtClean="0">
                <a:latin typeface="Calibri Light" panose="020F0302020204030204" pitchFamily="34" charset="0"/>
                <a:cs typeface="Calibri Light" panose="020F0302020204030204" pitchFamily="34" charset="0"/>
              </a:rPr>
              <a:t> </a:t>
            </a:r>
            <a:r>
              <a:rPr lang="cs-CZ" sz="1600" b="1" dirty="0" smtClean="0">
                <a:latin typeface="Calibri Light" panose="020F0302020204030204" pitchFamily="34" charset="0"/>
                <a:cs typeface="Calibri Light" panose="020F0302020204030204" pitchFamily="34" charset="0"/>
              </a:rPr>
              <a:t>3 </a:t>
            </a:r>
            <a:r>
              <a:rPr lang="cs-CZ" sz="1600" b="1" dirty="0" err="1" smtClean="0">
                <a:latin typeface="Calibri Light" panose="020F0302020204030204" pitchFamily="34" charset="0"/>
                <a:cs typeface="Calibri Light" panose="020F0302020204030204" pitchFamily="34" charset="0"/>
              </a:rPr>
              <a:t>billions</a:t>
            </a:r>
            <a:r>
              <a:rPr lang="cs-CZ" sz="1600" b="1" dirty="0" smtClean="0">
                <a:latin typeface="Calibri Light" panose="020F0302020204030204" pitchFamily="34" charset="0"/>
                <a:cs typeface="Calibri Light" panose="020F0302020204030204" pitchFamily="34" charset="0"/>
              </a:rPr>
              <a:t> </a:t>
            </a:r>
            <a:r>
              <a:rPr lang="cs-CZ" sz="1600" b="1" dirty="0" err="1" smtClean="0">
                <a:latin typeface="Calibri Light" panose="020F0302020204030204" pitchFamily="34" charset="0"/>
                <a:cs typeface="Calibri Light" panose="020F0302020204030204" pitchFamily="34" charset="0"/>
              </a:rPr>
              <a:t>dollars</a:t>
            </a:r>
            <a:r>
              <a:rPr lang="cs-CZ" sz="1600" b="1" dirty="0" smtClean="0">
                <a:latin typeface="Calibri Light" panose="020F0302020204030204" pitchFamily="34" charset="0"/>
                <a:cs typeface="Calibri Light" panose="020F0302020204030204" pitchFamily="34" charset="0"/>
              </a:rPr>
              <a:t> </a:t>
            </a:r>
            <a:r>
              <a:rPr lang="cs-CZ" sz="1600" b="1" dirty="0" err="1" smtClean="0">
                <a:latin typeface="Calibri Light" panose="020F0302020204030204" pitchFamily="34" charset="0"/>
                <a:cs typeface="Calibri Light" panose="020F0302020204030204" pitchFamily="34" charset="0"/>
              </a:rPr>
              <a:t>for</a:t>
            </a:r>
            <a:r>
              <a:rPr lang="cs-CZ" sz="1600" b="1" dirty="0" smtClean="0">
                <a:latin typeface="Calibri Light" panose="020F0302020204030204" pitchFamily="34" charset="0"/>
                <a:cs typeface="Calibri Light" panose="020F0302020204030204" pitchFamily="34" charset="0"/>
              </a:rPr>
              <a:t> 15 </a:t>
            </a:r>
            <a:r>
              <a:rPr lang="cs-CZ" sz="1600" b="1" dirty="0" err="1" smtClean="0">
                <a:latin typeface="Calibri Light" panose="020F0302020204030204" pitchFamily="34" charset="0"/>
                <a:cs typeface="Calibri Light" panose="020F0302020204030204" pitchFamily="34" charset="0"/>
              </a:rPr>
              <a:t>years</a:t>
            </a:r>
            <a:r>
              <a:rPr lang="cs-CZ" sz="1600" dirty="0" smtClean="0">
                <a:latin typeface="Calibri Light" panose="020F0302020204030204" pitchFamily="34" charset="0"/>
                <a:cs typeface="Calibri Light" panose="020F0302020204030204" pitchFamily="34" charset="0"/>
              </a:rPr>
              <a:t>)</a:t>
            </a:r>
            <a:endParaRPr lang="en-US" sz="1600" dirty="0" smtClean="0">
              <a:latin typeface="Calibri Light" panose="020F0302020204030204" pitchFamily="34" charset="0"/>
              <a:cs typeface="Calibri Light" panose="020F0302020204030204" pitchFamily="34" charset="0"/>
            </a:endParaRPr>
          </a:p>
          <a:p>
            <a:pPr marL="85725" lvl="1" indent="0" defTabSz="449263">
              <a:buNone/>
            </a:pPr>
            <a:endParaRPr lang="en-US" sz="1400" dirty="0" smtClean="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9401915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sz="4000" b="1" dirty="0">
                <a:latin typeface="Calibri" panose="020F0502020204030204" pitchFamily="34" charset="0"/>
                <a:cs typeface="Calibri" panose="020F0502020204030204" pitchFamily="34" charset="0"/>
              </a:rPr>
              <a:t>The National Center for Human Genome Research </a:t>
            </a:r>
            <a:r>
              <a:rPr lang="en-US" sz="4000" dirty="0">
                <a:latin typeface="Calibri" panose="020F0502020204030204" pitchFamily="34" charset="0"/>
                <a:cs typeface="Calibri" panose="020F0502020204030204" pitchFamily="34" charset="0"/>
              </a:rPr>
              <a:t>(NCHGR)</a:t>
            </a:r>
          </a:p>
        </p:txBody>
      </p:sp>
      <p:sp>
        <p:nvSpPr>
          <p:cNvPr id="3" name="Zástupný symbol pro obsah 2"/>
          <p:cNvSpPr>
            <a:spLocks noGrp="1"/>
          </p:cNvSpPr>
          <p:nvPr>
            <p:ph idx="1"/>
          </p:nvPr>
        </p:nvSpPr>
        <p:spPr>
          <a:xfrm>
            <a:off x="685800" y="1981200"/>
            <a:ext cx="7772400" cy="4760168"/>
          </a:xfrm>
        </p:spPr>
        <p:txBody>
          <a:bodyPr/>
          <a:lstStyle/>
          <a:p>
            <a:pPr>
              <a:buFont typeface="+mj-lt"/>
              <a:buAutoNum type="arabicPeriod"/>
            </a:pPr>
            <a:r>
              <a:rPr lang="en-US" sz="1100" dirty="0">
                <a:latin typeface="Calibri Light" panose="020F0302020204030204" pitchFamily="34" charset="0"/>
                <a:cs typeface="Calibri Light" panose="020F0302020204030204" pitchFamily="34" charset="0"/>
              </a:rPr>
              <a:t>The Whitehead Institute/MIT Center for Genome Research, Cambridge, Mass., U.S.</a:t>
            </a:r>
          </a:p>
          <a:p>
            <a:pPr>
              <a:buFont typeface="+mj-lt"/>
              <a:buAutoNum type="arabicPeriod"/>
            </a:pPr>
            <a:r>
              <a:rPr lang="en-US" sz="1100" b="1" dirty="0">
                <a:latin typeface="Calibri Light" panose="020F0302020204030204" pitchFamily="34" charset="0"/>
                <a:cs typeface="Calibri Light" panose="020F0302020204030204" pitchFamily="34" charset="0"/>
              </a:rPr>
              <a:t>The </a:t>
            </a:r>
            <a:r>
              <a:rPr lang="en-US" sz="1100" b="1" dirty="0" err="1">
                <a:latin typeface="Calibri Light" panose="020F0302020204030204" pitchFamily="34" charset="0"/>
                <a:cs typeface="Calibri Light" panose="020F0302020204030204" pitchFamily="34" charset="0"/>
              </a:rPr>
              <a:t>Wellcome</a:t>
            </a:r>
            <a:r>
              <a:rPr lang="en-US" sz="1100" b="1" dirty="0">
                <a:latin typeface="Calibri Light" panose="020F0302020204030204" pitchFamily="34" charset="0"/>
                <a:cs typeface="Calibri Light" panose="020F0302020204030204" pitchFamily="34" charset="0"/>
              </a:rPr>
              <a:t> Trust Sanger Institut</a:t>
            </a:r>
            <a:r>
              <a:rPr lang="en-US" sz="1100" dirty="0">
                <a:latin typeface="Calibri Light" panose="020F0302020204030204" pitchFamily="34" charset="0"/>
                <a:cs typeface="Calibri Light" panose="020F0302020204030204" pitchFamily="34" charset="0"/>
              </a:rPr>
              <a:t>e, The </a:t>
            </a:r>
            <a:r>
              <a:rPr lang="en-US" sz="1100" dirty="0" err="1">
                <a:latin typeface="Calibri Light" panose="020F0302020204030204" pitchFamily="34" charset="0"/>
                <a:cs typeface="Calibri Light" panose="020F0302020204030204" pitchFamily="34" charset="0"/>
              </a:rPr>
              <a:t>Wellcome</a:t>
            </a:r>
            <a:r>
              <a:rPr lang="en-US" sz="1100" dirty="0">
                <a:latin typeface="Calibri Light" panose="020F0302020204030204" pitchFamily="34" charset="0"/>
                <a:cs typeface="Calibri Light" panose="020F0302020204030204" pitchFamily="34" charset="0"/>
              </a:rPr>
              <a:t> Trust Genome Campus, </a:t>
            </a:r>
            <a:r>
              <a:rPr lang="en-US" sz="1100" dirty="0" err="1">
                <a:latin typeface="Calibri Light" panose="020F0302020204030204" pitchFamily="34" charset="0"/>
                <a:cs typeface="Calibri Light" panose="020F0302020204030204" pitchFamily="34" charset="0"/>
              </a:rPr>
              <a:t>Hinxton</a:t>
            </a:r>
            <a:r>
              <a:rPr lang="en-US" sz="1100" dirty="0">
                <a:latin typeface="Calibri Light" panose="020F0302020204030204" pitchFamily="34" charset="0"/>
                <a:cs typeface="Calibri Light" panose="020F0302020204030204" pitchFamily="34" charset="0"/>
              </a:rPr>
              <a:t>, </a:t>
            </a:r>
            <a:r>
              <a:rPr lang="en-US" sz="1100" dirty="0" err="1">
                <a:latin typeface="Calibri Light" panose="020F0302020204030204" pitchFamily="34" charset="0"/>
                <a:cs typeface="Calibri Light" panose="020F0302020204030204" pitchFamily="34" charset="0"/>
              </a:rPr>
              <a:t>Cambridgeshire</a:t>
            </a:r>
            <a:r>
              <a:rPr lang="en-US" sz="1100" dirty="0">
                <a:latin typeface="Calibri Light" panose="020F0302020204030204" pitchFamily="34" charset="0"/>
                <a:cs typeface="Calibri Light" panose="020F0302020204030204" pitchFamily="34" charset="0"/>
              </a:rPr>
              <a:t>, U. K.</a:t>
            </a:r>
          </a:p>
          <a:p>
            <a:pPr>
              <a:buFont typeface="+mj-lt"/>
              <a:buAutoNum type="arabicPeriod"/>
            </a:pPr>
            <a:r>
              <a:rPr lang="en-US" sz="1100" dirty="0">
                <a:latin typeface="Calibri Light" panose="020F0302020204030204" pitchFamily="34" charset="0"/>
                <a:cs typeface="Calibri Light" panose="020F0302020204030204" pitchFamily="34" charset="0"/>
              </a:rPr>
              <a:t>Washington University School of Medicine Genome Sequencing Center, St. Louis, Mo., U.S.</a:t>
            </a:r>
          </a:p>
          <a:p>
            <a:pPr>
              <a:buFont typeface="+mj-lt"/>
              <a:buAutoNum type="arabicPeriod"/>
            </a:pPr>
            <a:r>
              <a:rPr lang="en-US" sz="1100" dirty="0">
                <a:latin typeface="Calibri Light" panose="020F0302020204030204" pitchFamily="34" charset="0"/>
                <a:cs typeface="Calibri Light" panose="020F0302020204030204" pitchFamily="34" charset="0"/>
              </a:rPr>
              <a:t>United States DOE Joint Genome Institute, Walnut Creek, Calif., U.S.</a:t>
            </a:r>
          </a:p>
          <a:p>
            <a:pPr>
              <a:buFont typeface="+mj-lt"/>
              <a:buAutoNum type="arabicPeriod"/>
            </a:pPr>
            <a:r>
              <a:rPr lang="en-US" sz="1100" dirty="0">
                <a:latin typeface="Calibri Light" panose="020F0302020204030204" pitchFamily="34" charset="0"/>
                <a:cs typeface="Calibri Light" panose="020F0302020204030204" pitchFamily="34" charset="0"/>
              </a:rPr>
              <a:t>Baylor College of Medicine Human Genome Sequencing Center, Department of Molecular and Human Genetics, Houston, Tex., U.S.</a:t>
            </a:r>
          </a:p>
          <a:p>
            <a:pPr>
              <a:buFont typeface="+mj-lt"/>
              <a:buAutoNum type="arabicPeriod"/>
            </a:pPr>
            <a:r>
              <a:rPr lang="en-US" sz="1100" b="1" dirty="0">
                <a:latin typeface="Calibri Light" panose="020F0302020204030204" pitchFamily="34" charset="0"/>
                <a:cs typeface="Calibri Light" panose="020F0302020204030204" pitchFamily="34" charset="0"/>
              </a:rPr>
              <a:t>RIKEN Genomic Sciences Center, Yokohama, Japan</a:t>
            </a:r>
          </a:p>
          <a:p>
            <a:pPr>
              <a:buFont typeface="+mj-lt"/>
              <a:buAutoNum type="arabicPeriod"/>
            </a:pPr>
            <a:r>
              <a:rPr lang="en-US" sz="1100" b="1" dirty="0" err="1">
                <a:latin typeface="Calibri Light" panose="020F0302020204030204" pitchFamily="34" charset="0"/>
                <a:cs typeface="Calibri Light" panose="020F0302020204030204" pitchFamily="34" charset="0"/>
              </a:rPr>
              <a:t>Genoscope</a:t>
            </a:r>
            <a:r>
              <a:rPr lang="en-US" sz="1100" b="1" dirty="0">
                <a:latin typeface="Calibri Light" panose="020F0302020204030204" pitchFamily="34" charset="0"/>
                <a:cs typeface="Calibri Light" panose="020F0302020204030204" pitchFamily="34" charset="0"/>
              </a:rPr>
              <a:t> and CNRS UMR-8030, </a:t>
            </a:r>
            <a:r>
              <a:rPr lang="en-US" sz="1100" b="1" dirty="0" err="1">
                <a:latin typeface="Calibri Light" panose="020F0302020204030204" pitchFamily="34" charset="0"/>
                <a:cs typeface="Calibri Light" panose="020F0302020204030204" pitchFamily="34" charset="0"/>
              </a:rPr>
              <a:t>Evry</a:t>
            </a:r>
            <a:r>
              <a:rPr lang="en-US" sz="1100" b="1" dirty="0">
                <a:latin typeface="Calibri Light" panose="020F0302020204030204" pitchFamily="34" charset="0"/>
                <a:cs typeface="Calibri Light" panose="020F0302020204030204" pitchFamily="34" charset="0"/>
              </a:rPr>
              <a:t>, France</a:t>
            </a:r>
          </a:p>
          <a:p>
            <a:pPr>
              <a:buFont typeface="+mj-lt"/>
              <a:buAutoNum type="arabicPeriod"/>
            </a:pPr>
            <a:r>
              <a:rPr lang="en-US" sz="1100" dirty="0">
                <a:latin typeface="Calibri Light" panose="020F0302020204030204" pitchFamily="34" charset="0"/>
                <a:cs typeface="Calibri Light" panose="020F0302020204030204" pitchFamily="34" charset="0"/>
              </a:rPr>
              <a:t>GTC Sequencing Center, Genome Therapeutics Corporation, Waltham, Mass., USA</a:t>
            </a:r>
          </a:p>
          <a:p>
            <a:pPr>
              <a:buFont typeface="+mj-lt"/>
              <a:buAutoNum type="arabicPeriod"/>
            </a:pPr>
            <a:r>
              <a:rPr lang="en-US" sz="1100" b="1" dirty="0">
                <a:latin typeface="Calibri Light" panose="020F0302020204030204" pitchFamily="34" charset="0"/>
                <a:cs typeface="Calibri Light" panose="020F0302020204030204" pitchFamily="34" charset="0"/>
              </a:rPr>
              <a:t>Department of Genome Analysis, Institute of Molecular Biotechnology, Jena, Germany</a:t>
            </a:r>
          </a:p>
          <a:p>
            <a:pPr>
              <a:buFont typeface="+mj-lt"/>
              <a:buAutoNum type="arabicPeriod"/>
            </a:pPr>
            <a:r>
              <a:rPr lang="en-US" sz="1100" b="1" dirty="0">
                <a:latin typeface="Calibri Light" panose="020F0302020204030204" pitchFamily="34" charset="0"/>
                <a:cs typeface="Calibri Light" panose="020F0302020204030204" pitchFamily="34" charset="0"/>
              </a:rPr>
              <a:t>Beijing Genomics Institute</a:t>
            </a:r>
            <a:r>
              <a:rPr lang="en-US" sz="1100" dirty="0">
                <a:latin typeface="Calibri Light" panose="020F0302020204030204" pitchFamily="34" charset="0"/>
                <a:cs typeface="Calibri Light" panose="020F0302020204030204" pitchFamily="34" charset="0"/>
              </a:rPr>
              <a:t>/Human Genome Center, Institute of Genetics, Chinese Academy of Sciences, Beijing, China</a:t>
            </a:r>
          </a:p>
          <a:p>
            <a:pPr>
              <a:buFont typeface="+mj-lt"/>
              <a:buAutoNum type="arabicPeriod"/>
            </a:pPr>
            <a:r>
              <a:rPr lang="en-US" sz="1100" dirty="0" err="1">
                <a:latin typeface="Calibri Light" panose="020F0302020204030204" pitchFamily="34" charset="0"/>
                <a:cs typeface="Calibri Light" panose="020F0302020204030204" pitchFamily="34" charset="0"/>
              </a:rPr>
              <a:t>Multimegabase</a:t>
            </a:r>
            <a:r>
              <a:rPr lang="en-US" sz="1100" dirty="0">
                <a:latin typeface="Calibri Light" panose="020F0302020204030204" pitchFamily="34" charset="0"/>
                <a:cs typeface="Calibri Light" panose="020F0302020204030204" pitchFamily="34" charset="0"/>
              </a:rPr>
              <a:t> Sequencing Center, The Institute for Systems Biology, Seattle, Wash.</a:t>
            </a:r>
          </a:p>
          <a:p>
            <a:pPr>
              <a:buFont typeface="+mj-lt"/>
              <a:buAutoNum type="arabicPeriod"/>
            </a:pPr>
            <a:r>
              <a:rPr lang="en-US" sz="1100" b="1" dirty="0">
                <a:latin typeface="Calibri Light" panose="020F0302020204030204" pitchFamily="34" charset="0"/>
                <a:cs typeface="Calibri Light" panose="020F0302020204030204" pitchFamily="34" charset="0"/>
              </a:rPr>
              <a:t>Stanford Genome </a:t>
            </a:r>
            <a:r>
              <a:rPr lang="en-US" sz="1100" dirty="0">
                <a:latin typeface="Calibri Light" panose="020F0302020204030204" pitchFamily="34" charset="0"/>
                <a:cs typeface="Calibri Light" panose="020F0302020204030204" pitchFamily="34" charset="0"/>
              </a:rPr>
              <a:t>Technology Center, Stanford, Calif., U.S.</a:t>
            </a:r>
          </a:p>
          <a:p>
            <a:pPr>
              <a:buFont typeface="+mj-lt"/>
              <a:buAutoNum type="arabicPeriod"/>
            </a:pPr>
            <a:r>
              <a:rPr lang="en-US" sz="1100" dirty="0">
                <a:latin typeface="Calibri Light" panose="020F0302020204030204" pitchFamily="34" charset="0"/>
                <a:cs typeface="Calibri Light" panose="020F0302020204030204" pitchFamily="34" charset="0"/>
              </a:rPr>
              <a:t>Stanford Human Genome Center and Department of Genetics, Stanford University School of Medicine, Stanford, Calif., U.S.</a:t>
            </a:r>
          </a:p>
          <a:p>
            <a:pPr>
              <a:buFont typeface="+mj-lt"/>
              <a:buAutoNum type="arabicPeriod"/>
            </a:pPr>
            <a:r>
              <a:rPr lang="en-US" sz="1100" dirty="0">
                <a:latin typeface="Calibri Light" panose="020F0302020204030204" pitchFamily="34" charset="0"/>
                <a:cs typeface="Calibri Light" panose="020F0302020204030204" pitchFamily="34" charset="0"/>
              </a:rPr>
              <a:t>University of Washington Genome Center, Seattle, Wash., U.S.</a:t>
            </a:r>
          </a:p>
          <a:p>
            <a:pPr>
              <a:buFont typeface="+mj-lt"/>
              <a:buAutoNum type="arabicPeriod"/>
            </a:pPr>
            <a:r>
              <a:rPr lang="en-US" sz="1100" b="1" dirty="0">
                <a:latin typeface="Calibri Light" panose="020F0302020204030204" pitchFamily="34" charset="0"/>
                <a:cs typeface="Calibri Light" panose="020F0302020204030204" pitchFamily="34" charset="0"/>
              </a:rPr>
              <a:t>Department of Molecular Biology, Keio University School of Medicine, Tokyo, Japan</a:t>
            </a:r>
          </a:p>
          <a:p>
            <a:pPr>
              <a:buFont typeface="+mj-lt"/>
              <a:buAutoNum type="arabicPeriod"/>
            </a:pPr>
            <a:r>
              <a:rPr lang="en-US" sz="1100" dirty="0">
                <a:latin typeface="Calibri Light" panose="020F0302020204030204" pitchFamily="34" charset="0"/>
                <a:cs typeface="Calibri Light" panose="020F0302020204030204" pitchFamily="34" charset="0"/>
              </a:rPr>
              <a:t>University of Texas Southwestern Medical Center at Dallas, Dallas, Tex., U.S.</a:t>
            </a:r>
          </a:p>
          <a:p>
            <a:pPr>
              <a:buFont typeface="+mj-lt"/>
              <a:buAutoNum type="arabicPeriod"/>
            </a:pPr>
            <a:r>
              <a:rPr lang="en-US" sz="1100" dirty="0">
                <a:latin typeface="Calibri Light" panose="020F0302020204030204" pitchFamily="34" charset="0"/>
                <a:cs typeface="Calibri Light" panose="020F0302020204030204" pitchFamily="34" charset="0"/>
              </a:rPr>
              <a:t>University of Oklahoma's Advanced Center for Genome Technology, Dept. of Chemistry and Biochemistry, University of Oklahoma, Norman, Okla., U.S.</a:t>
            </a:r>
          </a:p>
          <a:p>
            <a:pPr>
              <a:buFont typeface="+mj-lt"/>
              <a:buAutoNum type="arabicPeriod"/>
            </a:pPr>
            <a:r>
              <a:rPr lang="en-US" sz="1100" b="1" dirty="0">
                <a:latin typeface="Calibri Light" panose="020F0302020204030204" pitchFamily="34" charset="0"/>
                <a:cs typeface="Calibri Light" panose="020F0302020204030204" pitchFamily="34" charset="0"/>
              </a:rPr>
              <a:t>Max Planck Institute for Molecular Genetics, Berlin, Germany</a:t>
            </a:r>
          </a:p>
          <a:p>
            <a:pPr>
              <a:buFont typeface="+mj-lt"/>
              <a:buAutoNum type="arabicPeriod"/>
            </a:pPr>
            <a:r>
              <a:rPr lang="en-US" sz="1100" dirty="0">
                <a:latin typeface="Calibri Light" panose="020F0302020204030204" pitchFamily="34" charset="0"/>
                <a:cs typeface="Calibri Light" panose="020F0302020204030204" pitchFamily="34" charset="0"/>
              </a:rPr>
              <a:t>Cold Spring Harbor Laboratory, </a:t>
            </a:r>
            <a:r>
              <a:rPr lang="en-US" sz="1100" dirty="0" err="1">
                <a:latin typeface="Calibri Light" panose="020F0302020204030204" pitchFamily="34" charset="0"/>
                <a:cs typeface="Calibri Light" panose="020F0302020204030204" pitchFamily="34" charset="0"/>
              </a:rPr>
              <a:t>Lita</a:t>
            </a:r>
            <a:r>
              <a:rPr lang="en-US" sz="1100" dirty="0">
                <a:latin typeface="Calibri Light" panose="020F0302020204030204" pitchFamily="34" charset="0"/>
                <a:cs typeface="Calibri Light" panose="020F0302020204030204" pitchFamily="34" charset="0"/>
              </a:rPr>
              <a:t> Annenberg Hazen Genome Center, Cold Spring Harbor, N.Y., U.S.</a:t>
            </a:r>
          </a:p>
          <a:p>
            <a:pPr>
              <a:buFont typeface="+mj-lt"/>
              <a:buAutoNum type="arabicPeriod"/>
            </a:pPr>
            <a:r>
              <a:rPr lang="en-US" sz="1100" dirty="0">
                <a:latin typeface="Calibri Light" panose="020F0302020204030204" pitchFamily="34" charset="0"/>
                <a:cs typeface="Calibri Light" panose="020F0302020204030204" pitchFamily="34" charset="0"/>
              </a:rPr>
              <a:t>GBF - German Research Centre for Biotechnology, </a:t>
            </a:r>
            <a:r>
              <a:rPr lang="en-US" sz="1100" dirty="0" err="1">
                <a:latin typeface="Calibri Light" panose="020F0302020204030204" pitchFamily="34" charset="0"/>
                <a:cs typeface="Calibri Light" panose="020F0302020204030204" pitchFamily="34" charset="0"/>
              </a:rPr>
              <a:t>Braunschweig</a:t>
            </a:r>
            <a:r>
              <a:rPr lang="en-US" sz="1100" dirty="0">
                <a:latin typeface="Calibri Light" panose="020F0302020204030204" pitchFamily="34" charset="0"/>
                <a:cs typeface="Calibri Light" panose="020F0302020204030204" pitchFamily="34" charset="0"/>
              </a:rPr>
              <a:t>, Germany</a:t>
            </a:r>
          </a:p>
          <a:p>
            <a:endParaRPr lang="en-US" sz="11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110221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sz="3600" b="1" dirty="0" smtClean="0">
                <a:latin typeface="Calibri" panose="020F0502020204030204" pitchFamily="34" charset="0"/>
                <a:cs typeface="Calibri" panose="020F0502020204030204" pitchFamily="34" charset="0"/>
              </a:rPr>
              <a:t>NCHGR - hierarchical shotgun method</a:t>
            </a:r>
            <a:endParaRPr lang="en-US" sz="3600" b="1" dirty="0">
              <a:latin typeface="Calibri" panose="020F0502020204030204" pitchFamily="34" charset="0"/>
              <a:cs typeface="Calibri" panose="020F0502020204030204" pitchFamily="34" charset="0"/>
            </a:endParaRPr>
          </a:p>
        </p:txBody>
      </p:sp>
      <p:pic>
        <p:nvPicPr>
          <p:cNvPr id="26628" name="Picture 4" descr="https://www.nature.com/scitable/content/21124/v409_p861_409860a0-f2_large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854861"/>
            <a:ext cx="3787704" cy="3744416"/>
          </a:xfrm>
          <a:prstGeom prst="rect">
            <a:avLst/>
          </a:prstGeom>
          <a:solidFill>
            <a:schemeClr val="bg1">
              <a:lumMod val="95000"/>
            </a:schemeClr>
          </a:solidFill>
        </p:spPr>
      </p:pic>
      <p:pic>
        <p:nvPicPr>
          <p:cNvPr id="26630" name="Picture 6" descr="A fingerprint clone contig of overlapping clones was assembled using a computer program and is shown at the top of this diagram. The fingerprint clone contig is depicted as several short, horizontal line segments arranged in parallel. The segments are black, blue, or red. Blue and red segments represent clones with minimal overlap, which are selected for sequencing. Once these overlapping clones have been sequenced, the set is called a sequenced-clone contig. In a closer look at a portion of the sequenced-clone contig, two overlapping individual clones, labeled A and B, are sequenced to at least draft coverage. Sequenced clone A is depicted as red dashed line segments and sequenced clone B is depicted as blue dashed line segments. The data from these sequenced clones are merged to form a merged sequence contig, depicted as a purple line segment. By ordering and orienting the data with mRNA, paired end reads, and other information, the sequences are linked to form a sequence-contig scaffo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946923"/>
            <a:ext cx="4088486" cy="3652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1939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1560" y="341784"/>
            <a:ext cx="7772400" cy="1143000"/>
          </a:xfrm>
        </p:spPr>
        <p:txBody>
          <a:bodyPr/>
          <a:lstStyle/>
          <a:p>
            <a:r>
              <a:rPr lang="en-US" b="1" dirty="0" smtClean="0">
                <a:latin typeface="Calibri" panose="020F0502020204030204" pitchFamily="34" charset="0"/>
                <a:cs typeface="Calibri" panose="020F0502020204030204" pitchFamily="34" charset="0"/>
              </a:rPr>
              <a:t>HGP – major achievements </a:t>
            </a:r>
            <a:endParaRPr lang="en-US" b="1" dirty="0">
              <a:latin typeface="Calibri" panose="020F0502020204030204" pitchFamily="34" charset="0"/>
              <a:cs typeface="Calibri" panose="020F0502020204030204" pitchFamily="34" charset="0"/>
            </a:endParaRPr>
          </a:p>
        </p:txBody>
      </p:sp>
      <p:sp>
        <p:nvSpPr>
          <p:cNvPr id="3" name="Zástupný symbol pro obsah 2"/>
          <p:cNvSpPr>
            <a:spLocks noGrp="1"/>
          </p:cNvSpPr>
          <p:nvPr>
            <p:ph idx="1"/>
          </p:nvPr>
        </p:nvSpPr>
        <p:spPr>
          <a:xfrm>
            <a:off x="827584" y="1611798"/>
            <a:ext cx="7556376" cy="1529170"/>
          </a:xfrm>
        </p:spPr>
        <p:txBody>
          <a:bodyPr/>
          <a:lstStyle/>
          <a:p>
            <a:pPr marL="0" indent="0">
              <a:buNone/>
            </a:pPr>
            <a:r>
              <a:rPr lang="en-US" sz="2800" b="1" dirty="0" smtClean="0">
                <a:latin typeface="Calibri Light" panose="020F0302020204030204" pitchFamily="34" charset="0"/>
                <a:cs typeface="Calibri Light" panose="020F0302020204030204" pitchFamily="34" charset="0"/>
              </a:rPr>
              <a:t>1995 </a:t>
            </a:r>
            <a:r>
              <a:rPr lang="en-US" sz="2800" dirty="0" smtClean="0">
                <a:latin typeface="Calibri Light" panose="020F0302020204030204" pitchFamily="34" charset="0"/>
                <a:cs typeface="Calibri Light" panose="020F0302020204030204" pitchFamily="34" charset="0"/>
              </a:rPr>
              <a:t> - complete physical map of human genome ( =physical locations of identifiable landmarks on chromosomes backbone for genome assembly)  </a:t>
            </a:r>
            <a:endParaRPr lang="en-US" sz="2800" dirty="0">
              <a:latin typeface="Calibri Light" panose="020F0302020204030204" pitchFamily="34" charset="0"/>
              <a:cs typeface="Calibri Light" panose="020F0302020204030204" pitchFamily="34" charset="0"/>
            </a:endParaRPr>
          </a:p>
        </p:txBody>
      </p:sp>
      <p:pic>
        <p:nvPicPr>
          <p:cNvPr id="4" name="Obrázek 3"/>
          <p:cNvPicPr>
            <a:picLocks noChangeAspect="1"/>
          </p:cNvPicPr>
          <p:nvPr/>
        </p:nvPicPr>
        <p:blipFill>
          <a:blip r:embed="rId2"/>
          <a:stretch>
            <a:fillRect/>
          </a:stretch>
        </p:blipFill>
        <p:spPr>
          <a:xfrm>
            <a:off x="467544" y="3578038"/>
            <a:ext cx="5930852" cy="2587266"/>
          </a:xfrm>
          <a:prstGeom prst="rect">
            <a:avLst/>
          </a:prstGeom>
        </p:spPr>
      </p:pic>
      <p:pic>
        <p:nvPicPr>
          <p:cNvPr id="6" name="Obrázek 5"/>
          <p:cNvPicPr>
            <a:picLocks noChangeAspect="1"/>
          </p:cNvPicPr>
          <p:nvPr/>
        </p:nvPicPr>
        <p:blipFill>
          <a:blip r:embed="rId3"/>
          <a:stretch>
            <a:fillRect/>
          </a:stretch>
        </p:blipFill>
        <p:spPr>
          <a:xfrm>
            <a:off x="6394002" y="3227360"/>
            <a:ext cx="2717388" cy="3514008"/>
          </a:xfrm>
          <a:prstGeom prst="rect">
            <a:avLst/>
          </a:prstGeom>
        </p:spPr>
      </p:pic>
    </p:spTree>
    <p:extLst>
      <p:ext uri="{BB962C8B-B14F-4D97-AF65-F5344CB8AC3E}">
        <p14:creationId xmlns:p14="http://schemas.microsoft.com/office/powerpoint/2010/main" val="1816194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HGP – major achievements </a:t>
            </a:r>
          </a:p>
        </p:txBody>
      </p:sp>
      <p:sp>
        <p:nvSpPr>
          <p:cNvPr id="3" name="Zástupný symbol pro obsah 2"/>
          <p:cNvSpPr>
            <a:spLocks noGrp="1"/>
          </p:cNvSpPr>
          <p:nvPr>
            <p:ph idx="1"/>
          </p:nvPr>
        </p:nvSpPr>
        <p:spPr>
          <a:xfrm>
            <a:off x="685800" y="1981200"/>
            <a:ext cx="7772400" cy="2239888"/>
          </a:xfrm>
        </p:spPr>
        <p:txBody>
          <a:bodyPr/>
          <a:lstStyle/>
          <a:p>
            <a:pPr marL="0" indent="0">
              <a:buNone/>
            </a:pPr>
            <a:r>
              <a:rPr lang="cs-CZ" sz="2400" b="1" dirty="0" smtClean="0">
                <a:latin typeface="Calibri Light" panose="020F0302020204030204" pitchFamily="34" charset="0"/>
                <a:cs typeface="Calibri Light" panose="020F0302020204030204" pitchFamily="34" charset="0"/>
              </a:rPr>
              <a:t>1996 </a:t>
            </a:r>
            <a:r>
              <a:rPr lang="cs-CZ" sz="2400" dirty="0" smtClean="0">
                <a:latin typeface="Calibri Light" panose="020F0302020204030204" pitchFamily="34" charset="0"/>
                <a:cs typeface="Calibri Light" panose="020F0302020204030204" pitchFamily="34" charset="0"/>
              </a:rPr>
              <a:t>- </a:t>
            </a:r>
            <a:r>
              <a:rPr lang="cs-CZ" sz="2400" b="1" dirty="0" err="1" smtClean="0">
                <a:latin typeface="Calibri Light" panose="020F0302020204030204" pitchFamily="34" charset="0"/>
                <a:cs typeface="Calibri Light" panose="020F0302020204030204" pitchFamily="34" charset="0"/>
              </a:rPr>
              <a:t>The</a:t>
            </a:r>
            <a:r>
              <a:rPr lang="cs-CZ" sz="2400" b="1" dirty="0" smtClean="0">
                <a:latin typeface="Calibri Light" panose="020F0302020204030204" pitchFamily="34" charset="0"/>
                <a:cs typeface="Calibri Light" panose="020F0302020204030204" pitchFamily="34" charset="0"/>
              </a:rPr>
              <a:t> </a:t>
            </a:r>
            <a:r>
              <a:rPr lang="cs-CZ" sz="2400" b="1" dirty="0" err="1" smtClean="0">
                <a:latin typeface="Calibri Light" panose="020F0302020204030204" pitchFamily="34" charset="0"/>
                <a:cs typeface="Calibri Light" panose="020F0302020204030204" pitchFamily="34" charset="0"/>
              </a:rPr>
              <a:t>Bermuda</a:t>
            </a:r>
            <a:r>
              <a:rPr lang="cs-CZ" sz="2400" b="1" dirty="0" smtClean="0">
                <a:latin typeface="Calibri Light" panose="020F0302020204030204" pitchFamily="34" charset="0"/>
                <a:cs typeface="Calibri Light" panose="020F0302020204030204" pitchFamily="34" charset="0"/>
              </a:rPr>
              <a:t> </a:t>
            </a:r>
            <a:r>
              <a:rPr lang="cs-CZ" sz="2400" b="1" dirty="0" err="1" smtClean="0">
                <a:latin typeface="Calibri Light" panose="020F0302020204030204" pitchFamily="34" charset="0"/>
                <a:cs typeface="Calibri Light" panose="020F0302020204030204" pitchFamily="34" charset="0"/>
              </a:rPr>
              <a:t>principles</a:t>
            </a:r>
            <a:endParaRPr lang="cs-CZ" sz="2400" b="1" dirty="0" smtClean="0">
              <a:latin typeface="Calibri Light" panose="020F0302020204030204" pitchFamily="34" charset="0"/>
              <a:cs typeface="Calibri Light" panose="020F0302020204030204" pitchFamily="34" charset="0"/>
            </a:endParaRPr>
          </a:p>
          <a:p>
            <a:pPr marL="0" indent="0">
              <a:buNone/>
            </a:pPr>
            <a:r>
              <a:rPr lang="cs-CZ" sz="2400" dirty="0" smtClean="0">
                <a:latin typeface="Calibri Light" panose="020F0302020204030204" pitchFamily="34" charset="0"/>
                <a:cs typeface="Calibri Light" panose="020F0302020204030204" pitchFamily="34" charset="0"/>
              </a:rPr>
              <a:t>„a</a:t>
            </a:r>
            <a:r>
              <a:rPr lang="en-US" sz="2400" i="1" dirty="0" err="1" smtClean="0">
                <a:latin typeface="Calibri Light" panose="020F0302020204030204" pitchFamily="34" charset="0"/>
                <a:cs typeface="Calibri Light" panose="020F0302020204030204" pitchFamily="34" charset="0"/>
              </a:rPr>
              <a:t>ll</a:t>
            </a:r>
            <a:r>
              <a:rPr lang="en-US" sz="2400" i="1" dirty="0" smtClean="0">
                <a:latin typeface="Calibri Light" panose="020F0302020204030204" pitchFamily="34" charset="0"/>
                <a:cs typeface="Calibri Light" panose="020F0302020204030204" pitchFamily="34" charset="0"/>
              </a:rPr>
              <a:t> </a:t>
            </a:r>
            <a:r>
              <a:rPr lang="en-US" sz="2400" i="1" dirty="0">
                <a:latin typeface="Calibri Light" panose="020F0302020204030204" pitchFamily="34" charset="0"/>
                <a:cs typeface="Calibri Light" panose="020F0302020204030204" pitchFamily="34" charset="0"/>
              </a:rPr>
              <a:t>human genomic sequence information should be made freely available and placed in the public domain within 24 hours of being generated by federally funded large-scale human sequencing </a:t>
            </a:r>
            <a:r>
              <a:rPr lang="en-US" sz="2400" i="1" dirty="0" smtClean="0">
                <a:latin typeface="Calibri Light" panose="020F0302020204030204" pitchFamily="34" charset="0"/>
                <a:cs typeface="Calibri Light" panose="020F0302020204030204" pitchFamily="34" charset="0"/>
              </a:rPr>
              <a:t>centers</a:t>
            </a:r>
            <a:r>
              <a:rPr lang="cs-CZ" sz="2400" dirty="0" smtClean="0">
                <a:latin typeface="Calibri Light" panose="020F0302020204030204" pitchFamily="34" charset="0"/>
                <a:cs typeface="Calibri Light" panose="020F0302020204030204" pitchFamily="34" charset="0"/>
              </a:rPr>
              <a:t>“</a:t>
            </a:r>
          </a:p>
          <a:p>
            <a:pPr marL="0" indent="0">
              <a:buNone/>
            </a:pPr>
            <a:endParaRPr lang="cs-CZ" sz="2400" dirty="0">
              <a:latin typeface="Calibri Light" panose="020F0302020204030204" pitchFamily="34" charset="0"/>
              <a:cs typeface="Calibri Light" panose="020F0302020204030204" pitchFamily="34" charset="0"/>
            </a:endParaRPr>
          </a:p>
          <a:p>
            <a:pPr marL="514350" indent="-514350">
              <a:buFont typeface="+mj-lt"/>
              <a:buAutoNum type="arabicPeriod"/>
            </a:pPr>
            <a:r>
              <a:rPr lang="en-US" sz="2000" dirty="0">
                <a:latin typeface="Calibri Light" panose="020F0302020204030204" pitchFamily="34" charset="0"/>
                <a:cs typeface="Calibri Light" panose="020F0302020204030204" pitchFamily="34" charset="0"/>
              </a:rPr>
              <a:t>Automatic release of sequence assemblies larger than 1 kb (preferably within 24 hours).</a:t>
            </a:r>
          </a:p>
          <a:p>
            <a:pPr marL="514350" indent="-514350">
              <a:buFont typeface="+mj-lt"/>
              <a:buAutoNum type="arabicPeriod"/>
            </a:pPr>
            <a:r>
              <a:rPr lang="en-US" sz="2000" dirty="0">
                <a:latin typeface="Calibri Light" panose="020F0302020204030204" pitchFamily="34" charset="0"/>
                <a:cs typeface="Calibri Light" panose="020F0302020204030204" pitchFamily="34" charset="0"/>
              </a:rPr>
              <a:t>Immediate publication of finished annotated sequences.</a:t>
            </a:r>
          </a:p>
          <a:p>
            <a:pPr marL="514350" indent="-514350">
              <a:buFont typeface="+mj-lt"/>
              <a:buAutoNum type="arabicPeriod"/>
            </a:pPr>
            <a:r>
              <a:rPr lang="en-US" sz="2000" dirty="0">
                <a:latin typeface="Calibri Light" panose="020F0302020204030204" pitchFamily="34" charset="0"/>
                <a:cs typeface="Calibri Light" panose="020F0302020204030204" pitchFamily="34" charset="0"/>
              </a:rPr>
              <a:t>Aim to make the entire sequence freely available in the public domain for both research and development in order to </a:t>
            </a:r>
            <a:r>
              <a:rPr lang="en-US" sz="2000" dirty="0" err="1">
                <a:latin typeface="Calibri Light" panose="020F0302020204030204" pitchFamily="34" charset="0"/>
                <a:cs typeface="Calibri Light" panose="020F0302020204030204" pitchFamily="34" charset="0"/>
              </a:rPr>
              <a:t>maximise</a:t>
            </a:r>
            <a:r>
              <a:rPr lang="en-US" sz="2000" dirty="0">
                <a:latin typeface="Calibri Light" panose="020F0302020204030204" pitchFamily="34" charset="0"/>
                <a:cs typeface="Calibri Light" panose="020F0302020204030204" pitchFamily="34" charset="0"/>
              </a:rPr>
              <a:t> benefits to </a:t>
            </a:r>
            <a:r>
              <a:rPr lang="en-US" sz="2000" dirty="0" smtClean="0">
                <a:latin typeface="Calibri Light" panose="020F0302020204030204" pitchFamily="34" charset="0"/>
                <a:cs typeface="Calibri Light" panose="020F0302020204030204" pitchFamily="34" charset="0"/>
              </a:rPr>
              <a:t>society</a:t>
            </a:r>
            <a:endParaRPr lang="en-US" sz="2000" dirty="0">
              <a:latin typeface="Calibri Light" panose="020F0302020204030204" pitchFamily="34" charset="0"/>
              <a:cs typeface="Calibri Light" panose="020F0302020204030204" pitchFamily="34" charset="0"/>
            </a:endParaRPr>
          </a:p>
          <a:p>
            <a:pPr marL="0" indent="0">
              <a:buNone/>
            </a:pPr>
            <a:endParaRPr lang="cs-CZ" sz="2400" dirty="0" smtClean="0">
              <a:latin typeface="Calibri Light" panose="020F0302020204030204" pitchFamily="34" charset="0"/>
              <a:cs typeface="Calibri Light" panose="020F0302020204030204" pitchFamily="34" charset="0"/>
            </a:endParaRPr>
          </a:p>
          <a:p>
            <a:pPr marL="0" indent="0">
              <a:buNone/>
            </a:pPr>
            <a:endParaRPr lang="en-US" dirty="0"/>
          </a:p>
        </p:txBody>
      </p:sp>
    </p:spTree>
    <p:extLst>
      <p:ext uri="{BB962C8B-B14F-4D97-AF65-F5344CB8AC3E}">
        <p14:creationId xmlns:p14="http://schemas.microsoft.com/office/powerpoint/2010/main" val="21182345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latin typeface="Calibri" panose="020F0502020204030204" pitchFamily="34" charset="0"/>
                <a:cs typeface="Calibri" panose="020F0502020204030204" pitchFamily="34" charset="0"/>
              </a:rPr>
              <a:t>HGP-</a:t>
            </a:r>
            <a:r>
              <a:rPr lang="cs-CZ" dirty="0" err="1" smtClean="0">
                <a:latin typeface="Calibri" panose="020F0502020204030204" pitchFamily="34" charset="0"/>
                <a:cs typeface="Calibri" panose="020F0502020204030204" pitchFamily="34" charset="0"/>
              </a:rPr>
              <a:t>The</a:t>
            </a:r>
            <a:r>
              <a:rPr lang="cs-CZ" dirty="0" smtClean="0">
                <a:latin typeface="Calibri" panose="020F0502020204030204" pitchFamily="34" charset="0"/>
                <a:cs typeface="Calibri" panose="020F0502020204030204" pitchFamily="34" charset="0"/>
              </a:rPr>
              <a:t> </a:t>
            </a:r>
            <a:r>
              <a:rPr lang="cs-CZ" dirty="0" err="1" smtClean="0">
                <a:latin typeface="Calibri" panose="020F0502020204030204" pitchFamily="34" charset="0"/>
                <a:cs typeface="Calibri" panose="020F0502020204030204" pitchFamily="34" charset="0"/>
              </a:rPr>
              <a:t>Celera</a:t>
            </a:r>
            <a:r>
              <a:rPr lang="cs-CZ" dirty="0" smtClean="0">
                <a:latin typeface="Calibri" panose="020F0502020204030204" pitchFamily="34" charset="0"/>
                <a:cs typeface="Calibri" panose="020F0502020204030204" pitchFamily="34" charset="0"/>
              </a:rPr>
              <a:t> story</a:t>
            </a:r>
            <a:endParaRPr lang="en-US" dirty="0">
              <a:latin typeface="Calibri" panose="020F0502020204030204" pitchFamily="34" charset="0"/>
              <a:cs typeface="Calibri" panose="020F0502020204030204" pitchFamily="34" charset="0"/>
            </a:endParaRPr>
          </a:p>
        </p:txBody>
      </p:sp>
      <p:sp>
        <p:nvSpPr>
          <p:cNvPr id="3" name="Zástupný symbol pro obsah 2"/>
          <p:cNvSpPr>
            <a:spLocks noGrp="1"/>
          </p:cNvSpPr>
          <p:nvPr>
            <p:ph idx="1"/>
          </p:nvPr>
        </p:nvSpPr>
        <p:spPr>
          <a:xfrm>
            <a:off x="107504" y="2204864"/>
            <a:ext cx="7776864" cy="4464496"/>
          </a:xfrm>
        </p:spPr>
        <p:txBody>
          <a:bodyPr/>
          <a:lstStyle/>
          <a:p>
            <a:pPr algn="just"/>
            <a:r>
              <a:rPr lang="en-US" sz="2400" dirty="0" smtClean="0">
                <a:latin typeface="Calibri Light" panose="020F0302020204030204" pitchFamily="34" charset="0"/>
                <a:cs typeface="Calibri Light" panose="020F0302020204030204" pitchFamily="34" charset="0"/>
              </a:rPr>
              <a:t>established in May 1998 by Dr. </a:t>
            </a:r>
            <a:r>
              <a:rPr lang="en-US" sz="2400" b="1" dirty="0" smtClean="0">
                <a:latin typeface="Calibri Light" panose="020F0302020204030204" pitchFamily="34" charset="0"/>
                <a:cs typeface="Calibri Light" panose="020F0302020204030204" pitchFamily="34" charset="0"/>
              </a:rPr>
              <a:t>J. Craig Venter </a:t>
            </a:r>
            <a:r>
              <a:rPr lang="en-US" sz="2400" dirty="0" smtClean="0">
                <a:latin typeface="Calibri Light" panose="020F0302020204030204" pitchFamily="34" charset="0"/>
                <a:cs typeface="Calibri Light" panose="020F0302020204030204" pitchFamily="34" charset="0"/>
              </a:rPr>
              <a:t>(former HGP) from The Institute for Genomic Research (TIGR)</a:t>
            </a:r>
          </a:p>
          <a:p>
            <a:pPr algn="just"/>
            <a:r>
              <a:rPr lang="en-US" sz="2400" dirty="0" smtClean="0">
                <a:latin typeface="Calibri Light" panose="020F0302020204030204" pitchFamily="34" charset="0"/>
                <a:cs typeface="Calibri Light" panose="020F0302020204030204" pitchFamily="34" charset="0"/>
              </a:rPr>
              <a:t>TIGR  - „</a:t>
            </a:r>
            <a:r>
              <a:rPr lang="en-US" sz="2400" b="1" dirty="0" smtClean="0">
                <a:latin typeface="Calibri Light" panose="020F0302020204030204" pitchFamily="34" charset="0"/>
                <a:cs typeface="Calibri Light" panose="020F0302020204030204" pitchFamily="34" charset="0"/>
              </a:rPr>
              <a:t>shotgun</a:t>
            </a:r>
            <a:r>
              <a:rPr lang="en-US" sz="2400" dirty="0" smtClean="0">
                <a:latin typeface="Calibri Light" panose="020F0302020204030204" pitchFamily="34" charset="0"/>
                <a:cs typeface="Calibri Light" panose="020F0302020204030204" pitchFamily="34" charset="0"/>
              </a:rPr>
              <a:t>“ sequencing genome of </a:t>
            </a:r>
            <a:r>
              <a:rPr lang="en-US" sz="2400" i="1" dirty="0" smtClean="0">
                <a:latin typeface="Calibri Light" panose="020F0302020204030204" pitchFamily="34" charset="0"/>
                <a:cs typeface="Calibri Light" panose="020F0302020204030204" pitchFamily="34" charset="0"/>
              </a:rPr>
              <a:t>H. </a:t>
            </a:r>
            <a:r>
              <a:rPr lang="en-US" sz="2400" i="1" dirty="0" err="1" smtClean="0">
                <a:latin typeface="Calibri Light" panose="020F0302020204030204" pitchFamily="34" charset="0"/>
                <a:cs typeface="Calibri Light" panose="020F0302020204030204" pitchFamily="34" charset="0"/>
              </a:rPr>
              <a:t>influenzae</a:t>
            </a:r>
            <a:r>
              <a:rPr lang="en-US" sz="2400" i="1" dirty="0" smtClean="0">
                <a:latin typeface="Calibri Light" panose="020F0302020204030204" pitchFamily="34" charset="0"/>
                <a:cs typeface="Calibri Light" panose="020F0302020204030204" pitchFamily="34" charset="0"/>
              </a:rPr>
              <a:t>,  </a:t>
            </a:r>
          </a:p>
          <a:p>
            <a:pPr algn="just"/>
            <a:r>
              <a:rPr lang="en-US" sz="2400" dirty="0" smtClean="0">
                <a:latin typeface="Calibri Light" panose="020F0302020204030204" pitchFamily="34" charset="0"/>
                <a:cs typeface="Calibri Light" panose="020F0302020204030204" pitchFamily="34" charset="0"/>
              </a:rPr>
              <a:t>HGP </a:t>
            </a:r>
            <a:r>
              <a:rPr lang="en-US" sz="2400" b="1" dirty="0" smtClean="0">
                <a:latin typeface="Calibri Light" panose="020F0302020204030204" pitchFamily="34" charset="0"/>
                <a:cs typeface="Calibri Light" panose="020F0302020204030204" pitchFamily="34" charset="0"/>
              </a:rPr>
              <a:t>- $300 </a:t>
            </a:r>
            <a:r>
              <a:rPr lang="en-US" sz="2400" dirty="0" smtClean="0">
                <a:latin typeface="Calibri Light" panose="020F0302020204030204" pitchFamily="34" charset="0"/>
                <a:cs typeface="Calibri Light" panose="020F0302020204030204" pitchFamily="34" charset="0"/>
              </a:rPr>
              <a:t>million of private funding for </a:t>
            </a:r>
            <a:r>
              <a:rPr lang="en-US" sz="2400" b="1" dirty="0" smtClean="0">
                <a:latin typeface="Calibri Light" panose="020F0302020204030204" pitchFamily="34" charset="0"/>
                <a:cs typeface="Calibri Light" panose="020F0302020204030204" pitchFamily="34" charset="0"/>
              </a:rPr>
              <a:t>3 years </a:t>
            </a:r>
            <a:r>
              <a:rPr lang="en-US" sz="2400" dirty="0" smtClean="0">
                <a:latin typeface="Calibri Light" panose="020F0302020204030204" pitchFamily="34" charset="0"/>
                <a:cs typeface="Calibri Light" panose="020F0302020204030204" pitchFamily="34" charset="0"/>
              </a:rPr>
              <a:t>(whole genome in 2001)</a:t>
            </a:r>
          </a:p>
          <a:p>
            <a:pPr algn="just"/>
            <a:r>
              <a:rPr lang="en-US" sz="2400" dirty="0" smtClean="0">
                <a:latin typeface="Calibri Light" panose="020F0302020204030204" pitchFamily="34" charset="0"/>
                <a:cs typeface="Calibri Light" panose="020F0302020204030204" pitchFamily="34" charset="0"/>
              </a:rPr>
              <a:t>intended to </a:t>
            </a:r>
            <a:r>
              <a:rPr lang="en-US" sz="2400" b="1" dirty="0" smtClean="0">
                <a:latin typeface="Calibri Light" panose="020F0302020204030204" pitchFamily="34" charset="0"/>
                <a:cs typeface="Calibri Light" panose="020F0302020204030204" pitchFamily="34" charset="0"/>
              </a:rPr>
              <a:t>s</a:t>
            </a:r>
            <a:r>
              <a:rPr lang="en-US" sz="2400" dirty="0" smtClean="0">
                <a:latin typeface="Calibri Light" panose="020F0302020204030204" pitchFamily="34" charset="0"/>
                <a:cs typeface="Calibri Light" panose="020F0302020204030204" pitchFamily="34" charset="0"/>
              </a:rPr>
              <a:t>ell subscriptions to its database, release data quarterly, and </a:t>
            </a:r>
            <a:r>
              <a:rPr lang="en-US" sz="2400" b="1" dirty="0" smtClean="0">
                <a:latin typeface="Calibri Light" panose="020F0302020204030204" pitchFamily="34" charset="0"/>
                <a:cs typeface="Calibri Light" panose="020F0302020204030204" pitchFamily="34" charset="0"/>
              </a:rPr>
              <a:t>obtain patents on genes </a:t>
            </a:r>
            <a:r>
              <a:rPr lang="en-US" sz="2400" dirty="0" smtClean="0">
                <a:latin typeface="Calibri Light" panose="020F0302020204030204" pitchFamily="34" charset="0"/>
                <a:cs typeface="Calibri Light" panose="020F0302020204030204" pitchFamily="34" charset="0"/>
              </a:rPr>
              <a:t>and related technologies. </a:t>
            </a:r>
          </a:p>
          <a:p>
            <a:pPr algn="just"/>
            <a:r>
              <a:rPr lang="en-US" sz="2400" dirty="0" smtClean="0">
                <a:latin typeface="Calibri Light" panose="020F0302020204030204" pitchFamily="34" charset="0"/>
                <a:cs typeface="Calibri Light" panose="020F0302020204030204" pitchFamily="34" charset="0"/>
              </a:rPr>
              <a:t>Political pressure  - joint effort, draft of human genome published in 2001 in same time</a:t>
            </a:r>
            <a:endParaRPr lang="en-US" dirty="0">
              <a:latin typeface="Calibri Light" panose="020F0302020204030204" pitchFamily="34" charset="0"/>
              <a:cs typeface="Calibri Light" panose="020F0302020204030204" pitchFamily="34" charset="0"/>
            </a:endParaRPr>
          </a:p>
        </p:txBody>
      </p:sp>
      <p:pic>
        <p:nvPicPr>
          <p:cNvPr id="7" name="Obrázek 6"/>
          <p:cNvPicPr>
            <a:picLocks noChangeAspect="1"/>
          </p:cNvPicPr>
          <p:nvPr/>
        </p:nvPicPr>
        <p:blipFill>
          <a:blip r:embed="rId2"/>
          <a:stretch>
            <a:fillRect/>
          </a:stretch>
        </p:blipFill>
        <p:spPr>
          <a:xfrm>
            <a:off x="107504" y="195016"/>
            <a:ext cx="1905000" cy="1905000"/>
          </a:xfrm>
          <a:prstGeom prst="rect">
            <a:avLst/>
          </a:prstGeom>
        </p:spPr>
      </p:pic>
      <p:pic>
        <p:nvPicPr>
          <p:cNvPr id="9" name="Obrázek 8"/>
          <p:cNvPicPr>
            <a:picLocks noChangeAspect="1"/>
          </p:cNvPicPr>
          <p:nvPr/>
        </p:nvPicPr>
        <p:blipFill>
          <a:blip r:embed="rId3"/>
          <a:stretch>
            <a:fillRect/>
          </a:stretch>
        </p:blipFill>
        <p:spPr>
          <a:xfrm>
            <a:off x="7877450" y="247104"/>
            <a:ext cx="1159046" cy="1741736"/>
          </a:xfrm>
          <a:prstGeom prst="rect">
            <a:avLst/>
          </a:prstGeom>
        </p:spPr>
      </p:pic>
    </p:spTree>
    <p:extLst>
      <p:ext uri="{BB962C8B-B14F-4D97-AF65-F5344CB8AC3E}">
        <p14:creationId xmlns:p14="http://schemas.microsoft.com/office/powerpoint/2010/main" val="10496994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latin typeface="Calibri" panose="020F0502020204030204" pitchFamily="34" charset="0"/>
                <a:cs typeface="Calibri" panose="020F0502020204030204" pitchFamily="34" charset="0"/>
              </a:rPr>
              <a:t>HGP-</a:t>
            </a:r>
            <a:r>
              <a:rPr lang="cs-CZ" dirty="0" err="1">
                <a:latin typeface="Calibri" panose="020F0502020204030204" pitchFamily="34" charset="0"/>
                <a:cs typeface="Calibri" panose="020F0502020204030204" pitchFamily="34" charset="0"/>
              </a:rPr>
              <a:t>The</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Celera</a:t>
            </a:r>
            <a:r>
              <a:rPr lang="cs-CZ" dirty="0">
                <a:latin typeface="Calibri" panose="020F0502020204030204" pitchFamily="34" charset="0"/>
                <a:cs typeface="Calibri" panose="020F0502020204030204" pitchFamily="34" charset="0"/>
              </a:rPr>
              <a:t> story</a:t>
            </a:r>
            <a:endParaRPr lang="en-US" dirty="0"/>
          </a:p>
        </p:txBody>
      </p:sp>
      <p:sp>
        <p:nvSpPr>
          <p:cNvPr id="3" name="Zástupný symbol pro obsah 2"/>
          <p:cNvSpPr>
            <a:spLocks noGrp="1"/>
          </p:cNvSpPr>
          <p:nvPr>
            <p:ph idx="1"/>
          </p:nvPr>
        </p:nvSpPr>
        <p:spPr>
          <a:xfrm>
            <a:off x="4785777" y="1988840"/>
            <a:ext cx="4178711" cy="4114800"/>
          </a:xfrm>
        </p:spPr>
        <p:txBody>
          <a:bodyPr/>
          <a:lstStyle/>
          <a:p>
            <a:pPr marL="177800" indent="-177800"/>
            <a:r>
              <a:rPr lang="cs-CZ" sz="1800" b="1" dirty="0" err="1" smtClean="0">
                <a:latin typeface="Calibri Light" panose="020F0302020204030204" pitchFamily="34" charset="0"/>
                <a:cs typeface="Calibri Light" panose="020F0302020204030204" pitchFamily="34" charset="0"/>
              </a:rPr>
              <a:t>Whole</a:t>
            </a:r>
            <a:r>
              <a:rPr lang="cs-CZ" sz="1800" b="1" dirty="0" smtClean="0">
                <a:latin typeface="Calibri Light" panose="020F0302020204030204" pitchFamily="34" charset="0"/>
                <a:cs typeface="Calibri Light" panose="020F0302020204030204" pitchFamily="34" charset="0"/>
              </a:rPr>
              <a:t> genome </a:t>
            </a:r>
            <a:r>
              <a:rPr lang="cs-CZ" sz="1800" b="1" dirty="0" err="1" smtClean="0">
                <a:latin typeface="Calibri Light" panose="020F0302020204030204" pitchFamily="34" charset="0"/>
                <a:cs typeface="Calibri Light" panose="020F0302020204030204" pitchFamily="34" charset="0"/>
              </a:rPr>
              <a:t>shotgun</a:t>
            </a:r>
            <a:r>
              <a:rPr lang="cs-CZ" sz="1800" b="1" dirty="0" smtClean="0">
                <a:latin typeface="Calibri Light" panose="020F0302020204030204" pitchFamily="34" charset="0"/>
                <a:cs typeface="Calibri Light" panose="020F0302020204030204" pitchFamily="34" charset="0"/>
              </a:rPr>
              <a:t> </a:t>
            </a:r>
            <a:r>
              <a:rPr lang="cs-CZ" sz="1800" b="1" dirty="0" err="1" smtClean="0">
                <a:latin typeface="Calibri Light" panose="020F0302020204030204" pitchFamily="34" charset="0"/>
                <a:cs typeface="Calibri Light" panose="020F0302020204030204" pitchFamily="34" charset="0"/>
              </a:rPr>
              <a:t>sequnecing</a:t>
            </a:r>
            <a:endParaRPr lang="cs-CZ" sz="1800" b="1" dirty="0" smtClean="0">
              <a:latin typeface="Calibri Light" panose="020F0302020204030204" pitchFamily="34" charset="0"/>
              <a:cs typeface="Calibri Light" panose="020F0302020204030204" pitchFamily="34" charset="0"/>
            </a:endParaRPr>
          </a:p>
          <a:p>
            <a:pPr marL="177800" indent="-177800"/>
            <a:r>
              <a:rPr lang="cs-CZ" sz="1800" b="1" dirty="0" smtClean="0">
                <a:latin typeface="Calibri Light" panose="020F0302020204030204" pitchFamily="34" charset="0"/>
                <a:cs typeface="Calibri Light" panose="020F0302020204030204" pitchFamily="34" charset="0"/>
              </a:rPr>
              <a:t>t</a:t>
            </a:r>
            <a:r>
              <a:rPr lang="en-US" sz="1800" b="1" dirty="0" smtClean="0">
                <a:latin typeface="Calibri Light" panose="020F0302020204030204" pitchFamily="34" charset="0"/>
                <a:cs typeface="Calibri Light" panose="020F0302020204030204" pitchFamily="34" charset="0"/>
              </a:rPr>
              <a:t>wo </a:t>
            </a:r>
            <a:r>
              <a:rPr lang="en-US" sz="1800" dirty="0">
                <a:latin typeface="Calibri Light" panose="020F0302020204030204" pitchFamily="34" charset="0"/>
                <a:cs typeface="Calibri Light" panose="020F0302020204030204" pitchFamily="34" charset="0"/>
              </a:rPr>
              <a:t>independent </a:t>
            </a:r>
            <a:r>
              <a:rPr lang="en-US" sz="1800" b="1" dirty="0">
                <a:latin typeface="Calibri Light" panose="020F0302020204030204" pitchFamily="34" charset="0"/>
                <a:cs typeface="Calibri Light" panose="020F0302020204030204" pitchFamily="34" charset="0"/>
              </a:rPr>
              <a:t>data sets </a:t>
            </a:r>
            <a:r>
              <a:rPr lang="en-US" sz="1800" dirty="0">
                <a:latin typeface="Calibri Light" panose="020F0302020204030204" pitchFamily="34" charset="0"/>
                <a:cs typeface="Calibri Light" panose="020F0302020204030204" pitchFamily="34" charset="0"/>
              </a:rPr>
              <a:t>together with two distinct computational </a:t>
            </a:r>
            <a:r>
              <a:rPr lang="en-US" sz="1800" dirty="0" smtClean="0">
                <a:latin typeface="Calibri Light" panose="020F0302020204030204" pitchFamily="34" charset="0"/>
                <a:cs typeface="Calibri Light" panose="020F0302020204030204" pitchFamily="34" charset="0"/>
              </a:rPr>
              <a:t>approaches</a:t>
            </a:r>
            <a:endParaRPr lang="cs-CZ" sz="1800" dirty="0" smtClean="0">
              <a:latin typeface="Calibri Light" panose="020F0302020204030204" pitchFamily="34" charset="0"/>
              <a:cs typeface="Calibri Light" panose="020F0302020204030204" pitchFamily="34" charset="0"/>
            </a:endParaRPr>
          </a:p>
          <a:p>
            <a:pPr marL="177800" indent="-177800"/>
            <a:r>
              <a:rPr lang="en-US" sz="1800" dirty="0">
                <a:latin typeface="Calibri Light" panose="020F0302020204030204" pitchFamily="34" charset="0"/>
                <a:cs typeface="Calibri Light" panose="020F0302020204030204" pitchFamily="34" charset="0"/>
              </a:rPr>
              <a:t>Celera </a:t>
            </a:r>
            <a:r>
              <a:rPr lang="en-US" sz="1800" dirty="0" smtClean="0">
                <a:latin typeface="Calibri Light" panose="020F0302020204030204" pitchFamily="34" charset="0"/>
                <a:cs typeface="Calibri Light" panose="020F0302020204030204" pitchFamily="34" charset="0"/>
              </a:rPr>
              <a:t> </a:t>
            </a:r>
            <a:r>
              <a:rPr lang="en-US" sz="1800" dirty="0">
                <a:latin typeface="Calibri Light" panose="020F0302020204030204" pitchFamily="34" charset="0"/>
                <a:cs typeface="Calibri Light" panose="020F0302020204030204" pitchFamily="34" charset="0"/>
              </a:rPr>
              <a:t>27.27 million DNA sequence reads, each with an average length of 543 base pairs, derived from five different </a:t>
            </a:r>
            <a:r>
              <a:rPr lang="en-US" sz="1800" dirty="0" smtClean="0">
                <a:latin typeface="Calibri Light" panose="020F0302020204030204" pitchFamily="34" charset="0"/>
                <a:cs typeface="Calibri Light" panose="020F0302020204030204" pitchFamily="34" charset="0"/>
              </a:rPr>
              <a:t>individuals</a:t>
            </a:r>
            <a:endParaRPr lang="cs-CZ" sz="1800" dirty="0" smtClean="0">
              <a:latin typeface="Calibri Light" panose="020F0302020204030204" pitchFamily="34" charset="0"/>
              <a:cs typeface="Calibri Light" panose="020F0302020204030204" pitchFamily="34" charset="0"/>
            </a:endParaRPr>
          </a:p>
          <a:p>
            <a:pPr marL="177800" indent="-177800"/>
            <a:r>
              <a:rPr lang="cs-CZ" sz="1800" dirty="0" err="1" smtClean="0">
                <a:latin typeface="Calibri Light" panose="020F0302020204030204" pitchFamily="34" charset="0"/>
                <a:cs typeface="Calibri Light" panose="020F0302020204030204" pitchFamily="34" charset="0"/>
              </a:rPr>
              <a:t>Bactigs</a:t>
            </a:r>
            <a:r>
              <a:rPr lang="cs-CZ" sz="1800" dirty="0" smtClean="0">
                <a:latin typeface="Calibri Light" panose="020F0302020204030204" pitchFamily="34" charset="0"/>
                <a:cs typeface="Calibri Light" panose="020F0302020204030204" pitchFamily="34" charset="0"/>
              </a:rPr>
              <a:t>  - DNA </a:t>
            </a:r>
            <a:r>
              <a:rPr lang="cs-CZ" sz="1800" dirty="0" err="1" smtClean="0">
                <a:latin typeface="Calibri Light" panose="020F0302020204030204" pitchFamily="34" charset="0"/>
                <a:cs typeface="Calibri Light" panose="020F0302020204030204" pitchFamily="34" charset="0"/>
              </a:rPr>
              <a:t>from</a:t>
            </a:r>
            <a:r>
              <a:rPr lang="cs-CZ" sz="1800" dirty="0" smtClean="0">
                <a:latin typeface="Calibri Light" panose="020F0302020204030204" pitchFamily="34" charset="0"/>
                <a:cs typeface="Calibri Light" panose="020F0302020204030204" pitchFamily="34" charset="0"/>
              </a:rPr>
              <a:t> HGP (</a:t>
            </a:r>
            <a:r>
              <a:rPr lang="cs-CZ" sz="1800" dirty="0" err="1" smtClean="0">
                <a:latin typeface="Calibri Light" panose="020F0302020204030204" pitchFamily="34" charset="0"/>
                <a:cs typeface="Calibri Light" panose="020F0302020204030204" pitchFamily="34" charset="0"/>
              </a:rPr>
              <a:t>GeneBank</a:t>
            </a:r>
            <a:r>
              <a:rPr lang="cs-CZ" sz="1800" dirty="0">
                <a:latin typeface="Calibri Light" panose="020F0302020204030204" pitchFamily="34" charset="0"/>
                <a:cs typeface="Calibri Light" panose="020F0302020204030204" pitchFamily="34" charset="0"/>
              </a:rPr>
              <a:t>) 16.05 </a:t>
            </a:r>
            <a:r>
              <a:rPr lang="cs-CZ" sz="1800" dirty="0" err="1">
                <a:latin typeface="Calibri Light" panose="020F0302020204030204" pitchFamily="34" charset="0"/>
                <a:cs typeface="Calibri Light" panose="020F0302020204030204" pitchFamily="34" charset="0"/>
              </a:rPr>
              <a:t>million</a:t>
            </a:r>
            <a:r>
              <a:rPr lang="cs-CZ" sz="1800" dirty="0">
                <a:latin typeface="Calibri Light" panose="020F0302020204030204" pitchFamily="34" charset="0"/>
                <a:cs typeface="Calibri Light" panose="020F0302020204030204" pitchFamily="34" charset="0"/>
              </a:rPr>
              <a:t> </a:t>
            </a:r>
            <a:r>
              <a:rPr lang="cs-CZ" sz="1800" dirty="0" err="1">
                <a:latin typeface="Calibri Light" panose="020F0302020204030204" pitchFamily="34" charset="0"/>
                <a:cs typeface="Calibri Light" panose="020F0302020204030204" pitchFamily="34" charset="0"/>
              </a:rPr>
              <a:t>sequence</a:t>
            </a:r>
            <a:r>
              <a:rPr lang="cs-CZ" sz="1800" dirty="0">
                <a:latin typeface="Calibri Light" panose="020F0302020204030204" pitchFamily="34" charset="0"/>
                <a:cs typeface="Calibri Light" panose="020F0302020204030204" pitchFamily="34" charset="0"/>
              </a:rPr>
              <a:t> </a:t>
            </a:r>
            <a:r>
              <a:rPr lang="cs-CZ" sz="1800" dirty="0" err="1" smtClean="0">
                <a:latin typeface="Calibri Light" panose="020F0302020204030204" pitchFamily="34" charset="0"/>
                <a:cs typeface="Calibri Light" panose="020F0302020204030204" pitchFamily="34" charset="0"/>
              </a:rPr>
              <a:t>reads</a:t>
            </a:r>
            <a:endParaRPr lang="cs-CZ" sz="1800" dirty="0" smtClean="0">
              <a:latin typeface="Calibri Light" panose="020F0302020204030204" pitchFamily="34" charset="0"/>
              <a:cs typeface="Calibri Light" panose="020F0302020204030204" pitchFamily="34" charset="0"/>
            </a:endParaRPr>
          </a:p>
          <a:p>
            <a:pPr marL="177800" indent="-177800"/>
            <a:r>
              <a:rPr lang="cs-CZ" sz="1800" dirty="0" err="1" smtClean="0">
                <a:latin typeface="Calibri Light" panose="020F0302020204030204" pitchFamily="34" charset="0"/>
                <a:cs typeface="Calibri Light" panose="020F0302020204030204" pitchFamily="34" charset="0"/>
              </a:rPr>
              <a:t>Whole</a:t>
            </a:r>
            <a:r>
              <a:rPr lang="cs-CZ" sz="1800" dirty="0" smtClean="0">
                <a:latin typeface="Calibri Light" panose="020F0302020204030204" pitchFamily="34" charset="0"/>
                <a:cs typeface="Calibri Light" panose="020F0302020204030204" pitchFamily="34" charset="0"/>
              </a:rPr>
              <a:t> genome </a:t>
            </a:r>
            <a:r>
              <a:rPr lang="cs-CZ" sz="1800" dirty="0" err="1" smtClean="0">
                <a:latin typeface="Calibri Light" panose="020F0302020204030204" pitchFamily="34" charset="0"/>
                <a:cs typeface="Calibri Light" panose="020F0302020204030204" pitchFamily="34" charset="0"/>
              </a:rPr>
              <a:t>assembly</a:t>
            </a:r>
            <a:r>
              <a:rPr lang="cs-CZ" sz="1800" dirty="0" smtClean="0">
                <a:latin typeface="Calibri Light" panose="020F0302020204030204" pitchFamily="34" charset="0"/>
                <a:cs typeface="Calibri Light" panose="020F0302020204030204" pitchFamily="34" charset="0"/>
              </a:rPr>
              <a:t> </a:t>
            </a:r>
            <a:r>
              <a:rPr lang="cs-CZ" sz="1800" dirty="0" err="1" smtClean="0">
                <a:latin typeface="Calibri Light" panose="020F0302020204030204" pitchFamily="34" charset="0"/>
                <a:cs typeface="Calibri Light" panose="020F0302020204030204" pitchFamily="34" charset="0"/>
              </a:rPr>
              <a:t>from</a:t>
            </a:r>
            <a:r>
              <a:rPr lang="cs-CZ" sz="1800" dirty="0">
                <a:latin typeface="Calibri Light" panose="020F0302020204030204" pitchFamily="34" charset="0"/>
                <a:cs typeface="Calibri Light" panose="020F0302020204030204" pitchFamily="34" charset="0"/>
              </a:rPr>
              <a:t> 43.32 </a:t>
            </a:r>
            <a:r>
              <a:rPr lang="cs-CZ" sz="1800" dirty="0" err="1">
                <a:latin typeface="Calibri Light" panose="020F0302020204030204" pitchFamily="34" charset="0"/>
                <a:cs typeface="Calibri Light" panose="020F0302020204030204" pitchFamily="34" charset="0"/>
              </a:rPr>
              <a:t>million</a:t>
            </a:r>
            <a:r>
              <a:rPr lang="cs-CZ" sz="1800" dirty="0">
                <a:latin typeface="Calibri Light" panose="020F0302020204030204" pitchFamily="34" charset="0"/>
                <a:cs typeface="Calibri Light" panose="020F0302020204030204" pitchFamily="34" charset="0"/>
              </a:rPr>
              <a:t> </a:t>
            </a:r>
            <a:r>
              <a:rPr lang="cs-CZ" sz="1800" dirty="0" err="1">
                <a:latin typeface="Calibri Light" panose="020F0302020204030204" pitchFamily="34" charset="0"/>
                <a:cs typeface="Calibri Light" panose="020F0302020204030204" pitchFamily="34" charset="0"/>
              </a:rPr>
              <a:t>sequence</a:t>
            </a:r>
            <a:r>
              <a:rPr lang="cs-CZ" sz="1800" dirty="0">
                <a:latin typeface="Calibri Light" panose="020F0302020204030204" pitchFamily="34" charset="0"/>
                <a:cs typeface="Calibri Light" panose="020F0302020204030204" pitchFamily="34" charset="0"/>
              </a:rPr>
              <a:t> </a:t>
            </a:r>
            <a:r>
              <a:rPr lang="cs-CZ" sz="1800" dirty="0" err="1">
                <a:latin typeface="Calibri Light" panose="020F0302020204030204" pitchFamily="34" charset="0"/>
                <a:cs typeface="Calibri Light" panose="020F0302020204030204" pitchFamily="34" charset="0"/>
              </a:rPr>
              <a:t>reads</a:t>
            </a:r>
            <a:endParaRPr lang="en-US" sz="1800" dirty="0">
              <a:latin typeface="Calibri Light" panose="020F0302020204030204" pitchFamily="34" charset="0"/>
              <a:cs typeface="Calibri Light" panose="020F0302020204030204" pitchFamily="34" charset="0"/>
            </a:endParaRPr>
          </a:p>
        </p:txBody>
      </p:sp>
      <p:pic>
        <p:nvPicPr>
          <p:cNvPr id="27650" name="Picture 2" descr="A diagram of ovals and arrows outlines the steps in Celera’s two-pronged assembly strategy to determine the sequence of the human genome. Ovals represent computational processes and arrows between ovals represent the direction and sequence of the steps in the assembly proc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844824"/>
            <a:ext cx="4099977" cy="367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075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026"/>
          <p:cNvSpPr>
            <a:spLocks noGrp="1" noChangeArrowheads="1"/>
          </p:cNvSpPr>
          <p:nvPr>
            <p:ph type="title"/>
          </p:nvPr>
        </p:nvSpPr>
        <p:spPr>
          <a:xfrm>
            <a:off x="228600" y="304800"/>
            <a:ext cx="8686800" cy="1143000"/>
          </a:xfrm>
        </p:spPr>
        <p:txBody>
          <a:bodyPr/>
          <a:lstStyle/>
          <a:p>
            <a:pPr eaLnBrk="1" hangingPunct="1"/>
            <a:r>
              <a:rPr lang="cs-CZ" altLang="en-US" sz="4000" b="1" dirty="0" smtClean="0">
                <a:solidFill>
                  <a:schemeClr val="tx1"/>
                </a:solidFill>
                <a:latin typeface="Calibri Light" panose="020F0302020204030204" pitchFamily="34" charset="0"/>
                <a:cs typeface="Calibri Light" panose="020F0302020204030204" pitchFamily="34" charset="0"/>
              </a:rPr>
              <a:t>Basic </a:t>
            </a:r>
            <a:r>
              <a:rPr lang="cs-CZ" altLang="en-US" sz="4000" b="1" dirty="0" err="1" smtClean="0">
                <a:solidFill>
                  <a:schemeClr val="tx1"/>
                </a:solidFill>
                <a:latin typeface="Calibri Light" panose="020F0302020204030204" pitchFamily="34" charset="0"/>
                <a:cs typeface="Calibri Light" panose="020F0302020204030204" pitchFamily="34" charset="0"/>
              </a:rPr>
              <a:t>principles</a:t>
            </a:r>
            <a:r>
              <a:rPr lang="cs-CZ" altLang="en-US" sz="4000" b="1" dirty="0" smtClean="0">
                <a:solidFill>
                  <a:schemeClr val="tx1"/>
                </a:solidFill>
                <a:latin typeface="Calibri Light" panose="020F0302020204030204" pitchFamily="34" charset="0"/>
                <a:cs typeface="Calibri Light" panose="020F0302020204030204" pitchFamily="34" charset="0"/>
              </a:rPr>
              <a:t> </a:t>
            </a:r>
            <a:r>
              <a:rPr lang="cs-CZ" altLang="en-US" sz="4000" b="1" dirty="0" err="1" smtClean="0">
                <a:solidFill>
                  <a:schemeClr val="tx1"/>
                </a:solidFill>
                <a:latin typeface="Calibri Light" panose="020F0302020204030204" pitchFamily="34" charset="0"/>
                <a:cs typeface="Calibri Light" panose="020F0302020204030204" pitchFamily="34" charset="0"/>
              </a:rPr>
              <a:t>of</a:t>
            </a:r>
            <a:r>
              <a:rPr lang="cs-CZ" altLang="en-US" sz="4000" b="1" dirty="0" smtClean="0">
                <a:solidFill>
                  <a:schemeClr val="tx1"/>
                </a:solidFill>
                <a:latin typeface="Calibri Light" panose="020F0302020204030204" pitchFamily="34" charset="0"/>
                <a:cs typeface="Calibri Light" panose="020F0302020204030204" pitchFamily="34" charset="0"/>
              </a:rPr>
              <a:t> </a:t>
            </a:r>
            <a:r>
              <a:rPr lang="cs-CZ" altLang="en-US" sz="4000" b="1" dirty="0" err="1" smtClean="0">
                <a:solidFill>
                  <a:schemeClr val="tx1"/>
                </a:solidFill>
                <a:latin typeface="Calibri Light" panose="020F0302020204030204" pitchFamily="34" charset="0"/>
                <a:cs typeface="Calibri Light" panose="020F0302020204030204" pitchFamily="34" charset="0"/>
              </a:rPr>
              <a:t>molecular</a:t>
            </a:r>
            <a:r>
              <a:rPr lang="cs-CZ" altLang="en-US" sz="4000" b="1" dirty="0" smtClean="0">
                <a:solidFill>
                  <a:schemeClr val="tx1"/>
                </a:solidFill>
                <a:latin typeface="Calibri Light" panose="020F0302020204030204" pitchFamily="34" charset="0"/>
                <a:cs typeface="Calibri Light" panose="020F0302020204030204" pitchFamily="34" charset="0"/>
              </a:rPr>
              <a:t> biology</a:t>
            </a:r>
          </a:p>
        </p:txBody>
      </p:sp>
      <p:sp>
        <p:nvSpPr>
          <p:cNvPr id="54275" name="Rectangle 1027"/>
          <p:cNvSpPr>
            <a:spLocks noGrp="1" noChangeArrowheads="1"/>
          </p:cNvSpPr>
          <p:nvPr>
            <p:ph type="body" idx="1"/>
          </p:nvPr>
        </p:nvSpPr>
        <p:spPr>
          <a:xfrm>
            <a:off x="304800" y="1981200"/>
            <a:ext cx="8610600" cy="4114800"/>
          </a:xfrm>
        </p:spPr>
        <p:txBody>
          <a:bodyPr/>
          <a:lstStyle/>
          <a:p>
            <a:pPr defTabSz="182563" eaLnBrk="1" hangingPunct="1">
              <a:lnSpc>
                <a:spcPct val="90000"/>
              </a:lnSpc>
              <a:buFont typeface="+mj-lt"/>
              <a:buAutoNum type="arabicPeriod"/>
              <a:defRPr/>
            </a:pPr>
            <a:r>
              <a:rPr lang="cs-CZ" altLang="en-US" sz="2400" dirty="0" err="1" smtClean="0">
                <a:latin typeface="Calibri" panose="020F0502020204030204" pitchFamily="34" charset="0"/>
                <a:cs typeface="Calibri" panose="020F0502020204030204" pitchFamily="34" charset="0"/>
              </a:rPr>
              <a:t>The</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information</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encoded</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within</a:t>
            </a:r>
            <a:r>
              <a:rPr lang="cs-CZ" altLang="en-US" sz="2400" dirty="0" smtClean="0">
                <a:latin typeface="Calibri" panose="020F0502020204030204" pitchFamily="34" charset="0"/>
                <a:cs typeface="Calibri" panose="020F0502020204030204" pitchFamily="34" charset="0"/>
              </a:rPr>
              <a:t> DNA, </a:t>
            </a:r>
            <a:r>
              <a:rPr lang="cs-CZ" altLang="en-US" sz="2400" dirty="0" err="1" smtClean="0">
                <a:latin typeface="Calibri" panose="020F0502020204030204" pitchFamily="34" charset="0"/>
                <a:cs typeface="Calibri" panose="020F0502020204030204" pitchFamily="34" charset="0"/>
              </a:rPr>
              <a:t>which</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directs</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the</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functioning</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of</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living</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cells</a:t>
            </a:r>
            <a:r>
              <a:rPr lang="cs-CZ" altLang="en-US" sz="2400" dirty="0" smtClean="0">
                <a:latin typeface="Calibri" panose="020F0502020204030204" pitchFamily="34" charset="0"/>
                <a:cs typeface="Calibri" panose="020F0502020204030204" pitchFamily="34" charset="0"/>
              </a:rPr>
              <a:t> and </a:t>
            </a:r>
            <a:r>
              <a:rPr lang="cs-CZ" altLang="en-US" sz="2400" dirty="0" err="1" smtClean="0">
                <a:latin typeface="Calibri" panose="020F0502020204030204" pitchFamily="34" charset="0"/>
                <a:cs typeface="Calibri" panose="020F0502020204030204" pitchFamily="34" charset="0"/>
              </a:rPr>
              <a:t>is</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transmitted</a:t>
            </a:r>
            <a:r>
              <a:rPr lang="cs-CZ" altLang="en-US" sz="2400" dirty="0" smtClean="0">
                <a:latin typeface="Calibri" panose="020F0502020204030204" pitchFamily="34" charset="0"/>
                <a:cs typeface="Calibri" panose="020F0502020204030204" pitchFamily="34" charset="0"/>
              </a:rPr>
              <a:t> to </a:t>
            </a:r>
            <a:r>
              <a:rPr lang="cs-CZ" altLang="en-US" sz="2400" dirty="0" err="1" smtClean="0">
                <a:latin typeface="Calibri" panose="020F0502020204030204" pitchFamily="34" charset="0"/>
                <a:cs typeface="Calibri" panose="020F0502020204030204" pitchFamily="34" charset="0"/>
              </a:rPr>
              <a:t>offspring</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consists</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of</a:t>
            </a:r>
            <a:r>
              <a:rPr lang="cs-CZ" altLang="en-US" sz="2400" dirty="0" smtClean="0">
                <a:latin typeface="Calibri" panose="020F0502020204030204" pitchFamily="34" charset="0"/>
                <a:cs typeface="Calibri" panose="020F0502020204030204" pitchFamily="34" charset="0"/>
              </a:rPr>
              <a:t> a </a:t>
            </a:r>
            <a:r>
              <a:rPr lang="cs-CZ" altLang="en-US" sz="2400" b="1" dirty="0" err="1" smtClean="0">
                <a:latin typeface="Calibri" panose="020F0502020204030204" pitchFamily="34" charset="0"/>
                <a:cs typeface="Calibri" panose="020F0502020204030204" pitchFamily="34" charset="0"/>
              </a:rPr>
              <a:t>specific</a:t>
            </a:r>
            <a:r>
              <a:rPr lang="cs-CZ" altLang="en-US" sz="2400" b="1" dirty="0" smtClean="0">
                <a:latin typeface="Calibri" panose="020F0502020204030204" pitchFamily="34" charset="0"/>
                <a:cs typeface="Calibri" panose="020F0502020204030204" pitchFamily="34" charset="0"/>
              </a:rPr>
              <a:t> 	</a:t>
            </a:r>
            <a:r>
              <a:rPr lang="cs-CZ" altLang="en-US" sz="2400" b="1" dirty="0" err="1" smtClean="0">
                <a:latin typeface="Calibri" panose="020F0502020204030204" pitchFamily="34" charset="0"/>
                <a:cs typeface="Calibri" panose="020F0502020204030204" pitchFamily="34" charset="0"/>
              </a:rPr>
              <a:t>sequence</a:t>
            </a:r>
            <a:r>
              <a:rPr lang="cs-CZ" altLang="en-US" sz="2400" b="1"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of</a:t>
            </a:r>
            <a:r>
              <a:rPr lang="cs-CZ" altLang="en-US" sz="2400" dirty="0" smtClean="0">
                <a:latin typeface="Calibri" panose="020F0502020204030204" pitchFamily="34" charset="0"/>
                <a:cs typeface="Calibri" panose="020F0502020204030204" pitchFamily="34" charset="0"/>
              </a:rPr>
              <a:t> 	</a:t>
            </a:r>
            <a:r>
              <a:rPr lang="cs-CZ" altLang="en-US" sz="2400" b="1" dirty="0" err="1" smtClean="0">
                <a:latin typeface="Calibri" panose="020F0502020204030204" pitchFamily="34" charset="0"/>
                <a:cs typeface="Calibri" panose="020F0502020204030204" pitchFamily="34" charset="0"/>
              </a:rPr>
              <a:t>nitrogenous</a:t>
            </a:r>
            <a:r>
              <a:rPr lang="cs-CZ" altLang="en-US" sz="2400" b="1" dirty="0" smtClean="0">
                <a:latin typeface="Calibri" panose="020F0502020204030204" pitchFamily="34" charset="0"/>
                <a:cs typeface="Calibri" panose="020F0502020204030204" pitchFamily="34" charset="0"/>
              </a:rPr>
              <a:t> </a:t>
            </a:r>
            <a:r>
              <a:rPr lang="cs-CZ" altLang="en-US" sz="2400" b="1" dirty="0" err="1" smtClean="0">
                <a:latin typeface="Calibri" panose="020F0502020204030204" pitchFamily="34" charset="0"/>
                <a:cs typeface="Calibri" panose="020F0502020204030204" pitchFamily="34" charset="0"/>
              </a:rPr>
              <a:t>bases</a:t>
            </a:r>
            <a:r>
              <a:rPr lang="cs-CZ" altLang="en-US" sz="2400" b="1" dirty="0" smtClean="0">
                <a:latin typeface="Calibri" panose="020F0502020204030204" pitchFamily="34" charset="0"/>
                <a:cs typeface="Calibri" panose="020F0502020204030204" pitchFamily="34" charset="0"/>
              </a:rPr>
              <a:t>. </a:t>
            </a:r>
          </a:p>
          <a:p>
            <a:pPr defTabSz="182563" eaLnBrk="1" hangingPunct="1">
              <a:lnSpc>
                <a:spcPct val="90000"/>
              </a:lnSpc>
              <a:buFont typeface="+mj-lt"/>
              <a:buAutoNum type="arabicPeriod"/>
              <a:defRPr/>
            </a:pPr>
            <a:endParaRPr lang="cs-CZ" altLang="en-US" sz="2400" dirty="0" smtClean="0">
              <a:latin typeface="Calibri" panose="020F0502020204030204" pitchFamily="34" charset="0"/>
              <a:cs typeface="Calibri" panose="020F0502020204030204" pitchFamily="34" charset="0"/>
            </a:endParaRPr>
          </a:p>
          <a:p>
            <a:pPr defTabSz="182563" eaLnBrk="1" hangingPunct="1">
              <a:lnSpc>
                <a:spcPct val="90000"/>
              </a:lnSpc>
              <a:buFont typeface="+mj-lt"/>
              <a:buAutoNum type="arabicPeriod"/>
              <a:defRPr/>
            </a:pPr>
            <a:r>
              <a:rPr lang="cs-CZ" altLang="en-US" sz="2400" dirty="0" err="1" smtClean="0">
                <a:latin typeface="Calibri" panose="020F0502020204030204" pitchFamily="34" charset="0"/>
                <a:cs typeface="Calibri" panose="020F0502020204030204" pitchFamily="34" charset="0"/>
              </a:rPr>
              <a:t>The</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physiological</a:t>
            </a:r>
            <a:r>
              <a:rPr lang="cs-CZ" altLang="en-US" sz="2400" dirty="0" smtClean="0">
                <a:latin typeface="Calibri" panose="020F0502020204030204" pitchFamily="34" charset="0"/>
                <a:cs typeface="Calibri" panose="020F0502020204030204" pitchFamily="34" charset="0"/>
              </a:rPr>
              <a:t> and </a:t>
            </a:r>
            <a:r>
              <a:rPr lang="cs-CZ" altLang="en-US" sz="2400" dirty="0" err="1" smtClean="0">
                <a:latin typeface="Calibri" panose="020F0502020204030204" pitchFamily="34" charset="0"/>
                <a:cs typeface="Calibri" panose="020F0502020204030204" pitchFamily="34" charset="0"/>
              </a:rPr>
              <a:t>genetic</a:t>
            </a:r>
            <a:r>
              <a:rPr lang="cs-CZ" altLang="en-US" sz="2400" dirty="0" smtClean="0">
                <a:latin typeface="Calibri" panose="020F0502020204030204" pitchFamily="34" charset="0"/>
                <a:cs typeface="Calibri" panose="020F0502020204030204" pitchFamily="34" charset="0"/>
              </a:rPr>
              <a:t> </a:t>
            </a:r>
            <a:r>
              <a:rPr lang="cs-CZ" altLang="en-US" sz="2400" b="1" dirty="0" err="1" smtClean="0">
                <a:latin typeface="Calibri" panose="020F0502020204030204" pitchFamily="34" charset="0"/>
                <a:cs typeface="Calibri" panose="020F0502020204030204" pitchFamily="34" charset="0"/>
              </a:rPr>
              <a:t>function</a:t>
            </a:r>
            <a:r>
              <a:rPr lang="cs-CZ" altLang="en-US" sz="2400" b="1" dirty="0" smtClean="0">
                <a:latin typeface="Calibri" panose="020F0502020204030204" pitchFamily="34" charset="0"/>
                <a:cs typeface="Calibri" panose="020F0502020204030204" pitchFamily="34" charset="0"/>
              </a:rPr>
              <a:t> </a:t>
            </a:r>
            <a:r>
              <a:rPr lang="cs-CZ" altLang="en-US" sz="2400" b="1" dirty="0" err="1" smtClean="0">
                <a:latin typeface="Calibri" panose="020F0502020204030204" pitchFamily="34" charset="0"/>
                <a:cs typeface="Calibri" panose="020F0502020204030204" pitchFamily="34" charset="0"/>
              </a:rPr>
              <a:t>of</a:t>
            </a:r>
            <a:r>
              <a:rPr lang="cs-CZ" altLang="en-US" sz="2400" b="1" dirty="0" smtClean="0">
                <a:latin typeface="Calibri" panose="020F0502020204030204" pitchFamily="34" charset="0"/>
                <a:cs typeface="Calibri" panose="020F0502020204030204" pitchFamily="34" charset="0"/>
              </a:rPr>
              <a:t> DNA </a:t>
            </a:r>
            <a:r>
              <a:rPr lang="cs-CZ" altLang="en-US" sz="2400" dirty="0" err="1" smtClean="0">
                <a:latin typeface="Calibri" panose="020F0502020204030204" pitchFamily="34" charset="0"/>
                <a:cs typeface="Calibri" panose="020F0502020204030204" pitchFamily="34" charset="0"/>
              </a:rPr>
              <a:t>requires</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the</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synthesis</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of</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relatively</a:t>
            </a:r>
            <a:r>
              <a:rPr lang="cs-CZ" altLang="en-US" sz="2400" dirty="0" smtClean="0">
                <a:latin typeface="Calibri" panose="020F0502020204030204" pitchFamily="34" charset="0"/>
                <a:cs typeface="Calibri" panose="020F0502020204030204" pitchFamily="34" charset="0"/>
              </a:rPr>
              <a:t> </a:t>
            </a:r>
            <a:r>
              <a:rPr lang="cs-CZ" altLang="en-US" sz="2400" b="1" dirty="0" err="1" smtClean="0">
                <a:latin typeface="Calibri" panose="020F0502020204030204" pitchFamily="34" charset="0"/>
                <a:cs typeface="Calibri" panose="020F0502020204030204" pitchFamily="34" charset="0"/>
              </a:rPr>
              <a:t>error</a:t>
            </a:r>
            <a:r>
              <a:rPr lang="cs-CZ" altLang="en-US" sz="2400" b="1" dirty="0" smtClean="0">
                <a:latin typeface="Calibri" panose="020F0502020204030204" pitchFamily="34" charset="0"/>
                <a:cs typeface="Calibri" panose="020F0502020204030204" pitchFamily="34" charset="0"/>
              </a:rPr>
              <a:t>-free </a:t>
            </a:r>
            <a:r>
              <a:rPr lang="cs-CZ" altLang="en-US" sz="2400" b="1" dirty="0" err="1" smtClean="0">
                <a:latin typeface="Calibri" panose="020F0502020204030204" pitchFamily="34" charset="0"/>
                <a:cs typeface="Calibri" panose="020F0502020204030204" pitchFamily="34" charset="0"/>
              </a:rPr>
              <a:t>copies</a:t>
            </a:r>
            <a:r>
              <a:rPr lang="cs-CZ" altLang="en-US" sz="2400" b="1" dirty="0" smtClean="0">
                <a:latin typeface="Calibri" panose="020F0502020204030204" pitchFamily="34" charset="0"/>
                <a:cs typeface="Calibri" panose="020F0502020204030204" pitchFamily="34" charset="0"/>
              </a:rPr>
              <a:t>. DNA </a:t>
            </a:r>
            <a:r>
              <a:rPr lang="cs-CZ" altLang="en-US" sz="2400" dirty="0" err="1" smtClean="0">
                <a:latin typeface="Calibri" panose="020F0502020204030204" pitchFamily="34" charset="0"/>
                <a:cs typeface="Calibri" panose="020F0502020204030204" pitchFamily="34" charset="0"/>
              </a:rPr>
              <a:t>synthesis</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involves</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the</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complementary</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pairing</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of</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nucleotide</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bases</a:t>
            </a:r>
            <a:r>
              <a:rPr lang="cs-CZ" altLang="en-US" sz="2400" b="1" dirty="0" smtClean="0">
                <a:latin typeface="Calibri" panose="020F0502020204030204" pitchFamily="34" charset="0"/>
                <a:cs typeface="Calibri" panose="020F0502020204030204" pitchFamily="34" charset="0"/>
              </a:rPr>
              <a:t>.</a:t>
            </a:r>
          </a:p>
          <a:p>
            <a:pPr eaLnBrk="1" hangingPunct="1">
              <a:lnSpc>
                <a:spcPct val="90000"/>
              </a:lnSpc>
              <a:buFont typeface="+mj-lt"/>
              <a:buAutoNum type="arabicPeriod"/>
              <a:defRPr/>
            </a:pPr>
            <a:endParaRPr lang="cs-CZ" altLang="en-US" sz="2400" dirty="0" smtClean="0">
              <a:latin typeface="Calibri" panose="020F0502020204030204" pitchFamily="34" charset="0"/>
              <a:cs typeface="Calibri" panose="020F0502020204030204" pitchFamily="34" charset="0"/>
            </a:endParaRPr>
          </a:p>
          <a:p>
            <a:pPr eaLnBrk="1" hangingPunct="1">
              <a:lnSpc>
                <a:spcPct val="90000"/>
              </a:lnSpc>
              <a:buFont typeface="+mj-lt"/>
              <a:buAutoNum type="arabicPeriod"/>
              <a:defRPr/>
            </a:pPr>
            <a:r>
              <a:rPr lang="cs-CZ" altLang="en-US" sz="2400" dirty="0" err="1" smtClean="0">
                <a:latin typeface="Calibri" panose="020F0502020204030204" pitchFamily="34" charset="0"/>
                <a:cs typeface="Calibri" panose="020F0502020204030204" pitchFamily="34" charset="0"/>
              </a:rPr>
              <a:t>The</a:t>
            </a:r>
            <a:r>
              <a:rPr lang="cs-CZ" altLang="en-US" sz="2400" dirty="0" smtClean="0">
                <a:latin typeface="Calibri" panose="020F0502020204030204" pitchFamily="34" charset="0"/>
                <a:cs typeface="Calibri" panose="020F0502020204030204" pitchFamily="34" charset="0"/>
              </a:rPr>
              <a:t> </a:t>
            </a:r>
            <a:r>
              <a:rPr lang="cs-CZ" altLang="en-US" sz="2400" b="1" dirty="0" err="1" smtClean="0">
                <a:latin typeface="Calibri" panose="020F0502020204030204" pitchFamily="34" charset="0"/>
                <a:cs typeface="Calibri" panose="020F0502020204030204" pitchFamily="34" charset="0"/>
              </a:rPr>
              <a:t>mechanism</a:t>
            </a:r>
            <a:r>
              <a:rPr lang="cs-CZ" altLang="en-US" sz="2400" b="1" dirty="0" smtClean="0">
                <a:latin typeface="Calibri" panose="020F0502020204030204" pitchFamily="34" charset="0"/>
                <a:cs typeface="Calibri" panose="020F0502020204030204" pitchFamily="34" charset="0"/>
              </a:rPr>
              <a:t> </a:t>
            </a:r>
            <a:r>
              <a:rPr lang="cs-CZ" altLang="en-US" sz="2400" dirty="0" smtClean="0">
                <a:latin typeface="Calibri" panose="020F0502020204030204" pitchFamily="34" charset="0"/>
                <a:cs typeface="Calibri" panose="020F0502020204030204" pitchFamily="34" charset="0"/>
              </a:rPr>
              <a:t>by </a:t>
            </a:r>
            <a:r>
              <a:rPr lang="cs-CZ" altLang="en-US" sz="2400" dirty="0" err="1" smtClean="0">
                <a:latin typeface="Calibri" panose="020F0502020204030204" pitchFamily="34" charset="0"/>
                <a:cs typeface="Calibri" panose="020F0502020204030204" pitchFamily="34" charset="0"/>
              </a:rPr>
              <a:t>which</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genetic</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information</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is</a:t>
            </a:r>
            <a:r>
              <a:rPr lang="cs-CZ" altLang="en-US" sz="2400" dirty="0" smtClean="0">
                <a:latin typeface="Calibri" panose="020F0502020204030204" pitchFamily="34" charset="0"/>
                <a:cs typeface="Calibri" panose="020F0502020204030204" pitchFamily="34" charset="0"/>
              </a:rPr>
              <a:t> </a:t>
            </a:r>
            <a:r>
              <a:rPr lang="cs-CZ" altLang="en-US" sz="2400" b="1" dirty="0" err="1" smtClean="0">
                <a:latin typeface="Calibri" panose="020F0502020204030204" pitchFamily="34" charset="0"/>
                <a:cs typeface="Calibri" panose="020F0502020204030204" pitchFamily="34" charset="0"/>
              </a:rPr>
              <a:t>utilized</a:t>
            </a:r>
            <a:r>
              <a:rPr lang="cs-CZ" altLang="en-US" sz="2400" b="1" dirty="0" smtClean="0">
                <a:latin typeface="Calibri" panose="020F0502020204030204" pitchFamily="34" charset="0"/>
                <a:cs typeface="Calibri" panose="020F0502020204030204" pitchFamily="34" charset="0"/>
              </a:rPr>
              <a:t> </a:t>
            </a:r>
            <a:r>
              <a:rPr lang="cs-CZ" altLang="en-US" sz="2400" dirty="0" smtClean="0">
                <a:latin typeface="Calibri" panose="020F0502020204030204" pitchFamily="34" charset="0"/>
                <a:cs typeface="Calibri" panose="020F0502020204030204" pitchFamily="34" charset="0"/>
              </a:rPr>
              <a:t>to direct </a:t>
            </a:r>
            <a:r>
              <a:rPr lang="cs-CZ" altLang="en-US" sz="2400" dirty="0" err="1" smtClean="0">
                <a:latin typeface="Calibri" panose="020F0502020204030204" pitchFamily="34" charset="0"/>
                <a:cs typeface="Calibri" panose="020F0502020204030204" pitchFamily="34" charset="0"/>
              </a:rPr>
              <a:t>cellular</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processes</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involves</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the</a:t>
            </a:r>
            <a:r>
              <a:rPr lang="cs-CZ" altLang="en-US" sz="2400" dirty="0" smtClean="0">
                <a:latin typeface="Calibri" panose="020F0502020204030204" pitchFamily="34" charset="0"/>
                <a:cs typeface="Calibri" panose="020F0502020204030204" pitchFamily="34" charset="0"/>
              </a:rPr>
              <a:t> </a:t>
            </a:r>
            <a:r>
              <a:rPr lang="cs-CZ" altLang="en-US" sz="2400" b="1" dirty="0" err="1" smtClean="0">
                <a:latin typeface="Calibri" panose="020F0502020204030204" pitchFamily="34" charset="0"/>
                <a:cs typeface="Calibri" panose="020F0502020204030204" pitchFamily="34" charset="0"/>
              </a:rPr>
              <a:t>synthesis</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of</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another</a:t>
            </a:r>
            <a:r>
              <a:rPr lang="cs-CZ" altLang="en-US" sz="2400" dirty="0" smtClean="0">
                <a:latin typeface="Calibri" panose="020F0502020204030204" pitchFamily="34" charset="0"/>
                <a:cs typeface="Calibri" panose="020F0502020204030204" pitchFamily="34" charset="0"/>
              </a:rPr>
              <a:t> type </a:t>
            </a:r>
            <a:r>
              <a:rPr lang="cs-CZ" altLang="en-US" sz="2400" dirty="0" err="1" smtClean="0">
                <a:latin typeface="Calibri" panose="020F0502020204030204" pitchFamily="34" charset="0"/>
                <a:cs typeface="Calibri" panose="020F0502020204030204" pitchFamily="34" charset="0"/>
              </a:rPr>
              <a:t>of</a:t>
            </a:r>
            <a:r>
              <a:rPr lang="cs-CZ" altLang="en-US" sz="2400" dirty="0" smtClean="0">
                <a:latin typeface="Calibri" panose="020F0502020204030204" pitchFamily="34" charset="0"/>
                <a:cs typeface="Calibri" panose="020F0502020204030204" pitchFamily="34" charset="0"/>
              </a:rPr>
              <a:t> </a:t>
            </a:r>
            <a:r>
              <a:rPr lang="cs-CZ" altLang="en-US" sz="2400" dirty="0" err="1" smtClean="0">
                <a:latin typeface="Calibri" panose="020F0502020204030204" pitchFamily="34" charset="0"/>
                <a:cs typeface="Calibri" panose="020F0502020204030204" pitchFamily="34" charset="0"/>
              </a:rPr>
              <a:t>nucleic</a:t>
            </a:r>
            <a:r>
              <a:rPr lang="cs-CZ" altLang="en-US" sz="2400" dirty="0" smtClean="0">
                <a:latin typeface="Calibri" panose="020F0502020204030204" pitchFamily="34" charset="0"/>
                <a:cs typeface="Calibri" panose="020F0502020204030204" pitchFamily="34" charset="0"/>
              </a:rPr>
              <a:t> acid </a:t>
            </a:r>
            <a:r>
              <a:rPr lang="cs-CZ" altLang="en-US" sz="2400" dirty="0" err="1" smtClean="0">
                <a:latin typeface="Calibri" panose="020F0502020204030204" pitchFamily="34" charset="0"/>
                <a:cs typeface="Calibri" panose="020F0502020204030204" pitchFamily="34" charset="0"/>
              </a:rPr>
              <a:t>called</a:t>
            </a:r>
            <a:r>
              <a:rPr lang="cs-CZ" altLang="en-US" sz="2400" dirty="0" smtClean="0">
                <a:latin typeface="Calibri" panose="020F0502020204030204" pitchFamily="34" charset="0"/>
                <a:cs typeface="Calibri" panose="020F0502020204030204" pitchFamily="34" charset="0"/>
              </a:rPr>
              <a:t> </a:t>
            </a:r>
            <a:r>
              <a:rPr lang="cs-CZ" altLang="en-US" sz="2400" b="1" dirty="0" err="1" smtClean="0">
                <a:latin typeface="Calibri" panose="020F0502020204030204" pitchFamily="34" charset="0"/>
                <a:cs typeface="Calibri" panose="020F0502020204030204" pitchFamily="34" charset="0"/>
              </a:rPr>
              <a:t>ribonucleic</a:t>
            </a:r>
            <a:r>
              <a:rPr lang="cs-CZ" altLang="en-US" sz="2400" b="1" dirty="0" smtClean="0">
                <a:latin typeface="Calibri" panose="020F0502020204030204" pitchFamily="34" charset="0"/>
                <a:cs typeface="Calibri" panose="020F0502020204030204" pitchFamily="34" charset="0"/>
              </a:rPr>
              <a:t> acid (RNA).</a:t>
            </a:r>
          </a:p>
          <a:p>
            <a:pPr eaLnBrk="1" hangingPunct="1">
              <a:lnSpc>
                <a:spcPct val="90000"/>
              </a:lnSpc>
              <a:buFontTx/>
              <a:buNone/>
              <a:defRPr/>
            </a:pPr>
            <a:endParaRPr lang="cs-CZ" altLang="en-US" sz="1800" b="1" dirty="0" smtClean="0">
              <a:latin typeface="Comic Sans MS" panose="030F0702030302020204" pitchFamily="66" charset="0"/>
            </a:endParaRPr>
          </a:p>
          <a:p>
            <a:pPr eaLnBrk="1" hangingPunct="1">
              <a:lnSpc>
                <a:spcPct val="90000"/>
              </a:lnSpc>
              <a:defRPr/>
            </a:pPr>
            <a:endParaRPr lang="cs-CZ" altLang="en-US" sz="1800" b="1" dirty="0" smtClean="0">
              <a:latin typeface="Comic Sans MS" panose="030F0702030302020204" pitchFamily="66"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702733" y="260648"/>
            <a:ext cx="7772400" cy="1143000"/>
          </a:xfrm>
        </p:spPr>
        <p:txBody>
          <a:bodyPr/>
          <a:lstStyle/>
          <a:p>
            <a:r>
              <a:rPr lang="cs-CZ" b="1" dirty="0" err="1" smtClean="0">
                <a:latin typeface="Calibri" panose="020F0502020204030204" pitchFamily="34" charset="0"/>
                <a:cs typeface="Calibri" panose="020F0502020204030204" pitchFamily="34" charset="0"/>
              </a:rPr>
              <a:t>Whole</a:t>
            </a:r>
            <a:r>
              <a:rPr lang="cs-CZ" b="1" dirty="0" smtClean="0">
                <a:latin typeface="Calibri" panose="020F0502020204030204" pitchFamily="34" charset="0"/>
                <a:cs typeface="Calibri" panose="020F0502020204030204" pitchFamily="34" charset="0"/>
              </a:rPr>
              <a:t> genome </a:t>
            </a:r>
            <a:r>
              <a:rPr lang="cs-CZ" b="1" dirty="0" err="1" smtClean="0">
                <a:latin typeface="Calibri" panose="020F0502020204030204" pitchFamily="34" charset="0"/>
                <a:cs typeface="Calibri" panose="020F0502020204030204" pitchFamily="34" charset="0"/>
              </a:rPr>
              <a:t>assembly</a:t>
            </a:r>
            <a:r>
              <a:rPr lang="cs-CZ" b="1" dirty="0" smtClean="0">
                <a:latin typeface="Calibri" panose="020F0502020204030204" pitchFamily="34" charset="0"/>
                <a:cs typeface="Calibri" panose="020F0502020204030204" pitchFamily="34" charset="0"/>
              </a:rPr>
              <a:t> </a:t>
            </a:r>
            <a:endParaRPr lang="en-US" b="1" dirty="0">
              <a:latin typeface="Calibri" panose="020F0502020204030204" pitchFamily="34" charset="0"/>
              <a:cs typeface="Calibri" panose="020F0502020204030204" pitchFamily="34" charset="0"/>
            </a:endParaRPr>
          </a:p>
        </p:txBody>
      </p:sp>
      <p:sp>
        <p:nvSpPr>
          <p:cNvPr id="3" name="Zástupný symbol pro obsah 2"/>
          <p:cNvSpPr>
            <a:spLocks noGrp="1"/>
          </p:cNvSpPr>
          <p:nvPr>
            <p:ph idx="1"/>
          </p:nvPr>
        </p:nvSpPr>
        <p:spPr>
          <a:xfrm>
            <a:off x="504664" y="4869160"/>
            <a:ext cx="8134672" cy="1584176"/>
          </a:xfrm>
        </p:spPr>
        <p:txBody>
          <a:bodyPr/>
          <a:lstStyle/>
          <a:p>
            <a:pPr marL="0" indent="0" algn="just">
              <a:buNone/>
            </a:pPr>
            <a:r>
              <a:rPr lang="en-US" sz="1600" dirty="0">
                <a:latin typeface="Calibri Light" panose="020F0302020204030204" pitchFamily="34" charset="0"/>
                <a:cs typeface="Calibri Light" panose="020F0302020204030204" pitchFamily="34" charset="0"/>
              </a:rPr>
              <a:t>In whole-genome assembly, the </a:t>
            </a:r>
            <a:r>
              <a:rPr lang="en-US" sz="1600" b="1" dirty="0">
                <a:solidFill>
                  <a:srgbClr val="FF0000"/>
                </a:solidFill>
                <a:latin typeface="Calibri Light" panose="020F0302020204030204" pitchFamily="34" charset="0"/>
                <a:cs typeface="Calibri Light" panose="020F0302020204030204" pitchFamily="34" charset="0"/>
              </a:rPr>
              <a:t>BAC fragments (red line segments</a:t>
            </a:r>
            <a:r>
              <a:rPr lang="en-US" sz="1600" dirty="0">
                <a:latin typeface="Calibri Light" panose="020F0302020204030204" pitchFamily="34" charset="0"/>
                <a:cs typeface="Calibri Light" panose="020F0302020204030204" pitchFamily="34" charset="0"/>
              </a:rPr>
              <a:t>) and the reads from five individuals (black line segments) are combined to produce a </a:t>
            </a:r>
            <a:r>
              <a:rPr lang="en-US" sz="1600" dirty="0" err="1">
                <a:latin typeface="Calibri Light" panose="020F0302020204030204" pitchFamily="34" charset="0"/>
                <a:cs typeface="Calibri Light" panose="020F0302020204030204" pitchFamily="34" charset="0"/>
              </a:rPr>
              <a:t>contig</a:t>
            </a:r>
            <a:r>
              <a:rPr lang="en-US" sz="1600" dirty="0">
                <a:latin typeface="Calibri Light" panose="020F0302020204030204" pitchFamily="34" charset="0"/>
                <a:cs typeface="Calibri Light" panose="020F0302020204030204" pitchFamily="34" charset="0"/>
              </a:rPr>
              <a:t> and a consensus sequence </a:t>
            </a:r>
            <a:r>
              <a:rPr lang="en-US" sz="1600" dirty="0">
                <a:solidFill>
                  <a:schemeClr val="accent1">
                    <a:lumMod val="75000"/>
                  </a:schemeClr>
                </a:solidFill>
                <a:latin typeface="Calibri Light" panose="020F0302020204030204" pitchFamily="34" charset="0"/>
                <a:cs typeface="Calibri Light" panose="020F0302020204030204" pitchFamily="34" charset="0"/>
              </a:rPr>
              <a:t>(green line). </a:t>
            </a:r>
            <a:r>
              <a:rPr lang="en-US" sz="1600" dirty="0">
                <a:latin typeface="Calibri Light" panose="020F0302020204030204" pitchFamily="34" charset="0"/>
                <a:cs typeface="Calibri Light" panose="020F0302020204030204" pitchFamily="34" charset="0"/>
              </a:rPr>
              <a:t>The </a:t>
            </a:r>
            <a:r>
              <a:rPr lang="en-US" sz="1600" dirty="0" err="1">
                <a:latin typeface="Calibri Light" panose="020F0302020204030204" pitchFamily="34" charset="0"/>
                <a:cs typeface="Calibri Light" panose="020F0302020204030204" pitchFamily="34" charset="0"/>
              </a:rPr>
              <a:t>contigs</a:t>
            </a:r>
            <a:r>
              <a:rPr lang="en-US" sz="1600" dirty="0">
                <a:latin typeface="Calibri Light" panose="020F0302020204030204" pitchFamily="34" charset="0"/>
                <a:cs typeface="Calibri Light" panose="020F0302020204030204" pitchFamily="34" charset="0"/>
              </a:rPr>
              <a:t> are connected into scaffolds, shown in red, by pairing end sequences, which are also called mates. If there is a gap between consecutive </a:t>
            </a:r>
            <a:r>
              <a:rPr lang="en-US" sz="1600" dirty="0" err="1">
                <a:latin typeface="Calibri Light" panose="020F0302020204030204" pitchFamily="34" charset="0"/>
                <a:cs typeface="Calibri Light" panose="020F0302020204030204" pitchFamily="34" charset="0"/>
              </a:rPr>
              <a:t>contigs</a:t>
            </a:r>
            <a:r>
              <a:rPr lang="en-US" sz="1600" dirty="0">
                <a:latin typeface="Calibri Light" panose="020F0302020204030204" pitchFamily="34" charset="0"/>
                <a:cs typeface="Calibri Light" panose="020F0302020204030204" pitchFamily="34" charset="0"/>
              </a:rPr>
              <a:t>, it has a known size. Next, the scaffolds are mapped to the genome (gray line) using sequence tagged site (STS) information, represented by blue </a:t>
            </a:r>
            <a:r>
              <a:rPr lang="en-US" sz="1600" dirty="0" smtClean="0">
                <a:latin typeface="Calibri Light" panose="020F0302020204030204" pitchFamily="34" charset="0"/>
                <a:cs typeface="Calibri Light" panose="020F0302020204030204" pitchFamily="34" charset="0"/>
              </a:rPr>
              <a:t>stars</a:t>
            </a:r>
            <a:r>
              <a:rPr lang="cs-CZ" sz="1600" dirty="0" smtClean="0">
                <a:latin typeface="Calibri Light" panose="020F0302020204030204" pitchFamily="34" charset="0"/>
                <a:cs typeface="Calibri Light" panose="020F0302020204030204" pitchFamily="34" charset="0"/>
              </a:rPr>
              <a:t> (</a:t>
            </a:r>
            <a:r>
              <a:rPr lang="en-US" sz="1100" i="1" dirty="0">
                <a:latin typeface="Calibri Light" panose="020F0302020204030204" pitchFamily="34" charset="0"/>
                <a:cs typeface="Calibri Light" panose="020F0302020204030204" pitchFamily="34" charset="0"/>
              </a:rPr>
              <a:t>Venter, C. et al. The sequence of the human genome. Science 291</a:t>
            </a:r>
            <a:r>
              <a:rPr lang="en-US" sz="1100" i="1" dirty="0" smtClean="0">
                <a:latin typeface="Calibri Light" panose="020F0302020204030204" pitchFamily="34" charset="0"/>
                <a:cs typeface="Calibri Light" panose="020F0302020204030204" pitchFamily="34" charset="0"/>
              </a:rPr>
              <a:t>,</a:t>
            </a:r>
            <a:r>
              <a:rPr lang="cs-CZ" sz="1100" i="1" dirty="0" smtClean="0">
                <a:latin typeface="Calibri Light" panose="020F0302020204030204" pitchFamily="34" charset="0"/>
                <a:cs typeface="Calibri Light" panose="020F0302020204030204" pitchFamily="34" charset="0"/>
              </a:rPr>
              <a:t> 2001)</a:t>
            </a:r>
            <a:endParaRPr lang="en-US" sz="1100" i="1" dirty="0">
              <a:latin typeface="Calibri Light" panose="020F0302020204030204" pitchFamily="34" charset="0"/>
              <a:cs typeface="Calibri Light" panose="020F0302020204030204" pitchFamily="34" charset="0"/>
            </a:endParaRPr>
          </a:p>
        </p:txBody>
      </p:sp>
      <p:pic>
        <p:nvPicPr>
          <p:cNvPr id="28674" name="Picture 2" descr="This diagram illustrates the whole-genome assembly method. The BAC fragments and Celera sequence reads were organized into contigs, which were assembled into larger scaffolds. The scaffolds were then mapped to the genome using physical map inform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5263" y="1431082"/>
            <a:ext cx="5227340" cy="3099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54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530" name="Picture 2" descr="The Human Genome Project - The Human Genome Proj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116632"/>
            <a:ext cx="8988491" cy="6741368"/>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539552" y="1383159"/>
            <a:ext cx="1728192" cy="461665"/>
          </a:xfrm>
          <a:prstGeom prst="rect">
            <a:avLst/>
          </a:prstGeom>
          <a:noFill/>
        </p:spPr>
        <p:txBody>
          <a:bodyPr wrap="square" rtlCol="0">
            <a:spAutoFit/>
          </a:bodyPr>
          <a:lstStyle/>
          <a:p>
            <a:r>
              <a:rPr lang="cs-CZ" dirty="0" smtClean="0"/>
              <a:t>NCHGR</a:t>
            </a:r>
            <a:endParaRPr lang="en-US" dirty="0"/>
          </a:p>
        </p:txBody>
      </p:sp>
      <p:sp>
        <p:nvSpPr>
          <p:cNvPr id="7" name="TextovéPole 6"/>
          <p:cNvSpPr txBox="1"/>
          <p:nvPr/>
        </p:nvSpPr>
        <p:spPr>
          <a:xfrm>
            <a:off x="6876256" y="1383158"/>
            <a:ext cx="1728192" cy="461665"/>
          </a:xfrm>
          <a:prstGeom prst="rect">
            <a:avLst/>
          </a:prstGeom>
          <a:noFill/>
        </p:spPr>
        <p:txBody>
          <a:bodyPr wrap="square" rtlCol="0">
            <a:spAutoFit/>
          </a:bodyPr>
          <a:lstStyle/>
          <a:p>
            <a:r>
              <a:rPr lang="cs-CZ" dirty="0" err="1" smtClean="0"/>
              <a:t>Celera</a:t>
            </a:r>
            <a:endParaRPr lang="en-US" dirty="0"/>
          </a:p>
        </p:txBody>
      </p:sp>
    </p:spTree>
    <p:extLst>
      <p:ext uri="{BB962C8B-B14F-4D97-AF65-F5344CB8AC3E}">
        <p14:creationId xmlns:p14="http://schemas.microsoft.com/office/powerpoint/2010/main" val="12617630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HGP – major achievements </a:t>
            </a:r>
            <a:endParaRPr lang="en-US" dirty="0"/>
          </a:p>
        </p:txBody>
      </p:sp>
      <p:pic>
        <p:nvPicPr>
          <p:cNvPr id="4" name="Zástupný symbol pro obsah 3"/>
          <p:cNvPicPr>
            <a:picLocks noGrp="1" noChangeAspect="1"/>
          </p:cNvPicPr>
          <p:nvPr>
            <p:ph idx="1"/>
          </p:nvPr>
        </p:nvPicPr>
        <p:blipFill>
          <a:blip r:embed="rId2"/>
          <a:stretch>
            <a:fillRect/>
          </a:stretch>
        </p:blipFill>
        <p:spPr>
          <a:xfrm>
            <a:off x="486273" y="2852936"/>
            <a:ext cx="8262191" cy="3791014"/>
          </a:xfrm>
          <a:prstGeom prst="rect">
            <a:avLst/>
          </a:prstGeom>
        </p:spPr>
      </p:pic>
      <p:sp>
        <p:nvSpPr>
          <p:cNvPr id="5" name="Obdélník 4"/>
          <p:cNvSpPr/>
          <p:nvPr/>
        </p:nvSpPr>
        <p:spPr>
          <a:xfrm>
            <a:off x="251520" y="1744081"/>
            <a:ext cx="8784976" cy="2123658"/>
          </a:xfrm>
          <a:prstGeom prst="rect">
            <a:avLst/>
          </a:prstGeom>
        </p:spPr>
        <p:txBody>
          <a:bodyPr wrap="square">
            <a:spAutoFit/>
          </a:bodyPr>
          <a:lstStyle/>
          <a:p>
            <a:r>
              <a:rPr lang="en-US" sz="2800" b="1" dirty="0" smtClean="0">
                <a:latin typeface="Calibri Light" panose="020F0302020204030204" pitchFamily="34" charset="0"/>
                <a:cs typeface="Calibri Light" panose="020F0302020204030204" pitchFamily="34" charset="0"/>
              </a:rPr>
              <a:t>1999</a:t>
            </a:r>
            <a:r>
              <a:rPr lang="en-US" sz="2800" dirty="0" smtClean="0">
                <a:latin typeface="Calibri Light" panose="020F0302020204030204" pitchFamily="34" charset="0"/>
                <a:cs typeface="Calibri Light" panose="020F0302020204030204" pitchFamily="34" charset="0"/>
              </a:rPr>
              <a:t> - 1st human whole chromosome sequence obtained – </a:t>
            </a:r>
            <a:r>
              <a:rPr lang="en-US" sz="2800" b="1" dirty="0" err="1" smtClean="0">
                <a:latin typeface="Calibri Light" panose="020F0302020204030204" pitchFamily="34" charset="0"/>
                <a:cs typeface="Calibri Light" panose="020F0302020204030204" pitchFamily="34" charset="0"/>
              </a:rPr>
              <a:t>chr</a:t>
            </a:r>
            <a:r>
              <a:rPr lang="cs-CZ" sz="2800" b="1" dirty="0" err="1" smtClean="0">
                <a:latin typeface="Calibri Light" panose="020F0302020204030204" pitchFamily="34" charset="0"/>
                <a:cs typeface="Calibri Light" panose="020F0302020204030204" pitchFamily="34" charset="0"/>
              </a:rPr>
              <a:t>omosome</a:t>
            </a:r>
            <a:r>
              <a:rPr lang="cs-CZ" sz="2800" b="1" dirty="0" smtClean="0">
                <a:latin typeface="Calibri Light" panose="020F0302020204030204" pitchFamily="34" charset="0"/>
                <a:cs typeface="Calibri Light" panose="020F0302020204030204" pitchFamily="34" charset="0"/>
              </a:rPr>
              <a:t> </a:t>
            </a:r>
            <a:r>
              <a:rPr lang="en-US" sz="2800" b="1" dirty="0" smtClean="0">
                <a:latin typeface="Calibri Light" panose="020F0302020204030204" pitchFamily="34" charset="0"/>
                <a:cs typeface="Calibri Light" panose="020F0302020204030204" pitchFamily="34" charset="0"/>
              </a:rPr>
              <a:t>22</a:t>
            </a:r>
            <a:endParaRPr lang="cs-CZ" sz="2800" b="1" dirty="0" smtClean="0">
              <a:latin typeface="Calibri Light" panose="020F0302020204030204" pitchFamily="34" charset="0"/>
              <a:cs typeface="Calibri Light" panose="020F0302020204030204" pitchFamily="34" charset="0"/>
            </a:endParaRPr>
          </a:p>
          <a:p>
            <a:endParaRPr lang="en-US" dirty="0" smtClean="0">
              <a:latin typeface="Calibri Light" panose="020F0302020204030204" pitchFamily="34" charset="0"/>
              <a:cs typeface="Calibri Light" panose="020F0302020204030204" pitchFamily="34" charset="0"/>
            </a:endParaRPr>
          </a:p>
          <a:p>
            <a:endParaRPr lang="en-US" dirty="0" smtClean="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0437399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HGP – major achievements </a:t>
            </a:r>
            <a:endParaRPr lang="en-US" dirty="0"/>
          </a:p>
        </p:txBody>
      </p:sp>
      <p:sp>
        <p:nvSpPr>
          <p:cNvPr id="3" name="Zástupný symbol pro obsah 2"/>
          <p:cNvSpPr>
            <a:spLocks noGrp="1"/>
          </p:cNvSpPr>
          <p:nvPr>
            <p:ph idx="1"/>
          </p:nvPr>
        </p:nvSpPr>
        <p:spPr>
          <a:xfrm>
            <a:off x="685800" y="1981200"/>
            <a:ext cx="7772400" cy="1807840"/>
          </a:xfrm>
        </p:spPr>
        <p:txBody>
          <a:bodyPr/>
          <a:lstStyle/>
          <a:p>
            <a:pPr marL="0" indent="0">
              <a:buNone/>
            </a:pPr>
            <a:r>
              <a:rPr lang="en-US" sz="2000" b="1" dirty="0" smtClean="0">
                <a:latin typeface="Calibri Light" panose="020F0302020204030204" pitchFamily="34" charset="0"/>
                <a:cs typeface="Calibri Light" panose="020F0302020204030204" pitchFamily="34" charset="0"/>
              </a:rPr>
              <a:t>On Feb. 12, 2001 HGP and Celera announced a working draft of the sequence of the human genome — </a:t>
            </a:r>
            <a:r>
              <a:rPr lang="en-US" sz="2000" dirty="0" smtClean="0">
                <a:latin typeface="Calibri Light" panose="020F0302020204030204" pitchFamily="34" charset="0"/>
                <a:cs typeface="Calibri Light" panose="020F0302020204030204" pitchFamily="34" charset="0"/>
              </a:rPr>
              <a:t>the genetic blueprint for a human being announced (HGP – Nature; Celera – Science)</a:t>
            </a:r>
          </a:p>
          <a:p>
            <a:pPr marL="0" indent="0">
              <a:buNone/>
            </a:pPr>
            <a:r>
              <a:rPr lang="en-US" sz="2000" dirty="0" smtClean="0">
                <a:latin typeface="Calibri Light" panose="020F0302020204030204" pitchFamily="34" charset="0"/>
                <a:cs typeface="Calibri Light" panose="020F0302020204030204" pitchFamily="34" charset="0"/>
              </a:rPr>
              <a:t>President Bill Clinton holds a ceremony at the White House to announce this achievement. </a:t>
            </a:r>
            <a:endParaRPr lang="en-US" sz="2000" dirty="0">
              <a:latin typeface="Calibri Light" panose="020F0302020204030204" pitchFamily="34" charset="0"/>
              <a:cs typeface="Calibri Light" panose="020F0302020204030204" pitchFamily="34" charset="0"/>
            </a:endParaRPr>
          </a:p>
        </p:txBody>
      </p:sp>
      <p:pic>
        <p:nvPicPr>
          <p:cNvPr id="23554" name="Picture 2" descr="The Human Genome Project in 2020 Hinds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3991" y="4149080"/>
            <a:ext cx="3198029" cy="2175130"/>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Volume 409 Issue 68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4053994"/>
            <a:ext cx="1728192" cy="2270216"/>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972573" y="6381328"/>
            <a:ext cx="1438214" cy="276999"/>
          </a:xfrm>
          <a:prstGeom prst="rect">
            <a:avLst/>
          </a:prstGeom>
        </p:spPr>
        <p:txBody>
          <a:bodyPr wrap="none">
            <a:spAutoFit/>
          </a:bodyPr>
          <a:lstStyle/>
          <a:p>
            <a:r>
              <a:rPr lang="en-US" sz="1200" b="1" dirty="0">
                <a:solidFill>
                  <a:srgbClr val="222222"/>
                </a:solidFill>
                <a:latin typeface="Harding"/>
              </a:rPr>
              <a:t>15 February 2001</a:t>
            </a:r>
            <a:endParaRPr lang="en-US" sz="1200" b="1" i="0" dirty="0">
              <a:solidFill>
                <a:srgbClr val="222222"/>
              </a:solidFill>
              <a:effectLst/>
              <a:latin typeface="Harding"/>
            </a:endParaRPr>
          </a:p>
        </p:txBody>
      </p:sp>
      <p:pic>
        <p:nvPicPr>
          <p:cNvPr id="23562" name="Picture 10" descr="https://images-na.ssl-images-amazon.com/images/I/51WTRGTwGuL._SX382_BO1,204,203,200_.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4068" y="4053994"/>
            <a:ext cx="1934132" cy="2270216"/>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6772027" y="6376388"/>
            <a:ext cx="1438214" cy="276999"/>
          </a:xfrm>
          <a:prstGeom prst="rect">
            <a:avLst/>
          </a:prstGeom>
        </p:spPr>
        <p:txBody>
          <a:bodyPr wrap="none">
            <a:spAutoFit/>
          </a:bodyPr>
          <a:lstStyle/>
          <a:p>
            <a:r>
              <a:rPr lang="en-US" sz="1200" b="1" dirty="0">
                <a:solidFill>
                  <a:srgbClr val="0F1111"/>
                </a:solidFill>
                <a:latin typeface="Arial" panose="020B0604020202020204" pitchFamily="34" charset="0"/>
              </a:rPr>
              <a:t>16 February 2001</a:t>
            </a:r>
            <a:endParaRPr lang="en-US" sz="1200" b="1" i="0" dirty="0">
              <a:solidFill>
                <a:srgbClr val="0F1111"/>
              </a:solidFill>
              <a:effectLst/>
              <a:latin typeface="Arial" panose="020B0604020202020204" pitchFamily="34" charset="0"/>
            </a:endParaRPr>
          </a:p>
        </p:txBody>
      </p:sp>
    </p:spTree>
    <p:extLst>
      <p:ext uri="{BB962C8B-B14F-4D97-AF65-F5344CB8AC3E}">
        <p14:creationId xmlns:p14="http://schemas.microsoft.com/office/powerpoint/2010/main" val="317421691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5436096" y="1981200"/>
            <a:ext cx="3528392" cy="461615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HGP – major achievements </a:t>
            </a:r>
            <a:endParaRPr lang="en-US" dirty="0"/>
          </a:p>
        </p:txBody>
      </p:sp>
      <p:sp>
        <p:nvSpPr>
          <p:cNvPr id="3" name="Zástupný symbol pro obsah 2"/>
          <p:cNvSpPr>
            <a:spLocks noGrp="1"/>
          </p:cNvSpPr>
          <p:nvPr>
            <p:ph idx="1"/>
          </p:nvPr>
        </p:nvSpPr>
        <p:spPr>
          <a:xfrm>
            <a:off x="441648" y="1916832"/>
            <a:ext cx="4678288" cy="1447800"/>
          </a:xfrm>
        </p:spPr>
        <p:txBody>
          <a:bodyPr/>
          <a:lstStyle/>
          <a:p>
            <a:r>
              <a:rPr lang="en-US" sz="2000" b="1" dirty="0" smtClean="0">
                <a:latin typeface="Calibri Light" panose="020F0302020204030204" pitchFamily="34" charset="0"/>
                <a:cs typeface="Calibri Light" panose="020F0302020204030204" pitchFamily="34" charset="0"/>
              </a:rPr>
              <a:t>On April 14, 2003</a:t>
            </a:r>
            <a:r>
              <a:rPr lang="en-US" sz="2000" dirty="0" smtClean="0">
                <a:latin typeface="Calibri Light" panose="020F0302020204030204" pitchFamily="34" charset="0"/>
                <a:cs typeface="Calibri Light" panose="020F0302020204030204" pitchFamily="34" charset="0"/>
              </a:rPr>
              <a:t>, the IHGSC announced the successful completion of the Human Genome Project </a:t>
            </a:r>
          </a:p>
          <a:p>
            <a:r>
              <a:rPr lang="en-US" sz="2000" dirty="0" smtClean="0">
                <a:latin typeface="Calibri Light" panose="020F0302020204030204" pitchFamily="34" charset="0"/>
                <a:cs typeface="Calibri Light" panose="020F0302020204030204" pitchFamily="34" charset="0"/>
              </a:rPr>
              <a:t>Project finished more than two years ahead of schedule with $2.7 billion total budget</a:t>
            </a:r>
            <a:endParaRPr lang="en-US" sz="2000" dirty="0">
              <a:latin typeface="Calibri Light" panose="020F0302020204030204" pitchFamily="34" charset="0"/>
              <a:cs typeface="Calibri Light" panose="020F0302020204030204" pitchFamily="34" charset="0"/>
            </a:endParaRPr>
          </a:p>
        </p:txBody>
      </p:sp>
      <p:pic>
        <p:nvPicPr>
          <p:cNvPr id="4" name="Obrázek 3"/>
          <p:cNvPicPr>
            <a:picLocks noChangeAspect="1"/>
          </p:cNvPicPr>
          <p:nvPr/>
        </p:nvPicPr>
        <p:blipFill>
          <a:blip r:embed="rId2"/>
          <a:stretch>
            <a:fillRect/>
          </a:stretch>
        </p:blipFill>
        <p:spPr>
          <a:xfrm>
            <a:off x="5580112" y="2132856"/>
            <a:ext cx="3094112" cy="4144943"/>
          </a:xfrm>
          <a:prstGeom prst="rect">
            <a:avLst/>
          </a:prstGeom>
          <a:solidFill>
            <a:schemeClr val="bg1">
              <a:lumMod val="85000"/>
            </a:schemeClr>
          </a:solidFill>
        </p:spPr>
      </p:pic>
      <p:pic>
        <p:nvPicPr>
          <p:cNvPr id="24582" name="Picture 6" descr="President George W. Bush awards the Presidential Medal of Freedom to physician Francis S. Collins, director of the National Human Genome Research Institute, in the East Room Nov. 5, 2007. White House photo by Eric Dra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145" y="4005064"/>
            <a:ext cx="3880895" cy="259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36802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476672"/>
            <a:ext cx="7772400" cy="1143000"/>
          </a:xfrm>
        </p:spPr>
        <p:txBody>
          <a:bodyPr/>
          <a:lstStyle/>
          <a:p>
            <a:r>
              <a:rPr lang="en-US" b="1" dirty="0" smtClean="0">
                <a:latin typeface="Calibri" panose="020F0502020204030204" pitchFamily="34" charset="0"/>
                <a:cs typeface="Calibri" panose="020F0502020204030204" pitchFamily="34" charset="0"/>
              </a:rPr>
              <a:t>HGP - results</a:t>
            </a:r>
            <a:endParaRPr lang="en-US" b="1" dirty="0">
              <a:latin typeface="Calibri" panose="020F0502020204030204" pitchFamily="34" charset="0"/>
              <a:cs typeface="Calibri" panose="020F0502020204030204" pitchFamily="34" charset="0"/>
            </a:endParaRPr>
          </a:p>
        </p:txBody>
      </p:sp>
      <p:sp>
        <p:nvSpPr>
          <p:cNvPr id="3" name="Zástupný symbol pro obsah 2"/>
          <p:cNvSpPr>
            <a:spLocks noGrp="1"/>
          </p:cNvSpPr>
          <p:nvPr>
            <p:ph idx="1"/>
          </p:nvPr>
        </p:nvSpPr>
        <p:spPr>
          <a:xfrm>
            <a:off x="685800" y="1412776"/>
            <a:ext cx="7772400" cy="4968552"/>
          </a:xfrm>
        </p:spPr>
        <p:txBody>
          <a:bodyPr/>
          <a:lstStyle/>
          <a:p>
            <a:endParaRPr lang="en-US" sz="1100" dirty="0" smtClean="0"/>
          </a:p>
          <a:p>
            <a:r>
              <a:rPr lang="en-US" sz="2000" dirty="0" smtClean="0">
                <a:latin typeface="Calibri Light" panose="020F0302020204030204" pitchFamily="34" charset="0"/>
                <a:cs typeface="Calibri Light" panose="020F0302020204030204" pitchFamily="34" charset="0"/>
              </a:rPr>
              <a:t>The human </a:t>
            </a:r>
            <a:r>
              <a:rPr lang="en-US" sz="2000" b="1" dirty="0" smtClean="0">
                <a:latin typeface="Calibri Light" panose="020F0302020204030204" pitchFamily="34" charset="0"/>
                <a:cs typeface="Calibri Light" panose="020F0302020204030204" pitchFamily="34" charset="0"/>
              </a:rPr>
              <a:t>genome</a:t>
            </a:r>
            <a:r>
              <a:rPr lang="en-US" sz="2000" dirty="0" smtClean="0">
                <a:latin typeface="Calibri Light" panose="020F0302020204030204" pitchFamily="34" charset="0"/>
                <a:cs typeface="Calibri Light" panose="020F0302020204030204" pitchFamily="34" charset="0"/>
              </a:rPr>
              <a:t> contains roughly </a:t>
            </a:r>
            <a:r>
              <a:rPr lang="en-US" sz="2000" b="1" dirty="0" smtClean="0">
                <a:latin typeface="Calibri Light" panose="020F0302020204030204" pitchFamily="34" charset="0"/>
                <a:cs typeface="Calibri Light" panose="020F0302020204030204" pitchFamily="34" charset="0"/>
              </a:rPr>
              <a:t>3.2 billion </a:t>
            </a:r>
            <a:r>
              <a:rPr lang="en-US" sz="2000" dirty="0" smtClean="0">
                <a:latin typeface="Calibri Light" panose="020F0302020204030204" pitchFamily="34" charset="0"/>
                <a:cs typeface="Calibri Light" panose="020F0302020204030204" pitchFamily="34" charset="0"/>
              </a:rPr>
              <a:t>base pairs, </a:t>
            </a:r>
          </a:p>
          <a:p>
            <a:r>
              <a:rPr lang="en-US" sz="2000" dirty="0" smtClean="0">
                <a:latin typeface="Calibri Light" panose="020F0302020204030204" pitchFamily="34" charset="0"/>
                <a:cs typeface="Calibri Light" panose="020F0302020204030204" pitchFamily="34" charset="0"/>
              </a:rPr>
              <a:t>The human genome contains </a:t>
            </a:r>
            <a:r>
              <a:rPr lang="en-US" sz="2000" b="1" dirty="0" smtClean="0">
                <a:latin typeface="Calibri Light" panose="020F0302020204030204" pitchFamily="34" charset="0"/>
                <a:cs typeface="Calibri Light" panose="020F0302020204030204" pitchFamily="34" charset="0"/>
              </a:rPr>
              <a:t>97%</a:t>
            </a:r>
            <a:r>
              <a:rPr lang="en-US" sz="2000" dirty="0" smtClean="0">
                <a:latin typeface="Calibri Light" panose="020F0302020204030204" pitchFamily="34" charset="0"/>
                <a:cs typeface="Calibri Light" panose="020F0302020204030204" pitchFamily="34" charset="0"/>
              </a:rPr>
              <a:t> repetitive junk DNA content, o</a:t>
            </a:r>
            <a:r>
              <a:rPr lang="en-US" sz="2000" b="1" dirty="0" smtClean="0">
                <a:latin typeface="Calibri Light" panose="020F0302020204030204" pitchFamily="34" charset="0"/>
                <a:cs typeface="Calibri Light" panose="020F0302020204030204" pitchFamily="34" charset="0"/>
              </a:rPr>
              <a:t>nly 2 to 3%</a:t>
            </a:r>
            <a:r>
              <a:rPr lang="en-US" sz="2000" dirty="0" smtClean="0">
                <a:latin typeface="Calibri Light" panose="020F0302020204030204" pitchFamily="34" charset="0"/>
                <a:cs typeface="Calibri Light" panose="020F0302020204030204" pitchFamily="34" charset="0"/>
              </a:rPr>
              <a:t> portion of the genome </a:t>
            </a:r>
            <a:r>
              <a:rPr lang="en-US" sz="2000" b="1" dirty="0" smtClean="0">
                <a:latin typeface="Calibri Light" panose="020F0302020204030204" pitchFamily="34" charset="0"/>
                <a:cs typeface="Calibri Light" panose="020F0302020204030204" pitchFamily="34" charset="0"/>
              </a:rPr>
              <a:t>encodes proteins</a:t>
            </a:r>
          </a:p>
          <a:p>
            <a:r>
              <a:rPr lang="en-US" sz="2000" dirty="0" smtClean="0">
                <a:latin typeface="Calibri Light" panose="020F0302020204030204" pitchFamily="34" charset="0"/>
                <a:cs typeface="Calibri Light" panose="020F0302020204030204" pitchFamily="34" charset="0"/>
              </a:rPr>
              <a:t>There are round </a:t>
            </a:r>
            <a:r>
              <a:rPr lang="en-US" sz="2000" b="1" dirty="0" smtClean="0">
                <a:latin typeface="Calibri Light" panose="020F0302020204030204" pitchFamily="34" charset="0"/>
                <a:cs typeface="Calibri Light" panose="020F0302020204030204" pitchFamily="34" charset="0"/>
              </a:rPr>
              <a:t>25,000 to 30,000 genes </a:t>
            </a:r>
            <a:r>
              <a:rPr lang="en-US" sz="2000" dirty="0" smtClean="0">
                <a:latin typeface="Calibri Light" panose="020F0302020204030204" pitchFamily="34" charset="0"/>
                <a:cs typeface="Calibri Light" panose="020F0302020204030204" pitchFamily="34" charset="0"/>
              </a:rPr>
              <a:t>protein coding genes, </a:t>
            </a:r>
          </a:p>
          <a:p>
            <a:r>
              <a:rPr lang="en-US" sz="2000" dirty="0" smtClean="0">
                <a:latin typeface="Calibri Light" panose="020F0302020204030204" pitchFamily="34" charset="0"/>
                <a:cs typeface="Calibri Light" panose="020F0302020204030204" pitchFamily="34" charset="0"/>
              </a:rPr>
              <a:t>The average human gene consists of </a:t>
            </a:r>
            <a:r>
              <a:rPr lang="en-US" sz="2000" b="1" dirty="0" smtClean="0">
                <a:latin typeface="Calibri Light" panose="020F0302020204030204" pitchFamily="34" charset="0"/>
                <a:cs typeface="Calibri Light" panose="020F0302020204030204" pitchFamily="34" charset="0"/>
              </a:rPr>
              <a:t>3,000 nucleotide bases</a:t>
            </a:r>
            <a:r>
              <a:rPr lang="en-US" sz="2000" dirty="0" smtClean="0">
                <a:latin typeface="Calibri Light" panose="020F0302020204030204" pitchFamily="34" charset="0"/>
                <a:cs typeface="Calibri Light" panose="020F0302020204030204" pitchFamily="34" charset="0"/>
              </a:rPr>
              <a:t>, but sizes vary greatly (largest gene is the </a:t>
            </a:r>
            <a:r>
              <a:rPr lang="en-US" sz="2000" b="1" dirty="0" smtClean="0">
                <a:latin typeface="Calibri Light" panose="020F0302020204030204" pitchFamily="34" charset="0"/>
                <a:cs typeface="Calibri Light" panose="020F0302020204030204" pitchFamily="34" charset="0"/>
              </a:rPr>
              <a:t>dystrophin having 2.4Mb </a:t>
            </a:r>
            <a:r>
              <a:rPr lang="en-US" sz="2000" dirty="0" smtClean="0">
                <a:latin typeface="Calibri Light" panose="020F0302020204030204" pitchFamily="34" charset="0"/>
                <a:cs typeface="Calibri Light" panose="020F0302020204030204" pitchFamily="34" charset="0"/>
              </a:rPr>
              <a:t>in size)</a:t>
            </a:r>
          </a:p>
          <a:p>
            <a:r>
              <a:rPr lang="en-US" sz="2000" b="1" dirty="0" smtClean="0">
                <a:latin typeface="Calibri Light" panose="020F0302020204030204" pitchFamily="34" charset="0"/>
                <a:cs typeface="Calibri Light" panose="020F0302020204030204" pitchFamily="34" charset="0"/>
              </a:rPr>
              <a:t>Gene-rich </a:t>
            </a:r>
            <a:r>
              <a:rPr lang="en-US" sz="2000" dirty="0" smtClean="0">
                <a:latin typeface="Calibri Light" panose="020F0302020204030204" pitchFamily="34" charset="0"/>
                <a:cs typeface="Calibri Light" panose="020F0302020204030204" pitchFamily="34" charset="0"/>
              </a:rPr>
              <a:t>areas of the genome are predominantly made up of </a:t>
            </a:r>
            <a:r>
              <a:rPr lang="en-US" sz="2000" b="1" dirty="0" smtClean="0">
                <a:latin typeface="Calibri Light" panose="020F0302020204030204" pitchFamily="34" charset="0"/>
                <a:cs typeface="Calibri Light" panose="020F0302020204030204" pitchFamily="34" charset="0"/>
              </a:rPr>
              <a:t>G and C </a:t>
            </a:r>
            <a:r>
              <a:rPr lang="en-US" sz="2000" dirty="0" smtClean="0">
                <a:latin typeface="Calibri Light" panose="020F0302020204030204" pitchFamily="34" charset="0"/>
                <a:cs typeface="Calibri Light" panose="020F0302020204030204" pitchFamily="34" charset="0"/>
              </a:rPr>
              <a:t>bases, whereas gene-poor regions are mainly composed of A and T bases</a:t>
            </a:r>
          </a:p>
          <a:p>
            <a:r>
              <a:rPr lang="en-US" sz="2000" dirty="0" smtClean="0">
                <a:latin typeface="Calibri Light" panose="020F0302020204030204" pitchFamily="34" charset="0"/>
                <a:cs typeface="Calibri Light" panose="020F0302020204030204" pitchFamily="34" charset="0"/>
              </a:rPr>
              <a:t>Chromosome </a:t>
            </a:r>
            <a:r>
              <a:rPr lang="en-US" sz="2000" b="1" dirty="0" smtClean="0">
                <a:latin typeface="Calibri Light" panose="020F0302020204030204" pitchFamily="34" charset="0"/>
                <a:cs typeface="Calibri Light" panose="020F0302020204030204" pitchFamily="34" charset="0"/>
              </a:rPr>
              <a:t>1</a:t>
            </a:r>
            <a:r>
              <a:rPr lang="en-US" sz="2000" dirty="0" smtClean="0">
                <a:latin typeface="Calibri Light" panose="020F0302020204030204" pitchFamily="34" charset="0"/>
                <a:cs typeface="Calibri Light" panose="020F0302020204030204" pitchFamily="34" charset="0"/>
              </a:rPr>
              <a:t> has the </a:t>
            </a:r>
            <a:r>
              <a:rPr lang="en-US" sz="2000" b="1" dirty="0" smtClean="0">
                <a:latin typeface="Calibri Light" panose="020F0302020204030204" pitchFamily="34" charset="0"/>
                <a:cs typeface="Calibri Light" panose="020F0302020204030204" pitchFamily="34" charset="0"/>
              </a:rPr>
              <a:t>most genes </a:t>
            </a:r>
            <a:r>
              <a:rPr lang="en-US" sz="2000" dirty="0" smtClean="0">
                <a:latin typeface="Calibri Light" panose="020F0302020204030204" pitchFamily="34" charset="0"/>
                <a:cs typeface="Calibri Light" panose="020F0302020204030204" pitchFamily="34" charset="0"/>
              </a:rPr>
              <a:t>(2968), whereas the Y chromosome has the least (231)</a:t>
            </a:r>
          </a:p>
          <a:p>
            <a:r>
              <a:rPr lang="en-US" sz="2000" dirty="0" smtClean="0">
                <a:latin typeface="Calibri Light" panose="020F0302020204030204" pitchFamily="34" charset="0"/>
                <a:cs typeface="Calibri Light" panose="020F0302020204030204" pitchFamily="34" charset="0"/>
              </a:rPr>
              <a:t>The order of </a:t>
            </a:r>
            <a:r>
              <a:rPr lang="en-US" sz="2000" b="1" dirty="0" smtClean="0">
                <a:latin typeface="Calibri Light" panose="020F0302020204030204" pitchFamily="34" charset="0"/>
                <a:cs typeface="Calibri Light" panose="020F0302020204030204" pitchFamily="34" charset="0"/>
              </a:rPr>
              <a:t>99.9%</a:t>
            </a:r>
            <a:r>
              <a:rPr lang="en-US" sz="2000" dirty="0" smtClean="0">
                <a:latin typeface="Calibri Light" panose="020F0302020204030204" pitchFamily="34" charset="0"/>
                <a:cs typeface="Calibri Light" panose="020F0302020204030204" pitchFamily="34" charset="0"/>
              </a:rPr>
              <a:t> of nucleotide bases is exactly </a:t>
            </a:r>
            <a:r>
              <a:rPr lang="en-US" sz="2000" b="1" dirty="0" smtClean="0">
                <a:latin typeface="Calibri Light" panose="020F0302020204030204" pitchFamily="34" charset="0"/>
                <a:cs typeface="Calibri Light" panose="020F0302020204030204" pitchFamily="34" charset="0"/>
              </a:rPr>
              <a:t>the same in all people</a:t>
            </a:r>
          </a:p>
          <a:p>
            <a:r>
              <a:rPr lang="en-US" sz="2000" dirty="0" smtClean="0">
                <a:latin typeface="Calibri Light" panose="020F0302020204030204" pitchFamily="34" charset="0"/>
                <a:cs typeface="Calibri Light" panose="020F0302020204030204" pitchFamily="34" charset="0"/>
              </a:rPr>
              <a:t>The genome of us has </a:t>
            </a:r>
            <a:r>
              <a:rPr lang="en-US" sz="2000" b="1" dirty="0" smtClean="0">
                <a:latin typeface="Calibri Light" panose="020F0302020204030204" pitchFamily="34" charset="0"/>
                <a:cs typeface="Calibri Light" panose="020F0302020204030204" pitchFamily="34" charset="0"/>
              </a:rPr>
              <a:t>1.4 </a:t>
            </a:r>
            <a:r>
              <a:rPr lang="en-US" sz="2000" dirty="0" smtClean="0">
                <a:latin typeface="Calibri Light" panose="020F0302020204030204" pitchFamily="34" charset="0"/>
                <a:cs typeface="Calibri Light" panose="020F0302020204030204" pitchFamily="34" charset="0"/>
              </a:rPr>
              <a:t>million known </a:t>
            </a:r>
            <a:r>
              <a:rPr lang="en-US" sz="2000" b="1" dirty="0" smtClean="0">
                <a:latin typeface="Calibri Light" panose="020F0302020204030204" pitchFamily="34" charset="0"/>
                <a:cs typeface="Calibri Light" panose="020F0302020204030204" pitchFamily="34" charset="0"/>
              </a:rPr>
              <a:t>SNPs.</a:t>
            </a:r>
            <a:r>
              <a:rPr lang="en-US" sz="2000" dirty="0" smtClean="0">
                <a:latin typeface="Calibri Light" panose="020F0302020204030204" pitchFamily="34" charset="0"/>
                <a:cs typeface="Calibri Light" panose="020F0302020204030204" pitchFamily="34" charset="0"/>
              </a:rPr>
              <a:t> </a:t>
            </a:r>
          </a:p>
          <a:p>
            <a:endParaRPr lang="en-US" sz="2000" dirty="0" smtClean="0"/>
          </a:p>
          <a:p>
            <a:endParaRPr lang="en-US" sz="2000" dirty="0"/>
          </a:p>
        </p:txBody>
      </p:sp>
    </p:spTree>
    <p:extLst>
      <p:ext uri="{BB962C8B-B14F-4D97-AF65-F5344CB8AC3E}">
        <p14:creationId xmlns:p14="http://schemas.microsoft.com/office/powerpoint/2010/main" val="128713956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258323"/>
            <a:ext cx="7772400" cy="794413"/>
          </a:xfrm>
        </p:spPr>
        <p:txBody>
          <a:bodyPr/>
          <a:lstStyle/>
          <a:p>
            <a:r>
              <a:rPr lang="en-US" sz="4000" b="1" dirty="0" smtClean="0">
                <a:latin typeface="Calibri" panose="020F0502020204030204" pitchFamily="34" charset="0"/>
                <a:cs typeface="Calibri" panose="020F0502020204030204" pitchFamily="34" charset="0"/>
              </a:rPr>
              <a:t>HGP- outcomes </a:t>
            </a:r>
            <a:endParaRPr lang="en-US" sz="4000" b="1" dirty="0">
              <a:latin typeface="Calibri" panose="020F0502020204030204" pitchFamily="34" charset="0"/>
              <a:cs typeface="Calibri" panose="020F0502020204030204" pitchFamily="34" charset="0"/>
            </a:endParaRPr>
          </a:p>
        </p:txBody>
      </p:sp>
      <p:graphicFrame>
        <p:nvGraphicFramePr>
          <p:cNvPr id="5" name="Zástupný symbol pro obsah 4"/>
          <p:cNvGraphicFramePr>
            <a:graphicFrameLocks noGrp="1"/>
          </p:cNvGraphicFramePr>
          <p:nvPr>
            <p:ph idx="1"/>
            <p:extLst>
              <p:ext uri="{D42A27DB-BD31-4B8C-83A1-F6EECF244321}">
                <p14:modId xmlns:p14="http://schemas.microsoft.com/office/powerpoint/2010/main" val="3164517357"/>
              </p:ext>
            </p:extLst>
          </p:nvPr>
        </p:nvGraphicFramePr>
        <p:xfrm>
          <a:off x="215516" y="1285539"/>
          <a:ext cx="8712968" cy="5527837"/>
        </p:xfrm>
        <a:graphic>
          <a:graphicData uri="http://schemas.openxmlformats.org/drawingml/2006/table">
            <a:tbl>
              <a:tblPr/>
              <a:tblGrid>
                <a:gridCol w="2178242">
                  <a:extLst>
                    <a:ext uri="{9D8B030D-6E8A-4147-A177-3AD203B41FA5}">
                      <a16:colId xmlns:a16="http://schemas.microsoft.com/office/drawing/2014/main" val="1863443586"/>
                    </a:ext>
                  </a:extLst>
                </a:gridCol>
                <a:gridCol w="2178242">
                  <a:extLst>
                    <a:ext uri="{9D8B030D-6E8A-4147-A177-3AD203B41FA5}">
                      <a16:colId xmlns:a16="http://schemas.microsoft.com/office/drawing/2014/main" val="2214382898"/>
                    </a:ext>
                  </a:extLst>
                </a:gridCol>
                <a:gridCol w="3024334">
                  <a:extLst>
                    <a:ext uri="{9D8B030D-6E8A-4147-A177-3AD203B41FA5}">
                      <a16:colId xmlns:a16="http://schemas.microsoft.com/office/drawing/2014/main" val="1144631378"/>
                    </a:ext>
                  </a:extLst>
                </a:gridCol>
                <a:gridCol w="1332150">
                  <a:extLst>
                    <a:ext uri="{9D8B030D-6E8A-4147-A177-3AD203B41FA5}">
                      <a16:colId xmlns:a16="http://schemas.microsoft.com/office/drawing/2014/main" val="3015353531"/>
                    </a:ext>
                  </a:extLst>
                </a:gridCol>
              </a:tblGrid>
              <a:tr h="178370">
                <a:tc>
                  <a:txBody>
                    <a:bodyPr/>
                    <a:lstStyle/>
                    <a:p>
                      <a:pPr algn="ctr"/>
                      <a:r>
                        <a:rPr lang="en-US" sz="1600" b="1" dirty="0">
                          <a:effectLst/>
                          <a:latin typeface="Calibri" panose="020F0502020204030204" pitchFamily="34" charset="0"/>
                          <a:cs typeface="Calibri" panose="020F0502020204030204" pitchFamily="34" charset="0"/>
                        </a:rPr>
                        <a:t>Area</a:t>
                      </a:r>
                    </a:p>
                  </a:txBody>
                  <a:tcPr marL="10115" marR="10115" marT="10115" marB="10115" anchor="ctr">
                    <a:lnL>
                      <a:noFill/>
                    </a:lnL>
                    <a:lnR>
                      <a:noFill/>
                    </a:lnR>
                    <a:lnT>
                      <a:noFill/>
                    </a:lnT>
                    <a:lnB>
                      <a:noFill/>
                    </a:lnB>
                    <a:solidFill>
                      <a:schemeClr val="bg1">
                        <a:lumMod val="85000"/>
                      </a:schemeClr>
                    </a:solidFill>
                  </a:tcPr>
                </a:tc>
                <a:tc>
                  <a:txBody>
                    <a:bodyPr/>
                    <a:lstStyle/>
                    <a:p>
                      <a:pPr algn="ctr"/>
                      <a:r>
                        <a:rPr lang="en-US" sz="1600" b="1" dirty="0">
                          <a:effectLst/>
                          <a:latin typeface="Calibri" panose="020F0502020204030204" pitchFamily="34" charset="0"/>
                          <a:cs typeface="Calibri" panose="020F0502020204030204" pitchFamily="34" charset="0"/>
                        </a:rPr>
                        <a:t>Goal</a:t>
                      </a:r>
                    </a:p>
                  </a:txBody>
                  <a:tcPr marL="10115" marR="10115" marT="10115" marB="10115" anchor="ctr">
                    <a:lnL>
                      <a:noFill/>
                    </a:lnL>
                    <a:lnR>
                      <a:noFill/>
                    </a:lnR>
                    <a:lnT>
                      <a:noFill/>
                    </a:lnT>
                    <a:lnB>
                      <a:noFill/>
                    </a:lnB>
                    <a:solidFill>
                      <a:schemeClr val="bg1">
                        <a:lumMod val="75000"/>
                      </a:schemeClr>
                    </a:solidFill>
                  </a:tcPr>
                </a:tc>
                <a:tc>
                  <a:txBody>
                    <a:bodyPr/>
                    <a:lstStyle/>
                    <a:p>
                      <a:pPr algn="ctr"/>
                      <a:r>
                        <a:rPr lang="en-US" sz="1600" b="1" dirty="0">
                          <a:effectLst/>
                          <a:latin typeface="Calibri" panose="020F0502020204030204" pitchFamily="34" charset="0"/>
                          <a:cs typeface="Calibri" panose="020F0502020204030204" pitchFamily="34" charset="0"/>
                        </a:rPr>
                        <a:t>Achieved</a:t>
                      </a:r>
                    </a:p>
                  </a:txBody>
                  <a:tcPr marL="10115" marR="10115" marT="10115" marB="10115" anchor="ctr">
                    <a:lnL>
                      <a:noFill/>
                    </a:lnL>
                    <a:lnR>
                      <a:noFill/>
                    </a:lnR>
                    <a:lnT>
                      <a:noFill/>
                    </a:lnT>
                    <a:lnB>
                      <a:noFill/>
                    </a:lnB>
                    <a:solidFill>
                      <a:schemeClr val="bg1">
                        <a:lumMod val="75000"/>
                      </a:schemeClr>
                    </a:solidFill>
                  </a:tcPr>
                </a:tc>
                <a:tc>
                  <a:txBody>
                    <a:bodyPr/>
                    <a:lstStyle/>
                    <a:p>
                      <a:pPr algn="ctr"/>
                      <a:r>
                        <a:rPr lang="en-US" sz="1600" b="1" dirty="0">
                          <a:effectLst/>
                          <a:latin typeface="Calibri" panose="020F0502020204030204" pitchFamily="34" charset="0"/>
                          <a:cs typeface="Calibri" panose="020F0502020204030204" pitchFamily="34" charset="0"/>
                        </a:rPr>
                        <a:t>Date</a:t>
                      </a:r>
                    </a:p>
                  </a:txBody>
                  <a:tcPr marL="10115" marR="10115" marT="10115" marB="10115" anchor="ctr">
                    <a:lnL>
                      <a:noFill/>
                    </a:lnL>
                    <a:lnR>
                      <a:noFill/>
                    </a:lnR>
                    <a:lnT>
                      <a:noFill/>
                    </a:lnT>
                    <a:lnB>
                      <a:noFill/>
                    </a:lnB>
                    <a:solidFill>
                      <a:schemeClr val="bg1">
                        <a:lumMod val="75000"/>
                      </a:schemeClr>
                    </a:solidFill>
                  </a:tcPr>
                </a:tc>
                <a:extLst>
                  <a:ext uri="{0D108BD9-81ED-4DB2-BD59-A6C34878D82A}">
                    <a16:rowId xmlns:a16="http://schemas.microsoft.com/office/drawing/2014/main" val="1023702969"/>
                  </a:ext>
                </a:extLst>
              </a:tr>
              <a:tr h="416484">
                <a:tc>
                  <a:txBody>
                    <a:bodyPr/>
                    <a:lstStyle/>
                    <a:p>
                      <a:pPr algn="ctr"/>
                      <a:r>
                        <a:rPr lang="en-US" sz="1400" i="1" dirty="0">
                          <a:effectLst/>
                          <a:latin typeface="Calibri" panose="020F0502020204030204" pitchFamily="34" charset="0"/>
                          <a:cs typeface="Calibri" panose="020F0502020204030204" pitchFamily="34" charset="0"/>
                        </a:rPr>
                        <a:t>Genetic Map</a:t>
                      </a:r>
                    </a:p>
                  </a:txBody>
                  <a:tcPr marL="10115" marR="10115" marT="10115" marB="10115" anchor="ctr">
                    <a:lnL>
                      <a:noFill/>
                    </a:lnL>
                    <a:lnR>
                      <a:noFill/>
                    </a:lnR>
                    <a:lnT>
                      <a:noFill/>
                    </a:lnT>
                    <a:lnB>
                      <a:noFill/>
                    </a:lnB>
                    <a:solidFill>
                      <a:schemeClr val="bg1">
                        <a:lumMod val="85000"/>
                      </a:schemeClr>
                    </a:solidFill>
                  </a:tcPr>
                </a:tc>
                <a:tc>
                  <a:txBody>
                    <a:bodyPr/>
                    <a:lstStyle/>
                    <a:p>
                      <a:pPr algn="ctr"/>
                      <a:r>
                        <a:rPr lang="en-US" sz="1100" dirty="0">
                          <a:effectLst/>
                          <a:latin typeface="Calibri Light" panose="020F0302020204030204" pitchFamily="34" charset="0"/>
                          <a:cs typeface="Calibri Light" panose="020F0302020204030204" pitchFamily="34" charset="0"/>
                        </a:rPr>
                        <a:t>2- to 5-cMresolution map (600 - 1,500 markers)</a:t>
                      </a:r>
                    </a:p>
                  </a:txBody>
                  <a:tcPr marL="10115" marR="10115" marT="10115" marB="10115" anchor="ctr">
                    <a:lnL>
                      <a:noFill/>
                    </a:lnL>
                    <a:lnR>
                      <a:noFill/>
                    </a:lnR>
                    <a:lnT>
                      <a:noFill/>
                    </a:lnT>
                    <a:lnB>
                      <a:noFill/>
                    </a:lnB>
                    <a:solidFill>
                      <a:srgbClr val="FFFFFF"/>
                    </a:solidFill>
                  </a:tcPr>
                </a:tc>
                <a:tc>
                  <a:txBody>
                    <a:bodyPr/>
                    <a:lstStyle/>
                    <a:p>
                      <a:pPr algn="ctr"/>
                      <a:r>
                        <a:rPr lang="en-US" sz="1100" dirty="0">
                          <a:effectLst/>
                          <a:latin typeface="Calibri Light" panose="020F0302020204030204" pitchFamily="34" charset="0"/>
                          <a:cs typeface="Calibri Light" panose="020F0302020204030204" pitchFamily="34" charset="0"/>
                        </a:rPr>
                        <a:t>1-cM resolution map(3,000 markers)</a:t>
                      </a:r>
                    </a:p>
                  </a:txBody>
                  <a:tcPr marL="10115" marR="10115" marT="10115" marB="10115" anchor="ctr">
                    <a:lnL>
                      <a:noFill/>
                    </a:lnL>
                    <a:lnR>
                      <a:noFill/>
                    </a:lnR>
                    <a:lnT>
                      <a:noFill/>
                    </a:lnT>
                    <a:lnB>
                      <a:noFill/>
                    </a:lnB>
                    <a:solidFill>
                      <a:srgbClr val="FFFFFF"/>
                    </a:solidFill>
                  </a:tcPr>
                </a:tc>
                <a:tc>
                  <a:txBody>
                    <a:bodyPr/>
                    <a:lstStyle/>
                    <a:p>
                      <a:pPr algn="ctr"/>
                      <a:r>
                        <a:rPr lang="en-US" sz="1100" dirty="0">
                          <a:effectLst/>
                          <a:latin typeface="Calibri Light" panose="020F0302020204030204" pitchFamily="34" charset="0"/>
                          <a:cs typeface="Calibri Light" panose="020F0302020204030204" pitchFamily="34" charset="0"/>
                        </a:rPr>
                        <a:t>September 1994</a:t>
                      </a:r>
                    </a:p>
                  </a:txBody>
                  <a:tcPr marL="10115" marR="10115" marT="10115" marB="10115" anchor="ctr">
                    <a:lnL>
                      <a:noFill/>
                    </a:lnL>
                    <a:lnR>
                      <a:noFill/>
                    </a:lnR>
                    <a:lnT>
                      <a:noFill/>
                    </a:lnT>
                    <a:lnB>
                      <a:noFill/>
                    </a:lnB>
                    <a:solidFill>
                      <a:srgbClr val="FFFFFF"/>
                    </a:solidFill>
                  </a:tcPr>
                </a:tc>
                <a:extLst>
                  <a:ext uri="{0D108BD9-81ED-4DB2-BD59-A6C34878D82A}">
                    <a16:rowId xmlns:a16="http://schemas.microsoft.com/office/drawing/2014/main" val="1418166446"/>
                  </a:ext>
                </a:extLst>
              </a:tr>
              <a:tr h="168741">
                <a:tc>
                  <a:txBody>
                    <a:bodyPr/>
                    <a:lstStyle/>
                    <a:p>
                      <a:pPr algn="ctr"/>
                      <a:r>
                        <a:rPr lang="en-US" sz="1400" i="1" dirty="0">
                          <a:effectLst/>
                          <a:latin typeface="Calibri" panose="020F0502020204030204" pitchFamily="34" charset="0"/>
                          <a:cs typeface="Calibri" panose="020F0502020204030204" pitchFamily="34" charset="0"/>
                        </a:rPr>
                        <a:t>Physical Map</a:t>
                      </a:r>
                    </a:p>
                  </a:txBody>
                  <a:tcPr marL="10115" marR="10115" marT="10115" marB="10115" anchor="ctr">
                    <a:lnL>
                      <a:noFill/>
                    </a:lnL>
                    <a:lnR>
                      <a:noFill/>
                    </a:lnR>
                    <a:lnT>
                      <a:noFill/>
                    </a:lnT>
                    <a:lnB>
                      <a:noFill/>
                    </a:lnB>
                    <a:solidFill>
                      <a:schemeClr val="bg1">
                        <a:lumMod val="85000"/>
                      </a:schemeClr>
                    </a:solidFill>
                  </a:tcPr>
                </a:tc>
                <a:tc>
                  <a:txBody>
                    <a:bodyPr/>
                    <a:lstStyle/>
                    <a:p>
                      <a:pPr algn="ctr"/>
                      <a:r>
                        <a:rPr lang="en-US" sz="1100" dirty="0">
                          <a:effectLst/>
                          <a:latin typeface="Calibri Light" panose="020F0302020204030204" pitchFamily="34" charset="0"/>
                          <a:cs typeface="Calibri Light" panose="020F0302020204030204" pitchFamily="34" charset="0"/>
                        </a:rPr>
                        <a:t>30,000 STSs</a:t>
                      </a:r>
                    </a:p>
                  </a:txBody>
                  <a:tcPr marL="10115" marR="10115" marT="10115" marB="10115" anchor="ctr">
                    <a:lnL>
                      <a:noFill/>
                    </a:lnL>
                    <a:lnR>
                      <a:noFill/>
                    </a:lnR>
                    <a:lnT>
                      <a:noFill/>
                    </a:lnT>
                    <a:lnB>
                      <a:noFill/>
                    </a:lnB>
                    <a:solidFill>
                      <a:srgbClr val="F1F1F1"/>
                    </a:solidFill>
                  </a:tcPr>
                </a:tc>
                <a:tc>
                  <a:txBody>
                    <a:bodyPr/>
                    <a:lstStyle/>
                    <a:p>
                      <a:pPr algn="ctr"/>
                      <a:r>
                        <a:rPr lang="en-US" sz="1100" dirty="0">
                          <a:effectLst/>
                          <a:latin typeface="Calibri Light" panose="020F0302020204030204" pitchFamily="34" charset="0"/>
                          <a:cs typeface="Calibri Light" panose="020F0302020204030204" pitchFamily="34" charset="0"/>
                        </a:rPr>
                        <a:t>52,000 STSs</a:t>
                      </a:r>
                    </a:p>
                  </a:txBody>
                  <a:tcPr marL="10115" marR="10115" marT="10115" marB="10115" anchor="ctr">
                    <a:lnL>
                      <a:noFill/>
                    </a:lnL>
                    <a:lnR>
                      <a:noFill/>
                    </a:lnR>
                    <a:lnT>
                      <a:noFill/>
                    </a:lnT>
                    <a:lnB>
                      <a:noFill/>
                    </a:lnB>
                    <a:solidFill>
                      <a:srgbClr val="F1F1F1"/>
                    </a:solidFill>
                  </a:tcPr>
                </a:tc>
                <a:tc>
                  <a:txBody>
                    <a:bodyPr/>
                    <a:lstStyle/>
                    <a:p>
                      <a:pPr algn="ctr"/>
                      <a:r>
                        <a:rPr lang="en-US" sz="1100" dirty="0">
                          <a:effectLst/>
                          <a:latin typeface="Calibri Light" panose="020F0302020204030204" pitchFamily="34" charset="0"/>
                          <a:cs typeface="Calibri Light" panose="020F0302020204030204" pitchFamily="34" charset="0"/>
                        </a:rPr>
                        <a:t>October 1998</a:t>
                      </a:r>
                    </a:p>
                  </a:txBody>
                  <a:tcPr marL="10115" marR="10115" marT="10115" marB="10115" anchor="ctr">
                    <a:lnL>
                      <a:noFill/>
                    </a:lnL>
                    <a:lnR>
                      <a:noFill/>
                    </a:lnR>
                    <a:lnT>
                      <a:noFill/>
                    </a:lnT>
                    <a:lnB>
                      <a:noFill/>
                    </a:lnB>
                    <a:solidFill>
                      <a:srgbClr val="F1F1F1"/>
                    </a:solidFill>
                  </a:tcPr>
                </a:tc>
                <a:extLst>
                  <a:ext uri="{0D108BD9-81ED-4DB2-BD59-A6C34878D82A}">
                    <a16:rowId xmlns:a16="http://schemas.microsoft.com/office/drawing/2014/main" val="2766113610"/>
                  </a:ext>
                </a:extLst>
              </a:tr>
              <a:tr h="686668">
                <a:tc>
                  <a:txBody>
                    <a:bodyPr/>
                    <a:lstStyle/>
                    <a:p>
                      <a:pPr algn="ctr"/>
                      <a:r>
                        <a:rPr lang="en-US" sz="1400" i="1" dirty="0">
                          <a:effectLst/>
                          <a:latin typeface="Calibri" panose="020F0502020204030204" pitchFamily="34" charset="0"/>
                          <a:cs typeface="Calibri" panose="020F0502020204030204" pitchFamily="34" charset="0"/>
                        </a:rPr>
                        <a:t>DNA Sequence</a:t>
                      </a:r>
                    </a:p>
                  </a:txBody>
                  <a:tcPr marL="10115" marR="10115" marT="10115" marB="10115" anchor="ctr">
                    <a:lnL>
                      <a:noFill/>
                    </a:lnL>
                    <a:lnR>
                      <a:noFill/>
                    </a:lnR>
                    <a:lnT>
                      <a:noFill/>
                    </a:lnT>
                    <a:lnB>
                      <a:noFill/>
                    </a:lnB>
                    <a:solidFill>
                      <a:schemeClr val="bg1">
                        <a:lumMod val="85000"/>
                      </a:schemeClr>
                    </a:solidFill>
                  </a:tcPr>
                </a:tc>
                <a:tc>
                  <a:txBody>
                    <a:bodyPr/>
                    <a:lstStyle/>
                    <a:p>
                      <a:pPr algn="ctr"/>
                      <a:r>
                        <a:rPr lang="en-US" sz="1100" dirty="0">
                          <a:effectLst/>
                          <a:latin typeface="Calibri Light" panose="020F0302020204030204" pitchFamily="34" charset="0"/>
                          <a:cs typeface="Calibri Light" panose="020F0302020204030204" pitchFamily="34" charset="0"/>
                        </a:rPr>
                        <a:t>95% of gene-containing part of human sequence finished to 99.99% accuracy</a:t>
                      </a:r>
                    </a:p>
                  </a:txBody>
                  <a:tcPr marL="10115" marR="10115" marT="10115" marB="10115" anchor="ctr">
                    <a:lnL>
                      <a:noFill/>
                    </a:lnL>
                    <a:lnR>
                      <a:noFill/>
                    </a:lnR>
                    <a:lnT>
                      <a:noFill/>
                    </a:lnT>
                    <a:lnB>
                      <a:noFill/>
                    </a:lnB>
                    <a:solidFill>
                      <a:srgbClr val="FFFFFF"/>
                    </a:solidFill>
                  </a:tcPr>
                </a:tc>
                <a:tc>
                  <a:txBody>
                    <a:bodyPr/>
                    <a:lstStyle/>
                    <a:p>
                      <a:pPr algn="ctr"/>
                      <a:r>
                        <a:rPr lang="en-US" sz="1100" dirty="0">
                          <a:effectLst/>
                          <a:latin typeface="Calibri Light" panose="020F0302020204030204" pitchFamily="34" charset="0"/>
                          <a:cs typeface="Calibri Light" panose="020F0302020204030204" pitchFamily="34" charset="0"/>
                        </a:rPr>
                        <a:t>99% of gene-containing part of human sequence finished to 99.99% accuracy</a:t>
                      </a:r>
                    </a:p>
                  </a:txBody>
                  <a:tcPr marL="10115" marR="10115" marT="10115" marB="10115" anchor="ctr">
                    <a:lnL>
                      <a:noFill/>
                    </a:lnL>
                    <a:lnR>
                      <a:noFill/>
                    </a:lnR>
                    <a:lnT>
                      <a:noFill/>
                    </a:lnT>
                    <a:lnB>
                      <a:noFill/>
                    </a:lnB>
                    <a:solidFill>
                      <a:srgbClr val="FFFFFF"/>
                    </a:solidFill>
                  </a:tcPr>
                </a:tc>
                <a:tc>
                  <a:txBody>
                    <a:bodyPr/>
                    <a:lstStyle/>
                    <a:p>
                      <a:pPr algn="ctr"/>
                      <a:r>
                        <a:rPr lang="en-US" sz="1100" dirty="0">
                          <a:effectLst/>
                          <a:latin typeface="Calibri Light" panose="020F0302020204030204" pitchFamily="34" charset="0"/>
                          <a:cs typeface="Calibri Light" panose="020F0302020204030204" pitchFamily="34" charset="0"/>
                        </a:rPr>
                        <a:t>April 2003</a:t>
                      </a:r>
                    </a:p>
                  </a:txBody>
                  <a:tcPr marL="10115" marR="10115" marT="10115" marB="10115" anchor="ctr">
                    <a:lnL>
                      <a:noFill/>
                    </a:lnL>
                    <a:lnR>
                      <a:noFill/>
                    </a:lnR>
                    <a:lnT>
                      <a:noFill/>
                    </a:lnT>
                    <a:lnB>
                      <a:noFill/>
                    </a:lnB>
                    <a:solidFill>
                      <a:srgbClr val="FFFFFF"/>
                    </a:solidFill>
                  </a:tcPr>
                </a:tc>
                <a:extLst>
                  <a:ext uri="{0D108BD9-81ED-4DB2-BD59-A6C34878D82A}">
                    <a16:rowId xmlns:a16="http://schemas.microsoft.com/office/drawing/2014/main" val="3654125178"/>
                  </a:ext>
                </a:extLst>
              </a:tr>
              <a:tr h="551576">
                <a:tc>
                  <a:txBody>
                    <a:bodyPr/>
                    <a:lstStyle/>
                    <a:p>
                      <a:pPr algn="ctr"/>
                      <a:r>
                        <a:rPr lang="en-US" sz="1400" i="1" dirty="0">
                          <a:effectLst/>
                          <a:latin typeface="Calibri" panose="020F0502020204030204" pitchFamily="34" charset="0"/>
                          <a:cs typeface="Calibri" panose="020F0502020204030204" pitchFamily="34" charset="0"/>
                        </a:rPr>
                        <a:t>Capacity and Cost of </a:t>
                      </a:r>
                      <a:endParaRPr lang="cs-CZ" sz="1400" i="1" dirty="0" smtClean="0">
                        <a:effectLst/>
                        <a:latin typeface="Calibri" panose="020F0502020204030204" pitchFamily="34" charset="0"/>
                        <a:cs typeface="Calibri" panose="020F0502020204030204" pitchFamily="34" charset="0"/>
                      </a:endParaRPr>
                    </a:p>
                    <a:p>
                      <a:pPr algn="ctr"/>
                      <a:r>
                        <a:rPr lang="en-US" sz="1400" i="1" dirty="0" smtClean="0">
                          <a:effectLst/>
                          <a:latin typeface="Calibri" panose="020F0502020204030204" pitchFamily="34" charset="0"/>
                          <a:cs typeface="Calibri" panose="020F0502020204030204" pitchFamily="34" charset="0"/>
                        </a:rPr>
                        <a:t>Finished </a:t>
                      </a:r>
                      <a:r>
                        <a:rPr lang="en-US" sz="1400" i="1" dirty="0">
                          <a:effectLst/>
                          <a:latin typeface="Calibri" panose="020F0502020204030204" pitchFamily="34" charset="0"/>
                          <a:cs typeface="Calibri" panose="020F0502020204030204" pitchFamily="34" charset="0"/>
                        </a:rPr>
                        <a:t>Sequence</a:t>
                      </a:r>
                    </a:p>
                  </a:txBody>
                  <a:tcPr marL="10115" marR="10115" marT="10115" marB="10115" anchor="ctr">
                    <a:lnL>
                      <a:noFill/>
                    </a:lnL>
                    <a:lnR>
                      <a:noFill/>
                    </a:lnR>
                    <a:lnT>
                      <a:noFill/>
                    </a:lnT>
                    <a:lnB>
                      <a:noFill/>
                    </a:lnB>
                    <a:solidFill>
                      <a:schemeClr val="bg1">
                        <a:lumMod val="85000"/>
                      </a:schemeClr>
                    </a:solidFill>
                  </a:tcPr>
                </a:tc>
                <a:tc>
                  <a:txBody>
                    <a:bodyPr/>
                    <a:lstStyle/>
                    <a:p>
                      <a:pPr algn="ctr"/>
                      <a:r>
                        <a:rPr lang="en-US" sz="1100" dirty="0">
                          <a:effectLst/>
                          <a:latin typeface="Calibri Light" panose="020F0302020204030204" pitchFamily="34" charset="0"/>
                          <a:cs typeface="Calibri Light" panose="020F0302020204030204" pitchFamily="34" charset="0"/>
                        </a:rPr>
                        <a:t>Sequence 500 Mb/year at &lt; $0.25 per finished base</a:t>
                      </a:r>
                    </a:p>
                  </a:txBody>
                  <a:tcPr marL="10115" marR="10115" marT="10115" marB="10115" anchor="ctr">
                    <a:lnL>
                      <a:noFill/>
                    </a:lnL>
                    <a:lnR>
                      <a:noFill/>
                    </a:lnR>
                    <a:lnT>
                      <a:noFill/>
                    </a:lnT>
                    <a:lnB>
                      <a:noFill/>
                    </a:lnB>
                    <a:solidFill>
                      <a:srgbClr val="F1F1F1"/>
                    </a:solidFill>
                  </a:tcPr>
                </a:tc>
                <a:tc>
                  <a:txBody>
                    <a:bodyPr/>
                    <a:lstStyle/>
                    <a:p>
                      <a:pPr algn="ctr"/>
                      <a:r>
                        <a:rPr lang="en-US" sz="1100" dirty="0">
                          <a:effectLst/>
                          <a:latin typeface="Calibri Light" panose="020F0302020204030204" pitchFamily="34" charset="0"/>
                          <a:cs typeface="Calibri Light" panose="020F0302020204030204" pitchFamily="34" charset="0"/>
                        </a:rPr>
                        <a:t>Sequence &gt;1,400Mb/year at &lt;$0.09 per finished base</a:t>
                      </a:r>
                    </a:p>
                  </a:txBody>
                  <a:tcPr marL="10115" marR="10115" marT="10115" marB="10115" anchor="ctr">
                    <a:lnL>
                      <a:noFill/>
                    </a:lnL>
                    <a:lnR>
                      <a:noFill/>
                    </a:lnR>
                    <a:lnT>
                      <a:noFill/>
                    </a:lnT>
                    <a:lnB>
                      <a:noFill/>
                    </a:lnB>
                    <a:solidFill>
                      <a:srgbClr val="F1F1F1"/>
                    </a:solidFill>
                  </a:tcPr>
                </a:tc>
                <a:tc>
                  <a:txBody>
                    <a:bodyPr/>
                    <a:lstStyle/>
                    <a:p>
                      <a:pPr algn="ctr"/>
                      <a:r>
                        <a:rPr lang="en-US" sz="1100" dirty="0">
                          <a:effectLst/>
                          <a:latin typeface="Calibri Light" panose="020F0302020204030204" pitchFamily="34" charset="0"/>
                          <a:cs typeface="Calibri Light" panose="020F0302020204030204" pitchFamily="34" charset="0"/>
                        </a:rPr>
                        <a:t>November 2002</a:t>
                      </a:r>
                    </a:p>
                  </a:txBody>
                  <a:tcPr marL="10115" marR="10115" marT="10115" marB="10115" anchor="ctr">
                    <a:lnL>
                      <a:noFill/>
                    </a:lnL>
                    <a:lnR>
                      <a:noFill/>
                    </a:lnR>
                    <a:lnT>
                      <a:noFill/>
                    </a:lnT>
                    <a:lnB>
                      <a:noFill/>
                    </a:lnB>
                    <a:solidFill>
                      <a:srgbClr val="F1F1F1"/>
                    </a:solidFill>
                  </a:tcPr>
                </a:tc>
                <a:extLst>
                  <a:ext uri="{0D108BD9-81ED-4DB2-BD59-A6C34878D82A}">
                    <a16:rowId xmlns:a16="http://schemas.microsoft.com/office/drawing/2014/main" val="2018671424"/>
                  </a:ext>
                </a:extLst>
              </a:tr>
              <a:tr h="281392">
                <a:tc>
                  <a:txBody>
                    <a:bodyPr/>
                    <a:lstStyle/>
                    <a:p>
                      <a:pPr algn="ctr"/>
                      <a:r>
                        <a:rPr lang="en-US" sz="1400" i="1" dirty="0">
                          <a:effectLst/>
                          <a:latin typeface="Calibri" panose="020F0502020204030204" pitchFamily="34" charset="0"/>
                          <a:cs typeface="Calibri" panose="020F0502020204030204" pitchFamily="34" charset="0"/>
                        </a:rPr>
                        <a:t>Human Sequence Variation</a:t>
                      </a:r>
                    </a:p>
                  </a:txBody>
                  <a:tcPr marL="10115" marR="10115" marT="10115" marB="10115" anchor="ctr">
                    <a:lnL>
                      <a:noFill/>
                    </a:lnL>
                    <a:lnR>
                      <a:noFill/>
                    </a:lnR>
                    <a:lnT>
                      <a:noFill/>
                    </a:lnT>
                    <a:lnB>
                      <a:noFill/>
                    </a:lnB>
                    <a:solidFill>
                      <a:schemeClr val="bg1">
                        <a:lumMod val="85000"/>
                      </a:schemeClr>
                    </a:solidFill>
                  </a:tcPr>
                </a:tc>
                <a:tc>
                  <a:txBody>
                    <a:bodyPr/>
                    <a:lstStyle/>
                    <a:p>
                      <a:pPr algn="ctr"/>
                      <a:r>
                        <a:rPr lang="en-US" sz="1100" dirty="0">
                          <a:effectLst/>
                          <a:latin typeface="Calibri Light" panose="020F0302020204030204" pitchFamily="34" charset="0"/>
                          <a:cs typeface="Calibri Light" panose="020F0302020204030204" pitchFamily="34" charset="0"/>
                        </a:rPr>
                        <a:t>100,000 mapped human SNPs</a:t>
                      </a:r>
                    </a:p>
                  </a:txBody>
                  <a:tcPr marL="10115" marR="10115" marT="10115" marB="10115" anchor="ctr">
                    <a:lnL>
                      <a:noFill/>
                    </a:lnL>
                    <a:lnR>
                      <a:noFill/>
                    </a:lnR>
                    <a:lnT>
                      <a:noFill/>
                    </a:lnT>
                    <a:lnB>
                      <a:noFill/>
                    </a:lnB>
                    <a:solidFill>
                      <a:srgbClr val="FFFFFF"/>
                    </a:solidFill>
                  </a:tcPr>
                </a:tc>
                <a:tc>
                  <a:txBody>
                    <a:bodyPr/>
                    <a:lstStyle/>
                    <a:p>
                      <a:pPr algn="ctr"/>
                      <a:r>
                        <a:rPr lang="en-US" sz="1100" dirty="0">
                          <a:effectLst/>
                          <a:latin typeface="Calibri Light" panose="020F0302020204030204" pitchFamily="34" charset="0"/>
                          <a:cs typeface="Calibri Light" panose="020F0302020204030204" pitchFamily="34" charset="0"/>
                        </a:rPr>
                        <a:t>3.7 million mapped human SNPs</a:t>
                      </a:r>
                    </a:p>
                  </a:txBody>
                  <a:tcPr marL="10115" marR="10115" marT="10115" marB="10115" anchor="ctr">
                    <a:lnL>
                      <a:noFill/>
                    </a:lnL>
                    <a:lnR>
                      <a:noFill/>
                    </a:lnR>
                    <a:lnT>
                      <a:noFill/>
                    </a:lnT>
                    <a:lnB>
                      <a:noFill/>
                    </a:lnB>
                    <a:solidFill>
                      <a:srgbClr val="FFFFFF"/>
                    </a:solidFill>
                  </a:tcPr>
                </a:tc>
                <a:tc>
                  <a:txBody>
                    <a:bodyPr/>
                    <a:lstStyle/>
                    <a:p>
                      <a:pPr algn="ctr"/>
                      <a:r>
                        <a:rPr lang="en-US" sz="1100" dirty="0">
                          <a:effectLst/>
                          <a:latin typeface="Calibri Light" panose="020F0302020204030204" pitchFamily="34" charset="0"/>
                          <a:cs typeface="Calibri Light" panose="020F0302020204030204" pitchFamily="34" charset="0"/>
                        </a:rPr>
                        <a:t>February 2003</a:t>
                      </a:r>
                    </a:p>
                  </a:txBody>
                  <a:tcPr marL="10115" marR="10115" marT="10115" marB="10115" anchor="ctr">
                    <a:lnL>
                      <a:noFill/>
                    </a:lnL>
                    <a:lnR>
                      <a:noFill/>
                    </a:lnR>
                    <a:lnT>
                      <a:noFill/>
                    </a:lnT>
                    <a:lnB>
                      <a:noFill/>
                    </a:lnB>
                    <a:solidFill>
                      <a:srgbClr val="FFFFFF"/>
                    </a:solidFill>
                  </a:tcPr>
                </a:tc>
                <a:extLst>
                  <a:ext uri="{0D108BD9-81ED-4DB2-BD59-A6C34878D82A}">
                    <a16:rowId xmlns:a16="http://schemas.microsoft.com/office/drawing/2014/main" val="2395292222"/>
                  </a:ext>
                </a:extLst>
              </a:tr>
              <a:tr h="281392">
                <a:tc>
                  <a:txBody>
                    <a:bodyPr/>
                    <a:lstStyle/>
                    <a:p>
                      <a:pPr algn="ctr"/>
                      <a:r>
                        <a:rPr lang="en-US" sz="1400" i="1" dirty="0">
                          <a:effectLst/>
                          <a:latin typeface="Calibri" panose="020F0502020204030204" pitchFamily="34" charset="0"/>
                          <a:cs typeface="Calibri" panose="020F0502020204030204" pitchFamily="34" charset="0"/>
                        </a:rPr>
                        <a:t>Gene Identification</a:t>
                      </a:r>
                    </a:p>
                  </a:txBody>
                  <a:tcPr marL="10115" marR="10115" marT="10115" marB="10115" anchor="ctr">
                    <a:lnL>
                      <a:noFill/>
                    </a:lnL>
                    <a:lnR>
                      <a:noFill/>
                    </a:lnR>
                    <a:lnT>
                      <a:noFill/>
                    </a:lnT>
                    <a:lnB>
                      <a:noFill/>
                    </a:lnB>
                    <a:solidFill>
                      <a:schemeClr val="bg1">
                        <a:lumMod val="85000"/>
                      </a:schemeClr>
                    </a:solidFill>
                  </a:tcPr>
                </a:tc>
                <a:tc>
                  <a:txBody>
                    <a:bodyPr/>
                    <a:lstStyle/>
                    <a:p>
                      <a:pPr algn="ctr"/>
                      <a:r>
                        <a:rPr lang="en-US" sz="1100" dirty="0">
                          <a:effectLst/>
                          <a:latin typeface="Calibri Light" panose="020F0302020204030204" pitchFamily="34" charset="0"/>
                          <a:cs typeface="Calibri Light" panose="020F0302020204030204" pitchFamily="34" charset="0"/>
                        </a:rPr>
                        <a:t>Full-length human </a:t>
                      </a:r>
                      <a:r>
                        <a:rPr lang="en-US" sz="1100" dirty="0" err="1">
                          <a:effectLst/>
                          <a:latin typeface="Calibri Light" panose="020F0302020204030204" pitchFamily="34" charset="0"/>
                          <a:cs typeface="Calibri Light" panose="020F0302020204030204" pitchFamily="34" charset="0"/>
                        </a:rPr>
                        <a:t>cDNAs</a:t>
                      </a:r>
                      <a:endParaRPr lang="en-US" sz="1100" dirty="0">
                        <a:effectLst/>
                        <a:latin typeface="Calibri Light" panose="020F0302020204030204" pitchFamily="34" charset="0"/>
                        <a:cs typeface="Calibri Light" panose="020F0302020204030204" pitchFamily="34" charset="0"/>
                      </a:endParaRPr>
                    </a:p>
                  </a:txBody>
                  <a:tcPr marL="10115" marR="10115" marT="10115" marB="10115" anchor="ctr">
                    <a:lnL>
                      <a:noFill/>
                    </a:lnL>
                    <a:lnR>
                      <a:noFill/>
                    </a:lnR>
                    <a:lnT>
                      <a:noFill/>
                    </a:lnT>
                    <a:lnB>
                      <a:noFill/>
                    </a:lnB>
                    <a:solidFill>
                      <a:srgbClr val="F1F1F1"/>
                    </a:solidFill>
                  </a:tcPr>
                </a:tc>
                <a:tc>
                  <a:txBody>
                    <a:bodyPr/>
                    <a:lstStyle/>
                    <a:p>
                      <a:pPr algn="ctr"/>
                      <a:r>
                        <a:rPr lang="en-US" sz="1100" dirty="0">
                          <a:effectLst/>
                          <a:latin typeface="Calibri Light" panose="020F0302020204030204" pitchFamily="34" charset="0"/>
                          <a:cs typeface="Calibri Light" panose="020F0302020204030204" pitchFamily="34" charset="0"/>
                        </a:rPr>
                        <a:t>15,000 full-</a:t>
                      </a:r>
                      <a:r>
                        <a:rPr lang="en-US" sz="1100" dirty="0" err="1">
                          <a:effectLst/>
                          <a:latin typeface="Calibri Light" panose="020F0302020204030204" pitchFamily="34" charset="0"/>
                          <a:cs typeface="Calibri Light" panose="020F0302020204030204" pitchFamily="34" charset="0"/>
                        </a:rPr>
                        <a:t>lengthhuman</a:t>
                      </a:r>
                      <a:r>
                        <a:rPr lang="en-US" sz="1100" dirty="0">
                          <a:effectLst/>
                          <a:latin typeface="Calibri Light" panose="020F0302020204030204" pitchFamily="34" charset="0"/>
                          <a:cs typeface="Calibri Light" panose="020F0302020204030204" pitchFamily="34" charset="0"/>
                        </a:rPr>
                        <a:t> </a:t>
                      </a:r>
                      <a:r>
                        <a:rPr lang="en-US" sz="1100" dirty="0" err="1">
                          <a:effectLst/>
                          <a:latin typeface="Calibri Light" panose="020F0302020204030204" pitchFamily="34" charset="0"/>
                          <a:cs typeface="Calibri Light" panose="020F0302020204030204" pitchFamily="34" charset="0"/>
                        </a:rPr>
                        <a:t>cDNAs</a:t>
                      </a:r>
                      <a:endParaRPr lang="en-US" sz="1100" dirty="0">
                        <a:effectLst/>
                        <a:latin typeface="Calibri Light" panose="020F0302020204030204" pitchFamily="34" charset="0"/>
                        <a:cs typeface="Calibri Light" panose="020F0302020204030204" pitchFamily="34" charset="0"/>
                      </a:endParaRPr>
                    </a:p>
                  </a:txBody>
                  <a:tcPr marL="10115" marR="10115" marT="10115" marB="10115" anchor="ctr">
                    <a:lnL>
                      <a:noFill/>
                    </a:lnL>
                    <a:lnR>
                      <a:noFill/>
                    </a:lnR>
                    <a:lnT>
                      <a:noFill/>
                    </a:lnT>
                    <a:lnB>
                      <a:noFill/>
                    </a:lnB>
                    <a:solidFill>
                      <a:srgbClr val="F1F1F1"/>
                    </a:solidFill>
                  </a:tcPr>
                </a:tc>
                <a:tc>
                  <a:txBody>
                    <a:bodyPr/>
                    <a:lstStyle/>
                    <a:p>
                      <a:pPr algn="ctr"/>
                      <a:r>
                        <a:rPr lang="en-US" sz="1100" dirty="0">
                          <a:effectLst/>
                          <a:latin typeface="Calibri Light" panose="020F0302020204030204" pitchFamily="34" charset="0"/>
                          <a:cs typeface="Calibri Light" panose="020F0302020204030204" pitchFamily="34" charset="0"/>
                        </a:rPr>
                        <a:t>March 2003</a:t>
                      </a:r>
                    </a:p>
                  </a:txBody>
                  <a:tcPr marL="10115" marR="10115" marT="10115" marB="10115" anchor="ctr">
                    <a:lnL>
                      <a:noFill/>
                    </a:lnL>
                    <a:lnR>
                      <a:noFill/>
                    </a:lnR>
                    <a:lnT>
                      <a:noFill/>
                    </a:lnT>
                    <a:lnB>
                      <a:noFill/>
                    </a:lnB>
                    <a:solidFill>
                      <a:srgbClr val="F1F1F1"/>
                    </a:solidFill>
                  </a:tcPr>
                </a:tc>
                <a:extLst>
                  <a:ext uri="{0D108BD9-81ED-4DB2-BD59-A6C34878D82A}">
                    <a16:rowId xmlns:a16="http://schemas.microsoft.com/office/drawing/2014/main" val="1438719333"/>
                  </a:ext>
                </a:extLst>
              </a:tr>
              <a:tr h="1315445">
                <a:tc>
                  <a:txBody>
                    <a:bodyPr/>
                    <a:lstStyle/>
                    <a:p>
                      <a:pPr algn="ctr"/>
                      <a:r>
                        <a:rPr lang="en-US" sz="1400" i="1" dirty="0">
                          <a:effectLst/>
                          <a:latin typeface="Calibri" panose="020F0502020204030204" pitchFamily="34" charset="0"/>
                          <a:cs typeface="Calibri" panose="020F0502020204030204" pitchFamily="34" charset="0"/>
                        </a:rPr>
                        <a:t>Model Organisms</a:t>
                      </a:r>
                    </a:p>
                  </a:txBody>
                  <a:tcPr marL="10115" marR="10115" marT="10115" marB="10115" anchor="ctr">
                    <a:lnL>
                      <a:noFill/>
                    </a:lnL>
                    <a:lnR>
                      <a:noFill/>
                    </a:lnR>
                    <a:lnT>
                      <a:noFill/>
                    </a:lnT>
                    <a:lnB>
                      <a:noFill/>
                    </a:lnB>
                    <a:solidFill>
                      <a:schemeClr val="bg1">
                        <a:lumMod val="85000"/>
                      </a:schemeClr>
                    </a:solidFill>
                  </a:tcPr>
                </a:tc>
                <a:tc>
                  <a:txBody>
                    <a:bodyPr/>
                    <a:lstStyle/>
                    <a:p>
                      <a:pPr algn="ctr"/>
                      <a:r>
                        <a:rPr lang="en-US" sz="1100" dirty="0">
                          <a:effectLst/>
                          <a:latin typeface="Calibri Light" panose="020F0302020204030204" pitchFamily="34" charset="0"/>
                          <a:cs typeface="Calibri Light" panose="020F0302020204030204" pitchFamily="34" charset="0"/>
                        </a:rPr>
                        <a:t>Complete genome sequences of </a:t>
                      </a:r>
                      <a:r>
                        <a:rPr lang="en-US" sz="1100" i="1" dirty="0">
                          <a:effectLst/>
                          <a:latin typeface="Calibri Light" panose="020F0302020204030204" pitchFamily="34" charset="0"/>
                          <a:cs typeface="Calibri Light" panose="020F0302020204030204" pitchFamily="34" charset="0"/>
                        </a:rPr>
                        <a:t>E. coli, S .cerevisiae, C. </a:t>
                      </a:r>
                      <a:r>
                        <a:rPr lang="en-US" sz="1100" i="1" dirty="0" err="1">
                          <a:effectLst/>
                          <a:latin typeface="Calibri Light" panose="020F0302020204030204" pitchFamily="34" charset="0"/>
                          <a:cs typeface="Calibri Light" panose="020F0302020204030204" pitchFamily="34" charset="0"/>
                        </a:rPr>
                        <a:t>elegans</a:t>
                      </a:r>
                      <a:r>
                        <a:rPr lang="en-US" sz="1100" i="1" dirty="0">
                          <a:effectLst/>
                          <a:latin typeface="Calibri Light" panose="020F0302020204030204" pitchFamily="34" charset="0"/>
                          <a:cs typeface="Calibri Light" panose="020F0302020204030204" pitchFamily="34" charset="0"/>
                        </a:rPr>
                        <a:t>, D. melanogaster</a:t>
                      </a:r>
                      <a:endParaRPr lang="en-US" sz="1100" dirty="0">
                        <a:effectLst/>
                        <a:latin typeface="Calibri Light" panose="020F0302020204030204" pitchFamily="34" charset="0"/>
                        <a:cs typeface="Calibri Light" panose="020F0302020204030204" pitchFamily="34" charset="0"/>
                      </a:endParaRPr>
                    </a:p>
                  </a:txBody>
                  <a:tcPr marL="10115" marR="10115" marT="10115" marB="10115" anchor="ctr">
                    <a:lnL>
                      <a:noFill/>
                    </a:lnL>
                    <a:lnR>
                      <a:noFill/>
                    </a:lnR>
                    <a:lnT>
                      <a:noFill/>
                    </a:lnT>
                    <a:lnB>
                      <a:noFill/>
                    </a:lnB>
                    <a:solidFill>
                      <a:srgbClr val="FFFFFF"/>
                    </a:solidFill>
                  </a:tcPr>
                </a:tc>
                <a:tc>
                  <a:txBody>
                    <a:bodyPr/>
                    <a:lstStyle/>
                    <a:p>
                      <a:pPr algn="ctr"/>
                      <a:r>
                        <a:rPr lang="en-US" sz="1100" dirty="0">
                          <a:effectLst/>
                          <a:latin typeface="Calibri Light" panose="020F0302020204030204" pitchFamily="34" charset="0"/>
                          <a:cs typeface="Calibri Light" panose="020F0302020204030204" pitchFamily="34" charset="0"/>
                        </a:rPr>
                        <a:t>Finished genome sequences of </a:t>
                      </a:r>
                      <a:r>
                        <a:rPr lang="en-US" sz="1100" i="1" dirty="0">
                          <a:effectLst/>
                          <a:latin typeface="Calibri Light" panose="020F0302020204030204" pitchFamily="34" charset="0"/>
                          <a:cs typeface="Calibri Light" panose="020F0302020204030204" pitchFamily="34" charset="0"/>
                        </a:rPr>
                        <a:t>E. coli, S. cerevisiae, C. </a:t>
                      </a:r>
                      <a:r>
                        <a:rPr lang="en-US" sz="1100" i="1" dirty="0" err="1">
                          <a:effectLst/>
                          <a:latin typeface="Calibri Light" panose="020F0302020204030204" pitchFamily="34" charset="0"/>
                          <a:cs typeface="Calibri Light" panose="020F0302020204030204" pitchFamily="34" charset="0"/>
                        </a:rPr>
                        <a:t>elegans</a:t>
                      </a:r>
                      <a:r>
                        <a:rPr lang="en-US" sz="1100" i="1" dirty="0">
                          <a:effectLst/>
                          <a:latin typeface="Calibri Light" panose="020F0302020204030204" pitchFamily="34" charset="0"/>
                          <a:cs typeface="Calibri Light" panose="020F0302020204030204" pitchFamily="34" charset="0"/>
                        </a:rPr>
                        <a:t>, D. melanogaster,</a:t>
                      </a:r>
                      <a:r>
                        <a:rPr lang="en-US" sz="1100" dirty="0">
                          <a:effectLst/>
                          <a:latin typeface="Calibri Light" panose="020F0302020204030204" pitchFamily="34" charset="0"/>
                          <a:cs typeface="Calibri Light" panose="020F0302020204030204" pitchFamily="34" charset="0"/>
                        </a:rPr>
                        <a:t> plus whole-genome drafts of several others, including </a:t>
                      </a:r>
                      <a:r>
                        <a:rPr lang="en-US" sz="1100" i="1" dirty="0">
                          <a:effectLst/>
                          <a:latin typeface="Calibri Light" panose="020F0302020204030204" pitchFamily="34" charset="0"/>
                          <a:cs typeface="Calibri Light" panose="020F0302020204030204" pitchFamily="34" charset="0"/>
                        </a:rPr>
                        <a:t>C. </a:t>
                      </a:r>
                      <a:r>
                        <a:rPr lang="en-US" sz="1100" i="1" dirty="0" err="1">
                          <a:effectLst/>
                          <a:latin typeface="Calibri Light" panose="020F0302020204030204" pitchFamily="34" charset="0"/>
                          <a:cs typeface="Calibri Light" panose="020F0302020204030204" pitchFamily="34" charset="0"/>
                        </a:rPr>
                        <a:t>briggsae</a:t>
                      </a:r>
                      <a:r>
                        <a:rPr lang="en-US" sz="1100" i="1" dirty="0">
                          <a:effectLst/>
                          <a:latin typeface="Calibri Light" panose="020F0302020204030204" pitchFamily="34" charset="0"/>
                          <a:cs typeface="Calibri Light" panose="020F0302020204030204" pitchFamily="34" charset="0"/>
                        </a:rPr>
                        <a:t>, D. </a:t>
                      </a:r>
                      <a:r>
                        <a:rPr lang="en-US" sz="1100" i="1" dirty="0" err="1">
                          <a:effectLst/>
                          <a:latin typeface="Calibri Light" panose="020F0302020204030204" pitchFamily="34" charset="0"/>
                          <a:cs typeface="Calibri Light" panose="020F0302020204030204" pitchFamily="34" charset="0"/>
                        </a:rPr>
                        <a:t>pseudoobscura</a:t>
                      </a:r>
                      <a:r>
                        <a:rPr lang="en-US" sz="1100" i="1" dirty="0">
                          <a:effectLst/>
                          <a:latin typeface="Calibri Light" panose="020F0302020204030204" pitchFamily="34" charset="0"/>
                          <a:cs typeface="Calibri Light" panose="020F0302020204030204" pitchFamily="34" charset="0"/>
                        </a:rPr>
                        <a:t>,</a:t>
                      </a:r>
                      <a:r>
                        <a:rPr lang="en-US" sz="1100" dirty="0">
                          <a:effectLst/>
                          <a:latin typeface="Calibri Light" panose="020F0302020204030204" pitchFamily="34" charset="0"/>
                          <a:cs typeface="Calibri Light" panose="020F0302020204030204" pitchFamily="34" charset="0"/>
                        </a:rPr>
                        <a:t> mouse and rat</a:t>
                      </a:r>
                    </a:p>
                  </a:txBody>
                  <a:tcPr marL="10115" marR="10115" marT="10115" marB="10115" anchor="ctr">
                    <a:lnL>
                      <a:noFill/>
                    </a:lnL>
                    <a:lnR>
                      <a:noFill/>
                    </a:lnR>
                    <a:lnT>
                      <a:noFill/>
                    </a:lnT>
                    <a:lnB>
                      <a:noFill/>
                    </a:lnB>
                    <a:solidFill>
                      <a:srgbClr val="FFFFFF"/>
                    </a:solidFill>
                  </a:tcPr>
                </a:tc>
                <a:tc>
                  <a:txBody>
                    <a:bodyPr/>
                    <a:lstStyle/>
                    <a:p>
                      <a:pPr algn="ctr"/>
                      <a:r>
                        <a:rPr lang="en-US" sz="1100" dirty="0">
                          <a:effectLst/>
                          <a:latin typeface="Calibri Light" panose="020F0302020204030204" pitchFamily="34" charset="0"/>
                          <a:cs typeface="Calibri Light" panose="020F0302020204030204" pitchFamily="34" charset="0"/>
                        </a:rPr>
                        <a:t>April 2003</a:t>
                      </a:r>
                    </a:p>
                  </a:txBody>
                  <a:tcPr marL="10115" marR="10115" marT="10115" marB="10115" anchor="ctr">
                    <a:lnL>
                      <a:noFill/>
                    </a:lnL>
                    <a:lnR>
                      <a:noFill/>
                    </a:lnR>
                    <a:lnT>
                      <a:noFill/>
                    </a:lnT>
                    <a:lnB>
                      <a:noFill/>
                    </a:lnB>
                    <a:solidFill>
                      <a:srgbClr val="FFFFFF"/>
                    </a:solidFill>
                  </a:tcPr>
                </a:tc>
                <a:extLst>
                  <a:ext uri="{0D108BD9-81ED-4DB2-BD59-A6C34878D82A}">
                    <a16:rowId xmlns:a16="http://schemas.microsoft.com/office/drawing/2014/main" val="1080070555"/>
                  </a:ext>
                </a:extLst>
              </a:tr>
              <a:tr h="1497220">
                <a:tc>
                  <a:txBody>
                    <a:bodyPr/>
                    <a:lstStyle/>
                    <a:p>
                      <a:pPr algn="ctr"/>
                      <a:r>
                        <a:rPr lang="en-US" sz="1400" i="1" dirty="0">
                          <a:effectLst/>
                          <a:latin typeface="Calibri" panose="020F0502020204030204" pitchFamily="34" charset="0"/>
                          <a:cs typeface="Calibri" panose="020F0502020204030204" pitchFamily="34" charset="0"/>
                        </a:rPr>
                        <a:t>Functional Analysis</a:t>
                      </a:r>
                    </a:p>
                  </a:txBody>
                  <a:tcPr marL="10115" marR="10115" marT="10115" marB="10115" anchor="ctr">
                    <a:lnL>
                      <a:noFill/>
                    </a:lnL>
                    <a:lnR>
                      <a:noFill/>
                    </a:lnR>
                    <a:lnT>
                      <a:noFill/>
                    </a:lnT>
                    <a:lnB>
                      <a:noFill/>
                    </a:lnB>
                    <a:solidFill>
                      <a:schemeClr val="bg1">
                        <a:lumMod val="85000"/>
                      </a:schemeClr>
                    </a:solidFill>
                  </a:tcPr>
                </a:tc>
                <a:tc>
                  <a:txBody>
                    <a:bodyPr/>
                    <a:lstStyle/>
                    <a:p>
                      <a:pPr algn="ctr"/>
                      <a:r>
                        <a:rPr lang="en-US" sz="1100" dirty="0">
                          <a:effectLst/>
                          <a:latin typeface="Calibri Light" panose="020F0302020204030204" pitchFamily="34" charset="0"/>
                          <a:cs typeface="Calibri Light" panose="020F0302020204030204" pitchFamily="34" charset="0"/>
                        </a:rPr>
                        <a:t>Develop genomic-scale technologies</a:t>
                      </a:r>
                    </a:p>
                  </a:txBody>
                  <a:tcPr marL="10115" marR="10115" marT="10115" marB="10115" anchor="ctr">
                    <a:lnL>
                      <a:noFill/>
                    </a:lnL>
                    <a:lnR>
                      <a:noFill/>
                    </a:lnR>
                    <a:lnT>
                      <a:noFill/>
                    </a:lnT>
                    <a:lnB>
                      <a:noFill/>
                    </a:lnB>
                    <a:solidFill>
                      <a:srgbClr val="F1F1F1"/>
                    </a:solidFill>
                  </a:tcPr>
                </a:tc>
                <a:tc>
                  <a:txBody>
                    <a:bodyPr/>
                    <a:lstStyle/>
                    <a:p>
                      <a:pPr algn="ctr"/>
                      <a:r>
                        <a:rPr lang="en-US" sz="1100" dirty="0">
                          <a:effectLst/>
                          <a:latin typeface="Calibri Light" panose="020F0302020204030204" pitchFamily="34" charset="0"/>
                          <a:cs typeface="Calibri Light" panose="020F0302020204030204" pitchFamily="34" charset="0"/>
                        </a:rPr>
                        <a:t>High-throughput oligonucleotide synthesis DNA microarrays</a:t>
                      </a:r>
                      <a:br>
                        <a:rPr lang="en-US" sz="1100" dirty="0">
                          <a:effectLst/>
                          <a:latin typeface="Calibri Light" panose="020F0302020204030204" pitchFamily="34" charset="0"/>
                          <a:cs typeface="Calibri Light" panose="020F0302020204030204" pitchFamily="34" charset="0"/>
                        </a:rPr>
                      </a:br>
                      <a:r>
                        <a:rPr lang="en-US" sz="1100" dirty="0">
                          <a:effectLst/>
                          <a:latin typeface="Calibri Light" panose="020F0302020204030204" pitchFamily="34" charset="0"/>
                          <a:cs typeface="Calibri Light" panose="020F0302020204030204" pitchFamily="34" charset="0"/>
                        </a:rPr>
                        <a:t>Eukaryotic, whole-genome knockouts (yeast)</a:t>
                      </a:r>
                      <a:br>
                        <a:rPr lang="en-US" sz="1100" dirty="0">
                          <a:effectLst/>
                          <a:latin typeface="Calibri Light" panose="020F0302020204030204" pitchFamily="34" charset="0"/>
                          <a:cs typeface="Calibri Light" panose="020F0302020204030204" pitchFamily="34" charset="0"/>
                        </a:rPr>
                      </a:br>
                      <a:r>
                        <a:rPr lang="en-US" sz="1100" dirty="0">
                          <a:effectLst/>
                          <a:latin typeface="Calibri Light" panose="020F0302020204030204" pitchFamily="34" charset="0"/>
                          <a:cs typeface="Calibri Light" panose="020F0302020204030204" pitchFamily="34" charset="0"/>
                        </a:rPr>
                        <a:t>Scale-up of two-hybrid system for protein-protein interaction</a:t>
                      </a:r>
                    </a:p>
                  </a:txBody>
                  <a:tcPr marL="10115" marR="10115" marT="10115" marB="10115" anchor="ctr">
                    <a:lnL>
                      <a:noFill/>
                    </a:lnL>
                    <a:lnR>
                      <a:noFill/>
                    </a:lnR>
                    <a:lnT>
                      <a:noFill/>
                    </a:lnT>
                    <a:lnB>
                      <a:noFill/>
                    </a:lnB>
                    <a:solidFill>
                      <a:srgbClr val="F1F1F1"/>
                    </a:solidFill>
                  </a:tcPr>
                </a:tc>
                <a:tc>
                  <a:txBody>
                    <a:bodyPr/>
                    <a:lstStyle/>
                    <a:p>
                      <a:pPr algn="ctr"/>
                      <a:r>
                        <a:rPr lang="en-US" sz="1100" dirty="0">
                          <a:effectLst/>
                          <a:latin typeface="Calibri Light" panose="020F0302020204030204" pitchFamily="34" charset="0"/>
                          <a:cs typeface="Calibri Light" panose="020F0302020204030204" pitchFamily="34" charset="0"/>
                        </a:rPr>
                        <a:t>1994</a:t>
                      </a:r>
                      <a:br>
                        <a:rPr lang="en-US" sz="1100" dirty="0">
                          <a:effectLst/>
                          <a:latin typeface="Calibri Light" panose="020F0302020204030204" pitchFamily="34" charset="0"/>
                          <a:cs typeface="Calibri Light" panose="020F0302020204030204" pitchFamily="34" charset="0"/>
                        </a:rPr>
                      </a:br>
                      <a:r>
                        <a:rPr lang="en-US" sz="1100" dirty="0">
                          <a:effectLst/>
                          <a:latin typeface="Calibri Light" panose="020F0302020204030204" pitchFamily="34" charset="0"/>
                          <a:cs typeface="Calibri Light" panose="020F0302020204030204" pitchFamily="34" charset="0"/>
                        </a:rPr>
                        <a:t>1996</a:t>
                      </a:r>
                      <a:br>
                        <a:rPr lang="en-US" sz="1100" dirty="0">
                          <a:effectLst/>
                          <a:latin typeface="Calibri Light" panose="020F0302020204030204" pitchFamily="34" charset="0"/>
                          <a:cs typeface="Calibri Light" panose="020F0302020204030204" pitchFamily="34" charset="0"/>
                        </a:rPr>
                      </a:br>
                      <a:r>
                        <a:rPr lang="en-US" sz="1100" dirty="0">
                          <a:effectLst/>
                          <a:latin typeface="Calibri Light" panose="020F0302020204030204" pitchFamily="34" charset="0"/>
                          <a:cs typeface="Calibri Light" panose="020F0302020204030204" pitchFamily="34" charset="0"/>
                        </a:rPr>
                        <a:t>1999</a:t>
                      </a:r>
                      <a:br>
                        <a:rPr lang="en-US" sz="1100" dirty="0">
                          <a:effectLst/>
                          <a:latin typeface="Calibri Light" panose="020F0302020204030204" pitchFamily="34" charset="0"/>
                          <a:cs typeface="Calibri Light" panose="020F0302020204030204" pitchFamily="34" charset="0"/>
                        </a:rPr>
                      </a:br>
                      <a:r>
                        <a:rPr lang="en-US" sz="1100" dirty="0">
                          <a:effectLst/>
                          <a:latin typeface="Calibri Light" panose="020F0302020204030204" pitchFamily="34" charset="0"/>
                          <a:cs typeface="Calibri Light" panose="020F0302020204030204" pitchFamily="34" charset="0"/>
                        </a:rPr>
                        <a:t>200</a:t>
                      </a:r>
                    </a:p>
                  </a:txBody>
                  <a:tcPr marL="10115" marR="10115" marT="10115" marB="10115" anchor="ctr">
                    <a:lnL>
                      <a:noFill/>
                    </a:lnL>
                    <a:lnR>
                      <a:noFill/>
                    </a:lnR>
                    <a:lnT>
                      <a:noFill/>
                    </a:lnT>
                    <a:lnB>
                      <a:noFill/>
                    </a:lnB>
                    <a:solidFill>
                      <a:srgbClr val="F1F1F1"/>
                    </a:solidFill>
                  </a:tcPr>
                </a:tc>
                <a:extLst>
                  <a:ext uri="{0D108BD9-81ED-4DB2-BD59-A6C34878D82A}">
                    <a16:rowId xmlns:a16="http://schemas.microsoft.com/office/drawing/2014/main" val="2820189425"/>
                  </a:ext>
                </a:extLst>
              </a:tr>
            </a:tbl>
          </a:graphicData>
        </a:graphic>
      </p:graphicFrame>
    </p:spTree>
    <p:extLst>
      <p:ext uri="{BB962C8B-B14F-4D97-AF65-F5344CB8AC3E}">
        <p14:creationId xmlns:p14="http://schemas.microsoft.com/office/powerpoint/2010/main" val="259165272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latin typeface="Calibri" panose="020F0502020204030204" pitchFamily="34" charset="0"/>
                <a:cs typeface="Calibri" panose="020F0502020204030204" pitchFamily="34" charset="0"/>
              </a:rPr>
              <a:t>HGP - </a:t>
            </a:r>
            <a:r>
              <a:rPr lang="cs-CZ" b="1" dirty="0" err="1" smtClean="0">
                <a:latin typeface="Calibri" panose="020F0502020204030204" pitchFamily="34" charset="0"/>
                <a:cs typeface="Calibri" panose="020F0502020204030204" pitchFamily="34" charset="0"/>
              </a:rPr>
              <a:t>outcomes</a:t>
            </a:r>
            <a:endParaRPr lang="en-US" dirty="0"/>
          </a:p>
        </p:txBody>
      </p:sp>
      <p:sp>
        <p:nvSpPr>
          <p:cNvPr id="3" name="Zástupný symbol pro obsah 2"/>
          <p:cNvSpPr>
            <a:spLocks noGrp="1"/>
          </p:cNvSpPr>
          <p:nvPr>
            <p:ph idx="1"/>
          </p:nvPr>
        </p:nvSpPr>
        <p:spPr/>
        <p:txBody>
          <a:bodyPr/>
          <a:lstStyle/>
          <a:p>
            <a:r>
              <a:rPr lang="en-US" sz="2400" b="1" dirty="0" smtClean="0">
                <a:latin typeface="Calibri Light" panose="020F0302020204030204" pitchFamily="34" charset="0"/>
                <a:cs typeface="Calibri Light" panose="020F0302020204030204" pitchFamily="34" charset="0"/>
              </a:rPr>
              <a:t>Ethical, legal and social implications (ELSI)</a:t>
            </a:r>
          </a:p>
          <a:p>
            <a:pPr lvl="1"/>
            <a:r>
              <a:rPr lang="en-US" sz="2400" b="1" dirty="0" smtClean="0">
                <a:latin typeface="Calibri Light" panose="020F0302020204030204" pitchFamily="34" charset="0"/>
                <a:cs typeface="Calibri Light" panose="020F0302020204030204" pitchFamily="34" charset="0"/>
              </a:rPr>
              <a:t>5%</a:t>
            </a:r>
            <a:r>
              <a:rPr lang="en-US" sz="2400" dirty="0" smtClean="0">
                <a:latin typeface="Calibri Light" panose="020F0302020204030204" pitchFamily="34" charset="0"/>
                <a:cs typeface="Calibri Light" panose="020F0302020204030204" pitchFamily="34" charset="0"/>
              </a:rPr>
              <a:t> of the </a:t>
            </a:r>
            <a:r>
              <a:rPr lang="en-US" sz="2400" b="1" dirty="0" smtClean="0">
                <a:latin typeface="Calibri Light" panose="020F0302020204030204" pitchFamily="34" charset="0"/>
                <a:cs typeface="Calibri Light" panose="020F0302020204030204" pitchFamily="34" charset="0"/>
              </a:rPr>
              <a:t>annual budget </a:t>
            </a:r>
            <a:r>
              <a:rPr lang="en-US" sz="2400" dirty="0" smtClean="0">
                <a:latin typeface="Calibri Light" panose="020F0302020204030204" pitchFamily="34" charset="0"/>
                <a:cs typeface="Calibri Light" panose="020F0302020204030204" pitchFamily="34" charset="0"/>
              </a:rPr>
              <a:t>of the NHGRI was  dedicated to develop ELSI</a:t>
            </a:r>
            <a:endParaRPr lang="en-US" sz="2400" b="1" dirty="0" smtClean="0">
              <a:latin typeface="Calibri Light" panose="020F0302020204030204" pitchFamily="34" charset="0"/>
              <a:cs typeface="Calibri Light" panose="020F0302020204030204" pitchFamily="34" charset="0"/>
            </a:endParaRPr>
          </a:p>
          <a:p>
            <a:pPr lvl="1"/>
            <a:r>
              <a:rPr lang="en-US" sz="2400" dirty="0" smtClean="0">
                <a:latin typeface="Calibri Light" panose="020F0302020204030204" pitchFamily="34" charset="0"/>
                <a:cs typeface="Calibri Light" panose="020F0302020204030204" pitchFamily="34" charset="0"/>
              </a:rPr>
              <a:t>Genes </a:t>
            </a:r>
            <a:r>
              <a:rPr lang="en-US" sz="2400" b="1" dirty="0" smtClean="0">
                <a:latin typeface="Calibri Light" panose="020F0302020204030204" pitchFamily="34" charset="0"/>
                <a:cs typeface="Calibri Light" panose="020F0302020204030204" pitchFamily="34" charset="0"/>
              </a:rPr>
              <a:t>can’t be patented</a:t>
            </a:r>
          </a:p>
          <a:p>
            <a:pPr lvl="1"/>
            <a:r>
              <a:rPr lang="cs-CZ" sz="2400" b="1" dirty="0" smtClean="0">
                <a:latin typeface="Calibri Light" panose="020F0302020204030204" pitchFamily="34" charset="0"/>
                <a:cs typeface="Calibri Light" panose="020F0302020204030204" pitchFamily="34" charset="0"/>
              </a:rPr>
              <a:t>I</a:t>
            </a:r>
            <a:r>
              <a:rPr lang="en-US" sz="2400" b="1" dirty="0" err="1" smtClean="0">
                <a:latin typeface="Calibri Light" panose="020F0302020204030204" pitchFamily="34" charset="0"/>
                <a:cs typeface="Calibri Light" panose="020F0302020204030204" pitchFamily="34" charset="0"/>
              </a:rPr>
              <a:t>nformed</a:t>
            </a:r>
            <a:r>
              <a:rPr lang="en-US" sz="2400" b="1" dirty="0" smtClean="0">
                <a:latin typeface="Calibri Light" panose="020F0302020204030204" pitchFamily="34" charset="0"/>
                <a:cs typeface="Calibri Light" panose="020F0302020204030204" pitchFamily="34" charset="0"/>
              </a:rPr>
              <a:t> consent</a:t>
            </a:r>
            <a:r>
              <a:rPr lang="en-US" sz="2400" dirty="0" smtClean="0">
                <a:latin typeface="Calibri Light" panose="020F0302020204030204" pitchFamily="34" charset="0"/>
                <a:cs typeface="Calibri Light" panose="020F0302020204030204" pitchFamily="34" charset="0"/>
              </a:rPr>
              <a:t> that should be guaranteed to those who have a </a:t>
            </a:r>
            <a:r>
              <a:rPr lang="en-US" sz="2400" b="1" dirty="0" smtClean="0">
                <a:latin typeface="Calibri Light" panose="020F0302020204030204" pitchFamily="34" charset="0"/>
                <a:cs typeface="Calibri Light" panose="020F0302020204030204" pitchFamily="34" charset="0"/>
              </a:rPr>
              <a:t>genetic test</a:t>
            </a:r>
          </a:p>
          <a:p>
            <a:pPr lvl="1"/>
            <a:r>
              <a:rPr lang="cs-CZ" sz="2400" dirty="0" smtClean="0">
                <a:latin typeface="Calibri Light" panose="020F0302020204030204" pitchFamily="34" charset="0"/>
                <a:cs typeface="Calibri Light" panose="020F0302020204030204" pitchFamily="34" charset="0"/>
              </a:rPr>
              <a:t>I</a:t>
            </a:r>
            <a:r>
              <a:rPr lang="en-US" sz="2400" dirty="0" err="1" smtClean="0">
                <a:latin typeface="Calibri Light" panose="020F0302020204030204" pitchFamily="34" charset="0"/>
                <a:cs typeface="Calibri Light" panose="020F0302020204030204" pitchFamily="34" charset="0"/>
              </a:rPr>
              <a:t>ssues</a:t>
            </a:r>
            <a:r>
              <a:rPr lang="en-US" sz="2400" dirty="0" smtClean="0">
                <a:latin typeface="Calibri Light" panose="020F0302020204030204" pitchFamily="34" charset="0"/>
                <a:cs typeface="Calibri Light" panose="020F0302020204030204" pitchFamily="34" charset="0"/>
              </a:rPr>
              <a:t> related to </a:t>
            </a:r>
            <a:r>
              <a:rPr lang="en-US" sz="2400" b="1" dirty="0" smtClean="0">
                <a:latin typeface="Calibri Light" panose="020F0302020204030204" pitchFamily="34" charset="0"/>
                <a:cs typeface="Calibri Light" panose="020F0302020204030204" pitchFamily="34" charset="0"/>
              </a:rPr>
              <a:t>privacy and confidentiality </a:t>
            </a:r>
            <a:r>
              <a:rPr lang="en-US" sz="2400" dirty="0" smtClean="0">
                <a:latin typeface="Calibri Light" panose="020F0302020204030204" pitchFamily="34" charset="0"/>
                <a:cs typeface="Calibri Light" panose="020F0302020204030204" pitchFamily="34" charset="0"/>
              </a:rPr>
              <a:t>of genetic information of a person </a:t>
            </a:r>
            <a:r>
              <a:rPr lang="en-US" sz="2400" b="1" dirty="0" smtClean="0">
                <a:latin typeface="Calibri Light" panose="020F0302020204030204" pitchFamily="34" charset="0"/>
                <a:cs typeface="Calibri Light" panose="020F0302020204030204" pitchFamily="34" charset="0"/>
              </a:rPr>
              <a:t>must b</a:t>
            </a:r>
            <a:r>
              <a:rPr lang="en-US" sz="2400" dirty="0" smtClean="0">
                <a:latin typeface="Calibri Light" panose="020F0302020204030204" pitchFamily="34" charset="0"/>
                <a:cs typeface="Calibri Light" panose="020F0302020204030204" pitchFamily="34" charset="0"/>
              </a:rPr>
              <a:t>e taken care of</a:t>
            </a:r>
          </a:p>
          <a:p>
            <a:pPr lvl="1"/>
            <a:r>
              <a:rPr lang="en-US" sz="2400" dirty="0" smtClean="0">
                <a:latin typeface="Calibri Light" panose="020F0302020204030204" pitchFamily="34" charset="0"/>
                <a:cs typeface="Calibri Light" panose="020F0302020204030204" pitchFamily="34" charset="0"/>
              </a:rPr>
              <a:t>The ELSI program at NHGRI now serves as a model for large, publicly funded science efforts</a:t>
            </a:r>
            <a:endParaRPr lang="en-US" sz="2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66985102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obsah 2"/>
          <p:cNvSpPr>
            <a:spLocks noGrp="1"/>
          </p:cNvSpPr>
          <p:nvPr>
            <p:ph idx="1"/>
          </p:nvPr>
        </p:nvSpPr>
        <p:spPr/>
        <p:txBody>
          <a:bodyPr/>
          <a:lstStyle/>
          <a:p>
            <a:endParaRPr lang="en-US"/>
          </a:p>
        </p:txBody>
      </p:sp>
      <p:pic>
        <p:nvPicPr>
          <p:cNvPr id="29698" name="Picture 2" descr="2 The outcomes of the Human genome project allows us to unravel some of the mysteries of lif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883" y="476672"/>
            <a:ext cx="8096250" cy="5762625"/>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4140646" y="6598417"/>
            <a:ext cx="4572000" cy="246221"/>
          </a:xfrm>
          <a:prstGeom prst="rect">
            <a:avLst/>
          </a:prstGeom>
        </p:spPr>
        <p:txBody>
          <a:bodyPr>
            <a:spAutoFit/>
          </a:bodyPr>
          <a:lstStyle/>
          <a:p>
            <a:pPr algn="r"/>
            <a:r>
              <a:rPr lang="en-US" sz="1000" dirty="0"/>
              <a:t>https://link.springer.com/book/10.1007/978-90-481-3261-4</a:t>
            </a:r>
          </a:p>
        </p:txBody>
      </p:sp>
      <p:sp>
        <p:nvSpPr>
          <p:cNvPr id="5" name="Obdélník 4"/>
          <p:cNvSpPr/>
          <p:nvPr/>
        </p:nvSpPr>
        <p:spPr>
          <a:xfrm>
            <a:off x="395536" y="5674022"/>
            <a:ext cx="4248472" cy="923330"/>
          </a:xfrm>
          <a:prstGeom prst="rect">
            <a:avLst/>
          </a:prstGeom>
        </p:spPr>
        <p:txBody>
          <a:bodyPr wrap="square">
            <a:spAutoFit/>
          </a:bodyPr>
          <a:lstStyle/>
          <a:p>
            <a:r>
              <a:rPr lang="en-US" sz="1800" b="1" dirty="0">
                <a:latin typeface="Calibri Light" panose="020F0302020204030204" pitchFamily="34" charset="0"/>
                <a:cs typeface="Calibri Light" panose="020F0302020204030204" pitchFamily="34" charset="0"/>
              </a:rPr>
              <a:t>“Every dollar we invested to map the human genome returned $140 to our economy — every dollar</a:t>
            </a:r>
            <a:r>
              <a:rPr lang="en-US" sz="1800" b="1" dirty="0" smtClean="0">
                <a:latin typeface="Calibri Light" panose="020F0302020204030204" pitchFamily="34" charset="0"/>
                <a:cs typeface="Calibri Light" panose="020F0302020204030204" pitchFamily="34" charset="0"/>
              </a:rPr>
              <a:t>,”</a:t>
            </a:r>
            <a:r>
              <a:rPr lang="cs-CZ" sz="1800" b="1" dirty="0" smtClean="0">
                <a:latin typeface="Calibri Light" panose="020F0302020204030204" pitchFamily="34" charset="0"/>
                <a:cs typeface="Calibri Light" panose="020F0302020204030204" pitchFamily="34" charset="0"/>
              </a:rPr>
              <a:t> (</a:t>
            </a:r>
            <a:r>
              <a:rPr lang="cs-CZ" sz="1800" b="1" i="1" dirty="0" smtClean="0">
                <a:latin typeface="Calibri Light" panose="020F0302020204030204" pitchFamily="34" charset="0"/>
                <a:cs typeface="Calibri Light" panose="020F0302020204030204" pitchFamily="34" charset="0"/>
              </a:rPr>
              <a:t>B. Obama, 2013</a:t>
            </a:r>
            <a:r>
              <a:rPr lang="cs-CZ" sz="1800" b="1" dirty="0" smtClean="0">
                <a:latin typeface="Calibri Light" panose="020F0302020204030204" pitchFamily="34" charset="0"/>
                <a:cs typeface="Calibri Light" panose="020F0302020204030204" pitchFamily="34" charset="0"/>
              </a:rPr>
              <a:t>)</a:t>
            </a:r>
            <a:endParaRPr lang="en-US" sz="1800" b="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6902125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obsah 2"/>
          <p:cNvSpPr>
            <a:spLocks noGrp="1"/>
          </p:cNvSpPr>
          <p:nvPr>
            <p:ph idx="1"/>
          </p:nvPr>
        </p:nvSpPr>
        <p:spPr>
          <a:xfrm>
            <a:off x="1115616" y="6453336"/>
            <a:ext cx="7772400" cy="223664"/>
          </a:xfrm>
        </p:spPr>
        <p:txBody>
          <a:bodyPr/>
          <a:lstStyle/>
          <a:p>
            <a:pPr marL="0" indent="0" algn="r">
              <a:buNone/>
            </a:pPr>
            <a:r>
              <a:rPr lang="en-US" sz="1100" dirty="0"/>
              <a:t>https://www.genome.gov/about-genomics/fact-sheets/Sequencing-Human-Genome-cost</a:t>
            </a:r>
          </a:p>
        </p:txBody>
      </p:sp>
      <p:pic>
        <p:nvPicPr>
          <p:cNvPr id="30722" name="Picture 2" descr="The Cost of Sequencing a Human Gen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2432" y="260648"/>
            <a:ext cx="6679135" cy="619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457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026"/>
          <p:cNvSpPr>
            <a:spLocks noGrp="1" noChangeArrowheads="1"/>
          </p:cNvSpPr>
          <p:nvPr>
            <p:ph type="title"/>
          </p:nvPr>
        </p:nvSpPr>
        <p:spPr>
          <a:xfrm>
            <a:off x="228600" y="304800"/>
            <a:ext cx="8591872" cy="1143000"/>
          </a:xfrm>
        </p:spPr>
        <p:txBody>
          <a:bodyPr/>
          <a:lstStyle/>
          <a:p>
            <a:pPr eaLnBrk="1" hangingPunct="1"/>
            <a:r>
              <a:rPr lang="cs-CZ" altLang="en-US" sz="3600" b="1" dirty="0" smtClean="0">
                <a:solidFill>
                  <a:schemeClr val="tx1"/>
                </a:solidFill>
                <a:latin typeface="Calibri Light" panose="020F0302020204030204" pitchFamily="34" charset="0"/>
                <a:cs typeface="Calibri Light" panose="020F0302020204030204" pitchFamily="34" charset="0"/>
              </a:rPr>
              <a:t>Basic </a:t>
            </a:r>
            <a:r>
              <a:rPr lang="cs-CZ" altLang="en-US" sz="3600" b="1" dirty="0" err="1" smtClean="0">
                <a:solidFill>
                  <a:schemeClr val="tx1"/>
                </a:solidFill>
                <a:latin typeface="Calibri Light" panose="020F0302020204030204" pitchFamily="34" charset="0"/>
                <a:cs typeface="Calibri Light" panose="020F0302020204030204" pitchFamily="34" charset="0"/>
              </a:rPr>
              <a:t>principles</a:t>
            </a:r>
            <a:r>
              <a:rPr lang="cs-CZ" altLang="en-US" sz="3600" b="1" dirty="0" smtClean="0">
                <a:solidFill>
                  <a:schemeClr val="tx1"/>
                </a:solidFill>
                <a:latin typeface="Calibri Light" panose="020F0302020204030204" pitchFamily="34" charset="0"/>
                <a:cs typeface="Calibri Light" panose="020F0302020204030204" pitchFamily="34" charset="0"/>
              </a:rPr>
              <a:t> </a:t>
            </a:r>
            <a:r>
              <a:rPr lang="cs-CZ" altLang="en-US" sz="3600" b="1" dirty="0" err="1" smtClean="0">
                <a:solidFill>
                  <a:schemeClr val="tx1"/>
                </a:solidFill>
                <a:latin typeface="Calibri Light" panose="020F0302020204030204" pitchFamily="34" charset="0"/>
                <a:cs typeface="Calibri Light" panose="020F0302020204030204" pitchFamily="34" charset="0"/>
              </a:rPr>
              <a:t>of</a:t>
            </a:r>
            <a:r>
              <a:rPr lang="cs-CZ" altLang="en-US" sz="3600" b="1" dirty="0" smtClean="0">
                <a:solidFill>
                  <a:schemeClr val="tx1"/>
                </a:solidFill>
                <a:latin typeface="Calibri Light" panose="020F0302020204030204" pitchFamily="34" charset="0"/>
                <a:cs typeface="Calibri Light" panose="020F0302020204030204" pitchFamily="34" charset="0"/>
              </a:rPr>
              <a:t> </a:t>
            </a:r>
            <a:r>
              <a:rPr lang="cs-CZ" altLang="en-US" sz="3600" b="1" dirty="0" err="1" smtClean="0">
                <a:solidFill>
                  <a:schemeClr val="tx1"/>
                </a:solidFill>
                <a:latin typeface="Calibri Light" panose="020F0302020204030204" pitchFamily="34" charset="0"/>
                <a:cs typeface="Calibri Light" panose="020F0302020204030204" pitchFamily="34" charset="0"/>
              </a:rPr>
              <a:t>molecular</a:t>
            </a:r>
            <a:r>
              <a:rPr lang="cs-CZ" altLang="en-US" sz="3600" b="1" dirty="0" smtClean="0">
                <a:solidFill>
                  <a:schemeClr val="tx1"/>
                </a:solidFill>
                <a:latin typeface="Calibri Light" panose="020F0302020204030204" pitchFamily="34" charset="0"/>
                <a:cs typeface="Calibri Light" panose="020F0302020204030204" pitchFamily="34" charset="0"/>
              </a:rPr>
              <a:t> biology</a:t>
            </a:r>
          </a:p>
        </p:txBody>
      </p:sp>
      <p:sp>
        <p:nvSpPr>
          <p:cNvPr id="54275" name="Rectangle 1027"/>
          <p:cNvSpPr>
            <a:spLocks noGrp="1" noChangeArrowheads="1"/>
          </p:cNvSpPr>
          <p:nvPr>
            <p:ph type="body" idx="1"/>
          </p:nvPr>
        </p:nvSpPr>
        <p:spPr>
          <a:xfrm>
            <a:off x="304800" y="1981200"/>
            <a:ext cx="8610600" cy="4616152"/>
          </a:xfrm>
        </p:spPr>
        <p:txBody>
          <a:bodyPr/>
          <a:lstStyle/>
          <a:p>
            <a:pPr eaLnBrk="1" hangingPunct="1">
              <a:lnSpc>
                <a:spcPct val="90000"/>
              </a:lnSpc>
              <a:buFont typeface="+mj-lt"/>
              <a:buAutoNum type="arabicPeriod" startAt="4"/>
              <a:defRPr/>
            </a:pPr>
            <a:r>
              <a:rPr lang="cs-CZ" altLang="en-US" sz="2400" dirty="0" smtClean="0">
                <a:solidFill>
                  <a:srgbClr val="000000"/>
                </a:solidFill>
                <a:latin typeface="Calibri" panose="020F0502020204030204" pitchFamily="34" charset="0"/>
                <a:cs typeface="Calibri" panose="020F0502020204030204" pitchFamily="34" charset="0"/>
              </a:rPr>
              <a:t> RNA </a:t>
            </a:r>
            <a:r>
              <a:rPr lang="cs-CZ" altLang="en-US" sz="2400" dirty="0" err="1" smtClean="0">
                <a:solidFill>
                  <a:srgbClr val="000000"/>
                </a:solidFill>
                <a:latin typeface="Calibri" panose="020F0502020204030204" pitchFamily="34" charset="0"/>
                <a:cs typeface="Calibri" panose="020F0502020204030204" pitchFamily="34" charset="0"/>
              </a:rPr>
              <a:t>synthesis</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occurs</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through</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the</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b="1" dirty="0" err="1" smtClean="0">
                <a:solidFill>
                  <a:srgbClr val="000000"/>
                </a:solidFill>
                <a:latin typeface="Calibri" panose="020F0502020204030204" pitchFamily="34" charset="0"/>
                <a:cs typeface="Calibri" panose="020F0502020204030204" pitchFamily="34" charset="0"/>
              </a:rPr>
              <a:t>complementary</a:t>
            </a:r>
            <a:r>
              <a:rPr lang="cs-CZ" altLang="en-US" sz="2400" b="1" dirty="0" smtClean="0">
                <a:solidFill>
                  <a:srgbClr val="000000"/>
                </a:solidFill>
                <a:latin typeface="Calibri" panose="020F0502020204030204" pitchFamily="34" charset="0"/>
                <a:cs typeface="Calibri" panose="020F0502020204030204" pitchFamily="34" charset="0"/>
              </a:rPr>
              <a:t> </a:t>
            </a:r>
            <a:r>
              <a:rPr lang="cs-CZ" altLang="en-US" sz="2400" b="1" dirty="0" err="1" smtClean="0">
                <a:solidFill>
                  <a:srgbClr val="000000"/>
                </a:solidFill>
                <a:latin typeface="Calibri" panose="020F0502020204030204" pitchFamily="34" charset="0"/>
                <a:cs typeface="Calibri" panose="020F0502020204030204" pitchFamily="34" charset="0"/>
              </a:rPr>
              <a:t>pairing</a:t>
            </a:r>
            <a:r>
              <a:rPr lang="cs-CZ" altLang="en-US" sz="2400" b="1"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of</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ribonucleotide</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bases</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with</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the</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bases</a:t>
            </a:r>
            <a:r>
              <a:rPr lang="cs-CZ" altLang="en-US" sz="2400" dirty="0" smtClean="0">
                <a:solidFill>
                  <a:srgbClr val="000000"/>
                </a:solidFill>
                <a:latin typeface="Calibri" panose="020F0502020204030204" pitchFamily="34" charset="0"/>
                <a:cs typeface="Calibri" panose="020F0502020204030204" pitchFamily="34" charset="0"/>
              </a:rPr>
              <a:t> in a DNA </a:t>
            </a:r>
            <a:r>
              <a:rPr lang="cs-CZ" altLang="en-US" sz="2400" dirty="0" err="1" smtClean="0">
                <a:solidFill>
                  <a:srgbClr val="000000"/>
                </a:solidFill>
                <a:latin typeface="Calibri" panose="020F0502020204030204" pitchFamily="34" charset="0"/>
                <a:cs typeface="Calibri" panose="020F0502020204030204" pitchFamily="34" charset="0"/>
              </a:rPr>
              <a:t>molecule</a:t>
            </a:r>
            <a:r>
              <a:rPr lang="cs-CZ" altLang="en-US" sz="2400" dirty="0" smtClean="0">
                <a:solidFill>
                  <a:srgbClr val="000000"/>
                </a:solidFill>
                <a:latin typeface="Calibri" panose="020F0502020204030204" pitchFamily="34" charset="0"/>
                <a:cs typeface="Calibri" panose="020F0502020204030204" pitchFamily="34" charset="0"/>
              </a:rPr>
              <a:t>.</a:t>
            </a:r>
          </a:p>
          <a:p>
            <a:pPr eaLnBrk="1" hangingPunct="1">
              <a:lnSpc>
                <a:spcPct val="90000"/>
              </a:lnSpc>
              <a:buFont typeface="+mj-lt"/>
              <a:buAutoNum type="arabicPeriod" startAt="4"/>
              <a:defRPr/>
            </a:pPr>
            <a:endParaRPr lang="cs-CZ" altLang="en-US" sz="2400" dirty="0" smtClean="0">
              <a:solidFill>
                <a:srgbClr val="000000"/>
              </a:solidFill>
              <a:latin typeface="Calibri" panose="020F0502020204030204" pitchFamily="34" charset="0"/>
              <a:cs typeface="Calibri" panose="020F0502020204030204" pitchFamily="34" charset="0"/>
            </a:endParaRPr>
          </a:p>
          <a:p>
            <a:pPr eaLnBrk="1" hangingPunct="1">
              <a:lnSpc>
                <a:spcPct val="90000"/>
              </a:lnSpc>
              <a:buFont typeface="+mj-lt"/>
              <a:buAutoNum type="arabicPeriod" startAt="4"/>
              <a:defRPr/>
            </a:pPr>
            <a:r>
              <a:rPr lang="cs-CZ" altLang="en-US" sz="2400" dirty="0" err="1" smtClean="0">
                <a:solidFill>
                  <a:srgbClr val="000000"/>
                </a:solidFill>
                <a:latin typeface="Calibri" panose="020F0502020204030204" pitchFamily="34" charset="0"/>
                <a:cs typeface="Calibri" panose="020F0502020204030204" pitchFamily="34" charset="0"/>
              </a:rPr>
              <a:t>Several</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types</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of</a:t>
            </a:r>
            <a:r>
              <a:rPr lang="cs-CZ" altLang="en-US" sz="2400" dirty="0" smtClean="0">
                <a:solidFill>
                  <a:srgbClr val="000000"/>
                </a:solidFill>
                <a:latin typeface="Calibri" panose="020F0502020204030204" pitchFamily="34" charset="0"/>
                <a:cs typeface="Calibri" panose="020F0502020204030204" pitchFamily="34" charset="0"/>
              </a:rPr>
              <a:t> RNA are </a:t>
            </a:r>
            <a:r>
              <a:rPr lang="cs-CZ" altLang="en-US" sz="2400" dirty="0" err="1" smtClean="0">
                <a:solidFill>
                  <a:srgbClr val="000000"/>
                </a:solidFill>
                <a:latin typeface="Calibri" panose="020F0502020204030204" pitchFamily="34" charset="0"/>
                <a:cs typeface="Calibri" panose="020F0502020204030204" pitchFamily="34" charset="0"/>
              </a:rPr>
              <a:t>responsible</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for</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the</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synthesis</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of</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the</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enzymes</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structural</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proteins</a:t>
            </a:r>
            <a:r>
              <a:rPr lang="cs-CZ" altLang="en-US" sz="2400" dirty="0" smtClean="0">
                <a:solidFill>
                  <a:srgbClr val="000000"/>
                </a:solidFill>
                <a:latin typeface="Calibri" panose="020F0502020204030204" pitchFamily="34" charset="0"/>
                <a:cs typeface="Calibri" panose="020F0502020204030204" pitchFamily="34" charset="0"/>
              </a:rPr>
              <a:t>, and </a:t>
            </a:r>
            <a:r>
              <a:rPr lang="cs-CZ" altLang="en-US" sz="2400" dirty="0" err="1" smtClean="0">
                <a:solidFill>
                  <a:srgbClr val="000000"/>
                </a:solidFill>
                <a:latin typeface="Calibri" panose="020F0502020204030204" pitchFamily="34" charset="0"/>
                <a:cs typeface="Calibri" panose="020F0502020204030204" pitchFamily="34" charset="0"/>
              </a:rPr>
              <a:t>other</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polypeptides</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that</a:t>
            </a:r>
            <a:r>
              <a:rPr lang="cs-CZ" altLang="en-US" sz="2400" dirty="0" smtClean="0">
                <a:solidFill>
                  <a:srgbClr val="000000"/>
                </a:solidFill>
                <a:latin typeface="Calibri" panose="020F0502020204030204" pitchFamily="34" charset="0"/>
                <a:cs typeface="Calibri" panose="020F0502020204030204" pitchFamily="34" charset="0"/>
              </a:rPr>
              <a:t> are </a:t>
            </a:r>
            <a:r>
              <a:rPr lang="cs-CZ" altLang="en-US" sz="2400" dirty="0" err="1" smtClean="0">
                <a:solidFill>
                  <a:srgbClr val="000000"/>
                </a:solidFill>
                <a:latin typeface="Calibri" panose="020F0502020204030204" pitchFamily="34" charset="0"/>
                <a:cs typeface="Calibri" panose="020F0502020204030204" pitchFamily="34" charset="0"/>
              </a:rPr>
              <a:t>required</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for</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organismal</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function</a:t>
            </a:r>
            <a:r>
              <a:rPr lang="cs-CZ" altLang="en-US" sz="2400" dirty="0" smtClean="0">
                <a:solidFill>
                  <a:srgbClr val="000000"/>
                </a:solidFill>
                <a:latin typeface="Calibri" panose="020F0502020204030204" pitchFamily="34" charset="0"/>
                <a:cs typeface="Calibri" panose="020F0502020204030204" pitchFamily="34" charset="0"/>
              </a:rPr>
              <a:t>.</a:t>
            </a:r>
          </a:p>
          <a:p>
            <a:pPr eaLnBrk="1" hangingPunct="1">
              <a:lnSpc>
                <a:spcPct val="90000"/>
              </a:lnSpc>
              <a:buFont typeface="+mj-lt"/>
              <a:buAutoNum type="arabicPeriod" startAt="4"/>
              <a:defRPr/>
            </a:pP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b="1" dirty="0" err="1" smtClean="0">
                <a:solidFill>
                  <a:srgbClr val="000000"/>
                </a:solidFill>
                <a:latin typeface="Calibri" panose="020F0502020204030204" pitchFamily="34" charset="0"/>
                <a:cs typeface="Calibri" panose="020F0502020204030204" pitchFamily="34" charset="0"/>
              </a:rPr>
              <a:t>Central</a:t>
            </a:r>
            <a:r>
              <a:rPr lang="cs-CZ" altLang="en-US" sz="2400" b="1" dirty="0" smtClean="0">
                <a:solidFill>
                  <a:srgbClr val="000000"/>
                </a:solidFill>
                <a:latin typeface="Calibri" panose="020F0502020204030204" pitchFamily="34" charset="0"/>
                <a:cs typeface="Calibri" panose="020F0502020204030204" pitchFamily="34" charset="0"/>
              </a:rPr>
              <a:t> dogma </a:t>
            </a:r>
            <a:r>
              <a:rPr lang="cs-CZ" altLang="en-US" sz="2400" b="1" dirty="0" err="1" smtClean="0">
                <a:solidFill>
                  <a:srgbClr val="000000"/>
                </a:solidFill>
                <a:latin typeface="Calibri" panose="020F0502020204030204" pitchFamily="34" charset="0"/>
                <a:cs typeface="Calibri" panose="020F0502020204030204" pitchFamily="34" charset="0"/>
              </a:rPr>
              <a:t>of</a:t>
            </a:r>
            <a:r>
              <a:rPr lang="cs-CZ" altLang="en-US" sz="2400" b="1" dirty="0" smtClean="0">
                <a:solidFill>
                  <a:srgbClr val="000000"/>
                </a:solidFill>
                <a:latin typeface="Calibri" panose="020F0502020204030204" pitchFamily="34" charset="0"/>
                <a:cs typeface="Calibri" panose="020F0502020204030204" pitchFamily="34" charset="0"/>
              </a:rPr>
              <a:t> </a:t>
            </a:r>
            <a:r>
              <a:rPr lang="cs-CZ" altLang="en-US" sz="2400" b="1" dirty="0" err="1" smtClean="0">
                <a:solidFill>
                  <a:srgbClr val="000000"/>
                </a:solidFill>
                <a:latin typeface="Calibri" panose="020F0502020204030204" pitchFamily="34" charset="0"/>
                <a:cs typeface="Calibri" panose="020F0502020204030204" pitchFamily="34" charset="0"/>
              </a:rPr>
              <a:t>molecular</a:t>
            </a:r>
            <a:r>
              <a:rPr lang="cs-CZ" altLang="en-US" sz="2400" b="1" dirty="0" smtClean="0">
                <a:solidFill>
                  <a:srgbClr val="000000"/>
                </a:solidFill>
                <a:latin typeface="Calibri" panose="020F0502020204030204" pitchFamily="34" charset="0"/>
                <a:cs typeface="Calibri" panose="020F0502020204030204" pitchFamily="34" charset="0"/>
              </a:rPr>
              <a:t> biology“ </a:t>
            </a:r>
            <a:r>
              <a:rPr lang="cs-CZ" altLang="en-US" sz="2400" dirty="0" err="1" smtClean="0">
                <a:solidFill>
                  <a:srgbClr val="000000"/>
                </a:solidFill>
                <a:latin typeface="Calibri" panose="020F0502020204030204" pitchFamily="34" charset="0"/>
                <a:cs typeface="Calibri" panose="020F0502020204030204" pitchFamily="34" charset="0"/>
              </a:rPr>
              <a:t>describes</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the</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flow</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of</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genetic</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information</a:t>
            </a:r>
            <a:r>
              <a:rPr lang="cs-CZ" altLang="en-US" sz="2400" dirty="0" smtClean="0">
                <a:solidFill>
                  <a:srgbClr val="000000"/>
                </a:solidFill>
                <a:latin typeface="Calibri" panose="020F0502020204030204" pitchFamily="34" charset="0"/>
                <a:cs typeface="Calibri" panose="020F0502020204030204" pitchFamily="34" charset="0"/>
              </a:rPr>
              <a:t> </a:t>
            </a:r>
            <a:r>
              <a:rPr lang="cs-CZ" altLang="en-US" sz="2400" dirty="0" err="1" smtClean="0">
                <a:solidFill>
                  <a:srgbClr val="000000"/>
                </a:solidFill>
                <a:latin typeface="Calibri" panose="020F0502020204030204" pitchFamily="34" charset="0"/>
                <a:cs typeface="Calibri" panose="020F0502020204030204" pitchFamily="34" charset="0"/>
              </a:rPr>
              <a:t>from</a:t>
            </a:r>
            <a:r>
              <a:rPr lang="cs-CZ" altLang="en-US" sz="2400" dirty="0" smtClean="0">
                <a:solidFill>
                  <a:srgbClr val="000000"/>
                </a:solidFill>
                <a:latin typeface="Calibri" panose="020F0502020204030204" pitchFamily="34" charset="0"/>
                <a:cs typeface="Calibri" panose="020F0502020204030204" pitchFamily="34" charset="0"/>
              </a:rPr>
              <a:t> DNA </a:t>
            </a:r>
            <a:r>
              <a:rPr lang="cs-CZ" altLang="en-US" sz="2400" dirty="0" err="1" smtClean="0">
                <a:solidFill>
                  <a:srgbClr val="000000"/>
                </a:solidFill>
                <a:latin typeface="Calibri" panose="020F0502020204030204" pitchFamily="34" charset="0"/>
                <a:cs typeface="Calibri" panose="020F0502020204030204" pitchFamily="34" charset="0"/>
              </a:rPr>
              <a:t>through</a:t>
            </a:r>
            <a:r>
              <a:rPr lang="cs-CZ" altLang="en-US" sz="2400" dirty="0" smtClean="0">
                <a:solidFill>
                  <a:srgbClr val="000000"/>
                </a:solidFill>
                <a:latin typeface="Calibri" panose="020F0502020204030204" pitchFamily="34" charset="0"/>
                <a:cs typeface="Calibri" panose="020F0502020204030204" pitchFamily="34" charset="0"/>
              </a:rPr>
              <a:t> RNA and </a:t>
            </a:r>
            <a:r>
              <a:rPr lang="cs-CZ" altLang="en-US" sz="2400" dirty="0" err="1" smtClean="0">
                <a:solidFill>
                  <a:srgbClr val="000000"/>
                </a:solidFill>
                <a:latin typeface="Calibri" panose="020F0502020204030204" pitchFamily="34" charset="0"/>
                <a:cs typeface="Calibri" panose="020F0502020204030204" pitchFamily="34" charset="0"/>
              </a:rPr>
              <a:t>eventually</a:t>
            </a:r>
            <a:r>
              <a:rPr lang="cs-CZ" altLang="en-US" sz="2400" dirty="0" smtClean="0">
                <a:solidFill>
                  <a:srgbClr val="000000"/>
                </a:solidFill>
                <a:latin typeface="Calibri" panose="020F0502020204030204" pitchFamily="34" charset="0"/>
                <a:cs typeface="Calibri" panose="020F0502020204030204" pitchFamily="34" charset="0"/>
              </a:rPr>
              <a:t> to </a:t>
            </a:r>
            <a:r>
              <a:rPr lang="cs-CZ" altLang="en-US" sz="2400" dirty="0" err="1" smtClean="0">
                <a:solidFill>
                  <a:srgbClr val="000000"/>
                </a:solidFill>
                <a:latin typeface="Calibri" panose="020F0502020204030204" pitchFamily="34" charset="0"/>
                <a:cs typeface="Calibri" panose="020F0502020204030204" pitchFamily="34" charset="0"/>
              </a:rPr>
              <a:t>proteins</a:t>
            </a:r>
            <a:r>
              <a:rPr lang="cs-CZ" altLang="en-US" sz="2400" dirty="0" smtClean="0">
                <a:solidFill>
                  <a:srgbClr val="000000"/>
                </a:solidFill>
                <a:latin typeface="Calibri" panose="020F0502020204030204" pitchFamily="34" charset="0"/>
                <a:cs typeface="Calibri" panose="020F0502020204030204" pitchFamily="34" charset="0"/>
              </a:rPr>
              <a:t>.</a:t>
            </a:r>
          </a:p>
          <a:p>
            <a:pPr marL="0" indent="0" eaLnBrk="1" hangingPunct="1">
              <a:lnSpc>
                <a:spcPct val="90000"/>
              </a:lnSpc>
              <a:buFontTx/>
              <a:buNone/>
              <a:defRPr/>
            </a:pPr>
            <a:r>
              <a:rPr lang="cs-CZ" altLang="en-US" sz="2400" b="1" dirty="0" smtClean="0">
                <a:solidFill>
                  <a:srgbClr val="000000"/>
                </a:solidFill>
                <a:latin typeface="Calibri" panose="020F0502020204030204" pitchFamily="34" charset="0"/>
                <a:cs typeface="Calibri" panose="020F0502020204030204" pitchFamily="34" charset="0"/>
              </a:rPr>
              <a:t> </a:t>
            </a:r>
          </a:p>
          <a:p>
            <a:pPr marL="0" indent="0" eaLnBrk="1" hangingPunct="1">
              <a:lnSpc>
                <a:spcPct val="90000"/>
              </a:lnSpc>
              <a:buFontTx/>
              <a:buNone/>
              <a:defRPr/>
            </a:pPr>
            <a:r>
              <a:rPr lang="cs-CZ" altLang="en-US" sz="2400" b="1" dirty="0" smtClean="0">
                <a:solidFill>
                  <a:srgbClr val="000000"/>
                </a:solidFill>
                <a:latin typeface="Calibri" panose="020F0502020204030204" pitchFamily="34" charset="0"/>
                <a:cs typeface="Calibri" panose="020F0502020204030204" pitchFamily="34" charset="0"/>
              </a:rPr>
              <a:t>	DNA </a:t>
            </a:r>
            <a:r>
              <a:rPr lang="cs-CZ" altLang="en-US" sz="2400" b="1" dirty="0" err="1" smtClean="0">
                <a:solidFill>
                  <a:srgbClr val="000000"/>
                </a:solidFill>
                <a:latin typeface="Calibri" panose="020F0502020204030204" pitchFamily="34" charset="0"/>
                <a:cs typeface="Calibri" panose="020F0502020204030204" pitchFamily="34" charset="0"/>
              </a:rPr>
              <a:t>synthesis</a:t>
            </a:r>
            <a:r>
              <a:rPr lang="cs-CZ" altLang="en-US" sz="2400" b="1" dirty="0" smtClean="0">
                <a:solidFill>
                  <a:srgbClr val="000000"/>
                </a:solidFill>
                <a:latin typeface="Calibri" panose="020F0502020204030204" pitchFamily="34" charset="0"/>
                <a:cs typeface="Calibri" panose="020F0502020204030204" pitchFamily="34" charset="0"/>
              </a:rPr>
              <a:t> = </a:t>
            </a:r>
            <a:r>
              <a:rPr lang="cs-CZ" altLang="en-US" sz="2400" b="1" dirty="0" err="1" smtClean="0">
                <a:solidFill>
                  <a:srgbClr val="000000"/>
                </a:solidFill>
                <a:latin typeface="Calibri" panose="020F0502020204030204" pitchFamily="34" charset="0"/>
                <a:cs typeface="Calibri" panose="020F0502020204030204" pitchFamily="34" charset="0"/>
              </a:rPr>
              <a:t>replication</a:t>
            </a:r>
            <a:r>
              <a:rPr lang="cs-CZ" altLang="en-US" sz="2400" b="1" dirty="0" smtClean="0">
                <a:solidFill>
                  <a:srgbClr val="000000"/>
                </a:solidFill>
                <a:latin typeface="Calibri" panose="020F0502020204030204" pitchFamily="34" charset="0"/>
                <a:cs typeface="Calibri" panose="020F0502020204030204" pitchFamily="34" charset="0"/>
              </a:rPr>
              <a:t>; DNA-</a:t>
            </a:r>
            <a:r>
              <a:rPr lang="cs-CZ" altLang="en-US" sz="2400" b="1" dirty="0" err="1" smtClean="0">
                <a:solidFill>
                  <a:srgbClr val="000000"/>
                </a:solidFill>
                <a:latin typeface="Calibri" panose="020F0502020204030204" pitchFamily="34" charset="0"/>
                <a:cs typeface="Calibri" panose="020F0502020204030204" pitchFamily="34" charset="0"/>
              </a:rPr>
              <a:t>dependent</a:t>
            </a:r>
            <a:r>
              <a:rPr lang="cs-CZ" altLang="en-US" sz="2400" b="1" dirty="0" smtClean="0">
                <a:solidFill>
                  <a:srgbClr val="000000"/>
                </a:solidFill>
                <a:latin typeface="Calibri" panose="020F0502020204030204" pitchFamily="34" charset="0"/>
                <a:cs typeface="Calibri" panose="020F0502020204030204" pitchFamily="34" charset="0"/>
              </a:rPr>
              <a:t> RNA 	</a:t>
            </a:r>
            <a:r>
              <a:rPr lang="cs-CZ" altLang="en-US" sz="2400" b="1" dirty="0" err="1" smtClean="0">
                <a:solidFill>
                  <a:srgbClr val="000000"/>
                </a:solidFill>
                <a:latin typeface="Calibri" panose="020F0502020204030204" pitchFamily="34" charset="0"/>
                <a:cs typeface="Calibri" panose="020F0502020204030204" pitchFamily="34" charset="0"/>
              </a:rPr>
              <a:t>synthesis</a:t>
            </a:r>
            <a:r>
              <a:rPr lang="cs-CZ" altLang="en-US" sz="2400" b="1" dirty="0" smtClean="0">
                <a:solidFill>
                  <a:srgbClr val="000000"/>
                </a:solidFill>
                <a:latin typeface="Calibri" panose="020F0502020204030204" pitchFamily="34" charset="0"/>
                <a:cs typeface="Calibri" panose="020F0502020204030204" pitchFamily="34" charset="0"/>
              </a:rPr>
              <a:t> = </a:t>
            </a:r>
            <a:r>
              <a:rPr lang="cs-CZ" altLang="en-US" sz="2400" b="1" dirty="0" err="1" smtClean="0">
                <a:solidFill>
                  <a:srgbClr val="000000"/>
                </a:solidFill>
                <a:latin typeface="Calibri" panose="020F0502020204030204" pitchFamily="34" charset="0"/>
                <a:cs typeface="Calibri" panose="020F0502020204030204" pitchFamily="34" charset="0"/>
              </a:rPr>
              <a:t>transcription</a:t>
            </a:r>
            <a:r>
              <a:rPr lang="cs-CZ" altLang="en-US" sz="2400" b="1" dirty="0" smtClean="0">
                <a:solidFill>
                  <a:srgbClr val="000000"/>
                </a:solidFill>
                <a:latin typeface="Calibri" panose="020F0502020204030204" pitchFamily="34" charset="0"/>
                <a:cs typeface="Calibri" panose="020F0502020204030204" pitchFamily="34" charset="0"/>
              </a:rPr>
              <a:t>, protein </a:t>
            </a:r>
            <a:r>
              <a:rPr lang="cs-CZ" altLang="en-US" sz="2400" b="1" dirty="0" err="1" smtClean="0">
                <a:solidFill>
                  <a:srgbClr val="000000"/>
                </a:solidFill>
                <a:latin typeface="Calibri" panose="020F0502020204030204" pitchFamily="34" charset="0"/>
                <a:cs typeface="Calibri" panose="020F0502020204030204" pitchFamily="34" charset="0"/>
              </a:rPr>
              <a:t>synthesis</a:t>
            </a:r>
            <a:r>
              <a:rPr lang="cs-CZ" altLang="en-US" sz="2400" b="1" dirty="0" smtClean="0">
                <a:solidFill>
                  <a:srgbClr val="000000"/>
                </a:solidFill>
                <a:latin typeface="Calibri" panose="020F0502020204030204" pitchFamily="34" charset="0"/>
                <a:cs typeface="Calibri" panose="020F0502020204030204" pitchFamily="34" charset="0"/>
              </a:rPr>
              <a:t> = </a:t>
            </a:r>
            <a:r>
              <a:rPr lang="cs-CZ" altLang="en-US" sz="2400" b="1" dirty="0" err="1" smtClean="0">
                <a:solidFill>
                  <a:srgbClr val="000000"/>
                </a:solidFill>
                <a:latin typeface="Calibri" panose="020F0502020204030204" pitchFamily="34" charset="0"/>
                <a:cs typeface="Calibri" panose="020F0502020204030204" pitchFamily="34" charset="0"/>
              </a:rPr>
              <a:t>translation</a:t>
            </a:r>
            <a:endParaRPr lang="cs-CZ" altLang="en-US" sz="2400" dirty="0" smtClean="0">
              <a:latin typeface="Calibri" panose="020F0502020204030204" pitchFamily="34" charset="0"/>
              <a:cs typeface="Calibri" panose="020F0502020204030204"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332656"/>
            <a:ext cx="7772400" cy="1143000"/>
          </a:xfrm>
        </p:spPr>
        <p:txBody>
          <a:bodyPr/>
          <a:lstStyle/>
          <a:p>
            <a:r>
              <a:rPr lang="cs-CZ" sz="4000" dirty="0" err="1" smtClean="0">
                <a:latin typeface="Calibri" panose="020F0502020204030204" pitchFamily="34" charset="0"/>
                <a:cs typeface="Calibri" panose="020F0502020204030204" pitchFamily="34" charset="0"/>
              </a:rPr>
              <a:t>Following</a:t>
            </a:r>
            <a:r>
              <a:rPr lang="cs-CZ" sz="4000" dirty="0" smtClean="0">
                <a:latin typeface="Calibri" panose="020F0502020204030204" pitchFamily="34" charset="0"/>
                <a:cs typeface="Calibri" panose="020F0502020204030204" pitchFamily="34" charset="0"/>
              </a:rPr>
              <a:t> </a:t>
            </a:r>
            <a:r>
              <a:rPr lang="cs-CZ" sz="4000" dirty="0" err="1" smtClean="0">
                <a:latin typeface="Calibri" panose="020F0502020204030204" pitchFamily="34" charset="0"/>
                <a:cs typeface="Calibri" panose="020F0502020204030204" pitchFamily="34" charset="0"/>
              </a:rPr>
              <a:t>projects</a:t>
            </a:r>
            <a:r>
              <a:rPr lang="cs-CZ" sz="4000" dirty="0">
                <a:latin typeface="Calibri" panose="020F0502020204030204" pitchFamily="34" charset="0"/>
                <a:cs typeface="Calibri" panose="020F0502020204030204" pitchFamily="34" charset="0"/>
              </a:rPr>
              <a:t> </a:t>
            </a:r>
            <a:r>
              <a:rPr lang="cs-CZ" sz="4000" dirty="0" smtClean="0">
                <a:latin typeface="Calibri" panose="020F0502020204030204" pitchFamily="34" charset="0"/>
                <a:cs typeface="Calibri" panose="020F0502020204030204" pitchFamily="34" charset="0"/>
              </a:rPr>
              <a:t>– </a:t>
            </a:r>
            <a:r>
              <a:rPr lang="cs-CZ" sz="4000" dirty="0" err="1" smtClean="0">
                <a:latin typeface="Calibri" panose="020F0502020204030204" pitchFamily="34" charset="0"/>
                <a:cs typeface="Calibri" panose="020F0502020204030204" pitchFamily="34" charset="0"/>
              </a:rPr>
              <a:t>HapMap</a:t>
            </a:r>
            <a:r>
              <a:rPr lang="cs-CZ" sz="4000" dirty="0" smtClean="0">
                <a:latin typeface="Calibri" panose="020F0502020204030204" pitchFamily="34" charset="0"/>
                <a:cs typeface="Calibri" panose="020F0502020204030204" pitchFamily="34" charset="0"/>
              </a:rPr>
              <a:t> (2003)</a:t>
            </a:r>
            <a:endParaRPr lang="en-US" sz="4000" dirty="0">
              <a:latin typeface="Calibri" panose="020F0502020204030204" pitchFamily="34" charset="0"/>
              <a:cs typeface="Calibri" panose="020F0502020204030204" pitchFamily="34" charset="0"/>
            </a:endParaRPr>
          </a:p>
        </p:txBody>
      </p:sp>
      <p:pic>
        <p:nvPicPr>
          <p:cNvPr id="31746" name="Picture 2" descr="Julia Krushkal 4/9/2017 The International HapMap Project: a Rich Resource  of Genetic Information Julia Krushkal Department of Preventive Medicine  The. - ppt video online downloa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3667" y="1556792"/>
            <a:ext cx="6396665" cy="4797499"/>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3347864" y="6525344"/>
            <a:ext cx="4572000" cy="261610"/>
          </a:xfrm>
          <a:prstGeom prst="rect">
            <a:avLst/>
          </a:prstGeom>
        </p:spPr>
        <p:txBody>
          <a:bodyPr>
            <a:spAutoFit/>
          </a:bodyPr>
          <a:lstStyle/>
          <a:p>
            <a:pPr algn="r"/>
            <a:r>
              <a:rPr lang="en-US" sz="1050" dirty="0"/>
              <a:t>https://slideplayer.com/slide/3053410/</a:t>
            </a:r>
          </a:p>
        </p:txBody>
      </p:sp>
    </p:spTree>
    <p:extLst>
      <p:ext uri="{BB962C8B-B14F-4D97-AF65-F5344CB8AC3E}">
        <p14:creationId xmlns:p14="http://schemas.microsoft.com/office/powerpoint/2010/main" val="24925612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err="1">
                <a:latin typeface="Calibri" panose="020F0502020204030204" pitchFamily="34" charset="0"/>
                <a:cs typeface="Calibri" panose="020F0502020204030204" pitchFamily="34" charset="0"/>
              </a:rPr>
              <a:t>Following</a:t>
            </a:r>
            <a:r>
              <a:rPr lang="cs-CZ" sz="3600" b="1" dirty="0">
                <a:latin typeface="Calibri" panose="020F0502020204030204" pitchFamily="34" charset="0"/>
                <a:cs typeface="Calibri" panose="020F0502020204030204" pitchFamily="34" charset="0"/>
              </a:rPr>
              <a:t> </a:t>
            </a:r>
            <a:r>
              <a:rPr lang="cs-CZ" sz="3600" b="1" dirty="0" err="1">
                <a:latin typeface="Calibri" panose="020F0502020204030204" pitchFamily="34" charset="0"/>
                <a:cs typeface="Calibri" panose="020F0502020204030204" pitchFamily="34" charset="0"/>
              </a:rPr>
              <a:t>projects</a:t>
            </a:r>
            <a:r>
              <a:rPr lang="cs-CZ" sz="3600" b="1" dirty="0">
                <a:latin typeface="Calibri" panose="020F0502020204030204" pitchFamily="34" charset="0"/>
                <a:cs typeface="Calibri" panose="020F0502020204030204" pitchFamily="34" charset="0"/>
              </a:rPr>
              <a:t> – </a:t>
            </a:r>
            <a:r>
              <a:rPr lang="cs-CZ" sz="3600" b="1" dirty="0" smtClean="0">
                <a:latin typeface="Calibri" panose="020F0502020204030204" pitchFamily="34" charset="0"/>
                <a:cs typeface="Calibri" panose="020F0502020204030204" pitchFamily="34" charset="0"/>
              </a:rPr>
              <a:t>1000Genomes </a:t>
            </a:r>
            <a:br>
              <a:rPr lang="cs-CZ" sz="3600" b="1" dirty="0" smtClean="0">
                <a:latin typeface="Calibri" panose="020F0502020204030204" pitchFamily="34" charset="0"/>
                <a:cs typeface="Calibri" panose="020F0502020204030204" pitchFamily="34" charset="0"/>
              </a:rPr>
            </a:br>
            <a:r>
              <a:rPr lang="cs-CZ" sz="2400" dirty="0" smtClean="0">
                <a:latin typeface="Calibri" panose="020F0502020204030204" pitchFamily="34" charset="0"/>
                <a:cs typeface="Calibri" panose="020F0502020204030204" pitchFamily="34" charset="0"/>
              </a:rPr>
              <a:t>(2008-2015)</a:t>
            </a:r>
            <a:endParaRPr lang="en-US" sz="2400" dirty="0"/>
          </a:p>
        </p:txBody>
      </p:sp>
      <p:sp>
        <p:nvSpPr>
          <p:cNvPr id="3" name="Zástupný symbol pro obsah 2"/>
          <p:cNvSpPr>
            <a:spLocks noGrp="1"/>
          </p:cNvSpPr>
          <p:nvPr>
            <p:ph idx="1"/>
          </p:nvPr>
        </p:nvSpPr>
        <p:spPr>
          <a:xfrm>
            <a:off x="179512" y="4797152"/>
            <a:ext cx="8784975" cy="1872208"/>
          </a:xfrm>
        </p:spPr>
        <p:txBody>
          <a:bodyPr/>
          <a:lstStyle/>
          <a:p>
            <a:pPr marL="180975" indent="-180975"/>
            <a:r>
              <a:rPr lang="en-US" sz="2400" dirty="0" smtClean="0">
                <a:latin typeface="Calibri Light" panose="020F0302020204030204" pitchFamily="34" charset="0"/>
                <a:cs typeface="Calibri Light" panose="020F0302020204030204" pitchFamily="34" charset="0"/>
              </a:rPr>
              <a:t>The goal of the 1000 Genomes Project was to find common genetic variants with frequencies of at least 1% in the populations studied</a:t>
            </a:r>
          </a:p>
          <a:p>
            <a:pPr marL="180975" indent="-180975"/>
            <a:r>
              <a:rPr lang="en-US" sz="2400" dirty="0" smtClean="0">
                <a:latin typeface="Calibri Light" panose="020F0302020204030204" pitchFamily="34" charset="0"/>
                <a:cs typeface="Calibri Light" panose="020F0302020204030204" pitchFamily="34" charset="0"/>
              </a:rPr>
              <a:t>WGS of </a:t>
            </a:r>
            <a:r>
              <a:rPr lang="en-US" sz="2400" b="1" dirty="0" smtClean="0">
                <a:latin typeface="Calibri Light" panose="020F0302020204030204" pitchFamily="34" charset="0"/>
                <a:cs typeface="Calibri Light" panose="020F0302020204030204" pitchFamily="34" charset="0"/>
              </a:rPr>
              <a:t>2,504</a:t>
            </a:r>
            <a:r>
              <a:rPr lang="en-US" sz="2400" dirty="0" smtClean="0">
                <a:latin typeface="Calibri Light" panose="020F0302020204030204" pitchFamily="34" charset="0"/>
                <a:cs typeface="Calibri Light" panose="020F0302020204030204" pitchFamily="34" charset="0"/>
              </a:rPr>
              <a:t> individuals from 26 populations </a:t>
            </a:r>
          </a:p>
          <a:p>
            <a:pPr marL="180975" indent="-180975"/>
            <a:r>
              <a:rPr lang="en-US" sz="2400" b="1" dirty="0" smtClean="0">
                <a:latin typeface="Calibri Light" panose="020F0302020204030204" pitchFamily="34" charset="0"/>
                <a:cs typeface="Calibri Light" panose="020F0302020204030204" pitchFamily="34" charset="0"/>
              </a:rPr>
              <a:t>Creation of global human genome reference </a:t>
            </a:r>
            <a:r>
              <a:rPr lang="en-US" sz="1200" b="1" dirty="0" smtClean="0">
                <a:latin typeface="Calibri Light" panose="020F0302020204030204" pitchFamily="34" charset="0"/>
                <a:cs typeface="Calibri Light" panose="020F0302020204030204" pitchFamily="34" charset="0"/>
              </a:rPr>
              <a:t>																			             </a:t>
            </a:r>
            <a:r>
              <a:rPr lang="en-US" sz="1200" b="1" dirty="0" err="1" smtClean="0">
                <a:latin typeface="Calibri Light" panose="020F0302020204030204" pitchFamily="34" charset="0"/>
                <a:cs typeface="Calibri Light" panose="020F0302020204030204" pitchFamily="34" charset="0"/>
              </a:rPr>
              <a:t>Sudmant</a:t>
            </a:r>
            <a:r>
              <a:rPr lang="en-US" sz="1200" b="1" dirty="0" smtClean="0">
                <a:latin typeface="Calibri Light" panose="020F0302020204030204" pitchFamily="34" charset="0"/>
                <a:cs typeface="Calibri Light" panose="020F0302020204030204" pitchFamily="34" charset="0"/>
              </a:rPr>
              <a:t> et al., 2015, Nature</a:t>
            </a:r>
            <a:endParaRPr lang="en-US" sz="1200" b="1" dirty="0">
              <a:latin typeface="Calibri Light" panose="020F0302020204030204" pitchFamily="34" charset="0"/>
              <a:cs typeface="Calibri Light" panose="020F0302020204030204" pitchFamily="34" charset="0"/>
            </a:endParaRPr>
          </a:p>
        </p:txBody>
      </p:sp>
      <p:pic>
        <p:nvPicPr>
          <p:cNvPr id="32770" name="Picture 2" descr="fig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067174"/>
            <a:ext cx="3746306" cy="2734530"/>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fig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310" y="2067174"/>
            <a:ext cx="4512186" cy="2657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8525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404664"/>
            <a:ext cx="7772400" cy="936104"/>
          </a:xfrm>
        </p:spPr>
        <p:txBody>
          <a:bodyPr/>
          <a:lstStyle/>
          <a:p>
            <a:r>
              <a:rPr lang="cs-CZ" dirty="0" smtClean="0">
                <a:latin typeface="Calibri" panose="020F0502020204030204" pitchFamily="34" charset="0"/>
                <a:cs typeface="Calibri" panose="020F0502020204030204" pitchFamily="34" charset="0"/>
              </a:rPr>
              <a:t>+1 </a:t>
            </a:r>
            <a:r>
              <a:rPr lang="cs-CZ" dirty="0" err="1" smtClean="0">
                <a:latin typeface="Calibri" panose="020F0502020204030204" pitchFamily="34" charset="0"/>
                <a:cs typeface="Calibri" panose="020F0502020204030204" pitchFamily="34" charset="0"/>
              </a:rPr>
              <a:t>Million</a:t>
            </a:r>
            <a:r>
              <a:rPr lang="cs-CZ" dirty="0" smtClean="0">
                <a:latin typeface="Calibri" panose="020F0502020204030204" pitchFamily="34" charset="0"/>
                <a:cs typeface="Calibri" panose="020F0502020204030204" pitchFamily="34" charset="0"/>
              </a:rPr>
              <a:t> </a:t>
            </a:r>
            <a:r>
              <a:rPr lang="cs-CZ" dirty="0" err="1" smtClean="0">
                <a:latin typeface="Calibri" panose="020F0502020204030204" pitchFamily="34" charset="0"/>
                <a:cs typeface="Calibri" panose="020F0502020204030204" pitchFamily="34" charset="0"/>
              </a:rPr>
              <a:t>Genomes</a:t>
            </a:r>
            <a:r>
              <a:rPr lang="cs-CZ" dirty="0" smtClean="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sp>
        <p:nvSpPr>
          <p:cNvPr id="3" name="Zástupný symbol pro obsah 2"/>
          <p:cNvSpPr>
            <a:spLocks noGrp="1"/>
          </p:cNvSpPr>
          <p:nvPr>
            <p:ph idx="1"/>
          </p:nvPr>
        </p:nvSpPr>
        <p:spPr>
          <a:xfrm>
            <a:off x="320302" y="5117681"/>
            <a:ext cx="8412049" cy="1296144"/>
          </a:xfrm>
        </p:spPr>
        <p:txBody>
          <a:bodyPr/>
          <a:lstStyle/>
          <a:p>
            <a:pPr marL="0" indent="0">
              <a:buNone/>
            </a:pPr>
            <a:r>
              <a:rPr lang="en-US" sz="2400" b="1" dirty="0">
                <a:latin typeface="Calibri Light" panose="020F0302020204030204" pitchFamily="34" charset="0"/>
                <a:cs typeface="Calibri Light" panose="020F0302020204030204" pitchFamily="34" charset="0"/>
              </a:rPr>
              <a:t>22 EU countries</a:t>
            </a:r>
            <a:r>
              <a:rPr lang="en-US" sz="2400" dirty="0">
                <a:latin typeface="Calibri Light" panose="020F0302020204030204" pitchFamily="34" charset="0"/>
                <a:cs typeface="Calibri Light" panose="020F0302020204030204" pitchFamily="34" charset="0"/>
              </a:rPr>
              <a:t>, the UK and Norway signed Member States’ </a:t>
            </a:r>
            <a:r>
              <a:rPr lang="en-US" sz="2400" b="1" dirty="0">
                <a:latin typeface="Calibri Light" panose="020F0302020204030204" pitchFamily="34" charset="0"/>
                <a:cs typeface="Calibri Light" panose="020F0302020204030204" pitchFamily="34" charset="0"/>
              </a:rPr>
              <a:t>declaration</a:t>
            </a:r>
            <a:r>
              <a:rPr lang="en-US" sz="2400" dirty="0">
                <a:latin typeface="Calibri Light" panose="020F0302020204030204" pitchFamily="34" charset="0"/>
                <a:cs typeface="Calibri Light" panose="020F0302020204030204" pitchFamily="34" charset="0"/>
              </a:rPr>
              <a:t> on stepping up efforts towards creating a European </a:t>
            </a:r>
            <a:r>
              <a:rPr lang="en-US" sz="2400" b="1" dirty="0">
                <a:latin typeface="Calibri Light" panose="020F0302020204030204" pitchFamily="34" charset="0"/>
                <a:cs typeface="Calibri Light" panose="020F0302020204030204" pitchFamily="34" charset="0"/>
              </a:rPr>
              <a:t>data infrastructure </a:t>
            </a:r>
            <a:r>
              <a:rPr lang="en-US" sz="2400" dirty="0">
                <a:latin typeface="Calibri Light" panose="020F0302020204030204" pitchFamily="34" charset="0"/>
                <a:cs typeface="Calibri Light" panose="020F0302020204030204" pitchFamily="34" charset="0"/>
              </a:rPr>
              <a:t>for </a:t>
            </a:r>
            <a:r>
              <a:rPr lang="en-US" sz="2400" b="1" dirty="0">
                <a:latin typeface="Calibri Light" panose="020F0302020204030204" pitchFamily="34" charset="0"/>
                <a:cs typeface="Calibri Light" panose="020F0302020204030204" pitchFamily="34" charset="0"/>
              </a:rPr>
              <a:t>genomic data </a:t>
            </a:r>
            <a:r>
              <a:rPr lang="en-US" sz="2400" dirty="0">
                <a:latin typeface="Calibri Light" panose="020F0302020204030204" pitchFamily="34" charset="0"/>
                <a:cs typeface="Calibri Light" panose="020F0302020204030204" pitchFamily="34" charset="0"/>
              </a:rPr>
              <a:t>and implementing common national </a:t>
            </a:r>
            <a:r>
              <a:rPr lang="en-US" sz="2400" b="1" dirty="0">
                <a:latin typeface="Calibri Light" panose="020F0302020204030204" pitchFamily="34" charset="0"/>
                <a:cs typeface="Calibri Light" panose="020F0302020204030204" pitchFamily="34" charset="0"/>
              </a:rPr>
              <a:t>rules</a:t>
            </a:r>
            <a:r>
              <a:rPr lang="en-US" sz="2400" dirty="0">
                <a:latin typeface="Calibri Light" panose="020F0302020204030204" pitchFamily="34" charset="0"/>
                <a:cs typeface="Calibri Light" panose="020F0302020204030204" pitchFamily="34" charset="0"/>
              </a:rPr>
              <a:t> enabling federated </a:t>
            </a:r>
            <a:r>
              <a:rPr lang="en-US" sz="2400" b="1" dirty="0">
                <a:latin typeface="Calibri Light" panose="020F0302020204030204" pitchFamily="34" charset="0"/>
                <a:cs typeface="Calibri Light" panose="020F0302020204030204" pitchFamily="34" charset="0"/>
              </a:rPr>
              <a:t>data access</a:t>
            </a:r>
            <a:endParaRPr lang="en-US" sz="2400" b="1" dirty="0">
              <a:latin typeface="Calibri Light" panose="020F0302020204030204" pitchFamily="34" charset="0"/>
              <a:cs typeface="Calibri Light" panose="020F0302020204030204" pitchFamily="34" charset="0"/>
            </a:endParaRPr>
          </a:p>
        </p:txBody>
      </p:sp>
      <p:pic>
        <p:nvPicPr>
          <p:cNvPr id="33794" name="Picture 2" descr="    Image reads &quot;1+Million Genomes&quot;&#10;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816" y="404664"/>
            <a:ext cx="1547664" cy="1064019"/>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a:blip r:embed="rId4"/>
          <a:stretch>
            <a:fillRect/>
          </a:stretch>
        </p:blipFill>
        <p:spPr>
          <a:xfrm>
            <a:off x="671289" y="1700808"/>
            <a:ext cx="8032487" cy="3295380"/>
          </a:xfrm>
          <a:prstGeom prst="rect">
            <a:avLst/>
          </a:prstGeom>
        </p:spPr>
      </p:pic>
      <p:pic>
        <p:nvPicPr>
          <p:cNvPr id="33800" name="Picture 8" descr="B1MG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4727" y="285453"/>
            <a:ext cx="1187624" cy="1187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3892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404664"/>
            <a:ext cx="7772400" cy="1143000"/>
          </a:xfrm>
        </p:spPr>
        <p:txBody>
          <a:bodyPr/>
          <a:lstStyle/>
          <a:p>
            <a:r>
              <a:rPr lang="cs-CZ" sz="4000" b="1" dirty="0" err="1" smtClean="0">
                <a:latin typeface="Calibri" panose="020F0502020204030204" pitchFamily="34" charset="0"/>
                <a:cs typeface="Calibri" panose="020F0502020204030204" pitchFamily="34" charset="0"/>
              </a:rPr>
              <a:t>Local</a:t>
            </a:r>
            <a:r>
              <a:rPr lang="cs-CZ" sz="4000" b="1" dirty="0" smtClean="0">
                <a:latin typeface="Calibri" panose="020F0502020204030204" pitchFamily="34" charset="0"/>
                <a:cs typeface="Calibri" panose="020F0502020204030204" pitchFamily="34" charset="0"/>
              </a:rPr>
              <a:t> </a:t>
            </a:r>
            <a:r>
              <a:rPr lang="cs-CZ" sz="4000" b="1" dirty="0" err="1" smtClean="0">
                <a:latin typeface="Calibri" panose="020F0502020204030204" pitchFamily="34" charset="0"/>
                <a:cs typeface="Calibri" panose="020F0502020204030204" pitchFamily="34" charset="0"/>
              </a:rPr>
              <a:t>population</a:t>
            </a:r>
            <a:r>
              <a:rPr lang="cs-CZ" sz="4000" b="1" dirty="0" smtClean="0">
                <a:latin typeface="Calibri" panose="020F0502020204030204" pitchFamily="34" charset="0"/>
                <a:cs typeface="Calibri" panose="020F0502020204030204" pitchFamily="34" charset="0"/>
              </a:rPr>
              <a:t> genome </a:t>
            </a:r>
            <a:r>
              <a:rPr lang="cs-CZ" sz="4000" b="1" dirty="0" err="1" smtClean="0">
                <a:latin typeface="Calibri" panose="020F0502020204030204" pitchFamily="34" charset="0"/>
                <a:cs typeface="Calibri" panose="020F0502020204030204" pitchFamily="34" charset="0"/>
              </a:rPr>
              <a:t>projects</a:t>
            </a:r>
            <a:endParaRPr lang="en-US" sz="4000" b="1" dirty="0">
              <a:latin typeface="Calibri" panose="020F0502020204030204" pitchFamily="34" charset="0"/>
              <a:cs typeface="Calibri" panose="020F0502020204030204" pitchFamily="34" charset="0"/>
            </a:endParaRPr>
          </a:p>
        </p:txBody>
      </p:sp>
      <p:sp>
        <p:nvSpPr>
          <p:cNvPr id="9" name="Zástupný symbol pro obsah 8"/>
          <p:cNvSpPr>
            <a:spLocks noGrp="1"/>
          </p:cNvSpPr>
          <p:nvPr>
            <p:ph sz="half" idx="2"/>
          </p:nvPr>
        </p:nvSpPr>
        <p:spPr>
          <a:xfrm>
            <a:off x="467544" y="5517232"/>
            <a:ext cx="7990656" cy="938808"/>
          </a:xfrm>
        </p:spPr>
        <p:txBody>
          <a:bodyPr/>
          <a:lstStyle/>
          <a:p>
            <a:pPr marL="0" indent="0" algn="just">
              <a:buNone/>
            </a:pPr>
            <a:r>
              <a:rPr lang="en-US" sz="2000" dirty="0" smtClean="0">
                <a:latin typeface="Calibri Light" panose="020F0302020204030204" pitchFamily="34" charset="0"/>
                <a:cs typeface="Calibri Light" panose="020F0302020204030204" pitchFamily="34" charset="0"/>
              </a:rPr>
              <a:t>Worldwide, there are 86 or more project focused on improve genetic diagnostics and to pave the way for the integration of precision medicine into health systems</a:t>
            </a:r>
            <a:endParaRPr lang="en-US" sz="2000" dirty="0">
              <a:latin typeface="Calibri Light" panose="020F0302020204030204" pitchFamily="34" charset="0"/>
              <a:cs typeface="Calibri Light" panose="020F0302020204030204" pitchFamily="34" charset="0"/>
            </a:endParaRPr>
          </a:p>
        </p:txBody>
      </p:sp>
      <p:pic>
        <p:nvPicPr>
          <p:cNvPr id="34818" name="Picture 2" descr="An external file that holds a picture, illustration, etc.&#10;Object name is 40246_2021_315_Fig2_HTM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628800"/>
            <a:ext cx="7777406" cy="3600400"/>
          </a:xfrm>
          <a:prstGeom prst="rect">
            <a:avLst/>
          </a:prstGeom>
          <a:noFill/>
          <a:extLst>
            <a:ext uri="{909E8E84-426E-40DD-AFC4-6F175D3DCCD1}">
              <a14:hiddenFill xmlns:a14="http://schemas.microsoft.com/office/drawing/2010/main">
                <a:solidFill>
                  <a:srgbClr val="FFFFFF"/>
                </a:solidFill>
              </a14:hiddenFill>
            </a:ext>
          </a:extLst>
        </p:spPr>
      </p:pic>
      <p:sp>
        <p:nvSpPr>
          <p:cNvPr id="10" name="Zástupný symbol pro obsah 9"/>
          <p:cNvSpPr>
            <a:spLocks noGrp="1"/>
          </p:cNvSpPr>
          <p:nvPr>
            <p:ph sz="half" idx="1"/>
          </p:nvPr>
        </p:nvSpPr>
        <p:spPr>
          <a:xfrm>
            <a:off x="3635896" y="4869160"/>
            <a:ext cx="2158008" cy="214672"/>
          </a:xfrm>
        </p:spPr>
        <p:txBody>
          <a:bodyPr/>
          <a:lstStyle/>
          <a:p>
            <a:pPr marL="0" indent="0" algn="r">
              <a:buNone/>
            </a:pPr>
            <a:r>
              <a:rPr lang="cs-CZ" sz="1000" dirty="0" smtClean="0"/>
              <a:t>Kovanda </a:t>
            </a:r>
            <a:r>
              <a:rPr lang="cs-CZ" sz="1000" i="1" dirty="0" smtClean="0"/>
              <a:t>et al</a:t>
            </a:r>
            <a:r>
              <a:rPr lang="cs-CZ" sz="1000" dirty="0" smtClean="0"/>
              <a:t>., 2021, </a:t>
            </a:r>
            <a:r>
              <a:rPr lang="cs-CZ" sz="1000" dirty="0" err="1" smtClean="0"/>
              <a:t>Hum</a:t>
            </a:r>
            <a:r>
              <a:rPr lang="cs-CZ" sz="1000" dirty="0" smtClean="0"/>
              <a:t>. </a:t>
            </a:r>
            <a:r>
              <a:rPr lang="cs-CZ" sz="1000" dirty="0" err="1" smtClean="0"/>
              <a:t>Genomics</a:t>
            </a:r>
            <a:r>
              <a:rPr lang="cs-CZ" sz="1000" dirty="0" smtClean="0"/>
              <a:t> </a:t>
            </a:r>
            <a:endParaRPr lang="en-US" sz="1000" dirty="0"/>
          </a:p>
        </p:txBody>
      </p:sp>
    </p:spTree>
    <p:extLst>
      <p:ext uri="{BB962C8B-B14F-4D97-AF65-F5344CB8AC3E}">
        <p14:creationId xmlns:p14="http://schemas.microsoft.com/office/powerpoint/2010/main" val="114438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323528" y="377369"/>
            <a:ext cx="849694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50000"/>
              </a:spcBef>
              <a:buClrTx/>
              <a:buFontTx/>
              <a:buNone/>
            </a:pPr>
            <a:r>
              <a:rPr lang="en-US" altLang="cs-CZ" sz="4000" b="1" dirty="0" smtClean="0">
                <a:latin typeface="Calibri Light" panose="020F0302020204030204" pitchFamily="34" charset="0"/>
                <a:cs typeface="Calibri Light" panose="020F0302020204030204" pitchFamily="34" charset="0"/>
              </a:rPr>
              <a:t>Proof of DNA as a carrier of genetic information </a:t>
            </a:r>
            <a:endParaRPr lang="en-US" altLang="cs-CZ" sz="4000" b="1" dirty="0">
              <a:latin typeface="Calibri Light" panose="020F0302020204030204" pitchFamily="34" charset="0"/>
              <a:cs typeface="Calibri Light" panose="020F0302020204030204" pitchFamily="34" charset="0"/>
            </a:endParaRPr>
          </a:p>
        </p:txBody>
      </p:sp>
      <p:sp>
        <p:nvSpPr>
          <p:cNvPr id="24579" name="Text Box 3"/>
          <p:cNvSpPr txBox="1">
            <a:spLocks noChangeArrowheads="1"/>
          </p:cNvSpPr>
          <p:nvPr/>
        </p:nvSpPr>
        <p:spPr bwMode="auto">
          <a:xfrm>
            <a:off x="395288" y="1628800"/>
            <a:ext cx="8353425"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r>
              <a:rPr lang="en-US" altLang="cs-CZ" sz="2400" b="1" u="sng" dirty="0" smtClean="0">
                <a:solidFill>
                  <a:srgbClr val="FF0000"/>
                </a:solidFill>
                <a:latin typeface="Calibri" panose="020F0502020204030204" pitchFamily="34" charset="0"/>
                <a:cs typeface="Calibri" panose="020F0502020204030204" pitchFamily="34" charset="0"/>
              </a:rPr>
              <a:t>Indirect evidence:</a:t>
            </a:r>
          </a:p>
          <a:p>
            <a:pPr>
              <a:spcBef>
                <a:spcPct val="50000"/>
              </a:spcBef>
              <a:buClrTx/>
              <a:buFontTx/>
              <a:buChar char="-"/>
            </a:pPr>
            <a:r>
              <a:rPr lang="en-US" altLang="cs-CZ" sz="2000" dirty="0" smtClean="0">
                <a:latin typeface="Calibri" panose="020F0502020204030204" pitchFamily="34" charset="0"/>
                <a:cs typeface="Calibri" panose="020F0502020204030204" pitchFamily="34" charset="0"/>
              </a:rPr>
              <a:t> </a:t>
            </a:r>
            <a:r>
              <a:rPr lang="en-US" altLang="cs-CZ" sz="2000" b="1" dirty="0" smtClean="0">
                <a:latin typeface="Calibri" panose="020F0502020204030204" pitchFamily="34" charset="0"/>
                <a:cs typeface="Calibri" panose="020F0502020204030204" pitchFamily="34" charset="0"/>
              </a:rPr>
              <a:t>DNA </a:t>
            </a:r>
            <a:r>
              <a:rPr lang="en-US" altLang="cs-CZ" sz="2000" dirty="0" smtClean="0">
                <a:latin typeface="Calibri" panose="020F0502020204030204" pitchFamily="34" charset="0"/>
                <a:cs typeface="Calibri" panose="020F0502020204030204" pitchFamily="34" charset="0"/>
              </a:rPr>
              <a:t>is localized on </a:t>
            </a:r>
            <a:r>
              <a:rPr lang="en-US" altLang="cs-CZ" sz="2000" b="1" dirty="0" smtClean="0">
                <a:latin typeface="Calibri" panose="020F0502020204030204" pitchFamily="34" charset="0"/>
                <a:cs typeface="Calibri" panose="020F0502020204030204" pitchFamily="34" charset="0"/>
              </a:rPr>
              <a:t>chromosomes</a:t>
            </a:r>
            <a:r>
              <a:rPr lang="en-US" altLang="cs-CZ" sz="2000" dirty="0" smtClean="0">
                <a:latin typeface="Calibri" panose="020F0502020204030204" pitchFamily="34" charset="0"/>
                <a:cs typeface="Calibri" panose="020F0502020204030204" pitchFamily="34" charset="0"/>
              </a:rPr>
              <a:t>, RNA and proteins are in cytoplasm</a:t>
            </a:r>
          </a:p>
          <a:p>
            <a:pPr>
              <a:spcBef>
                <a:spcPct val="50000"/>
              </a:spcBef>
              <a:buClrTx/>
              <a:buFontTx/>
              <a:buChar char="-"/>
            </a:pPr>
            <a:r>
              <a:rPr lang="en-US" altLang="cs-CZ" sz="2000" dirty="0" smtClean="0">
                <a:latin typeface="Calibri" panose="020F0502020204030204" pitchFamily="34" charset="0"/>
                <a:cs typeface="Calibri" panose="020F0502020204030204" pitchFamily="34" charset="0"/>
              </a:rPr>
              <a:t> </a:t>
            </a:r>
            <a:r>
              <a:rPr lang="en-US" altLang="cs-CZ" sz="2000" b="1" dirty="0" smtClean="0">
                <a:latin typeface="Calibri" panose="020F0502020204030204" pitchFamily="34" charset="0"/>
                <a:cs typeface="Calibri" panose="020F0502020204030204" pitchFamily="34" charset="0"/>
              </a:rPr>
              <a:t>The amount of DNA </a:t>
            </a:r>
            <a:r>
              <a:rPr lang="en-US" altLang="cs-CZ" sz="2000" dirty="0" smtClean="0">
                <a:latin typeface="Calibri" panose="020F0502020204030204" pitchFamily="34" charset="0"/>
                <a:cs typeface="Calibri" panose="020F0502020204030204" pitchFamily="34" charset="0"/>
              </a:rPr>
              <a:t>in somatic cells is in </a:t>
            </a:r>
            <a:r>
              <a:rPr lang="en-US" altLang="cs-CZ" sz="2000" b="1" dirty="0" smtClean="0">
                <a:latin typeface="Calibri" panose="020F0502020204030204" pitchFamily="34" charset="0"/>
                <a:cs typeface="Calibri" panose="020F0502020204030204" pitchFamily="34" charset="0"/>
              </a:rPr>
              <a:t>correlation</a:t>
            </a:r>
            <a:r>
              <a:rPr lang="en-US" altLang="cs-CZ" sz="2000" dirty="0" smtClean="0">
                <a:latin typeface="Calibri" panose="020F0502020204030204" pitchFamily="34" charset="0"/>
                <a:cs typeface="Calibri" panose="020F0502020204030204" pitchFamily="34" charset="0"/>
              </a:rPr>
              <a:t> with number of c</a:t>
            </a:r>
            <a:r>
              <a:rPr lang="en-US" altLang="cs-CZ" sz="2000" b="1" dirty="0" smtClean="0">
                <a:latin typeface="Calibri" panose="020F0502020204030204" pitchFamily="34" charset="0"/>
                <a:cs typeface="Calibri" panose="020F0502020204030204" pitchFamily="34" charset="0"/>
              </a:rPr>
              <a:t>hromosomes</a:t>
            </a:r>
            <a:r>
              <a:rPr lang="en-US" altLang="cs-CZ" sz="2000" dirty="0" smtClean="0">
                <a:latin typeface="Calibri" panose="020F0502020204030204" pitchFamily="34" charset="0"/>
                <a:cs typeface="Calibri" panose="020F0502020204030204" pitchFamily="34" charset="0"/>
              </a:rPr>
              <a:t>, sex cells carry half of  the DNA amount</a:t>
            </a:r>
          </a:p>
          <a:p>
            <a:pPr>
              <a:spcBef>
                <a:spcPct val="50000"/>
              </a:spcBef>
              <a:buClrTx/>
              <a:buFontTx/>
              <a:buChar char="-"/>
            </a:pPr>
            <a:r>
              <a:rPr lang="en-US" altLang="cs-CZ" sz="2000" dirty="0" smtClean="0">
                <a:latin typeface="Calibri" panose="020F0502020204030204" pitchFamily="34" charset="0"/>
                <a:cs typeface="Calibri" panose="020F0502020204030204" pitchFamily="34" charset="0"/>
              </a:rPr>
              <a:t> DNA is </a:t>
            </a:r>
            <a:r>
              <a:rPr lang="en-US" altLang="cs-CZ" sz="2000" b="1" dirty="0" smtClean="0">
                <a:latin typeface="Calibri" panose="020F0502020204030204" pitchFamily="34" charset="0"/>
                <a:cs typeface="Calibri" panose="020F0502020204030204" pitchFamily="34" charset="0"/>
              </a:rPr>
              <a:t>more stable </a:t>
            </a:r>
            <a:r>
              <a:rPr lang="en-US" altLang="cs-CZ" sz="2000" dirty="0" smtClean="0">
                <a:latin typeface="Calibri" panose="020F0502020204030204" pitchFamily="34" charset="0"/>
                <a:cs typeface="Calibri" panose="020F0502020204030204" pitchFamily="34" charset="0"/>
              </a:rPr>
              <a:t>than RNA or proteins</a:t>
            </a:r>
          </a:p>
          <a:p>
            <a:pPr>
              <a:spcBef>
                <a:spcPct val="50000"/>
              </a:spcBef>
              <a:buClrTx/>
              <a:buNone/>
            </a:pPr>
            <a:r>
              <a:rPr lang="en-US" altLang="cs-CZ" sz="2400" b="1" u="sng" dirty="0" smtClean="0">
                <a:solidFill>
                  <a:srgbClr val="FF0000"/>
                </a:solidFill>
                <a:latin typeface="Calibri" panose="020F0502020204030204" pitchFamily="34" charset="0"/>
                <a:cs typeface="Calibri" panose="020F0502020204030204" pitchFamily="34" charset="0"/>
              </a:rPr>
              <a:t>Direct evidence</a:t>
            </a:r>
            <a:r>
              <a:rPr lang="en-US" altLang="cs-CZ" sz="2400" b="1" dirty="0" smtClean="0">
                <a:solidFill>
                  <a:srgbClr val="FF0000"/>
                </a:solidFill>
                <a:latin typeface="Calibri" panose="020F0502020204030204" pitchFamily="34" charset="0"/>
                <a:cs typeface="Calibri" panose="020F0502020204030204" pitchFamily="34" charset="0"/>
              </a:rPr>
              <a:t>:</a:t>
            </a:r>
          </a:p>
          <a:p>
            <a:pPr>
              <a:spcBef>
                <a:spcPct val="50000"/>
              </a:spcBef>
              <a:buClrTx/>
              <a:buFontTx/>
              <a:buChar char="-"/>
            </a:pPr>
            <a:r>
              <a:rPr lang="en-US" altLang="cs-CZ" sz="2000" b="1" dirty="0" smtClean="0">
                <a:latin typeface="Calibri" panose="020F0502020204030204" pitchFamily="34" charset="0"/>
                <a:cs typeface="Calibri" panose="020F0502020204030204" pitchFamily="34" charset="0"/>
              </a:rPr>
              <a:t> Transformation </a:t>
            </a:r>
            <a:r>
              <a:rPr lang="en-US" altLang="cs-CZ" sz="2000" dirty="0" smtClean="0">
                <a:latin typeface="Calibri" panose="020F0502020204030204" pitchFamily="34" charset="0"/>
                <a:cs typeface="Calibri" panose="020F0502020204030204" pitchFamily="34" charset="0"/>
              </a:rPr>
              <a:t>in </a:t>
            </a:r>
            <a:r>
              <a:rPr lang="en-US" altLang="cs-CZ" sz="2000" i="1" dirty="0" smtClean="0">
                <a:latin typeface="Calibri" panose="020F0502020204030204" pitchFamily="34" charset="0"/>
                <a:cs typeface="Calibri" panose="020F0502020204030204" pitchFamily="34" charset="0"/>
              </a:rPr>
              <a:t>Streptococcus </a:t>
            </a:r>
            <a:r>
              <a:rPr lang="en-US" altLang="cs-CZ" sz="2000" i="1" dirty="0" err="1" smtClean="0">
                <a:latin typeface="Calibri" panose="020F0502020204030204" pitchFamily="34" charset="0"/>
                <a:cs typeface="Calibri" panose="020F0502020204030204" pitchFamily="34" charset="0"/>
              </a:rPr>
              <a:t>pneumoniae</a:t>
            </a:r>
            <a:r>
              <a:rPr lang="en-US" altLang="cs-CZ" sz="2000" i="1" dirty="0" smtClean="0">
                <a:latin typeface="Calibri" panose="020F0502020204030204" pitchFamily="34" charset="0"/>
                <a:cs typeface="Calibri" panose="020F0502020204030204" pitchFamily="34" charset="0"/>
              </a:rPr>
              <a:t> – </a:t>
            </a:r>
            <a:r>
              <a:rPr lang="en-US" altLang="cs-CZ" sz="2000" b="1" dirty="0" smtClean="0">
                <a:latin typeface="Calibri" panose="020F0502020204030204" pitchFamily="34" charset="0"/>
                <a:cs typeface="Calibri" panose="020F0502020204030204" pitchFamily="34" charset="0"/>
              </a:rPr>
              <a:t>change</a:t>
            </a:r>
            <a:r>
              <a:rPr lang="en-US" altLang="cs-CZ" sz="2000" dirty="0" smtClean="0">
                <a:latin typeface="Calibri" panose="020F0502020204030204" pitchFamily="34" charset="0"/>
                <a:cs typeface="Calibri" panose="020F0502020204030204" pitchFamily="34" charset="0"/>
              </a:rPr>
              <a:t> of v virulence</a:t>
            </a:r>
          </a:p>
          <a:p>
            <a:pPr>
              <a:spcBef>
                <a:spcPct val="50000"/>
              </a:spcBef>
              <a:buClrTx/>
              <a:buFontTx/>
              <a:buChar char="-"/>
            </a:pPr>
            <a:r>
              <a:rPr lang="en-US" altLang="cs-CZ" sz="2000" dirty="0" smtClean="0">
                <a:latin typeface="Calibri" panose="020F0502020204030204" pitchFamily="34" charset="0"/>
                <a:cs typeface="Calibri" panose="020F0502020204030204" pitchFamily="34" charset="0"/>
              </a:rPr>
              <a:t> Analysis of </a:t>
            </a:r>
            <a:r>
              <a:rPr lang="en-US" altLang="cs-CZ" sz="2000" dirty="0" err="1" smtClean="0">
                <a:latin typeface="Calibri" panose="020F0502020204030204" pitchFamily="34" charset="0"/>
                <a:cs typeface="Calibri" panose="020F0502020204030204" pitchFamily="34" charset="0"/>
              </a:rPr>
              <a:t>Enterobacteria</a:t>
            </a:r>
            <a:r>
              <a:rPr lang="en-US" altLang="cs-CZ" sz="2000" dirty="0" smtClean="0">
                <a:latin typeface="Calibri" panose="020F0502020204030204" pitchFamily="34" charset="0"/>
                <a:cs typeface="Calibri" panose="020F0502020204030204" pitchFamily="34" charset="0"/>
              </a:rPr>
              <a:t> phage T2 – into the bacterial </a:t>
            </a:r>
            <a:r>
              <a:rPr lang="en-US" altLang="cs-CZ" sz="2000" b="1" dirty="0" smtClean="0">
                <a:latin typeface="Calibri" panose="020F0502020204030204" pitchFamily="34" charset="0"/>
                <a:cs typeface="Calibri" panose="020F0502020204030204" pitchFamily="34" charset="0"/>
              </a:rPr>
              <a:t>cell comes only    DNA, not proteins</a:t>
            </a:r>
          </a:p>
          <a:p>
            <a:pPr>
              <a:spcBef>
                <a:spcPct val="50000"/>
              </a:spcBef>
              <a:buClrTx/>
              <a:buFontTx/>
              <a:buChar char="-"/>
            </a:pPr>
            <a:r>
              <a:rPr lang="en-US" altLang="cs-CZ" sz="2000" dirty="0" smtClean="0">
                <a:solidFill>
                  <a:srgbClr val="000099"/>
                </a:solidFill>
                <a:latin typeface="Calibri" panose="020F0502020204030204" pitchFamily="34" charset="0"/>
                <a:cs typeface="Calibri" panose="020F0502020204030204" pitchFamily="34" charset="0"/>
              </a:rPr>
              <a:t> RNA viruses: the carrier of genetic information is RNA (coronaviruses, HIV)</a:t>
            </a:r>
            <a:endParaRPr lang="en-US" altLang="cs-CZ" sz="2000" dirty="0">
              <a:solidFill>
                <a:srgbClr val="00009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8409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obsah 2"/>
          <p:cNvSpPr>
            <a:spLocks noGrp="1"/>
          </p:cNvSpPr>
          <p:nvPr>
            <p:ph idx="1"/>
          </p:nvPr>
        </p:nvSpPr>
        <p:spPr/>
        <p:txBody>
          <a:bodyPr/>
          <a:lstStyle/>
          <a:p>
            <a:endParaRPr lang="en-US"/>
          </a:p>
        </p:txBody>
      </p:sp>
      <p:pic>
        <p:nvPicPr>
          <p:cNvPr id="121858" name="Picture 2" descr="Section * 1928 British scientist – Frederick Griffith * Wanted to know how  bacteria made people sick, especially pneumonia * Griffith isolated ppt  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07832"/>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10036</TotalTime>
  <Words>2724</Words>
  <Application>Microsoft Office PowerPoint</Application>
  <PresentationFormat>Předvádění na obrazovce (4:3)</PresentationFormat>
  <Paragraphs>288</Paragraphs>
  <Slides>73</Slides>
  <Notes>18</Notes>
  <HiddenSlides>2</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73</vt:i4>
      </vt:variant>
    </vt:vector>
  </HeadingPairs>
  <TitlesOfParts>
    <vt:vector size="82" baseType="lpstr">
      <vt:lpstr>Arial</vt:lpstr>
      <vt:lpstr>Calibri</vt:lpstr>
      <vt:lpstr>Calibri Light</vt:lpstr>
      <vt:lpstr>Comic Sans MS</vt:lpstr>
      <vt:lpstr>Harding</vt:lpstr>
      <vt:lpstr>Noto Symbol</vt:lpstr>
      <vt:lpstr>Times New Roman</vt:lpstr>
      <vt:lpstr>Wingdings</vt:lpstr>
      <vt:lpstr>Default Design</vt:lpstr>
      <vt:lpstr>Nucleic acids  </vt:lpstr>
      <vt:lpstr>DNA determines the nature of the future organism </vt:lpstr>
      <vt:lpstr>Prezentace aplikace PowerPoint</vt:lpstr>
      <vt:lpstr> All cells store their hereditary information in the same linear chemical code (DNA) All cells replicate their hereditary information by templated polymerization All cells trnscribe portions of their hereditary information into the same intermediary form All cells use proteins as catalysts All cells translate RNA into protein in the same way In all cells: one gene = one protein </vt:lpstr>
      <vt:lpstr>Central dogma of molecular biology</vt:lpstr>
      <vt:lpstr>Basic principles of molecular biology</vt:lpstr>
      <vt:lpstr>Basic principles of molecular biology</vt:lpstr>
      <vt:lpstr>Prezentace aplikace PowerPoint</vt:lpstr>
      <vt:lpstr>Prezentace aplikace PowerPoint</vt:lpstr>
      <vt:lpstr>Prezentace aplikace PowerPoint</vt:lpstr>
      <vt:lpstr>Prezentace aplikace PowerPoint</vt:lpstr>
      <vt:lpstr>What substance is the transforming factor? (O. Avery, C. Mac Leod, M. McCarty 1944)</vt:lpstr>
      <vt:lpstr>Prezentace aplikace PowerPoint</vt:lpstr>
      <vt:lpstr>Prezentace aplikace PowerPoint</vt:lpstr>
      <vt:lpstr>The information used to construct the Watson-Crick model included the following</vt:lpstr>
      <vt:lpstr>Deoxyribonucleic acid - structure</vt:lpstr>
      <vt:lpstr>Nucleotides</vt:lpstr>
      <vt:lpstr>Prezentace aplikace PowerPoint</vt:lpstr>
      <vt:lpstr>Prezentace aplikace PowerPoint</vt:lpstr>
      <vt:lpstr>Prezentace aplikace PowerPoint</vt:lpstr>
      <vt:lpstr>Prezentace aplikace PowerPoint</vt:lpstr>
      <vt:lpstr>The dimensions of crystalline DNA have been precisely measured</vt:lpstr>
      <vt:lpstr>DNA stability</vt:lpstr>
      <vt:lpstr>Prezentace aplikace PowerPoint</vt:lpstr>
      <vt:lpstr>„Quarternary structure“  of DNA – nucleosome, chromatin </vt:lpstr>
      <vt:lpstr>Packaiging of DNA</vt:lpstr>
      <vt:lpstr>Analysis of DNA</vt:lpstr>
      <vt:lpstr>Prezentace aplikace PowerPoint</vt:lpstr>
      <vt:lpstr>Prezentace aplikace PowerPoint</vt:lpstr>
      <vt:lpstr>DNA sequenicng</vt:lpstr>
      <vt:lpstr>Chemical sequencing (1976) A. Maxam, P. Gilbert</vt:lpstr>
      <vt:lpstr>Sanger (dideoxy termination) sequencing</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PCR – polymerase chain reaction </vt:lpstr>
      <vt:lpstr>Prezentace aplikace PowerPoint</vt:lpstr>
      <vt:lpstr>PCR – polymerase chain reaction </vt:lpstr>
      <vt:lpstr>Next generation sequencing (NGS)</vt:lpstr>
      <vt:lpstr>NGS workflow</vt:lpstr>
      <vt:lpstr>NGS technologies</vt:lpstr>
      <vt:lpstr>NGS technologies – sequencing capaicity</vt:lpstr>
      <vt:lpstr>Nowadays…NovaSeq 6000 (Illumina)</vt:lpstr>
      <vt:lpstr>3rd generation of NGS “single molecule NGS“</vt:lpstr>
      <vt:lpstr>Historiy of whole genome sequencing</vt:lpstr>
      <vt:lpstr>Historiy of whole genome sequencing</vt:lpstr>
      <vt:lpstr>Human genome project (HGP) 1990-2003</vt:lpstr>
      <vt:lpstr>Prezentace aplikace PowerPoint</vt:lpstr>
      <vt:lpstr>Human genome project - origin</vt:lpstr>
      <vt:lpstr>HGP - backgronud</vt:lpstr>
      <vt:lpstr>The National Center for Human Genome Research (NCHGR)</vt:lpstr>
      <vt:lpstr>NCHGR - hierarchical shotgun method</vt:lpstr>
      <vt:lpstr>HGP – major achievements </vt:lpstr>
      <vt:lpstr>HGP – major achievements </vt:lpstr>
      <vt:lpstr>HGP-The Celera story</vt:lpstr>
      <vt:lpstr>HGP-The Celera story</vt:lpstr>
      <vt:lpstr>Whole genome assembly </vt:lpstr>
      <vt:lpstr>Prezentace aplikace PowerPoint</vt:lpstr>
      <vt:lpstr>HGP – major achievements </vt:lpstr>
      <vt:lpstr>HGP – major achievements </vt:lpstr>
      <vt:lpstr>HGP – major achievements </vt:lpstr>
      <vt:lpstr>HGP - results</vt:lpstr>
      <vt:lpstr>HGP- outcomes </vt:lpstr>
      <vt:lpstr>HGP - outcomes</vt:lpstr>
      <vt:lpstr>Prezentace aplikace PowerPoint</vt:lpstr>
      <vt:lpstr>Prezentace aplikace PowerPoint</vt:lpstr>
      <vt:lpstr>Following projects – HapMap (2003)</vt:lpstr>
      <vt:lpstr>Following projects – 1000Genomes  (2008-2015)</vt:lpstr>
      <vt:lpstr>+1 Million Genomes </vt:lpstr>
      <vt:lpstr>Local population genome projects</vt:lpstr>
    </vt:vector>
  </TitlesOfParts>
  <Company>vut v brne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marova</dc:creator>
  <cp:lastModifiedBy>jan smetty</cp:lastModifiedBy>
  <cp:revision>142</cp:revision>
  <dcterms:created xsi:type="dcterms:W3CDTF">2004-12-08T16:49:11Z</dcterms:created>
  <dcterms:modified xsi:type="dcterms:W3CDTF">2022-08-17T11:51:44Z</dcterms:modified>
</cp:coreProperties>
</file>