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71"/>
  </p:notesMasterIdLst>
  <p:sldIdLst>
    <p:sldId id="257" r:id="rId2"/>
    <p:sldId id="259" r:id="rId3"/>
    <p:sldId id="264" r:id="rId4"/>
    <p:sldId id="263" r:id="rId5"/>
    <p:sldId id="365" r:id="rId6"/>
    <p:sldId id="368" r:id="rId7"/>
    <p:sldId id="369" r:id="rId8"/>
    <p:sldId id="370" r:id="rId9"/>
    <p:sldId id="371" r:id="rId10"/>
    <p:sldId id="271" r:id="rId11"/>
    <p:sldId id="272" r:id="rId12"/>
    <p:sldId id="392" r:id="rId13"/>
    <p:sldId id="391" r:id="rId14"/>
    <p:sldId id="372" r:id="rId15"/>
    <p:sldId id="373" r:id="rId16"/>
    <p:sldId id="375" r:id="rId17"/>
    <p:sldId id="376" r:id="rId18"/>
    <p:sldId id="377" r:id="rId19"/>
    <p:sldId id="378" r:id="rId20"/>
    <p:sldId id="274" r:id="rId21"/>
    <p:sldId id="273" r:id="rId22"/>
    <p:sldId id="379" r:id="rId23"/>
    <p:sldId id="380" r:id="rId24"/>
    <p:sldId id="381" r:id="rId25"/>
    <p:sldId id="382" r:id="rId26"/>
    <p:sldId id="384" r:id="rId27"/>
    <p:sldId id="386" r:id="rId28"/>
    <p:sldId id="387" r:id="rId29"/>
    <p:sldId id="388" r:id="rId30"/>
    <p:sldId id="389" r:id="rId31"/>
    <p:sldId id="265" r:id="rId32"/>
    <p:sldId id="411" r:id="rId33"/>
    <p:sldId id="393" r:id="rId34"/>
    <p:sldId id="390" r:id="rId35"/>
    <p:sldId id="414" r:id="rId36"/>
    <p:sldId id="412" r:id="rId37"/>
    <p:sldId id="413" r:id="rId38"/>
    <p:sldId id="410" r:id="rId39"/>
    <p:sldId id="304" r:id="rId40"/>
    <p:sldId id="303" r:id="rId41"/>
    <p:sldId id="302" r:id="rId42"/>
    <p:sldId id="270" r:id="rId43"/>
    <p:sldId id="269" r:id="rId44"/>
    <p:sldId id="305" r:id="rId45"/>
    <p:sldId id="306" r:id="rId46"/>
    <p:sldId id="262" r:id="rId47"/>
    <p:sldId id="408" r:id="rId48"/>
    <p:sldId id="307" r:id="rId49"/>
    <p:sldId id="308" r:id="rId50"/>
    <p:sldId id="314" r:id="rId51"/>
    <p:sldId id="316" r:id="rId52"/>
    <p:sldId id="317" r:id="rId53"/>
    <p:sldId id="315" r:id="rId54"/>
    <p:sldId id="318" r:id="rId55"/>
    <p:sldId id="319" r:id="rId56"/>
    <p:sldId id="310" r:id="rId57"/>
    <p:sldId id="320" r:id="rId58"/>
    <p:sldId id="321" r:id="rId59"/>
    <p:sldId id="322" r:id="rId60"/>
    <p:sldId id="323" r:id="rId61"/>
    <p:sldId id="324" r:id="rId62"/>
    <p:sldId id="409" r:id="rId63"/>
    <p:sldId id="325" r:id="rId64"/>
    <p:sldId id="311" r:id="rId65"/>
    <p:sldId id="312" r:id="rId66"/>
    <p:sldId id="313" r:id="rId67"/>
    <p:sldId id="326" r:id="rId68"/>
    <p:sldId id="327" r:id="rId69"/>
    <p:sldId id="328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4E9A83-416A-46A5-8343-4D2D1A7E0FA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4E9A83-416A-46A5-8343-4D2D1A7E0FA2}" type="slidenum">
              <a:rPr lang="cs-CZ" altLang="en-US" smtClean="0"/>
              <a:pPr>
                <a:defRPr/>
              </a:pPr>
              <a:t>25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6834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4E9A83-416A-46A5-8343-4D2D1A7E0FA2}" type="slidenum">
              <a:rPr lang="cs-CZ" altLang="en-US" smtClean="0"/>
              <a:pPr>
                <a:defRPr/>
              </a:pPr>
              <a:t>28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0390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B88E97-CB4F-4111-AC44-CFD59D41F8E9}" type="slidenum">
              <a:rPr lang="cs-CZ" altLang="cs-CZ" smtClean="0"/>
              <a:pPr>
                <a:spcBef>
                  <a:spcPct val="0"/>
                </a:spcBef>
              </a:pPr>
              <a:t>55</a:t>
            </a:fld>
            <a:endParaRPr lang="cs-CZ" alt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D4293B-20D9-42DE-B150-A50B194FF5F8}" type="slidenum">
              <a:rPr lang="cs-CZ" altLang="cs-CZ" smtClean="0"/>
              <a:pPr>
                <a:spcBef>
                  <a:spcPct val="0"/>
                </a:spcBef>
              </a:pPr>
              <a:t>59</a:t>
            </a:fld>
            <a:endParaRPr lang="cs-CZ" alt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2B3371-2350-4D46-A870-F01D027D35B2}" type="slidenum">
              <a:rPr lang="cs-CZ" altLang="cs-CZ" smtClean="0"/>
              <a:pPr>
                <a:spcBef>
                  <a:spcPct val="0"/>
                </a:spcBef>
              </a:pPr>
              <a:t>60</a:t>
            </a:fld>
            <a:endParaRPr lang="cs-CZ" alt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884CBD-3A0B-4EDB-AE53-983F0AD9D491}" type="slidenum">
              <a:rPr lang="cs-CZ" altLang="cs-CZ" smtClean="0"/>
              <a:pPr>
                <a:spcBef>
                  <a:spcPct val="0"/>
                </a:spcBef>
              </a:pPr>
              <a:t>63</a:t>
            </a:fld>
            <a:endParaRPr lang="cs-CZ" alt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 smtClean="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cs-CZ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cs-CZ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cs-CZ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36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2836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2CCBE-0A9A-45BF-A5D9-4A36BDA3231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514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11838-71BD-4FF5-B0AE-B7E92A7EA1A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518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16C05-E5DC-4B8E-9834-99F2120FE27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0361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9C711-E107-4144-96C4-240E9ACBC1E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91939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838200" y="2362200"/>
            <a:ext cx="3770313" cy="3724275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A659C7-FE76-481C-96C1-CB5727AC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0EA5B0-390E-4EBD-83A9-D0477E4C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C3ADB4-B7E9-4946-B279-55D1DE28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E2EBA-00F2-48F6-846B-7FFF40E59C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839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C4E2D-636E-45A1-A5F1-0AF07AF8FA8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7952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64AA2-DD5C-4A6D-9795-A36CCB9CFD7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7252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54BA5-73F6-4B00-B1CC-D4841904334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9940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694B6-34BF-436D-92EC-FCA0C945AF6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9620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EE0EF-2402-49DD-802F-981B0B2EF1B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361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F7373-2C8C-4D89-AA8F-F9D50AE51DD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147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036ED-40C3-4360-93CA-9CB747BC913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0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75644-9629-4561-90C0-9DADAF52EA6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7820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 smtClean="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cs-CZ" sz="2400" smtClean="0"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826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26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2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3395F528-9842-4DE4-942B-9B8DEAE3A88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55650" y="1733907"/>
            <a:ext cx="8064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 dirty="0" err="1" smtClean="0">
                <a:solidFill>
                  <a:srgbClr val="CC0000"/>
                </a:solidFill>
                <a:latin typeface="+mn-lt"/>
              </a:rPr>
              <a:t>Human</a:t>
            </a:r>
            <a:r>
              <a:rPr lang="cs-CZ" altLang="cs-CZ" sz="48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4800" b="1" dirty="0" err="1" smtClean="0">
                <a:solidFill>
                  <a:srgbClr val="CC0000"/>
                </a:solidFill>
                <a:latin typeface="+mn-lt"/>
              </a:rPr>
              <a:t>Cytogenetics</a:t>
            </a:r>
            <a:r>
              <a:rPr lang="cs-CZ" altLang="cs-CZ" sz="4800" b="1" dirty="0" smtClean="0">
                <a:solidFill>
                  <a:srgbClr val="CC0000"/>
                </a:solidFill>
                <a:latin typeface="+mn-lt"/>
              </a:rPr>
              <a:t>  </a:t>
            </a:r>
            <a:endParaRPr lang="en-US" altLang="cs-CZ" sz="4800" b="1" dirty="0">
              <a:solidFill>
                <a:srgbClr val="CC0000"/>
              </a:solidFill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234315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logo-FN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516563"/>
            <a:ext cx="7889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L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73688"/>
            <a:ext cx="15128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445125"/>
            <a:ext cx="1008062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2900" smtClean="0">
                <a:latin typeface="Arial" panose="020B0604020202020204" pitchFamily="34" charset="0"/>
              </a:rPr>
              <a:t>Nomenclature of human chromosomes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cs-CZ" sz="1800" b="1" smtClean="0"/>
              <a:t>1960</a:t>
            </a:r>
            <a:r>
              <a:rPr lang="cs-CZ" altLang="cs-CZ" sz="1800" b="1" smtClean="0"/>
              <a:t>:</a:t>
            </a:r>
            <a:r>
              <a:rPr lang="en-US" altLang="cs-CZ" sz="1800" b="1" smtClean="0"/>
              <a:t> </a:t>
            </a:r>
            <a:r>
              <a:rPr lang="en-US" altLang="cs-CZ" sz="1800" i="1" smtClean="0"/>
              <a:t>Denver Conference </a:t>
            </a:r>
            <a:r>
              <a:rPr lang="cs-CZ" altLang="cs-CZ" sz="1800" i="1" smtClean="0"/>
              <a:t> -  </a:t>
            </a:r>
            <a:r>
              <a:rPr lang="en-US" altLang="cs-CZ" sz="1800" smtClean="0"/>
              <a:t>sort of human chromosomes into groups </a:t>
            </a:r>
            <a:r>
              <a:rPr lang="cs-CZ" altLang="cs-CZ" sz="1800" smtClean="0"/>
              <a:t>				</a:t>
            </a:r>
            <a:r>
              <a:rPr lang="en-US" altLang="cs-CZ" sz="1800" smtClean="0"/>
              <a:t>according to size and shape</a:t>
            </a:r>
            <a:endParaRPr lang="cs-CZ" altLang="cs-CZ" sz="180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cs-CZ" sz="1800" b="1" smtClean="0"/>
              <a:t>1963</a:t>
            </a:r>
            <a:r>
              <a:rPr lang="cs-CZ" altLang="cs-CZ" sz="1800" b="1" smtClean="0"/>
              <a:t>:</a:t>
            </a:r>
            <a:r>
              <a:rPr lang="en-US" altLang="cs-CZ" sz="1800" smtClean="0"/>
              <a:t> </a:t>
            </a:r>
            <a:r>
              <a:rPr lang="en-US" altLang="cs-CZ" sz="1800" i="1" smtClean="0"/>
              <a:t>London Conference</a:t>
            </a:r>
            <a:r>
              <a:rPr lang="en-US" altLang="cs-CZ" sz="1800" smtClean="0"/>
              <a:t> </a:t>
            </a:r>
            <a:r>
              <a:rPr lang="cs-CZ" altLang="cs-CZ" sz="1800" smtClean="0"/>
              <a:t> -  c</a:t>
            </a:r>
            <a:r>
              <a:rPr lang="en-US" altLang="cs-CZ" sz="1800" smtClean="0"/>
              <a:t>hromosomes</a:t>
            </a:r>
            <a:r>
              <a:rPr lang="cs-CZ" altLang="cs-CZ" sz="1800" smtClean="0"/>
              <a:t> are sorted</a:t>
            </a:r>
            <a:r>
              <a:rPr lang="en-US" altLang="cs-CZ" sz="1800" smtClean="0"/>
              <a:t> into 7 </a:t>
            </a:r>
            <a:r>
              <a:rPr lang="cs-CZ" altLang="cs-CZ" sz="1800" smtClean="0"/>
              <a:t>					</a:t>
            </a:r>
            <a:r>
              <a:rPr lang="en-US" altLang="cs-CZ" sz="1800" smtClean="0"/>
              <a:t>groups A – G</a:t>
            </a:r>
            <a:endParaRPr lang="cs-CZ" altLang="cs-CZ" sz="180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 b="1" smtClean="0"/>
              <a:t>1966:</a:t>
            </a:r>
            <a:r>
              <a:rPr lang="cs-CZ" altLang="cs-CZ" sz="1800" smtClean="0"/>
              <a:t> Chicago </a:t>
            </a:r>
            <a:r>
              <a:rPr lang="en-US" altLang="cs-CZ" sz="1800" i="1" smtClean="0"/>
              <a:t>Conference </a:t>
            </a:r>
            <a:r>
              <a:rPr lang="en-US" altLang="cs-CZ" sz="1800" smtClean="0"/>
              <a:t>- </a:t>
            </a:r>
            <a:r>
              <a:rPr lang="cs-CZ" altLang="cs-CZ" sz="1800" smtClean="0"/>
              <a:t>t</a:t>
            </a:r>
            <a:r>
              <a:rPr lang="en-US" altLang="cs-CZ" sz="1800" smtClean="0"/>
              <a:t>he description of chromosome</a:t>
            </a:r>
            <a:r>
              <a:rPr lang="cs-CZ" altLang="cs-CZ" sz="1800" smtClean="0"/>
              <a:t> 					changes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cs-CZ" sz="1800" b="1" smtClean="0"/>
              <a:t>1971</a:t>
            </a:r>
            <a:r>
              <a:rPr lang="cs-CZ" altLang="cs-CZ" sz="1800" b="1" smtClean="0"/>
              <a:t>:</a:t>
            </a:r>
            <a:r>
              <a:rPr lang="cs-CZ" altLang="cs-CZ" sz="1800" i="1" smtClean="0"/>
              <a:t> </a:t>
            </a:r>
            <a:r>
              <a:rPr lang="en-US" altLang="cs-CZ" sz="1800" i="1" smtClean="0"/>
              <a:t>Paris Conference</a:t>
            </a:r>
            <a:r>
              <a:rPr lang="en-US" altLang="cs-CZ" sz="1800" smtClean="0"/>
              <a:t> </a:t>
            </a:r>
            <a:r>
              <a:rPr lang="cs-CZ" altLang="cs-CZ" sz="1800" smtClean="0"/>
              <a:t>     </a:t>
            </a:r>
            <a:r>
              <a:rPr lang="en-US" altLang="cs-CZ" sz="1800" smtClean="0"/>
              <a:t>- the identification and labeling of </a:t>
            </a:r>
            <a:r>
              <a:rPr lang="cs-CZ" altLang="cs-CZ" sz="1800" smtClean="0"/>
              <a:t>					</a:t>
            </a:r>
            <a:r>
              <a:rPr lang="en-US" altLang="cs-CZ" sz="1800" smtClean="0"/>
              <a:t>chromosomes</a:t>
            </a:r>
            <a:r>
              <a:rPr lang="cs-CZ" altLang="cs-CZ" sz="1800" smtClean="0"/>
              <a:t> using</a:t>
            </a:r>
            <a:r>
              <a:rPr lang="en-US" altLang="cs-CZ" sz="1800" smtClean="0"/>
              <a:t> </a:t>
            </a:r>
            <a:r>
              <a:rPr lang="cs-CZ" altLang="cs-CZ" sz="1800" smtClean="0"/>
              <a:t>banding 					tec</a:t>
            </a:r>
            <a:r>
              <a:rPr lang="en-US" altLang="cs-CZ" sz="1800" smtClean="0"/>
              <a:t>hniques</a:t>
            </a:r>
            <a:endParaRPr lang="cs-CZ" altLang="cs-CZ" sz="180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cs-CZ" sz="1800" smtClean="0"/>
              <a:t>An International System for Human Cytogenetic Nomenclature </a:t>
            </a:r>
            <a:endParaRPr lang="cs-CZ" altLang="cs-CZ" sz="180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cs-CZ" altLang="cs-CZ" sz="1800" smtClean="0"/>
              <a:t>	</a:t>
            </a:r>
            <a:r>
              <a:rPr lang="en-US" altLang="cs-CZ" sz="1800" smtClean="0"/>
              <a:t>(ISCN 1978)</a:t>
            </a:r>
            <a:endParaRPr lang="cs-CZ" altLang="cs-CZ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3754438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http://cdn01.bookadda.com/bk_images/537/97833180225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92150"/>
            <a:ext cx="3868737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Human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somatic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cell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contains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/>
            </a:r>
            <a:b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endParaRPr lang="cs-CZ" altLang="cs-CZ" sz="29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341438"/>
            <a:ext cx="8568183" cy="5805487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cs-CZ" altLang="cs-CZ" sz="2000" b="1" dirty="0" smtClean="0"/>
              <a:t>23 </a:t>
            </a:r>
            <a:r>
              <a:rPr lang="cs-CZ" altLang="cs-CZ" sz="2000" b="1" dirty="0" err="1" smtClean="0"/>
              <a:t>pairs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or</a:t>
            </a:r>
            <a:r>
              <a:rPr lang="cs-CZ" altLang="cs-CZ" sz="2000" b="1" dirty="0" smtClean="0"/>
              <a:t> 46 </a:t>
            </a:r>
            <a:r>
              <a:rPr lang="cs-CZ" altLang="cs-CZ" sz="2000" b="1" dirty="0" err="1" smtClean="0"/>
              <a:t>chromosomes</a:t>
            </a:r>
            <a:endParaRPr lang="cs-CZ" altLang="cs-CZ" sz="2000" b="1" dirty="0" smtClean="0"/>
          </a:p>
          <a:p>
            <a:pPr lvl="1" eaLnBrk="1" hangingPunct="1">
              <a:lnSpc>
                <a:spcPct val="180000"/>
              </a:lnSpc>
            </a:pPr>
            <a:r>
              <a:rPr lang="cs-CZ" altLang="cs-CZ" sz="1800" b="1" dirty="0" smtClean="0"/>
              <a:t>22 </a:t>
            </a:r>
            <a:r>
              <a:rPr lang="cs-CZ" altLang="cs-CZ" sz="1800" b="1" dirty="0" err="1" smtClean="0"/>
              <a:t>autosomic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 smtClean="0"/>
              <a:t>pairs</a:t>
            </a:r>
            <a:endParaRPr lang="cs-CZ" altLang="cs-CZ" sz="1800" b="1" dirty="0" smtClean="0"/>
          </a:p>
          <a:p>
            <a:pPr lvl="1" eaLnBrk="1" hangingPunct="1">
              <a:lnSpc>
                <a:spcPct val="180000"/>
              </a:lnSpc>
            </a:pPr>
            <a:r>
              <a:rPr lang="cs-CZ" altLang="cs-CZ" sz="1800" b="1" dirty="0" smtClean="0"/>
              <a:t>1 </a:t>
            </a:r>
            <a:r>
              <a:rPr lang="cs-CZ" altLang="cs-CZ" sz="1800" b="1" dirty="0" err="1" smtClean="0"/>
              <a:t>gonozomic</a:t>
            </a:r>
            <a:r>
              <a:rPr lang="cs-CZ" altLang="cs-CZ" sz="1800" b="1" dirty="0" smtClean="0"/>
              <a:t> pair (XX </a:t>
            </a:r>
            <a:r>
              <a:rPr lang="cs-CZ" altLang="cs-CZ" sz="1800" b="1" dirty="0" err="1" smtClean="0"/>
              <a:t>or</a:t>
            </a:r>
            <a:r>
              <a:rPr lang="cs-CZ" altLang="cs-CZ" sz="1800" b="1" dirty="0" smtClean="0"/>
              <a:t> XY)</a:t>
            </a:r>
          </a:p>
          <a:p>
            <a:pPr eaLnBrk="1" hangingPunct="1">
              <a:lnSpc>
                <a:spcPct val="180000"/>
              </a:lnSpc>
            </a:pPr>
            <a:r>
              <a:rPr lang="cs-CZ" altLang="cs-CZ" sz="2000" b="1" dirty="0" smtClean="0"/>
              <a:t>7 </a:t>
            </a:r>
            <a:r>
              <a:rPr lang="cs-CZ" altLang="cs-CZ" sz="2000" b="1" dirty="0" err="1" smtClean="0"/>
              <a:t>groups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ordered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according</a:t>
            </a:r>
            <a:r>
              <a:rPr lang="cs-CZ" altLang="cs-CZ" sz="2000" b="1" dirty="0" smtClean="0"/>
              <a:t> to chromosome </a:t>
            </a:r>
            <a:r>
              <a:rPr lang="cs-CZ" altLang="cs-CZ" sz="2000" b="1" dirty="0" err="1" smtClean="0"/>
              <a:t>size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morphology</a:t>
            </a:r>
            <a:r>
              <a:rPr lang="cs-CZ" altLang="cs-CZ" sz="2000" b="1" dirty="0" smtClean="0"/>
              <a:t> </a:t>
            </a:r>
          </a:p>
          <a:p>
            <a:pPr lvl="1" eaLnBrk="1" hangingPunct="1">
              <a:lnSpc>
                <a:spcPct val="1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A – </a:t>
            </a:r>
            <a:r>
              <a:rPr lang="cs-CZ" altLang="cs-CZ" sz="1400" dirty="0" err="1" smtClean="0"/>
              <a:t>large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metacentric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chromosomes</a:t>
            </a:r>
            <a:endParaRPr lang="cs-CZ" altLang="cs-CZ" sz="1400" dirty="0" smtClean="0"/>
          </a:p>
          <a:p>
            <a:pPr lvl="1" eaLnBrk="1" hangingPunct="1">
              <a:lnSpc>
                <a:spcPct val="1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B – </a:t>
            </a:r>
            <a:r>
              <a:rPr lang="cs-CZ" altLang="cs-CZ" sz="1400" dirty="0" err="1" smtClean="0"/>
              <a:t>large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submetacentric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chromosomes</a:t>
            </a:r>
            <a:endParaRPr lang="cs-CZ" altLang="cs-CZ" sz="1400" dirty="0" smtClean="0"/>
          </a:p>
          <a:p>
            <a:pPr lvl="1" eaLnBrk="1" hangingPunct="1">
              <a:lnSpc>
                <a:spcPct val="1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C – </a:t>
            </a:r>
            <a:r>
              <a:rPr lang="cs-CZ" altLang="cs-CZ" sz="1400" dirty="0" err="1" smtClean="0"/>
              <a:t>middle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size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submetacentric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chromosomes</a:t>
            </a:r>
            <a:r>
              <a:rPr lang="cs-CZ" altLang="cs-CZ" sz="1400" dirty="0" smtClean="0"/>
              <a:t>, X</a:t>
            </a:r>
          </a:p>
          <a:p>
            <a:pPr lvl="1" eaLnBrk="1" hangingPunct="1">
              <a:lnSpc>
                <a:spcPct val="1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D – </a:t>
            </a:r>
            <a:r>
              <a:rPr lang="cs-CZ" altLang="cs-CZ" sz="1400" dirty="0" err="1" smtClean="0"/>
              <a:t>large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acrocentric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chromosomes</a:t>
            </a:r>
            <a:endParaRPr lang="cs-CZ" altLang="cs-CZ" sz="1400" dirty="0" smtClean="0"/>
          </a:p>
          <a:p>
            <a:pPr lvl="1" eaLnBrk="1" hangingPunct="1">
              <a:lnSpc>
                <a:spcPct val="1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E – </a:t>
            </a:r>
            <a:r>
              <a:rPr lang="cs-CZ" altLang="cs-CZ" sz="1400" dirty="0" err="1" smtClean="0"/>
              <a:t>small</a:t>
            </a:r>
            <a:r>
              <a:rPr lang="cs-CZ" altLang="cs-CZ" sz="1400" dirty="0" smtClean="0"/>
              <a:t> meta- to </a:t>
            </a:r>
            <a:r>
              <a:rPr lang="cs-CZ" altLang="cs-CZ" sz="1400" dirty="0" err="1" smtClean="0"/>
              <a:t>submetacentric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chromosomes</a:t>
            </a:r>
            <a:endParaRPr lang="cs-CZ" altLang="cs-CZ" sz="1400" dirty="0" smtClean="0"/>
          </a:p>
          <a:p>
            <a:pPr lvl="1" eaLnBrk="1" hangingPunct="1">
              <a:lnSpc>
                <a:spcPct val="1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F – </a:t>
            </a:r>
            <a:r>
              <a:rPr lang="cs-CZ" altLang="cs-CZ" sz="1400" dirty="0" err="1" smtClean="0"/>
              <a:t>the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smallest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metacentric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chromosomes</a:t>
            </a:r>
            <a:r>
              <a:rPr lang="cs-CZ" altLang="cs-CZ" sz="1400" dirty="0" smtClean="0"/>
              <a:t> „</a:t>
            </a:r>
            <a:r>
              <a:rPr lang="cs-CZ" altLang="cs-CZ" sz="1400" dirty="0" err="1" smtClean="0"/>
              <a:t>ribbons</a:t>
            </a:r>
            <a:r>
              <a:rPr lang="cs-CZ" altLang="cs-CZ" sz="1400" dirty="0" smtClean="0"/>
              <a:t>“</a:t>
            </a:r>
          </a:p>
          <a:p>
            <a:pPr lvl="1" eaLnBrk="1" hangingPunct="1">
              <a:lnSpc>
                <a:spcPct val="1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G – </a:t>
            </a:r>
            <a:r>
              <a:rPr lang="cs-CZ" altLang="cs-CZ" sz="1400" dirty="0" err="1" smtClean="0"/>
              <a:t>small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acrocentric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chromosomes</a:t>
            </a:r>
            <a:r>
              <a:rPr lang="cs-CZ" altLang="cs-CZ" sz="1400" dirty="0" smtClean="0"/>
              <a:t>, Y</a:t>
            </a:r>
          </a:p>
        </p:txBody>
      </p:sp>
    </p:spTree>
    <p:extLst>
      <p:ext uri="{BB962C8B-B14F-4D97-AF65-F5344CB8AC3E}">
        <p14:creationId xmlns:p14="http://schemas.microsoft.com/office/powerpoint/2010/main" val="2972849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4562"/>
            <a:ext cx="8229600" cy="692150"/>
          </a:xfrm>
        </p:spPr>
        <p:txBody>
          <a:bodyPr/>
          <a:lstStyle/>
          <a:p>
            <a:pPr algn="ctr" eaLnBrk="1" hangingPunct="1"/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Human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Karyotype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017588"/>
            <a:ext cx="7993063" cy="5840412"/>
          </a:xfr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11188" y="1052513"/>
            <a:ext cx="4248150" cy="1793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110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795963" y="1052513"/>
            <a:ext cx="2828925" cy="179387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11000">
                <a:solidFill>
                  <a:srgbClr val="00FF00"/>
                </a:solidFill>
              </a:rPr>
              <a:t>B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11188" y="2924175"/>
            <a:ext cx="7993062" cy="14890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900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11188" y="4508500"/>
            <a:ext cx="2952750" cy="103187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600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508625" y="4508500"/>
            <a:ext cx="3114675" cy="1031875"/>
          </a:xfrm>
          <a:prstGeom prst="rect">
            <a:avLst/>
          </a:prstGeom>
          <a:noFill/>
          <a:ln w="2540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6000">
                <a:solidFill>
                  <a:srgbClr val="990099"/>
                </a:solidFill>
              </a:rPr>
              <a:t>E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11188" y="5661025"/>
            <a:ext cx="1800225" cy="879475"/>
          </a:xfrm>
          <a:prstGeom prst="rect">
            <a:avLst/>
          </a:prstGeom>
          <a:noFill/>
          <a:ln w="25400">
            <a:solidFill>
              <a:srgbClr val="E65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5000">
                <a:solidFill>
                  <a:srgbClr val="E65D00"/>
                </a:solidFill>
              </a:rPr>
              <a:t>F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771775" y="5661025"/>
            <a:ext cx="2108200" cy="879475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5000">
                <a:solidFill>
                  <a:srgbClr val="00FFFF"/>
                </a:solidFill>
              </a:rPr>
              <a:t>G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 flipV="1">
            <a:off x="4932363" y="4292600"/>
            <a:ext cx="360362" cy="11525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42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>
            <a:extLst>
              <a:ext uri="{FF2B5EF4-FFF2-40B4-BE49-F238E27FC236}">
                <a16:creationId xmlns:a16="http://schemas.microsoft.com/office/drawing/2014/main" id="{A71FC559-62D7-46E7-A05E-069C56AB2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88019"/>
            <a:ext cx="8578850" cy="100873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cs-CZ" sz="3600" b="1" dirty="0" smtClean="0">
                <a:solidFill>
                  <a:srgbClr val="C00000"/>
                </a:solidFill>
                <a:latin typeface="+mn-lt"/>
              </a:rPr>
              <a:t>Chromosomes and few numbers</a:t>
            </a:r>
            <a:endParaRPr lang="en-US" altLang="cs-CZ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2DBF410-C946-451D-A023-727F322BB1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163" y="1556792"/>
            <a:ext cx="7488237" cy="4608512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400" dirty="0" smtClean="0"/>
              <a:t>Genomic DNA of eukaryotes - chromosomes – </a:t>
            </a:r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en-US" altLang="cs-CZ" sz="2400" b="1" dirty="0" smtClean="0"/>
              <a:t>    linear double helix DNA </a:t>
            </a:r>
            <a:r>
              <a:rPr lang="en-US" altLang="cs-CZ" sz="2400" b="1" u="sng" dirty="0" smtClean="0"/>
              <a:t>3 billion </a:t>
            </a:r>
            <a:r>
              <a:rPr lang="en-US" altLang="cs-CZ" sz="2400" b="1" u="sng" dirty="0" err="1" smtClean="0"/>
              <a:t>pb</a:t>
            </a:r>
            <a:endParaRPr lang="en-US" altLang="cs-CZ" sz="2400" b="1" u="sng" dirty="0" smtClean="0"/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400" dirty="0" smtClean="0"/>
              <a:t>The human haploid genome contains:</a:t>
            </a:r>
          </a:p>
          <a:p>
            <a:pPr lvl="1" eaLnBrk="1" fontAlgn="auto" hangingPunct="1">
              <a:lnSpc>
                <a:spcPct val="90000"/>
              </a:lnSpc>
              <a:defRPr/>
            </a:pPr>
            <a:r>
              <a:rPr lang="en-US" altLang="cs-CZ" sz="2200" b="1" dirty="0" smtClean="0"/>
              <a:t>1000 mm of DNA</a:t>
            </a:r>
            <a:r>
              <a:rPr lang="en-US" altLang="cs-CZ" sz="2200" dirty="0" smtClean="0"/>
              <a:t> = </a:t>
            </a:r>
            <a:r>
              <a:rPr lang="en-US" altLang="cs-CZ" sz="2200" b="1" dirty="0" smtClean="0"/>
              <a:t>2 m of DNA in a diploid cell</a:t>
            </a:r>
          </a:p>
          <a:p>
            <a:pPr marL="457200" lvl="1" indent="0" eaLnBrk="1" fontAlgn="auto" hangingPunct="1">
              <a:lnSpc>
                <a:spcPct val="90000"/>
              </a:lnSpc>
              <a:buNone/>
              <a:defRPr/>
            </a:pPr>
            <a:r>
              <a:rPr lang="en-US" altLang="cs-CZ" sz="2200" b="1" dirty="0" smtClean="0"/>
              <a:t> = 23 molecules of DNA</a:t>
            </a:r>
          </a:p>
          <a:p>
            <a:pPr eaLnBrk="1" fontAlgn="auto" hangingPunct="1">
              <a:lnSpc>
                <a:spcPct val="90000"/>
              </a:lnSpc>
              <a:buNone/>
              <a:defRPr/>
            </a:pPr>
            <a:endParaRPr lang="en-US" altLang="cs-CZ" sz="2400" dirty="0" smtClean="0"/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400" dirty="0" smtClean="0"/>
              <a:t>a typical chromosome of a eukaryotic cell contains 1 to 20 cm of DNA</a:t>
            </a:r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400" dirty="0" smtClean="0"/>
              <a:t>chromosome size in mitosis </a:t>
            </a:r>
            <a:r>
              <a:rPr lang="en-US" altLang="cs-CZ" sz="2400" b="1" dirty="0" smtClean="0"/>
              <a:t>1 to 10 um</a:t>
            </a:r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400" dirty="0" smtClean="0"/>
              <a:t>sum of all chromosome sizes - </a:t>
            </a:r>
            <a:r>
              <a:rPr lang="en-US" altLang="cs-CZ" sz="2400" b="1" dirty="0" smtClean="0"/>
              <a:t>115 um</a:t>
            </a:r>
            <a:endParaRPr lang="en-US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8986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27BD0-5B61-413B-962E-C3CCF100A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Human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chromosomes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genes</a:t>
            </a:r>
            <a:endParaRPr lang="cs-CZ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4D1D31DD-DBCF-48BF-9B44-E3E818DAB8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399555"/>
            <a:ext cx="6842125" cy="5557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96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extLst>
              <a:ext uri="{FF2B5EF4-FFF2-40B4-BE49-F238E27FC236}">
                <a16:creationId xmlns:a16="http://schemas.microsoft.com/office/drawing/2014/main" id="{2127AF99-EFE1-4CB7-B6BE-60ED5FCA0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434388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cs-CZ" sz="3200" b="1" dirty="0">
                <a:solidFill>
                  <a:srgbClr val="C00000"/>
                </a:solidFill>
                <a:latin typeface="+mn-lt"/>
              </a:rPr>
              <a:t>Microscopic and submicroscopic structure of chromosomes</a:t>
            </a:r>
            <a:endParaRPr lang="cs-CZ" altLang="cs-CZ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4579" name="Picture 3" descr="3T3-interphase">
            <a:extLst>
              <a:ext uri="{FF2B5EF4-FFF2-40B4-BE49-F238E27FC236}">
                <a16:creationId xmlns:a16="http://schemas.microsoft.com/office/drawing/2014/main" id="{9E0E9BE2-DEC5-4613-8C56-8BCB03D1D9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" y="1927225"/>
            <a:ext cx="4125913" cy="2138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 descr="zlomy 2">
            <a:extLst>
              <a:ext uri="{FF2B5EF4-FFF2-40B4-BE49-F238E27FC236}">
                <a16:creationId xmlns:a16="http://schemas.microsoft.com/office/drawing/2014/main" id="{A2663DC8-74CE-4719-9E2D-1332DEE7F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44900"/>
            <a:ext cx="3744913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623C9388-2F8E-4E2C-AFF4-375E046D0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4486275"/>
            <a:ext cx="4105275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400" u="sng" dirty="0" err="1" smtClean="0">
                <a:solidFill>
                  <a:srgbClr val="C00000"/>
                </a:solidFill>
              </a:rPr>
              <a:t>Interphase</a:t>
            </a:r>
            <a:r>
              <a:rPr lang="cs-CZ" altLang="cs-CZ" sz="2400" u="sng" dirty="0" smtClean="0">
                <a:solidFill>
                  <a:srgbClr val="C00000"/>
                </a:solidFill>
              </a:rPr>
              <a:t> </a:t>
            </a:r>
            <a:r>
              <a:rPr lang="cs-CZ" altLang="cs-CZ" sz="2400" u="sng" dirty="0">
                <a:solidFill>
                  <a:srgbClr val="C00000"/>
                </a:solidFill>
              </a:rPr>
              <a:t>- chromatin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AutoNum type="alphaLcParenR"/>
            </a:pPr>
            <a:r>
              <a:rPr lang="cs-CZ" altLang="cs-CZ" sz="2400" dirty="0" err="1"/>
              <a:t>Eu</a:t>
            </a:r>
            <a:r>
              <a:rPr lang="cs-CZ" altLang="cs-CZ" sz="1800" dirty="0" err="1"/>
              <a:t>chromatin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eu</a:t>
            </a:r>
            <a:r>
              <a:rPr lang="cs-CZ" altLang="cs-CZ" sz="1800" dirty="0"/>
              <a:t> = </a:t>
            </a:r>
            <a:r>
              <a:rPr lang="cs-CZ" altLang="cs-CZ" sz="1800" dirty="0" err="1"/>
              <a:t>true</a:t>
            </a:r>
            <a:r>
              <a:rPr lang="cs-CZ" altLang="cs-CZ" sz="1800" dirty="0"/>
              <a:t>)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AutoNum type="alphaLcParenR"/>
            </a:pPr>
            <a:r>
              <a:rPr lang="cs-CZ" altLang="cs-CZ" sz="2400" dirty="0"/>
              <a:t>Hetero</a:t>
            </a:r>
            <a:r>
              <a:rPr lang="cs-CZ" altLang="cs-CZ" sz="1800" dirty="0"/>
              <a:t>chromatin (</a:t>
            </a:r>
            <a:r>
              <a:rPr lang="cs-CZ" altLang="cs-CZ" sz="1800" dirty="0" err="1" smtClean="0"/>
              <a:t>hetero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= </a:t>
            </a:r>
            <a:r>
              <a:rPr lang="cs-CZ" altLang="cs-CZ" sz="1800" dirty="0" err="1"/>
              <a:t>different</a:t>
            </a:r>
            <a:r>
              <a:rPr lang="cs-CZ" altLang="cs-CZ" sz="1800" dirty="0"/>
              <a:t>)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3FCB9723-1925-4F64-802D-C67ECE55C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773238"/>
            <a:ext cx="4392613" cy="2447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0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12FD5E80-447A-4981-9A81-165E0A090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500438"/>
            <a:ext cx="3744913" cy="29527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0"/>
          </a:p>
        </p:txBody>
      </p:sp>
      <p:sp>
        <p:nvSpPr>
          <p:cNvPr id="24584" name="Text Box 0">
            <a:extLst>
              <a:ext uri="{FF2B5EF4-FFF2-40B4-BE49-F238E27FC236}">
                <a16:creationId xmlns:a16="http://schemas.microsoft.com/office/drawing/2014/main" id="{683807F1-EF41-4AE5-8224-463BD7276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1992313"/>
            <a:ext cx="3708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cs-CZ" altLang="cs-CZ" dirty="0" smtClean="0">
                <a:solidFill>
                  <a:srgbClr val="C00000"/>
                </a:solidFill>
              </a:rPr>
              <a:t>I</a:t>
            </a:r>
            <a:r>
              <a:rPr lang="en-US" altLang="cs-CZ" dirty="0" err="1" smtClean="0">
                <a:solidFill>
                  <a:srgbClr val="C00000"/>
                </a:solidFill>
              </a:rPr>
              <a:t>nterphase</a:t>
            </a:r>
            <a:r>
              <a:rPr lang="en-US" altLang="cs-CZ" dirty="0" smtClean="0">
                <a:solidFill>
                  <a:srgbClr val="C00000"/>
                </a:solidFill>
              </a:rPr>
              <a:t> </a:t>
            </a:r>
            <a:r>
              <a:rPr lang="en-US" altLang="cs-CZ" dirty="0"/>
              <a:t>- </a:t>
            </a:r>
            <a:r>
              <a:rPr lang="en-US" altLang="cs-CZ" dirty="0" err="1"/>
              <a:t>despiralization</a:t>
            </a:r>
            <a:r>
              <a:rPr lang="en-US" altLang="cs-CZ" dirty="0"/>
              <a:t> 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cs-CZ" dirty="0">
                <a:solidFill>
                  <a:srgbClr val="C00000"/>
                </a:solidFill>
              </a:rPr>
              <a:t>Mitosis, meiosis </a:t>
            </a:r>
            <a:r>
              <a:rPr lang="en-US" altLang="cs-CZ" dirty="0"/>
              <a:t>-</a:t>
            </a:r>
            <a:r>
              <a:rPr lang="en-US" altLang="cs-CZ" dirty="0" err="1"/>
              <a:t>spiralized</a:t>
            </a:r>
            <a:r>
              <a:rPr lang="en-US" altLang="cs-CZ" dirty="0"/>
              <a:t> form </a:t>
            </a:r>
            <a:endParaRPr lang="cs-CZ" altLang="cs-CZ" dirty="0"/>
          </a:p>
        </p:txBody>
      </p:sp>
      <p:sp>
        <p:nvSpPr>
          <p:cNvPr id="24585" name="Line 1">
            <a:extLst>
              <a:ext uri="{FF2B5EF4-FFF2-40B4-BE49-F238E27FC236}">
                <a16:creationId xmlns:a16="http://schemas.microsoft.com/office/drawing/2014/main" id="{F24AA42E-1FE6-4CA7-A0EE-1849BC7531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6825" y="22050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6" name="Line 2">
            <a:extLst>
              <a:ext uri="{FF2B5EF4-FFF2-40B4-BE49-F238E27FC236}">
                <a16:creationId xmlns:a16="http://schemas.microsoft.com/office/drawing/2014/main" id="{A5E4059A-7390-4174-A612-F20D6DA91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4838" y="31321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484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>
            <a:extLst>
              <a:ext uri="{FF2B5EF4-FFF2-40B4-BE49-F238E27FC236}">
                <a16:creationId xmlns:a16="http://schemas.microsoft.com/office/drawing/2014/main" id="{33E3F825-2394-4D97-9C6E-3730155BA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8136904" cy="13716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cs-CZ" sz="4000" b="1" dirty="0" smtClean="0">
                <a:solidFill>
                  <a:srgbClr val="C00000"/>
                </a:solidFill>
                <a:latin typeface="+mn-lt"/>
              </a:rPr>
              <a:t>Characteristics of chromatin</a:t>
            </a:r>
            <a:endParaRPr lang="en-US" altLang="cs-CZ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8052624-C371-4667-8E29-4717C697FE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2527" y="1628800"/>
            <a:ext cx="6767785" cy="51117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buFont typeface="Wingdings" pitchFamily="2" charset="2"/>
              <a:buNone/>
              <a:defRPr/>
            </a:pPr>
            <a:r>
              <a:rPr lang="cs-CZ" altLang="cs-CZ" sz="2000" b="1" u="sng" dirty="0" err="1" smtClean="0"/>
              <a:t>Euchromatin</a:t>
            </a:r>
            <a:r>
              <a:rPr lang="cs-CZ" altLang="cs-CZ" sz="2000" b="1" u="sng" dirty="0" smtClean="0"/>
              <a:t> </a:t>
            </a:r>
            <a:endParaRPr lang="cs-CZ" altLang="cs-CZ" sz="2000" b="1" u="sng" dirty="0"/>
          </a:p>
          <a:p>
            <a:pPr lvl="1" eaLnBrk="1" fontAlgn="auto" hangingPunct="1">
              <a:defRPr/>
            </a:pPr>
            <a:r>
              <a:rPr lang="en-US" altLang="cs-CZ" sz="1600" dirty="0" err="1"/>
              <a:t>despiralized</a:t>
            </a:r>
            <a:r>
              <a:rPr lang="en-US" altLang="cs-CZ" sz="1600" dirty="0"/>
              <a:t> in interphase</a:t>
            </a:r>
          </a:p>
          <a:p>
            <a:pPr lvl="1" eaLnBrk="1" fontAlgn="auto" hangingPunct="1">
              <a:defRPr/>
            </a:pPr>
            <a:r>
              <a:rPr lang="en-US" altLang="cs-CZ" sz="1600" dirty="0" smtClean="0"/>
              <a:t>spiral</a:t>
            </a:r>
            <a:r>
              <a:rPr lang="cs-CZ" altLang="cs-CZ" sz="1600" dirty="0" err="1" smtClean="0"/>
              <a:t>ized</a:t>
            </a:r>
            <a:r>
              <a:rPr lang="en-US" altLang="cs-CZ" sz="1600" dirty="0" smtClean="0"/>
              <a:t> </a:t>
            </a:r>
            <a:r>
              <a:rPr lang="en-US" altLang="cs-CZ" sz="1600" dirty="0"/>
              <a:t>in mitosis </a:t>
            </a:r>
          </a:p>
          <a:p>
            <a:pPr lvl="1" eaLnBrk="1" fontAlgn="auto" hangingPunct="1">
              <a:defRPr/>
            </a:pPr>
            <a:r>
              <a:rPr lang="en-US" altLang="cs-CZ" sz="1600" dirty="0">
                <a:solidFill>
                  <a:srgbClr val="C00000"/>
                </a:solidFill>
              </a:rPr>
              <a:t>contains structural genes (unique sequences)</a:t>
            </a:r>
          </a:p>
          <a:p>
            <a:pPr lvl="1" eaLnBrk="1" fontAlgn="auto" hangingPunct="1">
              <a:defRPr/>
            </a:pPr>
            <a:r>
              <a:rPr lang="en-US" altLang="cs-CZ" sz="1600" dirty="0"/>
              <a:t>gene </a:t>
            </a:r>
            <a:r>
              <a:rPr lang="en-US" altLang="cs-CZ" sz="1600" dirty="0" smtClean="0"/>
              <a:t>expression</a:t>
            </a:r>
            <a:endParaRPr lang="cs-CZ" altLang="cs-CZ" sz="1600" dirty="0"/>
          </a:p>
          <a:p>
            <a:pPr marL="0" lvl="1" indent="0" eaLnBrk="1" fontAlgn="auto" hangingPunct="1">
              <a:buNone/>
              <a:tabLst>
                <a:tab pos="0" algn="l"/>
              </a:tabLst>
              <a:defRPr/>
            </a:pPr>
            <a:r>
              <a:rPr lang="cs-CZ" altLang="cs-CZ" sz="2000" b="1" u="sng" dirty="0" smtClean="0"/>
              <a:t>Heterochromatin</a:t>
            </a:r>
            <a:r>
              <a:rPr lang="cs-CZ" altLang="cs-CZ" sz="2400" b="1" dirty="0" smtClean="0"/>
              <a:t> </a:t>
            </a:r>
            <a:r>
              <a:rPr lang="cs-CZ" altLang="cs-CZ" sz="2400" dirty="0" smtClean="0">
                <a:solidFill>
                  <a:srgbClr val="FF0000"/>
                </a:solidFill>
              </a:rPr>
              <a:t>  </a:t>
            </a:r>
          </a:p>
          <a:p>
            <a:pPr marL="180975" indent="-180975" eaLnBrk="1" fontAlgn="auto" hangingPunct="1">
              <a:buFont typeface="Wingdings" pitchFamily="2" charset="2"/>
              <a:buNone/>
              <a:tabLst>
                <a:tab pos="180975" algn="l"/>
              </a:tabLst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	</a:t>
            </a:r>
            <a:r>
              <a:rPr lang="cs-CZ" altLang="cs-CZ" sz="1800" u="sng" dirty="0" smtClean="0">
                <a:solidFill>
                  <a:srgbClr val="FF0000"/>
                </a:solidFill>
              </a:rPr>
              <a:t>a</a:t>
            </a:r>
            <a:r>
              <a:rPr lang="cs-CZ" altLang="cs-CZ" sz="1800" u="sng" dirty="0">
                <a:solidFill>
                  <a:srgbClr val="FF0000"/>
                </a:solidFill>
              </a:rPr>
              <a:t>) </a:t>
            </a:r>
            <a:r>
              <a:rPr lang="cs-CZ" altLang="cs-CZ" sz="1800" u="sng" dirty="0" err="1" smtClean="0">
                <a:solidFill>
                  <a:srgbClr val="FF0000"/>
                </a:solidFill>
              </a:rPr>
              <a:t>Constitutive</a:t>
            </a:r>
            <a:r>
              <a:rPr lang="cs-CZ" altLang="cs-CZ" sz="1800" u="sng" dirty="0" smtClean="0">
                <a:solidFill>
                  <a:srgbClr val="FF0000"/>
                </a:solidFill>
              </a:rPr>
              <a:t> </a:t>
            </a:r>
            <a:r>
              <a:rPr lang="en-US" altLang="cs-CZ" sz="1800" dirty="0" smtClean="0"/>
              <a:t>repetitive </a:t>
            </a:r>
            <a:r>
              <a:rPr lang="en-US" altLang="cs-CZ" sz="1800" dirty="0"/>
              <a:t>sequences - satellite DNA, </a:t>
            </a:r>
            <a:r>
              <a:rPr lang="en-US" altLang="cs-CZ" sz="1800" b="1" dirty="0"/>
              <a:t>does not contain active genes </a:t>
            </a:r>
            <a:r>
              <a:rPr lang="en-US" altLang="cs-CZ" sz="1800" dirty="0"/>
              <a:t>(tandem repeats</a:t>
            </a:r>
            <a:r>
              <a:rPr lang="en-US" altLang="cs-CZ" sz="1800" dirty="0" smtClean="0"/>
              <a:t>)</a:t>
            </a:r>
            <a:r>
              <a:rPr lang="cs-CZ" altLang="cs-CZ" sz="1800" dirty="0" smtClean="0"/>
              <a:t>, </a:t>
            </a:r>
            <a:r>
              <a:rPr lang="en-US" altLang="cs-CZ" sz="1800" dirty="0" smtClean="0"/>
              <a:t>somewhat </a:t>
            </a:r>
            <a:r>
              <a:rPr lang="en-US" altLang="cs-CZ" sz="1800" dirty="0" err="1"/>
              <a:t>spiralised</a:t>
            </a:r>
            <a:r>
              <a:rPr lang="en-US" altLang="cs-CZ" sz="1800" dirty="0"/>
              <a:t> in interphase </a:t>
            </a:r>
            <a:r>
              <a:rPr lang="en-US" altLang="cs-CZ" sz="1800" dirty="0" smtClean="0"/>
              <a:t>– </a:t>
            </a:r>
            <a:r>
              <a:rPr lang="en-US" altLang="cs-CZ" sz="1800" b="1" dirty="0" smtClean="0"/>
              <a:t>staining</a:t>
            </a:r>
            <a:r>
              <a:rPr lang="cs-CZ" altLang="cs-CZ" sz="1800" dirty="0" smtClean="0"/>
              <a:t> </a:t>
            </a:r>
            <a:r>
              <a:rPr lang="en-US" altLang="cs-CZ" sz="1800" dirty="0" smtClean="0"/>
              <a:t>in </a:t>
            </a:r>
            <a:r>
              <a:rPr lang="en-US" altLang="cs-CZ" sz="1800" dirty="0"/>
              <a:t>humans especially in </a:t>
            </a:r>
            <a:r>
              <a:rPr lang="en-US" altLang="cs-CZ" sz="1800" b="1" dirty="0"/>
              <a:t>centromeres</a:t>
            </a:r>
            <a:r>
              <a:rPr lang="en-US" altLang="cs-CZ" sz="1800" dirty="0"/>
              <a:t>, </a:t>
            </a:r>
            <a:r>
              <a:rPr lang="en-US" altLang="cs-CZ" sz="1800" b="1" dirty="0" err="1"/>
              <a:t>Yq</a:t>
            </a:r>
            <a:r>
              <a:rPr lang="en-US" altLang="cs-CZ" sz="1800" b="1" dirty="0"/>
              <a:t> chromosome </a:t>
            </a:r>
            <a:endParaRPr lang="cs-CZ" altLang="cs-CZ" sz="1800" b="1" dirty="0" smtClean="0"/>
          </a:p>
          <a:p>
            <a:pPr eaLnBrk="1" fontAlgn="auto" hangingPunct="1"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</a:t>
            </a:r>
          </a:p>
          <a:p>
            <a:pPr eaLnBrk="1" fontAlgn="auto" hangingPunct="1">
              <a:buNone/>
              <a:defRPr/>
            </a:pPr>
            <a:r>
              <a:rPr lang="cs-CZ" altLang="cs-CZ" sz="1800" dirty="0" smtClean="0">
                <a:solidFill>
                  <a:srgbClr val="FF0000"/>
                </a:solidFill>
              </a:rPr>
              <a:t>b) F</a:t>
            </a:r>
            <a:r>
              <a:rPr lang="en-US" altLang="cs-CZ" sz="1800" dirty="0" err="1" smtClean="0">
                <a:solidFill>
                  <a:srgbClr val="FF0000"/>
                </a:solidFill>
              </a:rPr>
              <a:t>acultative</a:t>
            </a:r>
            <a:r>
              <a:rPr lang="en-US" altLang="cs-CZ" sz="1800" dirty="0" smtClean="0">
                <a:solidFill>
                  <a:srgbClr val="FF0000"/>
                </a:solidFill>
              </a:rPr>
              <a:t> </a:t>
            </a:r>
            <a:r>
              <a:rPr lang="en-US" altLang="cs-CZ" sz="1800" dirty="0"/>
              <a:t>= structurally </a:t>
            </a:r>
            <a:r>
              <a:rPr lang="en-US" altLang="cs-CZ" sz="1800" dirty="0" err="1"/>
              <a:t>euchromatin</a:t>
            </a:r>
            <a:r>
              <a:rPr lang="en-US" altLang="cs-CZ" sz="1800" dirty="0"/>
              <a:t>, </a:t>
            </a:r>
            <a:r>
              <a:rPr lang="en-US" altLang="cs-CZ" sz="1800" dirty="0" smtClean="0"/>
              <a:t>behaves </a:t>
            </a:r>
            <a:r>
              <a:rPr lang="en-US" altLang="cs-CZ" sz="1800" dirty="0"/>
              <a:t>like heterochromatin</a:t>
            </a:r>
          </a:p>
          <a:p>
            <a:pPr eaLnBrk="1" fontAlgn="auto" hangingPunct="1"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</a:t>
            </a:r>
            <a:r>
              <a:rPr lang="en-US" altLang="cs-CZ" sz="1800" dirty="0" smtClean="0"/>
              <a:t>inactive </a:t>
            </a:r>
            <a:r>
              <a:rPr lang="en-US" altLang="cs-CZ" sz="1800" dirty="0"/>
              <a:t>X = sex chromatin = </a:t>
            </a:r>
            <a:r>
              <a:rPr lang="en-US" altLang="cs-CZ" sz="1800" b="1" dirty="0"/>
              <a:t>Barr's body = X chromatin</a:t>
            </a:r>
          </a:p>
          <a:p>
            <a:pPr eaLnBrk="1" fontAlgn="auto" hangingPunct="1">
              <a:buNone/>
              <a:defRPr/>
            </a:pPr>
            <a:r>
              <a:rPr lang="en-US" altLang="cs-CZ" sz="1800" dirty="0"/>
              <a:t>   one of the two X chromosomes in female </a:t>
            </a:r>
            <a:r>
              <a:rPr lang="en-US" altLang="cs-CZ" sz="1800" dirty="0" smtClean="0"/>
              <a:t>mammals</a:t>
            </a:r>
            <a:r>
              <a:rPr lang="cs-CZ" altLang="cs-CZ" sz="1800" dirty="0" smtClean="0"/>
              <a:t> </a:t>
            </a:r>
            <a:r>
              <a:rPr lang="en-US" altLang="cs-CZ" sz="1800" dirty="0" smtClean="0"/>
              <a:t>is </a:t>
            </a:r>
            <a:r>
              <a:rPr lang="en-US" altLang="cs-CZ" sz="1800" dirty="0"/>
              <a:t>inactive</a:t>
            </a:r>
          </a:p>
          <a:p>
            <a:pPr eaLnBrk="1" fontAlgn="auto" hangingPunct="1">
              <a:buNone/>
              <a:defRPr/>
            </a:pPr>
            <a:r>
              <a:rPr lang="cs-CZ" altLang="cs-CZ" sz="1800" dirty="0" smtClean="0"/>
              <a:t>	</a:t>
            </a:r>
            <a:r>
              <a:rPr lang="en-US" altLang="cs-CZ" sz="1800" dirty="0" smtClean="0"/>
              <a:t>Heterochromatin </a:t>
            </a:r>
            <a:r>
              <a:rPr lang="en-US" altLang="cs-CZ" sz="1800" dirty="0"/>
              <a:t>- later replication in S phase </a:t>
            </a:r>
            <a:r>
              <a:rPr lang="cs-CZ" altLang="cs-CZ" sz="1800" dirty="0" smtClean="0"/>
              <a:t>(i</a:t>
            </a:r>
            <a:r>
              <a:rPr lang="en-US" altLang="cs-CZ" sz="1800" dirty="0" err="1" smtClean="0"/>
              <a:t>nactive</a:t>
            </a:r>
            <a:r>
              <a:rPr lang="en-US" altLang="cs-CZ" sz="1800" dirty="0" smtClean="0"/>
              <a:t> </a:t>
            </a:r>
            <a:r>
              <a:rPr lang="en-US" altLang="cs-CZ" sz="1800" dirty="0"/>
              <a:t>X at the end of S)</a:t>
            </a:r>
          </a:p>
          <a:p>
            <a:pPr eaLnBrk="1" fontAlgn="auto" hangingPunct="1">
              <a:buFont typeface="Wingdings" pitchFamily="2" charset="2"/>
              <a:buNone/>
              <a:defRPr/>
            </a:pPr>
            <a:endParaRPr lang="en-US" altLang="cs-CZ" sz="1600" dirty="0"/>
          </a:p>
          <a:p>
            <a:pPr marL="0" indent="0" eaLnBrk="1" fontAlgn="auto" hangingPunct="1">
              <a:buNone/>
              <a:defRPr/>
            </a:pPr>
            <a:endParaRPr lang="cs-CZ" altLang="cs-CZ" sz="1800" dirty="0"/>
          </a:p>
        </p:txBody>
      </p:sp>
      <p:pic>
        <p:nvPicPr>
          <p:cNvPr id="4" name="Picture 4" descr="Barr_Bodies">
            <a:extLst>
              <a:ext uri="{FF2B5EF4-FFF2-40B4-BE49-F238E27FC236}">
                <a16:creationId xmlns:a16="http://schemas.microsoft.com/office/drawing/2014/main" id="{AE008C11-54FD-445F-989B-6ECCB307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365104"/>
            <a:ext cx="1665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80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b="1" dirty="0" err="1">
                <a:solidFill>
                  <a:srgbClr val="C00000"/>
                </a:solidFill>
                <a:latin typeface="+mn-lt"/>
              </a:rPr>
              <a:t>Composition</a:t>
            </a:r>
            <a:r>
              <a:rPr lang="cs-CZ" altLang="cs-CZ" sz="4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4400" b="1" dirty="0" err="1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4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4400" b="1" dirty="0" smtClean="0">
                <a:solidFill>
                  <a:srgbClr val="C00000"/>
                </a:solidFill>
                <a:latin typeface="+mn-lt"/>
              </a:rPr>
              <a:t>chromatin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buNone/>
              <a:defRPr/>
            </a:pPr>
            <a:r>
              <a:rPr lang="en-US" altLang="cs-CZ" sz="2400" dirty="0" smtClean="0"/>
              <a:t>Composition of chromatin: </a:t>
            </a:r>
          </a:p>
          <a:p>
            <a:pPr eaLnBrk="1" fontAlgn="auto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b="1" dirty="0" smtClean="0">
                <a:solidFill>
                  <a:srgbClr val="FF0000"/>
                </a:solidFill>
              </a:rPr>
              <a:t>DNA, RNA (30 %)</a:t>
            </a:r>
            <a:endParaRPr lang="en-US" altLang="cs-CZ" b="1" dirty="0" smtClean="0"/>
          </a:p>
          <a:p>
            <a:pPr eaLnBrk="1" fontAlgn="auto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b="1" dirty="0" smtClean="0">
                <a:solidFill>
                  <a:srgbClr val="FF0000"/>
                </a:solidFill>
              </a:rPr>
              <a:t>Proteins (70%)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Histones = basic proteins (20-30% arginine and lysine): </a:t>
            </a:r>
            <a:r>
              <a:rPr lang="en-US" sz="2000" dirty="0" smtClean="0"/>
              <a:t>evolutionarily conserved, positively charged, important in interactions with DNA </a:t>
            </a:r>
          </a:p>
          <a:p>
            <a:r>
              <a:rPr lang="en-US" sz="2000" b="1" dirty="0" smtClean="0"/>
              <a:t>  H1, H2A, H2B, H3, H4 </a:t>
            </a:r>
            <a:r>
              <a:rPr lang="en-US" sz="2000" dirty="0" smtClean="0"/>
              <a:t>- pack chromosomes, regulate transcription, gene expression....</a:t>
            </a:r>
          </a:p>
          <a:p>
            <a:r>
              <a:rPr lang="en-US" sz="2000" dirty="0" smtClean="0"/>
              <a:t>Non-histone proteins = acidic proteins (e.g. HMG proteins) - regulation of gene expression</a:t>
            </a:r>
          </a:p>
          <a:p>
            <a:endParaRPr lang="en-US" sz="2000" dirty="0"/>
          </a:p>
        </p:txBody>
      </p:sp>
      <p:pic>
        <p:nvPicPr>
          <p:cNvPr id="4" name="Picture 4" descr="Obrázek1">
            <a:extLst>
              <a:ext uri="{FF2B5EF4-FFF2-40B4-BE49-F238E27FC236}">
                <a16:creationId xmlns:a16="http://schemas.microsoft.com/office/drawing/2014/main" id="{F419918C-FD99-4052-AF71-AC1F5CCD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0000" contrast="-24000"/>
          </a:blip>
          <a:srcRect/>
          <a:stretch>
            <a:fillRect/>
          </a:stretch>
        </p:blipFill>
        <p:spPr bwMode="auto">
          <a:xfrm>
            <a:off x="6021189" y="1700808"/>
            <a:ext cx="2665611" cy="1884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25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Folding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DNA –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from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strand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to chromosome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0658" name="Picture 2" descr="Nucleosome Positioning and Its Role in Gene Regulation in Yeast | IntechOp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83" y="1556792"/>
            <a:ext cx="3297560" cy="494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546126"/>
            <a:ext cx="2095500" cy="2190750"/>
          </a:xfrm>
          <a:prstGeom prst="rect">
            <a:avLst/>
          </a:prstGeom>
        </p:spPr>
      </p:pic>
      <p:pic>
        <p:nvPicPr>
          <p:cNvPr id="7" name="Picture 6" descr="solenoid">
            <a:extLst>
              <a:ext uri="{FF2B5EF4-FFF2-40B4-BE49-F238E27FC236}">
                <a16:creationId xmlns:a16="http://schemas.microsoft.com/office/drawing/2014/main" id="{B1657F12-3C86-45BE-A7C1-032EC1B2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9195" y="4031362"/>
            <a:ext cx="3798143" cy="2083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81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900" dirty="0" smtClean="0"/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What</a:t>
            </a:r>
            <a:r>
              <a:rPr lang="cs-CZ" altLang="cs-CZ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is</a:t>
            </a:r>
            <a:r>
              <a:rPr lang="cs-CZ" altLang="cs-CZ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cytogenetics</a:t>
            </a:r>
            <a:r>
              <a:rPr lang="cs-CZ" altLang="cs-CZ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?</a:t>
            </a:r>
            <a:endParaRPr lang="en-US" altLang="cs-CZ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z="3200" dirty="0" smtClean="0"/>
              <a:t>Cytogenetics is a branch of genetics focusing on the study of chromosome changes (number, morphology, numerical and structural abnormalities, segregation in normal and pathological conditions) and their correlation with phenotype</a:t>
            </a:r>
            <a:r>
              <a:rPr lang="en-US" altLang="cs-CZ" dirty="0" smtClean="0"/>
              <a:t>.</a:t>
            </a:r>
            <a:endParaRPr lang="en-US" alt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765175"/>
          </a:xfrm>
        </p:spPr>
        <p:txBody>
          <a:bodyPr/>
          <a:lstStyle/>
          <a:p>
            <a:pPr algn="ctr" eaLnBrk="1" hangingPunct="1"/>
            <a:r>
              <a:rPr lang="en-US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Chromosome morphology</a:t>
            </a:r>
            <a:endParaRPr lang="cs-CZ" altLang="cs-CZ" sz="36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b="9575"/>
          <a:stretch>
            <a:fillRect/>
          </a:stretch>
        </p:blipFill>
        <p:spPr>
          <a:xfrm>
            <a:off x="250825" y="1268413"/>
            <a:ext cx="8245475" cy="47529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5075238" y="3241675"/>
            <a:ext cx="579437" cy="2995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1"/>
              </a:gs>
              <a:gs pos="5000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5076825" y="1700213"/>
            <a:ext cx="582613" cy="12922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316" name="Oval 5"/>
          <p:cNvSpPr>
            <a:spLocks noChangeArrowheads="1"/>
          </p:cNvSpPr>
          <p:nvPr/>
        </p:nvSpPr>
        <p:spPr bwMode="auto">
          <a:xfrm>
            <a:off x="5113338" y="2852738"/>
            <a:ext cx="504825" cy="576262"/>
          </a:xfrm>
          <a:prstGeom prst="ellipse">
            <a:avLst/>
          </a:prstGeom>
          <a:gradFill rotWithShape="1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17" name="AutoShape 6"/>
          <p:cNvSpPr>
            <a:spLocks/>
          </p:cNvSpPr>
          <p:nvPr/>
        </p:nvSpPr>
        <p:spPr bwMode="auto">
          <a:xfrm>
            <a:off x="5799138" y="1697038"/>
            <a:ext cx="355600" cy="1371600"/>
          </a:xfrm>
          <a:prstGeom prst="rightBrace">
            <a:avLst>
              <a:gd name="adj1" fmla="val 27964"/>
              <a:gd name="adj2" fmla="val 47644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18" name="AutoShape 7"/>
          <p:cNvSpPr>
            <a:spLocks/>
          </p:cNvSpPr>
          <p:nvPr/>
        </p:nvSpPr>
        <p:spPr bwMode="auto">
          <a:xfrm>
            <a:off x="5799138" y="3213100"/>
            <a:ext cx="373062" cy="3024188"/>
          </a:xfrm>
          <a:prstGeom prst="rightBrace">
            <a:avLst>
              <a:gd name="adj1" fmla="val 31600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172200" y="2133600"/>
            <a:ext cx="25923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short</a:t>
            </a:r>
            <a:r>
              <a:rPr lang="en-US" altLang="cs-CZ" sz="2000" b="1"/>
              <a:t> (p-) </a:t>
            </a:r>
            <a:r>
              <a:rPr lang="cs-CZ" altLang="cs-CZ" sz="2000" b="1"/>
              <a:t>arm</a:t>
            </a:r>
            <a:endParaRPr lang="en-US" altLang="cs-CZ" sz="2000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6172200" y="4508500"/>
            <a:ext cx="27209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long</a:t>
            </a:r>
            <a:r>
              <a:rPr lang="en-US" altLang="cs-CZ" sz="2000" b="1"/>
              <a:t> (q-) </a:t>
            </a:r>
            <a:r>
              <a:rPr lang="cs-CZ" altLang="cs-CZ" sz="2000" b="1"/>
              <a:t>arm</a:t>
            </a:r>
            <a:endParaRPr lang="en-US" altLang="cs-CZ" sz="2000"/>
          </a:p>
        </p:txBody>
      </p:sp>
      <p:sp>
        <p:nvSpPr>
          <p:cNvPr id="13321" name="AutoShape 10"/>
          <p:cNvSpPr>
            <a:spLocks/>
          </p:cNvSpPr>
          <p:nvPr/>
        </p:nvSpPr>
        <p:spPr bwMode="auto">
          <a:xfrm>
            <a:off x="4587875" y="1717675"/>
            <a:ext cx="360363" cy="4508500"/>
          </a:xfrm>
          <a:prstGeom prst="leftBrace">
            <a:avLst>
              <a:gd name="adj1" fmla="val 64293"/>
              <a:gd name="adj2" fmla="val 56653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3322" name="AutoShape 11"/>
          <p:cNvSpPr>
            <a:spLocks noChangeArrowheads="1"/>
          </p:cNvSpPr>
          <p:nvPr/>
        </p:nvSpPr>
        <p:spPr bwMode="auto">
          <a:xfrm>
            <a:off x="2630488" y="3068638"/>
            <a:ext cx="1797050" cy="406400"/>
          </a:xfrm>
          <a:prstGeom prst="wedgeRectCallout">
            <a:avLst>
              <a:gd name="adj1" fmla="val 89310"/>
              <a:gd name="adj2" fmla="val -2924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/>
              <a:t>centromer</a:t>
            </a:r>
            <a:r>
              <a:rPr lang="cs-CZ" altLang="cs-CZ" sz="2000" b="1"/>
              <a:t>e</a:t>
            </a:r>
            <a:endParaRPr lang="en-US" altLang="cs-CZ" sz="3200"/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3003550" y="4087813"/>
            <a:ext cx="164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/>
              <a:t>chromatid</a:t>
            </a:r>
            <a:endParaRPr lang="en-US" altLang="cs-CZ" sz="2000"/>
          </a:p>
        </p:txBody>
      </p:sp>
      <p:sp>
        <p:nvSpPr>
          <p:cNvPr id="19469" name="AutoShape 13"/>
          <p:cNvSpPr>
            <a:spLocks noChangeArrowheads="1"/>
          </p:cNvSpPr>
          <p:nvPr/>
        </p:nvSpPr>
        <p:spPr bwMode="auto">
          <a:xfrm rot="5400000">
            <a:off x="5185569" y="5841206"/>
            <a:ext cx="358775" cy="576263"/>
          </a:xfrm>
          <a:prstGeom prst="flowChartDelay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 rot="16200000" flipV="1">
            <a:off x="5186362" y="1520826"/>
            <a:ext cx="360363" cy="576262"/>
          </a:xfrm>
          <a:prstGeom prst="flowChartDelay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>
              <a:defRPr/>
            </a:pPr>
            <a:endParaRPr lang="cs-CZ">
              <a:solidFill>
                <a:srgbClr val="00CC00"/>
              </a:solidFill>
              <a:latin typeface="Arial" charset="0"/>
              <a:cs typeface="Arial" charset="0"/>
            </a:endParaRPr>
          </a:p>
        </p:txBody>
      </p:sp>
      <p:sp>
        <p:nvSpPr>
          <p:cNvPr id="13326" name="AutoShape 15"/>
          <p:cNvSpPr>
            <a:spLocks noChangeArrowheads="1"/>
          </p:cNvSpPr>
          <p:nvPr/>
        </p:nvSpPr>
        <p:spPr bwMode="auto">
          <a:xfrm>
            <a:off x="2643188" y="1770063"/>
            <a:ext cx="1797050" cy="406400"/>
          </a:xfrm>
          <a:prstGeom prst="wedgeRectCallout">
            <a:avLst>
              <a:gd name="adj1" fmla="val 89310"/>
              <a:gd name="adj2" fmla="val -2924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tel</a:t>
            </a:r>
            <a:r>
              <a:rPr lang="en-US" altLang="cs-CZ" sz="2000" b="1"/>
              <a:t>omer</a:t>
            </a:r>
            <a:r>
              <a:rPr lang="cs-CZ" altLang="cs-CZ" sz="2000" b="1"/>
              <a:t>e</a:t>
            </a:r>
            <a:endParaRPr lang="en-US" altLang="cs-CZ" sz="3200"/>
          </a:p>
        </p:txBody>
      </p:sp>
      <p:sp>
        <p:nvSpPr>
          <p:cNvPr id="13327" name="AutoShape 16"/>
          <p:cNvSpPr>
            <a:spLocks noChangeArrowheads="1"/>
          </p:cNvSpPr>
          <p:nvPr/>
        </p:nvSpPr>
        <p:spPr bwMode="auto">
          <a:xfrm>
            <a:off x="2646363" y="5961063"/>
            <a:ext cx="1797050" cy="406400"/>
          </a:xfrm>
          <a:prstGeom prst="wedgeRectCallout">
            <a:avLst>
              <a:gd name="adj1" fmla="val 89310"/>
              <a:gd name="adj2" fmla="val -2924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tel</a:t>
            </a:r>
            <a:r>
              <a:rPr lang="en-US" altLang="cs-CZ" sz="2000" b="1"/>
              <a:t>omer</a:t>
            </a:r>
            <a:r>
              <a:rPr lang="cs-CZ" altLang="cs-CZ" sz="2000" b="1"/>
              <a:t>e</a:t>
            </a:r>
            <a:endParaRPr lang="en-US" altLang="cs-CZ" sz="3200"/>
          </a:p>
        </p:txBody>
      </p:sp>
      <p:grpSp>
        <p:nvGrpSpPr>
          <p:cNvPr id="13328" name="Group 17"/>
          <p:cNvGrpSpPr>
            <a:grpSpLocks/>
          </p:cNvGrpSpPr>
          <p:nvPr/>
        </p:nvGrpSpPr>
        <p:grpSpPr bwMode="auto">
          <a:xfrm>
            <a:off x="250825" y="955675"/>
            <a:ext cx="2395538" cy="5713413"/>
            <a:chOff x="158" y="602"/>
            <a:chExt cx="1509" cy="3599"/>
          </a:xfrm>
        </p:grpSpPr>
        <p:sp>
          <p:nvSpPr>
            <p:cNvPr id="13331" name="AutoShape 18"/>
            <p:cNvSpPr>
              <a:spLocks noChangeArrowheads="1"/>
            </p:cNvSpPr>
            <p:nvPr/>
          </p:nvSpPr>
          <p:spPr bwMode="auto">
            <a:xfrm>
              <a:off x="158" y="935"/>
              <a:ext cx="1271" cy="3266"/>
            </a:xfrm>
            <a:prstGeom prst="roundRect">
              <a:avLst>
                <a:gd name="adj" fmla="val 24546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13332" name="Text Box 19"/>
            <p:cNvSpPr txBox="1">
              <a:spLocks noChangeArrowheads="1"/>
            </p:cNvSpPr>
            <p:nvPr/>
          </p:nvSpPr>
          <p:spPr bwMode="auto">
            <a:xfrm>
              <a:off x="317" y="1652"/>
              <a:ext cx="952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CC0066"/>
                  </a:solidFill>
                </a:rPr>
                <a:t>repetitiv (satelite) sekvence DNA</a:t>
              </a:r>
              <a:endParaRPr lang="en-US" altLang="cs-CZ" sz="2000" b="1">
                <a:solidFill>
                  <a:srgbClr val="CC0066"/>
                </a:solidFill>
              </a:endParaRPr>
            </a:p>
          </p:txBody>
        </p:sp>
        <p:cxnSp>
          <p:nvCxnSpPr>
            <p:cNvPr id="13333" name="AutoShape 20"/>
            <p:cNvCxnSpPr>
              <a:cxnSpLocks noChangeShapeType="1"/>
              <a:stCxn id="13322" idx="1"/>
              <a:endCxn id="13332" idx="3"/>
            </p:cNvCxnSpPr>
            <p:nvPr/>
          </p:nvCxnSpPr>
          <p:spPr bwMode="auto">
            <a:xfrm flipH="1">
              <a:off x="1269" y="2065"/>
              <a:ext cx="396" cy="0"/>
            </a:xfrm>
            <a:prstGeom prst="straightConnector1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34" name="Text Box 21"/>
            <p:cNvSpPr txBox="1">
              <a:spLocks noChangeArrowheads="1"/>
            </p:cNvSpPr>
            <p:nvPr/>
          </p:nvSpPr>
          <p:spPr bwMode="auto">
            <a:xfrm>
              <a:off x="272" y="3566"/>
              <a:ext cx="1043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CC00"/>
                  </a:solidFill>
                </a:rPr>
                <a:t>repetitive sequence (TTAGGG)</a:t>
              </a:r>
              <a:r>
                <a:rPr lang="cs-CZ" altLang="cs-CZ" sz="2000" b="1" baseline="-25000">
                  <a:solidFill>
                    <a:srgbClr val="00CC00"/>
                  </a:solidFill>
                </a:rPr>
                <a:t>n</a:t>
              </a:r>
              <a:endParaRPr lang="en-US" altLang="cs-CZ" sz="2000" b="1" baseline="-25000">
                <a:solidFill>
                  <a:srgbClr val="00CC00"/>
                </a:solidFill>
              </a:endParaRPr>
            </a:p>
          </p:txBody>
        </p:sp>
        <p:sp>
          <p:nvSpPr>
            <p:cNvPr id="13335" name="Text Box 22"/>
            <p:cNvSpPr txBox="1">
              <a:spLocks noChangeArrowheads="1"/>
            </p:cNvSpPr>
            <p:nvPr/>
          </p:nvSpPr>
          <p:spPr bwMode="auto">
            <a:xfrm>
              <a:off x="272" y="926"/>
              <a:ext cx="1043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CC00"/>
                  </a:solidFill>
                </a:rPr>
                <a:t>repetitive sequence (TTAGGG)</a:t>
              </a:r>
              <a:r>
                <a:rPr lang="cs-CZ" altLang="cs-CZ" sz="2000" b="1" baseline="-25000">
                  <a:solidFill>
                    <a:srgbClr val="00CC00"/>
                  </a:solidFill>
                </a:rPr>
                <a:t>n</a:t>
              </a:r>
              <a:endParaRPr lang="en-US" altLang="cs-CZ" sz="2000" b="1" baseline="-25000">
                <a:solidFill>
                  <a:srgbClr val="00CC00"/>
                </a:solidFill>
              </a:endParaRPr>
            </a:p>
          </p:txBody>
        </p:sp>
        <p:cxnSp>
          <p:nvCxnSpPr>
            <p:cNvPr id="13336" name="AutoShape 23"/>
            <p:cNvCxnSpPr>
              <a:cxnSpLocks noChangeShapeType="1"/>
              <a:stCxn id="13327" idx="1"/>
              <a:endCxn id="13334" idx="3"/>
            </p:cNvCxnSpPr>
            <p:nvPr/>
          </p:nvCxnSpPr>
          <p:spPr bwMode="auto">
            <a:xfrm flipH="1">
              <a:off x="1315" y="3883"/>
              <a:ext cx="352" cy="0"/>
            </a:xfrm>
            <a:prstGeom prst="straightConnector1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37" name="AutoShape 24"/>
            <p:cNvCxnSpPr>
              <a:cxnSpLocks noChangeShapeType="1"/>
              <a:stCxn id="13326" idx="1"/>
              <a:endCxn id="13335" idx="3"/>
            </p:cNvCxnSpPr>
            <p:nvPr/>
          </p:nvCxnSpPr>
          <p:spPr bwMode="auto">
            <a:xfrm flipH="1">
              <a:off x="1315" y="1243"/>
              <a:ext cx="350" cy="0"/>
            </a:xfrm>
            <a:prstGeom prst="straightConnector1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38" name="Text Box 25"/>
            <p:cNvSpPr txBox="1">
              <a:spLocks noChangeArrowheads="1"/>
            </p:cNvSpPr>
            <p:nvPr/>
          </p:nvSpPr>
          <p:spPr bwMode="auto">
            <a:xfrm>
              <a:off x="431" y="602"/>
              <a:ext cx="7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400" b="1"/>
                <a:t>DNA</a:t>
              </a:r>
              <a:endParaRPr lang="en-US" altLang="cs-CZ" sz="2400" b="1"/>
            </a:p>
          </p:txBody>
        </p:sp>
      </p:grpSp>
      <p:sp>
        <p:nvSpPr>
          <p:cNvPr id="13329" name="Rectangle 26"/>
          <p:cNvSpPr>
            <a:spLocks noChangeArrowheads="1"/>
          </p:cNvSpPr>
          <p:nvPr/>
        </p:nvSpPr>
        <p:spPr bwMode="auto">
          <a:xfrm>
            <a:off x="5445125" y="6629400"/>
            <a:ext cx="3698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900"/>
              <a:t>http://camelot3.lf2.cuni.cz/turnovec/ublg/vyuka/index.php?adresar=prf</a:t>
            </a:r>
          </a:p>
        </p:txBody>
      </p:sp>
      <p:sp>
        <p:nvSpPr>
          <p:cNvPr id="13330" name="Title 1"/>
          <p:cNvSpPr>
            <a:spLocks/>
          </p:cNvSpPr>
          <p:nvPr/>
        </p:nvSpPr>
        <p:spPr bwMode="auto">
          <a:xfrm>
            <a:off x="468313" y="188913"/>
            <a:ext cx="82296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200">
                <a:solidFill>
                  <a:schemeClr val="tx2"/>
                </a:solidFill>
              </a:rPr>
              <a:t>3. </a:t>
            </a:r>
            <a:r>
              <a:rPr lang="en-US" altLang="cs-CZ" sz="3200">
                <a:solidFill>
                  <a:schemeClr val="tx2"/>
                </a:solidFill>
              </a:rPr>
              <a:t>Chromosome morphology</a:t>
            </a:r>
            <a:endParaRPr lang="cs-CZ" altLang="cs-CZ" sz="32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184482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Centromere (primary constriction) is an important part of chromosomes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holds together sister chromatids - </a:t>
            </a:r>
            <a:r>
              <a:rPr lang="en-US" dirty="0" err="1" smtClean="0"/>
              <a:t>cohesin</a:t>
            </a:r>
            <a:r>
              <a:rPr lang="en-US" dirty="0" smtClean="0"/>
              <a:t> proteins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essential for chromosome segregation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 visible by C-banding !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DNA of centromeres is composed of blocks of constitutive heterochromatin = (</a:t>
            </a:r>
            <a:r>
              <a:rPr lang="en-US" dirty="0" err="1" smtClean="0"/>
              <a:t>pericentric</a:t>
            </a:r>
            <a:r>
              <a:rPr lang="en-US" dirty="0" smtClean="0"/>
              <a:t> heterochromatin) repetitive sequences create </a:t>
            </a:r>
            <a:r>
              <a:rPr lang="en-US" b="1" dirty="0" smtClean="0"/>
              <a:t>satellite DNA </a:t>
            </a:r>
          </a:p>
          <a:p>
            <a:r>
              <a:rPr lang="en-US" dirty="0" smtClean="0"/>
              <a:t>	e.g. in humans alpha satellite DNA - unit 171 </a:t>
            </a:r>
            <a:r>
              <a:rPr lang="en-US" dirty="0" err="1" smtClean="0"/>
              <a:t>pb</a:t>
            </a:r>
            <a:r>
              <a:rPr lang="en-US" dirty="0" smtClean="0"/>
              <a:t> - blocks of 300 to 	5000 kb) + binding sites for </a:t>
            </a:r>
            <a:r>
              <a:rPr lang="en-US" dirty="0" err="1" smtClean="0"/>
              <a:t>centromeric</a:t>
            </a:r>
            <a:r>
              <a:rPr lang="en-US" dirty="0" smtClean="0"/>
              <a:t> CENP proteins </a:t>
            </a:r>
          </a:p>
          <a:p>
            <a:endParaRPr lang="en-US" dirty="0" smtClean="0"/>
          </a:p>
          <a:p>
            <a:r>
              <a:rPr lang="en-US" b="1" dirty="0" smtClean="0"/>
              <a:t>Kinetochore</a:t>
            </a:r>
            <a:r>
              <a:rPr lang="en-US" dirty="0" smtClean="0"/>
              <a:t> - protein complex, microtubule binding with </a:t>
            </a:r>
            <a:r>
              <a:rPr lang="en-US" dirty="0" err="1" smtClean="0"/>
              <a:t>centormeres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centromere disorders </a:t>
            </a:r>
            <a:r>
              <a:rPr lang="en-US" dirty="0" smtClean="0"/>
              <a:t>- </a:t>
            </a:r>
            <a:r>
              <a:rPr lang="en-US" u="sng" dirty="0" err="1" smtClean="0"/>
              <a:t>nondisjunctions</a:t>
            </a:r>
            <a:r>
              <a:rPr lang="en-US" u="sng" dirty="0" smtClean="0"/>
              <a:t>, acentric or </a:t>
            </a:r>
            <a:r>
              <a:rPr lang="en-US" u="sng" dirty="0" err="1" smtClean="0"/>
              <a:t>dicentric</a:t>
            </a:r>
            <a:r>
              <a:rPr lang="en-US" u="sng" dirty="0" smtClean="0"/>
              <a:t> chromosomes 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Centromere</a:t>
            </a:r>
            <a:r>
              <a:rPr lang="cs-C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369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>
            <a:extLst>
              <a:ext uri="{FF2B5EF4-FFF2-40B4-BE49-F238E27FC236}">
                <a16:creationId xmlns:a16="http://schemas.microsoft.com/office/drawing/2014/main" id="{911D6384-59DE-4E93-B7E9-1B952323B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41176"/>
            <a:ext cx="8435975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Centromere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kinetochore</a:t>
            </a:r>
            <a:endParaRPr lang="cs-CZ" altLang="cs-CZ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FBBD2C85-5F8A-4F3A-A024-E322A168E3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775" y="2133600"/>
            <a:ext cx="7620000" cy="43735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6" name="Rectangle 5">
            <a:extLst>
              <a:ext uri="{FF2B5EF4-FFF2-40B4-BE49-F238E27FC236}">
                <a16:creationId xmlns:a16="http://schemas.microsoft.com/office/drawing/2014/main" id="{0FB15871-5DC6-4E28-96FE-BA67871B5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36838"/>
            <a:ext cx="5040312" cy="300196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0"/>
          </a:p>
        </p:txBody>
      </p:sp>
      <p:sp>
        <p:nvSpPr>
          <p:cNvPr id="49157" name="TextovéPole 1">
            <a:extLst>
              <a:ext uri="{FF2B5EF4-FFF2-40B4-BE49-F238E27FC236}">
                <a16:creationId xmlns:a16="http://schemas.microsoft.com/office/drawing/2014/main" id="{2C55E89A-EE10-450A-9016-95EB2FBAE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481188"/>
            <a:ext cx="65516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/>
              <a:t>zkracování či prodlužování vláken dělícího vřeténka – pohyb chromozomů</a:t>
            </a:r>
          </a:p>
        </p:txBody>
      </p:sp>
    </p:spTree>
    <p:extLst>
      <p:ext uri="{BB962C8B-B14F-4D97-AF65-F5344CB8AC3E}">
        <p14:creationId xmlns:p14="http://schemas.microsoft.com/office/powerpoint/2010/main" val="886003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AutoShape 2">
            <a:extLst>
              <a:ext uri="{FF2B5EF4-FFF2-40B4-BE49-F238E27FC236}">
                <a16:creationId xmlns:a16="http://schemas.microsoft.com/office/drawing/2014/main" id="{1D252783-A43D-431E-8F93-1F4D3E97B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1750"/>
            <a:ext cx="2951559" cy="17303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  <a:latin typeface="+mn-lt"/>
              </a:rPr>
              <a:t/>
            </a:r>
            <a:br>
              <a:rPr lang="cs-CZ" b="1" dirty="0">
                <a:solidFill>
                  <a:srgbClr val="C00000"/>
                </a:solidFill>
                <a:latin typeface="+mn-lt"/>
              </a:rPr>
            </a:b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Telomeres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DB3199F-BA85-4ED9-9D6D-1A47D4F1B5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3639" y="3212976"/>
            <a:ext cx="8124825" cy="33432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600" b="1" dirty="0" smtClean="0"/>
              <a:t>physical </a:t>
            </a:r>
            <a:r>
              <a:rPr lang="en-US" altLang="cs-CZ" sz="2600" b="1" dirty="0" smtClean="0">
                <a:solidFill>
                  <a:srgbClr val="C00000"/>
                </a:solidFill>
              </a:rPr>
              <a:t>ends of eukaryotic chromosomes </a:t>
            </a:r>
            <a:r>
              <a:rPr lang="en-US" altLang="cs-CZ" sz="2600" dirty="0" smtClean="0"/>
              <a:t>- they have unique properties !</a:t>
            </a:r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600" dirty="0" smtClean="0"/>
              <a:t>in humans, made up of proteins and tandem repeats of </a:t>
            </a:r>
            <a:r>
              <a:rPr lang="en-US" altLang="cs-CZ" sz="2600" b="1" dirty="0" smtClean="0"/>
              <a:t>DNA (TTAGGG)n vs. (CCCTAA)n </a:t>
            </a:r>
            <a:r>
              <a:rPr lang="en-US" altLang="cs-CZ" sz="2600" dirty="0" smtClean="0"/>
              <a:t>- 500 to 3000 repeats !</a:t>
            </a:r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600" dirty="0" smtClean="0"/>
              <a:t> accompanied by blocks of heterochromatin </a:t>
            </a:r>
          </a:p>
          <a:p>
            <a:pPr eaLnBrk="1" fontAlgn="auto" hangingPunct="1">
              <a:lnSpc>
                <a:spcPct val="90000"/>
              </a:lnSpc>
              <a:buNone/>
              <a:defRPr/>
            </a:pPr>
            <a:endParaRPr lang="en-US" altLang="cs-CZ" dirty="0" smtClean="0"/>
          </a:p>
          <a:p>
            <a:pPr eaLnBrk="1" fontAlgn="auto" hangingPunct="1">
              <a:lnSpc>
                <a:spcPct val="90000"/>
              </a:lnSpc>
              <a:defRPr/>
            </a:pPr>
            <a:r>
              <a:rPr lang="en-US" altLang="cs-CZ" sz="2600" b="1" dirty="0" smtClean="0"/>
              <a:t>Absence of </a:t>
            </a:r>
            <a:r>
              <a:rPr lang="en-US" altLang="cs-CZ" sz="2600" b="1" dirty="0" err="1" smtClean="0"/>
              <a:t>telomer</a:t>
            </a:r>
            <a:r>
              <a:rPr lang="cs-CZ" altLang="cs-CZ" sz="2600" b="1" dirty="0"/>
              <a:t>e</a:t>
            </a:r>
            <a:r>
              <a:rPr lang="en-US" altLang="cs-CZ" sz="2600" b="1" dirty="0" smtClean="0"/>
              <a:t>s </a:t>
            </a:r>
            <a:r>
              <a:rPr lang="en-US" altLang="cs-CZ" sz="2600" dirty="0" smtClean="0"/>
              <a:t>→ chromosome rearrangements - fusions („sticky ends“) leading to translocations, circular or unstable </a:t>
            </a:r>
            <a:r>
              <a:rPr lang="en-US" altLang="cs-CZ" sz="2600" dirty="0" err="1" smtClean="0"/>
              <a:t>dicentric</a:t>
            </a:r>
            <a:r>
              <a:rPr lang="en-US" altLang="cs-CZ" sz="2600" dirty="0" smtClean="0"/>
              <a:t> chromosomes</a:t>
            </a:r>
          </a:p>
          <a:p>
            <a:pPr eaLnBrk="1" fontAlgn="auto" hangingPunct="1">
              <a:lnSpc>
                <a:spcPct val="90000"/>
              </a:lnSpc>
              <a:defRPr/>
            </a:pPr>
            <a:endParaRPr lang="en-US" altLang="cs-CZ" dirty="0"/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3E33821D-719C-4E28-B0B5-A86DE3B5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88913"/>
            <a:ext cx="4700587" cy="258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931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Significance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telomeres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700808"/>
            <a:ext cx="8388424" cy="5040560"/>
          </a:xfrm>
        </p:spPr>
        <p:txBody>
          <a:bodyPr/>
          <a:lstStyle/>
          <a:p>
            <a:r>
              <a:rPr lang="en-US" sz="2400" b="1" dirty="0"/>
              <a:t>protection of chromosome ends against the action of exonucleases </a:t>
            </a:r>
            <a:r>
              <a:rPr lang="en-US" sz="2400" dirty="0"/>
              <a:t>(ends of broken </a:t>
            </a:r>
            <a:r>
              <a:rPr lang="en-US" sz="2400" dirty="0" smtClean="0"/>
              <a:t>chromosomes</a:t>
            </a:r>
            <a:r>
              <a:rPr lang="cs-CZ" sz="2400" dirty="0" smtClean="0"/>
              <a:t>)</a:t>
            </a:r>
            <a:r>
              <a:rPr lang="en-US" sz="2400" dirty="0" smtClean="0"/>
              <a:t> </a:t>
            </a:r>
            <a:r>
              <a:rPr lang="en-US" sz="2400" dirty="0"/>
              <a:t>protection against fusion with other chromosomes </a:t>
            </a:r>
            <a:r>
              <a:rPr lang="en-US" sz="2400" dirty="0" smtClean="0"/>
              <a:t>–</a:t>
            </a:r>
            <a:r>
              <a:rPr lang="cs-CZ" sz="2400" dirty="0" smtClean="0"/>
              <a:t> </a:t>
            </a:r>
            <a:r>
              <a:rPr lang="en-US" sz="2400" dirty="0" smtClean="0"/>
              <a:t> </a:t>
            </a:r>
            <a:r>
              <a:rPr lang="en-US" sz="2400" b="1" dirty="0"/>
              <a:t>t-loop</a:t>
            </a:r>
            <a:r>
              <a:rPr lang="en-US" sz="2400" dirty="0"/>
              <a:t>...</a:t>
            </a:r>
          </a:p>
          <a:p>
            <a:r>
              <a:rPr lang="en-US" sz="2400" b="1" dirty="0" smtClean="0"/>
              <a:t>maintain</a:t>
            </a:r>
            <a:r>
              <a:rPr lang="en-US" sz="2400" dirty="0" smtClean="0"/>
              <a:t> </a:t>
            </a:r>
            <a:r>
              <a:rPr lang="en-US" sz="2400" dirty="0"/>
              <a:t>the </a:t>
            </a:r>
            <a:r>
              <a:rPr lang="en-US" sz="2400" b="1" dirty="0"/>
              <a:t>architecture</a:t>
            </a:r>
            <a:r>
              <a:rPr lang="en-US" sz="2400" dirty="0"/>
              <a:t> of the interphase </a:t>
            </a:r>
            <a:r>
              <a:rPr lang="en-US" sz="2400" b="1" dirty="0"/>
              <a:t>nucleus</a:t>
            </a:r>
          </a:p>
          <a:p>
            <a:r>
              <a:rPr lang="en-US" sz="2400" b="1" dirty="0"/>
              <a:t>pairing</a:t>
            </a:r>
            <a:r>
              <a:rPr lang="en-US" sz="2400" dirty="0"/>
              <a:t> of homologous </a:t>
            </a:r>
            <a:r>
              <a:rPr lang="en-US" sz="2400" b="1" dirty="0"/>
              <a:t>chromosomes</a:t>
            </a:r>
            <a:r>
              <a:rPr lang="en-US" sz="2400" dirty="0"/>
              <a:t> in </a:t>
            </a:r>
            <a:r>
              <a:rPr lang="en-US" sz="2400" b="1" dirty="0"/>
              <a:t>meiosis</a:t>
            </a:r>
          </a:p>
          <a:p>
            <a:r>
              <a:rPr lang="en-US" sz="2400" dirty="0"/>
              <a:t>subtelomeric regions - most genes....</a:t>
            </a:r>
          </a:p>
          <a:p>
            <a:r>
              <a:rPr lang="en-US" sz="2400" dirty="0"/>
              <a:t>allow r</a:t>
            </a:r>
            <a:r>
              <a:rPr lang="en-US" sz="2400" b="1" dirty="0"/>
              <a:t>eplication</a:t>
            </a:r>
            <a:r>
              <a:rPr lang="en-US" sz="2400" dirty="0"/>
              <a:t> of the ends </a:t>
            </a:r>
            <a:r>
              <a:rPr lang="en-US" sz="2400" b="1" dirty="0"/>
              <a:t>of linear DNA </a:t>
            </a:r>
            <a:r>
              <a:rPr lang="cs-CZ" sz="2400" b="1" dirty="0" smtClean="0"/>
              <a:t> </a:t>
            </a:r>
            <a:r>
              <a:rPr lang="cs-CZ" sz="2400" dirty="0" smtClean="0"/>
              <a:t>- </a:t>
            </a:r>
            <a:r>
              <a:rPr lang="en-US" sz="2400" dirty="0" smtClean="0"/>
              <a:t>gap </a:t>
            </a:r>
            <a:r>
              <a:rPr lang="en-US" sz="2400" dirty="0"/>
              <a:t>at the </a:t>
            </a:r>
            <a:r>
              <a:rPr lang="en-US" sz="2400" b="1" dirty="0"/>
              <a:t>5' end</a:t>
            </a:r>
            <a:r>
              <a:rPr lang="en-US" sz="2400" b="1" dirty="0" smtClean="0"/>
              <a:t>..</a:t>
            </a:r>
            <a:r>
              <a:rPr lang="en-US" sz="2400" dirty="0" smtClean="0"/>
              <a:t> (</a:t>
            </a:r>
            <a:r>
              <a:rPr lang="en-US" sz="2400" dirty="0"/>
              <a:t>ends are replicated by the enzyme </a:t>
            </a:r>
            <a:r>
              <a:rPr lang="en-US" sz="2400" b="1" dirty="0"/>
              <a:t>telomerase</a:t>
            </a:r>
            <a:r>
              <a:rPr lang="en-US" sz="2400" dirty="0"/>
              <a:t> ...absent in somatic cells...but active in sex cells, stem cells, tumors ...maintains telomere length)</a:t>
            </a:r>
          </a:p>
          <a:p>
            <a:r>
              <a:rPr lang="en-US" sz="2400" b="1" dirty="0"/>
              <a:t>cell aging </a:t>
            </a:r>
            <a:r>
              <a:rPr lang="en-US" sz="2400" dirty="0"/>
              <a:t>- no telomerase - shortening telomere length during </a:t>
            </a:r>
            <a:r>
              <a:rPr lang="en-US" sz="2400" dirty="0" smtClean="0"/>
              <a:t>division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340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>
            <a:extLst>
              <a:ext uri="{FF2B5EF4-FFF2-40B4-BE49-F238E27FC236}">
                <a16:creationId xmlns:a16="http://schemas.microsoft.com/office/drawing/2014/main" id="{AB72637F-D88F-4526-8AC8-96EC78A819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882046"/>
              </p:ext>
            </p:extLst>
          </p:nvPr>
        </p:nvGraphicFramePr>
        <p:xfrm>
          <a:off x="-1" y="-1588"/>
          <a:ext cx="9144001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1" name="CorelPhotoPaint.Image.8" r:id="rId3" imgW="8126984" imgH="6095238" progId="CorelPhotoPaint.Image.8">
                  <p:embed/>
                </p:oleObj>
              </mc:Choice>
              <mc:Fallback>
                <p:oleObj name="CorelPhotoPaint.Image.8" r:id="rId3" imgW="8126984" imgH="6095238" progId="CorelPhotoPaint.Image.8">
                  <p:embed/>
                  <p:pic>
                    <p:nvPicPr>
                      <p:cNvPr id="52226" name="Object 2">
                        <a:extLst>
                          <a:ext uri="{FF2B5EF4-FFF2-40B4-BE49-F238E27FC236}">
                            <a16:creationId xmlns:a16="http://schemas.microsoft.com/office/drawing/2014/main" id="{AB72637F-D88F-4526-8AC8-96EC78A819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1588"/>
                        <a:ext cx="9144001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1FA7891-23F4-42F4-9353-203C0281EC1D}"/>
              </a:ext>
            </a:extLst>
          </p:cNvPr>
          <p:cNvCxnSpPr/>
          <p:nvPr/>
        </p:nvCxnSpPr>
        <p:spPr>
          <a:xfrm flipH="1">
            <a:off x="8748464" y="2420938"/>
            <a:ext cx="0" cy="2808287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8" name="TextovéPole 9">
            <a:extLst>
              <a:ext uri="{FF2B5EF4-FFF2-40B4-BE49-F238E27FC236}">
                <a16:creationId xmlns:a16="http://schemas.microsoft.com/office/drawing/2014/main" id="{50EF544D-08AF-4C24-A9F6-A0948DD5D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238" y="5229225"/>
            <a:ext cx="37068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Single </a:t>
            </a:r>
            <a:r>
              <a:rPr lang="cs-CZ" altLang="cs-CZ" dirty="0" err="1" smtClean="0">
                <a:solidFill>
                  <a:schemeClr val="bg1"/>
                </a:solidFill>
              </a:rPr>
              <a:t>strand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en-US" altLang="cs-CZ" dirty="0" smtClean="0">
                <a:solidFill>
                  <a:schemeClr val="bg1"/>
                </a:solidFill>
              </a:rPr>
              <a:t>50 </a:t>
            </a:r>
            <a:r>
              <a:rPr lang="en-US" altLang="cs-CZ" dirty="0">
                <a:solidFill>
                  <a:schemeClr val="bg1"/>
                </a:solidFill>
              </a:rPr>
              <a:t>- 500 </a:t>
            </a:r>
            <a:r>
              <a:rPr lang="en-US" altLang="cs-CZ" dirty="0" err="1">
                <a:solidFill>
                  <a:schemeClr val="bg1"/>
                </a:solidFill>
              </a:rPr>
              <a:t>pb</a:t>
            </a:r>
            <a:r>
              <a:rPr lang="en-US" altLang="cs-CZ" dirty="0">
                <a:solidFill>
                  <a:schemeClr val="bg1"/>
                </a:solidFill>
              </a:rPr>
              <a:t> rich overlap at 3´ end rich in guanine - t-loop - end protection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dirty="0">
              <a:solidFill>
                <a:schemeClr val="bg1"/>
              </a:solidFill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DA285D2A-DFC3-45A9-AB83-CC6DE7BF349A}"/>
              </a:ext>
            </a:extLst>
          </p:cNvPr>
          <p:cNvCxnSpPr>
            <a:cxnSpLocks/>
          </p:cNvCxnSpPr>
          <p:nvPr/>
        </p:nvCxnSpPr>
        <p:spPr>
          <a:xfrm flipV="1">
            <a:off x="1971261" y="1340768"/>
            <a:ext cx="411204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Antioxidants | Free Full-Text | Treating Cancer by Targeting Telomeres and  Telomerase | HTM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18" y="500414"/>
            <a:ext cx="2757864" cy="142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560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D47B4940-78F4-4F31-B92A-5DE1D4DE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88913"/>
            <a:ext cx="79248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cs-CZ" sz="3200" b="1" dirty="0">
                <a:solidFill>
                  <a:srgbClr val="C00000"/>
                </a:solidFill>
                <a:latin typeface="+mn-lt"/>
              </a:rPr>
              <a:t>Telomeres shorten during each cell division of 50 - 200 bp</a:t>
            </a:r>
            <a:endParaRPr lang="cs-CZ" altLang="cs-CZ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1BB07368-EEF1-4169-AE4B-92A932401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/>
              <a:t>Short telomeres – blocking of cell cycle</a:t>
            </a:r>
            <a:endParaRPr lang="en-US" altLang="cs-CZ" dirty="0"/>
          </a:p>
        </p:txBody>
      </p:sp>
      <p:pic>
        <p:nvPicPr>
          <p:cNvPr id="110596" name="Picture 4">
            <a:extLst>
              <a:ext uri="{FF2B5EF4-FFF2-40B4-BE49-F238E27FC236}">
                <a16:creationId xmlns:a16="http://schemas.microsoft.com/office/drawing/2014/main" id="{B705EAD5-5E01-4D4B-8A25-70193D06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885" y="2276872"/>
            <a:ext cx="7802563" cy="417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896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AutoShape 2">
            <a:extLst>
              <a:ext uri="{FF2B5EF4-FFF2-40B4-BE49-F238E27FC236}">
                <a16:creationId xmlns:a16="http://schemas.microsoft.com/office/drawing/2014/main" id="{EA43F0FD-E3FF-4DFC-9102-531ED6E3A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569325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Shortenig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telomers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9" name="Picture 4" descr="Telomery3">
            <a:extLst>
              <a:ext uri="{FF2B5EF4-FFF2-40B4-BE49-F238E27FC236}">
                <a16:creationId xmlns:a16="http://schemas.microsoft.com/office/drawing/2014/main" id="{4F003961-FF08-4F4F-BED6-92208D88E97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493838"/>
            <a:ext cx="4346575" cy="3636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Rectangle 3">
            <a:extLst>
              <a:ext uri="{FF2B5EF4-FFF2-40B4-BE49-F238E27FC236}">
                <a16:creationId xmlns:a16="http://schemas.microsoft.com/office/drawing/2014/main" id="{5FC4B009-CE1F-4700-AD0D-138B5FDC0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56150" y="2362200"/>
            <a:ext cx="3775075" cy="3724275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55301" name="Obrázek 1">
            <a:extLst>
              <a:ext uri="{FF2B5EF4-FFF2-40B4-BE49-F238E27FC236}">
                <a16:creationId xmlns:a16="http://schemas.microsoft.com/office/drawing/2014/main" id="{0637DE2D-D7C3-4436-AE95-5348AE807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205038"/>
            <a:ext cx="30956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2">
            <a:extLst>
              <a:ext uri="{FF2B5EF4-FFF2-40B4-BE49-F238E27FC236}">
                <a16:creationId xmlns:a16="http://schemas.microsoft.com/office/drawing/2014/main" id="{70A8D305-9085-4BFD-AAEF-D196FA01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7" y="5163145"/>
            <a:ext cx="23764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 err="1" smtClean="0">
                <a:solidFill>
                  <a:srgbClr val="FF0000"/>
                </a:solidFill>
              </a:rPr>
              <a:t>Progeria</a:t>
            </a:r>
            <a:r>
              <a:rPr lang="cs-CZ" altLang="cs-CZ" sz="1800" dirty="0" smtClean="0">
                <a:solidFill>
                  <a:srgbClr val="FF0000"/>
                </a:solidFill>
              </a:rPr>
              <a:t> –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 smtClean="0"/>
              <a:t>rapid </a:t>
            </a:r>
            <a:r>
              <a:rPr lang="cs-CZ" altLang="cs-CZ" sz="1800" dirty="0" err="1" smtClean="0"/>
              <a:t>ageing</a:t>
            </a:r>
            <a:endParaRPr lang="cs-CZ" altLang="cs-CZ" sz="1800" dirty="0" smtClean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 err="1"/>
              <a:t>s</a:t>
            </a:r>
            <a:r>
              <a:rPr lang="cs-CZ" altLang="cs-CZ" sz="1800" dirty="0" err="1" smtClean="0"/>
              <a:t>hort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telomers</a:t>
            </a:r>
            <a:endParaRPr lang="cs-CZ" altLang="cs-CZ" sz="1800" dirty="0"/>
          </a:p>
        </p:txBody>
      </p:sp>
      <p:sp>
        <p:nvSpPr>
          <p:cNvPr id="45063" name="TextovéPole 1">
            <a:extLst>
              <a:ext uri="{FF2B5EF4-FFF2-40B4-BE49-F238E27FC236}">
                <a16:creationId xmlns:a16="http://schemas.microsoft.com/office/drawing/2014/main" id="{BA99500A-FD92-4AD9-9615-AA161D49A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1" y="5157192"/>
            <a:ext cx="504056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u="sng" dirty="0">
                <a:solidFill>
                  <a:srgbClr val="C00000"/>
                </a:solidFill>
              </a:rPr>
              <a:t>The </a:t>
            </a:r>
            <a:r>
              <a:rPr lang="en-US" altLang="cs-CZ" u="sng" dirty="0" err="1">
                <a:solidFill>
                  <a:srgbClr val="C00000"/>
                </a:solidFill>
              </a:rPr>
              <a:t>Hayflick</a:t>
            </a:r>
            <a:r>
              <a:rPr lang="en-US" altLang="cs-CZ" u="sng" dirty="0">
                <a:solidFill>
                  <a:srgbClr val="C00000"/>
                </a:solidFill>
              </a:rPr>
              <a:t> </a:t>
            </a:r>
            <a:r>
              <a:rPr lang="en-US" altLang="cs-CZ" sz="1600" dirty="0"/>
              <a:t>limit determines the maximum number of divisions a cell undergoes before it dies. Human fibroblasts in culture can divide a maximum of 50 to 70 times, after which they age and die.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5660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ing">
            <a:extLst>
              <a:ext uri="{FF2B5EF4-FFF2-40B4-BE49-F238E27FC236}">
                <a16:creationId xmlns:a16="http://schemas.microsoft.com/office/drawing/2014/main" id="{C22EF653-0557-4439-B7B9-D914644C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2276475"/>
            <a:ext cx="267970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dicent">
            <a:extLst>
              <a:ext uri="{FF2B5EF4-FFF2-40B4-BE49-F238E27FC236}">
                <a16:creationId xmlns:a16="http://schemas.microsoft.com/office/drawing/2014/main" id="{F7E29053-7A89-4F5A-8E41-F000404C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47825"/>
            <a:ext cx="4175125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AutoShape 4">
            <a:extLst>
              <a:ext uri="{FF2B5EF4-FFF2-40B4-BE49-F238E27FC236}">
                <a16:creationId xmlns:a16="http://schemas.microsoft.com/office/drawing/2014/main" id="{D723754C-DC47-4116-BB3D-2D7A768BF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2588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telomere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aberratios</a:t>
            </a:r>
            <a:endParaRPr lang="cs-CZ" alt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B5505C31-E539-495A-AA62-0E8228472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916113"/>
            <a:ext cx="7116763" cy="3005137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pic>
        <p:nvPicPr>
          <p:cNvPr id="56326" name="Picture 6">
            <a:extLst>
              <a:ext uri="{FF2B5EF4-FFF2-40B4-BE49-F238E27FC236}">
                <a16:creationId xmlns:a16="http://schemas.microsoft.com/office/drawing/2014/main" id="{9E2274F6-A4BA-4B09-8D9E-1793F87D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661025"/>
            <a:ext cx="30781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56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914400" y="277813"/>
            <a:ext cx="7772400" cy="774700"/>
          </a:xfrm>
        </p:spPr>
        <p:txBody>
          <a:bodyPr/>
          <a:lstStyle/>
          <a:p>
            <a:pPr algn="ctr" eaLnBrk="1" hangingPunct="1"/>
            <a:r>
              <a:rPr lang="en-US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Development of human cytogenetics</a:t>
            </a:r>
            <a:endParaRPr lang="en-US" altLang="cs-CZ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1200" b="1" u="sng" smtClean="0"/>
              <a:t>„</a:t>
            </a:r>
            <a:r>
              <a:rPr lang="en-US" altLang="cs-CZ" sz="1600" b="1" smtClean="0"/>
              <a:t>Dark Ages</a:t>
            </a:r>
            <a:r>
              <a:rPr lang="cs-CZ" altLang="cs-CZ" sz="1600" b="1" smtClean="0"/>
              <a:t>“</a:t>
            </a:r>
            <a:r>
              <a:rPr lang="en-US" altLang="cs-CZ" sz="1600" smtClean="0"/>
              <a:t> - the development and improvement of tissue culture techniques </a:t>
            </a:r>
            <a:endParaRPr lang="cs-CZ" altLang="cs-CZ" sz="1600" smtClean="0"/>
          </a:p>
          <a:p>
            <a:pPr eaLnBrk="1" hangingPunct="1"/>
            <a:endParaRPr lang="cs-CZ" altLang="cs-CZ" sz="100" smtClean="0"/>
          </a:p>
          <a:p>
            <a:pPr eaLnBrk="1" hangingPunct="1"/>
            <a:r>
              <a:rPr lang="cs-CZ" altLang="cs-CZ" sz="1600" b="1" smtClean="0"/>
              <a:t>„</a:t>
            </a:r>
            <a:r>
              <a:rPr lang="vi-VN" altLang="cs-CZ" sz="1600" b="1" smtClean="0"/>
              <a:t>Hypotonic Period</a:t>
            </a:r>
            <a:r>
              <a:rPr lang="cs-CZ" altLang="cs-CZ" sz="1600" b="1" smtClean="0"/>
              <a:t>“</a:t>
            </a:r>
            <a:r>
              <a:rPr lang="vi-VN" altLang="cs-CZ" sz="1600" smtClean="0"/>
              <a:t> </a:t>
            </a:r>
            <a:endParaRPr lang="cs-CZ" altLang="cs-CZ" sz="16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smtClean="0"/>
              <a:t>       </a:t>
            </a:r>
            <a:r>
              <a:rPr lang="vi-VN" altLang="cs-CZ" sz="1600" smtClean="0"/>
              <a:t>- hypotoni</a:t>
            </a:r>
            <a:r>
              <a:rPr lang="cs-CZ" altLang="cs-CZ" sz="1600" smtClean="0"/>
              <a:t>zation of </a:t>
            </a:r>
            <a:r>
              <a:rPr lang="vi-VN" altLang="cs-CZ" sz="1600" smtClean="0"/>
              <a:t>cell</a:t>
            </a:r>
            <a:r>
              <a:rPr lang="cs-CZ" altLang="cs-CZ" sz="1600" smtClean="0"/>
              <a:t> samples</a:t>
            </a:r>
            <a:r>
              <a:rPr lang="vi-VN" altLang="cs-CZ" sz="1600" smtClean="0"/>
              <a:t> (1951 - 0,075 m KCl)</a:t>
            </a:r>
            <a:br>
              <a:rPr lang="vi-VN" altLang="cs-CZ" sz="1600" smtClean="0"/>
            </a:br>
            <a:r>
              <a:rPr lang="cs-CZ" altLang="cs-CZ" sz="1600" smtClean="0"/>
              <a:t>       - </a:t>
            </a:r>
            <a:r>
              <a:rPr lang="vi-VN" altLang="cs-CZ" sz="1600" smtClean="0"/>
              <a:t>using phytohaemagglutinin (PHA) - stimulation of peripheral blood lymphocytes - 1960</a:t>
            </a:r>
            <a:endParaRPr lang="cs-CZ" altLang="cs-CZ" sz="1600" smtClean="0"/>
          </a:p>
          <a:p>
            <a:pPr eaLnBrk="1" hangingPunct="1"/>
            <a:r>
              <a:rPr lang="cs-CZ" altLang="cs-CZ" sz="1600" b="1" smtClean="0"/>
              <a:t>„</a:t>
            </a:r>
            <a:r>
              <a:rPr lang="vi-VN" altLang="cs-CZ" sz="1600" b="1" smtClean="0"/>
              <a:t>Trisomy Period</a:t>
            </a:r>
            <a:r>
              <a:rPr lang="cs-CZ" altLang="cs-CZ" sz="1600" b="1" smtClean="0"/>
              <a:t>“</a:t>
            </a:r>
            <a:r>
              <a:rPr lang="vi-VN" altLang="cs-CZ" sz="1600" smtClean="0"/>
              <a:t> - trisomy of chromosome 21-1959 </a:t>
            </a:r>
            <a:endParaRPr lang="cs-CZ" altLang="cs-CZ" sz="1600" smtClean="0"/>
          </a:p>
          <a:p>
            <a:pPr eaLnBrk="1" hangingPunct="1"/>
            <a:r>
              <a:rPr lang="vi-VN" altLang="cs-CZ" sz="1600" smtClean="0"/>
              <a:t>The first deletion syndrome - "Cri du chat" - 1963</a:t>
            </a:r>
            <a:endParaRPr lang="cs-CZ" altLang="cs-CZ" sz="1600" smtClean="0"/>
          </a:p>
          <a:p>
            <a:pPr eaLnBrk="1" hangingPunct="1"/>
            <a:r>
              <a:rPr lang="cs-CZ" altLang="cs-CZ" sz="1600" b="1" smtClean="0"/>
              <a:t>„</a:t>
            </a:r>
            <a:r>
              <a:rPr lang="vi-VN" altLang="cs-CZ" sz="1600" b="1" smtClean="0"/>
              <a:t>Banding Area</a:t>
            </a:r>
            <a:r>
              <a:rPr lang="cs-CZ" altLang="cs-CZ" sz="1600" b="1" smtClean="0"/>
              <a:t>“</a:t>
            </a:r>
            <a:r>
              <a:rPr lang="vi-VN" altLang="cs-CZ" sz="1600" smtClean="0"/>
              <a:t> - chromosome banding techniques  1968 – 197</a:t>
            </a:r>
            <a:r>
              <a:rPr lang="cs-CZ" altLang="cs-CZ" sz="1600" smtClean="0"/>
              <a:t>0</a:t>
            </a:r>
          </a:p>
          <a:p>
            <a:pPr eaLnBrk="1" hangingPunct="1"/>
            <a:r>
              <a:rPr lang="cs-CZ" altLang="cs-CZ" sz="1600" b="1" smtClean="0"/>
              <a:t>„</a:t>
            </a:r>
            <a:r>
              <a:rPr lang="vi-VN" altLang="cs-CZ" sz="1600" b="1" smtClean="0"/>
              <a:t>Molecular Area</a:t>
            </a:r>
            <a:r>
              <a:rPr lang="cs-CZ" altLang="cs-CZ" sz="1600" b="1" smtClean="0"/>
              <a:t>“</a:t>
            </a:r>
            <a:r>
              <a:rPr lang="vi-VN" altLang="cs-CZ" sz="1600" smtClean="0"/>
              <a:t> </a:t>
            </a:r>
            <a:endParaRPr lang="cs-CZ" altLang="cs-CZ" sz="16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smtClean="0"/>
              <a:t>      - </a:t>
            </a:r>
            <a:r>
              <a:rPr lang="vi-VN" altLang="cs-CZ" sz="1600" smtClean="0"/>
              <a:t>in situ hybridization </a:t>
            </a:r>
            <a:r>
              <a:rPr lang="cs-CZ" altLang="cs-CZ" sz="1600" smtClean="0"/>
              <a:t> technique </a:t>
            </a:r>
            <a:r>
              <a:rPr lang="vi-VN" altLang="cs-CZ" sz="1600" smtClean="0"/>
              <a:t>– 1970</a:t>
            </a:r>
            <a:endParaRPr lang="cs-CZ" altLang="cs-CZ" sz="16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smtClean="0"/>
              <a:t>      - </a:t>
            </a:r>
            <a:r>
              <a:rPr lang="vi-VN" altLang="cs-CZ" sz="1600" smtClean="0"/>
              <a:t>FISH – 1986</a:t>
            </a:r>
            <a:endParaRPr lang="cs-CZ" altLang="cs-CZ" sz="16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600" smtClean="0"/>
              <a:t>      - C</a:t>
            </a:r>
            <a:r>
              <a:rPr lang="vi-VN" altLang="cs-CZ" sz="1600" smtClean="0"/>
              <a:t>omparative genomic hybridization (CGH) - 1992</a:t>
            </a:r>
            <a:br>
              <a:rPr lang="vi-VN" altLang="cs-CZ" sz="1600" smtClean="0"/>
            </a:br>
            <a:r>
              <a:rPr lang="cs-CZ" altLang="cs-CZ" sz="1600" smtClean="0"/>
              <a:t>      - S</a:t>
            </a:r>
            <a:r>
              <a:rPr lang="vi-VN" altLang="cs-CZ" sz="1600" smtClean="0"/>
              <a:t>pectral karyotyping (M-FISH, SKY) - 1996</a:t>
            </a:r>
            <a:br>
              <a:rPr lang="vi-VN" altLang="cs-CZ" sz="1600" smtClean="0"/>
            </a:br>
            <a:r>
              <a:rPr lang="cs-CZ" altLang="cs-CZ" sz="1600" smtClean="0"/>
              <a:t>      - </a:t>
            </a:r>
            <a:r>
              <a:rPr lang="vi-VN" altLang="cs-CZ" sz="1600" smtClean="0"/>
              <a:t>M - banding - 2001</a:t>
            </a:r>
            <a:br>
              <a:rPr lang="vi-VN" altLang="cs-CZ" sz="1600" smtClean="0"/>
            </a:br>
            <a:r>
              <a:rPr lang="cs-CZ" altLang="cs-CZ" sz="1600" smtClean="0"/>
              <a:t>      - A</a:t>
            </a:r>
            <a:r>
              <a:rPr lang="vi-VN" altLang="cs-CZ" sz="1600" smtClean="0"/>
              <a:t>rray - CGH - molecular karyotyping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4">
            <a:extLst>
              <a:ext uri="{FF2B5EF4-FFF2-40B4-BE49-F238E27FC236}">
                <a16:creationId xmlns:a16="http://schemas.microsoft.com/office/drawing/2014/main" id="{B0252F3F-FC82-496D-B49C-0D7FB78BA3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88" y="-171450"/>
            <a:ext cx="7772400" cy="457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200" dirty="0">
                <a:solidFill>
                  <a:srgbClr val="C00000"/>
                </a:solidFill>
              </a:rPr>
              <a:t>         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+mn-lt"/>
              </a:rPr>
              <a:t>Identification</a:t>
            </a:r>
            <a:r>
              <a:rPr lang="cs-CZ" altLang="cs-CZ" sz="4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4000" b="1" dirty="0" smtClean="0">
                <a:solidFill>
                  <a:srgbClr val="C00000"/>
                </a:solidFill>
                <a:latin typeface="+mn-lt"/>
              </a:rPr>
              <a:t> 	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+mn-lt"/>
              </a:rPr>
              <a:t>chromosomes</a:t>
            </a:r>
            <a:endParaRPr lang="cs-CZ" altLang="cs-CZ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7347" name="Rectangle 5">
            <a:extLst>
              <a:ext uri="{FF2B5EF4-FFF2-40B4-BE49-F238E27FC236}">
                <a16:creationId xmlns:a16="http://schemas.microsoft.com/office/drawing/2014/main" id="{FBCF8D3D-9823-4E5A-8AAB-EA6980E1BF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cs-CZ" altLang="cs-CZ" dirty="0"/>
          </a:p>
        </p:txBody>
      </p:sp>
      <p:pic>
        <p:nvPicPr>
          <p:cNvPr id="57348" name="Obrázek 2">
            <a:extLst>
              <a:ext uri="{FF2B5EF4-FFF2-40B4-BE49-F238E27FC236}">
                <a16:creationId xmlns:a16="http://schemas.microsoft.com/office/drawing/2014/main" id="{1ACE4278-48A0-407E-991D-2EFF1444F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57563"/>
            <a:ext cx="276225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288AD7B6-079C-4775-A917-B54FA8BE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01975"/>
            <a:ext cx="34432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187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18864" y="274290"/>
            <a:ext cx="8229600" cy="706438"/>
          </a:xfrm>
        </p:spPr>
        <p:txBody>
          <a:bodyPr/>
          <a:lstStyle/>
          <a:p>
            <a:pPr algn="ctr" eaLnBrk="1" hangingPunct="1"/>
            <a:r>
              <a:rPr lang="cs-CZ" altLang="cs-CZ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Chromosome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staining</a:t>
            </a:r>
            <a:endParaRPr lang="cs-CZ" altLang="cs-CZ" sz="40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880" y="1556792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cs-CZ" sz="2400" b="1" dirty="0" smtClean="0"/>
              <a:t>Classical staining</a:t>
            </a:r>
          </a:p>
          <a:p>
            <a:pPr lvl="1" eaLnBrk="1" hangingPunct="1"/>
            <a:r>
              <a:rPr lang="en-US" altLang="cs-CZ" sz="2200" dirty="0" smtClean="0"/>
              <a:t>using Giemsa </a:t>
            </a:r>
            <a:r>
              <a:rPr lang="en-US" altLang="cs-CZ" sz="2200" dirty="0" err="1" smtClean="0"/>
              <a:t>Romanowski</a:t>
            </a:r>
            <a:r>
              <a:rPr lang="en-US" altLang="cs-CZ" sz="2200" dirty="0" smtClean="0"/>
              <a:t> solution</a:t>
            </a:r>
          </a:p>
          <a:p>
            <a:pPr lvl="1" eaLnBrk="1" hangingPunct="1"/>
            <a:r>
              <a:rPr lang="en-US" altLang="cs-CZ" sz="2200" dirty="0" smtClean="0"/>
              <a:t>gained chromosome aberration detection</a:t>
            </a:r>
          </a:p>
          <a:p>
            <a:pPr eaLnBrk="1" hangingPunct="1"/>
            <a:endParaRPr lang="en-US" altLang="cs-CZ" sz="900" dirty="0" smtClean="0"/>
          </a:p>
          <a:p>
            <a:pPr eaLnBrk="1" hangingPunct="1"/>
            <a:r>
              <a:rPr lang="en-US" altLang="cs-CZ" sz="2400" b="1" dirty="0" smtClean="0"/>
              <a:t>G – bands</a:t>
            </a:r>
          </a:p>
          <a:p>
            <a:pPr lvl="1" eaLnBrk="1" hangingPunct="1"/>
            <a:r>
              <a:rPr lang="en-US" altLang="cs-CZ" sz="2200" dirty="0" smtClean="0"/>
              <a:t>using trypsin, salty solution and Giemsa</a:t>
            </a:r>
          </a:p>
          <a:p>
            <a:pPr lvl="1" eaLnBrk="1" hangingPunct="1"/>
            <a:r>
              <a:rPr lang="en-US" altLang="cs-CZ" sz="2200" dirty="0" smtClean="0"/>
              <a:t>each chromosome has characteristic stripes</a:t>
            </a:r>
          </a:p>
          <a:p>
            <a:pPr lvl="1" eaLnBrk="1" hangingPunct="1"/>
            <a:r>
              <a:rPr lang="en-US" altLang="cs-CZ" sz="2200" dirty="0" smtClean="0"/>
              <a:t>congenital chromosomes </a:t>
            </a:r>
            <a:r>
              <a:rPr lang="en-US" altLang="cs-CZ" sz="2200" dirty="0" err="1" smtClean="0"/>
              <a:t>aberation</a:t>
            </a:r>
            <a:r>
              <a:rPr lang="en-US" altLang="cs-CZ" sz="2200" dirty="0" smtClean="0"/>
              <a:t> detection</a:t>
            </a:r>
          </a:p>
          <a:p>
            <a:pPr lvl="1" eaLnBrk="1" hangingPunct="1"/>
            <a:endParaRPr lang="en-US" altLang="cs-CZ" sz="1000" dirty="0" smtClean="0"/>
          </a:p>
          <a:p>
            <a:pPr eaLnBrk="1" hangingPunct="1"/>
            <a:r>
              <a:rPr lang="en-US" altLang="cs-CZ" sz="2400" b="1" dirty="0" smtClean="0"/>
              <a:t>R – bands</a:t>
            </a:r>
          </a:p>
          <a:p>
            <a:pPr lvl="1" eaLnBrk="1" hangingPunct="1"/>
            <a:r>
              <a:rPr lang="en-US" altLang="cs-CZ" sz="2200" dirty="0" smtClean="0"/>
              <a:t>using salty solution of different pH and temperature</a:t>
            </a:r>
          </a:p>
          <a:p>
            <a:pPr lvl="1" eaLnBrk="1" hangingPunct="1"/>
            <a:r>
              <a:rPr lang="en-US" altLang="cs-CZ" sz="2200" dirty="0" smtClean="0"/>
              <a:t>reverse to G - bands</a:t>
            </a:r>
          </a:p>
          <a:p>
            <a:pPr eaLnBrk="1" hangingPunct="1"/>
            <a:endParaRPr lang="en-US" altLang="cs-CZ" sz="2400" dirty="0" smtClean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 sz="2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Giemsa-Romanowski</a:t>
            </a:r>
            <a:r>
              <a:rPr lang="cs-CZ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staining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2708" name="Picture 4" descr="http://www.baso.com.cn/en/images_1/2016081039862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18" y="1526779"/>
            <a:ext cx="932503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224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D526B20-9A08-4BC3-A83E-24D32CF25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93610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banding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chromosomes</a:t>
            </a:r>
            <a:endParaRPr lang="cs-CZ" alt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5C91A5E-9554-4EB4-B674-3A3E773AC3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66862"/>
            <a:ext cx="8310563" cy="510249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bands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on chromosomes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the structure of the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and its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functional organization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each band contains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5 to 10 Mb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(resolution limit !!!)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i="1" u="sng" dirty="0">
                <a:latin typeface="Arial" panose="020B0604020202020204" pitchFamily="34" charset="0"/>
                <a:cs typeface="Arial" panose="020B0604020202020204" pitchFamily="34" charset="0"/>
              </a:rPr>
              <a:t>Giemsa positive bands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dark (G+,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rich in AT pairs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 late replicating chromosome 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poor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endParaRPr lang="en-US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cs-CZ" altLang="cs-CZ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Giemsa </a:t>
            </a:r>
            <a:r>
              <a:rPr lang="en-US" altLang="cs-CZ" i="1" u="sng" dirty="0">
                <a:latin typeface="Arial" panose="020B0604020202020204" pitchFamily="34" charset="0"/>
                <a:cs typeface="Arial" panose="020B0604020202020204" pitchFamily="34" charset="0"/>
              </a:rPr>
              <a:t>negative bands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light (G-,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rich in GC pairs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 early replicating chromosome regions, 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rich in </a:t>
            </a:r>
            <a:r>
              <a:rPr lang="en-US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genes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36645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>
            <a:extLst>
              <a:ext uri="{FF2B5EF4-FFF2-40B4-BE49-F238E27FC236}">
                <a16:creationId xmlns:a16="http://schemas.microsoft.com/office/drawing/2014/main" id="{DE1457A4-78D7-46BB-A44A-05D2174E0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25053"/>
            <a:ext cx="8350250" cy="14398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–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banding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mitosis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descritption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EF410FB0-DEC4-45E6-BF7A-F05C44E14A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3993232" cy="4827588"/>
          </a:xfrm>
        </p:spPr>
      </p:pic>
      <p:pic>
        <p:nvPicPr>
          <p:cNvPr id="64516" name="Picture 4">
            <a:extLst>
              <a:ext uri="{FF2B5EF4-FFF2-40B4-BE49-F238E27FC236}">
                <a16:creationId xmlns:a16="http://schemas.microsoft.com/office/drawing/2014/main" id="{8DC6DB28-AFF0-4675-9DD7-448433E3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7701"/>
            <a:ext cx="3889375" cy="43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Rectangle 5">
            <a:extLst>
              <a:ext uri="{FF2B5EF4-FFF2-40B4-BE49-F238E27FC236}">
                <a16:creationId xmlns:a16="http://schemas.microsoft.com/office/drawing/2014/main" id="{AE74DAEF-6821-4D4A-A7F2-8E422DAA5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475" y="1700213"/>
            <a:ext cx="3897313" cy="47561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 b="0"/>
          </a:p>
        </p:txBody>
      </p:sp>
    </p:spTree>
    <p:extLst>
      <p:ext uri="{BB962C8B-B14F-4D97-AF65-F5344CB8AC3E}">
        <p14:creationId xmlns:p14="http://schemas.microsoft.com/office/powerpoint/2010/main" val="3910215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 smtClean="0">
                <a:solidFill>
                  <a:srgbClr val="C00000"/>
                </a:solidFill>
                <a:latin typeface="+mn-lt"/>
              </a:rPr>
              <a:t>G-</a:t>
            </a:r>
            <a:r>
              <a:rPr lang="cs-CZ" sz="4000" b="1" dirty="0" err="1" smtClean="0">
                <a:solidFill>
                  <a:srgbClr val="C00000"/>
                </a:solidFill>
                <a:latin typeface="+mn-lt"/>
              </a:rPr>
              <a:t>banding</a:t>
            </a:r>
            <a:r>
              <a:rPr lang="cs-CZ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4000" b="1" dirty="0" smtClean="0">
                <a:solidFill>
                  <a:srgbClr val="C00000"/>
                </a:solidFill>
                <a:latin typeface="+mn-lt"/>
              </a:rPr>
              <a:t> </a:t>
            </a:r>
            <a:br>
              <a:rPr lang="cs-CZ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cs-CZ" sz="4000" b="1" dirty="0" err="1" smtClean="0">
                <a:solidFill>
                  <a:srgbClr val="C00000"/>
                </a:solidFill>
                <a:latin typeface="+mn-lt"/>
              </a:rPr>
              <a:t>classification</a:t>
            </a:r>
            <a:r>
              <a:rPr lang="cs-CZ" sz="4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4000" b="1" dirty="0" err="1" smtClean="0">
                <a:solidFill>
                  <a:srgbClr val="C00000"/>
                </a:solidFill>
                <a:latin typeface="+mn-lt"/>
              </a:rPr>
              <a:t>pattern</a:t>
            </a:r>
            <a:endParaRPr lang="en-US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4" name="Picture 2" descr="Preprocessing G-banded metaphase: towards the design of automated  karyotyping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4" y="2060848"/>
            <a:ext cx="809821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0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-pruhy">
            <a:extLst>
              <a:ext uri="{FF2B5EF4-FFF2-40B4-BE49-F238E27FC236}">
                <a16:creationId xmlns:a16="http://schemas.microsoft.com/office/drawing/2014/main" id="{35DD67D9-B852-4A7B-BF7A-073B2A9440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34641" y="188640"/>
            <a:ext cx="8352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 - banding detects regions of </a:t>
            </a:r>
            <a:r>
              <a:rPr lang="en-US" sz="2400" b="1" dirty="0" err="1">
                <a:solidFill>
                  <a:srgbClr val="C00000"/>
                </a:solidFill>
              </a:rPr>
              <a:t>centromeric</a:t>
            </a:r>
            <a:r>
              <a:rPr lang="en-US" sz="2400" b="1" dirty="0">
                <a:solidFill>
                  <a:srgbClr val="C00000"/>
                </a:solidFill>
              </a:rPr>
              <a:t> heterochromatin !</a:t>
            </a:r>
          </a:p>
        </p:txBody>
      </p:sp>
    </p:spTree>
    <p:extLst>
      <p:ext uri="{BB962C8B-B14F-4D97-AF65-F5344CB8AC3E}">
        <p14:creationId xmlns:p14="http://schemas.microsoft.com/office/powerpoint/2010/main" val="1413566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77813"/>
            <a:ext cx="807524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R-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banding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human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chromosomes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3732" name="Picture 4" descr="Nonrobertsonian translocation t(6;11) is associated with infertility in an  oligoazoospermic male - Fertility and Sterili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9" y="1937023"/>
            <a:ext cx="4478857" cy="33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R-banding karyotype of the KG-1a cell line as mentioned in Materials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37023"/>
            <a:ext cx="4140795" cy="32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13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+mn-lt"/>
              </a:rPr>
              <a:t>Clinical indications for investigation of karyotypes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853136"/>
          </a:xfrm>
        </p:spPr>
        <p:txBody>
          <a:bodyPr/>
          <a:lstStyle/>
          <a:p>
            <a:r>
              <a:rPr lang="en-US" sz="2000" dirty="0"/>
              <a:t>early growth and development problems (failure to thrive, delayed growth, short stature, bilateral genitalia, mental retardation, </a:t>
            </a:r>
            <a:r>
              <a:rPr lang="cs-CZ" sz="2000" dirty="0" err="1" smtClean="0"/>
              <a:t>neurodevelopmental</a:t>
            </a:r>
            <a:r>
              <a:rPr lang="cs-CZ" sz="2000" dirty="0" smtClean="0"/>
              <a:t> </a:t>
            </a:r>
            <a:r>
              <a:rPr lang="cs-CZ" sz="2000" dirty="0" err="1" smtClean="0"/>
              <a:t>disorders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stillbirth and neonatal death</a:t>
            </a:r>
          </a:p>
          <a:p>
            <a:r>
              <a:rPr lang="en-US" sz="2000" dirty="0"/>
              <a:t>partners treated for infertility and partners with repeated spontaneous abortions</a:t>
            </a:r>
          </a:p>
          <a:p>
            <a:r>
              <a:rPr lang="en-US" sz="2000" dirty="0"/>
              <a:t>sperm donors and egg donors</a:t>
            </a:r>
          </a:p>
          <a:p>
            <a:r>
              <a:rPr lang="en-US" sz="2000" dirty="0"/>
              <a:t>family history (known chromosomal abnormality in first-degree relatives)</a:t>
            </a:r>
          </a:p>
          <a:p>
            <a:r>
              <a:rPr lang="en-US" sz="2000" dirty="0"/>
              <a:t>pregnancy in women of advanced age, pregnant women with pathological findings in biochemical screening or ultrasound findings</a:t>
            </a:r>
          </a:p>
          <a:p>
            <a:r>
              <a:rPr lang="en-US" sz="2000" dirty="0"/>
              <a:t>persons with prolonged exposure to environmental </a:t>
            </a:r>
            <a:r>
              <a:rPr lang="en-US" sz="2000" dirty="0" smtClean="0"/>
              <a:t>pollutants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245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827088" y="620713"/>
            <a:ext cx="7631112" cy="4445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latin typeface="Arial" panose="020B0604020202020204" pitchFamily="34" charset="0"/>
              </a:rPr>
              <a:t>4. </a:t>
            </a:r>
            <a:r>
              <a:rPr lang="en-US" altLang="cs-CZ" sz="3200" smtClean="0">
                <a:latin typeface="Arial" panose="020B0604020202020204" pitchFamily="34" charset="0"/>
              </a:rPr>
              <a:t>Molecular cytogenetics</a:t>
            </a:r>
            <a:endParaRPr lang="cs-CZ" altLang="cs-CZ" sz="3200" smtClean="0">
              <a:latin typeface="Arial" panose="020B0604020202020204" pitchFamily="34" charset="0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4294967295"/>
          </p:nvPr>
        </p:nvSpPr>
        <p:spPr>
          <a:xfrm>
            <a:off x="395288" y="1484313"/>
            <a:ext cx="8229600" cy="5029200"/>
          </a:xfrm>
        </p:spPr>
        <p:txBody>
          <a:bodyPr/>
          <a:lstStyle/>
          <a:p>
            <a:pPr eaLnBrk="1" hangingPunct="1"/>
            <a:r>
              <a:rPr lang="cs-CZ" altLang="cs-CZ" sz="1800" smtClean="0"/>
              <a:t>p</a:t>
            </a:r>
            <a:r>
              <a:rPr lang="en-US" altLang="cs-CZ" sz="1800" smtClean="0"/>
              <a:t>resents the connections between classical cytogenetics and molecular biology</a:t>
            </a:r>
          </a:p>
          <a:p>
            <a:pPr eaLnBrk="1" hangingPunct="1"/>
            <a:endParaRPr lang="en-US" altLang="cs-CZ" sz="700" smtClean="0"/>
          </a:p>
          <a:p>
            <a:pPr eaLnBrk="1" hangingPunct="1"/>
            <a:r>
              <a:rPr lang="cs-CZ" altLang="cs-CZ" sz="1800" smtClean="0"/>
              <a:t>u</a:t>
            </a:r>
            <a:r>
              <a:rPr lang="en-US" altLang="cs-CZ" sz="1800" smtClean="0"/>
              <a:t>tilizes the latest knowledge of molecular biology, microscopy and computer image analysis to study the structure and properties of chromosomal changes</a:t>
            </a:r>
          </a:p>
          <a:p>
            <a:pPr eaLnBrk="1" hangingPunct="1"/>
            <a:endParaRPr lang="en-US" altLang="cs-CZ" sz="700" smtClean="0"/>
          </a:p>
          <a:p>
            <a:pPr eaLnBrk="1" hangingPunct="1"/>
            <a:r>
              <a:rPr lang="en-US" altLang="cs-CZ" sz="1800" smtClean="0"/>
              <a:t>allows the analysis of numerical and structural chromosomal imbalances unidentified classical cytogenetic techniques</a:t>
            </a:r>
          </a:p>
          <a:p>
            <a:pPr eaLnBrk="1" hangingPunct="1"/>
            <a:endParaRPr lang="en-US" altLang="cs-CZ" sz="700" smtClean="0"/>
          </a:p>
          <a:p>
            <a:pPr eaLnBrk="1" hangingPunct="1"/>
            <a:r>
              <a:rPr lang="en-US" altLang="cs-CZ" sz="1800" smtClean="0"/>
              <a:t>does not require the presence of mitosis </a:t>
            </a:r>
            <a:endParaRPr lang="cs-CZ" altLang="cs-CZ" sz="1800" smtClean="0"/>
          </a:p>
          <a:p>
            <a:pPr eaLnBrk="1" hangingPunct="1"/>
            <a:endParaRPr lang="cs-CZ" altLang="cs-CZ" sz="700" smtClean="0"/>
          </a:p>
          <a:p>
            <a:pPr eaLnBrk="1" hangingPunct="1"/>
            <a:r>
              <a:rPr lang="cs-CZ" altLang="cs-CZ" sz="1800" smtClean="0"/>
              <a:t>s</a:t>
            </a:r>
            <a:r>
              <a:rPr lang="en-US" altLang="cs-CZ" sz="1800" smtClean="0"/>
              <a:t>ource</a:t>
            </a:r>
            <a:r>
              <a:rPr lang="cs-CZ" altLang="cs-CZ" sz="1800" smtClean="0"/>
              <a:t>s</a:t>
            </a:r>
            <a:r>
              <a:rPr lang="en-US" altLang="cs-CZ" sz="1800" smtClean="0"/>
              <a:t> of material for cytogenetic investigation</a:t>
            </a:r>
            <a:endParaRPr lang="cs-CZ" altLang="cs-CZ" sz="1800" smtClean="0"/>
          </a:p>
          <a:p>
            <a:pPr eaLnBrk="1" hangingPunct="1"/>
            <a:r>
              <a:rPr lang="cs-CZ" altLang="cs-CZ" sz="1400" smtClean="0"/>
              <a:t>peripheral blood</a:t>
            </a:r>
            <a:endParaRPr lang="en-US" altLang="cs-CZ" sz="1400" smtClean="0"/>
          </a:p>
          <a:p>
            <a:pPr eaLnBrk="1" hangingPunct="1"/>
            <a:r>
              <a:rPr lang="cs-CZ" altLang="cs-CZ" sz="1400" smtClean="0"/>
              <a:t>samples </a:t>
            </a:r>
            <a:r>
              <a:rPr lang="en-US" altLang="cs-CZ" sz="1400" smtClean="0"/>
              <a:t>from</a:t>
            </a:r>
            <a:r>
              <a:rPr lang="cs-CZ" altLang="cs-CZ" sz="1400" smtClean="0"/>
              <a:t> different tissues </a:t>
            </a:r>
            <a:endParaRPr lang="en-US" altLang="cs-CZ" sz="1400" smtClean="0"/>
          </a:p>
          <a:p>
            <a:pPr eaLnBrk="1" hangingPunct="1"/>
            <a:r>
              <a:rPr lang="cs-CZ" altLang="cs-CZ" sz="1400" smtClean="0"/>
              <a:t>amniotic fluid cells, chorionic villi, placenta</a:t>
            </a:r>
            <a:br>
              <a:rPr lang="cs-CZ" altLang="cs-CZ" sz="1400" smtClean="0"/>
            </a:br>
            <a:r>
              <a:rPr lang="cs-CZ" altLang="cs-CZ" sz="1400" smtClean="0"/>
              <a:t>umbilical cord blood</a:t>
            </a:r>
            <a:endParaRPr lang="en-US" altLang="cs-CZ" sz="1400" smtClean="0"/>
          </a:p>
          <a:p>
            <a:pPr eaLnBrk="1" hangingPunct="1"/>
            <a:r>
              <a:rPr lang="cs-CZ" altLang="cs-CZ" sz="1400" smtClean="0"/>
              <a:t>bone marrow</a:t>
            </a:r>
            <a:endParaRPr lang="en-US" altLang="cs-CZ" sz="1400" smtClean="0"/>
          </a:p>
          <a:p>
            <a:pPr eaLnBrk="1" hangingPunct="1"/>
            <a:r>
              <a:rPr lang="cs-CZ" altLang="cs-CZ" sz="1400" smtClean="0"/>
              <a:t>samples of solid tumors</a:t>
            </a:r>
          </a:p>
          <a:p>
            <a:pPr eaLnBrk="1" hangingPunct="1"/>
            <a:endParaRPr lang="cs-CZ" altLang="cs-CZ" sz="1400" smtClean="0"/>
          </a:p>
          <a:p>
            <a:pPr eaLnBrk="1" hangingPunct="1"/>
            <a:endParaRPr lang="cs-CZ" altLang="cs-CZ" sz="1000" smtClean="0">
              <a:latin typeface="Trebuchet MS" panose="020B0603020202020204" pitchFamily="34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508500"/>
            <a:ext cx="8429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nádory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r="8487" b="33949"/>
          <a:stretch>
            <a:fillRect/>
          </a:stretch>
        </p:blipFill>
        <p:spPr bwMode="auto">
          <a:xfrm>
            <a:off x="7164388" y="3860800"/>
            <a:ext cx="103981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dřeň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9277" r="19893"/>
          <a:stretch>
            <a:fillRect/>
          </a:stretch>
        </p:blipFill>
        <p:spPr bwMode="auto">
          <a:xfrm>
            <a:off x="8243888" y="3068638"/>
            <a:ext cx="7667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10"/>
          <p:cNvSpPr txBox="1">
            <a:spLocks noChangeArrowheads="1"/>
          </p:cNvSpPr>
          <p:nvPr/>
        </p:nvSpPr>
        <p:spPr bwMode="auto">
          <a:xfrm>
            <a:off x="6227763" y="645318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000">
                <a:latin typeface="Trebuchet MS" panose="020B0603020202020204" pitchFamily="34" charset="0"/>
              </a:rPr>
              <a:t>peripheral blood</a:t>
            </a:r>
          </a:p>
        </p:txBody>
      </p:sp>
      <p:sp>
        <p:nvSpPr>
          <p:cNvPr id="37896" name="Text Box 3"/>
          <p:cNvSpPr txBox="1">
            <a:spLocks noChangeArrowheads="1"/>
          </p:cNvSpPr>
          <p:nvPr/>
        </p:nvSpPr>
        <p:spPr bwMode="auto">
          <a:xfrm>
            <a:off x="7092950" y="5661025"/>
            <a:ext cx="1298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latin typeface="Trebuchet MS" panose="020B0603020202020204" pitchFamily="34" charset="0"/>
              </a:rPr>
              <a:t>s</a:t>
            </a:r>
            <a:r>
              <a:rPr lang="en-US" altLang="cs-CZ" sz="1000">
                <a:latin typeface="Trebuchet MS" panose="020B0603020202020204" pitchFamily="34" charset="0"/>
              </a:rPr>
              <a:t>olid tumor</a:t>
            </a:r>
            <a:endParaRPr lang="cs-CZ" altLang="cs-CZ" sz="1000">
              <a:latin typeface="Trebuchet MS" panose="020B0603020202020204" pitchFamily="34" charset="0"/>
            </a:endParaRPr>
          </a:p>
        </p:txBody>
      </p:sp>
      <p:sp>
        <p:nvSpPr>
          <p:cNvPr id="37897" name="Text Box 7"/>
          <p:cNvSpPr txBox="1">
            <a:spLocks noChangeArrowheads="1"/>
          </p:cNvSpPr>
          <p:nvPr/>
        </p:nvSpPr>
        <p:spPr bwMode="auto">
          <a:xfrm>
            <a:off x="8207375" y="4941888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latin typeface="Trebuchet MS" panose="020B0603020202020204" pitchFamily="34" charset="0"/>
              </a:rPr>
              <a:t>b</a:t>
            </a:r>
            <a:r>
              <a:rPr lang="en-US" altLang="cs-CZ" sz="1000">
                <a:latin typeface="Trebuchet MS" panose="020B0603020202020204" pitchFamily="34" charset="0"/>
              </a:rPr>
              <a:t>one marrow</a:t>
            </a:r>
            <a:endParaRPr lang="cs-CZ" altLang="cs-CZ" sz="100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604250" cy="1511300"/>
          </a:xfrm>
        </p:spPr>
        <p:txBody>
          <a:bodyPr/>
          <a:lstStyle/>
          <a:p>
            <a:pPr algn="ctr" eaLnBrk="1" hangingPunct="1"/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Basic </a:t>
            </a:r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conditions</a:t>
            </a: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for</a:t>
            </a: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development</a:t>
            </a: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/>
            </a:r>
            <a:b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human</a:t>
            </a: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cytogenetics</a:t>
            </a:r>
            <a:endParaRPr lang="cs-CZ" altLang="cs-CZ" sz="29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4294967295"/>
          </p:nvPr>
        </p:nvSpPr>
        <p:spPr>
          <a:xfrm>
            <a:off x="900113" y="1700213"/>
            <a:ext cx="7494587" cy="39973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cs-CZ" dirty="0" smtClean="0"/>
              <a:t>improved techniques of </a:t>
            </a:r>
            <a:r>
              <a:rPr lang="cs-CZ" altLang="cs-CZ" dirty="0" smtClean="0"/>
              <a:t>cell </a:t>
            </a:r>
            <a:r>
              <a:rPr lang="en-US" altLang="cs-CZ" dirty="0" smtClean="0"/>
              <a:t>cultivation </a:t>
            </a:r>
            <a:r>
              <a:rPr lang="en-US" altLang="cs-CZ" i="1" dirty="0" smtClean="0"/>
              <a:t>in vitro</a:t>
            </a:r>
            <a:endParaRPr lang="cs-CZ" altLang="cs-CZ" i="1" dirty="0" smtClean="0"/>
          </a:p>
          <a:p>
            <a:pPr eaLnBrk="1" hangingPunct="1">
              <a:lnSpc>
                <a:spcPct val="150000"/>
              </a:lnSpc>
            </a:pPr>
            <a:r>
              <a:rPr lang="en-US" altLang="cs-CZ" dirty="0" smtClean="0"/>
              <a:t>use of hypotonic solution (0.075 M </a:t>
            </a:r>
            <a:r>
              <a:rPr lang="en-US" altLang="cs-CZ" dirty="0" err="1" smtClean="0"/>
              <a:t>KCl</a:t>
            </a:r>
            <a:r>
              <a:rPr lang="en-US" altLang="cs-CZ" dirty="0" smtClean="0"/>
              <a:t>)</a:t>
            </a:r>
            <a:endParaRPr lang="cs-CZ" altLang="cs-CZ" dirty="0" smtClean="0"/>
          </a:p>
          <a:p>
            <a:pPr eaLnBrk="1" hangingPunct="1">
              <a:lnSpc>
                <a:spcPct val="150000"/>
              </a:lnSpc>
            </a:pPr>
            <a:r>
              <a:rPr lang="en-US" altLang="cs-CZ" dirty="0" smtClean="0"/>
              <a:t>establish</a:t>
            </a:r>
            <a:r>
              <a:rPr lang="cs-CZ" altLang="cs-CZ" dirty="0" err="1" smtClean="0"/>
              <a:t>ing</a:t>
            </a:r>
            <a:r>
              <a:rPr lang="en-US" altLang="cs-CZ" dirty="0" smtClean="0"/>
              <a:t> </a:t>
            </a:r>
            <a:r>
              <a:rPr lang="cs-CZ" altLang="cs-CZ" dirty="0" smtClean="0"/>
              <a:t>squash </a:t>
            </a:r>
            <a:r>
              <a:rPr lang="en-US" altLang="cs-CZ" dirty="0" smtClean="0"/>
              <a:t>techniques</a:t>
            </a:r>
            <a:endParaRPr lang="cs-CZ" altLang="cs-CZ" dirty="0" smtClean="0"/>
          </a:p>
          <a:p>
            <a:pPr eaLnBrk="1" hangingPunct="1">
              <a:lnSpc>
                <a:spcPct val="150000"/>
              </a:lnSpc>
            </a:pPr>
            <a:r>
              <a:rPr lang="en-US" altLang="cs-CZ" dirty="0" smtClean="0"/>
              <a:t>use of colchicine – arrest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mitotic</a:t>
            </a:r>
            <a:r>
              <a:rPr lang="cs-CZ" altLang="cs-CZ" dirty="0" smtClean="0"/>
              <a:t> </a:t>
            </a:r>
            <a:r>
              <a:rPr lang="en-US" altLang="cs-CZ" dirty="0" smtClean="0"/>
              <a:t>division</a:t>
            </a:r>
            <a:endParaRPr lang="cs-CZ" altLang="cs-CZ" dirty="0" smtClean="0"/>
          </a:p>
          <a:p>
            <a:pPr eaLnBrk="1" hangingPunct="1">
              <a:lnSpc>
                <a:spcPct val="150000"/>
              </a:lnSpc>
            </a:pPr>
            <a:r>
              <a:rPr lang="en-US" altLang="cs-CZ" dirty="0" smtClean="0"/>
              <a:t>1% </a:t>
            </a:r>
            <a:r>
              <a:rPr lang="en-US" altLang="cs-CZ" dirty="0" err="1" smtClean="0"/>
              <a:t>orcein</a:t>
            </a:r>
            <a:r>
              <a:rPr lang="en-US" altLang="cs-CZ" dirty="0" smtClean="0"/>
              <a:t> staining</a:t>
            </a:r>
          </a:p>
          <a:p>
            <a:pPr eaLnBrk="1" hangingPunct="1">
              <a:lnSpc>
                <a:spcPct val="150000"/>
              </a:lnSpc>
            </a:pPr>
            <a:endParaRPr lang="cs-CZ" altLang="cs-CZ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3675"/>
            <a:ext cx="7772400" cy="715046"/>
          </a:xfrm>
        </p:spPr>
        <p:txBody>
          <a:bodyPr/>
          <a:lstStyle/>
          <a:p>
            <a:pPr algn="ctr" eaLnBrk="1" hangingPunct="1"/>
            <a:r>
              <a:rPr lang="en-US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FISH</a:t>
            </a:r>
            <a:br>
              <a:rPr lang="en-US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b="1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fluorescent in situ hybridization</a:t>
            </a:r>
            <a:endParaRPr lang="en-US" altLang="cs-CZ" sz="2400" b="1" i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4525962"/>
          </a:xfrm>
        </p:spPr>
        <p:txBody>
          <a:bodyPr/>
          <a:lstStyle/>
          <a:p>
            <a:pPr eaLnBrk="1" hangingPunct="1"/>
            <a:endParaRPr lang="cs-CZ" altLang="cs-CZ" sz="1800" smtClean="0"/>
          </a:p>
          <a:p>
            <a:pPr eaLnBrk="1" hangingPunct="1"/>
            <a:endParaRPr lang="cs-CZ" altLang="cs-CZ" sz="1800" smtClean="0"/>
          </a:p>
        </p:txBody>
      </p:sp>
      <p:pic>
        <p:nvPicPr>
          <p:cNvPr id="38916" name="Picture 2" descr="ob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488237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633413"/>
          </a:xfrm>
        </p:spPr>
        <p:txBody>
          <a:bodyPr/>
          <a:lstStyle/>
          <a:p>
            <a:pPr algn="ctr" eaLnBrk="1" hangingPunct="1"/>
            <a:r>
              <a:rPr lang="en-US" altLang="cs-CZ" sz="5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FISH</a:t>
            </a:r>
            <a:endParaRPr lang="cs-CZ" altLang="cs-CZ" sz="54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Content Placeholder 3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5616575" cy="4530725"/>
          </a:xfrm>
        </p:spPr>
        <p:txBody>
          <a:bodyPr/>
          <a:lstStyle/>
          <a:p>
            <a:pPr eaLnBrk="1" hangingPunct="1"/>
            <a:r>
              <a:rPr lang="en-US" altLang="cs-CZ" sz="1700" dirty="0" smtClean="0"/>
              <a:t>detection of the fluorescent signals through  microscope equipped with specific fluorescent filters</a:t>
            </a:r>
            <a:endParaRPr lang="cs-CZ" altLang="cs-CZ" sz="1700" dirty="0" smtClean="0"/>
          </a:p>
          <a:p>
            <a:pPr eaLnBrk="1" hangingPunct="1"/>
            <a:endParaRPr lang="cs-CZ" altLang="cs-CZ" sz="500" dirty="0" smtClean="0"/>
          </a:p>
          <a:p>
            <a:pPr eaLnBrk="1" hangingPunct="1"/>
            <a:r>
              <a:rPr lang="cs-CZ" altLang="cs-CZ" sz="1700" dirty="0" err="1" smtClean="0"/>
              <a:t>material</a:t>
            </a:r>
            <a:endParaRPr lang="cs-CZ" altLang="cs-CZ" sz="1700" dirty="0" smtClean="0"/>
          </a:p>
          <a:p>
            <a:pPr marL="914400" lvl="1" indent="-514350" eaLnBrk="1" hangingPunct="1"/>
            <a:r>
              <a:rPr lang="cs-CZ" altLang="cs-CZ" sz="1600" dirty="0" err="1" smtClean="0"/>
              <a:t>cultivated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peripheral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blood</a:t>
            </a:r>
            <a:endParaRPr lang="cs-CZ" altLang="cs-CZ" sz="1600" dirty="0" smtClean="0"/>
          </a:p>
          <a:p>
            <a:pPr marL="914400" lvl="1" indent="-514350" eaLnBrk="1" hangingPunct="1"/>
            <a:r>
              <a:rPr lang="cs-CZ" altLang="cs-CZ" sz="1600" dirty="0" err="1" smtClean="0"/>
              <a:t>cultivated</a:t>
            </a:r>
            <a:r>
              <a:rPr lang="cs-CZ" altLang="cs-CZ" sz="1600" dirty="0" smtClean="0"/>
              <a:t> bone </a:t>
            </a:r>
            <a:r>
              <a:rPr lang="cs-CZ" altLang="cs-CZ" sz="1600" dirty="0" err="1" smtClean="0"/>
              <a:t>marrow</a:t>
            </a:r>
            <a:endParaRPr lang="cs-CZ" altLang="cs-CZ" sz="1600" dirty="0" smtClean="0"/>
          </a:p>
          <a:p>
            <a:pPr marL="914400" lvl="1" indent="-514350" eaLnBrk="1" hangingPunct="1"/>
            <a:r>
              <a:rPr lang="cs-CZ" altLang="cs-CZ" sz="1600" dirty="0" err="1" smtClean="0"/>
              <a:t>cultivated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amniotic</a:t>
            </a:r>
            <a:r>
              <a:rPr lang="cs-CZ" altLang="cs-CZ" sz="1600" dirty="0" smtClean="0"/>
              <a:t> fluid </a:t>
            </a:r>
            <a:r>
              <a:rPr lang="cs-CZ" altLang="cs-CZ" sz="1600" dirty="0" err="1" smtClean="0"/>
              <a:t>cells</a:t>
            </a:r>
            <a:endParaRPr lang="cs-CZ" altLang="cs-CZ" sz="1600" dirty="0" smtClean="0"/>
          </a:p>
          <a:p>
            <a:pPr marL="914400" lvl="1" indent="-514350" eaLnBrk="1" hangingPunct="1"/>
            <a:r>
              <a:rPr lang="cs-CZ" altLang="cs-CZ" sz="1600" dirty="0" err="1" smtClean="0"/>
              <a:t>uncultivated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amniocytes</a:t>
            </a:r>
            <a:endParaRPr lang="cs-CZ" altLang="cs-CZ" sz="1600" dirty="0" smtClean="0"/>
          </a:p>
          <a:p>
            <a:pPr marL="914400" lvl="1" indent="-514350" eaLnBrk="1" hangingPunct="1"/>
            <a:r>
              <a:rPr lang="cs-CZ" altLang="cs-CZ" sz="1600" dirty="0" smtClean="0"/>
              <a:t>tumor and bone </a:t>
            </a:r>
            <a:r>
              <a:rPr lang="cs-CZ" altLang="cs-CZ" sz="1600" dirty="0" err="1" smtClean="0"/>
              <a:t>marrow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prints</a:t>
            </a:r>
            <a:endParaRPr lang="cs-CZ" altLang="cs-CZ" sz="1600" dirty="0" smtClean="0"/>
          </a:p>
          <a:p>
            <a:pPr marL="914400" lvl="1" indent="-514350" eaLnBrk="1" hangingPunct="1">
              <a:buFont typeface="Wingdings" panose="05000000000000000000" pitchFamily="2" charset="2"/>
              <a:buNone/>
            </a:pPr>
            <a:endParaRPr lang="cs-CZ" altLang="cs-CZ" sz="600" dirty="0" smtClean="0"/>
          </a:p>
          <a:p>
            <a:pPr eaLnBrk="1" hangingPunct="1"/>
            <a:r>
              <a:rPr lang="cs-CZ" altLang="cs-CZ" sz="1700" dirty="0" smtClean="0"/>
              <a:t>w</a:t>
            </a:r>
            <a:r>
              <a:rPr lang="en-US" altLang="cs-CZ" sz="1700" dirty="0" smtClean="0"/>
              <a:t>e determine:</a:t>
            </a:r>
          </a:p>
          <a:p>
            <a:pPr marL="914400" lvl="1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000" b="1" dirty="0" smtClean="0"/>
              <a:t>p</a:t>
            </a:r>
            <a:r>
              <a:rPr lang="en-US" altLang="cs-CZ" sz="2000" b="1" dirty="0" err="1" smtClean="0"/>
              <a:t>resence</a:t>
            </a:r>
            <a:r>
              <a:rPr lang="en-US" altLang="cs-CZ" sz="2000" b="1" dirty="0" smtClean="0"/>
              <a:t> of  signals</a:t>
            </a:r>
          </a:p>
          <a:p>
            <a:pPr marL="914400" lvl="1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000" b="1" dirty="0" smtClean="0"/>
              <a:t>n</a:t>
            </a:r>
            <a:r>
              <a:rPr lang="en-US" altLang="cs-CZ" sz="2000" b="1" dirty="0" smtClean="0"/>
              <a:t>umber of signals</a:t>
            </a:r>
          </a:p>
          <a:p>
            <a:pPr marL="914400" lvl="1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000" b="1" dirty="0" smtClean="0"/>
              <a:t>p</a:t>
            </a:r>
            <a:r>
              <a:rPr lang="en-US" altLang="cs-CZ" sz="2000" b="1" dirty="0" err="1" smtClean="0"/>
              <a:t>osition</a:t>
            </a:r>
            <a:r>
              <a:rPr lang="en-US" altLang="cs-CZ" sz="2000" b="1" dirty="0" smtClean="0"/>
              <a:t> of signals</a:t>
            </a:r>
          </a:p>
          <a:p>
            <a:pPr eaLnBrk="1" hangingPunct="1">
              <a:buFont typeface="Trebuchet MS" panose="020B0603020202020204" pitchFamily="34" charset="0"/>
              <a:buNone/>
            </a:pPr>
            <a:endParaRPr lang="cs-CZ" altLang="cs-CZ" sz="500" dirty="0" smtClean="0"/>
          </a:p>
          <a:p>
            <a:pPr eaLnBrk="1" hangingPunct="1"/>
            <a:r>
              <a:rPr lang="cs-CZ" altLang="cs-CZ" sz="1700" dirty="0" err="1" smtClean="0"/>
              <a:t>the</a:t>
            </a:r>
            <a:r>
              <a:rPr lang="cs-CZ" altLang="cs-CZ" sz="1700" dirty="0" smtClean="0"/>
              <a:t> use </a:t>
            </a:r>
            <a:r>
              <a:rPr lang="cs-CZ" altLang="cs-CZ" sz="1700" dirty="0" err="1" smtClean="0"/>
              <a:t>of</a:t>
            </a:r>
            <a:r>
              <a:rPr lang="cs-CZ" altLang="cs-CZ" sz="1700" dirty="0" smtClean="0"/>
              <a:t> FISH</a:t>
            </a:r>
            <a:endParaRPr lang="en-US" altLang="cs-CZ" sz="1700" dirty="0" smtClean="0"/>
          </a:p>
          <a:p>
            <a:pPr eaLnBrk="1" hangingPunct="1">
              <a:buFont typeface="Trebuchet MS" panose="020B0603020202020204" pitchFamily="34" charset="0"/>
              <a:buNone/>
            </a:pPr>
            <a:r>
              <a:rPr lang="cs-CZ" altLang="cs-CZ" sz="1700" dirty="0" smtClean="0"/>
              <a:t>	- </a:t>
            </a:r>
            <a:r>
              <a:rPr lang="cs-CZ" altLang="cs-CZ" sz="1700" dirty="0" err="1" smtClean="0"/>
              <a:t>clinical</a:t>
            </a:r>
            <a:r>
              <a:rPr lang="cs-CZ" altLang="cs-CZ" sz="1700" dirty="0" smtClean="0"/>
              <a:t> </a:t>
            </a:r>
            <a:r>
              <a:rPr lang="cs-CZ" altLang="cs-CZ" sz="1700" dirty="0" err="1" smtClean="0"/>
              <a:t>cytogenetics</a:t>
            </a:r>
            <a:endParaRPr lang="cs-CZ" altLang="cs-CZ" sz="1700" dirty="0" smtClean="0"/>
          </a:p>
          <a:p>
            <a:pPr eaLnBrk="1" hangingPunct="1">
              <a:buFont typeface="Trebuchet MS" panose="020B0603020202020204" pitchFamily="34" charset="0"/>
              <a:buNone/>
            </a:pPr>
            <a:r>
              <a:rPr lang="cs-CZ" altLang="cs-CZ" sz="1700" dirty="0" smtClean="0"/>
              <a:t>	- </a:t>
            </a:r>
            <a:r>
              <a:rPr lang="cs-CZ" altLang="cs-CZ" sz="1700" dirty="0" err="1" smtClean="0"/>
              <a:t>onco</a:t>
            </a:r>
            <a:r>
              <a:rPr lang="cs-CZ" altLang="cs-CZ" sz="1700" dirty="0" smtClean="0"/>
              <a:t> </a:t>
            </a:r>
            <a:r>
              <a:rPr lang="cs-CZ" altLang="cs-CZ" sz="1700" dirty="0" err="1" smtClean="0"/>
              <a:t>cytogenetics</a:t>
            </a:r>
            <a:endParaRPr lang="cs-CZ" altLang="cs-CZ" sz="1700" dirty="0" smtClean="0"/>
          </a:p>
          <a:p>
            <a:pPr eaLnBrk="1" hangingPunct="1">
              <a:buFont typeface="Trebuchet MS" panose="020B0603020202020204" pitchFamily="34" charset="0"/>
              <a:buNone/>
            </a:pPr>
            <a:r>
              <a:rPr lang="cs-CZ" altLang="cs-CZ" sz="1700" dirty="0" smtClean="0"/>
              <a:t>	- </a:t>
            </a:r>
            <a:r>
              <a:rPr lang="cs-CZ" altLang="cs-CZ" sz="1700" dirty="0" err="1" smtClean="0"/>
              <a:t>human</a:t>
            </a:r>
            <a:r>
              <a:rPr lang="cs-CZ" altLang="cs-CZ" sz="1700" dirty="0" smtClean="0"/>
              <a:t> genom </a:t>
            </a:r>
            <a:r>
              <a:rPr lang="cs-CZ" altLang="cs-CZ" sz="1700" dirty="0" err="1" smtClean="0"/>
              <a:t>mapping</a:t>
            </a:r>
            <a:endParaRPr lang="en-US" altLang="cs-CZ" sz="17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  <p:pic>
        <p:nvPicPr>
          <p:cNvPr id="39940" name="Picture 4" descr="typy s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484313"/>
            <a:ext cx="31226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0" descr="typy s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3203" r="6120" b="17857"/>
          <a:stretch>
            <a:fillRect/>
          </a:stretch>
        </p:blipFill>
        <p:spPr bwMode="auto">
          <a:xfrm>
            <a:off x="5076825" y="4508500"/>
            <a:ext cx="3817938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0963" name="Picture 4" descr="delece exonu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242"/>
          <a:stretch>
            <a:fillRect/>
          </a:stretch>
        </p:blipFill>
        <p:spPr>
          <a:xfrm>
            <a:off x="0" y="260350"/>
            <a:ext cx="4572000" cy="3573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5" descr="počet signál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translok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51238"/>
            <a:ext cx="453707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Advantages and </a:t>
            </a:r>
            <a:r>
              <a:rPr lang="en-US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disadvanages</a:t>
            </a:r>
            <a:r>
              <a:rPr lang="en-US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of FISH</a:t>
            </a:r>
            <a:endParaRPr lang="en-US" altLang="cs-CZ" sz="29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b="1" dirty="0" smtClean="0"/>
              <a:t>advantages</a:t>
            </a:r>
          </a:p>
          <a:p>
            <a:pPr lvl="1" eaLnBrk="1" hangingPunct="1"/>
            <a:r>
              <a:rPr lang="en-US" altLang="cs-CZ" sz="2800" dirty="0" smtClean="0"/>
              <a:t>does not require the presence of mitoses (mostly)</a:t>
            </a:r>
          </a:p>
          <a:p>
            <a:pPr lvl="1" eaLnBrk="1" hangingPunct="1"/>
            <a:r>
              <a:rPr lang="en-US" altLang="cs-CZ" sz="2800" dirty="0" smtClean="0"/>
              <a:t>quick assessment of big amount of cells</a:t>
            </a:r>
          </a:p>
          <a:p>
            <a:pPr lvl="1" eaLnBrk="1" hangingPunct="1"/>
            <a:endParaRPr lang="en-US" altLang="cs-CZ" sz="2800" dirty="0" smtClean="0"/>
          </a:p>
          <a:p>
            <a:pPr eaLnBrk="1" hangingPunct="1"/>
            <a:endParaRPr lang="en-US" altLang="cs-CZ" dirty="0" smtClean="0"/>
          </a:p>
          <a:p>
            <a:pPr eaLnBrk="1" hangingPunct="1"/>
            <a:r>
              <a:rPr lang="en-US" altLang="cs-CZ" b="1" dirty="0" smtClean="0"/>
              <a:t>disadvantages</a:t>
            </a:r>
          </a:p>
          <a:p>
            <a:pPr lvl="1" eaLnBrk="1" hangingPunct="1"/>
            <a:r>
              <a:rPr lang="en-US" altLang="cs-CZ" sz="2800" dirty="0" smtClean="0"/>
              <a:t>does not provide whole genomic view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773238"/>
            <a:ext cx="5904656" cy="4968130"/>
          </a:xfrm>
        </p:spPr>
        <p:txBody>
          <a:bodyPr/>
          <a:lstStyle/>
          <a:p>
            <a:pPr eaLnBrk="1" hangingPunct="1"/>
            <a:r>
              <a:rPr lang="en-US" sz="1800" b="1" dirty="0" smtClean="0"/>
              <a:t>the images </a:t>
            </a:r>
            <a:r>
              <a:rPr lang="en-US" sz="1800" dirty="0" smtClean="0"/>
              <a:t>are captured by </a:t>
            </a:r>
            <a:r>
              <a:rPr lang="en-US" sz="1800" b="1" dirty="0" smtClean="0"/>
              <a:t>charge-coupled device </a:t>
            </a:r>
            <a:r>
              <a:rPr lang="en-US" sz="1800" dirty="0" smtClean="0"/>
              <a:t>(CCD) imaging and analyzed by using an </a:t>
            </a:r>
            <a:r>
              <a:rPr lang="en-US" sz="1800" b="1" dirty="0" smtClean="0"/>
              <a:t>interferometer </a:t>
            </a:r>
            <a:r>
              <a:rPr lang="en-US" sz="1800" dirty="0" smtClean="0"/>
              <a:t>attached to a epifluorescence microscope</a:t>
            </a:r>
          </a:p>
          <a:p>
            <a:pPr eaLnBrk="1" hangingPunct="1"/>
            <a:r>
              <a:rPr lang="en-US" sz="1800" dirty="0" smtClean="0"/>
              <a:t>Image processing software then assigns a </a:t>
            </a:r>
            <a:r>
              <a:rPr lang="en-US" sz="1800" b="1" dirty="0" smtClean="0"/>
              <a:t>pseudo color </a:t>
            </a:r>
            <a:r>
              <a:rPr lang="en-US" sz="1800" dirty="0" smtClean="0"/>
              <a:t>to each </a:t>
            </a:r>
            <a:r>
              <a:rPr lang="en-US" sz="1800" b="1" dirty="0" smtClean="0"/>
              <a:t>spectrally different </a:t>
            </a:r>
            <a:r>
              <a:rPr lang="en-US" sz="1800" dirty="0" smtClean="0"/>
              <a:t>combination, allowing the visualization of the individually </a:t>
            </a:r>
            <a:r>
              <a:rPr lang="en-US" sz="1800" b="1" dirty="0" smtClean="0"/>
              <a:t>colored chromosomes</a:t>
            </a:r>
            <a:endParaRPr lang="en-US" altLang="cs-CZ" sz="1800" b="1" dirty="0" smtClean="0"/>
          </a:p>
          <a:p>
            <a:pPr eaLnBrk="1" hangingPunct="1"/>
            <a:r>
              <a:rPr lang="en-US" altLang="cs-CZ" sz="1800" dirty="0" smtClean="0"/>
              <a:t>microscope equipped with </a:t>
            </a:r>
            <a:r>
              <a:rPr lang="en-US" altLang="cs-CZ" sz="1800" b="1" dirty="0" smtClean="0"/>
              <a:t>2 fluorescent filters (SKY, DAPI)</a:t>
            </a:r>
            <a:endParaRPr lang="en-US" altLang="cs-CZ" sz="1600" b="1" dirty="0" smtClean="0"/>
          </a:p>
          <a:p>
            <a:pPr marL="0" indent="0" defTabSz="361950" eaLnBrk="1" hangingPunct="1">
              <a:buNone/>
            </a:pPr>
            <a:r>
              <a:rPr lang="en-US" altLang="cs-CZ" sz="1800" dirty="0" smtClean="0"/>
              <a:t>	</a:t>
            </a:r>
            <a:r>
              <a:rPr lang="en-US" altLang="cs-CZ" sz="1800" dirty="0" err="1" smtClean="0"/>
              <a:t>fluorochromes</a:t>
            </a:r>
            <a:r>
              <a:rPr lang="en-US" altLang="cs-CZ" sz="1800" dirty="0" smtClean="0"/>
              <a:t> (</a:t>
            </a:r>
            <a:r>
              <a:rPr lang="en-US" altLang="he-IL" sz="1800" b="1" dirty="0" smtClean="0">
                <a:solidFill>
                  <a:srgbClr val="00FF00"/>
                </a:solidFill>
              </a:rPr>
              <a:t>FITC</a:t>
            </a:r>
            <a:r>
              <a:rPr lang="en-US" altLang="he-IL" sz="1800" b="1" dirty="0" smtClean="0">
                <a:solidFill>
                  <a:schemeClr val="bg1"/>
                </a:solidFill>
              </a:rPr>
              <a:t>,</a:t>
            </a:r>
            <a:r>
              <a:rPr lang="en-US" altLang="he-IL" sz="1800" b="1" dirty="0" smtClean="0">
                <a:solidFill>
                  <a:srgbClr val="FFFF00"/>
                </a:solidFill>
              </a:rPr>
              <a:t> </a:t>
            </a:r>
            <a:r>
              <a:rPr lang="en-US" altLang="he-IL" sz="1800" b="1" dirty="0" err="1" smtClean="0">
                <a:solidFill>
                  <a:srgbClr val="FF6600"/>
                </a:solidFill>
              </a:rPr>
              <a:t>Rhodamin</a:t>
            </a:r>
            <a:r>
              <a:rPr lang="en-US" altLang="he-IL" sz="1800" b="1" dirty="0" smtClean="0">
                <a:solidFill>
                  <a:schemeClr val="bg1"/>
                </a:solidFill>
              </a:rPr>
              <a:t>,</a:t>
            </a:r>
            <a:r>
              <a:rPr lang="en-US" altLang="he-IL" sz="1800" b="1" dirty="0" smtClean="0">
                <a:solidFill>
                  <a:srgbClr val="FFFF00"/>
                </a:solidFill>
              </a:rPr>
              <a:t> 	</a:t>
            </a:r>
            <a:r>
              <a:rPr lang="en-US" altLang="he-IL" sz="1800" b="1" dirty="0" err="1" smtClean="0">
                <a:solidFill>
                  <a:srgbClr val="FF0000"/>
                </a:solidFill>
              </a:rPr>
              <a:t>TexasRed</a:t>
            </a:r>
            <a:r>
              <a:rPr lang="en-US" altLang="he-IL" sz="1800" b="1" dirty="0" smtClean="0">
                <a:solidFill>
                  <a:schemeClr val="bg1"/>
                </a:solidFill>
              </a:rPr>
              <a:t>,</a:t>
            </a:r>
            <a:r>
              <a:rPr lang="en-US" altLang="he-IL" sz="1800" b="1" dirty="0" smtClean="0">
                <a:solidFill>
                  <a:srgbClr val="FFFF00"/>
                </a:solidFill>
              </a:rPr>
              <a:t> </a:t>
            </a:r>
            <a:r>
              <a:rPr lang="en-US" altLang="he-IL" sz="1800" b="1" dirty="0" smtClean="0">
                <a:solidFill>
                  <a:srgbClr val="6699FF"/>
                </a:solidFill>
              </a:rPr>
              <a:t>Cy5</a:t>
            </a:r>
            <a:r>
              <a:rPr lang="en-US" altLang="he-IL" sz="1800" b="1" dirty="0" smtClean="0">
                <a:solidFill>
                  <a:schemeClr val="bg1"/>
                </a:solidFill>
              </a:rPr>
              <a:t>,</a:t>
            </a:r>
            <a:r>
              <a:rPr lang="en-US" altLang="he-IL" sz="1800" b="1" dirty="0" smtClean="0">
                <a:solidFill>
                  <a:srgbClr val="FF99FF"/>
                </a:solidFill>
              </a:rPr>
              <a:t> 	</a:t>
            </a:r>
            <a:r>
              <a:rPr lang="en-US" altLang="he-IL" sz="1800" b="1" dirty="0" smtClean="0">
                <a:solidFill>
                  <a:srgbClr val="FF33FF"/>
                </a:solidFill>
              </a:rPr>
              <a:t>Cy5.5</a:t>
            </a:r>
            <a:r>
              <a:rPr lang="en-US" altLang="he-IL" sz="1800" dirty="0" smtClean="0"/>
              <a:t>)</a:t>
            </a:r>
            <a:r>
              <a:rPr lang="en-US" altLang="he-IL" sz="1800" b="1" dirty="0" smtClean="0">
                <a:solidFill>
                  <a:schemeClr val="bg1"/>
                </a:solidFill>
              </a:rPr>
              <a:t>)</a:t>
            </a:r>
            <a:r>
              <a:rPr lang="en-US" altLang="cs-CZ" sz="1800" b="1" dirty="0" smtClean="0"/>
              <a:t>scanned by 	one 	filter</a:t>
            </a:r>
            <a:r>
              <a:rPr lang="en-US" altLang="cs-CZ" sz="1800" dirty="0" smtClean="0"/>
              <a:t>, based on a wave	</a:t>
            </a:r>
            <a:r>
              <a:rPr lang="cs-CZ" altLang="cs-CZ" sz="1800" dirty="0" smtClean="0"/>
              <a:t>l</a:t>
            </a:r>
            <a:r>
              <a:rPr lang="en-US" altLang="cs-CZ" sz="1800" dirty="0" err="1" smtClean="0"/>
              <a:t>enght</a:t>
            </a:r>
            <a:r>
              <a:rPr lang="en-US" altLang="cs-CZ" sz="1800" dirty="0" smtClean="0"/>
              <a:t> each chromosome pair is colored </a:t>
            </a:r>
            <a:endParaRPr lang="cs-CZ" altLang="cs-CZ" sz="1800" dirty="0" smtClean="0"/>
          </a:p>
          <a:p>
            <a:pPr defTabSz="361950" eaLnBrk="1" hangingPunct="1"/>
            <a:r>
              <a:rPr lang="en-US" altLang="cs-CZ" sz="1800" dirty="0" smtClean="0"/>
              <a:t>	</a:t>
            </a:r>
            <a:r>
              <a:rPr lang="en-US" altLang="cs-CZ" sz="1800" b="1" dirty="0" smtClean="0"/>
              <a:t>Resolution 15-20Mbs</a:t>
            </a:r>
            <a:r>
              <a:rPr lang="en-US" altLang="cs-CZ" sz="1800" dirty="0" smtClean="0"/>
              <a:t> – complex chromosomal changes</a:t>
            </a:r>
            <a:endParaRPr lang="en-US" altLang="cs-CZ" sz="2000" dirty="0" smtClean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942975" y="285750"/>
            <a:ext cx="7702550" cy="1057275"/>
          </a:xfrm>
          <a:noFill/>
        </p:spPr>
        <p:txBody>
          <a:bodyPr/>
          <a:lstStyle/>
          <a:p>
            <a:pPr algn="ctr" eaLnBrk="1" hangingPunct="1"/>
            <a:r>
              <a:rPr lang="cs-CZ" altLang="cs-CZ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SKY (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spectral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karyotyping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)</a:t>
            </a:r>
            <a:endParaRPr lang="en-US" altLang="cs-CZ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 descr="Schematic representation of the steps involved in SKY analysis. (A) The... 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88725"/>
            <a:ext cx="2383305" cy="328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17" y="5069274"/>
            <a:ext cx="2348203" cy="1456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543392" y="6612852"/>
            <a:ext cx="2356128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900" b="1" dirty="0">
                <a:latin typeface="Arial CE" panose="020B0604020202020204" pitchFamily="34" charset="0"/>
              </a:rPr>
              <a:t>Image </a:t>
            </a:r>
            <a:r>
              <a:rPr lang="de-DE" altLang="cs-CZ" sz="900" b="1" dirty="0" err="1">
                <a:latin typeface="Arial CE" panose="020B0604020202020204" pitchFamily="34" charset="0"/>
              </a:rPr>
              <a:t>Acquisition</a:t>
            </a:r>
            <a:r>
              <a:rPr lang="de-DE" altLang="cs-CZ" sz="900" b="1" dirty="0">
                <a:latin typeface="Arial CE" panose="020B0604020202020204" pitchFamily="34" charset="0"/>
              </a:rPr>
              <a:t> </a:t>
            </a:r>
            <a:r>
              <a:rPr lang="de-DE" altLang="cs-CZ" sz="900" b="1" dirty="0" err="1">
                <a:latin typeface="Arial CE" panose="020B0604020202020204" pitchFamily="34" charset="0"/>
              </a:rPr>
              <a:t>with</a:t>
            </a:r>
            <a:r>
              <a:rPr lang="de-DE" altLang="cs-CZ" sz="900" b="1" dirty="0">
                <a:latin typeface="Arial CE" panose="020B0604020202020204" pitchFamily="34" charset="0"/>
              </a:rPr>
              <a:t> </a:t>
            </a:r>
            <a:r>
              <a:rPr lang="de-DE" altLang="cs-CZ" sz="900" b="1" dirty="0" err="1">
                <a:latin typeface="Arial CE" panose="020B0604020202020204" pitchFamily="34" charset="0"/>
              </a:rPr>
              <a:t>SkyVision</a:t>
            </a:r>
            <a:r>
              <a:rPr lang="de-DE" altLang="cs-CZ" sz="900" b="1" baseline="30000" dirty="0">
                <a:latin typeface="Arial CE" panose="020B0604020202020204" pitchFamily="34" charset="0"/>
              </a:rPr>
              <a:t>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755650" y="1557338"/>
            <a:ext cx="3503613" cy="4060825"/>
            <a:chOff x="361" y="752"/>
            <a:chExt cx="2207" cy="2558"/>
          </a:xfrm>
        </p:grpSpPr>
        <p:pic>
          <p:nvPicPr>
            <p:cNvPr id="44059" name="Picture 3" descr="t(7;12)_2 rg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752"/>
              <a:ext cx="2207" cy="232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60" name="Rectangle 4"/>
            <p:cNvSpPr>
              <a:spLocks noChangeArrowheads="1"/>
            </p:cNvSpPr>
            <p:nvPr/>
          </p:nvSpPr>
          <p:spPr bwMode="auto">
            <a:xfrm>
              <a:off x="873" y="3060"/>
              <a:ext cx="11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Display Image</a:t>
              </a:r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979613" y="260350"/>
            <a:ext cx="5032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Picture analyse using</a:t>
            </a:r>
            <a:r>
              <a:rPr lang="en-US" altLang="cs-CZ"/>
              <a:t> SkyView</a:t>
            </a:r>
          </a:p>
        </p:txBody>
      </p:sp>
      <p:grpSp>
        <p:nvGrpSpPr>
          <p:cNvPr id="44036" name="Group 6"/>
          <p:cNvGrpSpPr>
            <a:grpSpLocks/>
          </p:cNvGrpSpPr>
          <p:nvPr/>
        </p:nvGrpSpPr>
        <p:grpSpPr bwMode="auto">
          <a:xfrm>
            <a:off x="5076825" y="1557338"/>
            <a:ext cx="3473450" cy="4006850"/>
            <a:chOff x="3221" y="774"/>
            <a:chExt cx="2188" cy="2524"/>
          </a:xfrm>
        </p:grpSpPr>
        <p:pic>
          <p:nvPicPr>
            <p:cNvPr id="44057" name="Picture 7" descr="t(7;12)_2 c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" y="774"/>
              <a:ext cx="2188" cy="229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8" name="Rectangle 8"/>
            <p:cNvSpPr>
              <a:spLocks noChangeArrowheads="1"/>
            </p:cNvSpPr>
            <p:nvPr/>
          </p:nvSpPr>
          <p:spPr bwMode="auto">
            <a:xfrm>
              <a:off x="3614" y="3086"/>
              <a:ext cx="11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>
                  <a:solidFill>
                    <a:srgbClr val="FFFFFF"/>
                  </a:solidFill>
                  <a:latin typeface="Comic Sans MS" panose="030F0702030302020204" pitchFamily="66" charset="0"/>
                </a:rPr>
                <a:t>Classified Image</a:t>
              </a:r>
              <a:endParaRPr lang="en-US" altLang="cs-CZ" sz="1600" b="1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595313" y="5584825"/>
            <a:ext cx="8185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/>
              <a:t>The objective of the </a:t>
            </a:r>
            <a:r>
              <a:rPr lang="en-US" altLang="cs-CZ" sz="1800" b="1" dirty="0" err="1"/>
              <a:t>SkyView</a:t>
            </a:r>
            <a:r>
              <a:rPr lang="en-US" altLang="cs-CZ" sz="1800" b="1" dirty="0"/>
              <a:t> spectral karyotyping software is to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/>
              <a:t> automatically classify and karyotype chromosomes in the Display image,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/>
              <a:t>thereby overcoming the ambiguity inherent in the display colors.</a:t>
            </a:r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284663" y="3284538"/>
            <a:ext cx="852487" cy="433387"/>
          </a:xfrm>
          <a:prstGeom prst="rightArrow">
            <a:avLst>
              <a:gd name="adj1" fmla="val 50000"/>
              <a:gd name="adj2" fmla="val 4917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1447800" y="4038600"/>
            <a:ext cx="309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600">
                <a:solidFill>
                  <a:srgbClr val="FFFFFF"/>
                </a:solidFill>
                <a:latin typeface="Comic Sans MS" panose="030F0702030302020204" pitchFamily="66" charset="0"/>
              </a:rPr>
              <a:t>7</a:t>
            </a:r>
          </a:p>
        </p:txBody>
      </p:sp>
      <p:grpSp>
        <p:nvGrpSpPr>
          <p:cNvPr id="44040" name="Group 12"/>
          <p:cNvGrpSpPr>
            <a:grpSpLocks/>
          </p:cNvGrpSpPr>
          <p:nvPr/>
        </p:nvGrpSpPr>
        <p:grpSpPr bwMode="auto">
          <a:xfrm>
            <a:off x="1692275" y="3573463"/>
            <a:ext cx="2519363" cy="1174750"/>
            <a:chOff x="960" y="2112"/>
            <a:chExt cx="1587" cy="740"/>
          </a:xfrm>
        </p:grpSpPr>
        <p:sp>
          <p:nvSpPr>
            <p:cNvPr id="44050" name="Line 13"/>
            <p:cNvSpPr>
              <a:spLocks noChangeShapeType="1"/>
            </p:cNvSpPr>
            <p:nvPr/>
          </p:nvSpPr>
          <p:spPr bwMode="auto">
            <a:xfrm rot="9038715" flipH="1">
              <a:off x="2400" y="2112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Line 14"/>
            <p:cNvSpPr>
              <a:spLocks noChangeShapeType="1"/>
            </p:cNvSpPr>
            <p:nvPr/>
          </p:nvSpPr>
          <p:spPr bwMode="auto">
            <a:xfrm rot="9046545" flipH="1">
              <a:off x="2160" y="2400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Line 15"/>
            <p:cNvSpPr>
              <a:spLocks noChangeShapeType="1"/>
            </p:cNvSpPr>
            <p:nvPr/>
          </p:nvSpPr>
          <p:spPr bwMode="auto">
            <a:xfrm rot="8907065" flipH="1">
              <a:off x="960" y="2400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Line 16"/>
            <p:cNvSpPr>
              <a:spLocks noChangeShapeType="1"/>
            </p:cNvSpPr>
            <p:nvPr/>
          </p:nvSpPr>
          <p:spPr bwMode="auto">
            <a:xfrm rot="9901393" flipH="1">
              <a:off x="1872" y="2496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Text Box 17"/>
            <p:cNvSpPr txBox="1">
              <a:spLocks noChangeArrowheads="1"/>
            </p:cNvSpPr>
            <p:nvPr/>
          </p:nvSpPr>
          <p:spPr bwMode="auto">
            <a:xfrm>
              <a:off x="2352" y="2256"/>
              <a:ext cx="1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cs-CZ" sz="1600">
                  <a:solidFill>
                    <a:srgbClr val="FFFFFF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  <p:sp>
          <p:nvSpPr>
            <p:cNvPr id="44055" name="Text Box 18"/>
            <p:cNvSpPr txBox="1">
              <a:spLocks noChangeArrowheads="1"/>
            </p:cNvSpPr>
            <p:nvPr/>
          </p:nvSpPr>
          <p:spPr bwMode="auto">
            <a:xfrm>
              <a:off x="1776" y="2640"/>
              <a:ext cx="2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cs-CZ" sz="1600">
                  <a:solidFill>
                    <a:srgbClr val="FFFFFF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  <p:sp>
          <p:nvSpPr>
            <p:cNvPr id="44056" name="Text Box 19"/>
            <p:cNvSpPr txBox="1">
              <a:spLocks noChangeArrowheads="1"/>
            </p:cNvSpPr>
            <p:nvPr/>
          </p:nvSpPr>
          <p:spPr bwMode="auto">
            <a:xfrm>
              <a:off x="2112" y="2592"/>
              <a:ext cx="2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cs-CZ" sz="1600">
                  <a:solidFill>
                    <a:srgbClr val="FFFFFF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sp>
        <p:nvSpPr>
          <p:cNvPr id="44041" name="Text Box 20"/>
          <p:cNvSpPr txBox="1">
            <a:spLocks noChangeArrowheads="1"/>
          </p:cNvSpPr>
          <p:nvPr/>
        </p:nvSpPr>
        <p:spPr bwMode="auto">
          <a:xfrm>
            <a:off x="8243888" y="3789363"/>
            <a:ext cx="30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600">
                <a:solidFill>
                  <a:srgbClr val="FFFFFF"/>
                </a:solidFill>
                <a:latin typeface="Comic Sans MS" panose="030F0702030302020204" pitchFamily="66" charset="0"/>
              </a:rPr>
              <a:t>7</a:t>
            </a:r>
          </a:p>
        </p:txBody>
      </p:sp>
      <p:grpSp>
        <p:nvGrpSpPr>
          <p:cNvPr id="44042" name="Group 21"/>
          <p:cNvGrpSpPr>
            <a:grpSpLocks/>
          </p:cNvGrpSpPr>
          <p:nvPr/>
        </p:nvGrpSpPr>
        <p:grpSpPr bwMode="auto">
          <a:xfrm>
            <a:off x="5940425" y="3573463"/>
            <a:ext cx="2514600" cy="1098550"/>
            <a:chOff x="3744" y="2160"/>
            <a:chExt cx="1584" cy="692"/>
          </a:xfrm>
        </p:grpSpPr>
        <p:sp>
          <p:nvSpPr>
            <p:cNvPr id="44043" name="Line 22"/>
            <p:cNvSpPr>
              <a:spLocks noChangeShapeType="1"/>
            </p:cNvSpPr>
            <p:nvPr/>
          </p:nvSpPr>
          <p:spPr bwMode="auto">
            <a:xfrm rot="9574090" flipH="1">
              <a:off x="5232" y="2160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Text Box 23"/>
            <p:cNvSpPr txBox="1">
              <a:spLocks noChangeArrowheads="1"/>
            </p:cNvSpPr>
            <p:nvPr/>
          </p:nvSpPr>
          <p:spPr bwMode="auto">
            <a:xfrm>
              <a:off x="3744" y="2544"/>
              <a:ext cx="1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cs-CZ" sz="1600">
                  <a:solidFill>
                    <a:srgbClr val="FFFFFF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  <p:sp>
          <p:nvSpPr>
            <p:cNvPr id="44045" name="Line 24"/>
            <p:cNvSpPr>
              <a:spLocks noChangeShapeType="1"/>
            </p:cNvSpPr>
            <p:nvPr/>
          </p:nvSpPr>
          <p:spPr bwMode="auto">
            <a:xfrm rot="8326812" flipH="1">
              <a:off x="5040" y="2448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Line 25"/>
            <p:cNvSpPr>
              <a:spLocks noChangeShapeType="1"/>
            </p:cNvSpPr>
            <p:nvPr/>
          </p:nvSpPr>
          <p:spPr bwMode="auto">
            <a:xfrm rot="9905790" flipH="1">
              <a:off x="3840" y="2400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Line 26"/>
            <p:cNvSpPr>
              <a:spLocks noChangeShapeType="1"/>
            </p:cNvSpPr>
            <p:nvPr/>
          </p:nvSpPr>
          <p:spPr bwMode="auto">
            <a:xfrm rot="8282336" flipH="1">
              <a:off x="4752" y="2448"/>
              <a:ext cx="96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Text Box 27"/>
            <p:cNvSpPr txBox="1">
              <a:spLocks noChangeArrowheads="1"/>
            </p:cNvSpPr>
            <p:nvPr/>
          </p:nvSpPr>
          <p:spPr bwMode="auto">
            <a:xfrm>
              <a:off x="4704" y="2640"/>
              <a:ext cx="2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cs-CZ" sz="1600">
                  <a:solidFill>
                    <a:srgbClr val="FFFFFF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  <p:sp>
          <p:nvSpPr>
            <p:cNvPr id="44049" name="Text Box 28"/>
            <p:cNvSpPr txBox="1">
              <a:spLocks noChangeArrowheads="1"/>
            </p:cNvSpPr>
            <p:nvPr/>
          </p:nvSpPr>
          <p:spPr bwMode="auto">
            <a:xfrm>
              <a:off x="5040" y="2640"/>
              <a:ext cx="2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cs-CZ" sz="1600">
                  <a:solidFill>
                    <a:srgbClr val="FFFFFF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5060" name="Picture 3" descr="specdap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47243"/>
          <a:stretch>
            <a:fillRect/>
          </a:stretch>
        </p:blipFill>
        <p:spPr bwMode="auto">
          <a:xfrm>
            <a:off x="0" y="1268413"/>
            <a:ext cx="91440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>
            <a:extLst>
              <a:ext uri="{FF2B5EF4-FFF2-40B4-BE49-F238E27FC236}">
                <a16:creationId xmlns:a16="http://schemas.microsoft.com/office/drawing/2014/main" id="{D4CC70C5-9BCE-49EA-8370-AFFF790B3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12271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M-FISH technique - (</a:t>
            </a:r>
            <a:r>
              <a:rPr lang="en-US" altLang="cs-CZ" sz="2800" b="1" dirty="0" err="1" smtClean="0">
                <a:solidFill>
                  <a:srgbClr val="C00000"/>
                </a:solidFill>
                <a:latin typeface="+mn-lt"/>
              </a:rPr>
              <a:t>multic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o</a:t>
            </a:r>
            <a:r>
              <a:rPr lang="en-US" altLang="cs-CZ" sz="2800" b="1" dirty="0" err="1" smtClean="0">
                <a:solidFill>
                  <a:srgbClr val="C00000"/>
                </a:solidFill>
                <a:latin typeface="+mn-lt"/>
              </a:rPr>
              <a:t>lor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 FISH)                                                        </a:t>
            </a:r>
            <a:r>
              <a:rPr lang="en-US" altLang="cs-CZ" sz="2800" i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n-US" altLang="cs-CZ" sz="2400" i="1" dirty="0" smtClean="0">
                <a:solidFill>
                  <a:srgbClr val="C00000"/>
                </a:solidFill>
                <a:latin typeface="+mn-lt"/>
              </a:rPr>
              <a:t>24 whole chromosome DNA painting probes)</a:t>
            </a:r>
            <a:endParaRPr lang="en-US" altLang="cs-CZ" sz="24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3971" name="Picture 4" descr="sky">
            <a:extLst>
              <a:ext uri="{FF2B5EF4-FFF2-40B4-BE49-F238E27FC236}">
                <a16:creationId xmlns:a16="http://schemas.microsoft.com/office/drawing/2014/main" id="{CCD442C6-0DD6-45CD-96CA-DADC67BDF1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1844824"/>
            <a:ext cx="3813795" cy="29605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3" name="TextovéPole 1">
            <a:extLst>
              <a:ext uri="{FF2B5EF4-FFF2-40B4-BE49-F238E27FC236}">
                <a16:creationId xmlns:a16="http://schemas.microsoft.com/office/drawing/2014/main" id="{1A77A57A-CB72-4F6E-87C9-A334F6598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628800"/>
            <a:ext cx="432048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cs-CZ" dirty="0" smtClean="0"/>
              <a:t>Analysis of complex chromosomal aberrations 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Each homologous pair of chromosomes </a:t>
            </a:r>
            <a:r>
              <a:rPr lang="en-US" dirty="0" smtClean="0"/>
              <a:t>is uniquely labeled </a:t>
            </a:r>
            <a:r>
              <a:rPr lang="en-US" b="0" dirty="0" smtClean="0"/>
              <a:t>with </a:t>
            </a:r>
            <a:r>
              <a:rPr lang="en-US" dirty="0" smtClean="0"/>
              <a:t>five </a:t>
            </a:r>
            <a:r>
              <a:rPr lang="en-US" dirty="0" err="1" smtClean="0"/>
              <a:t>fluorochromes</a:t>
            </a:r>
            <a:r>
              <a:rPr lang="en-US" dirty="0" smtClean="0"/>
              <a:t> </a:t>
            </a:r>
            <a:r>
              <a:rPr lang="en-US" b="0" dirty="0" smtClean="0"/>
              <a:t>set which are spectrally distinct in </a:t>
            </a:r>
            <a:r>
              <a:rPr lang="en-US" dirty="0" smtClean="0"/>
              <a:t>different combinations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cs-CZ" dirty="0" smtClean="0"/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The images are captured by </a:t>
            </a:r>
            <a:r>
              <a:rPr lang="en-US" dirty="0" smtClean="0"/>
              <a:t>band-pass filter </a:t>
            </a:r>
            <a:r>
              <a:rPr lang="en-US" b="0" dirty="0" smtClean="0"/>
              <a:t>sets and defined </a:t>
            </a:r>
            <a:r>
              <a:rPr lang="en-US" dirty="0" smtClean="0"/>
              <a:t>emission spectra </a:t>
            </a:r>
            <a:r>
              <a:rPr lang="en-US" b="0" dirty="0" smtClean="0"/>
              <a:t>are measured by dedicated M-FISH software.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Resolution </a:t>
            </a:r>
            <a:r>
              <a:rPr lang="en-US" dirty="0" smtClean="0"/>
              <a:t>~3–10 </a:t>
            </a:r>
            <a:r>
              <a:rPr lang="en-US" b="0" dirty="0" smtClean="0"/>
              <a:t>Mb in size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41856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25513" y="295275"/>
            <a:ext cx="7631112" cy="908050"/>
          </a:xfrm>
        </p:spPr>
        <p:txBody>
          <a:bodyPr/>
          <a:lstStyle/>
          <a:p>
            <a:pPr algn="ctr"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Advantages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and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disadvantages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SKY and M-FISH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cs-CZ" sz="2000" b="1" u="sng" dirty="0" smtClean="0"/>
              <a:t>advantages</a:t>
            </a:r>
          </a:p>
          <a:p>
            <a:pPr lvl="1" eaLnBrk="1" hangingPunct="1"/>
            <a:r>
              <a:rPr lang="en-US" altLang="cs-CZ" sz="2000" dirty="0" smtClean="0"/>
              <a:t>detects balanced rearrangements</a:t>
            </a:r>
          </a:p>
          <a:p>
            <a:pPr lvl="1" eaLnBrk="1" hangingPunct="1"/>
            <a:r>
              <a:rPr lang="en-US" altLang="cs-CZ" sz="2000" dirty="0" smtClean="0"/>
              <a:t>detects aberrations in one step</a:t>
            </a:r>
          </a:p>
          <a:p>
            <a:pPr lvl="2" eaLnBrk="1" hangingPunct="1"/>
            <a:r>
              <a:rPr lang="en-US" altLang="cs-CZ" sz="2000" dirty="0" smtClean="0"/>
              <a:t>cryptic translocations and insertions</a:t>
            </a:r>
          </a:p>
          <a:p>
            <a:pPr lvl="2" eaLnBrk="1" hangingPunct="1"/>
            <a:r>
              <a:rPr lang="en-US" altLang="cs-CZ" sz="2000" dirty="0" smtClean="0"/>
              <a:t> marker chromosomes</a:t>
            </a:r>
          </a:p>
          <a:p>
            <a:pPr lvl="2" eaLnBrk="1" hangingPunct="1"/>
            <a:r>
              <a:rPr lang="en-US" altLang="cs-CZ" sz="2000" dirty="0" smtClean="0"/>
              <a:t> redundant material with unknown origin  </a:t>
            </a:r>
          </a:p>
          <a:p>
            <a:pPr lvl="2" eaLnBrk="1" hangingPunct="1"/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komplex</a:t>
            </a:r>
            <a:r>
              <a:rPr lang="en-US" altLang="cs-CZ" sz="2000" dirty="0" smtClean="0"/>
              <a:t> rearrangements </a:t>
            </a:r>
          </a:p>
          <a:p>
            <a:pPr eaLnBrk="1" hangingPunct="1"/>
            <a:endParaRPr lang="en-US" altLang="cs-CZ" sz="2000" dirty="0" smtClean="0"/>
          </a:p>
          <a:p>
            <a:pPr eaLnBrk="1" hangingPunct="1"/>
            <a:r>
              <a:rPr lang="en-US" altLang="cs-CZ" sz="2000" b="1" u="sng" dirty="0" smtClean="0"/>
              <a:t>disadvantages</a:t>
            </a:r>
          </a:p>
          <a:p>
            <a:pPr lvl="1" eaLnBrk="1" hangingPunct="1"/>
            <a:r>
              <a:rPr lang="en-US" altLang="cs-CZ" sz="2000" dirty="0" smtClean="0"/>
              <a:t>need of quality mitoses</a:t>
            </a:r>
          </a:p>
          <a:p>
            <a:pPr lvl="1" eaLnBrk="1" hangingPunct="1"/>
            <a:r>
              <a:rPr lang="en-US" altLang="cs-CZ" sz="2000" dirty="0" smtClean="0"/>
              <a:t>successful hybridization</a:t>
            </a:r>
          </a:p>
          <a:p>
            <a:pPr lvl="1" eaLnBrk="1" hangingPunct="1"/>
            <a:r>
              <a:rPr lang="en-US" altLang="cs-CZ" sz="2000" dirty="0" smtClean="0"/>
              <a:t>expensive methods</a:t>
            </a:r>
            <a:endParaRPr lang="en-US" altLang="cs-CZ" dirty="0" smtClean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54138"/>
          </a:xfrm>
        </p:spPr>
        <p:txBody>
          <a:bodyPr/>
          <a:lstStyle/>
          <a:p>
            <a:pPr algn="ctr" eaLnBrk="1" hangingPunct="1"/>
            <a:r>
              <a:rPr lang="cs-CZ" altLang="cs-CZ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CGH</a:t>
            </a:r>
            <a:br>
              <a:rPr lang="cs-CZ" altLang="cs-CZ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cs-CZ" altLang="cs-CZ" sz="2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comparative</a:t>
            </a:r>
            <a:r>
              <a:rPr lang="cs-CZ" altLang="cs-CZ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genomic</a:t>
            </a:r>
            <a:r>
              <a:rPr lang="cs-CZ" altLang="cs-CZ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hybridization</a:t>
            </a:r>
            <a:endParaRPr lang="cs-CZ" altLang="cs-CZ" sz="28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74800"/>
            <a:ext cx="8229600" cy="5283200"/>
          </a:xfrm>
        </p:spPr>
        <p:txBody>
          <a:bodyPr/>
          <a:lstStyle/>
          <a:p>
            <a:pPr eaLnBrk="1" hangingPunct="1"/>
            <a:r>
              <a:rPr lang="cs-CZ" altLang="cs-CZ" sz="1800" smtClean="0"/>
              <a:t>a</a:t>
            </a:r>
            <a:r>
              <a:rPr lang="en-GB" altLang="cs-CZ" sz="1800" smtClean="0"/>
              <a:t> </a:t>
            </a:r>
            <a:r>
              <a:rPr lang="cs-CZ" altLang="cs-CZ" sz="1800" smtClean="0"/>
              <a:t>modification of </a:t>
            </a:r>
            <a:r>
              <a:rPr lang="en-GB" altLang="cs-CZ" sz="1800" smtClean="0"/>
              <a:t>FISH technique to measure DNA gains or losses throughout </a:t>
            </a:r>
            <a:r>
              <a:rPr lang="cs-CZ" altLang="cs-CZ" sz="1800" smtClean="0"/>
              <a:t>the</a:t>
            </a:r>
            <a:r>
              <a:rPr lang="en-GB" altLang="cs-CZ" sz="1800" smtClean="0"/>
              <a:t> entire genome</a:t>
            </a:r>
            <a:endParaRPr lang="cs-CZ" altLang="cs-CZ" sz="1800" smtClean="0"/>
          </a:p>
          <a:p>
            <a:pPr eaLnBrk="1" hangingPunct="1"/>
            <a:endParaRPr lang="cs-CZ" altLang="cs-CZ" sz="1800" smtClean="0"/>
          </a:p>
          <a:p>
            <a:pPr eaLnBrk="1" hangingPunct="1"/>
            <a:r>
              <a:rPr lang="cs-CZ" altLang="cs-CZ" sz="1800" smtClean="0"/>
              <a:t>enables detection of unbalanced chromosomal changes (gains or losses) </a:t>
            </a:r>
            <a:r>
              <a:rPr lang="en-GB" altLang="cs-CZ" sz="1800" smtClean="0"/>
              <a:t>throughout an entire genome</a:t>
            </a:r>
            <a:r>
              <a:rPr lang="cs-CZ" altLang="cs-CZ" sz="1800" smtClean="0"/>
              <a:t> in one hybridization reaction</a:t>
            </a:r>
          </a:p>
          <a:p>
            <a:pPr eaLnBrk="1" hangingPunct="1"/>
            <a:endParaRPr lang="cs-CZ" altLang="cs-CZ" sz="1800" smtClean="0"/>
          </a:p>
          <a:p>
            <a:pPr eaLnBrk="1" hangingPunct="1"/>
            <a:r>
              <a:rPr lang="cs-CZ" altLang="cs-CZ" sz="1800" smtClean="0"/>
              <a:t>is based on comparison of two genomes</a:t>
            </a:r>
          </a:p>
          <a:p>
            <a:pPr eaLnBrk="1" hangingPunct="1"/>
            <a:endParaRPr lang="cs-CZ" altLang="cs-CZ" sz="1800" smtClean="0"/>
          </a:p>
          <a:p>
            <a:pPr eaLnBrk="1" hangingPunct="1">
              <a:buFontTx/>
              <a:buChar char=" "/>
            </a:pPr>
            <a:r>
              <a:rPr lang="cs-CZ" altLang="cs-CZ" sz="1800" b="1" smtClean="0"/>
              <a:t>Conventional FISH</a:t>
            </a:r>
          </a:p>
          <a:p>
            <a:pPr eaLnBrk="1" hangingPunct="1">
              <a:buFontTx/>
              <a:buChar char=" "/>
            </a:pPr>
            <a:r>
              <a:rPr lang="cs-CZ" altLang="cs-CZ" sz="1800" smtClean="0"/>
              <a:t>normal DNA → select DNA → make probe → label abnormal target → abnormal target identified</a:t>
            </a:r>
          </a:p>
          <a:p>
            <a:pPr eaLnBrk="1" hangingPunct="1">
              <a:buFontTx/>
              <a:buChar char=" "/>
            </a:pPr>
            <a:endParaRPr lang="cs-CZ" altLang="cs-CZ" sz="1800" smtClean="0"/>
          </a:p>
          <a:p>
            <a:pPr eaLnBrk="1" hangingPunct="1">
              <a:buFontTx/>
              <a:buChar char=" "/>
            </a:pPr>
            <a:r>
              <a:rPr lang="cs-CZ" altLang="cs-CZ" sz="1800" b="1" smtClean="0"/>
              <a:t>Comparative genomic hybridization</a:t>
            </a:r>
          </a:p>
          <a:p>
            <a:pPr eaLnBrk="1" hangingPunct="1">
              <a:buFontTx/>
              <a:buChar char=" "/>
            </a:pPr>
            <a:r>
              <a:rPr lang="cs-CZ" altLang="cs-CZ" sz="1800" smtClean="0"/>
              <a:t>normal DNA → no DNA selection → make probe (entire genome) → quantify on normal target → abnormal genome quantified</a:t>
            </a:r>
          </a:p>
          <a:p>
            <a:pPr eaLnBrk="1" hangingPunct="1"/>
            <a:endParaRPr lang="cs-CZ" altLang="cs-CZ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Výsledek obrázku pro what is a chromo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1752600" cy="609600"/>
          </a:xfrm>
        </p:spPr>
        <p:txBody>
          <a:bodyPr/>
          <a:lstStyle/>
          <a:p>
            <a:pPr eaLnBrk="1" hangingPunct="1">
              <a:buFont typeface="Monotype Sorts" pitchFamily="2" charset="2"/>
              <a:buNone/>
            </a:pPr>
            <a:r>
              <a:rPr lang="cs-CZ" altLang="cs-CZ" sz="2100" b="1" smtClean="0">
                <a:solidFill>
                  <a:schemeClr val="tx1"/>
                </a:solidFill>
                <a:latin typeface="Arial" panose="020B0604020202020204" pitchFamily="34" charset="0"/>
              </a:rPr>
              <a:t>Materials :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5472112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cs-CZ" altLang="cs-CZ" sz="2200">
                <a:latin typeface="Trebuchet MS" panose="020B0603020202020204" pitchFamily="34" charset="0"/>
              </a:rPr>
              <a:t> </a:t>
            </a:r>
            <a:r>
              <a:rPr lang="cs-CZ" altLang="cs-CZ" sz="2000"/>
              <a:t>Good quality DNA isolated from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cs-CZ" altLang="cs-CZ" sz="2000"/>
              <a:t>peripheral blood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cs-CZ" altLang="cs-CZ" sz="2000"/>
              <a:t>bone marrow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cs-CZ" altLang="cs-CZ" sz="2000"/>
              <a:t>solid tumour</a:t>
            </a:r>
          </a:p>
          <a:p>
            <a:pPr lvl="1">
              <a:spcBef>
                <a:spcPct val="15000"/>
              </a:spcBef>
              <a:buClr>
                <a:schemeClr val="tx1"/>
              </a:buClr>
              <a:buSzTx/>
              <a:buFontTx/>
              <a:buChar char="•"/>
            </a:pPr>
            <a:r>
              <a:rPr lang="cs-CZ" altLang="cs-CZ" sz="2000"/>
              <a:t>amniocytes</a:t>
            </a:r>
          </a:p>
          <a:p>
            <a:pPr>
              <a:spcBef>
                <a:spcPct val="15000"/>
              </a:spcBef>
              <a:buClr>
                <a:schemeClr val="tx1"/>
              </a:buClr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Fluorescent miroscope (filters DAPI, SpGreen, SpRed)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Sensitive CCD kamera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Computer with software for CGH analysis and data interpretation (LUCIA CGH Advanced Statistics, Laboratory Imaging Ltd., Prague, Czech Republic)</a:t>
            </a:r>
          </a:p>
          <a:p>
            <a:pPr>
              <a:spcBef>
                <a:spcPct val="15000"/>
              </a:spcBef>
              <a:buClr>
                <a:schemeClr val="tx1"/>
              </a:buClr>
              <a:buSzTx/>
              <a:buFontTx/>
              <a:buNone/>
            </a:pPr>
            <a:endParaRPr lang="cs-CZ" altLang="cs-CZ" sz="2000"/>
          </a:p>
          <a:p>
            <a:pPr>
              <a:spcBef>
                <a:spcPct val="15000"/>
              </a:spcBef>
              <a:buClr>
                <a:schemeClr val="tx1"/>
              </a:buClr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15000"/>
              </a:spcBef>
              <a:buClr>
                <a:schemeClr val="tx1"/>
              </a:buClr>
              <a:buSzTx/>
              <a:buFontTx/>
              <a:buChar char="•"/>
            </a:pPr>
            <a:endParaRPr lang="cs-CZ" altLang="cs-CZ" sz="2000">
              <a:latin typeface="Trebuchet MS" panose="020B0603020202020204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33375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3200" b="1">
              <a:latin typeface="Trebuchet MS" panose="020B0603020202020204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260350"/>
            <a:ext cx="8424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200" b="1" dirty="0">
                <a:solidFill>
                  <a:srgbClr val="FFFF00"/>
                </a:solidFill>
              </a:rPr>
              <a:t> </a:t>
            </a:r>
            <a:r>
              <a:rPr lang="cs-CZ" altLang="cs-CZ" sz="3200" b="1" dirty="0">
                <a:solidFill>
                  <a:srgbClr val="C00000"/>
                </a:solidFill>
              </a:rPr>
              <a:t>CGH </a:t>
            </a:r>
            <a:r>
              <a:rPr lang="cs-CZ" altLang="cs-CZ" sz="3200" b="1" dirty="0" err="1">
                <a:solidFill>
                  <a:srgbClr val="C00000"/>
                </a:solidFill>
              </a:rPr>
              <a:t>requirements</a:t>
            </a:r>
            <a:endParaRPr lang="en-US" altLang="cs-CZ" sz="3200" b="1" dirty="0">
              <a:solidFill>
                <a:srgbClr val="C00000"/>
              </a:solidFill>
            </a:endParaRPr>
          </a:p>
        </p:txBody>
      </p:sp>
      <p:pic>
        <p:nvPicPr>
          <p:cNvPr id="48134" name="Picture 6" descr="P10408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44203" r="7880" b="6717"/>
          <a:stretch>
            <a:fillRect/>
          </a:stretch>
        </p:blipFill>
        <p:spPr bwMode="auto">
          <a:xfrm>
            <a:off x="4859338" y="1052513"/>
            <a:ext cx="208756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P10408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9859" r="569" b="1625"/>
          <a:stretch>
            <a:fillRect/>
          </a:stretch>
        </p:blipFill>
        <p:spPr bwMode="auto">
          <a:xfrm>
            <a:off x="6877050" y="1196975"/>
            <a:ext cx="1727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P10408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4984"/>
          <a:stretch>
            <a:fillRect/>
          </a:stretch>
        </p:blipFill>
        <p:spPr bwMode="auto">
          <a:xfrm>
            <a:off x="5003800" y="2349500"/>
            <a:ext cx="188277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P10408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24594" r="5524" b="11484"/>
          <a:stretch>
            <a:fillRect/>
          </a:stretch>
        </p:blipFill>
        <p:spPr bwMode="auto">
          <a:xfrm>
            <a:off x="6804025" y="3141663"/>
            <a:ext cx="1800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323850" y="3429000"/>
            <a:ext cx="25923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lang="cs-CZ" altLang="cs-CZ" sz="2100" b="1"/>
              <a:t>Equipment</a:t>
            </a:r>
            <a:r>
              <a:rPr lang="cs-CZ" altLang="cs-CZ" sz="2100" b="1">
                <a:latin typeface="Trebuchet MS" panose="020B0603020202020204" pitchFamily="34" charset="0"/>
              </a:rPr>
              <a:t> :</a:t>
            </a:r>
          </a:p>
        </p:txBody>
      </p:sp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52963"/>
            <a:ext cx="3059113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31543" r="26381" b="43359"/>
          <a:stretch>
            <a:fillRect/>
          </a:stretch>
        </p:blipFill>
        <p:spPr bwMode="auto">
          <a:xfrm>
            <a:off x="900113" y="1125538"/>
            <a:ext cx="74168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684213" y="260350"/>
            <a:ext cx="7921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200" b="1">
                <a:solidFill>
                  <a:srgbClr val="CC0000"/>
                </a:solidFill>
                <a:latin typeface="Trebuchet MS" panose="020B0603020202020204" pitchFamily="34" charset="0"/>
              </a:rPr>
              <a:t>CGH principle</a:t>
            </a:r>
            <a:endParaRPr lang="en-US" altLang="cs-CZ" sz="3200" b="1">
              <a:solidFill>
                <a:srgbClr val="CC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31543" r="26381" b="43359"/>
          <a:stretch>
            <a:fillRect/>
          </a:stretch>
        </p:blipFill>
        <p:spPr bwMode="auto">
          <a:xfrm>
            <a:off x="827088" y="3789363"/>
            <a:ext cx="7489825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732588" y="6381750"/>
            <a:ext cx="2109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Trebuchet MS" panose="020B0603020202020204" pitchFamily="34" charset="0"/>
              </a:rPr>
              <a:t>www.abbottmoleculars.com</a:t>
            </a:r>
            <a:endParaRPr lang="en-US" altLang="cs-CZ" sz="120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684213" y="260350"/>
            <a:ext cx="7921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200" b="1">
                <a:solidFill>
                  <a:srgbClr val="CC0000"/>
                </a:solidFill>
                <a:latin typeface="Trebuchet MS" panose="020B0603020202020204" pitchFamily="34" charset="0"/>
              </a:rPr>
              <a:t>CGH principle</a:t>
            </a:r>
            <a:endParaRPr lang="en-US" altLang="cs-CZ" sz="3200" b="1">
              <a:solidFill>
                <a:srgbClr val="CC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31543" r="26381" b="43359"/>
          <a:stretch>
            <a:fillRect/>
          </a:stretch>
        </p:blipFill>
        <p:spPr bwMode="auto">
          <a:xfrm>
            <a:off x="900113" y="1052513"/>
            <a:ext cx="7343775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8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31543" r="26381" b="43359"/>
          <a:stretch>
            <a:fillRect/>
          </a:stretch>
        </p:blipFill>
        <p:spPr bwMode="auto">
          <a:xfrm>
            <a:off x="900113" y="3860800"/>
            <a:ext cx="7416800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6784975" y="6403975"/>
            <a:ext cx="21097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Trebuchet MS" panose="020B0603020202020204" pitchFamily="34" charset="0"/>
              </a:rPr>
              <a:t>www.abbottmoleculars.com</a:t>
            </a:r>
            <a:endParaRPr lang="en-US" altLang="cs-CZ" sz="120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Line 2"/>
          <p:cNvSpPr>
            <a:spLocks noChangeShapeType="1"/>
          </p:cNvSpPr>
          <p:nvPr/>
        </p:nvSpPr>
        <p:spPr bwMode="auto">
          <a:xfrm>
            <a:off x="2209800" y="54991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2209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2362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2514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667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2819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2971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3124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3276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3429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3581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6781800" y="54991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6781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6934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7086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7239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7391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7543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7696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>
            <a:off x="7848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8001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>
            <a:off x="8153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>
            <a:off x="5257800" y="54991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5" name="Line 25"/>
          <p:cNvSpPr>
            <a:spLocks noChangeShapeType="1"/>
          </p:cNvSpPr>
          <p:nvPr/>
        </p:nvSpPr>
        <p:spPr bwMode="auto">
          <a:xfrm>
            <a:off x="5257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6" name="Line 26"/>
          <p:cNvSpPr>
            <a:spLocks noChangeShapeType="1"/>
          </p:cNvSpPr>
          <p:nvPr/>
        </p:nvSpPr>
        <p:spPr bwMode="auto">
          <a:xfrm>
            <a:off x="5410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>
            <a:off x="5562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8" name="Line 28"/>
          <p:cNvSpPr>
            <a:spLocks noChangeShapeType="1"/>
          </p:cNvSpPr>
          <p:nvPr/>
        </p:nvSpPr>
        <p:spPr bwMode="auto">
          <a:xfrm>
            <a:off x="5715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9" name="Line 29"/>
          <p:cNvSpPr>
            <a:spLocks noChangeShapeType="1"/>
          </p:cNvSpPr>
          <p:nvPr/>
        </p:nvSpPr>
        <p:spPr bwMode="auto">
          <a:xfrm>
            <a:off x="5867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0" name="Line 30"/>
          <p:cNvSpPr>
            <a:spLocks noChangeShapeType="1"/>
          </p:cNvSpPr>
          <p:nvPr/>
        </p:nvSpPr>
        <p:spPr bwMode="auto">
          <a:xfrm>
            <a:off x="6019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>
            <a:off x="6172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6324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6477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4" name="Line 34"/>
          <p:cNvSpPr>
            <a:spLocks noChangeShapeType="1"/>
          </p:cNvSpPr>
          <p:nvPr/>
        </p:nvSpPr>
        <p:spPr bwMode="auto">
          <a:xfrm>
            <a:off x="6629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5" name="Line 35"/>
          <p:cNvSpPr>
            <a:spLocks noChangeShapeType="1"/>
          </p:cNvSpPr>
          <p:nvPr/>
        </p:nvSpPr>
        <p:spPr bwMode="auto">
          <a:xfrm>
            <a:off x="3733800" y="54991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6" name="Line 36"/>
          <p:cNvSpPr>
            <a:spLocks noChangeShapeType="1"/>
          </p:cNvSpPr>
          <p:nvPr/>
        </p:nvSpPr>
        <p:spPr bwMode="auto">
          <a:xfrm>
            <a:off x="3733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7" name="Line 37"/>
          <p:cNvSpPr>
            <a:spLocks noChangeShapeType="1"/>
          </p:cNvSpPr>
          <p:nvPr/>
        </p:nvSpPr>
        <p:spPr bwMode="auto">
          <a:xfrm>
            <a:off x="3886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8" name="Line 38"/>
          <p:cNvSpPr>
            <a:spLocks noChangeShapeType="1"/>
          </p:cNvSpPr>
          <p:nvPr/>
        </p:nvSpPr>
        <p:spPr bwMode="auto">
          <a:xfrm>
            <a:off x="4038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9" name="Line 39"/>
          <p:cNvSpPr>
            <a:spLocks noChangeShapeType="1"/>
          </p:cNvSpPr>
          <p:nvPr/>
        </p:nvSpPr>
        <p:spPr bwMode="auto">
          <a:xfrm>
            <a:off x="4191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0" name="Line 40"/>
          <p:cNvSpPr>
            <a:spLocks noChangeShapeType="1"/>
          </p:cNvSpPr>
          <p:nvPr/>
        </p:nvSpPr>
        <p:spPr bwMode="auto">
          <a:xfrm>
            <a:off x="4343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1" name="Line 41"/>
          <p:cNvSpPr>
            <a:spLocks noChangeShapeType="1"/>
          </p:cNvSpPr>
          <p:nvPr/>
        </p:nvSpPr>
        <p:spPr bwMode="auto">
          <a:xfrm>
            <a:off x="4495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2" name="Line 42"/>
          <p:cNvSpPr>
            <a:spLocks noChangeShapeType="1"/>
          </p:cNvSpPr>
          <p:nvPr/>
        </p:nvSpPr>
        <p:spPr bwMode="auto">
          <a:xfrm>
            <a:off x="4648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3" name="Line 43"/>
          <p:cNvSpPr>
            <a:spLocks noChangeShapeType="1"/>
          </p:cNvSpPr>
          <p:nvPr/>
        </p:nvSpPr>
        <p:spPr bwMode="auto">
          <a:xfrm>
            <a:off x="4800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4" name="Line 44"/>
          <p:cNvSpPr>
            <a:spLocks noChangeShapeType="1"/>
          </p:cNvSpPr>
          <p:nvPr/>
        </p:nvSpPr>
        <p:spPr bwMode="auto">
          <a:xfrm>
            <a:off x="4953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5" name="Line 45"/>
          <p:cNvSpPr>
            <a:spLocks noChangeShapeType="1"/>
          </p:cNvSpPr>
          <p:nvPr/>
        </p:nvSpPr>
        <p:spPr bwMode="auto">
          <a:xfrm>
            <a:off x="5105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6" name="Line 46"/>
          <p:cNvSpPr>
            <a:spLocks noChangeShapeType="1"/>
          </p:cNvSpPr>
          <p:nvPr/>
        </p:nvSpPr>
        <p:spPr bwMode="auto">
          <a:xfrm flipV="1">
            <a:off x="8305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7" name="Line 47"/>
          <p:cNvSpPr>
            <a:spLocks noChangeShapeType="1"/>
          </p:cNvSpPr>
          <p:nvPr/>
        </p:nvSpPr>
        <p:spPr bwMode="auto">
          <a:xfrm>
            <a:off x="685800" y="54991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8" name="Line 48"/>
          <p:cNvSpPr>
            <a:spLocks noChangeShapeType="1"/>
          </p:cNvSpPr>
          <p:nvPr/>
        </p:nvSpPr>
        <p:spPr bwMode="auto">
          <a:xfrm>
            <a:off x="685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9" name="Line 49"/>
          <p:cNvSpPr>
            <a:spLocks noChangeShapeType="1"/>
          </p:cNvSpPr>
          <p:nvPr/>
        </p:nvSpPr>
        <p:spPr bwMode="auto">
          <a:xfrm>
            <a:off x="838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0" name="Line 50"/>
          <p:cNvSpPr>
            <a:spLocks noChangeShapeType="1"/>
          </p:cNvSpPr>
          <p:nvPr/>
        </p:nvSpPr>
        <p:spPr bwMode="auto">
          <a:xfrm>
            <a:off x="990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1" name="Line 51"/>
          <p:cNvSpPr>
            <a:spLocks noChangeShapeType="1"/>
          </p:cNvSpPr>
          <p:nvPr/>
        </p:nvSpPr>
        <p:spPr bwMode="auto">
          <a:xfrm>
            <a:off x="1143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2" name="Line 52"/>
          <p:cNvSpPr>
            <a:spLocks noChangeShapeType="1"/>
          </p:cNvSpPr>
          <p:nvPr/>
        </p:nvSpPr>
        <p:spPr bwMode="auto">
          <a:xfrm>
            <a:off x="1295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3" name="Line 53"/>
          <p:cNvSpPr>
            <a:spLocks noChangeShapeType="1"/>
          </p:cNvSpPr>
          <p:nvPr/>
        </p:nvSpPr>
        <p:spPr bwMode="auto">
          <a:xfrm>
            <a:off x="14478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4" name="Line 54"/>
          <p:cNvSpPr>
            <a:spLocks noChangeShapeType="1"/>
          </p:cNvSpPr>
          <p:nvPr/>
        </p:nvSpPr>
        <p:spPr bwMode="auto">
          <a:xfrm>
            <a:off x="16002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5" name="Line 55"/>
          <p:cNvSpPr>
            <a:spLocks noChangeShapeType="1"/>
          </p:cNvSpPr>
          <p:nvPr/>
        </p:nvSpPr>
        <p:spPr bwMode="auto">
          <a:xfrm>
            <a:off x="17526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6" name="Line 56"/>
          <p:cNvSpPr>
            <a:spLocks noChangeShapeType="1"/>
          </p:cNvSpPr>
          <p:nvPr/>
        </p:nvSpPr>
        <p:spPr bwMode="auto">
          <a:xfrm>
            <a:off x="19050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7" name="Line 57"/>
          <p:cNvSpPr>
            <a:spLocks noChangeShapeType="1"/>
          </p:cNvSpPr>
          <p:nvPr/>
        </p:nvSpPr>
        <p:spPr bwMode="auto">
          <a:xfrm>
            <a:off x="2057400" y="5422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8" name="Line 58"/>
          <p:cNvSpPr>
            <a:spLocks noChangeShapeType="1"/>
          </p:cNvSpPr>
          <p:nvPr/>
        </p:nvSpPr>
        <p:spPr bwMode="auto">
          <a:xfrm>
            <a:off x="927100" y="28575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9" name="Line 59"/>
          <p:cNvSpPr>
            <a:spLocks noChangeShapeType="1"/>
          </p:cNvSpPr>
          <p:nvPr/>
        </p:nvSpPr>
        <p:spPr bwMode="auto">
          <a:xfrm flipV="1">
            <a:off x="927100" y="278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0" name="Line 60"/>
          <p:cNvSpPr>
            <a:spLocks noChangeShapeType="1"/>
          </p:cNvSpPr>
          <p:nvPr/>
        </p:nvSpPr>
        <p:spPr bwMode="auto">
          <a:xfrm flipV="1">
            <a:off x="1079500" y="278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1" name="Line 61"/>
          <p:cNvSpPr>
            <a:spLocks noChangeShapeType="1"/>
          </p:cNvSpPr>
          <p:nvPr/>
        </p:nvSpPr>
        <p:spPr bwMode="auto">
          <a:xfrm flipV="1">
            <a:off x="1231900" y="278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2" name="Line 62"/>
          <p:cNvSpPr>
            <a:spLocks noChangeShapeType="1"/>
          </p:cNvSpPr>
          <p:nvPr/>
        </p:nvSpPr>
        <p:spPr bwMode="auto">
          <a:xfrm flipV="1">
            <a:off x="1384300" y="278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3" name="Line 63"/>
          <p:cNvSpPr>
            <a:spLocks noChangeShapeType="1"/>
          </p:cNvSpPr>
          <p:nvPr/>
        </p:nvSpPr>
        <p:spPr bwMode="auto">
          <a:xfrm>
            <a:off x="2222500" y="25527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4" name="Line 64"/>
          <p:cNvSpPr>
            <a:spLocks noChangeShapeType="1"/>
          </p:cNvSpPr>
          <p:nvPr/>
        </p:nvSpPr>
        <p:spPr bwMode="auto">
          <a:xfrm>
            <a:off x="2222500" y="2552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5" name="Line 65"/>
          <p:cNvSpPr>
            <a:spLocks noChangeShapeType="1"/>
          </p:cNvSpPr>
          <p:nvPr/>
        </p:nvSpPr>
        <p:spPr bwMode="auto">
          <a:xfrm>
            <a:off x="2374900" y="2552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6" name="Line 66"/>
          <p:cNvSpPr>
            <a:spLocks noChangeShapeType="1"/>
          </p:cNvSpPr>
          <p:nvPr/>
        </p:nvSpPr>
        <p:spPr bwMode="auto">
          <a:xfrm>
            <a:off x="2527300" y="2552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7" name="Line 67"/>
          <p:cNvSpPr>
            <a:spLocks noChangeShapeType="1"/>
          </p:cNvSpPr>
          <p:nvPr/>
        </p:nvSpPr>
        <p:spPr bwMode="auto">
          <a:xfrm>
            <a:off x="2679700" y="2552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8" name="Line 68"/>
          <p:cNvSpPr>
            <a:spLocks noChangeShapeType="1"/>
          </p:cNvSpPr>
          <p:nvPr/>
        </p:nvSpPr>
        <p:spPr bwMode="auto">
          <a:xfrm>
            <a:off x="977900" y="10795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9" name="Line 69"/>
          <p:cNvSpPr>
            <a:spLocks noChangeShapeType="1"/>
          </p:cNvSpPr>
          <p:nvPr/>
        </p:nvSpPr>
        <p:spPr bwMode="auto">
          <a:xfrm flipV="1">
            <a:off x="977900" y="1003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0" name="Line 70"/>
          <p:cNvSpPr>
            <a:spLocks noChangeShapeType="1"/>
          </p:cNvSpPr>
          <p:nvPr/>
        </p:nvSpPr>
        <p:spPr bwMode="auto">
          <a:xfrm flipV="1">
            <a:off x="1130300" y="1003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1" name="Line 71"/>
          <p:cNvSpPr>
            <a:spLocks noChangeShapeType="1"/>
          </p:cNvSpPr>
          <p:nvPr/>
        </p:nvSpPr>
        <p:spPr bwMode="auto">
          <a:xfrm flipV="1">
            <a:off x="1282700" y="1003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2" name="Line 72"/>
          <p:cNvSpPr>
            <a:spLocks noChangeShapeType="1"/>
          </p:cNvSpPr>
          <p:nvPr/>
        </p:nvSpPr>
        <p:spPr bwMode="auto">
          <a:xfrm flipV="1">
            <a:off x="1435100" y="1003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3" name="Line 73"/>
          <p:cNvSpPr>
            <a:spLocks noChangeShapeType="1"/>
          </p:cNvSpPr>
          <p:nvPr/>
        </p:nvSpPr>
        <p:spPr bwMode="auto">
          <a:xfrm flipV="1">
            <a:off x="1587500" y="1003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4" name="Line 74"/>
          <p:cNvSpPr>
            <a:spLocks noChangeShapeType="1"/>
          </p:cNvSpPr>
          <p:nvPr/>
        </p:nvSpPr>
        <p:spPr bwMode="auto">
          <a:xfrm flipV="1">
            <a:off x="1739900" y="1003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5" name="Line 75"/>
          <p:cNvSpPr>
            <a:spLocks noChangeShapeType="1"/>
          </p:cNvSpPr>
          <p:nvPr/>
        </p:nvSpPr>
        <p:spPr bwMode="auto">
          <a:xfrm>
            <a:off x="1308100" y="24765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6" name="Line 76"/>
          <p:cNvSpPr>
            <a:spLocks noChangeShapeType="1"/>
          </p:cNvSpPr>
          <p:nvPr/>
        </p:nvSpPr>
        <p:spPr bwMode="auto">
          <a:xfrm flipV="1">
            <a:off x="1308100" y="2476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7" name="Line 77"/>
          <p:cNvSpPr>
            <a:spLocks noChangeShapeType="1"/>
          </p:cNvSpPr>
          <p:nvPr/>
        </p:nvSpPr>
        <p:spPr bwMode="auto">
          <a:xfrm flipV="1">
            <a:off x="1460500" y="2476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8" name="Line 78"/>
          <p:cNvSpPr>
            <a:spLocks noChangeShapeType="1"/>
          </p:cNvSpPr>
          <p:nvPr/>
        </p:nvSpPr>
        <p:spPr bwMode="auto">
          <a:xfrm flipV="1">
            <a:off x="1612900" y="2476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9" name="Line 79"/>
          <p:cNvSpPr>
            <a:spLocks noChangeShapeType="1"/>
          </p:cNvSpPr>
          <p:nvPr/>
        </p:nvSpPr>
        <p:spPr bwMode="auto">
          <a:xfrm flipV="1">
            <a:off x="1765300" y="2476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0" name="Line 80"/>
          <p:cNvSpPr>
            <a:spLocks noChangeShapeType="1"/>
          </p:cNvSpPr>
          <p:nvPr/>
        </p:nvSpPr>
        <p:spPr bwMode="auto">
          <a:xfrm flipV="1">
            <a:off x="1917700" y="2476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1" name="Line 81"/>
          <p:cNvSpPr>
            <a:spLocks noChangeShapeType="1"/>
          </p:cNvSpPr>
          <p:nvPr/>
        </p:nvSpPr>
        <p:spPr bwMode="auto">
          <a:xfrm flipV="1">
            <a:off x="2070100" y="2476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2" name="Line 82"/>
          <p:cNvSpPr>
            <a:spLocks noChangeShapeType="1"/>
          </p:cNvSpPr>
          <p:nvPr/>
        </p:nvSpPr>
        <p:spPr bwMode="auto">
          <a:xfrm flipV="1">
            <a:off x="1079500" y="21717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3" name="Line 83"/>
          <p:cNvSpPr>
            <a:spLocks noChangeShapeType="1"/>
          </p:cNvSpPr>
          <p:nvPr/>
        </p:nvSpPr>
        <p:spPr bwMode="auto">
          <a:xfrm flipH="1" flipV="1">
            <a:off x="1003300" y="2400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4" name="Line 84"/>
          <p:cNvSpPr>
            <a:spLocks noChangeShapeType="1"/>
          </p:cNvSpPr>
          <p:nvPr/>
        </p:nvSpPr>
        <p:spPr bwMode="auto">
          <a:xfrm flipH="1" flipV="1">
            <a:off x="1308100" y="20955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5" name="Line 85"/>
          <p:cNvSpPr>
            <a:spLocks noChangeShapeType="1"/>
          </p:cNvSpPr>
          <p:nvPr/>
        </p:nvSpPr>
        <p:spPr bwMode="auto">
          <a:xfrm flipH="1" flipV="1">
            <a:off x="1104900" y="22987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6" name="Line 86"/>
          <p:cNvSpPr>
            <a:spLocks noChangeShapeType="1"/>
          </p:cNvSpPr>
          <p:nvPr/>
        </p:nvSpPr>
        <p:spPr bwMode="auto">
          <a:xfrm flipH="1" flipV="1">
            <a:off x="1206500" y="2197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7" name="Line 87"/>
          <p:cNvSpPr>
            <a:spLocks noChangeShapeType="1"/>
          </p:cNvSpPr>
          <p:nvPr/>
        </p:nvSpPr>
        <p:spPr bwMode="auto">
          <a:xfrm flipV="1">
            <a:off x="1879600" y="16129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8" name="Line 88"/>
          <p:cNvSpPr>
            <a:spLocks noChangeShapeType="1"/>
          </p:cNvSpPr>
          <p:nvPr/>
        </p:nvSpPr>
        <p:spPr bwMode="auto">
          <a:xfrm flipH="1" flipV="1">
            <a:off x="1879600" y="19177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9" name="Line 89"/>
          <p:cNvSpPr>
            <a:spLocks noChangeShapeType="1"/>
          </p:cNvSpPr>
          <p:nvPr/>
        </p:nvSpPr>
        <p:spPr bwMode="auto">
          <a:xfrm flipH="1" flipV="1">
            <a:off x="2184400" y="1612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0" name="Line 90"/>
          <p:cNvSpPr>
            <a:spLocks noChangeShapeType="1"/>
          </p:cNvSpPr>
          <p:nvPr/>
        </p:nvSpPr>
        <p:spPr bwMode="auto">
          <a:xfrm flipH="1" flipV="1">
            <a:off x="1981200" y="1816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1" name="Line 91"/>
          <p:cNvSpPr>
            <a:spLocks noChangeShapeType="1"/>
          </p:cNvSpPr>
          <p:nvPr/>
        </p:nvSpPr>
        <p:spPr bwMode="auto">
          <a:xfrm flipH="1" flipV="1">
            <a:off x="2082800" y="17145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2" name="Line 92"/>
          <p:cNvSpPr>
            <a:spLocks noChangeShapeType="1"/>
          </p:cNvSpPr>
          <p:nvPr/>
        </p:nvSpPr>
        <p:spPr bwMode="auto">
          <a:xfrm>
            <a:off x="2247900" y="10414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3" name="Line 93"/>
          <p:cNvSpPr>
            <a:spLocks noChangeShapeType="1"/>
          </p:cNvSpPr>
          <p:nvPr/>
        </p:nvSpPr>
        <p:spPr bwMode="auto">
          <a:xfrm flipH="1">
            <a:off x="2349500" y="1066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4" name="Line 94"/>
          <p:cNvSpPr>
            <a:spLocks noChangeShapeType="1"/>
          </p:cNvSpPr>
          <p:nvPr/>
        </p:nvSpPr>
        <p:spPr bwMode="auto">
          <a:xfrm flipH="1">
            <a:off x="2565400" y="12700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5" name="Line 95"/>
          <p:cNvSpPr>
            <a:spLocks noChangeShapeType="1"/>
          </p:cNvSpPr>
          <p:nvPr/>
        </p:nvSpPr>
        <p:spPr bwMode="auto">
          <a:xfrm flipH="1">
            <a:off x="2247900" y="9525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6" name="Line 96"/>
          <p:cNvSpPr>
            <a:spLocks noChangeShapeType="1"/>
          </p:cNvSpPr>
          <p:nvPr/>
        </p:nvSpPr>
        <p:spPr bwMode="auto">
          <a:xfrm flipH="1">
            <a:off x="2463800" y="1181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7" name="Oval 97"/>
          <p:cNvSpPr>
            <a:spLocks noChangeArrowheads="1"/>
          </p:cNvSpPr>
          <p:nvPr/>
        </p:nvSpPr>
        <p:spPr bwMode="auto">
          <a:xfrm>
            <a:off x="2216150" y="10858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298" name="Oval 98"/>
          <p:cNvSpPr>
            <a:spLocks noChangeArrowheads="1"/>
          </p:cNvSpPr>
          <p:nvPr/>
        </p:nvSpPr>
        <p:spPr bwMode="auto">
          <a:xfrm>
            <a:off x="2051050" y="15811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299" name="Oval 99"/>
          <p:cNvSpPr>
            <a:spLocks noChangeArrowheads="1"/>
          </p:cNvSpPr>
          <p:nvPr/>
        </p:nvSpPr>
        <p:spPr bwMode="auto">
          <a:xfrm>
            <a:off x="1339850" y="22161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00" name="Oval 100"/>
          <p:cNvSpPr>
            <a:spLocks noChangeArrowheads="1"/>
          </p:cNvSpPr>
          <p:nvPr/>
        </p:nvSpPr>
        <p:spPr bwMode="auto">
          <a:xfrm>
            <a:off x="2559050" y="24574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01" name="Oval 101"/>
          <p:cNvSpPr>
            <a:spLocks noChangeArrowheads="1"/>
          </p:cNvSpPr>
          <p:nvPr/>
        </p:nvSpPr>
        <p:spPr bwMode="auto">
          <a:xfrm>
            <a:off x="1276350" y="28765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02" name="Oval 102"/>
          <p:cNvSpPr>
            <a:spLocks noChangeArrowheads="1"/>
          </p:cNvSpPr>
          <p:nvPr/>
        </p:nvSpPr>
        <p:spPr bwMode="auto">
          <a:xfrm>
            <a:off x="1136650" y="10985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03" name="Oval 103"/>
          <p:cNvSpPr>
            <a:spLocks noChangeArrowheads="1"/>
          </p:cNvSpPr>
          <p:nvPr/>
        </p:nvSpPr>
        <p:spPr bwMode="auto">
          <a:xfrm>
            <a:off x="1606550" y="10985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04" name="Oval 104"/>
          <p:cNvSpPr>
            <a:spLocks noChangeArrowheads="1"/>
          </p:cNvSpPr>
          <p:nvPr/>
        </p:nvSpPr>
        <p:spPr bwMode="auto">
          <a:xfrm>
            <a:off x="1555750" y="23812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05" name="Line 105"/>
          <p:cNvSpPr>
            <a:spLocks noChangeShapeType="1"/>
          </p:cNvSpPr>
          <p:nvPr/>
        </p:nvSpPr>
        <p:spPr bwMode="auto">
          <a:xfrm>
            <a:off x="6845300" y="1955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6" name="Line 106"/>
          <p:cNvSpPr>
            <a:spLocks noChangeShapeType="1"/>
          </p:cNvSpPr>
          <p:nvPr/>
        </p:nvSpPr>
        <p:spPr bwMode="auto">
          <a:xfrm flipV="1">
            <a:off x="6845300" y="1879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7" name="Line 107"/>
          <p:cNvSpPr>
            <a:spLocks noChangeShapeType="1"/>
          </p:cNvSpPr>
          <p:nvPr/>
        </p:nvSpPr>
        <p:spPr bwMode="auto">
          <a:xfrm flipV="1">
            <a:off x="6997700" y="1879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8" name="Line 108"/>
          <p:cNvSpPr>
            <a:spLocks noChangeShapeType="1"/>
          </p:cNvSpPr>
          <p:nvPr/>
        </p:nvSpPr>
        <p:spPr bwMode="auto">
          <a:xfrm flipV="1">
            <a:off x="7150100" y="1879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9" name="Line 109"/>
          <p:cNvSpPr>
            <a:spLocks noChangeShapeType="1"/>
          </p:cNvSpPr>
          <p:nvPr/>
        </p:nvSpPr>
        <p:spPr bwMode="auto">
          <a:xfrm flipV="1">
            <a:off x="7302500" y="1879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0" name="Line 110"/>
          <p:cNvSpPr>
            <a:spLocks noChangeShapeType="1"/>
          </p:cNvSpPr>
          <p:nvPr/>
        </p:nvSpPr>
        <p:spPr bwMode="auto">
          <a:xfrm>
            <a:off x="7632700" y="14097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1" name="Line 111"/>
          <p:cNvSpPr>
            <a:spLocks noChangeShapeType="1"/>
          </p:cNvSpPr>
          <p:nvPr/>
        </p:nvSpPr>
        <p:spPr bwMode="auto">
          <a:xfrm>
            <a:off x="7632700" y="1409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2" name="Line 112"/>
          <p:cNvSpPr>
            <a:spLocks noChangeShapeType="1"/>
          </p:cNvSpPr>
          <p:nvPr/>
        </p:nvSpPr>
        <p:spPr bwMode="auto">
          <a:xfrm>
            <a:off x="7785100" y="1409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3" name="Line 113"/>
          <p:cNvSpPr>
            <a:spLocks noChangeShapeType="1"/>
          </p:cNvSpPr>
          <p:nvPr/>
        </p:nvSpPr>
        <p:spPr bwMode="auto">
          <a:xfrm>
            <a:off x="7937500" y="1409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4" name="Line 114"/>
          <p:cNvSpPr>
            <a:spLocks noChangeShapeType="1"/>
          </p:cNvSpPr>
          <p:nvPr/>
        </p:nvSpPr>
        <p:spPr bwMode="auto">
          <a:xfrm>
            <a:off x="8089900" y="1409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5" name="Line 115"/>
          <p:cNvSpPr>
            <a:spLocks noChangeShapeType="1"/>
          </p:cNvSpPr>
          <p:nvPr/>
        </p:nvSpPr>
        <p:spPr bwMode="auto">
          <a:xfrm>
            <a:off x="6096000" y="17018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6" name="Line 116"/>
          <p:cNvSpPr>
            <a:spLocks noChangeShapeType="1"/>
          </p:cNvSpPr>
          <p:nvPr/>
        </p:nvSpPr>
        <p:spPr bwMode="auto">
          <a:xfrm flipV="1">
            <a:off x="6096000" y="1625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7" name="Line 117"/>
          <p:cNvSpPr>
            <a:spLocks noChangeShapeType="1"/>
          </p:cNvSpPr>
          <p:nvPr/>
        </p:nvSpPr>
        <p:spPr bwMode="auto">
          <a:xfrm flipV="1">
            <a:off x="6248400" y="1625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8" name="Line 118"/>
          <p:cNvSpPr>
            <a:spLocks noChangeShapeType="1"/>
          </p:cNvSpPr>
          <p:nvPr/>
        </p:nvSpPr>
        <p:spPr bwMode="auto">
          <a:xfrm flipV="1">
            <a:off x="6400800" y="1625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9" name="Line 119"/>
          <p:cNvSpPr>
            <a:spLocks noChangeShapeType="1"/>
          </p:cNvSpPr>
          <p:nvPr/>
        </p:nvSpPr>
        <p:spPr bwMode="auto">
          <a:xfrm flipV="1">
            <a:off x="6553200" y="1625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0" name="Line 120"/>
          <p:cNvSpPr>
            <a:spLocks noChangeShapeType="1"/>
          </p:cNvSpPr>
          <p:nvPr/>
        </p:nvSpPr>
        <p:spPr bwMode="auto">
          <a:xfrm flipV="1">
            <a:off x="6705600" y="1625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1" name="Line 121"/>
          <p:cNvSpPr>
            <a:spLocks noChangeShapeType="1"/>
          </p:cNvSpPr>
          <p:nvPr/>
        </p:nvSpPr>
        <p:spPr bwMode="auto">
          <a:xfrm flipV="1">
            <a:off x="6858000" y="1625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2" name="Line 122"/>
          <p:cNvSpPr>
            <a:spLocks noChangeShapeType="1"/>
          </p:cNvSpPr>
          <p:nvPr/>
        </p:nvSpPr>
        <p:spPr bwMode="auto">
          <a:xfrm>
            <a:off x="7010400" y="23876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3" name="Line 123"/>
          <p:cNvSpPr>
            <a:spLocks noChangeShapeType="1"/>
          </p:cNvSpPr>
          <p:nvPr/>
        </p:nvSpPr>
        <p:spPr bwMode="auto">
          <a:xfrm flipV="1">
            <a:off x="7010400" y="2387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4" name="Line 124"/>
          <p:cNvSpPr>
            <a:spLocks noChangeShapeType="1"/>
          </p:cNvSpPr>
          <p:nvPr/>
        </p:nvSpPr>
        <p:spPr bwMode="auto">
          <a:xfrm flipV="1">
            <a:off x="7162800" y="2387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5" name="Line 125"/>
          <p:cNvSpPr>
            <a:spLocks noChangeShapeType="1"/>
          </p:cNvSpPr>
          <p:nvPr/>
        </p:nvSpPr>
        <p:spPr bwMode="auto">
          <a:xfrm flipV="1">
            <a:off x="7315200" y="2387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6" name="Line 126"/>
          <p:cNvSpPr>
            <a:spLocks noChangeShapeType="1"/>
          </p:cNvSpPr>
          <p:nvPr/>
        </p:nvSpPr>
        <p:spPr bwMode="auto">
          <a:xfrm flipV="1">
            <a:off x="7467600" y="2387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7" name="Line 127"/>
          <p:cNvSpPr>
            <a:spLocks noChangeShapeType="1"/>
          </p:cNvSpPr>
          <p:nvPr/>
        </p:nvSpPr>
        <p:spPr bwMode="auto">
          <a:xfrm flipV="1">
            <a:off x="7620000" y="2387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8" name="Line 128"/>
          <p:cNvSpPr>
            <a:spLocks noChangeShapeType="1"/>
          </p:cNvSpPr>
          <p:nvPr/>
        </p:nvSpPr>
        <p:spPr bwMode="auto">
          <a:xfrm flipV="1">
            <a:off x="7772400" y="23876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9" name="Line 129"/>
          <p:cNvSpPr>
            <a:spLocks noChangeShapeType="1"/>
          </p:cNvSpPr>
          <p:nvPr/>
        </p:nvSpPr>
        <p:spPr bwMode="auto">
          <a:xfrm flipV="1">
            <a:off x="6413500" y="28575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0" name="Line 130"/>
          <p:cNvSpPr>
            <a:spLocks noChangeShapeType="1"/>
          </p:cNvSpPr>
          <p:nvPr/>
        </p:nvSpPr>
        <p:spPr bwMode="auto">
          <a:xfrm flipH="1" flipV="1">
            <a:off x="6337300" y="3086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1" name="Line 131"/>
          <p:cNvSpPr>
            <a:spLocks noChangeShapeType="1"/>
          </p:cNvSpPr>
          <p:nvPr/>
        </p:nvSpPr>
        <p:spPr bwMode="auto">
          <a:xfrm flipH="1" flipV="1">
            <a:off x="6642100" y="2781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2" name="Line 132"/>
          <p:cNvSpPr>
            <a:spLocks noChangeShapeType="1"/>
          </p:cNvSpPr>
          <p:nvPr/>
        </p:nvSpPr>
        <p:spPr bwMode="auto">
          <a:xfrm flipH="1" flipV="1">
            <a:off x="6438900" y="29845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3" name="Line 133"/>
          <p:cNvSpPr>
            <a:spLocks noChangeShapeType="1"/>
          </p:cNvSpPr>
          <p:nvPr/>
        </p:nvSpPr>
        <p:spPr bwMode="auto">
          <a:xfrm flipH="1" flipV="1">
            <a:off x="6540500" y="2882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4" name="Line 134"/>
          <p:cNvSpPr>
            <a:spLocks noChangeShapeType="1"/>
          </p:cNvSpPr>
          <p:nvPr/>
        </p:nvSpPr>
        <p:spPr bwMode="auto">
          <a:xfrm flipV="1">
            <a:off x="6362700" y="22098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5" name="Line 135"/>
          <p:cNvSpPr>
            <a:spLocks noChangeShapeType="1"/>
          </p:cNvSpPr>
          <p:nvPr/>
        </p:nvSpPr>
        <p:spPr bwMode="auto">
          <a:xfrm flipH="1" flipV="1">
            <a:off x="6362700" y="2514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6" name="Line 136"/>
          <p:cNvSpPr>
            <a:spLocks noChangeShapeType="1"/>
          </p:cNvSpPr>
          <p:nvPr/>
        </p:nvSpPr>
        <p:spPr bwMode="auto">
          <a:xfrm flipH="1" flipV="1">
            <a:off x="6667500" y="2209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7" name="Line 137"/>
          <p:cNvSpPr>
            <a:spLocks noChangeShapeType="1"/>
          </p:cNvSpPr>
          <p:nvPr/>
        </p:nvSpPr>
        <p:spPr bwMode="auto">
          <a:xfrm flipH="1" flipV="1">
            <a:off x="6464300" y="24130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8" name="Line 138"/>
          <p:cNvSpPr>
            <a:spLocks noChangeShapeType="1"/>
          </p:cNvSpPr>
          <p:nvPr/>
        </p:nvSpPr>
        <p:spPr bwMode="auto">
          <a:xfrm flipH="1" flipV="1">
            <a:off x="6565900" y="2311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9" name="Line 139"/>
          <p:cNvSpPr>
            <a:spLocks noChangeShapeType="1"/>
          </p:cNvSpPr>
          <p:nvPr/>
        </p:nvSpPr>
        <p:spPr bwMode="auto">
          <a:xfrm>
            <a:off x="7467600" y="17907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0" name="Line 140"/>
          <p:cNvSpPr>
            <a:spLocks noChangeShapeType="1"/>
          </p:cNvSpPr>
          <p:nvPr/>
        </p:nvSpPr>
        <p:spPr bwMode="auto">
          <a:xfrm flipH="1">
            <a:off x="7569200" y="1816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1" name="Line 141"/>
          <p:cNvSpPr>
            <a:spLocks noChangeShapeType="1"/>
          </p:cNvSpPr>
          <p:nvPr/>
        </p:nvSpPr>
        <p:spPr bwMode="auto">
          <a:xfrm flipH="1">
            <a:off x="7785100" y="2019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2" name="Line 142"/>
          <p:cNvSpPr>
            <a:spLocks noChangeShapeType="1"/>
          </p:cNvSpPr>
          <p:nvPr/>
        </p:nvSpPr>
        <p:spPr bwMode="auto">
          <a:xfrm flipH="1">
            <a:off x="7467600" y="1701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3" name="Line 143"/>
          <p:cNvSpPr>
            <a:spLocks noChangeShapeType="1"/>
          </p:cNvSpPr>
          <p:nvPr/>
        </p:nvSpPr>
        <p:spPr bwMode="auto">
          <a:xfrm flipH="1">
            <a:off x="7683500" y="1930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4" name="Oval 144"/>
          <p:cNvSpPr>
            <a:spLocks noChangeArrowheads="1"/>
          </p:cNvSpPr>
          <p:nvPr/>
        </p:nvSpPr>
        <p:spPr bwMode="auto">
          <a:xfrm>
            <a:off x="7435850" y="18351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45" name="Oval 145"/>
          <p:cNvSpPr>
            <a:spLocks noChangeArrowheads="1"/>
          </p:cNvSpPr>
          <p:nvPr/>
        </p:nvSpPr>
        <p:spPr bwMode="auto">
          <a:xfrm>
            <a:off x="6534150" y="21780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46" name="Oval 146"/>
          <p:cNvSpPr>
            <a:spLocks noChangeArrowheads="1"/>
          </p:cNvSpPr>
          <p:nvPr/>
        </p:nvSpPr>
        <p:spPr bwMode="auto">
          <a:xfrm>
            <a:off x="6673850" y="29019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47" name="Oval 147"/>
          <p:cNvSpPr>
            <a:spLocks noChangeArrowheads="1"/>
          </p:cNvSpPr>
          <p:nvPr/>
        </p:nvSpPr>
        <p:spPr bwMode="auto">
          <a:xfrm>
            <a:off x="7969250" y="13144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48" name="Oval 148"/>
          <p:cNvSpPr>
            <a:spLocks noChangeArrowheads="1"/>
          </p:cNvSpPr>
          <p:nvPr/>
        </p:nvSpPr>
        <p:spPr bwMode="auto">
          <a:xfrm>
            <a:off x="7194550" y="19748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49" name="Oval 149"/>
          <p:cNvSpPr>
            <a:spLocks noChangeArrowheads="1"/>
          </p:cNvSpPr>
          <p:nvPr/>
        </p:nvSpPr>
        <p:spPr bwMode="auto">
          <a:xfrm>
            <a:off x="6254750" y="17208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50" name="Oval 150"/>
          <p:cNvSpPr>
            <a:spLocks noChangeArrowheads="1"/>
          </p:cNvSpPr>
          <p:nvPr/>
        </p:nvSpPr>
        <p:spPr bwMode="auto">
          <a:xfrm>
            <a:off x="6724650" y="17208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51" name="Oval 151"/>
          <p:cNvSpPr>
            <a:spLocks noChangeArrowheads="1"/>
          </p:cNvSpPr>
          <p:nvPr/>
        </p:nvSpPr>
        <p:spPr bwMode="auto">
          <a:xfrm>
            <a:off x="7258050" y="22923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52" name="Line 152"/>
          <p:cNvSpPr>
            <a:spLocks noChangeShapeType="1"/>
          </p:cNvSpPr>
          <p:nvPr/>
        </p:nvSpPr>
        <p:spPr bwMode="auto">
          <a:xfrm>
            <a:off x="7277100" y="29210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3" name="Line 153"/>
          <p:cNvSpPr>
            <a:spLocks noChangeShapeType="1"/>
          </p:cNvSpPr>
          <p:nvPr/>
        </p:nvSpPr>
        <p:spPr bwMode="auto">
          <a:xfrm flipH="1">
            <a:off x="7378700" y="2946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4" name="Line 154"/>
          <p:cNvSpPr>
            <a:spLocks noChangeShapeType="1"/>
          </p:cNvSpPr>
          <p:nvPr/>
        </p:nvSpPr>
        <p:spPr bwMode="auto">
          <a:xfrm flipH="1">
            <a:off x="7594600" y="3149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5" name="Line 155"/>
          <p:cNvSpPr>
            <a:spLocks noChangeShapeType="1"/>
          </p:cNvSpPr>
          <p:nvPr/>
        </p:nvSpPr>
        <p:spPr bwMode="auto">
          <a:xfrm flipH="1">
            <a:off x="7277100" y="2832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6" name="Line 156"/>
          <p:cNvSpPr>
            <a:spLocks noChangeShapeType="1"/>
          </p:cNvSpPr>
          <p:nvPr/>
        </p:nvSpPr>
        <p:spPr bwMode="auto">
          <a:xfrm flipH="1">
            <a:off x="7493000" y="30607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7" name="Oval 157"/>
          <p:cNvSpPr>
            <a:spLocks noChangeArrowheads="1"/>
          </p:cNvSpPr>
          <p:nvPr/>
        </p:nvSpPr>
        <p:spPr bwMode="auto">
          <a:xfrm>
            <a:off x="7245350" y="29654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58" name="Line 158"/>
          <p:cNvSpPr>
            <a:spLocks noChangeShapeType="1"/>
          </p:cNvSpPr>
          <p:nvPr/>
        </p:nvSpPr>
        <p:spPr bwMode="auto">
          <a:xfrm>
            <a:off x="1003300" y="14859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9" name="Line 159"/>
          <p:cNvSpPr>
            <a:spLocks noChangeShapeType="1"/>
          </p:cNvSpPr>
          <p:nvPr/>
        </p:nvSpPr>
        <p:spPr bwMode="auto">
          <a:xfrm>
            <a:off x="1003300" y="1485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0" name="Line 160"/>
          <p:cNvSpPr>
            <a:spLocks noChangeShapeType="1"/>
          </p:cNvSpPr>
          <p:nvPr/>
        </p:nvSpPr>
        <p:spPr bwMode="auto">
          <a:xfrm>
            <a:off x="1155700" y="1485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1" name="Line 161"/>
          <p:cNvSpPr>
            <a:spLocks noChangeShapeType="1"/>
          </p:cNvSpPr>
          <p:nvPr/>
        </p:nvSpPr>
        <p:spPr bwMode="auto">
          <a:xfrm>
            <a:off x="1308100" y="1485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2" name="Line 162"/>
          <p:cNvSpPr>
            <a:spLocks noChangeShapeType="1"/>
          </p:cNvSpPr>
          <p:nvPr/>
        </p:nvSpPr>
        <p:spPr bwMode="auto">
          <a:xfrm>
            <a:off x="1460500" y="14859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3" name="Oval 163"/>
          <p:cNvSpPr>
            <a:spLocks noChangeArrowheads="1"/>
          </p:cNvSpPr>
          <p:nvPr/>
        </p:nvSpPr>
        <p:spPr bwMode="auto">
          <a:xfrm>
            <a:off x="1339850" y="13906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64" name="Line 164"/>
          <p:cNvSpPr>
            <a:spLocks noChangeShapeType="1"/>
          </p:cNvSpPr>
          <p:nvPr/>
        </p:nvSpPr>
        <p:spPr bwMode="auto">
          <a:xfrm>
            <a:off x="2032000" y="21971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5" name="Line 165"/>
          <p:cNvSpPr>
            <a:spLocks noChangeShapeType="1"/>
          </p:cNvSpPr>
          <p:nvPr/>
        </p:nvSpPr>
        <p:spPr bwMode="auto">
          <a:xfrm flipV="1">
            <a:off x="2032000" y="2197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6" name="Line 166"/>
          <p:cNvSpPr>
            <a:spLocks noChangeShapeType="1"/>
          </p:cNvSpPr>
          <p:nvPr/>
        </p:nvSpPr>
        <p:spPr bwMode="auto">
          <a:xfrm flipV="1">
            <a:off x="2184400" y="2197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7" name="Line 167"/>
          <p:cNvSpPr>
            <a:spLocks noChangeShapeType="1"/>
          </p:cNvSpPr>
          <p:nvPr/>
        </p:nvSpPr>
        <p:spPr bwMode="auto">
          <a:xfrm flipV="1">
            <a:off x="2336800" y="2197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8" name="Line 168"/>
          <p:cNvSpPr>
            <a:spLocks noChangeShapeType="1"/>
          </p:cNvSpPr>
          <p:nvPr/>
        </p:nvSpPr>
        <p:spPr bwMode="auto">
          <a:xfrm flipV="1">
            <a:off x="2489200" y="2197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9" name="Line 169"/>
          <p:cNvSpPr>
            <a:spLocks noChangeShapeType="1"/>
          </p:cNvSpPr>
          <p:nvPr/>
        </p:nvSpPr>
        <p:spPr bwMode="auto">
          <a:xfrm flipV="1">
            <a:off x="2641600" y="2197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0" name="Line 170"/>
          <p:cNvSpPr>
            <a:spLocks noChangeShapeType="1"/>
          </p:cNvSpPr>
          <p:nvPr/>
        </p:nvSpPr>
        <p:spPr bwMode="auto">
          <a:xfrm flipV="1">
            <a:off x="2794000" y="2197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1" name="Oval 171"/>
          <p:cNvSpPr>
            <a:spLocks noChangeArrowheads="1"/>
          </p:cNvSpPr>
          <p:nvPr/>
        </p:nvSpPr>
        <p:spPr bwMode="auto">
          <a:xfrm>
            <a:off x="2279650" y="21018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72" name="Oval 172"/>
          <p:cNvSpPr>
            <a:spLocks noChangeArrowheads="1"/>
          </p:cNvSpPr>
          <p:nvPr/>
        </p:nvSpPr>
        <p:spPr bwMode="auto">
          <a:xfrm>
            <a:off x="2406650" y="12890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73" name="Line 173"/>
          <p:cNvSpPr>
            <a:spLocks noChangeShapeType="1"/>
          </p:cNvSpPr>
          <p:nvPr/>
        </p:nvSpPr>
        <p:spPr bwMode="auto">
          <a:xfrm>
            <a:off x="4495800" y="3713163"/>
            <a:ext cx="0" cy="11557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4" name="Line 174"/>
          <p:cNvSpPr>
            <a:spLocks noChangeShapeType="1"/>
          </p:cNvSpPr>
          <p:nvPr/>
        </p:nvSpPr>
        <p:spPr bwMode="auto">
          <a:xfrm>
            <a:off x="990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5" name="Line 175"/>
          <p:cNvSpPr>
            <a:spLocks noChangeShapeType="1"/>
          </p:cNvSpPr>
          <p:nvPr/>
        </p:nvSpPr>
        <p:spPr bwMode="auto">
          <a:xfrm>
            <a:off x="990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6" name="Line 176"/>
          <p:cNvSpPr>
            <a:spLocks noChangeShapeType="1"/>
          </p:cNvSpPr>
          <p:nvPr/>
        </p:nvSpPr>
        <p:spPr bwMode="auto">
          <a:xfrm>
            <a:off x="1143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7" name="Line 177"/>
          <p:cNvSpPr>
            <a:spLocks noChangeShapeType="1"/>
          </p:cNvSpPr>
          <p:nvPr/>
        </p:nvSpPr>
        <p:spPr bwMode="auto">
          <a:xfrm>
            <a:off x="1295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8" name="Line 178"/>
          <p:cNvSpPr>
            <a:spLocks noChangeShapeType="1"/>
          </p:cNvSpPr>
          <p:nvPr/>
        </p:nvSpPr>
        <p:spPr bwMode="auto">
          <a:xfrm>
            <a:off x="14478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9" name="Oval 179"/>
          <p:cNvSpPr>
            <a:spLocks noChangeArrowheads="1"/>
          </p:cNvSpPr>
          <p:nvPr/>
        </p:nvSpPr>
        <p:spPr bwMode="auto">
          <a:xfrm>
            <a:off x="1327150" y="52387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80" name="Line 180"/>
          <p:cNvSpPr>
            <a:spLocks noChangeShapeType="1"/>
          </p:cNvSpPr>
          <p:nvPr/>
        </p:nvSpPr>
        <p:spPr bwMode="auto">
          <a:xfrm>
            <a:off x="1752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1" name="Line 181"/>
          <p:cNvSpPr>
            <a:spLocks noChangeShapeType="1"/>
          </p:cNvSpPr>
          <p:nvPr/>
        </p:nvSpPr>
        <p:spPr bwMode="auto">
          <a:xfrm>
            <a:off x="1752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2" name="Line 182"/>
          <p:cNvSpPr>
            <a:spLocks noChangeShapeType="1"/>
          </p:cNvSpPr>
          <p:nvPr/>
        </p:nvSpPr>
        <p:spPr bwMode="auto">
          <a:xfrm>
            <a:off x="1905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3" name="Line 183"/>
          <p:cNvSpPr>
            <a:spLocks noChangeShapeType="1"/>
          </p:cNvSpPr>
          <p:nvPr/>
        </p:nvSpPr>
        <p:spPr bwMode="auto">
          <a:xfrm>
            <a:off x="2057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4" name="Line 184"/>
          <p:cNvSpPr>
            <a:spLocks noChangeShapeType="1"/>
          </p:cNvSpPr>
          <p:nvPr/>
        </p:nvSpPr>
        <p:spPr bwMode="auto">
          <a:xfrm>
            <a:off x="22098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5" name="Line 185"/>
          <p:cNvSpPr>
            <a:spLocks noChangeShapeType="1"/>
          </p:cNvSpPr>
          <p:nvPr/>
        </p:nvSpPr>
        <p:spPr bwMode="auto">
          <a:xfrm>
            <a:off x="28194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6" name="Line 186"/>
          <p:cNvSpPr>
            <a:spLocks noChangeShapeType="1"/>
          </p:cNvSpPr>
          <p:nvPr/>
        </p:nvSpPr>
        <p:spPr bwMode="auto">
          <a:xfrm>
            <a:off x="2819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7" name="Line 187"/>
          <p:cNvSpPr>
            <a:spLocks noChangeShapeType="1"/>
          </p:cNvSpPr>
          <p:nvPr/>
        </p:nvSpPr>
        <p:spPr bwMode="auto">
          <a:xfrm>
            <a:off x="29718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8" name="Line 188"/>
          <p:cNvSpPr>
            <a:spLocks noChangeShapeType="1"/>
          </p:cNvSpPr>
          <p:nvPr/>
        </p:nvSpPr>
        <p:spPr bwMode="auto">
          <a:xfrm>
            <a:off x="31242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9" name="Line 189"/>
          <p:cNvSpPr>
            <a:spLocks noChangeShapeType="1"/>
          </p:cNvSpPr>
          <p:nvPr/>
        </p:nvSpPr>
        <p:spPr bwMode="auto">
          <a:xfrm>
            <a:off x="3276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0" name="Oval 190"/>
          <p:cNvSpPr>
            <a:spLocks noChangeArrowheads="1"/>
          </p:cNvSpPr>
          <p:nvPr/>
        </p:nvSpPr>
        <p:spPr bwMode="auto">
          <a:xfrm>
            <a:off x="3155950" y="52387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91" name="Line 191"/>
          <p:cNvSpPr>
            <a:spLocks noChangeShapeType="1"/>
          </p:cNvSpPr>
          <p:nvPr/>
        </p:nvSpPr>
        <p:spPr bwMode="auto">
          <a:xfrm>
            <a:off x="3581400" y="53340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2" name="Line 192"/>
          <p:cNvSpPr>
            <a:spLocks noChangeShapeType="1"/>
          </p:cNvSpPr>
          <p:nvPr/>
        </p:nvSpPr>
        <p:spPr bwMode="auto">
          <a:xfrm flipV="1">
            <a:off x="3581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3" name="Line 193"/>
          <p:cNvSpPr>
            <a:spLocks noChangeShapeType="1"/>
          </p:cNvSpPr>
          <p:nvPr/>
        </p:nvSpPr>
        <p:spPr bwMode="auto">
          <a:xfrm flipV="1">
            <a:off x="37338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4" name="Line 194"/>
          <p:cNvSpPr>
            <a:spLocks noChangeShapeType="1"/>
          </p:cNvSpPr>
          <p:nvPr/>
        </p:nvSpPr>
        <p:spPr bwMode="auto">
          <a:xfrm flipV="1">
            <a:off x="38862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5" name="Line 195"/>
          <p:cNvSpPr>
            <a:spLocks noChangeShapeType="1"/>
          </p:cNvSpPr>
          <p:nvPr/>
        </p:nvSpPr>
        <p:spPr bwMode="auto">
          <a:xfrm flipV="1">
            <a:off x="4038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6" name="Line 196"/>
          <p:cNvSpPr>
            <a:spLocks noChangeShapeType="1"/>
          </p:cNvSpPr>
          <p:nvPr/>
        </p:nvSpPr>
        <p:spPr bwMode="auto">
          <a:xfrm flipV="1">
            <a:off x="4191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7" name="Line 197"/>
          <p:cNvSpPr>
            <a:spLocks noChangeShapeType="1"/>
          </p:cNvSpPr>
          <p:nvPr/>
        </p:nvSpPr>
        <p:spPr bwMode="auto">
          <a:xfrm flipV="1">
            <a:off x="4343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8" name="Oval 198"/>
          <p:cNvSpPr>
            <a:spLocks noChangeArrowheads="1"/>
          </p:cNvSpPr>
          <p:nvPr/>
        </p:nvSpPr>
        <p:spPr bwMode="auto">
          <a:xfrm>
            <a:off x="3829050" y="52387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399" name="Line 199"/>
          <p:cNvSpPr>
            <a:spLocks noChangeShapeType="1"/>
          </p:cNvSpPr>
          <p:nvPr/>
        </p:nvSpPr>
        <p:spPr bwMode="auto">
          <a:xfrm>
            <a:off x="4800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0" name="Line 200"/>
          <p:cNvSpPr>
            <a:spLocks noChangeShapeType="1"/>
          </p:cNvSpPr>
          <p:nvPr/>
        </p:nvSpPr>
        <p:spPr bwMode="auto">
          <a:xfrm>
            <a:off x="4800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1" name="Line 201"/>
          <p:cNvSpPr>
            <a:spLocks noChangeShapeType="1"/>
          </p:cNvSpPr>
          <p:nvPr/>
        </p:nvSpPr>
        <p:spPr bwMode="auto">
          <a:xfrm>
            <a:off x="4953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2" name="Line 202"/>
          <p:cNvSpPr>
            <a:spLocks noChangeShapeType="1"/>
          </p:cNvSpPr>
          <p:nvPr/>
        </p:nvSpPr>
        <p:spPr bwMode="auto">
          <a:xfrm>
            <a:off x="5105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3" name="Line 203"/>
          <p:cNvSpPr>
            <a:spLocks noChangeShapeType="1"/>
          </p:cNvSpPr>
          <p:nvPr/>
        </p:nvSpPr>
        <p:spPr bwMode="auto">
          <a:xfrm>
            <a:off x="52578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4" name="Oval 204"/>
          <p:cNvSpPr>
            <a:spLocks noChangeArrowheads="1"/>
          </p:cNvSpPr>
          <p:nvPr/>
        </p:nvSpPr>
        <p:spPr bwMode="auto">
          <a:xfrm>
            <a:off x="5137150" y="52387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05" name="Line 205"/>
          <p:cNvSpPr>
            <a:spLocks noChangeShapeType="1"/>
          </p:cNvSpPr>
          <p:nvPr/>
        </p:nvSpPr>
        <p:spPr bwMode="auto">
          <a:xfrm>
            <a:off x="54102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6" name="Line 206"/>
          <p:cNvSpPr>
            <a:spLocks noChangeShapeType="1"/>
          </p:cNvSpPr>
          <p:nvPr/>
        </p:nvSpPr>
        <p:spPr bwMode="auto">
          <a:xfrm>
            <a:off x="54102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7" name="Line 207"/>
          <p:cNvSpPr>
            <a:spLocks noChangeShapeType="1"/>
          </p:cNvSpPr>
          <p:nvPr/>
        </p:nvSpPr>
        <p:spPr bwMode="auto">
          <a:xfrm>
            <a:off x="5562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8" name="Line 208"/>
          <p:cNvSpPr>
            <a:spLocks noChangeShapeType="1"/>
          </p:cNvSpPr>
          <p:nvPr/>
        </p:nvSpPr>
        <p:spPr bwMode="auto">
          <a:xfrm>
            <a:off x="5715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9" name="Line 209"/>
          <p:cNvSpPr>
            <a:spLocks noChangeShapeType="1"/>
          </p:cNvSpPr>
          <p:nvPr/>
        </p:nvSpPr>
        <p:spPr bwMode="auto">
          <a:xfrm>
            <a:off x="5867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0" name="Oval 210"/>
          <p:cNvSpPr>
            <a:spLocks noChangeArrowheads="1"/>
          </p:cNvSpPr>
          <p:nvPr/>
        </p:nvSpPr>
        <p:spPr bwMode="auto">
          <a:xfrm>
            <a:off x="5746750" y="52387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11" name="Oval 211"/>
          <p:cNvSpPr>
            <a:spLocks noChangeArrowheads="1"/>
          </p:cNvSpPr>
          <p:nvPr/>
        </p:nvSpPr>
        <p:spPr bwMode="auto">
          <a:xfrm>
            <a:off x="3994150" y="52387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12" name="Line 212"/>
          <p:cNvSpPr>
            <a:spLocks noChangeShapeType="1"/>
          </p:cNvSpPr>
          <p:nvPr/>
        </p:nvSpPr>
        <p:spPr bwMode="auto">
          <a:xfrm>
            <a:off x="60198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3" name="Line 213"/>
          <p:cNvSpPr>
            <a:spLocks noChangeShapeType="1"/>
          </p:cNvSpPr>
          <p:nvPr/>
        </p:nvSpPr>
        <p:spPr bwMode="auto">
          <a:xfrm>
            <a:off x="60198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4" name="Line 214"/>
          <p:cNvSpPr>
            <a:spLocks noChangeShapeType="1"/>
          </p:cNvSpPr>
          <p:nvPr/>
        </p:nvSpPr>
        <p:spPr bwMode="auto">
          <a:xfrm>
            <a:off x="61722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5" name="Line 215"/>
          <p:cNvSpPr>
            <a:spLocks noChangeShapeType="1"/>
          </p:cNvSpPr>
          <p:nvPr/>
        </p:nvSpPr>
        <p:spPr bwMode="auto">
          <a:xfrm>
            <a:off x="6324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6" name="Line 216"/>
          <p:cNvSpPr>
            <a:spLocks noChangeShapeType="1"/>
          </p:cNvSpPr>
          <p:nvPr/>
        </p:nvSpPr>
        <p:spPr bwMode="auto">
          <a:xfrm>
            <a:off x="6477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7" name="Line 217"/>
          <p:cNvSpPr>
            <a:spLocks noChangeShapeType="1"/>
          </p:cNvSpPr>
          <p:nvPr/>
        </p:nvSpPr>
        <p:spPr bwMode="auto">
          <a:xfrm>
            <a:off x="7086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8" name="Line 218"/>
          <p:cNvSpPr>
            <a:spLocks noChangeShapeType="1"/>
          </p:cNvSpPr>
          <p:nvPr/>
        </p:nvSpPr>
        <p:spPr bwMode="auto">
          <a:xfrm>
            <a:off x="7086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9" name="Line 219"/>
          <p:cNvSpPr>
            <a:spLocks noChangeShapeType="1"/>
          </p:cNvSpPr>
          <p:nvPr/>
        </p:nvSpPr>
        <p:spPr bwMode="auto">
          <a:xfrm>
            <a:off x="7239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0" name="Line 220"/>
          <p:cNvSpPr>
            <a:spLocks noChangeShapeType="1"/>
          </p:cNvSpPr>
          <p:nvPr/>
        </p:nvSpPr>
        <p:spPr bwMode="auto">
          <a:xfrm>
            <a:off x="7391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1" name="Line 221"/>
          <p:cNvSpPr>
            <a:spLocks noChangeShapeType="1"/>
          </p:cNvSpPr>
          <p:nvPr/>
        </p:nvSpPr>
        <p:spPr bwMode="auto">
          <a:xfrm>
            <a:off x="75438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2" name="Oval 222"/>
          <p:cNvSpPr>
            <a:spLocks noChangeArrowheads="1"/>
          </p:cNvSpPr>
          <p:nvPr/>
        </p:nvSpPr>
        <p:spPr bwMode="auto">
          <a:xfrm>
            <a:off x="7423150" y="5238750"/>
            <a:ext cx="76200" cy="76200"/>
          </a:xfrm>
          <a:prstGeom prst="ellipse">
            <a:avLst/>
          </a:prstGeom>
          <a:solidFill>
            <a:srgbClr val="FC0128"/>
          </a:solidFill>
          <a:ln w="12700">
            <a:solidFill>
              <a:srgbClr val="FC01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23" name="Line 223"/>
          <p:cNvSpPr>
            <a:spLocks noChangeShapeType="1"/>
          </p:cNvSpPr>
          <p:nvPr/>
        </p:nvSpPr>
        <p:spPr bwMode="auto">
          <a:xfrm>
            <a:off x="76962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4" name="Line 224"/>
          <p:cNvSpPr>
            <a:spLocks noChangeShapeType="1"/>
          </p:cNvSpPr>
          <p:nvPr/>
        </p:nvSpPr>
        <p:spPr bwMode="auto">
          <a:xfrm>
            <a:off x="76962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5" name="Line 225"/>
          <p:cNvSpPr>
            <a:spLocks noChangeShapeType="1"/>
          </p:cNvSpPr>
          <p:nvPr/>
        </p:nvSpPr>
        <p:spPr bwMode="auto">
          <a:xfrm>
            <a:off x="78486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6" name="Line 226"/>
          <p:cNvSpPr>
            <a:spLocks noChangeShapeType="1"/>
          </p:cNvSpPr>
          <p:nvPr/>
        </p:nvSpPr>
        <p:spPr bwMode="auto">
          <a:xfrm>
            <a:off x="80010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7" name="Line 227"/>
          <p:cNvSpPr>
            <a:spLocks noChangeShapeType="1"/>
          </p:cNvSpPr>
          <p:nvPr/>
        </p:nvSpPr>
        <p:spPr bwMode="auto">
          <a:xfrm>
            <a:off x="8153400" y="5334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8" name="Oval 228"/>
          <p:cNvSpPr>
            <a:spLocks noChangeArrowheads="1"/>
          </p:cNvSpPr>
          <p:nvPr/>
        </p:nvSpPr>
        <p:spPr bwMode="auto">
          <a:xfrm>
            <a:off x="7766050" y="52387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29" name="Line 229"/>
          <p:cNvSpPr>
            <a:spLocks noChangeShapeType="1"/>
          </p:cNvSpPr>
          <p:nvPr/>
        </p:nvSpPr>
        <p:spPr bwMode="auto">
          <a:xfrm>
            <a:off x="6819900" y="11557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0" name="Line 230"/>
          <p:cNvSpPr>
            <a:spLocks noChangeShapeType="1"/>
          </p:cNvSpPr>
          <p:nvPr/>
        </p:nvSpPr>
        <p:spPr bwMode="auto">
          <a:xfrm flipH="1">
            <a:off x="6921500" y="1181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1" name="Line 231"/>
          <p:cNvSpPr>
            <a:spLocks noChangeShapeType="1"/>
          </p:cNvSpPr>
          <p:nvPr/>
        </p:nvSpPr>
        <p:spPr bwMode="auto">
          <a:xfrm flipH="1">
            <a:off x="7137400" y="1384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2" name="Line 232"/>
          <p:cNvSpPr>
            <a:spLocks noChangeShapeType="1"/>
          </p:cNvSpPr>
          <p:nvPr/>
        </p:nvSpPr>
        <p:spPr bwMode="auto">
          <a:xfrm flipH="1">
            <a:off x="6819900" y="1066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3" name="Line 233"/>
          <p:cNvSpPr>
            <a:spLocks noChangeShapeType="1"/>
          </p:cNvSpPr>
          <p:nvPr/>
        </p:nvSpPr>
        <p:spPr bwMode="auto">
          <a:xfrm flipH="1">
            <a:off x="7035800" y="1295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4" name="Oval 234"/>
          <p:cNvSpPr>
            <a:spLocks noChangeArrowheads="1"/>
          </p:cNvSpPr>
          <p:nvPr/>
        </p:nvSpPr>
        <p:spPr bwMode="auto">
          <a:xfrm>
            <a:off x="6788150" y="12001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35" name="Line 235"/>
          <p:cNvSpPr>
            <a:spLocks noChangeShapeType="1"/>
          </p:cNvSpPr>
          <p:nvPr/>
        </p:nvSpPr>
        <p:spPr bwMode="auto">
          <a:xfrm>
            <a:off x="7404100" y="26797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6" name="Line 236"/>
          <p:cNvSpPr>
            <a:spLocks noChangeShapeType="1"/>
          </p:cNvSpPr>
          <p:nvPr/>
        </p:nvSpPr>
        <p:spPr bwMode="auto">
          <a:xfrm flipV="1">
            <a:off x="7404100" y="2603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7" name="Line 237"/>
          <p:cNvSpPr>
            <a:spLocks noChangeShapeType="1"/>
          </p:cNvSpPr>
          <p:nvPr/>
        </p:nvSpPr>
        <p:spPr bwMode="auto">
          <a:xfrm flipV="1">
            <a:off x="7556500" y="2603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8" name="Line 238"/>
          <p:cNvSpPr>
            <a:spLocks noChangeShapeType="1"/>
          </p:cNvSpPr>
          <p:nvPr/>
        </p:nvSpPr>
        <p:spPr bwMode="auto">
          <a:xfrm flipV="1">
            <a:off x="7708900" y="2603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9" name="Line 239"/>
          <p:cNvSpPr>
            <a:spLocks noChangeShapeType="1"/>
          </p:cNvSpPr>
          <p:nvPr/>
        </p:nvSpPr>
        <p:spPr bwMode="auto">
          <a:xfrm flipV="1">
            <a:off x="7861300" y="2603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0" name="Line 240"/>
          <p:cNvSpPr>
            <a:spLocks noChangeShapeType="1"/>
          </p:cNvSpPr>
          <p:nvPr/>
        </p:nvSpPr>
        <p:spPr bwMode="auto">
          <a:xfrm flipV="1">
            <a:off x="8013700" y="2603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1" name="Line 241"/>
          <p:cNvSpPr>
            <a:spLocks noChangeShapeType="1"/>
          </p:cNvSpPr>
          <p:nvPr/>
        </p:nvSpPr>
        <p:spPr bwMode="auto">
          <a:xfrm flipV="1">
            <a:off x="8166100" y="26035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2" name="Oval 242"/>
          <p:cNvSpPr>
            <a:spLocks noChangeArrowheads="1"/>
          </p:cNvSpPr>
          <p:nvPr/>
        </p:nvSpPr>
        <p:spPr bwMode="auto">
          <a:xfrm>
            <a:off x="7562850" y="26987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43" name="Oval 243"/>
          <p:cNvSpPr>
            <a:spLocks noChangeArrowheads="1"/>
          </p:cNvSpPr>
          <p:nvPr/>
        </p:nvSpPr>
        <p:spPr bwMode="auto">
          <a:xfrm>
            <a:off x="8032750" y="2698750"/>
            <a:ext cx="76200" cy="762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1444" name="Line 244"/>
          <p:cNvSpPr>
            <a:spLocks noChangeShapeType="1"/>
          </p:cNvSpPr>
          <p:nvPr/>
        </p:nvSpPr>
        <p:spPr bwMode="auto">
          <a:xfrm>
            <a:off x="3822700" y="12065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5" name="Line 245"/>
          <p:cNvSpPr>
            <a:spLocks noChangeShapeType="1"/>
          </p:cNvSpPr>
          <p:nvPr/>
        </p:nvSpPr>
        <p:spPr bwMode="auto">
          <a:xfrm flipV="1">
            <a:off x="3822700" y="1130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6" name="Line 246"/>
          <p:cNvSpPr>
            <a:spLocks noChangeShapeType="1"/>
          </p:cNvSpPr>
          <p:nvPr/>
        </p:nvSpPr>
        <p:spPr bwMode="auto">
          <a:xfrm flipV="1">
            <a:off x="3975100" y="1130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7" name="Line 247"/>
          <p:cNvSpPr>
            <a:spLocks noChangeShapeType="1"/>
          </p:cNvSpPr>
          <p:nvPr/>
        </p:nvSpPr>
        <p:spPr bwMode="auto">
          <a:xfrm flipV="1">
            <a:off x="4127500" y="1130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8" name="Line 248"/>
          <p:cNvSpPr>
            <a:spLocks noChangeShapeType="1"/>
          </p:cNvSpPr>
          <p:nvPr/>
        </p:nvSpPr>
        <p:spPr bwMode="auto">
          <a:xfrm flipV="1">
            <a:off x="4279900" y="1130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9" name="Line 249"/>
          <p:cNvSpPr>
            <a:spLocks noChangeShapeType="1"/>
          </p:cNvSpPr>
          <p:nvPr/>
        </p:nvSpPr>
        <p:spPr bwMode="auto">
          <a:xfrm>
            <a:off x="3429000" y="2057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0" name="Line 250"/>
          <p:cNvSpPr>
            <a:spLocks noChangeShapeType="1"/>
          </p:cNvSpPr>
          <p:nvPr/>
        </p:nvSpPr>
        <p:spPr bwMode="auto">
          <a:xfrm>
            <a:off x="3429000" y="20574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1" name="Line 251"/>
          <p:cNvSpPr>
            <a:spLocks noChangeShapeType="1"/>
          </p:cNvSpPr>
          <p:nvPr/>
        </p:nvSpPr>
        <p:spPr bwMode="auto">
          <a:xfrm>
            <a:off x="3581400" y="20574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2" name="Line 252"/>
          <p:cNvSpPr>
            <a:spLocks noChangeShapeType="1"/>
          </p:cNvSpPr>
          <p:nvPr/>
        </p:nvSpPr>
        <p:spPr bwMode="auto">
          <a:xfrm>
            <a:off x="3733800" y="20574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3" name="Line 253"/>
          <p:cNvSpPr>
            <a:spLocks noChangeShapeType="1"/>
          </p:cNvSpPr>
          <p:nvPr/>
        </p:nvSpPr>
        <p:spPr bwMode="auto">
          <a:xfrm>
            <a:off x="3886200" y="20574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4" name="Line 254"/>
          <p:cNvSpPr>
            <a:spLocks noChangeShapeType="1"/>
          </p:cNvSpPr>
          <p:nvPr/>
        </p:nvSpPr>
        <p:spPr bwMode="auto">
          <a:xfrm>
            <a:off x="4762500" y="26670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5" name="Line 255"/>
          <p:cNvSpPr>
            <a:spLocks noChangeShapeType="1"/>
          </p:cNvSpPr>
          <p:nvPr/>
        </p:nvSpPr>
        <p:spPr bwMode="auto">
          <a:xfrm flipV="1">
            <a:off x="4762500" y="2590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6" name="Line 256"/>
          <p:cNvSpPr>
            <a:spLocks noChangeShapeType="1"/>
          </p:cNvSpPr>
          <p:nvPr/>
        </p:nvSpPr>
        <p:spPr bwMode="auto">
          <a:xfrm flipV="1">
            <a:off x="4914900" y="2590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7" name="Line 257"/>
          <p:cNvSpPr>
            <a:spLocks noChangeShapeType="1"/>
          </p:cNvSpPr>
          <p:nvPr/>
        </p:nvSpPr>
        <p:spPr bwMode="auto">
          <a:xfrm flipV="1">
            <a:off x="5067300" y="2590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8" name="Line 258"/>
          <p:cNvSpPr>
            <a:spLocks noChangeShapeType="1"/>
          </p:cNvSpPr>
          <p:nvPr/>
        </p:nvSpPr>
        <p:spPr bwMode="auto">
          <a:xfrm flipV="1">
            <a:off x="5219700" y="2590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9" name="Line 259"/>
          <p:cNvSpPr>
            <a:spLocks noChangeShapeType="1"/>
          </p:cNvSpPr>
          <p:nvPr/>
        </p:nvSpPr>
        <p:spPr bwMode="auto">
          <a:xfrm flipV="1">
            <a:off x="5372100" y="2590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0" name="Line 260"/>
          <p:cNvSpPr>
            <a:spLocks noChangeShapeType="1"/>
          </p:cNvSpPr>
          <p:nvPr/>
        </p:nvSpPr>
        <p:spPr bwMode="auto">
          <a:xfrm flipV="1">
            <a:off x="5524500" y="2590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1" name="Line 261"/>
          <p:cNvSpPr>
            <a:spLocks noChangeShapeType="1"/>
          </p:cNvSpPr>
          <p:nvPr/>
        </p:nvSpPr>
        <p:spPr bwMode="auto">
          <a:xfrm>
            <a:off x="4648200" y="23241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2" name="Line 262"/>
          <p:cNvSpPr>
            <a:spLocks noChangeShapeType="1"/>
          </p:cNvSpPr>
          <p:nvPr/>
        </p:nvSpPr>
        <p:spPr bwMode="auto">
          <a:xfrm flipV="1">
            <a:off x="4648200" y="2324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3" name="Line 263"/>
          <p:cNvSpPr>
            <a:spLocks noChangeShapeType="1"/>
          </p:cNvSpPr>
          <p:nvPr/>
        </p:nvSpPr>
        <p:spPr bwMode="auto">
          <a:xfrm flipV="1">
            <a:off x="4800600" y="2324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4" name="Line 264"/>
          <p:cNvSpPr>
            <a:spLocks noChangeShapeType="1"/>
          </p:cNvSpPr>
          <p:nvPr/>
        </p:nvSpPr>
        <p:spPr bwMode="auto">
          <a:xfrm flipV="1">
            <a:off x="4953000" y="2324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5" name="Line 265"/>
          <p:cNvSpPr>
            <a:spLocks noChangeShapeType="1"/>
          </p:cNvSpPr>
          <p:nvPr/>
        </p:nvSpPr>
        <p:spPr bwMode="auto">
          <a:xfrm flipV="1">
            <a:off x="5105400" y="2324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6" name="Line 266"/>
          <p:cNvSpPr>
            <a:spLocks noChangeShapeType="1"/>
          </p:cNvSpPr>
          <p:nvPr/>
        </p:nvSpPr>
        <p:spPr bwMode="auto">
          <a:xfrm flipV="1">
            <a:off x="5257800" y="2324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7" name="Line 267"/>
          <p:cNvSpPr>
            <a:spLocks noChangeShapeType="1"/>
          </p:cNvSpPr>
          <p:nvPr/>
        </p:nvSpPr>
        <p:spPr bwMode="auto">
          <a:xfrm flipV="1">
            <a:off x="5410200" y="2324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8" name="Line 268"/>
          <p:cNvSpPr>
            <a:spLocks noChangeShapeType="1"/>
          </p:cNvSpPr>
          <p:nvPr/>
        </p:nvSpPr>
        <p:spPr bwMode="auto">
          <a:xfrm flipV="1">
            <a:off x="4051300" y="27940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9" name="Line 269"/>
          <p:cNvSpPr>
            <a:spLocks noChangeShapeType="1"/>
          </p:cNvSpPr>
          <p:nvPr/>
        </p:nvSpPr>
        <p:spPr bwMode="auto">
          <a:xfrm flipH="1" flipV="1">
            <a:off x="3975100" y="3022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0" name="Line 270"/>
          <p:cNvSpPr>
            <a:spLocks noChangeShapeType="1"/>
          </p:cNvSpPr>
          <p:nvPr/>
        </p:nvSpPr>
        <p:spPr bwMode="auto">
          <a:xfrm flipH="1" flipV="1">
            <a:off x="4279900" y="2717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1" name="Line 271"/>
          <p:cNvSpPr>
            <a:spLocks noChangeShapeType="1"/>
          </p:cNvSpPr>
          <p:nvPr/>
        </p:nvSpPr>
        <p:spPr bwMode="auto">
          <a:xfrm flipH="1" flipV="1">
            <a:off x="4076700" y="29210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2" name="Line 272"/>
          <p:cNvSpPr>
            <a:spLocks noChangeShapeType="1"/>
          </p:cNvSpPr>
          <p:nvPr/>
        </p:nvSpPr>
        <p:spPr bwMode="auto">
          <a:xfrm flipH="1" flipV="1">
            <a:off x="4178300" y="2819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3" name="Line 273"/>
          <p:cNvSpPr>
            <a:spLocks noChangeShapeType="1"/>
          </p:cNvSpPr>
          <p:nvPr/>
        </p:nvSpPr>
        <p:spPr bwMode="auto">
          <a:xfrm flipV="1">
            <a:off x="4000500" y="21463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4" name="Line 274"/>
          <p:cNvSpPr>
            <a:spLocks noChangeShapeType="1"/>
          </p:cNvSpPr>
          <p:nvPr/>
        </p:nvSpPr>
        <p:spPr bwMode="auto">
          <a:xfrm flipH="1" flipV="1">
            <a:off x="4000500" y="2451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5" name="Line 275"/>
          <p:cNvSpPr>
            <a:spLocks noChangeShapeType="1"/>
          </p:cNvSpPr>
          <p:nvPr/>
        </p:nvSpPr>
        <p:spPr bwMode="auto">
          <a:xfrm flipH="1" flipV="1">
            <a:off x="4305300" y="2146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6" name="Line 276"/>
          <p:cNvSpPr>
            <a:spLocks noChangeShapeType="1"/>
          </p:cNvSpPr>
          <p:nvPr/>
        </p:nvSpPr>
        <p:spPr bwMode="auto">
          <a:xfrm flipH="1" flipV="1">
            <a:off x="4102100" y="23495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7" name="Line 277"/>
          <p:cNvSpPr>
            <a:spLocks noChangeShapeType="1"/>
          </p:cNvSpPr>
          <p:nvPr/>
        </p:nvSpPr>
        <p:spPr bwMode="auto">
          <a:xfrm flipH="1" flipV="1">
            <a:off x="4203700" y="2247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8" name="Line 278"/>
          <p:cNvSpPr>
            <a:spLocks noChangeShapeType="1"/>
          </p:cNvSpPr>
          <p:nvPr/>
        </p:nvSpPr>
        <p:spPr bwMode="auto">
          <a:xfrm>
            <a:off x="5105400" y="17272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9" name="Line 279"/>
          <p:cNvSpPr>
            <a:spLocks noChangeShapeType="1"/>
          </p:cNvSpPr>
          <p:nvPr/>
        </p:nvSpPr>
        <p:spPr bwMode="auto">
          <a:xfrm flipH="1">
            <a:off x="5207000" y="1752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0" name="Line 280"/>
          <p:cNvSpPr>
            <a:spLocks noChangeShapeType="1"/>
          </p:cNvSpPr>
          <p:nvPr/>
        </p:nvSpPr>
        <p:spPr bwMode="auto">
          <a:xfrm flipH="1">
            <a:off x="5422900" y="1955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1" name="Line 281"/>
          <p:cNvSpPr>
            <a:spLocks noChangeShapeType="1"/>
          </p:cNvSpPr>
          <p:nvPr/>
        </p:nvSpPr>
        <p:spPr bwMode="auto">
          <a:xfrm flipH="1">
            <a:off x="5105400" y="1638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2" name="Line 282"/>
          <p:cNvSpPr>
            <a:spLocks noChangeShapeType="1"/>
          </p:cNvSpPr>
          <p:nvPr/>
        </p:nvSpPr>
        <p:spPr bwMode="auto">
          <a:xfrm flipH="1">
            <a:off x="5321300" y="1866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3" name="Line 283"/>
          <p:cNvSpPr>
            <a:spLocks noChangeShapeType="1"/>
          </p:cNvSpPr>
          <p:nvPr/>
        </p:nvSpPr>
        <p:spPr bwMode="auto">
          <a:xfrm>
            <a:off x="3632200" y="24892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4" name="Line 284"/>
          <p:cNvSpPr>
            <a:spLocks noChangeShapeType="1"/>
          </p:cNvSpPr>
          <p:nvPr/>
        </p:nvSpPr>
        <p:spPr bwMode="auto">
          <a:xfrm flipH="1">
            <a:off x="3733800" y="2514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5" name="Line 285"/>
          <p:cNvSpPr>
            <a:spLocks noChangeShapeType="1"/>
          </p:cNvSpPr>
          <p:nvPr/>
        </p:nvSpPr>
        <p:spPr bwMode="auto">
          <a:xfrm flipH="1">
            <a:off x="3949700" y="2717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6" name="Line 286"/>
          <p:cNvSpPr>
            <a:spLocks noChangeShapeType="1"/>
          </p:cNvSpPr>
          <p:nvPr/>
        </p:nvSpPr>
        <p:spPr bwMode="auto">
          <a:xfrm flipH="1">
            <a:off x="3632200" y="2400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7" name="Line 287"/>
          <p:cNvSpPr>
            <a:spLocks noChangeShapeType="1"/>
          </p:cNvSpPr>
          <p:nvPr/>
        </p:nvSpPr>
        <p:spPr bwMode="auto">
          <a:xfrm flipH="1">
            <a:off x="3848100" y="2628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8" name="Line 288"/>
          <p:cNvSpPr>
            <a:spLocks noChangeShapeType="1"/>
          </p:cNvSpPr>
          <p:nvPr/>
        </p:nvSpPr>
        <p:spPr bwMode="auto">
          <a:xfrm>
            <a:off x="4457700" y="10922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9" name="Line 289"/>
          <p:cNvSpPr>
            <a:spLocks noChangeShapeType="1"/>
          </p:cNvSpPr>
          <p:nvPr/>
        </p:nvSpPr>
        <p:spPr bwMode="auto">
          <a:xfrm flipH="1">
            <a:off x="4559300" y="1117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0" name="Line 290"/>
          <p:cNvSpPr>
            <a:spLocks noChangeShapeType="1"/>
          </p:cNvSpPr>
          <p:nvPr/>
        </p:nvSpPr>
        <p:spPr bwMode="auto">
          <a:xfrm flipH="1">
            <a:off x="4775200" y="1320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1" name="Line 291"/>
          <p:cNvSpPr>
            <a:spLocks noChangeShapeType="1"/>
          </p:cNvSpPr>
          <p:nvPr/>
        </p:nvSpPr>
        <p:spPr bwMode="auto">
          <a:xfrm flipH="1">
            <a:off x="4457700" y="10033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2" name="Line 292"/>
          <p:cNvSpPr>
            <a:spLocks noChangeShapeType="1"/>
          </p:cNvSpPr>
          <p:nvPr/>
        </p:nvSpPr>
        <p:spPr bwMode="auto">
          <a:xfrm flipH="1">
            <a:off x="4673600" y="1231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3" name="Line 293"/>
          <p:cNvSpPr>
            <a:spLocks noChangeShapeType="1"/>
          </p:cNvSpPr>
          <p:nvPr/>
        </p:nvSpPr>
        <p:spPr bwMode="auto">
          <a:xfrm>
            <a:off x="4279900" y="1892300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4" name="Line 294"/>
          <p:cNvSpPr>
            <a:spLocks noChangeShapeType="1"/>
          </p:cNvSpPr>
          <p:nvPr/>
        </p:nvSpPr>
        <p:spPr bwMode="auto">
          <a:xfrm flipV="1">
            <a:off x="4279900" y="1816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5" name="Line 295"/>
          <p:cNvSpPr>
            <a:spLocks noChangeShapeType="1"/>
          </p:cNvSpPr>
          <p:nvPr/>
        </p:nvSpPr>
        <p:spPr bwMode="auto">
          <a:xfrm flipV="1">
            <a:off x="4432300" y="1816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6" name="Line 296"/>
          <p:cNvSpPr>
            <a:spLocks noChangeShapeType="1"/>
          </p:cNvSpPr>
          <p:nvPr/>
        </p:nvSpPr>
        <p:spPr bwMode="auto">
          <a:xfrm flipV="1">
            <a:off x="4584700" y="1816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7" name="Line 297"/>
          <p:cNvSpPr>
            <a:spLocks noChangeShapeType="1"/>
          </p:cNvSpPr>
          <p:nvPr/>
        </p:nvSpPr>
        <p:spPr bwMode="auto">
          <a:xfrm flipV="1">
            <a:off x="4737100" y="1816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8" name="Line 298"/>
          <p:cNvSpPr>
            <a:spLocks noChangeShapeType="1"/>
          </p:cNvSpPr>
          <p:nvPr/>
        </p:nvSpPr>
        <p:spPr bwMode="auto">
          <a:xfrm flipV="1">
            <a:off x="4889500" y="1816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9" name="Line 299"/>
          <p:cNvSpPr>
            <a:spLocks noChangeShapeType="1"/>
          </p:cNvSpPr>
          <p:nvPr/>
        </p:nvSpPr>
        <p:spPr bwMode="auto">
          <a:xfrm flipV="1">
            <a:off x="5041900" y="1816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0" name="Line 300"/>
          <p:cNvSpPr>
            <a:spLocks noChangeShapeType="1"/>
          </p:cNvSpPr>
          <p:nvPr/>
        </p:nvSpPr>
        <p:spPr bwMode="auto">
          <a:xfrm>
            <a:off x="3848100" y="15113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1" name="Line 301"/>
          <p:cNvSpPr>
            <a:spLocks noChangeShapeType="1"/>
          </p:cNvSpPr>
          <p:nvPr/>
        </p:nvSpPr>
        <p:spPr bwMode="auto">
          <a:xfrm>
            <a:off x="3848100" y="151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2" name="Line 302"/>
          <p:cNvSpPr>
            <a:spLocks noChangeShapeType="1"/>
          </p:cNvSpPr>
          <p:nvPr/>
        </p:nvSpPr>
        <p:spPr bwMode="auto">
          <a:xfrm>
            <a:off x="4000500" y="151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3" name="Line 303"/>
          <p:cNvSpPr>
            <a:spLocks noChangeShapeType="1"/>
          </p:cNvSpPr>
          <p:nvPr/>
        </p:nvSpPr>
        <p:spPr bwMode="auto">
          <a:xfrm>
            <a:off x="4152900" y="151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4" name="Line 304"/>
          <p:cNvSpPr>
            <a:spLocks noChangeShapeType="1"/>
          </p:cNvSpPr>
          <p:nvPr/>
        </p:nvSpPr>
        <p:spPr bwMode="auto">
          <a:xfrm>
            <a:off x="4305300" y="15113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5" name="Rectangle 305"/>
          <p:cNvSpPr>
            <a:spLocks noChangeArrowheads="1"/>
          </p:cNvSpPr>
          <p:nvPr/>
        </p:nvSpPr>
        <p:spPr bwMode="auto">
          <a:xfrm>
            <a:off x="1317625" y="568325"/>
            <a:ext cx="1158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b="1">
                <a:solidFill>
                  <a:srgbClr val="FF0000"/>
                </a:solidFill>
                <a:latin typeface="Times New Roman" panose="02020603050405020304" pitchFamily="18" charset="0"/>
              </a:rPr>
              <a:t>Reference</a:t>
            </a:r>
          </a:p>
        </p:txBody>
      </p:sp>
      <p:sp>
        <p:nvSpPr>
          <p:cNvPr id="51506" name="Rectangle 306"/>
          <p:cNvSpPr>
            <a:spLocks noChangeArrowheads="1"/>
          </p:cNvSpPr>
          <p:nvPr/>
        </p:nvSpPr>
        <p:spPr bwMode="auto">
          <a:xfrm>
            <a:off x="3997325" y="581025"/>
            <a:ext cx="765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b="1">
                <a:latin typeface="Times New Roman" panose="02020603050405020304" pitchFamily="18" charset="0"/>
              </a:rPr>
              <a:t>Cot–1</a:t>
            </a:r>
          </a:p>
        </p:txBody>
      </p:sp>
      <p:sp>
        <p:nvSpPr>
          <p:cNvPr id="51507" name="Rectangle 307"/>
          <p:cNvSpPr>
            <a:spLocks noChangeArrowheads="1"/>
          </p:cNvSpPr>
          <p:nvPr/>
        </p:nvSpPr>
        <p:spPr bwMode="auto">
          <a:xfrm>
            <a:off x="6664325" y="58102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 b="1">
                <a:solidFill>
                  <a:srgbClr val="00FF00"/>
                </a:solidFill>
                <a:latin typeface="Times New Roman" panose="02020603050405020304" pitchFamily="18" charset="0"/>
              </a:rPr>
              <a:t>Test</a:t>
            </a:r>
          </a:p>
        </p:txBody>
      </p:sp>
      <p:sp>
        <p:nvSpPr>
          <p:cNvPr id="51508" name="Line 308"/>
          <p:cNvSpPr>
            <a:spLocks noChangeShapeType="1"/>
          </p:cNvSpPr>
          <p:nvPr/>
        </p:nvSpPr>
        <p:spPr bwMode="auto">
          <a:xfrm>
            <a:off x="4991100" y="1219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9" name="Line 309"/>
          <p:cNvSpPr>
            <a:spLocks noChangeShapeType="1"/>
          </p:cNvSpPr>
          <p:nvPr/>
        </p:nvSpPr>
        <p:spPr bwMode="auto">
          <a:xfrm flipV="1">
            <a:off x="4991100" y="1143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0" name="Line 310"/>
          <p:cNvSpPr>
            <a:spLocks noChangeShapeType="1"/>
          </p:cNvSpPr>
          <p:nvPr/>
        </p:nvSpPr>
        <p:spPr bwMode="auto">
          <a:xfrm flipV="1">
            <a:off x="5143500" y="1143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1" name="Line 311"/>
          <p:cNvSpPr>
            <a:spLocks noChangeShapeType="1"/>
          </p:cNvSpPr>
          <p:nvPr/>
        </p:nvSpPr>
        <p:spPr bwMode="auto">
          <a:xfrm flipV="1">
            <a:off x="5295900" y="1143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2" name="Line 312"/>
          <p:cNvSpPr>
            <a:spLocks noChangeShapeType="1"/>
          </p:cNvSpPr>
          <p:nvPr/>
        </p:nvSpPr>
        <p:spPr bwMode="auto">
          <a:xfrm flipV="1">
            <a:off x="5448300" y="1143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3" name="Line 313"/>
          <p:cNvSpPr>
            <a:spLocks noChangeShapeType="1"/>
          </p:cNvSpPr>
          <p:nvPr/>
        </p:nvSpPr>
        <p:spPr bwMode="auto">
          <a:xfrm>
            <a:off x="4775200" y="9017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4" name="Line 314"/>
          <p:cNvSpPr>
            <a:spLocks noChangeShapeType="1"/>
          </p:cNvSpPr>
          <p:nvPr/>
        </p:nvSpPr>
        <p:spPr bwMode="auto">
          <a:xfrm>
            <a:off x="47752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5" name="Line 315"/>
          <p:cNvSpPr>
            <a:spLocks noChangeShapeType="1"/>
          </p:cNvSpPr>
          <p:nvPr/>
        </p:nvSpPr>
        <p:spPr bwMode="auto">
          <a:xfrm>
            <a:off x="49276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6" name="Line 316"/>
          <p:cNvSpPr>
            <a:spLocks noChangeShapeType="1"/>
          </p:cNvSpPr>
          <p:nvPr/>
        </p:nvSpPr>
        <p:spPr bwMode="auto">
          <a:xfrm>
            <a:off x="50800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7" name="Line 317"/>
          <p:cNvSpPr>
            <a:spLocks noChangeShapeType="1"/>
          </p:cNvSpPr>
          <p:nvPr/>
        </p:nvSpPr>
        <p:spPr bwMode="auto">
          <a:xfrm>
            <a:off x="52324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8" name="Line 318"/>
          <p:cNvSpPr>
            <a:spLocks noChangeShapeType="1"/>
          </p:cNvSpPr>
          <p:nvPr/>
        </p:nvSpPr>
        <p:spPr bwMode="auto">
          <a:xfrm flipV="1">
            <a:off x="5422900" y="13081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9" name="Line 319"/>
          <p:cNvSpPr>
            <a:spLocks noChangeShapeType="1"/>
          </p:cNvSpPr>
          <p:nvPr/>
        </p:nvSpPr>
        <p:spPr bwMode="auto">
          <a:xfrm flipH="1" flipV="1">
            <a:off x="5346700" y="15367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0" name="Line 320"/>
          <p:cNvSpPr>
            <a:spLocks noChangeShapeType="1"/>
          </p:cNvSpPr>
          <p:nvPr/>
        </p:nvSpPr>
        <p:spPr bwMode="auto">
          <a:xfrm flipH="1" flipV="1">
            <a:off x="5651500" y="1231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1" name="Line 321"/>
          <p:cNvSpPr>
            <a:spLocks noChangeShapeType="1"/>
          </p:cNvSpPr>
          <p:nvPr/>
        </p:nvSpPr>
        <p:spPr bwMode="auto">
          <a:xfrm flipH="1" flipV="1">
            <a:off x="5448300" y="1435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2" name="Line 322"/>
          <p:cNvSpPr>
            <a:spLocks noChangeShapeType="1"/>
          </p:cNvSpPr>
          <p:nvPr/>
        </p:nvSpPr>
        <p:spPr bwMode="auto">
          <a:xfrm flipH="1" flipV="1">
            <a:off x="5549900" y="13335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3" name="Line 323"/>
          <p:cNvSpPr>
            <a:spLocks noChangeShapeType="1"/>
          </p:cNvSpPr>
          <p:nvPr/>
        </p:nvSpPr>
        <p:spPr bwMode="auto">
          <a:xfrm flipV="1">
            <a:off x="4622800" y="13716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4" name="Line 324"/>
          <p:cNvSpPr>
            <a:spLocks noChangeShapeType="1"/>
          </p:cNvSpPr>
          <p:nvPr/>
        </p:nvSpPr>
        <p:spPr bwMode="auto">
          <a:xfrm flipH="1" flipV="1">
            <a:off x="4622800" y="1676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5" name="Line 325"/>
          <p:cNvSpPr>
            <a:spLocks noChangeShapeType="1"/>
          </p:cNvSpPr>
          <p:nvPr/>
        </p:nvSpPr>
        <p:spPr bwMode="auto">
          <a:xfrm flipH="1" flipV="1">
            <a:off x="4927600" y="1371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6" name="Line 326"/>
          <p:cNvSpPr>
            <a:spLocks noChangeShapeType="1"/>
          </p:cNvSpPr>
          <p:nvPr/>
        </p:nvSpPr>
        <p:spPr bwMode="auto">
          <a:xfrm flipH="1" flipV="1">
            <a:off x="4724400" y="15748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7" name="Line 327"/>
          <p:cNvSpPr>
            <a:spLocks noChangeShapeType="1"/>
          </p:cNvSpPr>
          <p:nvPr/>
        </p:nvSpPr>
        <p:spPr bwMode="auto">
          <a:xfrm flipH="1" flipV="1">
            <a:off x="4826000" y="14732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8" name="Line 328"/>
          <p:cNvSpPr>
            <a:spLocks noChangeShapeType="1"/>
          </p:cNvSpPr>
          <p:nvPr/>
        </p:nvSpPr>
        <p:spPr bwMode="auto">
          <a:xfrm>
            <a:off x="3619500" y="16510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9" name="Line 329"/>
          <p:cNvSpPr>
            <a:spLocks noChangeShapeType="1"/>
          </p:cNvSpPr>
          <p:nvPr/>
        </p:nvSpPr>
        <p:spPr bwMode="auto">
          <a:xfrm flipH="1">
            <a:off x="3721100" y="1676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0" name="Line 330"/>
          <p:cNvSpPr>
            <a:spLocks noChangeShapeType="1"/>
          </p:cNvSpPr>
          <p:nvPr/>
        </p:nvSpPr>
        <p:spPr bwMode="auto">
          <a:xfrm flipH="1">
            <a:off x="3937000" y="18796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1" name="Line 331"/>
          <p:cNvSpPr>
            <a:spLocks noChangeShapeType="1"/>
          </p:cNvSpPr>
          <p:nvPr/>
        </p:nvSpPr>
        <p:spPr bwMode="auto">
          <a:xfrm flipH="1">
            <a:off x="3619500" y="15621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2" name="Line 332"/>
          <p:cNvSpPr>
            <a:spLocks noChangeShapeType="1"/>
          </p:cNvSpPr>
          <p:nvPr/>
        </p:nvSpPr>
        <p:spPr bwMode="auto">
          <a:xfrm flipH="1">
            <a:off x="3835400" y="17907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3" name="Line 333"/>
          <p:cNvSpPr>
            <a:spLocks noChangeShapeType="1"/>
          </p:cNvSpPr>
          <p:nvPr/>
        </p:nvSpPr>
        <p:spPr bwMode="auto">
          <a:xfrm>
            <a:off x="4419600" y="25908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4" name="Line 334"/>
          <p:cNvSpPr>
            <a:spLocks noChangeShapeType="1"/>
          </p:cNvSpPr>
          <p:nvPr/>
        </p:nvSpPr>
        <p:spPr bwMode="auto">
          <a:xfrm flipH="1">
            <a:off x="4521200" y="26162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5" name="Line 335"/>
          <p:cNvSpPr>
            <a:spLocks noChangeShapeType="1"/>
          </p:cNvSpPr>
          <p:nvPr/>
        </p:nvSpPr>
        <p:spPr bwMode="auto">
          <a:xfrm flipH="1">
            <a:off x="4737100" y="28194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6" name="Line 336"/>
          <p:cNvSpPr>
            <a:spLocks noChangeShapeType="1"/>
          </p:cNvSpPr>
          <p:nvPr/>
        </p:nvSpPr>
        <p:spPr bwMode="auto">
          <a:xfrm flipH="1">
            <a:off x="4419600" y="25019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7" name="Line 337"/>
          <p:cNvSpPr>
            <a:spLocks noChangeShapeType="1"/>
          </p:cNvSpPr>
          <p:nvPr/>
        </p:nvSpPr>
        <p:spPr bwMode="auto">
          <a:xfrm flipH="1">
            <a:off x="4635500" y="2730500"/>
            <a:ext cx="76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8" name="Line 338"/>
          <p:cNvSpPr>
            <a:spLocks noChangeShapeType="1"/>
          </p:cNvSpPr>
          <p:nvPr/>
        </p:nvSpPr>
        <p:spPr bwMode="auto">
          <a:xfrm>
            <a:off x="4546600" y="20701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9" name="Line 339"/>
          <p:cNvSpPr>
            <a:spLocks noChangeShapeType="1"/>
          </p:cNvSpPr>
          <p:nvPr/>
        </p:nvSpPr>
        <p:spPr bwMode="auto">
          <a:xfrm>
            <a:off x="4699000" y="2070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0" name="Line 340"/>
          <p:cNvSpPr>
            <a:spLocks noChangeShapeType="1"/>
          </p:cNvSpPr>
          <p:nvPr/>
        </p:nvSpPr>
        <p:spPr bwMode="auto">
          <a:xfrm>
            <a:off x="4851400" y="2070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1" name="Line 341"/>
          <p:cNvSpPr>
            <a:spLocks noChangeShapeType="1"/>
          </p:cNvSpPr>
          <p:nvPr/>
        </p:nvSpPr>
        <p:spPr bwMode="auto">
          <a:xfrm>
            <a:off x="5003800" y="2070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2" name="Rectangle 342"/>
          <p:cNvSpPr>
            <a:spLocks noChangeArrowheads="1"/>
          </p:cNvSpPr>
          <p:nvPr/>
        </p:nvSpPr>
        <p:spPr bwMode="auto">
          <a:xfrm>
            <a:off x="1330325" y="3806825"/>
            <a:ext cx="248761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>
                <a:latin typeface="Trebuchet MS" panose="020B0603020202020204" pitchFamily="34" charset="0"/>
              </a:rPr>
              <a:t>Unique sequences are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>
                <a:latin typeface="Trebuchet MS" panose="020B0603020202020204" pitchFamily="34" charset="0"/>
              </a:rPr>
              <a:t>labeled  by</a:t>
            </a:r>
            <a:r>
              <a:rPr lang="cs-CZ" altLang="cs-CZ" sz="1800">
                <a:latin typeface="Trebuchet MS" panose="020B0603020202020204" pitchFamily="34" charset="0"/>
              </a:rPr>
              <a:t> </a:t>
            </a:r>
            <a:r>
              <a:rPr lang="en-GB" altLang="cs-CZ" sz="1800" i="1">
                <a:latin typeface="Trebuchet MS" panose="020B0603020202020204" pitchFamily="34" charset="0"/>
              </a:rPr>
              <a:t>in situ</a:t>
            </a:r>
            <a:endParaRPr lang="en-GB" altLang="cs-CZ" sz="180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>
                <a:latin typeface="Trebuchet MS" panose="020B0603020202020204" pitchFamily="34" charset="0"/>
              </a:rPr>
              <a:t>hybridization</a:t>
            </a:r>
          </a:p>
        </p:txBody>
      </p:sp>
      <p:sp>
        <p:nvSpPr>
          <p:cNvPr id="51543" name="Rectangle 343"/>
          <p:cNvSpPr>
            <a:spLocks noChangeArrowheads="1"/>
          </p:cNvSpPr>
          <p:nvPr/>
        </p:nvSpPr>
        <p:spPr bwMode="auto">
          <a:xfrm>
            <a:off x="4822825" y="3832225"/>
            <a:ext cx="25447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>
                <a:latin typeface="Trebuchet MS" panose="020B0603020202020204" pitchFamily="34" charset="0"/>
              </a:rPr>
              <a:t>Cot–1 suppresses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>
                <a:latin typeface="Trebuchet MS" panose="020B0603020202020204" pitchFamily="34" charset="0"/>
              </a:rPr>
              <a:t>hybridization of repeat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800">
                <a:latin typeface="Trebuchet MS" panose="020B0603020202020204" pitchFamily="34" charset="0"/>
              </a:rPr>
              <a:t>sequences</a:t>
            </a:r>
          </a:p>
        </p:txBody>
      </p:sp>
      <p:sp>
        <p:nvSpPr>
          <p:cNvPr id="51544" name="Line 344"/>
          <p:cNvSpPr>
            <a:spLocks noChangeShapeType="1"/>
          </p:cNvSpPr>
          <p:nvPr/>
        </p:nvSpPr>
        <p:spPr bwMode="auto">
          <a:xfrm>
            <a:off x="3632200" y="9779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5" name="Line 345"/>
          <p:cNvSpPr>
            <a:spLocks noChangeShapeType="1"/>
          </p:cNvSpPr>
          <p:nvPr/>
        </p:nvSpPr>
        <p:spPr bwMode="auto">
          <a:xfrm flipV="1">
            <a:off x="36322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6" name="Line 346"/>
          <p:cNvSpPr>
            <a:spLocks noChangeShapeType="1"/>
          </p:cNvSpPr>
          <p:nvPr/>
        </p:nvSpPr>
        <p:spPr bwMode="auto">
          <a:xfrm flipV="1">
            <a:off x="37846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7" name="Line 347"/>
          <p:cNvSpPr>
            <a:spLocks noChangeShapeType="1"/>
          </p:cNvSpPr>
          <p:nvPr/>
        </p:nvSpPr>
        <p:spPr bwMode="auto">
          <a:xfrm flipV="1">
            <a:off x="39370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8" name="Line 348"/>
          <p:cNvSpPr>
            <a:spLocks noChangeShapeType="1"/>
          </p:cNvSpPr>
          <p:nvPr/>
        </p:nvSpPr>
        <p:spPr bwMode="auto">
          <a:xfrm flipV="1">
            <a:off x="4089400" y="901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9" name="Line 349"/>
          <p:cNvSpPr>
            <a:spLocks noChangeShapeType="1"/>
          </p:cNvSpPr>
          <p:nvPr/>
        </p:nvSpPr>
        <p:spPr bwMode="auto">
          <a:xfrm>
            <a:off x="5067300" y="28829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0" name="Line 350"/>
          <p:cNvSpPr>
            <a:spLocks noChangeShapeType="1"/>
          </p:cNvSpPr>
          <p:nvPr/>
        </p:nvSpPr>
        <p:spPr bwMode="auto">
          <a:xfrm flipV="1">
            <a:off x="5067300" y="2806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1" name="Line 351"/>
          <p:cNvSpPr>
            <a:spLocks noChangeShapeType="1"/>
          </p:cNvSpPr>
          <p:nvPr/>
        </p:nvSpPr>
        <p:spPr bwMode="auto">
          <a:xfrm flipV="1">
            <a:off x="5219700" y="2806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2" name="Line 352"/>
          <p:cNvSpPr>
            <a:spLocks noChangeShapeType="1"/>
          </p:cNvSpPr>
          <p:nvPr/>
        </p:nvSpPr>
        <p:spPr bwMode="auto">
          <a:xfrm flipV="1">
            <a:off x="5372100" y="2806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3" name="Line 353"/>
          <p:cNvSpPr>
            <a:spLocks noChangeShapeType="1"/>
          </p:cNvSpPr>
          <p:nvPr/>
        </p:nvSpPr>
        <p:spPr bwMode="auto">
          <a:xfrm flipV="1">
            <a:off x="5524500" y="28067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4" name="Line 354"/>
          <p:cNvSpPr>
            <a:spLocks noChangeShapeType="1"/>
          </p:cNvSpPr>
          <p:nvPr/>
        </p:nvSpPr>
        <p:spPr bwMode="auto">
          <a:xfrm>
            <a:off x="4546600" y="2082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5" name="Line 355"/>
          <p:cNvSpPr>
            <a:spLocks noChangeShapeType="1"/>
          </p:cNvSpPr>
          <p:nvPr/>
        </p:nvSpPr>
        <p:spPr bwMode="auto">
          <a:xfrm>
            <a:off x="3441700" y="28321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6" name="Line 356"/>
          <p:cNvSpPr>
            <a:spLocks noChangeShapeType="1"/>
          </p:cNvSpPr>
          <p:nvPr/>
        </p:nvSpPr>
        <p:spPr bwMode="auto">
          <a:xfrm>
            <a:off x="3594100" y="2832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7" name="Line 357"/>
          <p:cNvSpPr>
            <a:spLocks noChangeShapeType="1"/>
          </p:cNvSpPr>
          <p:nvPr/>
        </p:nvSpPr>
        <p:spPr bwMode="auto">
          <a:xfrm>
            <a:off x="3746500" y="2832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8" name="Line 358"/>
          <p:cNvSpPr>
            <a:spLocks noChangeShapeType="1"/>
          </p:cNvSpPr>
          <p:nvPr/>
        </p:nvSpPr>
        <p:spPr bwMode="auto">
          <a:xfrm>
            <a:off x="3898900" y="28321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9" name="Line 359"/>
          <p:cNvSpPr>
            <a:spLocks noChangeShapeType="1"/>
          </p:cNvSpPr>
          <p:nvPr/>
        </p:nvSpPr>
        <p:spPr bwMode="auto">
          <a:xfrm>
            <a:off x="3441700" y="28448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0" name="Rectangle 360"/>
          <p:cNvSpPr>
            <a:spLocks noChangeArrowheads="1"/>
          </p:cNvSpPr>
          <p:nvPr/>
        </p:nvSpPr>
        <p:spPr bwMode="auto">
          <a:xfrm>
            <a:off x="250825" y="5876925"/>
            <a:ext cx="84026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>
                <a:latin typeface="Trebuchet MS" panose="020B0603020202020204" pitchFamily="34" charset="0"/>
              </a:rPr>
              <a:t>Relative brightness depends on amount of labeled DNA with appropriate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>
                <a:latin typeface="Trebuchet MS" panose="020B0603020202020204" pitchFamily="34" charset="0"/>
              </a:rPr>
              <a:t>complementary sequences, i.e. on the DNA copy number at this locus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GH mo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42830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CGH cerv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6613"/>
            <a:ext cx="4229100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GH zele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36975"/>
            <a:ext cx="42830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CGH slozeny obra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6813"/>
            <a:ext cx="4322763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755650" y="0"/>
            <a:ext cx="766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cs typeface="Times New Roman" panose="02020603050405020304" pitchFamily="18" charset="0"/>
              </a:rPr>
              <a:t>Mitoses scanning, CCD camera filters for B, G, 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4" t="62350" r="56079" b="20773"/>
          <a:stretch>
            <a:fillRect/>
          </a:stretch>
        </p:blipFill>
        <p:spPr bwMode="auto">
          <a:xfrm>
            <a:off x="1116013" y="2301875"/>
            <a:ext cx="324008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2" t="65343" r="1953" b="20790"/>
          <a:stretch>
            <a:fillRect/>
          </a:stretch>
        </p:blipFill>
        <p:spPr bwMode="auto">
          <a:xfrm>
            <a:off x="4643438" y="2565400"/>
            <a:ext cx="3313112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79388" y="1844675"/>
            <a:ext cx="1903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heterochromatin</a:t>
            </a: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755650" y="5445125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treshold 0.8</a:t>
            </a: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419475" y="5445125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treshold 1.2</a:t>
            </a: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716463" y="5229225"/>
            <a:ext cx="2327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chromosome number</a:t>
            </a: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092950" y="5589588"/>
            <a:ext cx="2051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number of chromosomes in analysis</a:t>
            </a: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059113" y="1844675"/>
            <a:ext cx="623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rgbClr val="66FF33"/>
                </a:solidFill>
                <a:latin typeface="Trebuchet MS" panose="020B0603020202020204" pitchFamily="34" charset="0"/>
              </a:rPr>
              <a:t>gain</a:t>
            </a:r>
            <a:endParaRPr lang="en-US" altLang="cs-CZ" sz="1800" b="1">
              <a:solidFill>
                <a:srgbClr val="66FF33"/>
              </a:solidFill>
              <a:latin typeface="Trebuchet MS" panose="020B0603020202020204" pitchFamily="34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435600" y="1916113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Trebuchet MS" panose="020B0603020202020204" pitchFamily="34" charset="0"/>
              </a:rPr>
              <a:t>loss</a:t>
            </a:r>
            <a:endParaRPr lang="en-US" altLang="cs-CZ" sz="1800" b="1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3779838" y="2276475"/>
            <a:ext cx="288925" cy="72072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5292725" y="2276475"/>
            <a:ext cx="431800" cy="86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1692275" y="2205038"/>
            <a:ext cx="288925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V="1">
            <a:off x="1908175" y="4868863"/>
            <a:ext cx="431800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flipH="1" flipV="1">
            <a:off x="3203575" y="4868863"/>
            <a:ext cx="431800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 flipV="1">
            <a:off x="5651500" y="4941888"/>
            <a:ext cx="431800" cy="433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 flipV="1">
            <a:off x="6732588" y="5084763"/>
            <a:ext cx="43180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6300788" y="3284538"/>
            <a:ext cx="86360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7164388" y="2852738"/>
            <a:ext cx="1836737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fluorescent ratio profile</a:t>
            </a: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539750" y="188913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500" b="1"/>
              <a:t>Identification of aberrations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468313" y="6165850"/>
            <a:ext cx="568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latin typeface="Trebuchet MS" panose="020B0603020202020204" pitchFamily="34" charset="0"/>
              </a:rPr>
              <a:t>Minimaly 10 metaphases should be processed.</a:t>
            </a:r>
            <a:r>
              <a:rPr lang="cs-CZ" altLang="cs-CZ" sz="200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endParaRPr lang="en-US" altLang="cs-CZ" sz="20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0" y="8366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lang="cs-CZ" altLang="cs-CZ" sz="1800"/>
              <a:t>Florescent ratio profile is compared to the fixed tresholds (15-20% from ratio 1). The r</a:t>
            </a:r>
            <a:r>
              <a:rPr lang="en-US" altLang="cs-CZ" sz="1800"/>
              <a:t>atio profile that deviate</a:t>
            </a:r>
            <a:r>
              <a:rPr lang="cs-CZ" altLang="cs-CZ" sz="1800"/>
              <a:t>s</a:t>
            </a:r>
            <a:r>
              <a:rPr lang="en-US" altLang="cs-CZ" sz="1800"/>
              <a:t> 15 % - 20 % from ratio 1.0 </a:t>
            </a:r>
            <a:r>
              <a:rPr lang="cs-CZ" altLang="cs-CZ" sz="1800"/>
              <a:t>is </a:t>
            </a:r>
            <a:r>
              <a:rPr lang="en-US" altLang="cs-CZ" sz="1800"/>
              <a:t>typically regarded as aberrant</a:t>
            </a:r>
            <a:r>
              <a:rPr lang="cs-CZ" altLang="cs-CZ" sz="1800"/>
              <a:t>.</a:t>
            </a:r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>
            <a:off x="1692275" y="2205038"/>
            <a:ext cx="288925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 flipV="1">
            <a:off x="1908175" y="4868863"/>
            <a:ext cx="431800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 flipV="1">
            <a:off x="3203575" y="4868863"/>
            <a:ext cx="4318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>
            <a:off x="1692275" y="2205038"/>
            <a:ext cx="2889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 flipV="1">
            <a:off x="1908175" y="4868863"/>
            <a:ext cx="431800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4460" r="1953" b="1042"/>
          <a:stretch>
            <a:fillRect/>
          </a:stretch>
        </p:blipFill>
        <p:spPr bwMode="auto">
          <a:xfrm>
            <a:off x="323850" y="0"/>
            <a:ext cx="8604250" cy="679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7747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 eaLnBrk="1" hangingPunct="1"/>
            <a:r>
              <a:rPr lang="en-GB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Advantages of CGH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7745412" cy="475297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GB" altLang="cs-CZ" sz="2400" dirty="0" smtClean="0"/>
              <a:t>detects </a:t>
            </a:r>
            <a:r>
              <a:rPr lang="en-GB" altLang="cs-CZ" sz="2400" dirty="0" smtClean="0"/>
              <a:t>and </a:t>
            </a:r>
            <a:r>
              <a:rPr lang="en-GB" altLang="cs-CZ" sz="2400" b="1" dirty="0" smtClean="0"/>
              <a:t>quantifies DNA </a:t>
            </a:r>
            <a:r>
              <a:rPr lang="en-GB" altLang="cs-CZ" sz="2400" dirty="0" smtClean="0"/>
              <a:t>copy number gains and losses throughout an </a:t>
            </a:r>
            <a:r>
              <a:rPr lang="en-GB" altLang="cs-CZ" sz="2400" b="1" dirty="0" smtClean="0"/>
              <a:t>entire genome </a:t>
            </a:r>
            <a:r>
              <a:rPr lang="en-GB" altLang="cs-CZ" sz="2400" dirty="0" smtClean="0"/>
              <a:t>in a </a:t>
            </a:r>
            <a:r>
              <a:rPr lang="en-GB" altLang="cs-CZ" sz="2400" b="1" dirty="0" smtClean="0"/>
              <a:t>single</a:t>
            </a:r>
            <a:r>
              <a:rPr lang="en-GB" altLang="cs-CZ" sz="2400" dirty="0" smtClean="0"/>
              <a:t> analysis</a:t>
            </a:r>
            <a:endParaRPr lang="cs-CZ" altLang="cs-CZ" sz="2400" dirty="0" smtClean="0"/>
          </a:p>
          <a:p>
            <a:pPr eaLnBrk="1" hangingPunct="1"/>
            <a:endParaRPr lang="en-GB" altLang="cs-CZ" sz="900" dirty="0" smtClean="0"/>
          </a:p>
          <a:p>
            <a:pPr eaLnBrk="1" hangingPunct="1"/>
            <a:r>
              <a:rPr lang="cs-CZ" altLang="cs-CZ" sz="2400" dirty="0" smtClean="0"/>
              <a:t>d</a:t>
            </a:r>
            <a:r>
              <a:rPr lang="en-GB" altLang="cs-CZ" sz="2400" dirty="0" err="1" smtClean="0"/>
              <a:t>oes</a:t>
            </a:r>
            <a:r>
              <a:rPr lang="en-GB" altLang="cs-CZ" sz="2400" dirty="0" smtClean="0"/>
              <a:t> </a:t>
            </a:r>
            <a:r>
              <a:rPr lang="en-GB" altLang="cs-CZ" sz="2400" b="1" dirty="0" smtClean="0"/>
              <a:t>not require </a:t>
            </a:r>
            <a:r>
              <a:rPr lang="en-US" altLang="cs-CZ" sz="2400" dirty="0" smtClean="0"/>
              <a:t>cell culturing and </a:t>
            </a:r>
            <a:r>
              <a:rPr lang="en-GB" altLang="cs-CZ" sz="2400" b="1" dirty="0" smtClean="0"/>
              <a:t>metaphases</a:t>
            </a:r>
            <a:r>
              <a:rPr lang="en-GB" altLang="cs-CZ" sz="2400" dirty="0" smtClean="0"/>
              <a:t> from test tissue</a:t>
            </a:r>
            <a:endParaRPr lang="cs-CZ" altLang="cs-CZ" sz="2400" dirty="0" smtClean="0"/>
          </a:p>
          <a:p>
            <a:pPr eaLnBrk="1" hangingPunct="1"/>
            <a:endParaRPr lang="en-GB" altLang="cs-CZ" sz="900" dirty="0" smtClean="0"/>
          </a:p>
          <a:p>
            <a:pPr eaLnBrk="1" hangingPunct="1"/>
            <a:r>
              <a:rPr lang="cs-CZ" altLang="cs-CZ" sz="2400" dirty="0" smtClean="0"/>
              <a:t>i</a:t>
            </a:r>
            <a:r>
              <a:rPr lang="en-US" altLang="cs-CZ" sz="2400" dirty="0" smtClean="0"/>
              <a:t>s able to </a:t>
            </a:r>
            <a:r>
              <a:rPr lang="en-US" altLang="cs-CZ" sz="2400" b="1" dirty="0" smtClean="0"/>
              <a:t>identify</a:t>
            </a:r>
            <a:r>
              <a:rPr lang="en-US" altLang="cs-CZ" sz="2400" dirty="0" smtClean="0"/>
              <a:t> the </a:t>
            </a:r>
            <a:r>
              <a:rPr lang="en-US" altLang="cs-CZ" sz="2400" b="1" dirty="0" smtClean="0"/>
              <a:t>chromosome</a:t>
            </a:r>
            <a:r>
              <a:rPr lang="en-US" altLang="cs-CZ" sz="2400" dirty="0" smtClean="0"/>
              <a:t> from which the additional unknown </a:t>
            </a:r>
            <a:r>
              <a:rPr lang="en-US" altLang="cs-CZ" sz="2400" b="1" dirty="0" smtClean="0"/>
              <a:t>material is derived</a:t>
            </a:r>
            <a:endParaRPr lang="cs-CZ" altLang="cs-CZ" sz="2400" b="1" dirty="0" smtClean="0"/>
          </a:p>
          <a:p>
            <a:pPr eaLnBrk="1" hangingPunct="1"/>
            <a:r>
              <a:rPr lang="en-US" altLang="cs-CZ" sz="2400" dirty="0" smtClean="0"/>
              <a:t>map the </a:t>
            </a:r>
            <a:r>
              <a:rPr lang="en-US" altLang="cs-CZ" sz="2400" b="1" dirty="0" smtClean="0"/>
              <a:t>region involved </a:t>
            </a:r>
            <a:r>
              <a:rPr lang="en-US" altLang="cs-CZ" sz="2400" dirty="0" smtClean="0"/>
              <a:t>to specific bands on the </a:t>
            </a:r>
            <a:r>
              <a:rPr lang="en-US" altLang="cs-CZ" sz="2400" b="1" dirty="0" smtClean="0"/>
              <a:t>source chromosome</a:t>
            </a:r>
            <a:endParaRPr lang="cs-CZ" altLang="cs-CZ" sz="2400" b="1" dirty="0" smtClean="0"/>
          </a:p>
          <a:p>
            <a:pPr eaLnBrk="1" hangingPunct="1"/>
            <a:endParaRPr lang="cs-CZ" altLang="cs-CZ" sz="900" dirty="0" smtClean="0"/>
          </a:p>
          <a:p>
            <a:pPr eaLnBrk="1" hangingPunct="1"/>
            <a:r>
              <a:rPr lang="cs-CZ" altLang="cs-CZ" sz="2400" dirty="0" smtClean="0"/>
              <a:t>i</a:t>
            </a:r>
            <a:r>
              <a:rPr lang="en-GB" altLang="cs-CZ" sz="2400" dirty="0" smtClean="0"/>
              <a:t>n combination with whole-genome PCR, can </a:t>
            </a:r>
            <a:r>
              <a:rPr lang="en-GB" altLang="cs-CZ" sz="2400" dirty="0" err="1" smtClean="0"/>
              <a:t>analyze</a:t>
            </a:r>
            <a:r>
              <a:rPr lang="en-GB" altLang="cs-CZ" sz="2400" dirty="0" smtClean="0"/>
              <a:t> DNA from a single or very few cells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427538" y="6364560"/>
            <a:ext cx="4465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400" dirty="0"/>
              <a:t>(</a:t>
            </a:r>
            <a:r>
              <a:rPr lang="en-US" altLang="cs-CZ" sz="1400" i="1" dirty="0" err="1"/>
              <a:t>Nacheva</a:t>
            </a:r>
            <a:r>
              <a:rPr lang="en-US" altLang="cs-CZ" sz="1400" i="1" dirty="0"/>
              <a:t> et al., 1998</a:t>
            </a:r>
            <a:r>
              <a:rPr lang="en-US" altLang="cs-CZ" sz="1400" dirty="0"/>
              <a:t>, </a:t>
            </a:r>
            <a:r>
              <a:rPr lang="en-US" altLang="cs-CZ" sz="1400" i="1" dirty="0"/>
              <a:t>Levy and Hirschhorn, 2002</a:t>
            </a:r>
            <a:r>
              <a:rPr lang="en-US" altLang="cs-CZ" sz="1400" dirty="0"/>
              <a:t>) </a:t>
            </a:r>
            <a:endParaRPr lang="cs-CZ" alt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57188"/>
            <a:ext cx="7772400" cy="896937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 eaLnBrk="1" hangingPunct="1"/>
            <a:r>
              <a:rPr lang="en-GB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Disadvantages of CGH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6113"/>
            <a:ext cx="8229600" cy="4525962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n-US" altLang="cs-CZ" sz="2000" dirty="0" smtClean="0"/>
              <a:t>low  genomic sensitivity: about 10 </a:t>
            </a:r>
            <a:r>
              <a:rPr lang="en-US" altLang="cs-CZ" sz="2000" dirty="0" err="1" smtClean="0"/>
              <a:t>Mbp</a:t>
            </a:r>
            <a:r>
              <a:rPr lang="en-US" altLang="cs-CZ" sz="2000" dirty="0" smtClean="0"/>
              <a:t> for single copy changes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cs-CZ" sz="2800" dirty="0" smtClean="0"/>
              <a:t>solution: microarrays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9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2000" dirty="0" smtClean="0"/>
              <a:t>does not detect balanced rearrangements (inversions, balanced translocations)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cs-CZ" sz="2800" dirty="0" smtClean="0"/>
              <a:t>solution: </a:t>
            </a:r>
            <a:r>
              <a:rPr lang="en-US" altLang="cs-CZ" sz="2800" dirty="0" err="1" smtClean="0"/>
              <a:t>mFISH</a:t>
            </a:r>
            <a:endParaRPr lang="en-US" altLang="cs-CZ" sz="2800" dirty="0" smtClean="0"/>
          </a:p>
          <a:p>
            <a:pPr lvl="1" eaLnBrk="1" hangingPunct="1">
              <a:lnSpc>
                <a:spcPct val="80000"/>
              </a:lnSpc>
            </a:pPr>
            <a:endParaRPr lang="en-US" altLang="cs-CZ" sz="9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2000" dirty="0" smtClean="0"/>
              <a:t>cannot detect overall ploidy changes, e.g. tetraploid tumor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cs-CZ" sz="2800" dirty="0" smtClean="0"/>
              <a:t>solution: use in conjunction with regular FISH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9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2000" dirty="0" smtClean="0"/>
              <a:t>requires minimally 50 % aberrant cells for reliable results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cs-CZ" sz="2800" dirty="0" smtClean="0"/>
              <a:t>solution: HR-CGH, </a:t>
            </a:r>
            <a:r>
              <a:rPr lang="en-US" altLang="cs-CZ" sz="2800" dirty="0" err="1" smtClean="0"/>
              <a:t>microarrrays</a:t>
            </a:r>
            <a:r>
              <a:rPr lang="en-US" altLang="cs-CZ" sz="2800" dirty="0" smtClean="0"/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21163"/>
            <a:ext cx="1979612" cy="2401887"/>
          </a:xfrm>
          <a:prstGeom prst="rect">
            <a:avLst/>
          </a:prstGeom>
          <a:noFill/>
          <a:ln w="254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23850" y="1556718"/>
            <a:ext cx="86423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err="1"/>
              <a:t>High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Resolution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Comparative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Genomic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hybridization</a:t>
            </a:r>
            <a:r>
              <a:rPr lang="cs-CZ" altLang="cs-CZ" sz="2000" b="1" dirty="0"/>
              <a:t> (HR-CGH)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3568" y="2294855"/>
            <a:ext cx="7849245" cy="36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2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altLang="cs-CZ" sz="2200" dirty="0" smtClean="0">
                <a:latin typeface="Trebuchet MS" panose="020B0603020202020204" pitchFamily="34" charset="0"/>
              </a:rPr>
              <a:t>Kirchhoff </a:t>
            </a:r>
            <a:r>
              <a:rPr lang="en-US" altLang="cs-CZ" sz="2200" i="1" dirty="0" smtClean="0">
                <a:latin typeface="Trebuchet MS" panose="020B0603020202020204" pitchFamily="34" charset="0"/>
              </a:rPr>
              <a:t>et al.,</a:t>
            </a:r>
            <a:r>
              <a:rPr lang="en-US" altLang="cs-CZ" sz="2200" dirty="0" smtClean="0">
                <a:latin typeface="Trebuchet MS" panose="020B0603020202020204" pitchFamily="34" charset="0"/>
              </a:rPr>
              <a:t> 1997</a:t>
            </a:r>
          </a:p>
          <a:p>
            <a:pPr eaLnBrk="1" hangingPunct="1">
              <a:lnSpc>
                <a:spcPct val="19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2200" dirty="0" smtClean="0">
                <a:latin typeface="Trebuchet MS" panose="020B0603020202020204" pitchFamily="34" charset="0"/>
              </a:rPr>
              <a:t> the same principles and laboratory processing as CGH 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2200" dirty="0" smtClean="0">
                <a:latin typeface="Trebuchet MS" panose="020B0603020202020204" pitchFamily="34" charset="0"/>
              </a:rPr>
              <a:t> different</a:t>
            </a:r>
            <a:r>
              <a:rPr lang="en-US" altLang="cs-CZ" sz="2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altLang="cs-CZ" sz="2200" dirty="0" smtClean="0">
                <a:latin typeface="Trebuchet MS" panose="020B0603020202020204" pitchFamily="34" charset="0"/>
              </a:rPr>
              <a:t>data interpretation based on </a:t>
            </a:r>
            <a:r>
              <a:rPr lang="en-US" altLang="cs-CZ" sz="2200" b="1" dirty="0" smtClean="0">
                <a:latin typeface="Trebuchet MS" panose="020B0603020202020204" pitchFamily="34" charset="0"/>
              </a:rPr>
              <a:t>dynamic standard </a:t>
            </a:r>
            <a:r>
              <a:rPr lang="cs-CZ" altLang="cs-CZ" sz="2200" b="1" dirty="0">
                <a:latin typeface="Trebuchet MS" panose="020B0603020202020204" pitchFamily="34" charset="0"/>
              </a:rPr>
              <a:t> </a:t>
            </a:r>
            <a:r>
              <a:rPr lang="cs-CZ" altLang="cs-CZ" sz="2200" b="1" dirty="0" smtClean="0">
                <a:latin typeface="Trebuchet MS" panose="020B0603020202020204" pitchFamily="34" charset="0"/>
              </a:rPr>
              <a:t>  </a:t>
            </a:r>
            <a:r>
              <a:rPr lang="cs-CZ" altLang="cs-CZ" sz="2200" dirty="0">
                <a:latin typeface="Trebuchet MS" panose="020B0603020202020204" pitchFamily="34" charset="0"/>
              </a:rPr>
              <a:t> </a:t>
            </a:r>
            <a:r>
              <a:rPr lang="cs-CZ" altLang="cs-CZ" sz="2200" dirty="0" smtClean="0">
                <a:latin typeface="Trebuchet MS" panose="020B0603020202020204" pitchFamily="34" charset="0"/>
              </a:rPr>
              <a:t>  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Clr>
                <a:srgbClr val="FF0000"/>
              </a:buClr>
              <a:buSzTx/>
              <a:buNone/>
            </a:pPr>
            <a:r>
              <a:rPr lang="cs-CZ" altLang="cs-CZ" sz="2200" dirty="0" smtClean="0">
                <a:latin typeface="Trebuchet MS" panose="020B0603020202020204" pitchFamily="34" charset="0"/>
              </a:rPr>
              <a:t>   </a:t>
            </a:r>
            <a:r>
              <a:rPr lang="en-US" altLang="cs-CZ" sz="2200" dirty="0" smtClean="0">
                <a:latin typeface="Trebuchet MS" panose="020B0603020202020204" pitchFamily="34" charset="0"/>
              </a:rPr>
              <a:t>reference intervals – special software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2200" dirty="0" smtClean="0">
                <a:latin typeface="Trebuchet MS" panose="020B0603020202020204" pitchFamily="34" charset="0"/>
              </a:rPr>
              <a:t> </a:t>
            </a:r>
            <a:r>
              <a:rPr lang="en-US" altLang="cs-CZ" sz="2200" b="1" dirty="0" smtClean="0">
                <a:latin typeface="Trebuchet MS" panose="020B0603020202020204" pitchFamily="34" charset="0"/>
              </a:rPr>
              <a:t>genome resolution is about 4 </a:t>
            </a:r>
            <a:r>
              <a:rPr lang="en-US" altLang="cs-CZ" sz="2200" b="1" dirty="0" err="1" smtClean="0">
                <a:latin typeface="Trebuchet MS" panose="020B0603020202020204" pitchFamily="34" charset="0"/>
              </a:rPr>
              <a:t>Mbp</a:t>
            </a:r>
            <a:endParaRPr lang="en-US" altLang="cs-CZ" sz="2200" b="1" dirty="0" smtClean="0">
              <a:latin typeface="Trebuchet MS" panose="020B0603020202020204" pitchFamily="34" charset="0"/>
            </a:endParaRPr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2200" dirty="0" smtClean="0">
                <a:latin typeface="Trebuchet MS" panose="020B0603020202020204" pitchFamily="34" charset="0"/>
              </a:rPr>
              <a:t> abnormal cell detection limit is </a:t>
            </a:r>
            <a:r>
              <a:rPr lang="en-US" altLang="cs-CZ" sz="2200" b="1" dirty="0" smtClean="0">
                <a:latin typeface="Trebuchet MS" panose="020B0603020202020204" pitchFamily="34" charset="0"/>
              </a:rPr>
              <a:t>about 30 %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endParaRPr lang="en-US" altLang="cs-CZ" sz="22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1163638" y="285750"/>
            <a:ext cx="7273925" cy="8001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 eaLnBrk="1" hangingPunct="1"/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Modifications</a:t>
            </a: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9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29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CGH</a:t>
            </a:r>
            <a:endParaRPr lang="en-GB" altLang="cs-CZ" sz="29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EDCE23AB-DC08-4EC0-87DD-6C2F0228F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4882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Walther </a:t>
            </a:r>
            <a:r>
              <a:rPr lang="en-US" altLang="cs-CZ" sz="2800" b="1" dirty="0" err="1" smtClean="0">
                <a:solidFill>
                  <a:srgbClr val="C00000"/>
                </a:solidFill>
                <a:latin typeface="+mn-lt"/>
              </a:rPr>
              <a:t>Flemming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 (1843 – 1905) published first illustrations of chromosomes in1882</a:t>
            </a:r>
            <a:endParaRPr lang="en-US" altLang="cs-CZ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FEF37E85-C157-407E-9A84-9DB0E4353A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2636838"/>
            <a:ext cx="2209800" cy="29321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54CE922-E46C-4495-B0C5-D40617F9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052638"/>
            <a:ext cx="3046413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ovéPole 1">
            <a:extLst>
              <a:ext uri="{FF2B5EF4-FFF2-40B4-BE49-F238E27FC236}">
                <a16:creationId xmlns:a16="http://schemas.microsoft.com/office/drawing/2014/main" id="{DD2D66F5-8D0E-4410-8522-AD494FCA8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5868988"/>
            <a:ext cx="460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/>
              <a:t>„chromo-soma“ – 1888 Waldeyer -Hartz</a:t>
            </a:r>
          </a:p>
        </p:txBody>
      </p:sp>
    </p:spTree>
    <p:extLst>
      <p:ext uri="{BB962C8B-B14F-4D97-AF65-F5344CB8AC3E}">
        <p14:creationId xmlns:p14="http://schemas.microsoft.com/office/powerpoint/2010/main" val="14563808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50825" y="836613"/>
            <a:ext cx="85693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 dirty="0" err="1"/>
              <a:t>Array</a:t>
            </a:r>
            <a:r>
              <a:rPr lang="cs-CZ" altLang="cs-CZ" b="1" dirty="0"/>
              <a:t>-CGH</a:t>
            </a:r>
            <a:endParaRPr lang="en-US" altLang="cs-CZ" b="1" dirty="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611188" y="1557338"/>
            <a:ext cx="8532812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FF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2000">
                <a:latin typeface="Trebuchet MS" panose="020B0603020202020204" pitchFamily="34" charset="0"/>
              </a:rPr>
              <a:t> </a:t>
            </a:r>
            <a:r>
              <a:rPr lang="cs-CZ" altLang="cs-CZ" sz="2000"/>
              <a:t>Solinas-Toldo </a:t>
            </a:r>
            <a:r>
              <a:rPr lang="cs-CZ" altLang="cs-CZ" sz="2000" i="1"/>
              <a:t>et al</a:t>
            </a:r>
            <a:r>
              <a:rPr lang="cs-CZ" altLang="cs-CZ" sz="2000"/>
              <a:t>. 1997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FF00"/>
              </a:buClr>
              <a:buSzTx/>
              <a:buFont typeface="Wingdings" panose="05000000000000000000" pitchFamily="2" charset="2"/>
              <a:buChar char="§"/>
            </a:pPr>
            <a:r>
              <a:rPr lang="cs-CZ" altLang="cs-CZ" sz="2000"/>
              <a:t> based on principle of CGH</a:t>
            </a:r>
          </a:p>
          <a:p>
            <a:pPr eaLnBrk="1" hangingPunct="1">
              <a:spcBef>
                <a:spcPct val="0"/>
              </a:spcBef>
              <a:buClr>
                <a:srgbClr val="00FF00"/>
              </a:buClr>
              <a:buSzTx/>
              <a:buFont typeface="Wingdings" panose="05000000000000000000" pitchFamily="2" charset="2"/>
              <a:buChar char="§"/>
            </a:pPr>
            <a:r>
              <a:rPr lang="cs-CZ" altLang="cs-CZ" sz="2000"/>
              <a:t> the chromosomes (CGH) are replaced by separated clones (array-CGH)</a:t>
            </a:r>
          </a:p>
          <a:p>
            <a:pPr eaLnBrk="1" hangingPunct="1">
              <a:spcBef>
                <a:spcPct val="0"/>
              </a:spcBef>
              <a:buClr>
                <a:srgbClr val="00FF00"/>
              </a:buClr>
              <a:buSzTx/>
              <a:buFont typeface="Wingdings" panose="05000000000000000000" pitchFamily="2" charset="2"/>
              <a:buChar char="§"/>
            </a:pPr>
            <a:r>
              <a:rPr lang="cs-CZ" altLang="cs-CZ" sz="2000"/>
              <a:t> m</a:t>
            </a:r>
            <a:r>
              <a:rPr lang="en-US" altLang="cs-CZ" sz="2000"/>
              <a:t>iniaturized array of DNA (genetic material)</a:t>
            </a:r>
            <a:endParaRPr lang="cs-CZ" altLang="cs-CZ" sz="2000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55650" y="260350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900" b="1" dirty="0" smtClean="0">
                <a:solidFill>
                  <a:srgbClr val="C00000"/>
                </a:solidFill>
              </a:rPr>
              <a:t>Modifications of CGH</a:t>
            </a:r>
            <a:endParaRPr lang="en-US" altLang="cs-CZ" sz="2900" b="1" dirty="0">
              <a:solidFill>
                <a:srgbClr val="C00000"/>
              </a:solidFill>
            </a:endParaRPr>
          </a:p>
        </p:txBody>
      </p:sp>
      <p:pic>
        <p:nvPicPr>
          <p:cNvPr id="6042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89363"/>
            <a:ext cx="144145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422" name="Group 6"/>
          <p:cNvGrpSpPr>
            <a:grpSpLocks/>
          </p:cNvGrpSpPr>
          <p:nvPr/>
        </p:nvGrpSpPr>
        <p:grpSpPr bwMode="auto">
          <a:xfrm>
            <a:off x="2195513" y="3716338"/>
            <a:ext cx="1296987" cy="2089150"/>
            <a:chOff x="1544" y="1648"/>
            <a:chExt cx="1296" cy="1872"/>
          </a:xfrm>
        </p:grpSpPr>
        <p:pic>
          <p:nvPicPr>
            <p:cNvPr id="60487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1648"/>
              <a:ext cx="1296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488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2528"/>
              <a:ext cx="1296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489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3400"/>
              <a:ext cx="1296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0423" name="Rectangle 10"/>
          <p:cNvSpPr>
            <a:spLocks noChangeArrowheads="1"/>
          </p:cNvSpPr>
          <p:nvPr/>
        </p:nvSpPr>
        <p:spPr bwMode="auto">
          <a:xfrm>
            <a:off x="611188" y="3141663"/>
            <a:ext cx="67151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>
                <a:latin typeface="Trebuchet MS" panose="020B0603020202020204" pitchFamily="34" charset="0"/>
              </a:rPr>
              <a:t>CGH</a:t>
            </a:r>
          </a:p>
        </p:txBody>
      </p:sp>
      <p:grpSp>
        <p:nvGrpSpPr>
          <p:cNvPr id="60424" name="Group 11"/>
          <p:cNvGrpSpPr>
            <a:grpSpLocks/>
          </p:cNvGrpSpPr>
          <p:nvPr/>
        </p:nvGrpSpPr>
        <p:grpSpPr bwMode="auto">
          <a:xfrm rot="-5400000">
            <a:off x="3563938" y="4221163"/>
            <a:ext cx="2303462" cy="1008062"/>
            <a:chOff x="1260" y="780"/>
            <a:chExt cx="3369" cy="1118"/>
          </a:xfrm>
        </p:grpSpPr>
        <p:sp>
          <p:nvSpPr>
            <p:cNvPr id="60448" name="AutoShape 12"/>
            <p:cNvSpPr>
              <a:spLocks noChangeArrowheads="1"/>
            </p:cNvSpPr>
            <p:nvPr/>
          </p:nvSpPr>
          <p:spPr bwMode="auto">
            <a:xfrm>
              <a:off x="1260" y="780"/>
              <a:ext cx="3369" cy="1118"/>
            </a:xfrm>
            <a:prstGeom prst="roundRect">
              <a:avLst>
                <a:gd name="adj" fmla="val 6167"/>
              </a:avLst>
            </a:prstGeom>
            <a:solidFill>
              <a:srgbClr val="333333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grpSp>
          <p:nvGrpSpPr>
            <p:cNvPr id="60449" name="Group 13"/>
            <p:cNvGrpSpPr>
              <a:grpSpLocks/>
            </p:cNvGrpSpPr>
            <p:nvPr/>
          </p:nvGrpSpPr>
          <p:grpSpPr bwMode="auto">
            <a:xfrm>
              <a:off x="3300" y="874"/>
              <a:ext cx="1243" cy="922"/>
              <a:chOff x="3300" y="874"/>
              <a:chExt cx="1243" cy="922"/>
            </a:xfrm>
          </p:grpSpPr>
          <p:sp>
            <p:nvSpPr>
              <p:cNvPr id="60452" name="Rectangle 14"/>
              <p:cNvSpPr>
                <a:spLocks noChangeArrowheads="1"/>
              </p:cNvSpPr>
              <p:nvPr/>
            </p:nvSpPr>
            <p:spPr bwMode="auto">
              <a:xfrm>
                <a:off x="3300" y="874"/>
                <a:ext cx="1243" cy="92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grpSp>
            <p:nvGrpSpPr>
              <p:cNvPr id="60453" name="Group 15"/>
              <p:cNvGrpSpPr>
                <a:grpSpLocks/>
              </p:cNvGrpSpPr>
              <p:nvPr/>
            </p:nvGrpSpPr>
            <p:grpSpPr bwMode="auto">
              <a:xfrm>
                <a:off x="3378" y="897"/>
                <a:ext cx="1086" cy="133"/>
                <a:chOff x="3378" y="897"/>
                <a:chExt cx="1086" cy="133"/>
              </a:xfrm>
            </p:grpSpPr>
            <p:sp>
              <p:nvSpPr>
                <p:cNvPr id="60481" name="Oval 16"/>
                <p:cNvSpPr>
                  <a:spLocks noChangeArrowheads="1"/>
                </p:cNvSpPr>
                <p:nvPr/>
              </p:nvSpPr>
              <p:spPr bwMode="auto">
                <a:xfrm>
                  <a:off x="3378" y="897"/>
                  <a:ext cx="125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82" name="Oval 17"/>
                <p:cNvSpPr>
                  <a:spLocks noChangeArrowheads="1"/>
                </p:cNvSpPr>
                <p:nvPr/>
              </p:nvSpPr>
              <p:spPr bwMode="auto">
                <a:xfrm>
                  <a:off x="3566" y="897"/>
                  <a:ext cx="125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83" name="Oval 18"/>
                <p:cNvSpPr>
                  <a:spLocks noChangeArrowheads="1"/>
                </p:cNvSpPr>
                <p:nvPr/>
              </p:nvSpPr>
              <p:spPr bwMode="auto">
                <a:xfrm>
                  <a:off x="3761" y="897"/>
                  <a:ext cx="125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84" name="Oval 19"/>
                <p:cNvSpPr>
                  <a:spLocks noChangeArrowheads="1"/>
                </p:cNvSpPr>
                <p:nvPr/>
              </p:nvSpPr>
              <p:spPr bwMode="auto">
                <a:xfrm>
                  <a:off x="3949" y="897"/>
                  <a:ext cx="132" cy="133"/>
                </a:xfrm>
                <a:prstGeom prst="ellipse">
                  <a:avLst/>
                </a:prstGeom>
                <a:solidFill>
                  <a:srgbClr val="00CC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85" name="Oval 20"/>
                <p:cNvSpPr>
                  <a:spLocks noChangeArrowheads="1"/>
                </p:cNvSpPr>
                <p:nvPr/>
              </p:nvSpPr>
              <p:spPr bwMode="auto">
                <a:xfrm>
                  <a:off x="4144" y="897"/>
                  <a:ext cx="125" cy="133"/>
                </a:xfrm>
                <a:prstGeom prst="ellipse">
                  <a:avLst/>
                </a:prstGeom>
                <a:solidFill>
                  <a:srgbClr val="00CC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86" name="Oval 21"/>
                <p:cNvSpPr>
                  <a:spLocks noChangeArrowheads="1"/>
                </p:cNvSpPr>
                <p:nvPr/>
              </p:nvSpPr>
              <p:spPr bwMode="auto">
                <a:xfrm>
                  <a:off x="4332" y="897"/>
                  <a:ext cx="132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</p:grpSp>
          <p:grpSp>
            <p:nvGrpSpPr>
              <p:cNvPr id="60454" name="Group 22"/>
              <p:cNvGrpSpPr>
                <a:grpSpLocks/>
              </p:cNvGrpSpPr>
              <p:nvPr/>
            </p:nvGrpSpPr>
            <p:grpSpPr bwMode="auto">
              <a:xfrm>
                <a:off x="3378" y="1085"/>
                <a:ext cx="1086" cy="132"/>
                <a:chOff x="3378" y="1085"/>
                <a:chExt cx="1086" cy="132"/>
              </a:xfrm>
            </p:grpSpPr>
            <p:sp>
              <p:nvSpPr>
                <p:cNvPr id="60475" name="Oval 23"/>
                <p:cNvSpPr>
                  <a:spLocks noChangeArrowheads="1"/>
                </p:cNvSpPr>
                <p:nvPr/>
              </p:nvSpPr>
              <p:spPr bwMode="auto">
                <a:xfrm>
                  <a:off x="3378" y="1085"/>
                  <a:ext cx="125" cy="13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6" name="Oval 24"/>
                <p:cNvSpPr>
                  <a:spLocks noChangeArrowheads="1"/>
                </p:cNvSpPr>
                <p:nvPr/>
              </p:nvSpPr>
              <p:spPr bwMode="auto">
                <a:xfrm>
                  <a:off x="3566" y="1085"/>
                  <a:ext cx="125" cy="13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7" name="Oval 25"/>
                <p:cNvSpPr>
                  <a:spLocks noChangeArrowheads="1"/>
                </p:cNvSpPr>
                <p:nvPr/>
              </p:nvSpPr>
              <p:spPr bwMode="auto">
                <a:xfrm>
                  <a:off x="3761" y="1085"/>
                  <a:ext cx="125" cy="13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8" name="Oval 26"/>
                <p:cNvSpPr>
                  <a:spLocks noChangeArrowheads="1"/>
                </p:cNvSpPr>
                <p:nvPr/>
              </p:nvSpPr>
              <p:spPr bwMode="auto">
                <a:xfrm>
                  <a:off x="3949" y="1085"/>
                  <a:ext cx="132" cy="13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9" name="Oval 27"/>
                <p:cNvSpPr>
                  <a:spLocks noChangeArrowheads="1"/>
                </p:cNvSpPr>
                <p:nvPr/>
              </p:nvSpPr>
              <p:spPr bwMode="auto">
                <a:xfrm>
                  <a:off x="4144" y="1085"/>
                  <a:ext cx="125" cy="13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80" name="Oval 28"/>
                <p:cNvSpPr>
                  <a:spLocks noChangeArrowheads="1"/>
                </p:cNvSpPr>
                <p:nvPr/>
              </p:nvSpPr>
              <p:spPr bwMode="auto">
                <a:xfrm>
                  <a:off x="4332" y="1085"/>
                  <a:ext cx="132" cy="132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60455" name="Oval 29"/>
              <p:cNvSpPr>
                <a:spLocks noChangeArrowheads="1"/>
              </p:cNvSpPr>
              <p:nvPr/>
            </p:nvSpPr>
            <p:spPr bwMode="auto">
              <a:xfrm>
                <a:off x="3378" y="1640"/>
                <a:ext cx="125" cy="13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0456" name="Oval 30"/>
              <p:cNvSpPr>
                <a:spLocks noChangeArrowheads="1"/>
              </p:cNvSpPr>
              <p:nvPr/>
            </p:nvSpPr>
            <p:spPr bwMode="auto">
              <a:xfrm>
                <a:off x="3566" y="1640"/>
                <a:ext cx="125" cy="133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0457" name="Oval 31"/>
              <p:cNvSpPr>
                <a:spLocks noChangeArrowheads="1"/>
              </p:cNvSpPr>
              <p:nvPr/>
            </p:nvSpPr>
            <p:spPr bwMode="auto">
              <a:xfrm>
                <a:off x="3761" y="1640"/>
                <a:ext cx="125" cy="133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0458" name="Oval 32"/>
              <p:cNvSpPr>
                <a:spLocks noChangeArrowheads="1"/>
              </p:cNvSpPr>
              <p:nvPr/>
            </p:nvSpPr>
            <p:spPr bwMode="auto">
              <a:xfrm>
                <a:off x="3949" y="1640"/>
                <a:ext cx="132" cy="133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0459" name="Oval 33"/>
              <p:cNvSpPr>
                <a:spLocks noChangeArrowheads="1"/>
              </p:cNvSpPr>
              <p:nvPr/>
            </p:nvSpPr>
            <p:spPr bwMode="auto">
              <a:xfrm>
                <a:off x="4144" y="1640"/>
                <a:ext cx="125" cy="133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0460" name="Oval 34"/>
              <p:cNvSpPr>
                <a:spLocks noChangeArrowheads="1"/>
              </p:cNvSpPr>
              <p:nvPr/>
            </p:nvSpPr>
            <p:spPr bwMode="auto">
              <a:xfrm>
                <a:off x="4332" y="1640"/>
                <a:ext cx="132" cy="133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grpSp>
            <p:nvGrpSpPr>
              <p:cNvPr id="60461" name="Group 35"/>
              <p:cNvGrpSpPr>
                <a:grpSpLocks/>
              </p:cNvGrpSpPr>
              <p:nvPr/>
            </p:nvGrpSpPr>
            <p:grpSpPr bwMode="auto">
              <a:xfrm>
                <a:off x="3378" y="1272"/>
                <a:ext cx="1086" cy="125"/>
                <a:chOff x="3378" y="1272"/>
                <a:chExt cx="1086" cy="125"/>
              </a:xfrm>
            </p:grpSpPr>
            <p:sp>
              <p:nvSpPr>
                <p:cNvPr id="60469" name="Oval 36"/>
                <p:cNvSpPr>
                  <a:spLocks noChangeArrowheads="1"/>
                </p:cNvSpPr>
                <p:nvPr/>
              </p:nvSpPr>
              <p:spPr bwMode="auto">
                <a:xfrm>
                  <a:off x="3378" y="1272"/>
                  <a:ext cx="125" cy="125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0" name="Oval 37"/>
                <p:cNvSpPr>
                  <a:spLocks noChangeArrowheads="1"/>
                </p:cNvSpPr>
                <p:nvPr/>
              </p:nvSpPr>
              <p:spPr bwMode="auto">
                <a:xfrm>
                  <a:off x="3566" y="1272"/>
                  <a:ext cx="125" cy="125"/>
                </a:xfrm>
                <a:prstGeom prst="ellipse">
                  <a:avLst/>
                </a:prstGeom>
                <a:solidFill>
                  <a:srgbClr val="00CC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1" name="Oval 38"/>
                <p:cNvSpPr>
                  <a:spLocks noChangeArrowheads="1"/>
                </p:cNvSpPr>
                <p:nvPr/>
              </p:nvSpPr>
              <p:spPr bwMode="auto">
                <a:xfrm>
                  <a:off x="3761" y="1272"/>
                  <a:ext cx="125" cy="125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2" name="Oval 39"/>
                <p:cNvSpPr>
                  <a:spLocks noChangeArrowheads="1"/>
                </p:cNvSpPr>
                <p:nvPr/>
              </p:nvSpPr>
              <p:spPr bwMode="auto">
                <a:xfrm>
                  <a:off x="3949" y="1272"/>
                  <a:ext cx="132" cy="125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3" name="Oval 40"/>
                <p:cNvSpPr>
                  <a:spLocks noChangeArrowheads="1"/>
                </p:cNvSpPr>
                <p:nvPr/>
              </p:nvSpPr>
              <p:spPr bwMode="auto">
                <a:xfrm>
                  <a:off x="4144" y="1272"/>
                  <a:ext cx="125" cy="125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74" name="Oval 41"/>
                <p:cNvSpPr>
                  <a:spLocks noChangeArrowheads="1"/>
                </p:cNvSpPr>
                <p:nvPr/>
              </p:nvSpPr>
              <p:spPr bwMode="auto">
                <a:xfrm>
                  <a:off x="4332" y="1272"/>
                  <a:ext cx="132" cy="125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</p:grpSp>
          <p:grpSp>
            <p:nvGrpSpPr>
              <p:cNvPr id="60462" name="Group 42"/>
              <p:cNvGrpSpPr>
                <a:grpSpLocks/>
              </p:cNvGrpSpPr>
              <p:nvPr/>
            </p:nvGrpSpPr>
            <p:grpSpPr bwMode="auto">
              <a:xfrm>
                <a:off x="3378" y="1452"/>
                <a:ext cx="1086" cy="133"/>
                <a:chOff x="3378" y="1452"/>
                <a:chExt cx="1086" cy="133"/>
              </a:xfrm>
            </p:grpSpPr>
            <p:sp>
              <p:nvSpPr>
                <p:cNvPr id="60463" name="Oval 43"/>
                <p:cNvSpPr>
                  <a:spLocks noChangeArrowheads="1"/>
                </p:cNvSpPr>
                <p:nvPr/>
              </p:nvSpPr>
              <p:spPr bwMode="auto">
                <a:xfrm>
                  <a:off x="3378" y="1452"/>
                  <a:ext cx="125" cy="133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64" name="Oval 44"/>
                <p:cNvSpPr>
                  <a:spLocks noChangeArrowheads="1"/>
                </p:cNvSpPr>
                <p:nvPr/>
              </p:nvSpPr>
              <p:spPr bwMode="auto">
                <a:xfrm>
                  <a:off x="3566" y="1452"/>
                  <a:ext cx="125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65" name="Oval 45"/>
                <p:cNvSpPr>
                  <a:spLocks noChangeArrowheads="1"/>
                </p:cNvSpPr>
                <p:nvPr/>
              </p:nvSpPr>
              <p:spPr bwMode="auto">
                <a:xfrm>
                  <a:off x="3761" y="1452"/>
                  <a:ext cx="125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66" name="Oval 46"/>
                <p:cNvSpPr>
                  <a:spLocks noChangeArrowheads="1"/>
                </p:cNvSpPr>
                <p:nvPr/>
              </p:nvSpPr>
              <p:spPr bwMode="auto">
                <a:xfrm>
                  <a:off x="3949" y="1452"/>
                  <a:ext cx="132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67" name="Oval 47"/>
                <p:cNvSpPr>
                  <a:spLocks noChangeArrowheads="1"/>
                </p:cNvSpPr>
                <p:nvPr/>
              </p:nvSpPr>
              <p:spPr bwMode="auto">
                <a:xfrm>
                  <a:off x="4144" y="1452"/>
                  <a:ext cx="125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0468" name="Oval 48"/>
                <p:cNvSpPr>
                  <a:spLocks noChangeArrowheads="1"/>
                </p:cNvSpPr>
                <p:nvPr/>
              </p:nvSpPr>
              <p:spPr bwMode="auto">
                <a:xfrm>
                  <a:off x="4332" y="1452"/>
                  <a:ext cx="132" cy="133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</p:grpSp>
        </p:grpSp>
        <p:sp>
          <p:nvSpPr>
            <p:cNvPr id="60450" name="AutoShape 49"/>
            <p:cNvSpPr>
              <a:spLocks noChangeArrowheads="1"/>
            </p:cNvSpPr>
            <p:nvPr/>
          </p:nvSpPr>
          <p:spPr bwMode="auto">
            <a:xfrm>
              <a:off x="1338" y="936"/>
              <a:ext cx="62" cy="798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51" name="AutoShape 50"/>
            <p:cNvSpPr>
              <a:spLocks noChangeArrowheads="1"/>
            </p:cNvSpPr>
            <p:nvPr/>
          </p:nvSpPr>
          <p:spPr bwMode="auto">
            <a:xfrm>
              <a:off x="1580" y="936"/>
              <a:ext cx="62" cy="798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60425" name="Rectangle 51"/>
          <p:cNvSpPr>
            <a:spLocks noChangeArrowheads="1"/>
          </p:cNvSpPr>
          <p:nvPr/>
        </p:nvSpPr>
        <p:spPr bwMode="auto">
          <a:xfrm>
            <a:off x="4211638" y="3068638"/>
            <a:ext cx="139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latin typeface="Trebuchet MS" panose="020B0603020202020204" pitchFamily="34" charset="0"/>
              </a:rPr>
              <a:t>array-CGH</a:t>
            </a:r>
            <a:endParaRPr lang="en-US" altLang="cs-CZ" sz="2000" b="1">
              <a:latin typeface="Trebuchet MS" panose="020B0603020202020204" pitchFamily="34" charset="0"/>
            </a:endParaRPr>
          </a:p>
        </p:txBody>
      </p:sp>
      <p:grpSp>
        <p:nvGrpSpPr>
          <p:cNvPr id="60426" name="Group 52"/>
          <p:cNvGrpSpPr>
            <a:grpSpLocks/>
          </p:cNvGrpSpPr>
          <p:nvPr/>
        </p:nvGrpSpPr>
        <p:grpSpPr bwMode="auto">
          <a:xfrm>
            <a:off x="5364163" y="3644900"/>
            <a:ext cx="1512887" cy="2233613"/>
            <a:chOff x="3923" y="1616"/>
            <a:chExt cx="1422" cy="1996"/>
          </a:xfrm>
        </p:grpSpPr>
        <p:sp>
          <p:nvSpPr>
            <p:cNvPr id="60427" name="Rectangle 53"/>
            <p:cNvSpPr>
              <a:spLocks noChangeArrowheads="1"/>
            </p:cNvSpPr>
            <p:nvPr/>
          </p:nvSpPr>
          <p:spPr bwMode="auto">
            <a:xfrm>
              <a:off x="4241" y="1616"/>
              <a:ext cx="1104" cy="19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28" name="Rectangle 54"/>
            <p:cNvSpPr>
              <a:spLocks noChangeArrowheads="1"/>
            </p:cNvSpPr>
            <p:nvPr/>
          </p:nvSpPr>
          <p:spPr bwMode="auto">
            <a:xfrm>
              <a:off x="4245" y="2580"/>
              <a:ext cx="904" cy="40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29" name="Rectangle 55"/>
            <p:cNvSpPr>
              <a:spLocks noChangeArrowheads="1"/>
            </p:cNvSpPr>
            <p:nvPr/>
          </p:nvSpPr>
          <p:spPr bwMode="auto">
            <a:xfrm>
              <a:off x="4245" y="2668"/>
              <a:ext cx="808" cy="40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0" name="Rectangle 56"/>
            <p:cNvSpPr>
              <a:spLocks noChangeArrowheads="1"/>
            </p:cNvSpPr>
            <p:nvPr/>
          </p:nvSpPr>
          <p:spPr bwMode="auto">
            <a:xfrm>
              <a:off x="4245" y="2764"/>
              <a:ext cx="424" cy="40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1" name="Rectangle 57" descr="90%"/>
            <p:cNvSpPr>
              <a:spLocks noChangeArrowheads="1"/>
            </p:cNvSpPr>
            <p:nvPr/>
          </p:nvSpPr>
          <p:spPr bwMode="auto">
            <a:xfrm>
              <a:off x="4245" y="2860"/>
              <a:ext cx="328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2" name="Rectangle 58"/>
            <p:cNvSpPr>
              <a:spLocks noChangeArrowheads="1"/>
            </p:cNvSpPr>
            <p:nvPr/>
          </p:nvSpPr>
          <p:spPr bwMode="auto">
            <a:xfrm>
              <a:off x="4245" y="2956"/>
              <a:ext cx="232" cy="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3" name="Rectangle 59"/>
            <p:cNvSpPr>
              <a:spLocks noChangeArrowheads="1"/>
            </p:cNvSpPr>
            <p:nvPr/>
          </p:nvSpPr>
          <p:spPr bwMode="auto">
            <a:xfrm>
              <a:off x="4245" y="3052"/>
              <a:ext cx="184" cy="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4" name="Rectangle 60"/>
            <p:cNvSpPr>
              <a:spLocks noChangeArrowheads="1"/>
            </p:cNvSpPr>
            <p:nvPr/>
          </p:nvSpPr>
          <p:spPr bwMode="auto">
            <a:xfrm>
              <a:off x="4245" y="3148"/>
              <a:ext cx="184" cy="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5" name="Rectangle 61"/>
            <p:cNvSpPr>
              <a:spLocks noChangeArrowheads="1"/>
            </p:cNvSpPr>
            <p:nvPr/>
          </p:nvSpPr>
          <p:spPr bwMode="auto">
            <a:xfrm>
              <a:off x="4245" y="3244"/>
              <a:ext cx="184" cy="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6" name="Rectangle 62"/>
            <p:cNvSpPr>
              <a:spLocks noChangeArrowheads="1"/>
            </p:cNvSpPr>
            <p:nvPr/>
          </p:nvSpPr>
          <p:spPr bwMode="auto">
            <a:xfrm>
              <a:off x="4245" y="2484"/>
              <a:ext cx="376" cy="40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7" name="Rectangle 63" descr="90%"/>
            <p:cNvSpPr>
              <a:spLocks noChangeArrowheads="1"/>
            </p:cNvSpPr>
            <p:nvPr/>
          </p:nvSpPr>
          <p:spPr bwMode="auto">
            <a:xfrm>
              <a:off x="4245" y="2388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8" name="Rectangle 64" descr="90%"/>
            <p:cNvSpPr>
              <a:spLocks noChangeArrowheads="1"/>
            </p:cNvSpPr>
            <p:nvPr/>
          </p:nvSpPr>
          <p:spPr bwMode="auto">
            <a:xfrm>
              <a:off x="4245" y="2292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39" name="Rectangle 65" descr="90%"/>
            <p:cNvSpPr>
              <a:spLocks noChangeArrowheads="1"/>
            </p:cNvSpPr>
            <p:nvPr/>
          </p:nvSpPr>
          <p:spPr bwMode="auto">
            <a:xfrm>
              <a:off x="4245" y="2196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40" name="Rectangle 66" descr="90%"/>
            <p:cNvSpPr>
              <a:spLocks noChangeArrowheads="1"/>
            </p:cNvSpPr>
            <p:nvPr/>
          </p:nvSpPr>
          <p:spPr bwMode="auto">
            <a:xfrm>
              <a:off x="4245" y="2100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41" name="Rectangle 67" descr="90%"/>
            <p:cNvSpPr>
              <a:spLocks noChangeArrowheads="1"/>
            </p:cNvSpPr>
            <p:nvPr/>
          </p:nvSpPr>
          <p:spPr bwMode="auto">
            <a:xfrm>
              <a:off x="4245" y="2004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42" name="Rectangle 68" descr="90%"/>
            <p:cNvSpPr>
              <a:spLocks noChangeArrowheads="1"/>
            </p:cNvSpPr>
            <p:nvPr/>
          </p:nvSpPr>
          <p:spPr bwMode="auto">
            <a:xfrm>
              <a:off x="4245" y="1908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43" name="Rectangle 69" descr="90%"/>
            <p:cNvSpPr>
              <a:spLocks noChangeArrowheads="1"/>
            </p:cNvSpPr>
            <p:nvPr/>
          </p:nvSpPr>
          <p:spPr bwMode="auto">
            <a:xfrm>
              <a:off x="4245" y="1812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44" name="Rectangle 70" descr="90%"/>
            <p:cNvSpPr>
              <a:spLocks noChangeArrowheads="1"/>
            </p:cNvSpPr>
            <p:nvPr/>
          </p:nvSpPr>
          <p:spPr bwMode="auto">
            <a:xfrm>
              <a:off x="4245" y="1716"/>
              <a:ext cx="280" cy="40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pic>
          <p:nvPicPr>
            <p:cNvPr id="60445" name="Picture 71" descr="Obrázek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13"/>
            <a:stretch>
              <a:fillRect/>
            </a:stretch>
          </p:blipFill>
          <p:spPr bwMode="auto">
            <a:xfrm>
              <a:off x="3923" y="1616"/>
              <a:ext cx="275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6" name="Rectangle 72"/>
            <p:cNvSpPr>
              <a:spLocks noChangeArrowheads="1"/>
            </p:cNvSpPr>
            <p:nvPr/>
          </p:nvSpPr>
          <p:spPr bwMode="auto">
            <a:xfrm>
              <a:off x="4241" y="3339"/>
              <a:ext cx="184" cy="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0447" name="Rectangle 73"/>
            <p:cNvSpPr>
              <a:spLocks noChangeArrowheads="1"/>
            </p:cNvSpPr>
            <p:nvPr/>
          </p:nvSpPr>
          <p:spPr bwMode="auto">
            <a:xfrm>
              <a:off x="4241" y="3430"/>
              <a:ext cx="184" cy="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9" y="1556792"/>
            <a:ext cx="9026031" cy="465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23850" y="260350"/>
            <a:ext cx="85693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The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origin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3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>
                <a:solidFill>
                  <a:srgbClr val="C00000"/>
                </a:solidFill>
                <a:latin typeface="+mn-lt"/>
              </a:rPr>
              <a:t>clones</a:t>
            </a:r>
            <a:endParaRPr lang="en-US" altLang="cs-CZ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692275" y="1125538"/>
            <a:ext cx="58753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lang="cs-CZ" altLang="cs-CZ" sz="2400">
                <a:latin typeface="Trebuchet MS" panose="020B0603020202020204" pitchFamily="34" charset="0"/>
              </a:rPr>
              <a:t>BAC, PAC, c-DNA clones, oligonucleotides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https://www.researchgate.net/profile/Yi-Wei-Tang/publication/26888549/figure/fig5/AS:277016898228225@1443057383356/Agilent-oligonucleotide-microarray-A-Noncontact-inkjet-printing-technology-delivers-a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65" y="1556792"/>
            <a:ext cx="713847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Agilent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Sureprint</a:t>
            </a:r>
            <a:r>
              <a:rPr lang="cs-CZ" b="1" dirty="0" smtClean="0">
                <a:solidFill>
                  <a:srgbClr val="C00000"/>
                </a:solidFill>
                <a:latin typeface="+mn-lt"/>
              </a:rPr>
              <a:t> Technology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759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lsca_104b_aC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4"/>
          <a:stretch>
            <a:fillRect/>
          </a:stretch>
        </p:blipFill>
        <p:spPr bwMode="auto">
          <a:xfrm>
            <a:off x="250825" y="1125538"/>
            <a:ext cx="8675688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8569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/>
              <a:t>Array-CGH</a:t>
            </a:r>
            <a:endParaRPr lang="en-US" altLang="cs-CZ" b="1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20161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553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0" t="13289" b="7013"/>
          <a:stretch>
            <a:fillRect/>
          </a:stretch>
        </p:blipFill>
        <p:spPr bwMode="auto">
          <a:xfrm>
            <a:off x="6588125" y="3546475"/>
            <a:ext cx="2555875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3"/>
          <a:stretch>
            <a:fillRect/>
          </a:stretch>
        </p:blipFill>
        <p:spPr bwMode="auto">
          <a:xfrm>
            <a:off x="250825" y="333375"/>
            <a:ext cx="417512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4" t="13326" r="17331" b="6976"/>
          <a:stretch>
            <a:fillRect/>
          </a:stretch>
        </p:blipFill>
        <p:spPr>
          <a:xfrm>
            <a:off x="4192588" y="2357438"/>
            <a:ext cx="2511425" cy="32956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686800" cy="1143000"/>
          </a:xfrm>
        </p:spPr>
        <p:txBody>
          <a:bodyPr/>
          <a:lstStyle/>
          <a:p>
            <a:pPr algn="ctr"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Advantages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and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disadvantages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array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-CGH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b="1" u="sng" dirty="0" smtClean="0"/>
              <a:t>advantages</a:t>
            </a:r>
          </a:p>
          <a:p>
            <a:pPr lvl="1" eaLnBrk="1" hangingPunct="1"/>
            <a:r>
              <a:rPr lang="en-US" altLang="cs-CZ" sz="2400" dirty="0" smtClean="0"/>
              <a:t>detects and quantifies </a:t>
            </a:r>
            <a:r>
              <a:rPr lang="en-US" altLang="cs-CZ" sz="2400" b="1" dirty="0" smtClean="0"/>
              <a:t>DNA</a:t>
            </a:r>
            <a:r>
              <a:rPr lang="en-US" altLang="cs-CZ" sz="2400" dirty="0" smtClean="0"/>
              <a:t> copy number </a:t>
            </a:r>
            <a:r>
              <a:rPr lang="en-US" altLang="cs-CZ" sz="2400" b="1" dirty="0" smtClean="0"/>
              <a:t>gains</a:t>
            </a:r>
            <a:r>
              <a:rPr lang="en-US" altLang="cs-CZ" sz="2400" dirty="0" smtClean="0"/>
              <a:t> and </a:t>
            </a:r>
            <a:r>
              <a:rPr lang="en-US" altLang="cs-CZ" sz="2400" b="1" dirty="0" smtClean="0"/>
              <a:t>losses</a:t>
            </a:r>
            <a:r>
              <a:rPr lang="en-US" altLang="cs-CZ" sz="2400" dirty="0" smtClean="0"/>
              <a:t> throughout an </a:t>
            </a:r>
            <a:r>
              <a:rPr lang="en-US" altLang="cs-CZ" sz="2400" b="1" dirty="0" smtClean="0"/>
              <a:t>entire genome </a:t>
            </a:r>
            <a:r>
              <a:rPr lang="en-US" altLang="cs-CZ" sz="2400" dirty="0" smtClean="0"/>
              <a:t>in a </a:t>
            </a:r>
            <a:r>
              <a:rPr lang="en-US" altLang="cs-CZ" sz="2400" b="1" dirty="0" smtClean="0"/>
              <a:t>single</a:t>
            </a:r>
            <a:r>
              <a:rPr lang="en-US" altLang="cs-CZ" sz="2400" dirty="0" smtClean="0"/>
              <a:t> analysis</a:t>
            </a:r>
          </a:p>
          <a:p>
            <a:pPr lvl="1" eaLnBrk="1" hangingPunct="1"/>
            <a:r>
              <a:rPr lang="en-US" altLang="cs-CZ" sz="2400" b="1" dirty="0" smtClean="0"/>
              <a:t>precise</a:t>
            </a:r>
            <a:r>
              <a:rPr lang="en-US" altLang="cs-CZ" sz="2400" dirty="0" smtClean="0"/>
              <a:t> aberration locating</a:t>
            </a:r>
            <a:endParaRPr lang="en-US" altLang="cs-CZ" sz="1800" dirty="0" smtClean="0"/>
          </a:p>
          <a:p>
            <a:pPr eaLnBrk="1" hangingPunct="1"/>
            <a:endParaRPr lang="en-US" altLang="cs-CZ" sz="1800" dirty="0" smtClean="0"/>
          </a:p>
          <a:p>
            <a:pPr eaLnBrk="1" hangingPunct="1"/>
            <a:r>
              <a:rPr lang="en-US" altLang="cs-CZ" sz="2400" b="1" u="sng" dirty="0" smtClean="0"/>
              <a:t>disadvantages</a:t>
            </a:r>
          </a:p>
          <a:p>
            <a:pPr lvl="1" eaLnBrk="1" hangingPunct="1"/>
            <a:r>
              <a:rPr lang="en-US" altLang="cs-CZ" sz="2400" dirty="0" smtClean="0"/>
              <a:t>does not detect </a:t>
            </a:r>
            <a:r>
              <a:rPr lang="en-US" altLang="cs-CZ" sz="2400" b="1" dirty="0" smtClean="0"/>
              <a:t>balanced rearrangements </a:t>
            </a:r>
            <a:r>
              <a:rPr lang="en-US" altLang="cs-CZ" sz="2400" dirty="0" smtClean="0"/>
              <a:t>(translocation, inversion)</a:t>
            </a:r>
          </a:p>
          <a:p>
            <a:pPr lvl="1" eaLnBrk="1" hangingPunct="1"/>
            <a:r>
              <a:rPr lang="en-US" altLang="cs-CZ" sz="2400" dirty="0" smtClean="0"/>
              <a:t>does </a:t>
            </a:r>
            <a:r>
              <a:rPr lang="en-US" altLang="cs-CZ" sz="2400" b="1" dirty="0" smtClean="0"/>
              <a:t>not</a:t>
            </a:r>
            <a:r>
              <a:rPr lang="en-US" altLang="cs-CZ" sz="2400" dirty="0" smtClean="0"/>
              <a:t> detect </a:t>
            </a:r>
            <a:r>
              <a:rPr lang="en-US" altLang="cs-CZ" sz="2400" b="1" dirty="0" smtClean="0"/>
              <a:t>ploidy changes</a:t>
            </a:r>
          </a:p>
          <a:p>
            <a:pPr lvl="1" eaLnBrk="1" hangingPunct="1"/>
            <a:endParaRPr lang="cs-CZ" altLang="cs-CZ" sz="2000" dirty="0" smtClean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2000" dirty="0" smtClean="0"/>
          </a:p>
          <a:p>
            <a:pPr lvl="1" eaLnBrk="1" hangingPunct="1"/>
            <a:endParaRPr lang="cs-CZ" altLang="cs-CZ" sz="1600" dirty="0" smtClean="0"/>
          </a:p>
          <a:p>
            <a:pPr lvl="1" eaLnBrk="1" hangingPunct="1"/>
            <a:endParaRPr lang="cs-CZ" altLang="cs-CZ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MLPA</a:t>
            </a:r>
            <a:br>
              <a:rPr lang="cs-CZ" altLang="cs-CZ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cs-CZ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Multiplex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Ligation-dependend</a:t>
            </a:r>
            <a:r>
              <a:rPr lang="cs-CZ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Probe</a:t>
            </a:r>
            <a:r>
              <a:rPr lang="cs-CZ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Amplification</a:t>
            </a:r>
            <a:endParaRPr lang="cs-CZ" altLang="cs-CZ" sz="24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1800" smtClean="0"/>
              <a:t>sensitive method able to detect differences in one nucleotide</a:t>
            </a:r>
          </a:p>
          <a:p>
            <a:pPr eaLnBrk="1" hangingPunct="1"/>
            <a:r>
              <a:rPr lang="cs-CZ" altLang="cs-CZ" sz="1800" smtClean="0"/>
              <a:t>detects changes of copy number in 45 sequences in one reaction</a:t>
            </a:r>
          </a:p>
          <a:p>
            <a:pPr eaLnBrk="1" hangingPunct="1"/>
            <a:r>
              <a:rPr lang="cs-CZ" altLang="cs-CZ" sz="1800" smtClean="0"/>
              <a:t>simple – all the reaction takes place in one test tube</a:t>
            </a:r>
          </a:p>
          <a:p>
            <a:pPr eaLnBrk="1" hangingPunct="1"/>
            <a:r>
              <a:rPr lang="cs-CZ" altLang="cs-CZ" sz="1800" smtClean="0"/>
              <a:t>relatively cheap method</a:t>
            </a:r>
          </a:p>
        </p:txBody>
      </p:sp>
      <p:sp>
        <p:nvSpPr>
          <p:cNvPr id="67588" name="Rectangle 2"/>
          <p:cNvSpPr>
            <a:spLocks noChangeArrowheads="1"/>
          </p:cNvSpPr>
          <p:nvPr/>
        </p:nvSpPr>
        <p:spPr bwMode="auto">
          <a:xfrm>
            <a:off x="684213" y="3429000"/>
            <a:ext cx="7920037" cy="2735263"/>
          </a:xfrm>
          <a:prstGeom prst="rect">
            <a:avLst/>
          </a:prstGeom>
          <a:solidFill>
            <a:schemeClr val="tx1"/>
          </a:solidFill>
          <a:ln w="254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3111500" y="5200650"/>
            <a:ext cx="40163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3111500" y="5200650"/>
            <a:ext cx="40163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67591" name="Rectangle 5"/>
          <p:cNvSpPr>
            <a:spLocks noChangeArrowheads="1"/>
          </p:cNvSpPr>
          <p:nvPr/>
        </p:nvSpPr>
        <p:spPr bwMode="auto">
          <a:xfrm>
            <a:off x="3111500" y="5200650"/>
            <a:ext cx="40163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67592" name="Rectangle 6"/>
          <p:cNvSpPr>
            <a:spLocks noChangeArrowheads="1"/>
          </p:cNvSpPr>
          <p:nvPr/>
        </p:nvSpPr>
        <p:spPr bwMode="auto">
          <a:xfrm>
            <a:off x="1042988" y="4492625"/>
            <a:ext cx="1873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>
                <a:solidFill>
                  <a:schemeClr val="bg1"/>
                </a:solidFill>
                <a:ea typeface="SimSun" panose="02010600030101010101" pitchFamily="2" charset="-122"/>
              </a:rPr>
              <a:t>PCR primer </a:t>
            </a:r>
            <a:r>
              <a:rPr lang="nl-NL" altLang="cs-CZ" sz="1600" b="1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67593" name="Text Box 7"/>
          <p:cNvSpPr txBox="1">
            <a:spLocks noChangeArrowheads="1"/>
          </p:cNvSpPr>
          <p:nvPr/>
        </p:nvSpPr>
        <p:spPr bwMode="auto">
          <a:xfrm>
            <a:off x="2484438" y="5500688"/>
            <a:ext cx="2303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400" b="1">
                <a:solidFill>
                  <a:srgbClr val="333399"/>
                </a:solidFill>
                <a:ea typeface="SimSun" panose="02010600030101010101" pitchFamily="2" charset="-122"/>
              </a:rPr>
              <a:t>Hybridiza</a:t>
            </a:r>
            <a:r>
              <a:rPr lang="cs-CZ" altLang="zh-CN" sz="1400" b="1">
                <a:solidFill>
                  <a:srgbClr val="333399"/>
                </a:solidFill>
              </a:rPr>
              <a:t>tion </a:t>
            </a:r>
            <a:r>
              <a:rPr lang="en-US" altLang="zh-CN" sz="1400" b="1">
                <a:solidFill>
                  <a:srgbClr val="333399"/>
                </a:solidFill>
                <a:ea typeface="SimSun" panose="02010600030101010101" pitchFamily="2" charset="-122"/>
              </a:rPr>
              <a:t> se</a:t>
            </a:r>
            <a:r>
              <a:rPr lang="cs-CZ" altLang="zh-CN" sz="1400" b="1">
                <a:solidFill>
                  <a:srgbClr val="333399"/>
                </a:solidFill>
              </a:rPr>
              <a:t>quence</a:t>
            </a:r>
            <a:endParaRPr lang="nl-NL" altLang="cs-CZ" sz="1400" b="1">
              <a:solidFill>
                <a:srgbClr val="333399"/>
              </a:solidFill>
            </a:endParaRPr>
          </a:p>
        </p:txBody>
      </p:sp>
      <p:grpSp>
        <p:nvGrpSpPr>
          <p:cNvPr id="67594" name="Group 8"/>
          <p:cNvGrpSpPr>
            <a:grpSpLocks/>
          </p:cNvGrpSpPr>
          <p:nvPr/>
        </p:nvGrpSpPr>
        <p:grpSpPr bwMode="auto">
          <a:xfrm>
            <a:off x="4859338" y="4203700"/>
            <a:ext cx="3168650" cy="1446213"/>
            <a:chOff x="3040" y="2517"/>
            <a:chExt cx="2089" cy="911"/>
          </a:xfrm>
        </p:grpSpPr>
        <p:sp>
          <p:nvSpPr>
            <p:cNvPr id="67600" name="Rectangle 9"/>
            <p:cNvSpPr>
              <a:spLocks noChangeArrowheads="1"/>
            </p:cNvSpPr>
            <p:nvPr/>
          </p:nvSpPr>
          <p:spPr bwMode="auto">
            <a:xfrm>
              <a:off x="3210" y="2672"/>
              <a:ext cx="23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7601" name="Rectangle 10"/>
            <p:cNvSpPr>
              <a:spLocks noChangeArrowheads="1"/>
            </p:cNvSpPr>
            <p:nvPr/>
          </p:nvSpPr>
          <p:spPr bwMode="auto">
            <a:xfrm>
              <a:off x="3210" y="2672"/>
              <a:ext cx="23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7602" name="Rectangle 11"/>
            <p:cNvSpPr>
              <a:spLocks noChangeArrowheads="1"/>
            </p:cNvSpPr>
            <p:nvPr/>
          </p:nvSpPr>
          <p:spPr bwMode="auto">
            <a:xfrm>
              <a:off x="3149" y="3119"/>
              <a:ext cx="25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7603" name="Rectangle 12"/>
            <p:cNvSpPr>
              <a:spLocks noChangeArrowheads="1"/>
            </p:cNvSpPr>
            <p:nvPr/>
          </p:nvSpPr>
          <p:spPr bwMode="auto">
            <a:xfrm>
              <a:off x="3149" y="3119"/>
              <a:ext cx="25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7604" name="Rectangle 13"/>
            <p:cNvSpPr>
              <a:spLocks noChangeArrowheads="1"/>
            </p:cNvSpPr>
            <p:nvPr/>
          </p:nvSpPr>
          <p:spPr bwMode="auto">
            <a:xfrm>
              <a:off x="3149" y="3119"/>
              <a:ext cx="25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7605" name="Freeform 14"/>
            <p:cNvSpPr>
              <a:spLocks/>
            </p:cNvSpPr>
            <p:nvPr/>
          </p:nvSpPr>
          <p:spPr bwMode="auto">
            <a:xfrm>
              <a:off x="3995" y="2728"/>
              <a:ext cx="71" cy="97"/>
            </a:xfrm>
            <a:custGeom>
              <a:avLst/>
              <a:gdLst>
                <a:gd name="T0" fmla="*/ 0 w 37"/>
                <a:gd name="T1" fmla="*/ 15 h 115"/>
                <a:gd name="T2" fmla="*/ 92056 w 37"/>
                <a:gd name="T3" fmla="*/ 0 h 1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" h="115">
                  <a:moveTo>
                    <a:pt x="0" y="115"/>
                  </a:moveTo>
                  <a:lnTo>
                    <a:pt x="37" y="0"/>
                  </a:lnTo>
                </a:path>
              </a:pathLst>
            </a:custGeom>
            <a:solidFill>
              <a:srgbClr val="FFFFFF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Line 15"/>
            <p:cNvSpPr>
              <a:spLocks noChangeShapeType="1"/>
            </p:cNvSpPr>
            <p:nvPr/>
          </p:nvSpPr>
          <p:spPr bwMode="auto">
            <a:xfrm>
              <a:off x="3941" y="2815"/>
              <a:ext cx="123" cy="3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7" name="Line 16"/>
            <p:cNvSpPr>
              <a:spLocks noChangeShapeType="1"/>
            </p:cNvSpPr>
            <p:nvPr/>
          </p:nvSpPr>
          <p:spPr bwMode="auto">
            <a:xfrm>
              <a:off x="3241" y="3200"/>
              <a:ext cx="556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Freeform 17"/>
            <p:cNvSpPr>
              <a:spLocks/>
            </p:cNvSpPr>
            <p:nvPr/>
          </p:nvSpPr>
          <p:spPr bwMode="auto">
            <a:xfrm>
              <a:off x="3795" y="2827"/>
              <a:ext cx="206" cy="373"/>
            </a:xfrm>
            <a:custGeom>
              <a:avLst/>
              <a:gdLst>
                <a:gd name="T0" fmla="*/ 0 w 119"/>
                <a:gd name="T1" fmla="*/ 65 h 437"/>
                <a:gd name="T2" fmla="*/ 86281 w 119"/>
                <a:gd name="T3" fmla="*/ 0 h 43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9" h="437">
                  <a:moveTo>
                    <a:pt x="0" y="437"/>
                  </a:moveTo>
                  <a:lnTo>
                    <a:pt x="119" y="0"/>
                  </a:lnTo>
                </a:path>
              </a:pathLst>
            </a:custGeom>
            <a:solidFill>
              <a:srgbClr val="FFFFFF"/>
            </a:solidFill>
            <a:ln w="38100" cmpd="sng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Line 18"/>
            <p:cNvSpPr>
              <a:spLocks noChangeShapeType="1"/>
            </p:cNvSpPr>
            <p:nvPr/>
          </p:nvSpPr>
          <p:spPr bwMode="auto">
            <a:xfrm>
              <a:off x="3941" y="2815"/>
              <a:ext cx="123" cy="3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Rectangle 19"/>
            <p:cNvSpPr>
              <a:spLocks noChangeArrowheads="1"/>
            </p:cNvSpPr>
            <p:nvPr/>
          </p:nvSpPr>
          <p:spPr bwMode="auto">
            <a:xfrm>
              <a:off x="3451" y="2517"/>
              <a:ext cx="76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400" b="1">
                  <a:solidFill>
                    <a:schemeClr val="bg1"/>
                  </a:solidFill>
                  <a:ea typeface="SimSun" panose="02010600030101010101" pitchFamily="2" charset="-122"/>
                </a:rPr>
                <a:t>PCR primer </a:t>
              </a:r>
              <a:r>
                <a:rPr lang="nl-NL" altLang="cs-CZ" sz="1600" b="1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67611" name="Line 20"/>
            <p:cNvSpPr>
              <a:spLocks noChangeShapeType="1"/>
            </p:cNvSpPr>
            <p:nvPr/>
          </p:nvSpPr>
          <p:spPr bwMode="auto">
            <a:xfrm>
              <a:off x="3241" y="3200"/>
              <a:ext cx="556" cy="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21"/>
            <p:cNvSpPr>
              <a:spLocks noChangeShapeType="1"/>
            </p:cNvSpPr>
            <p:nvPr/>
          </p:nvSpPr>
          <p:spPr bwMode="auto">
            <a:xfrm>
              <a:off x="3241" y="3200"/>
              <a:ext cx="556" cy="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Text Box 22"/>
            <p:cNvSpPr txBox="1">
              <a:spLocks noChangeArrowheads="1"/>
            </p:cNvSpPr>
            <p:nvPr/>
          </p:nvSpPr>
          <p:spPr bwMode="auto">
            <a:xfrm>
              <a:off x="3923" y="2931"/>
              <a:ext cx="120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zh-CN" sz="1200" b="1">
                  <a:solidFill>
                    <a:srgbClr val="009900"/>
                  </a:solidFill>
                </a:rPr>
                <a:t>inserted sequence </a:t>
              </a:r>
              <a:r>
                <a:rPr lang="en-US" altLang="zh-CN" sz="1200" b="1">
                  <a:solidFill>
                    <a:srgbClr val="009900"/>
                  </a:solidFill>
                  <a:ea typeface="SimSun" panose="02010600030101010101" pitchFamily="2" charset="-122"/>
                </a:rPr>
                <a:t>(</a:t>
              </a:r>
              <a:r>
                <a:rPr lang="cs-CZ" altLang="zh-CN" sz="1200" b="1">
                  <a:solidFill>
                    <a:srgbClr val="009900"/>
                  </a:solidFill>
                </a:rPr>
                <a:t>specific for each probe</a:t>
              </a:r>
              <a:r>
                <a:rPr lang="en-US" altLang="zh-CN" sz="1200" b="1">
                  <a:solidFill>
                    <a:srgbClr val="009900"/>
                  </a:solidFill>
                  <a:ea typeface="SimSun" panose="02010600030101010101" pitchFamily="2" charset="-122"/>
                </a:rPr>
                <a:t>)                  </a:t>
              </a:r>
              <a:endParaRPr lang="nl-NL" altLang="cs-CZ" sz="1200" b="1">
                <a:solidFill>
                  <a:srgbClr val="009900"/>
                </a:solidFill>
              </a:endParaRPr>
            </a:p>
          </p:txBody>
        </p:sp>
        <p:sp>
          <p:nvSpPr>
            <p:cNvPr id="67614" name="Text Box 23"/>
            <p:cNvSpPr txBox="1">
              <a:spLocks noChangeArrowheads="1"/>
            </p:cNvSpPr>
            <p:nvPr/>
          </p:nvSpPr>
          <p:spPr bwMode="auto">
            <a:xfrm>
              <a:off x="3040" y="3236"/>
              <a:ext cx="20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sz="1400" b="1">
                  <a:solidFill>
                    <a:srgbClr val="0000FF"/>
                  </a:solidFill>
                  <a:ea typeface="SimSun" panose="02010600030101010101" pitchFamily="2" charset="-122"/>
                </a:rPr>
                <a:t>Hybridiz</a:t>
              </a:r>
              <a:r>
                <a:rPr lang="cs-CZ" altLang="zh-CN" sz="1400" b="1">
                  <a:solidFill>
                    <a:srgbClr val="0000FF"/>
                  </a:solidFill>
                </a:rPr>
                <a:t>ation </a:t>
              </a:r>
              <a:r>
                <a:rPr lang="en-US" altLang="zh-CN" sz="1400" b="1">
                  <a:solidFill>
                    <a:srgbClr val="0000FF"/>
                  </a:solidFill>
                  <a:ea typeface="SimSun" panose="02010600030101010101" pitchFamily="2" charset="-122"/>
                </a:rPr>
                <a:t>se</a:t>
              </a:r>
              <a:r>
                <a:rPr lang="cs-CZ" altLang="zh-CN" sz="1400" b="1">
                  <a:solidFill>
                    <a:srgbClr val="0000FF"/>
                  </a:solidFill>
                </a:rPr>
                <a:t>quence</a:t>
              </a:r>
              <a:endParaRPr lang="nl-NL" altLang="cs-CZ" sz="1400" b="1">
                <a:solidFill>
                  <a:srgbClr val="0000FF"/>
                </a:solidFill>
              </a:endParaRPr>
            </a:p>
          </p:txBody>
        </p:sp>
      </p:grpSp>
      <p:sp>
        <p:nvSpPr>
          <p:cNvPr id="67595" name="Text Box 24"/>
          <p:cNvSpPr txBox="1">
            <a:spLocks noChangeArrowheads="1"/>
          </p:cNvSpPr>
          <p:nvPr/>
        </p:nvSpPr>
        <p:spPr bwMode="auto">
          <a:xfrm>
            <a:off x="1187450" y="3484563"/>
            <a:ext cx="282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Synt</a:t>
            </a:r>
            <a:r>
              <a:rPr lang="cs-CZ" altLang="zh-CN" sz="1800" b="1">
                <a:solidFill>
                  <a:srgbClr val="FF0000"/>
                </a:solidFill>
              </a:rPr>
              <a:t>etic </a:t>
            </a: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oligonu</a:t>
            </a:r>
            <a:r>
              <a:rPr lang="cs-CZ" altLang="zh-CN" sz="1800" b="1">
                <a:solidFill>
                  <a:srgbClr val="FF0000"/>
                </a:solidFill>
              </a:rPr>
              <a:t>k</a:t>
            </a: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leotid</a:t>
            </a:r>
            <a:r>
              <a:rPr lang="cs-CZ" altLang="zh-CN" sz="1800" b="1">
                <a:solidFill>
                  <a:srgbClr val="FF0000"/>
                </a:solidFill>
              </a:rPr>
              <a:t>e</a:t>
            </a:r>
            <a:endParaRPr lang="en-US" altLang="zh-CN" sz="1800" b="1">
              <a:solidFill>
                <a:srgbClr val="FF0000"/>
              </a:solidFill>
              <a:ea typeface="SimSun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50-60 bp</a:t>
            </a:r>
          </a:p>
        </p:txBody>
      </p:sp>
      <p:sp>
        <p:nvSpPr>
          <p:cNvPr id="67596" name="Text Box 25"/>
          <p:cNvSpPr txBox="1">
            <a:spLocks noChangeArrowheads="1"/>
          </p:cNvSpPr>
          <p:nvPr/>
        </p:nvSpPr>
        <p:spPr bwMode="auto">
          <a:xfrm>
            <a:off x="4859338" y="3484563"/>
            <a:ext cx="347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M13-deriv</a:t>
            </a:r>
            <a:r>
              <a:rPr lang="cs-CZ" altLang="zh-CN" sz="1800" b="1">
                <a:solidFill>
                  <a:srgbClr val="FF0000"/>
                </a:solidFill>
              </a:rPr>
              <a:t>ated</a:t>
            </a: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 oligonu</a:t>
            </a:r>
            <a:r>
              <a:rPr lang="cs-CZ" altLang="zh-CN" sz="1800" b="1">
                <a:solidFill>
                  <a:srgbClr val="FF0000"/>
                </a:solidFill>
              </a:rPr>
              <a:t>k</a:t>
            </a: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leotid</a:t>
            </a:r>
            <a:r>
              <a:rPr lang="cs-CZ" altLang="zh-CN" sz="1800" b="1">
                <a:solidFill>
                  <a:srgbClr val="FF0000"/>
                </a:solidFill>
              </a:rPr>
              <a:t>e</a:t>
            </a:r>
            <a:endParaRPr lang="en-US" altLang="zh-CN" sz="1800" b="1">
              <a:solidFill>
                <a:srgbClr val="FF0000"/>
              </a:solidFill>
              <a:ea typeface="SimSun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ea typeface="SimSun" panose="02010600030101010101" pitchFamily="2" charset="-122"/>
              </a:rPr>
              <a:t>60-450 bp</a:t>
            </a:r>
          </a:p>
        </p:txBody>
      </p:sp>
      <p:sp>
        <p:nvSpPr>
          <p:cNvPr id="67597" name="Line 26"/>
          <p:cNvSpPr>
            <a:spLocks noChangeShapeType="1"/>
          </p:cNvSpPr>
          <p:nvPr/>
        </p:nvSpPr>
        <p:spPr bwMode="auto">
          <a:xfrm flipH="1">
            <a:off x="2627313" y="5284788"/>
            <a:ext cx="792162" cy="1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8" name="Line 27"/>
          <p:cNvSpPr>
            <a:spLocks noChangeShapeType="1"/>
          </p:cNvSpPr>
          <p:nvPr/>
        </p:nvSpPr>
        <p:spPr bwMode="auto">
          <a:xfrm flipH="1" flipV="1">
            <a:off x="2195513" y="5067300"/>
            <a:ext cx="43815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9" name="Text Box 29"/>
          <p:cNvSpPr txBox="1">
            <a:spLocks noChangeArrowheads="1"/>
          </p:cNvSpPr>
          <p:nvPr/>
        </p:nvSpPr>
        <p:spPr bwMode="auto">
          <a:xfrm>
            <a:off x="6227763" y="6364288"/>
            <a:ext cx="2424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1400">
                <a:latin typeface="Times New Roman" panose="02020603050405020304" pitchFamily="18" charset="0"/>
              </a:rPr>
              <a:t>MRC Holland, www.mlpa.com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MLPA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principle</a:t>
            </a:r>
            <a:endParaRPr lang="cs-CZ" altLang="cs-CZ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6"/>
          <a:stretch>
            <a:fillRect/>
          </a:stretch>
        </p:blipFill>
        <p:spPr bwMode="auto">
          <a:xfrm>
            <a:off x="1763713" y="1557338"/>
            <a:ext cx="5419725" cy="5056187"/>
          </a:xfrm>
          <a:prstGeom prst="rect">
            <a:avLst/>
          </a:prstGeom>
          <a:noFill/>
          <a:ln w="254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9" t="15356" r="7088" b="44789"/>
          <a:stretch>
            <a:fillRect/>
          </a:stretch>
        </p:blipFill>
        <p:spPr bwMode="auto">
          <a:xfrm>
            <a:off x="611188" y="0"/>
            <a:ext cx="8280400" cy="2224088"/>
          </a:xfrm>
          <a:prstGeom prst="rect">
            <a:avLst/>
          </a:prstGeom>
          <a:noFill/>
          <a:ln w="254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15257" r="12477" b="44789"/>
          <a:stretch>
            <a:fillRect/>
          </a:stretch>
        </p:blipFill>
        <p:spPr bwMode="auto">
          <a:xfrm>
            <a:off x="611188" y="2205038"/>
            <a:ext cx="8280400" cy="2268537"/>
          </a:xfrm>
          <a:prstGeom prst="rect">
            <a:avLst/>
          </a:prstGeom>
          <a:noFill/>
          <a:ln w="254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625475" y="7938"/>
            <a:ext cx="1136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  <a:latin typeface="Trebuchet MS" panose="020B0603020202020204" pitchFamily="34" charset="0"/>
              </a:rPr>
              <a:t>Pacient</a:t>
            </a:r>
            <a:endParaRPr lang="en-GB" altLang="cs-CZ" sz="2000" b="1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9638" name="Text Box 5"/>
          <p:cNvSpPr txBox="1">
            <a:spLocks noChangeArrowheads="1"/>
          </p:cNvSpPr>
          <p:nvPr/>
        </p:nvSpPr>
        <p:spPr bwMode="auto">
          <a:xfrm>
            <a:off x="468313" y="2205038"/>
            <a:ext cx="1657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  <a:latin typeface="Trebuchet MS" panose="020B0603020202020204" pitchFamily="34" charset="0"/>
              </a:rPr>
              <a:t>Refferent</a:t>
            </a:r>
            <a:endParaRPr lang="en-GB" altLang="cs-CZ" sz="2000" b="1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9639" name="Line 6"/>
          <p:cNvSpPr>
            <a:spLocks noChangeShapeType="1"/>
          </p:cNvSpPr>
          <p:nvPr/>
        </p:nvSpPr>
        <p:spPr bwMode="auto">
          <a:xfrm>
            <a:off x="6731000" y="798513"/>
            <a:ext cx="0" cy="3603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Line 7"/>
          <p:cNvSpPr>
            <a:spLocks noChangeShapeType="1"/>
          </p:cNvSpPr>
          <p:nvPr/>
        </p:nvSpPr>
        <p:spPr bwMode="auto">
          <a:xfrm>
            <a:off x="7162800" y="798513"/>
            <a:ext cx="0" cy="3603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1" name="Line 8"/>
          <p:cNvSpPr>
            <a:spLocks noChangeShapeType="1"/>
          </p:cNvSpPr>
          <p:nvPr/>
        </p:nvSpPr>
        <p:spPr bwMode="auto">
          <a:xfrm>
            <a:off x="7378700" y="798513"/>
            <a:ext cx="0" cy="3603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2" name="Line 9"/>
          <p:cNvSpPr>
            <a:spLocks noChangeShapeType="1"/>
          </p:cNvSpPr>
          <p:nvPr/>
        </p:nvSpPr>
        <p:spPr bwMode="auto">
          <a:xfrm>
            <a:off x="6802438" y="2598738"/>
            <a:ext cx="0" cy="360362"/>
          </a:xfrm>
          <a:prstGeom prst="line">
            <a:avLst/>
          </a:prstGeom>
          <a:noFill/>
          <a:ln w="38100" cap="rnd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3" name="Line 10"/>
          <p:cNvSpPr>
            <a:spLocks noChangeShapeType="1"/>
          </p:cNvSpPr>
          <p:nvPr/>
        </p:nvSpPr>
        <p:spPr bwMode="auto">
          <a:xfrm>
            <a:off x="7235825" y="2598738"/>
            <a:ext cx="0" cy="360362"/>
          </a:xfrm>
          <a:prstGeom prst="line">
            <a:avLst/>
          </a:prstGeom>
          <a:noFill/>
          <a:ln w="38100" cap="rnd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4" name="Line 11"/>
          <p:cNvSpPr>
            <a:spLocks noChangeShapeType="1"/>
          </p:cNvSpPr>
          <p:nvPr/>
        </p:nvSpPr>
        <p:spPr bwMode="auto">
          <a:xfrm>
            <a:off x="7523163" y="2598738"/>
            <a:ext cx="0" cy="360362"/>
          </a:xfrm>
          <a:prstGeom prst="line">
            <a:avLst/>
          </a:prstGeom>
          <a:noFill/>
          <a:ln w="38100" cap="rnd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964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619250" y="4610100"/>
          <a:ext cx="5976938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3" name="Graf" r:id="rId5" imgW="6915150" imgH="2600325" progId="Excel.Chart.8">
                  <p:embed/>
                </p:oleObj>
              </mc:Choice>
              <mc:Fallback>
                <p:oleObj name="Graf" r:id="rId5" imgW="6915150" imgH="2600325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610100"/>
                        <a:ext cx="5976938" cy="2247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33CC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122096" cy="1143000"/>
          </a:xfrm>
        </p:spPr>
        <p:txBody>
          <a:bodyPr/>
          <a:lstStyle/>
          <a:p>
            <a:pPr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Advantages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and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disadvantages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MLPA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1700" dirty="0" err="1" smtClean="0"/>
              <a:t>advantages</a:t>
            </a:r>
            <a:endParaRPr lang="cs-CZ" altLang="cs-CZ" sz="1700" dirty="0" smtClean="0"/>
          </a:p>
          <a:p>
            <a:pPr lvl="1" eaLnBrk="1" hangingPunct="1"/>
            <a:r>
              <a:rPr lang="cs-CZ" altLang="cs-CZ" sz="2000" dirty="0" smtClean="0"/>
              <a:t>sensitive</a:t>
            </a:r>
          </a:p>
          <a:p>
            <a:pPr lvl="1" eaLnBrk="1" hangingPunct="1"/>
            <a:r>
              <a:rPr lang="cs-CZ" altLang="cs-CZ" sz="2000" dirty="0" err="1" smtClean="0"/>
              <a:t>specific</a:t>
            </a:r>
            <a:endParaRPr lang="cs-CZ" altLang="cs-CZ" sz="2000" dirty="0" smtClean="0"/>
          </a:p>
          <a:p>
            <a:pPr lvl="1" eaLnBrk="1" hangingPunct="1"/>
            <a:r>
              <a:rPr lang="cs-CZ" altLang="cs-CZ" sz="2000" dirty="0" smtClean="0"/>
              <a:t>multiplex</a:t>
            </a:r>
          </a:p>
          <a:p>
            <a:pPr lvl="1" eaLnBrk="1" hangingPunct="1"/>
            <a:r>
              <a:rPr lang="cs-CZ" altLang="cs-CZ" sz="2000" dirty="0" err="1" smtClean="0"/>
              <a:t>simple</a:t>
            </a:r>
            <a:endParaRPr lang="cs-CZ" altLang="cs-CZ" sz="2000" dirty="0" smtClean="0"/>
          </a:p>
          <a:p>
            <a:pPr lvl="1" eaLnBrk="1" hangingPunct="1"/>
            <a:r>
              <a:rPr lang="cs-CZ" altLang="cs-CZ" sz="2000" dirty="0" err="1" smtClean="0"/>
              <a:t>cheap</a:t>
            </a:r>
            <a:endParaRPr lang="cs-CZ" altLang="cs-CZ" sz="2000" dirty="0" smtClean="0"/>
          </a:p>
          <a:p>
            <a:pPr lvl="1" eaLnBrk="1" hangingPunct="1"/>
            <a:endParaRPr lang="cs-CZ" altLang="cs-CZ" sz="2000" dirty="0" smtClean="0"/>
          </a:p>
          <a:p>
            <a:pPr eaLnBrk="1" hangingPunct="1"/>
            <a:r>
              <a:rPr lang="cs-CZ" altLang="cs-CZ" sz="1700" dirty="0" err="1" smtClean="0"/>
              <a:t>disadvantages</a:t>
            </a:r>
            <a:endParaRPr lang="cs-CZ" altLang="cs-CZ" sz="1700" dirty="0" smtClean="0"/>
          </a:p>
          <a:p>
            <a:pPr lvl="1" eaLnBrk="1" hangingPunct="1"/>
            <a:r>
              <a:rPr lang="cs-CZ" altLang="cs-CZ" sz="2000" dirty="0" err="1" smtClean="0"/>
              <a:t>higly</a:t>
            </a:r>
            <a:r>
              <a:rPr lang="cs-CZ" altLang="cs-CZ" sz="2000" dirty="0" smtClean="0"/>
              <a:t> sensitive to </a:t>
            </a:r>
            <a:r>
              <a:rPr lang="cs-CZ" altLang="cs-CZ" sz="2000" dirty="0" err="1" smtClean="0"/>
              <a:t>contamination</a:t>
            </a:r>
            <a:endParaRPr lang="cs-CZ" altLang="cs-CZ" sz="2000" dirty="0" smtClean="0"/>
          </a:p>
          <a:p>
            <a:pPr lvl="1" eaLnBrk="1" hangingPunct="1"/>
            <a:r>
              <a:rPr lang="cs-CZ" altLang="cs-CZ" sz="2000" dirty="0" err="1" smtClean="0"/>
              <a:t>time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difficulty</a:t>
            </a:r>
            <a:r>
              <a:rPr lang="cs-CZ" altLang="cs-CZ" sz="2000" dirty="0" smtClean="0"/>
              <a:t> </a:t>
            </a:r>
          </a:p>
          <a:p>
            <a:pPr lvl="1" eaLnBrk="1" hangingPunct="1"/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aberation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have</a:t>
            </a:r>
            <a:r>
              <a:rPr lang="cs-CZ" altLang="cs-CZ" sz="2000" dirty="0" smtClean="0"/>
              <a:t> to </a:t>
            </a:r>
            <a:r>
              <a:rPr lang="cs-CZ" altLang="cs-CZ" sz="2000" dirty="0" err="1" smtClean="0"/>
              <a:t>occur</a:t>
            </a:r>
            <a:r>
              <a:rPr lang="cs-CZ" altLang="cs-CZ" sz="2000" dirty="0" smtClean="0"/>
              <a:t> in 50%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cells</a:t>
            </a:r>
            <a:endParaRPr lang="cs-CZ" altLang="cs-CZ" sz="2000" dirty="0" smtClean="0"/>
          </a:p>
          <a:p>
            <a:pPr lvl="1" eaLnBrk="1" hangingPunct="1"/>
            <a:r>
              <a:rPr lang="cs-CZ" altLang="cs-CZ" sz="2000" dirty="0" err="1" smtClean="0"/>
              <a:t>some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mutations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polymorphismus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lead</a:t>
            </a:r>
            <a:r>
              <a:rPr lang="cs-CZ" altLang="cs-CZ" sz="2000" dirty="0" smtClean="0"/>
              <a:t> to </a:t>
            </a:r>
            <a:r>
              <a:rPr lang="cs-CZ" altLang="cs-CZ" sz="2000" dirty="0" err="1" smtClean="0"/>
              <a:t>false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results</a:t>
            </a:r>
            <a:endParaRPr lang="cs-CZ" altLang="cs-CZ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67C3761C-5D6A-4859-9EF7-01D00CBC1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76250"/>
            <a:ext cx="8553450" cy="815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b="1" dirty="0" err="1" smtClean="0">
                <a:solidFill>
                  <a:srgbClr val="C00000"/>
                </a:solidFill>
                <a:latin typeface="+mn-lt"/>
                <a:cs typeface="Arial" charset="0"/>
              </a:rPr>
              <a:t>Chromozomes</a:t>
            </a:r>
            <a:r>
              <a:rPr lang="cs-CZ" altLang="cs-CZ" b="1" dirty="0" smtClean="0">
                <a:solidFill>
                  <a:srgbClr val="C00000"/>
                </a:solidFill>
                <a:latin typeface="+mn-lt"/>
                <a:cs typeface="Arial" charset="0"/>
              </a:rPr>
              <a:t> and </a:t>
            </a:r>
            <a:r>
              <a:rPr lang="cs-CZ" altLang="cs-CZ" b="1" dirty="0">
                <a:solidFill>
                  <a:srgbClr val="C00000"/>
                </a:solidFill>
                <a:latin typeface="+mn-lt"/>
                <a:cs typeface="Arial" charset="0"/>
              </a:rPr>
              <a:t>DNA</a:t>
            </a:r>
          </a:p>
        </p:txBody>
      </p:sp>
      <p:sp>
        <p:nvSpPr>
          <p:cNvPr id="108547" name="Zástupný symbol pro obsah 2">
            <a:extLst>
              <a:ext uri="{FF2B5EF4-FFF2-40B4-BE49-F238E27FC236}">
                <a16:creationId xmlns:a16="http://schemas.microsoft.com/office/drawing/2014/main" id="{2E828102-40A0-4F8C-9DFE-6C554A034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546448"/>
            <a:ext cx="7772400" cy="4906888"/>
          </a:xfrm>
        </p:spPr>
        <p:txBody>
          <a:bodyPr rtlCol="0">
            <a:normAutofit fontScale="85000" lnSpcReduction="20000"/>
          </a:bodyPr>
          <a:lstStyle/>
          <a:p>
            <a:pPr marL="400050" lvl="1" indent="0" eaLnBrk="1" fontAlgn="auto" hangingPunct="1">
              <a:buNone/>
              <a:defRPr/>
            </a:pPr>
            <a:endParaRPr lang="en-US" altLang="cs-CZ" sz="2200" dirty="0" smtClean="0">
              <a:cs typeface="Arial" charset="0"/>
            </a:endParaRP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1924 - Feulgen and </a:t>
            </a:r>
            <a:r>
              <a:rPr lang="en-US" altLang="cs-CZ" sz="2800" dirty="0" err="1" smtClean="0">
                <a:cs typeface="Arial" charset="0"/>
              </a:rPr>
              <a:t>Rosenback</a:t>
            </a:r>
            <a:r>
              <a:rPr lang="en-US" altLang="cs-CZ" sz="2800" dirty="0" smtClean="0">
                <a:cs typeface="Arial" charset="0"/>
              </a:rPr>
              <a:t> </a:t>
            </a: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demonstrated the presence of DNA in</a:t>
            </a: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 chromosomes by histochemical staining</a:t>
            </a:r>
          </a:p>
          <a:p>
            <a:pPr marL="400050" lvl="1" indent="0" eaLnBrk="1" fontAlgn="auto" hangingPunct="1">
              <a:buNone/>
              <a:defRPr/>
            </a:pPr>
            <a:endParaRPr lang="en-US" altLang="cs-CZ" sz="2800" dirty="0" smtClean="0">
              <a:cs typeface="Arial" charset="0"/>
            </a:endParaRP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the first chromosome studies were </a:t>
            </a: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carried out on insects (Drosophila) and </a:t>
            </a: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plants (maize, broad beans)</a:t>
            </a:r>
          </a:p>
          <a:p>
            <a:pPr marL="400050" lvl="1" indent="0" eaLnBrk="1" fontAlgn="auto" hangingPunct="1">
              <a:buNone/>
              <a:defRPr/>
            </a:pPr>
            <a:endParaRPr lang="en-US" altLang="cs-CZ" sz="2800" dirty="0" smtClean="0">
              <a:cs typeface="Arial" charset="0"/>
            </a:endParaRP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1953 - Watson and Crick - deciphering the </a:t>
            </a: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structure of DNA</a:t>
            </a:r>
          </a:p>
          <a:p>
            <a:pPr marL="400050" lvl="1" indent="0" eaLnBrk="1" fontAlgn="auto" hangingPunct="1">
              <a:buNone/>
              <a:defRPr/>
            </a:pPr>
            <a:endParaRPr lang="en-US" altLang="cs-CZ" sz="2800" dirty="0" smtClean="0">
              <a:cs typeface="Arial" charset="0"/>
            </a:endParaRPr>
          </a:p>
          <a:p>
            <a:pPr marL="400050" lvl="1" indent="0" eaLnBrk="1" fontAlgn="auto" hangingPunct="1">
              <a:buNone/>
              <a:defRPr/>
            </a:pPr>
            <a:r>
              <a:rPr lang="en-US" altLang="cs-CZ" sz="2800" dirty="0" smtClean="0">
                <a:cs typeface="Arial" charset="0"/>
              </a:rPr>
              <a:t>but...how many chromosomes have humans?</a:t>
            </a:r>
            <a:endParaRPr lang="en-US" altLang="cs-CZ" sz="2800" dirty="0">
              <a:cs typeface="Arial" charset="0"/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944535A2-B554-4B51-B429-78E53A8D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085" y="1532136"/>
            <a:ext cx="1957387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07D699D6-1B47-4745-B8F1-A74FDCFD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47" y="3124250"/>
            <a:ext cx="1939925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>
            <a:extLst>
              <a:ext uri="{FF2B5EF4-FFF2-40B4-BE49-F238E27FC236}">
                <a16:creationId xmlns:a16="http://schemas.microsoft.com/office/drawing/2014/main" id="{87F59B2E-8D3B-4DFA-B604-F2F9C7E4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981" y="4581525"/>
            <a:ext cx="11334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1F7A7A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96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DEB4D5F5-754F-48B4-91FB-3EC94D3A1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03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cs-CZ" sz="2400"/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125C7E90-A036-49E1-B11E-E965BB1F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4911725"/>
            <a:ext cx="2560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0"/>
              <a:t>Joe Hin Tjio (1919 - 2001</a:t>
            </a:r>
            <a:r>
              <a:rPr lang="cs-CZ" altLang="cs-CZ" sz="1800" b="0"/>
              <a:t>)</a:t>
            </a:r>
          </a:p>
        </p:txBody>
      </p:sp>
      <p:sp>
        <p:nvSpPr>
          <p:cNvPr id="11268" name="Text Box 5">
            <a:extLst>
              <a:ext uri="{FF2B5EF4-FFF2-40B4-BE49-F238E27FC236}">
                <a16:creationId xmlns:a16="http://schemas.microsoft.com/office/drawing/2014/main" id="{42010E0F-6031-47D5-B326-8C38ADE2E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1870075"/>
            <a:ext cx="30956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i="1"/>
              <a:t>Tjio, T.H., Levan, A.:                     The chromosome number of man.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i="1"/>
              <a:t>Hereditas 42:1, 1956</a:t>
            </a:r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0D79BA19-3D92-4F57-AA30-57470B4CC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941888"/>
            <a:ext cx="2855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0"/>
              <a:t>Albert Levan (1905 -1998)</a:t>
            </a:r>
          </a:p>
        </p:txBody>
      </p:sp>
      <p:sp>
        <p:nvSpPr>
          <p:cNvPr id="11270" name="Rectangle 9">
            <a:extLst>
              <a:ext uri="{FF2B5EF4-FFF2-40B4-BE49-F238E27FC236}">
                <a16:creationId xmlns:a16="http://schemas.microsoft.com/office/drawing/2014/main" id="{488589FD-62E7-4B3D-B1AE-0527A20CC5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7869" y="471488"/>
            <a:ext cx="8292603" cy="11525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cs-CZ" sz="3200" b="1" dirty="0">
                <a:solidFill>
                  <a:srgbClr val="C00000"/>
                </a:solidFill>
                <a:latin typeface="+mn-lt"/>
              </a:rPr>
              <a:t>1956 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–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the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right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number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human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chromosomes</a:t>
            </a:r>
            <a:endParaRPr lang="cs-CZ" altLang="cs-CZ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271" name="Text Box 10">
            <a:extLst>
              <a:ext uri="{FF2B5EF4-FFF2-40B4-BE49-F238E27FC236}">
                <a16:creationId xmlns:a16="http://schemas.microsoft.com/office/drawing/2014/main" id="{071A3C8F-4606-417E-91B7-6BEA409DD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924175"/>
            <a:ext cx="20875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cs-CZ" sz="4400" b="0">
              <a:solidFill>
                <a:srgbClr val="FF3300"/>
              </a:solidFill>
            </a:endParaRPr>
          </a:p>
        </p:txBody>
      </p:sp>
      <p:pic>
        <p:nvPicPr>
          <p:cNvPr id="11272" name="Picture 5" descr="Tjio0006">
            <a:extLst>
              <a:ext uri="{FF2B5EF4-FFF2-40B4-BE49-F238E27FC236}">
                <a16:creationId xmlns:a16="http://schemas.microsoft.com/office/drawing/2014/main" id="{028C75E4-26A2-4CFF-9391-E43DFE1E9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754313"/>
            <a:ext cx="247808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12">
            <a:extLst>
              <a:ext uri="{FF2B5EF4-FFF2-40B4-BE49-F238E27FC236}">
                <a16:creationId xmlns:a16="http://schemas.microsoft.com/office/drawing/2014/main" id="{E709E08F-03F4-4E20-B8F7-0AB994C49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2654300"/>
            <a:ext cx="2752725" cy="35321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cs-CZ" sz="1800" b="0"/>
          </a:p>
        </p:txBody>
      </p:sp>
      <p:pic>
        <p:nvPicPr>
          <p:cNvPr id="4111" name="Picture 15">
            <a:extLst>
              <a:ext uri="{FF2B5EF4-FFF2-40B4-BE49-F238E27FC236}">
                <a16:creationId xmlns:a16="http://schemas.microsoft.com/office/drawing/2014/main" id="{83504FBC-492B-4EAF-AA96-D2F367AB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2975" y="1870075"/>
            <a:ext cx="2416175" cy="29892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810F9A59-B6BB-4A4A-9351-9698EC0E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" y="1870075"/>
            <a:ext cx="2419350" cy="2870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E125227D-9CF5-4B18-97A0-3D293AA821A7}"/>
              </a:ext>
            </a:extLst>
          </p:cNvPr>
          <p:cNvSpPr/>
          <p:nvPr/>
        </p:nvSpPr>
        <p:spPr>
          <a:xfrm>
            <a:off x="657225" y="5441950"/>
            <a:ext cx="5434013" cy="11557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cs-CZ" sz="2000" b="1" dirty="0">
                <a:solidFill>
                  <a:srgbClr val="000000"/>
                </a:solidFill>
              </a:rPr>
              <a:t>Humans have 23 pairs of chromosomes in the nucleus of each of their body cells,</a:t>
            </a:r>
          </a:p>
          <a:p>
            <a:pPr algn="ctr" eaLnBrk="1" hangingPunct="1">
              <a:defRPr/>
            </a:pPr>
            <a:r>
              <a:rPr lang="en-US" altLang="cs-CZ" sz="2000" b="1" dirty="0">
                <a:solidFill>
                  <a:srgbClr val="000000"/>
                </a:solidFill>
              </a:rPr>
              <a:t>for a total of 46 chromosomes.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1887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 descr="Tjio0006">
            <a:extLst>
              <a:ext uri="{FF2B5EF4-FFF2-40B4-BE49-F238E27FC236}">
                <a16:creationId xmlns:a16="http://schemas.microsoft.com/office/drawing/2014/main" id="{960C6086-1D6A-429A-8F79-113181751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514350"/>
            <a:ext cx="3963987" cy="609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Tjio0003">
            <a:extLst>
              <a:ext uri="{FF2B5EF4-FFF2-40B4-BE49-F238E27FC236}">
                <a16:creationId xmlns:a16="http://schemas.microsoft.com/office/drawing/2014/main" id="{5045EDDA-2EC0-45B5-90BA-CF999657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63550"/>
            <a:ext cx="3960812" cy="614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559880"/>
      </p:ext>
    </p:extLst>
  </p:cSld>
  <p:clrMapOvr>
    <a:masterClrMapping/>
  </p:clrMapOvr>
</p:sld>
</file>

<file path=ppt/theme/theme1.xml><?xml version="1.0" encoding="utf-8"?>
<a:theme xmlns:a="http://schemas.openxmlformats.org/drawingml/2006/main" name="Vrstvy">
  <a:themeElements>
    <a:clrScheme name="Vrstv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Vrstvy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4346</TotalTime>
  <Words>2241</Words>
  <Application>Microsoft Office PowerPoint</Application>
  <PresentationFormat>Předvádění na obrazovce (4:3)</PresentationFormat>
  <Paragraphs>425</Paragraphs>
  <Slides>69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69</vt:i4>
      </vt:variant>
    </vt:vector>
  </HeadingPairs>
  <TitlesOfParts>
    <vt:vector size="80" baseType="lpstr">
      <vt:lpstr>SimSun</vt:lpstr>
      <vt:lpstr>Arial</vt:lpstr>
      <vt:lpstr>Arial CE</vt:lpstr>
      <vt:lpstr>Comic Sans MS</vt:lpstr>
      <vt:lpstr>Monotype Sorts</vt:lpstr>
      <vt:lpstr>Times New Roman</vt:lpstr>
      <vt:lpstr>Trebuchet MS</vt:lpstr>
      <vt:lpstr>Wingdings</vt:lpstr>
      <vt:lpstr>Vrstvy</vt:lpstr>
      <vt:lpstr>CorelPhotoPaint.Image.8</vt:lpstr>
      <vt:lpstr>Graf</vt:lpstr>
      <vt:lpstr>Prezentace aplikace PowerPoint</vt:lpstr>
      <vt:lpstr> What is cytogenetics?</vt:lpstr>
      <vt:lpstr>Development of human cytogenetics</vt:lpstr>
      <vt:lpstr>Basic conditions for development  of human cytogenetics</vt:lpstr>
      <vt:lpstr>Prezentace aplikace PowerPoint</vt:lpstr>
      <vt:lpstr>Walther Flemming (1843 – 1905) published first illustrations of chromosomes in1882</vt:lpstr>
      <vt:lpstr>Chromozomes and DNA</vt:lpstr>
      <vt:lpstr>1956 – the right number of human chromosomes</vt:lpstr>
      <vt:lpstr>Prezentace aplikace PowerPoint</vt:lpstr>
      <vt:lpstr>Nomenclature of human chromosomes</vt:lpstr>
      <vt:lpstr>Prezentace aplikace PowerPoint</vt:lpstr>
      <vt:lpstr>Human somatic cell contains </vt:lpstr>
      <vt:lpstr>Human Karyotype</vt:lpstr>
      <vt:lpstr>Chromosomes and few numbers</vt:lpstr>
      <vt:lpstr>Human chromosomes and genes</vt:lpstr>
      <vt:lpstr>Microscopic and submicroscopic structure of chromosomes</vt:lpstr>
      <vt:lpstr>Characteristics of chromatin</vt:lpstr>
      <vt:lpstr>Composition of chromatin</vt:lpstr>
      <vt:lpstr>Folding of DNA – from strand to chromosome</vt:lpstr>
      <vt:lpstr>Chromosome morphology</vt:lpstr>
      <vt:lpstr>Prezentace aplikace PowerPoint</vt:lpstr>
      <vt:lpstr>Centromere </vt:lpstr>
      <vt:lpstr>Centromere and kinetochore</vt:lpstr>
      <vt:lpstr> Telomeres </vt:lpstr>
      <vt:lpstr>Significance of telomeres</vt:lpstr>
      <vt:lpstr>Prezentace aplikace PowerPoint</vt:lpstr>
      <vt:lpstr>Telomeres shorten during each cell division of 50 - 200 bp</vt:lpstr>
      <vt:lpstr>Shortenig of telomers and age</vt:lpstr>
      <vt:lpstr>Consequences of telomere errors = chromosomal aberratios</vt:lpstr>
      <vt:lpstr>          Identification of  chromosomes</vt:lpstr>
      <vt:lpstr>Chromosome staining</vt:lpstr>
      <vt:lpstr>Giemsa-Romanowski staining</vt:lpstr>
      <vt:lpstr>Characterization of G banding of human chromosomes</vt:lpstr>
      <vt:lpstr>G – banding (mitosis and descritption)</vt:lpstr>
      <vt:lpstr>G-banding   classification pattern</vt:lpstr>
      <vt:lpstr>Prezentace aplikace PowerPoint</vt:lpstr>
      <vt:lpstr>R-banding of human chromosomes </vt:lpstr>
      <vt:lpstr>Clinical indications for investigation of karyotypes</vt:lpstr>
      <vt:lpstr>4. Molecular cytogenetics</vt:lpstr>
      <vt:lpstr>FISH  fluorescent in situ hybridization</vt:lpstr>
      <vt:lpstr>FISH</vt:lpstr>
      <vt:lpstr>Prezentace aplikace PowerPoint</vt:lpstr>
      <vt:lpstr>Advantages and disadvanages of FISH</vt:lpstr>
      <vt:lpstr>SKY (spectral karyotyping)</vt:lpstr>
      <vt:lpstr>Prezentace aplikace PowerPoint</vt:lpstr>
      <vt:lpstr>Prezentace aplikace PowerPoint</vt:lpstr>
      <vt:lpstr>M-FISH technique - (multicolor FISH)                                                        (24 whole chromosome DNA painting probes)</vt:lpstr>
      <vt:lpstr>Advantages and disadvantages of SKY and M-FISH</vt:lpstr>
      <vt:lpstr>CGH comparative genomic hybridization</vt:lpstr>
      <vt:lpstr>Materials 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Advantages of CGH</vt:lpstr>
      <vt:lpstr>Disadvantages of CGH</vt:lpstr>
      <vt:lpstr>Modifications of CGH</vt:lpstr>
      <vt:lpstr>Prezentace aplikace PowerPoint</vt:lpstr>
      <vt:lpstr>Prezentace aplikace PowerPoint</vt:lpstr>
      <vt:lpstr>Agilent Sureprint Technology</vt:lpstr>
      <vt:lpstr>Prezentace aplikace PowerPoint</vt:lpstr>
      <vt:lpstr>Prezentace aplikace PowerPoint</vt:lpstr>
      <vt:lpstr>Advantages and disadvantages  of array-CGH</vt:lpstr>
      <vt:lpstr>MLPA Multiplex Ligation-dependend Probe Amplification</vt:lpstr>
      <vt:lpstr>MLPA principle</vt:lpstr>
      <vt:lpstr>Prezentace aplikace PowerPoint</vt:lpstr>
      <vt:lpstr>Advantages and disadvantages of MLPA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Vladimira Vranova</dc:creator>
  <cp:lastModifiedBy>jan smetty</cp:lastModifiedBy>
  <cp:revision>158</cp:revision>
  <dcterms:created xsi:type="dcterms:W3CDTF">2008-07-16T12:44:38Z</dcterms:created>
  <dcterms:modified xsi:type="dcterms:W3CDTF">2022-08-26T09:20:28Z</dcterms:modified>
</cp:coreProperties>
</file>