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373" r:id="rId2"/>
    <p:sldId id="418" r:id="rId3"/>
    <p:sldId id="419" r:id="rId4"/>
    <p:sldId id="420" r:id="rId5"/>
    <p:sldId id="421" r:id="rId6"/>
    <p:sldId id="422" r:id="rId7"/>
    <p:sldId id="417" r:id="rId8"/>
    <p:sldId id="363" r:id="rId9"/>
    <p:sldId id="372" r:id="rId10"/>
    <p:sldId id="411" r:id="rId11"/>
    <p:sldId id="412" r:id="rId12"/>
    <p:sldId id="389" r:id="rId13"/>
    <p:sldId id="266" r:id="rId14"/>
    <p:sldId id="395" r:id="rId15"/>
    <p:sldId id="406" r:id="rId16"/>
    <p:sldId id="423" r:id="rId17"/>
    <p:sldId id="431" r:id="rId18"/>
    <p:sldId id="432" r:id="rId19"/>
    <p:sldId id="435" r:id="rId20"/>
    <p:sldId id="433" r:id="rId21"/>
    <p:sldId id="434" r:id="rId22"/>
    <p:sldId id="424" r:id="rId23"/>
    <p:sldId id="438" r:id="rId24"/>
    <p:sldId id="425" r:id="rId25"/>
    <p:sldId id="439" r:id="rId26"/>
    <p:sldId id="436" r:id="rId27"/>
    <p:sldId id="437" r:id="rId28"/>
    <p:sldId id="426" r:id="rId29"/>
    <p:sldId id="427" r:id="rId30"/>
    <p:sldId id="428" r:id="rId31"/>
    <p:sldId id="429" r:id="rId32"/>
    <p:sldId id="430" r:id="rId33"/>
  </p:sldIdLst>
  <p:sldSz cx="9144000" cy="6858000" type="screen4x3"/>
  <p:notesSz cx="6858000" cy="9144000"/>
  <p:custDataLst>
    <p:tags r:id="rId35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64866C-4F69-4CB6-AD82-17B5704BB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759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4B8CF5-C2BC-4CBA-8C1A-73CAA961E94E}" type="slidenum">
              <a:rPr lang="cs-CZ" smtClean="0"/>
              <a:pPr eaLnBrk="1" hangingPunct="1"/>
              <a:t>1</a:t>
            </a:fld>
            <a:endParaRPr lang="cs-CZ"/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3A539-E54E-49A9-84AA-541951CEB082}" type="slidenum">
              <a:rPr lang="cs-CZ" smtClean="0"/>
              <a:pPr eaLnBrk="1" hangingPunct="1"/>
              <a:t>9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12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7DB28B2-425B-4901-82B7-9753B4074F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17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3517-EB86-424A-BEC0-8C4C9BF21E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73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DA9F2-5938-4D2D-BC10-4117A1D76A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78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7D575-CDCE-457D-96EC-5F8EBAABD7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43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8EE32-BA8B-4617-9064-FC0BE2EB3A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10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375E-45F1-4C4D-BA90-F319B43433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8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3D30-50EF-4744-8119-5924EEFF8D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10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C4A71-F3FF-4A23-AFAB-E5E0F30CE0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9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19CA-EF5D-48AC-97BE-BCDA40970F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5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2165-215C-42F8-9D3F-6B6558C099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18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B780-E17B-4464-B6C4-9D013D1A1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62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7091-4FAD-4D3C-B7E1-BBF171737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BD99-1D1F-41D7-B151-A1D45A783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A3725-FB77-46F1-9C1F-7C3849A199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6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BA6C-B18A-4CE1-9A86-7742F272F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21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C577-DBEF-494F-97EC-90A6A5464A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50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5755B9-A6CC-4217-A622-876E1CC6EA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asig.com/node/362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rugline.org/medic/term/robertsonian-translocation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5400" dirty="0" err="1" smtClean="0">
                <a:solidFill>
                  <a:srgbClr val="C00000"/>
                </a:solidFill>
              </a:rPr>
              <a:t>Medical</a:t>
            </a:r>
            <a:r>
              <a:rPr lang="cs-CZ" sz="5400" dirty="0" smtClean="0">
                <a:solidFill>
                  <a:srgbClr val="C00000"/>
                </a:solidFill>
              </a:rPr>
              <a:t> </a:t>
            </a:r>
            <a:r>
              <a:rPr lang="cs-CZ" sz="5400" dirty="0" err="1" smtClean="0">
                <a:solidFill>
                  <a:srgbClr val="C00000"/>
                </a:solidFill>
              </a:rPr>
              <a:t>genetics</a:t>
            </a:r>
            <a:r>
              <a:rPr lang="cs-CZ" sz="5400" dirty="0" smtClean="0">
                <a:solidFill>
                  <a:srgbClr val="C00000"/>
                </a:solidFill>
              </a:rPr>
              <a:t> I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59082"/>
            <a:ext cx="2736304" cy="204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4114800" y="228600"/>
            <a:ext cx="1428750" cy="141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538538" y="1600200"/>
            <a:ext cx="2662237" cy="1143000"/>
            <a:chOff x="1797" y="2133"/>
            <a:chExt cx="1677" cy="891"/>
          </a:xfrm>
        </p:grpSpPr>
        <p:sp>
          <p:nvSpPr>
            <p:cNvPr id="24647" name="Oval 4"/>
            <p:cNvSpPr>
              <a:spLocks noChangeArrowheads="1"/>
            </p:cNvSpPr>
            <p:nvPr/>
          </p:nvSpPr>
          <p:spPr bwMode="auto">
            <a:xfrm>
              <a:off x="2860" y="2133"/>
              <a:ext cx="614" cy="8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48" name="Oval 5"/>
            <p:cNvSpPr>
              <a:spLocks noChangeArrowheads="1"/>
            </p:cNvSpPr>
            <p:nvPr/>
          </p:nvSpPr>
          <p:spPr bwMode="auto">
            <a:xfrm>
              <a:off x="1797" y="2133"/>
              <a:ext cx="614" cy="8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6191250" y="3048000"/>
            <a:ext cx="100965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065713" y="3048000"/>
            <a:ext cx="1012825" cy="1219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3940175" y="3048000"/>
            <a:ext cx="1012825" cy="1219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2735263" y="3048000"/>
            <a:ext cx="1012825" cy="1219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469354" y="341531"/>
            <a:ext cx="34168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 b="1" dirty="0" smtClean="0">
                <a:solidFill>
                  <a:srgbClr val="C00000"/>
                </a:solidFill>
                <a:latin typeface="+mn-lt"/>
              </a:rPr>
              <a:t>F</a:t>
            </a:r>
            <a:r>
              <a:rPr lang="en-US" altLang="cs-CZ" sz="3200" b="1" dirty="0" err="1" smtClean="0">
                <a:solidFill>
                  <a:srgbClr val="C00000"/>
                </a:solidFill>
                <a:latin typeface="+mn-lt"/>
              </a:rPr>
              <a:t>irst</a:t>
            </a:r>
            <a:r>
              <a:rPr lang="en-US" altLang="cs-CZ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altLang="cs-CZ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altLang="cs-CZ" sz="3200" b="1" dirty="0" err="1" smtClean="0">
                <a:solidFill>
                  <a:srgbClr val="C00000"/>
                </a:solidFill>
                <a:latin typeface="+mn-lt"/>
              </a:rPr>
              <a:t>meiotic</a:t>
            </a:r>
            <a:r>
              <a:rPr lang="cs-CZ" altLang="cs-CZ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cs-CZ" sz="3200" b="1" dirty="0" smtClean="0">
                <a:solidFill>
                  <a:srgbClr val="C00000"/>
                </a:solidFill>
                <a:latin typeface="+mn-lt"/>
              </a:rPr>
              <a:t>division</a:t>
            </a:r>
            <a:endParaRPr lang="en-US" altLang="cs-CZ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323528" y="3429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dirty="0">
                <a:latin typeface="+mj-lt"/>
              </a:rPr>
              <a:t>second division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7391400" y="3429000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cs-CZ" dirty="0">
                <a:latin typeface="+mn-lt"/>
              </a:rPr>
              <a:t>(gametes)</a:t>
            </a:r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>
            <a:off x="4457700" y="500063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8" name="Oval 15"/>
          <p:cNvSpPr>
            <a:spLocks noChangeArrowheads="1"/>
          </p:cNvSpPr>
          <p:nvPr/>
        </p:nvSpPr>
        <p:spPr bwMode="auto">
          <a:xfrm>
            <a:off x="4419600" y="80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>
            <a:off x="4533900" y="500063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0" name="Oval 17"/>
          <p:cNvSpPr>
            <a:spLocks noChangeArrowheads="1"/>
          </p:cNvSpPr>
          <p:nvPr/>
        </p:nvSpPr>
        <p:spPr bwMode="auto">
          <a:xfrm>
            <a:off x="4495800" y="80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4591" name="Line 18"/>
          <p:cNvSpPr>
            <a:spLocks noChangeShapeType="1"/>
          </p:cNvSpPr>
          <p:nvPr/>
        </p:nvSpPr>
        <p:spPr bwMode="auto">
          <a:xfrm>
            <a:off x="5029200" y="500063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4991100" y="80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>
            <a:off x="5105400" y="500063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4" name="Oval 21"/>
          <p:cNvSpPr>
            <a:spLocks noChangeArrowheads="1"/>
          </p:cNvSpPr>
          <p:nvPr/>
        </p:nvSpPr>
        <p:spPr bwMode="auto">
          <a:xfrm>
            <a:off x="5067300" y="80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8600" y="4724400"/>
            <a:ext cx="2286000" cy="1828800"/>
            <a:chOff x="144" y="2976"/>
            <a:chExt cx="1440" cy="1152"/>
          </a:xfrm>
        </p:grpSpPr>
        <p:sp>
          <p:nvSpPr>
            <p:cNvPr id="24642" name="Oval 23"/>
            <p:cNvSpPr>
              <a:spLocks noChangeArrowheads="1"/>
            </p:cNvSpPr>
            <p:nvPr/>
          </p:nvSpPr>
          <p:spPr bwMode="auto">
            <a:xfrm>
              <a:off x="744" y="348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43" name="Oval 24"/>
            <p:cNvSpPr>
              <a:spLocks noChangeArrowheads="1"/>
            </p:cNvSpPr>
            <p:nvPr/>
          </p:nvSpPr>
          <p:spPr bwMode="auto">
            <a:xfrm>
              <a:off x="475" y="2976"/>
              <a:ext cx="614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44" name="Line 25"/>
            <p:cNvSpPr>
              <a:spLocks noChangeShapeType="1"/>
            </p:cNvSpPr>
            <p:nvPr/>
          </p:nvSpPr>
          <p:spPr bwMode="auto">
            <a:xfrm>
              <a:off x="744" y="3120"/>
              <a:ext cx="0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45" name="Text Box 26"/>
            <p:cNvSpPr txBox="1">
              <a:spLocks noChangeArrowheads="1"/>
            </p:cNvSpPr>
            <p:nvPr/>
          </p:nvSpPr>
          <p:spPr bwMode="auto">
            <a:xfrm>
              <a:off x="144" y="3840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dirty="0">
                  <a:latin typeface="+mn-lt"/>
                </a:rPr>
                <a:t>haploid gamete</a:t>
              </a:r>
            </a:p>
          </p:txBody>
        </p:sp>
        <p:sp>
          <p:nvSpPr>
            <p:cNvPr id="24646" name="Oval 27"/>
            <p:cNvSpPr>
              <a:spLocks noChangeArrowheads="1"/>
            </p:cNvSpPr>
            <p:nvPr/>
          </p:nvSpPr>
          <p:spPr bwMode="auto">
            <a:xfrm>
              <a:off x="720" y="3360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4596" name="Text Box 28"/>
          <p:cNvSpPr txBox="1">
            <a:spLocks noChangeArrowheads="1"/>
          </p:cNvSpPr>
          <p:nvPr/>
        </p:nvSpPr>
        <p:spPr bwMode="auto">
          <a:xfrm>
            <a:off x="6444208" y="457200"/>
            <a:ext cx="30045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b="1" dirty="0">
                <a:latin typeface="+mj-lt"/>
              </a:rPr>
              <a:t>Nondisjunction</a:t>
            </a:r>
          </a:p>
          <a:p>
            <a:pPr>
              <a:spcBef>
                <a:spcPct val="50000"/>
              </a:spcBef>
            </a:pPr>
            <a:r>
              <a:rPr lang="en-US" altLang="cs-CZ" b="1" dirty="0">
                <a:latin typeface="+mj-lt"/>
              </a:rPr>
              <a:t>First Division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810000" y="1828800"/>
            <a:ext cx="419100" cy="762000"/>
            <a:chOff x="2400" y="1152"/>
            <a:chExt cx="264" cy="480"/>
          </a:xfrm>
        </p:grpSpPr>
        <p:sp>
          <p:nvSpPr>
            <p:cNvPr id="24634" name="Line 30"/>
            <p:cNvSpPr>
              <a:spLocks noChangeShapeType="1"/>
            </p:cNvSpPr>
            <p:nvPr/>
          </p:nvSpPr>
          <p:spPr bwMode="auto">
            <a:xfrm>
              <a:off x="2424" y="115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35" name="Oval 31"/>
            <p:cNvSpPr>
              <a:spLocks noChangeArrowheads="1"/>
            </p:cNvSpPr>
            <p:nvPr/>
          </p:nvSpPr>
          <p:spPr bwMode="auto">
            <a:xfrm>
              <a:off x="2400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36" name="Line 32"/>
            <p:cNvSpPr>
              <a:spLocks noChangeShapeType="1"/>
            </p:cNvSpPr>
            <p:nvPr/>
          </p:nvSpPr>
          <p:spPr bwMode="auto">
            <a:xfrm>
              <a:off x="2472" y="115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37" name="Oval 33"/>
            <p:cNvSpPr>
              <a:spLocks noChangeArrowheads="1"/>
            </p:cNvSpPr>
            <p:nvPr/>
          </p:nvSpPr>
          <p:spPr bwMode="auto">
            <a:xfrm>
              <a:off x="2448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38" name="Line 34"/>
            <p:cNvSpPr>
              <a:spLocks noChangeShapeType="1"/>
            </p:cNvSpPr>
            <p:nvPr/>
          </p:nvSpPr>
          <p:spPr bwMode="auto">
            <a:xfrm>
              <a:off x="2592" y="115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39" name="Oval 35"/>
            <p:cNvSpPr>
              <a:spLocks noChangeArrowheads="1"/>
            </p:cNvSpPr>
            <p:nvPr/>
          </p:nvSpPr>
          <p:spPr bwMode="auto">
            <a:xfrm>
              <a:off x="2568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40" name="Line 36"/>
            <p:cNvSpPr>
              <a:spLocks noChangeShapeType="1"/>
            </p:cNvSpPr>
            <p:nvPr/>
          </p:nvSpPr>
          <p:spPr bwMode="auto">
            <a:xfrm>
              <a:off x="2640" y="115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41" name="Oval 37"/>
            <p:cNvSpPr>
              <a:spLocks noChangeArrowheads="1"/>
            </p:cNvSpPr>
            <p:nvPr/>
          </p:nvSpPr>
          <p:spPr bwMode="auto">
            <a:xfrm>
              <a:off x="2616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086100" y="3200400"/>
            <a:ext cx="1447800" cy="762000"/>
            <a:chOff x="1944" y="2016"/>
            <a:chExt cx="912" cy="480"/>
          </a:xfrm>
        </p:grpSpPr>
        <p:sp>
          <p:nvSpPr>
            <p:cNvPr id="24626" name="Line 39"/>
            <p:cNvSpPr>
              <a:spLocks noChangeShapeType="1"/>
            </p:cNvSpPr>
            <p:nvPr/>
          </p:nvSpPr>
          <p:spPr bwMode="auto">
            <a:xfrm>
              <a:off x="1968" y="20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27" name="Oval 40"/>
            <p:cNvSpPr>
              <a:spLocks noChangeArrowheads="1"/>
            </p:cNvSpPr>
            <p:nvPr/>
          </p:nvSpPr>
          <p:spPr bwMode="auto">
            <a:xfrm>
              <a:off x="1944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28" name="Line 41"/>
            <p:cNvSpPr>
              <a:spLocks noChangeShapeType="1"/>
            </p:cNvSpPr>
            <p:nvPr/>
          </p:nvSpPr>
          <p:spPr bwMode="auto">
            <a:xfrm>
              <a:off x="2016" y="20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29" name="Oval 42"/>
            <p:cNvSpPr>
              <a:spLocks noChangeArrowheads="1"/>
            </p:cNvSpPr>
            <p:nvPr/>
          </p:nvSpPr>
          <p:spPr bwMode="auto">
            <a:xfrm>
              <a:off x="1992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30" name="Line 43"/>
            <p:cNvSpPr>
              <a:spLocks noChangeShapeType="1"/>
            </p:cNvSpPr>
            <p:nvPr/>
          </p:nvSpPr>
          <p:spPr bwMode="auto">
            <a:xfrm>
              <a:off x="2784" y="20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31" name="Oval 44"/>
            <p:cNvSpPr>
              <a:spLocks noChangeArrowheads="1"/>
            </p:cNvSpPr>
            <p:nvPr/>
          </p:nvSpPr>
          <p:spPr bwMode="auto">
            <a:xfrm>
              <a:off x="2760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32" name="Line 45"/>
            <p:cNvSpPr>
              <a:spLocks noChangeShapeType="1"/>
            </p:cNvSpPr>
            <p:nvPr/>
          </p:nvSpPr>
          <p:spPr bwMode="auto">
            <a:xfrm>
              <a:off x="2832" y="20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33" name="Oval 46"/>
            <p:cNvSpPr>
              <a:spLocks noChangeArrowheads="1"/>
            </p:cNvSpPr>
            <p:nvPr/>
          </p:nvSpPr>
          <p:spPr bwMode="auto">
            <a:xfrm>
              <a:off x="2808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819400" y="4724400"/>
            <a:ext cx="2438400" cy="1768475"/>
            <a:chOff x="1776" y="2976"/>
            <a:chExt cx="1536" cy="1114"/>
          </a:xfrm>
        </p:grpSpPr>
        <p:sp>
          <p:nvSpPr>
            <p:cNvPr id="24610" name="Oval 48"/>
            <p:cNvSpPr>
              <a:spLocks noChangeArrowheads="1"/>
            </p:cNvSpPr>
            <p:nvPr/>
          </p:nvSpPr>
          <p:spPr bwMode="auto">
            <a:xfrm>
              <a:off x="2555" y="2976"/>
              <a:ext cx="613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11" name="Oval 49"/>
            <p:cNvSpPr>
              <a:spLocks noChangeArrowheads="1"/>
            </p:cNvSpPr>
            <p:nvPr/>
          </p:nvSpPr>
          <p:spPr bwMode="auto">
            <a:xfrm>
              <a:off x="1796" y="2976"/>
              <a:ext cx="613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12" name="Line 50"/>
            <p:cNvSpPr>
              <a:spLocks noChangeShapeType="1"/>
            </p:cNvSpPr>
            <p:nvPr/>
          </p:nvSpPr>
          <p:spPr bwMode="auto">
            <a:xfrm>
              <a:off x="2065" y="3147"/>
              <a:ext cx="1" cy="4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13" name="Oval 51"/>
            <p:cNvSpPr>
              <a:spLocks noChangeArrowheads="1"/>
            </p:cNvSpPr>
            <p:nvPr/>
          </p:nvSpPr>
          <p:spPr bwMode="auto">
            <a:xfrm>
              <a:off x="2041" y="3339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14" name="Line 52"/>
            <p:cNvSpPr>
              <a:spLocks noChangeShapeType="1"/>
            </p:cNvSpPr>
            <p:nvPr/>
          </p:nvSpPr>
          <p:spPr bwMode="auto">
            <a:xfrm>
              <a:off x="2857" y="3147"/>
              <a:ext cx="1" cy="4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15" name="Oval 53"/>
            <p:cNvSpPr>
              <a:spLocks noChangeArrowheads="1"/>
            </p:cNvSpPr>
            <p:nvPr/>
          </p:nvSpPr>
          <p:spPr bwMode="auto">
            <a:xfrm>
              <a:off x="2833" y="3339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16" name="Line 54"/>
            <p:cNvSpPr>
              <a:spLocks noChangeShapeType="1"/>
            </p:cNvSpPr>
            <p:nvPr/>
          </p:nvSpPr>
          <p:spPr bwMode="auto">
            <a:xfrm>
              <a:off x="2136" y="3168"/>
              <a:ext cx="1" cy="414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17" name="Oval 55"/>
            <p:cNvSpPr>
              <a:spLocks noChangeArrowheads="1"/>
            </p:cNvSpPr>
            <p:nvPr/>
          </p:nvSpPr>
          <p:spPr bwMode="auto">
            <a:xfrm>
              <a:off x="2112" y="3360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18" name="Line 56"/>
            <p:cNvSpPr>
              <a:spLocks noChangeShapeType="1"/>
            </p:cNvSpPr>
            <p:nvPr/>
          </p:nvSpPr>
          <p:spPr bwMode="auto">
            <a:xfrm>
              <a:off x="2976" y="3168"/>
              <a:ext cx="1" cy="414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19" name="Oval 57"/>
            <p:cNvSpPr>
              <a:spLocks noChangeArrowheads="1"/>
            </p:cNvSpPr>
            <p:nvPr/>
          </p:nvSpPr>
          <p:spPr bwMode="auto">
            <a:xfrm>
              <a:off x="2952" y="3360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20" name="Text Box 58"/>
            <p:cNvSpPr txBox="1">
              <a:spLocks noChangeArrowheads="1"/>
            </p:cNvSpPr>
            <p:nvPr/>
          </p:nvSpPr>
          <p:spPr bwMode="auto">
            <a:xfrm>
              <a:off x="1776" y="3840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sz="2000" b="1" dirty="0" err="1">
                  <a:latin typeface="+mn-lt"/>
                </a:rPr>
                <a:t>Trisomic</a:t>
              </a:r>
              <a:endParaRPr lang="en-US" altLang="cs-CZ" sz="2000" b="1" dirty="0">
                <a:latin typeface="+mn-lt"/>
              </a:endParaRPr>
            </a:p>
          </p:txBody>
        </p:sp>
        <p:sp>
          <p:nvSpPr>
            <p:cNvPr id="24621" name="Line 59"/>
            <p:cNvSpPr>
              <a:spLocks noChangeShapeType="1"/>
            </p:cNvSpPr>
            <p:nvPr/>
          </p:nvSpPr>
          <p:spPr bwMode="auto">
            <a:xfrm>
              <a:off x="1992" y="3120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22" name="Oval 60"/>
            <p:cNvSpPr>
              <a:spLocks noChangeArrowheads="1"/>
            </p:cNvSpPr>
            <p:nvPr/>
          </p:nvSpPr>
          <p:spPr bwMode="auto">
            <a:xfrm>
              <a:off x="1968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23" name="Line 61"/>
            <p:cNvSpPr>
              <a:spLocks noChangeShapeType="1"/>
            </p:cNvSpPr>
            <p:nvPr/>
          </p:nvSpPr>
          <p:spPr bwMode="auto">
            <a:xfrm>
              <a:off x="2736" y="3120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24" name="Oval 62"/>
            <p:cNvSpPr>
              <a:spLocks noChangeArrowheads="1"/>
            </p:cNvSpPr>
            <p:nvPr/>
          </p:nvSpPr>
          <p:spPr bwMode="auto">
            <a:xfrm>
              <a:off x="271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25" name="Text Box 63"/>
            <p:cNvSpPr txBox="1">
              <a:spLocks noChangeArrowheads="1"/>
            </p:cNvSpPr>
            <p:nvPr/>
          </p:nvSpPr>
          <p:spPr bwMode="auto">
            <a:xfrm>
              <a:off x="2496" y="3840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sz="2000" b="1" dirty="0" err="1">
                  <a:latin typeface="+mn-lt"/>
                </a:rPr>
                <a:t>Trisomic</a:t>
              </a:r>
              <a:endParaRPr lang="en-US" altLang="cs-CZ" sz="2000" b="1" dirty="0">
                <a:latin typeface="+mn-lt"/>
              </a:endParaRP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5029200" y="4724400"/>
            <a:ext cx="2917825" cy="1768475"/>
            <a:chOff x="3168" y="2976"/>
            <a:chExt cx="1838" cy="1114"/>
          </a:xfrm>
        </p:grpSpPr>
        <p:sp>
          <p:nvSpPr>
            <p:cNvPr id="24602" name="Oval 65"/>
            <p:cNvSpPr>
              <a:spLocks noChangeArrowheads="1"/>
            </p:cNvSpPr>
            <p:nvPr/>
          </p:nvSpPr>
          <p:spPr bwMode="auto">
            <a:xfrm>
              <a:off x="3973" y="2976"/>
              <a:ext cx="611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03" name="Oval 66"/>
            <p:cNvSpPr>
              <a:spLocks noChangeArrowheads="1"/>
            </p:cNvSpPr>
            <p:nvPr/>
          </p:nvSpPr>
          <p:spPr bwMode="auto">
            <a:xfrm>
              <a:off x="3264" y="2976"/>
              <a:ext cx="613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04" name="Line 67"/>
            <p:cNvSpPr>
              <a:spLocks noChangeShapeType="1"/>
            </p:cNvSpPr>
            <p:nvPr/>
          </p:nvSpPr>
          <p:spPr bwMode="auto">
            <a:xfrm>
              <a:off x="3553" y="3195"/>
              <a:ext cx="1" cy="414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05" name="Oval 68"/>
            <p:cNvSpPr>
              <a:spLocks noChangeArrowheads="1"/>
            </p:cNvSpPr>
            <p:nvPr/>
          </p:nvSpPr>
          <p:spPr bwMode="auto">
            <a:xfrm>
              <a:off x="3529" y="3387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06" name="Line 69"/>
            <p:cNvSpPr>
              <a:spLocks noChangeShapeType="1"/>
            </p:cNvSpPr>
            <p:nvPr/>
          </p:nvSpPr>
          <p:spPr bwMode="auto">
            <a:xfrm>
              <a:off x="4368" y="3216"/>
              <a:ext cx="1" cy="414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07" name="Oval 70"/>
            <p:cNvSpPr>
              <a:spLocks noChangeArrowheads="1"/>
            </p:cNvSpPr>
            <p:nvPr/>
          </p:nvSpPr>
          <p:spPr bwMode="auto">
            <a:xfrm>
              <a:off x="4344" y="3408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08" name="Text Box 71"/>
            <p:cNvSpPr txBox="1">
              <a:spLocks noChangeArrowheads="1"/>
            </p:cNvSpPr>
            <p:nvPr/>
          </p:nvSpPr>
          <p:spPr bwMode="auto">
            <a:xfrm>
              <a:off x="3168" y="3840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sz="2000" dirty="0" err="1">
                  <a:latin typeface="+mn-lt"/>
                </a:rPr>
                <a:t>Monosomic</a:t>
              </a:r>
              <a:endParaRPr lang="en-US" altLang="cs-CZ" sz="2000" dirty="0">
                <a:latin typeface="+mn-lt"/>
              </a:endParaRPr>
            </a:p>
          </p:txBody>
        </p:sp>
        <p:sp>
          <p:nvSpPr>
            <p:cNvPr id="24609" name="Text Box 72"/>
            <p:cNvSpPr txBox="1">
              <a:spLocks noChangeArrowheads="1"/>
            </p:cNvSpPr>
            <p:nvPr/>
          </p:nvSpPr>
          <p:spPr bwMode="auto">
            <a:xfrm>
              <a:off x="4046" y="3840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sz="2000" dirty="0" err="1">
                  <a:latin typeface="+mn-lt"/>
                </a:rPr>
                <a:t>Monosomic</a:t>
              </a:r>
              <a:endParaRPr lang="en-US" altLang="cs-CZ" sz="2000" dirty="0">
                <a:latin typeface="+mn-lt"/>
              </a:endParaRPr>
            </a:p>
          </p:txBody>
        </p:sp>
      </p:grpSp>
      <p:cxnSp>
        <p:nvCxnSpPr>
          <p:cNvPr id="8" name="Přímá spojnice 7"/>
          <p:cNvCxnSpPr/>
          <p:nvPr/>
        </p:nvCxnSpPr>
        <p:spPr>
          <a:xfrm>
            <a:off x="2286000" y="5072063"/>
            <a:ext cx="0" cy="328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126568" y="5257800"/>
            <a:ext cx="318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28600" y="4365104"/>
            <a:ext cx="794843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607379" y="433112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Zygote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4114800" y="228600"/>
            <a:ext cx="1428750" cy="141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538538" y="1600200"/>
            <a:ext cx="2662237" cy="1143000"/>
            <a:chOff x="1797" y="2133"/>
            <a:chExt cx="1677" cy="891"/>
          </a:xfrm>
        </p:grpSpPr>
        <p:sp>
          <p:nvSpPr>
            <p:cNvPr id="25673" name="Oval 4"/>
            <p:cNvSpPr>
              <a:spLocks noChangeArrowheads="1"/>
            </p:cNvSpPr>
            <p:nvPr/>
          </p:nvSpPr>
          <p:spPr bwMode="auto">
            <a:xfrm>
              <a:off x="2860" y="2133"/>
              <a:ext cx="614" cy="8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74" name="Oval 5"/>
            <p:cNvSpPr>
              <a:spLocks noChangeArrowheads="1"/>
            </p:cNvSpPr>
            <p:nvPr/>
          </p:nvSpPr>
          <p:spPr bwMode="auto">
            <a:xfrm>
              <a:off x="1797" y="2133"/>
              <a:ext cx="614" cy="8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6191250" y="3048000"/>
            <a:ext cx="100965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5065713" y="3048000"/>
            <a:ext cx="1012825" cy="1219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3940175" y="3048000"/>
            <a:ext cx="1012825" cy="1219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2735263" y="3048000"/>
            <a:ext cx="1012825" cy="1219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844231" y="2060848"/>
            <a:ext cx="2166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dirty="0">
                <a:latin typeface="+mj-lt"/>
              </a:rPr>
              <a:t>first division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323528" y="3352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dirty="0">
                <a:latin typeface="+mj-lt"/>
              </a:rPr>
              <a:t>second division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7391400" y="3429000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cs-CZ" dirty="0">
                <a:latin typeface="+mn-lt"/>
              </a:rPr>
              <a:t>(gametes)</a:t>
            </a:r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4457700" y="500063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2" name="Oval 15"/>
          <p:cNvSpPr>
            <a:spLocks noChangeArrowheads="1"/>
          </p:cNvSpPr>
          <p:nvPr/>
        </p:nvSpPr>
        <p:spPr bwMode="auto">
          <a:xfrm>
            <a:off x="4419600" y="80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5613" name="Line 16"/>
          <p:cNvSpPr>
            <a:spLocks noChangeShapeType="1"/>
          </p:cNvSpPr>
          <p:nvPr/>
        </p:nvSpPr>
        <p:spPr bwMode="auto">
          <a:xfrm>
            <a:off x="4533900" y="500063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4" name="Oval 17"/>
          <p:cNvSpPr>
            <a:spLocks noChangeArrowheads="1"/>
          </p:cNvSpPr>
          <p:nvPr/>
        </p:nvSpPr>
        <p:spPr bwMode="auto">
          <a:xfrm>
            <a:off x="4495800" y="80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5615" name="Line 18"/>
          <p:cNvSpPr>
            <a:spLocks noChangeShapeType="1"/>
          </p:cNvSpPr>
          <p:nvPr/>
        </p:nvSpPr>
        <p:spPr bwMode="auto">
          <a:xfrm>
            <a:off x="5029200" y="500063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6" name="Oval 19"/>
          <p:cNvSpPr>
            <a:spLocks noChangeArrowheads="1"/>
          </p:cNvSpPr>
          <p:nvPr/>
        </p:nvSpPr>
        <p:spPr bwMode="auto">
          <a:xfrm>
            <a:off x="4991100" y="80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5617" name="Line 20"/>
          <p:cNvSpPr>
            <a:spLocks noChangeShapeType="1"/>
          </p:cNvSpPr>
          <p:nvPr/>
        </p:nvSpPr>
        <p:spPr bwMode="auto">
          <a:xfrm>
            <a:off x="5105400" y="500063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8" name="Oval 21"/>
          <p:cNvSpPr>
            <a:spLocks noChangeArrowheads="1"/>
          </p:cNvSpPr>
          <p:nvPr/>
        </p:nvSpPr>
        <p:spPr bwMode="auto">
          <a:xfrm>
            <a:off x="5067300" y="804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8600" y="4724400"/>
            <a:ext cx="2286000" cy="1828800"/>
            <a:chOff x="144" y="2976"/>
            <a:chExt cx="1440" cy="1152"/>
          </a:xfrm>
        </p:grpSpPr>
        <p:sp>
          <p:nvSpPr>
            <p:cNvPr id="25668" name="Oval 23"/>
            <p:cNvSpPr>
              <a:spLocks noChangeArrowheads="1"/>
            </p:cNvSpPr>
            <p:nvPr/>
          </p:nvSpPr>
          <p:spPr bwMode="auto">
            <a:xfrm>
              <a:off x="744" y="348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69" name="Oval 24"/>
            <p:cNvSpPr>
              <a:spLocks noChangeArrowheads="1"/>
            </p:cNvSpPr>
            <p:nvPr/>
          </p:nvSpPr>
          <p:spPr bwMode="auto">
            <a:xfrm>
              <a:off x="475" y="2976"/>
              <a:ext cx="614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70" name="Line 25"/>
            <p:cNvSpPr>
              <a:spLocks noChangeShapeType="1"/>
            </p:cNvSpPr>
            <p:nvPr/>
          </p:nvSpPr>
          <p:spPr bwMode="auto">
            <a:xfrm>
              <a:off x="744" y="3120"/>
              <a:ext cx="0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71" name="Text Box 26"/>
            <p:cNvSpPr txBox="1">
              <a:spLocks noChangeArrowheads="1"/>
            </p:cNvSpPr>
            <p:nvPr/>
          </p:nvSpPr>
          <p:spPr bwMode="auto">
            <a:xfrm>
              <a:off x="144" y="3840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dirty="0">
                  <a:latin typeface="+mn-lt"/>
                </a:rPr>
                <a:t>haploid gamete</a:t>
              </a:r>
            </a:p>
          </p:txBody>
        </p:sp>
        <p:sp>
          <p:nvSpPr>
            <p:cNvPr id="25672" name="Oval 27"/>
            <p:cNvSpPr>
              <a:spLocks noChangeArrowheads="1"/>
            </p:cNvSpPr>
            <p:nvPr/>
          </p:nvSpPr>
          <p:spPr bwMode="auto">
            <a:xfrm>
              <a:off x="720" y="3360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5620" name="Text Box 28"/>
          <p:cNvSpPr txBox="1">
            <a:spLocks noChangeArrowheads="1"/>
          </p:cNvSpPr>
          <p:nvPr/>
        </p:nvSpPr>
        <p:spPr bwMode="auto">
          <a:xfrm>
            <a:off x="6191250" y="457200"/>
            <a:ext cx="325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b="1" dirty="0">
                <a:latin typeface="+mj-lt"/>
              </a:rPr>
              <a:t>Nondisjunction</a:t>
            </a:r>
          </a:p>
          <a:p>
            <a:pPr>
              <a:spcBef>
                <a:spcPct val="50000"/>
              </a:spcBef>
            </a:pPr>
            <a:r>
              <a:rPr lang="en-US" altLang="cs-CZ" b="1" dirty="0">
                <a:latin typeface="+mj-lt"/>
              </a:rPr>
              <a:t>Second Division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810000" y="1828800"/>
            <a:ext cx="2019300" cy="762000"/>
            <a:chOff x="2400" y="1152"/>
            <a:chExt cx="1272" cy="480"/>
          </a:xfrm>
        </p:grpSpPr>
        <p:sp>
          <p:nvSpPr>
            <p:cNvPr id="25660" name="Line 30"/>
            <p:cNvSpPr>
              <a:spLocks noChangeShapeType="1"/>
            </p:cNvSpPr>
            <p:nvPr/>
          </p:nvSpPr>
          <p:spPr bwMode="auto">
            <a:xfrm>
              <a:off x="2424" y="115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1" name="Oval 31"/>
            <p:cNvSpPr>
              <a:spLocks noChangeArrowheads="1"/>
            </p:cNvSpPr>
            <p:nvPr/>
          </p:nvSpPr>
          <p:spPr bwMode="auto">
            <a:xfrm>
              <a:off x="2400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62" name="Line 32"/>
            <p:cNvSpPr>
              <a:spLocks noChangeShapeType="1"/>
            </p:cNvSpPr>
            <p:nvPr/>
          </p:nvSpPr>
          <p:spPr bwMode="auto">
            <a:xfrm>
              <a:off x="2472" y="115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3" name="Oval 33"/>
            <p:cNvSpPr>
              <a:spLocks noChangeArrowheads="1"/>
            </p:cNvSpPr>
            <p:nvPr/>
          </p:nvSpPr>
          <p:spPr bwMode="auto">
            <a:xfrm>
              <a:off x="2448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64" name="Line 34"/>
            <p:cNvSpPr>
              <a:spLocks noChangeShapeType="1"/>
            </p:cNvSpPr>
            <p:nvPr/>
          </p:nvSpPr>
          <p:spPr bwMode="auto">
            <a:xfrm>
              <a:off x="3600" y="115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5" name="Oval 35"/>
            <p:cNvSpPr>
              <a:spLocks noChangeArrowheads="1"/>
            </p:cNvSpPr>
            <p:nvPr/>
          </p:nvSpPr>
          <p:spPr bwMode="auto">
            <a:xfrm>
              <a:off x="3576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66" name="Line 36"/>
            <p:cNvSpPr>
              <a:spLocks noChangeShapeType="1"/>
            </p:cNvSpPr>
            <p:nvPr/>
          </p:nvSpPr>
          <p:spPr bwMode="auto">
            <a:xfrm>
              <a:off x="3648" y="115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7" name="Oval 37"/>
            <p:cNvSpPr>
              <a:spLocks noChangeArrowheads="1"/>
            </p:cNvSpPr>
            <p:nvPr/>
          </p:nvSpPr>
          <p:spPr bwMode="auto">
            <a:xfrm>
              <a:off x="3624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086100" y="3200400"/>
            <a:ext cx="2667000" cy="838200"/>
            <a:chOff x="1944" y="2016"/>
            <a:chExt cx="1680" cy="528"/>
          </a:xfrm>
        </p:grpSpPr>
        <p:sp>
          <p:nvSpPr>
            <p:cNvPr id="25652" name="Line 39"/>
            <p:cNvSpPr>
              <a:spLocks noChangeShapeType="1"/>
            </p:cNvSpPr>
            <p:nvPr/>
          </p:nvSpPr>
          <p:spPr bwMode="auto">
            <a:xfrm>
              <a:off x="1968" y="20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3" name="Oval 40"/>
            <p:cNvSpPr>
              <a:spLocks noChangeArrowheads="1"/>
            </p:cNvSpPr>
            <p:nvPr/>
          </p:nvSpPr>
          <p:spPr bwMode="auto">
            <a:xfrm>
              <a:off x="1944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54" name="Line 41"/>
            <p:cNvSpPr>
              <a:spLocks noChangeShapeType="1"/>
            </p:cNvSpPr>
            <p:nvPr/>
          </p:nvSpPr>
          <p:spPr bwMode="auto">
            <a:xfrm>
              <a:off x="3504" y="20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5" name="Oval 42"/>
            <p:cNvSpPr>
              <a:spLocks noChangeArrowheads="1"/>
            </p:cNvSpPr>
            <p:nvPr/>
          </p:nvSpPr>
          <p:spPr bwMode="auto">
            <a:xfrm>
              <a:off x="3480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56" name="Line 43"/>
            <p:cNvSpPr>
              <a:spLocks noChangeShapeType="1"/>
            </p:cNvSpPr>
            <p:nvPr/>
          </p:nvSpPr>
          <p:spPr bwMode="auto">
            <a:xfrm>
              <a:off x="2784" y="20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7" name="Oval 44"/>
            <p:cNvSpPr>
              <a:spLocks noChangeArrowheads="1"/>
            </p:cNvSpPr>
            <p:nvPr/>
          </p:nvSpPr>
          <p:spPr bwMode="auto">
            <a:xfrm>
              <a:off x="2760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58" name="Line 45"/>
            <p:cNvSpPr>
              <a:spLocks noChangeShapeType="1"/>
            </p:cNvSpPr>
            <p:nvPr/>
          </p:nvSpPr>
          <p:spPr bwMode="auto">
            <a:xfrm>
              <a:off x="3600" y="206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9" name="Oval 46"/>
            <p:cNvSpPr>
              <a:spLocks noChangeArrowheads="1"/>
            </p:cNvSpPr>
            <p:nvPr/>
          </p:nvSpPr>
          <p:spPr bwMode="auto">
            <a:xfrm>
              <a:off x="3576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851150" y="4724400"/>
            <a:ext cx="2482850" cy="1768475"/>
            <a:chOff x="1796" y="2976"/>
            <a:chExt cx="1564" cy="1114"/>
          </a:xfrm>
        </p:grpSpPr>
        <p:sp>
          <p:nvSpPr>
            <p:cNvPr id="25640" name="Oval 48"/>
            <p:cNvSpPr>
              <a:spLocks noChangeArrowheads="1"/>
            </p:cNvSpPr>
            <p:nvPr/>
          </p:nvSpPr>
          <p:spPr bwMode="auto">
            <a:xfrm>
              <a:off x="2555" y="2976"/>
              <a:ext cx="613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41" name="Oval 49"/>
            <p:cNvSpPr>
              <a:spLocks noChangeArrowheads="1"/>
            </p:cNvSpPr>
            <p:nvPr/>
          </p:nvSpPr>
          <p:spPr bwMode="auto">
            <a:xfrm>
              <a:off x="1796" y="2976"/>
              <a:ext cx="613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42" name="Line 50"/>
            <p:cNvSpPr>
              <a:spLocks noChangeShapeType="1"/>
            </p:cNvSpPr>
            <p:nvPr/>
          </p:nvSpPr>
          <p:spPr bwMode="auto">
            <a:xfrm>
              <a:off x="2136" y="3168"/>
              <a:ext cx="1" cy="414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3" name="Oval 51"/>
            <p:cNvSpPr>
              <a:spLocks noChangeArrowheads="1"/>
            </p:cNvSpPr>
            <p:nvPr/>
          </p:nvSpPr>
          <p:spPr bwMode="auto">
            <a:xfrm>
              <a:off x="2112" y="3360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44" name="Line 52"/>
            <p:cNvSpPr>
              <a:spLocks noChangeShapeType="1"/>
            </p:cNvSpPr>
            <p:nvPr/>
          </p:nvSpPr>
          <p:spPr bwMode="auto">
            <a:xfrm>
              <a:off x="2976" y="3168"/>
              <a:ext cx="1" cy="414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5" name="Oval 53"/>
            <p:cNvSpPr>
              <a:spLocks noChangeArrowheads="1"/>
            </p:cNvSpPr>
            <p:nvPr/>
          </p:nvSpPr>
          <p:spPr bwMode="auto">
            <a:xfrm>
              <a:off x="2952" y="3360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46" name="Text Box 54"/>
            <p:cNvSpPr txBox="1">
              <a:spLocks noChangeArrowheads="1"/>
            </p:cNvSpPr>
            <p:nvPr/>
          </p:nvSpPr>
          <p:spPr bwMode="auto">
            <a:xfrm>
              <a:off x="1872" y="3840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cs-CZ" sz="2000" dirty="0">
                <a:latin typeface="+mn-lt"/>
              </a:endParaRPr>
            </a:p>
          </p:txBody>
        </p:sp>
        <p:sp>
          <p:nvSpPr>
            <p:cNvPr id="25647" name="Line 55"/>
            <p:cNvSpPr>
              <a:spLocks noChangeShapeType="1"/>
            </p:cNvSpPr>
            <p:nvPr/>
          </p:nvSpPr>
          <p:spPr bwMode="auto">
            <a:xfrm>
              <a:off x="1992" y="3120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8" name="Oval 56"/>
            <p:cNvSpPr>
              <a:spLocks noChangeArrowheads="1"/>
            </p:cNvSpPr>
            <p:nvPr/>
          </p:nvSpPr>
          <p:spPr bwMode="auto">
            <a:xfrm>
              <a:off x="1968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49" name="Line 57"/>
            <p:cNvSpPr>
              <a:spLocks noChangeShapeType="1"/>
            </p:cNvSpPr>
            <p:nvPr/>
          </p:nvSpPr>
          <p:spPr bwMode="auto">
            <a:xfrm>
              <a:off x="2736" y="3120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50" name="Oval 58"/>
            <p:cNvSpPr>
              <a:spLocks noChangeArrowheads="1"/>
            </p:cNvSpPr>
            <p:nvPr/>
          </p:nvSpPr>
          <p:spPr bwMode="auto">
            <a:xfrm>
              <a:off x="271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51" name="Text Box 59"/>
            <p:cNvSpPr txBox="1">
              <a:spLocks noChangeArrowheads="1"/>
            </p:cNvSpPr>
            <p:nvPr/>
          </p:nvSpPr>
          <p:spPr bwMode="auto">
            <a:xfrm>
              <a:off x="2544" y="3840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cs-CZ" sz="2000" dirty="0">
                <a:latin typeface="+mn-lt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5030788" y="4724402"/>
            <a:ext cx="3081338" cy="1828801"/>
            <a:chOff x="3169" y="2976"/>
            <a:chExt cx="1941" cy="1152"/>
          </a:xfrm>
        </p:grpSpPr>
        <p:sp>
          <p:nvSpPr>
            <p:cNvPr id="25626" name="Line 61"/>
            <p:cNvSpPr>
              <a:spLocks noChangeShapeType="1"/>
            </p:cNvSpPr>
            <p:nvPr/>
          </p:nvSpPr>
          <p:spPr bwMode="auto">
            <a:xfrm>
              <a:off x="3648" y="3168"/>
              <a:ext cx="1" cy="4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27" name="Oval 62"/>
            <p:cNvSpPr>
              <a:spLocks noChangeArrowheads="1"/>
            </p:cNvSpPr>
            <p:nvPr/>
          </p:nvSpPr>
          <p:spPr bwMode="auto">
            <a:xfrm>
              <a:off x="3624" y="3360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28" name="Oval 63"/>
            <p:cNvSpPr>
              <a:spLocks noChangeArrowheads="1"/>
            </p:cNvSpPr>
            <p:nvPr/>
          </p:nvSpPr>
          <p:spPr bwMode="auto">
            <a:xfrm>
              <a:off x="3973" y="2976"/>
              <a:ext cx="611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29" name="Oval 64"/>
            <p:cNvSpPr>
              <a:spLocks noChangeArrowheads="1"/>
            </p:cNvSpPr>
            <p:nvPr/>
          </p:nvSpPr>
          <p:spPr bwMode="auto">
            <a:xfrm>
              <a:off x="3264" y="2976"/>
              <a:ext cx="613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30" name="Line 65"/>
            <p:cNvSpPr>
              <a:spLocks noChangeShapeType="1"/>
            </p:cNvSpPr>
            <p:nvPr/>
          </p:nvSpPr>
          <p:spPr bwMode="auto">
            <a:xfrm>
              <a:off x="3553" y="3195"/>
              <a:ext cx="1" cy="414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31" name="Oval 66"/>
            <p:cNvSpPr>
              <a:spLocks noChangeArrowheads="1"/>
            </p:cNvSpPr>
            <p:nvPr/>
          </p:nvSpPr>
          <p:spPr bwMode="auto">
            <a:xfrm>
              <a:off x="3529" y="3387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32" name="Line 67"/>
            <p:cNvSpPr>
              <a:spLocks noChangeShapeType="1"/>
            </p:cNvSpPr>
            <p:nvPr/>
          </p:nvSpPr>
          <p:spPr bwMode="auto">
            <a:xfrm>
              <a:off x="4368" y="3216"/>
              <a:ext cx="1" cy="414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33" name="Oval 68"/>
            <p:cNvSpPr>
              <a:spLocks noChangeArrowheads="1"/>
            </p:cNvSpPr>
            <p:nvPr/>
          </p:nvSpPr>
          <p:spPr bwMode="auto">
            <a:xfrm>
              <a:off x="4344" y="3408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34" name="Text Box 69"/>
            <p:cNvSpPr txBox="1">
              <a:spLocks noChangeArrowheads="1"/>
            </p:cNvSpPr>
            <p:nvPr/>
          </p:nvSpPr>
          <p:spPr bwMode="auto">
            <a:xfrm>
              <a:off x="3169" y="3859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sz="2000" b="1" dirty="0" err="1">
                  <a:latin typeface="+mn-lt"/>
                </a:rPr>
                <a:t>Trisomic</a:t>
              </a:r>
              <a:endParaRPr lang="en-US" altLang="cs-CZ" sz="2000" b="1" dirty="0">
                <a:latin typeface="+mn-lt"/>
              </a:endParaRPr>
            </a:p>
          </p:txBody>
        </p:sp>
        <p:sp>
          <p:nvSpPr>
            <p:cNvPr id="25635" name="Text Box 70"/>
            <p:cNvSpPr txBox="1">
              <a:spLocks noChangeArrowheads="1"/>
            </p:cNvSpPr>
            <p:nvPr/>
          </p:nvSpPr>
          <p:spPr bwMode="auto">
            <a:xfrm>
              <a:off x="4000" y="3876"/>
              <a:ext cx="11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sz="2000" b="1" dirty="0" err="1">
                  <a:latin typeface="+mn-lt"/>
                </a:rPr>
                <a:t>Monosomi</a:t>
              </a:r>
              <a:r>
                <a:rPr lang="en-US" altLang="cs-CZ" sz="2000" b="1" dirty="0" err="1"/>
                <a:t>c</a:t>
              </a:r>
              <a:endParaRPr lang="en-US" altLang="cs-CZ" sz="2000" b="1" dirty="0"/>
            </a:p>
          </p:txBody>
        </p:sp>
        <p:sp>
          <p:nvSpPr>
            <p:cNvPr id="25636" name="Line 71"/>
            <p:cNvSpPr>
              <a:spLocks noChangeShapeType="1"/>
            </p:cNvSpPr>
            <p:nvPr/>
          </p:nvSpPr>
          <p:spPr bwMode="auto">
            <a:xfrm>
              <a:off x="3456" y="3168"/>
              <a:ext cx="1" cy="4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37" name="Oval 72"/>
            <p:cNvSpPr>
              <a:spLocks noChangeArrowheads="1"/>
            </p:cNvSpPr>
            <p:nvPr/>
          </p:nvSpPr>
          <p:spPr bwMode="auto">
            <a:xfrm>
              <a:off x="3432" y="3360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38" name="Line 73"/>
            <p:cNvSpPr>
              <a:spLocks noChangeShapeType="1"/>
            </p:cNvSpPr>
            <p:nvPr/>
          </p:nvSpPr>
          <p:spPr bwMode="auto">
            <a:xfrm>
              <a:off x="3696" y="3168"/>
              <a:ext cx="1" cy="4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39" name="Oval 74"/>
            <p:cNvSpPr>
              <a:spLocks noChangeArrowheads="1"/>
            </p:cNvSpPr>
            <p:nvPr/>
          </p:nvSpPr>
          <p:spPr bwMode="auto">
            <a:xfrm>
              <a:off x="3672" y="3360"/>
              <a:ext cx="4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cs-CZ" altLang="cs-CZ"/>
            </a:p>
          </p:txBody>
        </p:sp>
      </p:grpSp>
      <p:cxnSp>
        <p:nvCxnSpPr>
          <p:cNvPr id="75" name="Přímá spojnice 74"/>
          <p:cNvCxnSpPr/>
          <p:nvPr/>
        </p:nvCxnSpPr>
        <p:spPr>
          <a:xfrm>
            <a:off x="2286000" y="5072063"/>
            <a:ext cx="0" cy="328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2126568" y="5257800"/>
            <a:ext cx="318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228600" y="4365104"/>
            <a:ext cx="794843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620719" y="435506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Zygote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60659" y="6153708"/>
            <a:ext cx="14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Normal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Non-disjunction can take place not only in meiosis but also in mitosis - somatic </a:t>
            </a:r>
            <a:r>
              <a:rPr lang="en-US" sz="2400" dirty="0" smtClean="0">
                <a:solidFill>
                  <a:srgbClr val="C00000"/>
                </a:solidFill>
              </a:rPr>
              <a:t>clones</a:t>
            </a:r>
            <a:r>
              <a:rPr lang="cs-CZ" sz="2400" dirty="0" smtClean="0">
                <a:solidFill>
                  <a:srgbClr val="C00000"/>
                </a:solidFill>
              </a:rPr>
              <a:t> (</a:t>
            </a:r>
            <a:r>
              <a:rPr lang="cs-CZ" sz="2400" dirty="0" err="1" smtClean="0">
                <a:solidFill>
                  <a:srgbClr val="C00000"/>
                </a:solidFill>
              </a:rPr>
              <a:t>cancer</a:t>
            </a:r>
            <a:r>
              <a:rPr lang="cs-CZ" sz="2400" dirty="0" smtClean="0">
                <a:solidFill>
                  <a:srgbClr val="C00000"/>
                </a:solidFill>
              </a:rPr>
              <a:t>)</a:t>
            </a:r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22530" name="Picture 2" descr="Chromosomal disorders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5" y="2348880"/>
            <a:ext cx="5916149" cy="4437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Obdélník 7"/>
          <p:cNvSpPr/>
          <p:nvPr/>
        </p:nvSpPr>
        <p:spPr>
          <a:xfrm>
            <a:off x="6008504" y="6663809"/>
            <a:ext cx="152157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" dirty="0"/>
              <a:t>https://slideplayer.com/slide/12220263/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955250"/>
          </a:xfrm>
        </p:spPr>
        <p:txBody>
          <a:bodyPr/>
          <a:lstStyle/>
          <a:p>
            <a:pPr algn="ctr" eaLnBrk="1" hangingPunct="1"/>
            <a:r>
              <a:rPr lang="en-US" sz="2400" dirty="0">
                <a:solidFill>
                  <a:srgbClr val="C00000"/>
                </a:solidFill>
              </a:rPr>
              <a:t>Trisomy - reduced vitality and fertility - trivalent formation during gamete meiosis - haploid (n) and disomic (n+1)</a:t>
            </a:r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519238"/>
            <a:ext cx="3924300" cy="1900237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678401"/>
            <a:ext cx="3705710" cy="430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5288" y="1268413"/>
            <a:ext cx="8207375" cy="49704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580063" y="4365625"/>
            <a:ext cx="2305050" cy="17272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6263" y="5244058"/>
            <a:ext cx="43926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 dirty="0" err="1" smtClean="0"/>
              <a:t>Trizom</a:t>
            </a:r>
            <a:r>
              <a:rPr lang="cs-CZ" sz="2000" b="1" dirty="0" smtClean="0"/>
              <a:t>. cell: </a:t>
            </a:r>
            <a:r>
              <a:rPr lang="cs-CZ" sz="2000" b="1" dirty="0">
                <a:solidFill>
                  <a:srgbClr val="FF0000"/>
                </a:solidFill>
              </a:rPr>
              <a:t>2n + 1</a:t>
            </a:r>
          </a:p>
          <a:p>
            <a:pPr eaLnBrk="1" hangingPunct="1">
              <a:spcBef>
                <a:spcPct val="50000"/>
              </a:spcBef>
            </a:pPr>
            <a:r>
              <a:rPr lang="cs-CZ" sz="2000" b="1" dirty="0"/>
              <a:t>2 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Types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gametes</a:t>
            </a:r>
            <a:r>
              <a:rPr lang="cs-CZ" sz="2000" b="1" dirty="0" smtClean="0"/>
              <a:t>: </a:t>
            </a:r>
            <a:r>
              <a:rPr lang="cs-CZ" sz="2000" b="1" dirty="0" smtClean="0">
                <a:solidFill>
                  <a:srgbClr val="FF0000"/>
                </a:solidFill>
              </a:rPr>
              <a:t>n </a:t>
            </a:r>
            <a:r>
              <a:rPr lang="cs-CZ" sz="2000" b="1" dirty="0" smtClean="0"/>
              <a:t>a</a:t>
            </a:r>
            <a:r>
              <a:rPr lang="cs-CZ" sz="2000" b="1" dirty="0" smtClean="0">
                <a:solidFill>
                  <a:srgbClr val="FF0000"/>
                </a:solidFill>
              </a:rPr>
              <a:t> n+1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9224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22812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ovéPole 2"/>
          <p:cNvSpPr txBox="1">
            <a:spLocks noChangeArrowheads="1"/>
          </p:cNvSpPr>
          <p:nvPr/>
        </p:nvSpPr>
        <p:spPr bwMode="auto">
          <a:xfrm>
            <a:off x="827088" y="1278291"/>
            <a:ext cx="7417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Irregular spacing of chromosomes in meiosis - sterility 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22575" y="4946013"/>
            <a:ext cx="42356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 err="1" smtClean="0"/>
              <a:t>Pairing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of</a:t>
            </a:r>
            <a:r>
              <a:rPr lang="cs-CZ" sz="1600" b="1" dirty="0" smtClean="0"/>
              <a:t> 3 </a:t>
            </a:r>
            <a:r>
              <a:rPr lang="cs-CZ" sz="1600" b="1" dirty="0" err="1" smtClean="0"/>
              <a:t>homologous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chromosomes</a:t>
            </a:r>
            <a:endParaRPr lang="cs-CZ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92560"/>
            <a:ext cx="7924800" cy="780256"/>
          </a:xfrm>
        </p:spPr>
        <p:txBody>
          <a:bodyPr/>
          <a:lstStyle/>
          <a:p>
            <a:r>
              <a:rPr lang="cs-CZ" altLang="cs-CZ" dirty="0" err="1" smtClean="0">
                <a:solidFill>
                  <a:srgbClr val="C00000"/>
                </a:solidFill>
              </a:rPr>
              <a:t>Origin</a:t>
            </a:r>
            <a:r>
              <a:rPr lang="cs-CZ" altLang="cs-CZ" dirty="0" smtClean="0">
                <a:solidFill>
                  <a:srgbClr val="C00000"/>
                </a:solidFill>
              </a:rPr>
              <a:t> </a:t>
            </a:r>
            <a:r>
              <a:rPr lang="cs-CZ" altLang="cs-CZ" dirty="0" err="1" smtClean="0">
                <a:solidFill>
                  <a:srgbClr val="C00000"/>
                </a:solidFill>
              </a:rPr>
              <a:t>of</a:t>
            </a:r>
            <a:r>
              <a:rPr lang="cs-CZ" altLang="cs-CZ" dirty="0" smtClean="0">
                <a:solidFill>
                  <a:srgbClr val="C00000"/>
                </a:solidFill>
              </a:rPr>
              <a:t> </a:t>
            </a:r>
            <a:r>
              <a:rPr lang="cs-CZ" altLang="cs-CZ" dirty="0" err="1" smtClean="0">
                <a:solidFill>
                  <a:srgbClr val="C00000"/>
                </a:solidFill>
              </a:rPr>
              <a:t>aneuploidy</a:t>
            </a:r>
            <a:r>
              <a:rPr lang="cs-CZ" altLang="cs-CZ" dirty="0" smtClean="0">
                <a:solidFill>
                  <a:srgbClr val="C00000"/>
                </a:solidFill>
              </a:rPr>
              <a:t> in </a:t>
            </a:r>
            <a:r>
              <a:rPr lang="cs-CZ" altLang="cs-CZ" dirty="0" err="1" smtClean="0">
                <a:solidFill>
                  <a:srgbClr val="C00000"/>
                </a:solidFill>
              </a:rPr>
              <a:t>humans</a:t>
            </a:r>
            <a:endParaRPr lang="cs-CZ" altLang="cs-CZ" dirty="0">
              <a:solidFill>
                <a:srgbClr val="C00000"/>
              </a:solidFill>
            </a:endParaRPr>
          </a:p>
        </p:txBody>
      </p:sp>
      <p:pic>
        <p:nvPicPr>
          <p:cNvPr id="79876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24175"/>
            <a:ext cx="25908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2735263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476375" y="2708275"/>
            <a:ext cx="2808288" cy="28082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5003800" y="2708275"/>
            <a:ext cx="2881313" cy="28082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187450" y="5877272"/>
            <a:ext cx="7633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err="1" smtClean="0">
                <a:solidFill>
                  <a:srgbClr val="FF0000"/>
                </a:solidFill>
              </a:rPr>
              <a:t>Aneuploidy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</a:rPr>
              <a:t>–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trisomy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, monozomy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lethal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(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aborts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),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effect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of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gene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dosage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!!! 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1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/>
          </p:nvPr>
        </p:nvSpPr>
        <p:spPr>
          <a:xfrm>
            <a:off x="207793" y="810845"/>
            <a:ext cx="8785225" cy="5133975"/>
          </a:xfrm>
        </p:spPr>
        <p:txBody>
          <a:bodyPr/>
          <a:lstStyle/>
          <a:p>
            <a:r>
              <a:rPr lang="cs-CZ" altLang="cs-CZ" sz="1800" b="1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T</a:t>
            </a:r>
            <a:r>
              <a:rPr lang="en-US" altLang="cs-CZ" sz="1800" b="1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he </a:t>
            </a:r>
            <a:r>
              <a:rPr lang="en-US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most common </a:t>
            </a:r>
            <a:r>
              <a:rPr lang="en-US" altLang="cs-CZ" sz="1800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and clinically significant type of </a:t>
            </a:r>
            <a:r>
              <a:rPr lang="en-US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congenital aberrations </a:t>
            </a:r>
            <a:r>
              <a:rPr lang="en-US" altLang="cs-CZ" sz="1800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!</a:t>
            </a:r>
          </a:p>
          <a:p>
            <a:r>
              <a:rPr lang="en-US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10% of pregnancies </a:t>
            </a:r>
            <a:r>
              <a:rPr lang="en-US" altLang="cs-CZ" sz="1800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= chromosomally abnormal (</a:t>
            </a:r>
            <a:r>
              <a:rPr lang="en-US" altLang="cs-CZ" sz="1800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consequence</a:t>
            </a:r>
            <a:r>
              <a:rPr lang="cs-CZ" altLang="cs-CZ" sz="1800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:NDD</a:t>
            </a:r>
            <a:r>
              <a:rPr lang="en-US" altLang="cs-CZ" sz="1800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,</a:t>
            </a:r>
            <a:r>
              <a:rPr lang="cs-CZ" altLang="cs-CZ" sz="1800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 </a:t>
            </a:r>
            <a:r>
              <a:rPr lang="en-US" altLang="cs-CZ" sz="1800" dirty="0" err="1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abor</a:t>
            </a:r>
            <a:r>
              <a:rPr lang="cs-CZ" altLang="cs-CZ" sz="1800" dirty="0" err="1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tions</a:t>
            </a:r>
            <a:r>
              <a:rPr lang="cs-CZ" altLang="cs-CZ" sz="1800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)</a:t>
            </a:r>
            <a:endParaRPr lang="en-US" altLang="cs-CZ" sz="1800" dirty="0">
              <a:solidFill>
                <a:srgbClr val="000000"/>
              </a:solidFill>
              <a:latin typeface="Arial CE" pitchFamily="34" charset="0"/>
              <a:cs typeface="Arial CE" pitchFamily="34" charset="0"/>
            </a:endParaRPr>
          </a:p>
          <a:p>
            <a:r>
              <a:rPr lang="en-US" altLang="cs-CZ" sz="1800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Any </a:t>
            </a:r>
            <a:r>
              <a:rPr lang="cs-CZ" altLang="cs-CZ" sz="1800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c</a:t>
            </a:r>
            <a:r>
              <a:rPr lang="en-US" altLang="cs-CZ" sz="1800" dirty="0" err="1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hromosome</a:t>
            </a:r>
            <a:r>
              <a:rPr lang="en-US" altLang="cs-CZ" sz="1800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 </a:t>
            </a:r>
            <a:r>
              <a:rPr lang="en-US" altLang="cs-CZ" sz="1800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can be affected by aneuploidy... </a:t>
            </a:r>
            <a:r>
              <a:rPr lang="en-US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selection !</a:t>
            </a:r>
          </a:p>
          <a:p>
            <a:r>
              <a:rPr lang="cs-CZ" altLang="cs-CZ" sz="1800" b="1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A</a:t>
            </a:r>
            <a:r>
              <a:rPr lang="en-US" altLang="cs-CZ" sz="1800" b="1" dirty="0" err="1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neuploidy</a:t>
            </a:r>
            <a:r>
              <a:rPr lang="en-US" altLang="cs-CZ" sz="1800" b="1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 </a:t>
            </a:r>
            <a:r>
              <a:rPr lang="en-US" altLang="cs-CZ" sz="1800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- trisomy, monosomy </a:t>
            </a:r>
            <a:r>
              <a:rPr lang="en-US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lethal</a:t>
            </a:r>
            <a:r>
              <a:rPr lang="en-US" altLang="cs-CZ" sz="1800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 (abortion), gene dose effect </a:t>
            </a:r>
            <a:r>
              <a:rPr lang="en-US" altLang="cs-CZ" sz="1800" dirty="0" smtClean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!</a:t>
            </a:r>
            <a:endParaRPr lang="cs-CZ" altLang="cs-CZ" sz="1800" dirty="0" smtClean="0">
              <a:solidFill>
                <a:srgbClr val="000000"/>
              </a:solidFill>
              <a:latin typeface="Arial CE" pitchFamily="34" charset="0"/>
              <a:cs typeface="Arial CE" pitchFamily="34" charset="0"/>
            </a:endParaRPr>
          </a:p>
          <a:p>
            <a:pPr marL="0" indent="0">
              <a:buNone/>
            </a:pPr>
            <a:endParaRPr lang="cs-CZ" altLang="cs-CZ" sz="1800" dirty="0">
              <a:solidFill>
                <a:srgbClr val="000000"/>
              </a:solidFill>
              <a:latin typeface="Arial CE" pitchFamily="34" charset="0"/>
              <a:cs typeface="Arial CE" pitchFamily="34" charset="0"/>
            </a:endParaRPr>
          </a:p>
          <a:p>
            <a:endParaRPr lang="cs-CZ" altLang="cs-CZ" sz="1800" b="1" dirty="0" smtClean="0">
              <a:solidFill>
                <a:srgbClr val="FFFF00"/>
              </a:solidFill>
              <a:latin typeface="Arial CE" pitchFamily="34" charset="0"/>
              <a:cs typeface="Arial CE" pitchFamily="34" charset="0"/>
            </a:endParaRPr>
          </a:p>
          <a:p>
            <a:r>
              <a:rPr lang="cs-CZ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Down syndrome +21</a:t>
            </a:r>
          </a:p>
          <a:p>
            <a:r>
              <a:rPr lang="cs-CZ" altLang="cs-CZ" sz="1800" b="1" dirty="0" err="1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Edwards</a:t>
            </a:r>
            <a:r>
              <a:rPr lang="cs-CZ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 syndrome +18</a:t>
            </a:r>
          </a:p>
          <a:p>
            <a:r>
              <a:rPr lang="cs-CZ" altLang="cs-CZ" sz="1800" b="1" dirty="0" err="1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Pata's</a:t>
            </a:r>
            <a:r>
              <a:rPr lang="cs-CZ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 syndrome +13</a:t>
            </a:r>
          </a:p>
          <a:p>
            <a:r>
              <a:rPr lang="cs-CZ" altLang="cs-CZ" sz="1800" b="1" dirty="0" err="1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Klinefelter's</a:t>
            </a:r>
            <a:r>
              <a:rPr lang="cs-CZ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 syndrome XXY</a:t>
            </a:r>
          </a:p>
          <a:p>
            <a:r>
              <a:rPr lang="cs-CZ" altLang="cs-CZ" sz="1800" b="1" dirty="0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Turner syndrome X - </a:t>
            </a:r>
            <a:r>
              <a:rPr lang="cs-CZ" altLang="cs-CZ" sz="1800" b="1" dirty="0" err="1">
                <a:solidFill>
                  <a:srgbClr val="000000"/>
                </a:solidFill>
                <a:latin typeface="Arial CE" pitchFamily="34" charset="0"/>
                <a:cs typeface="Arial CE" pitchFamily="34" charset="0"/>
              </a:rPr>
              <a:t>monosomy</a:t>
            </a:r>
            <a:endParaRPr lang="cs-CZ" altLang="cs-CZ" sz="1800" b="1" dirty="0">
              <a:solidFill>
                <a:srgbClr val="000000"/>
              </a:solidFill>
              <a:latin typeface="Arial CE" pitchFamily="34" charset="0"/>
              <a:cs typeface="Arial CE" pitchFamily="34" charset="0"/>
            </a:endParaRPr>
          </a:p>
          <a:p>
            <a:endParaRPr lang="cs-CZ" altLang="cs-CZ" sz="1800" b="1" dirty="0">
              <a:solidFill>
                <a:srgbClr val="FFFF00"/>
              </a:solidFill>
              <a:latin typeface="Arial CE" pitchFamily="34" charset="0"/>
              <a:cs typeface="Arial CE" pitchFamily="34" charset="0"/>
            </a:endParaRPr>
          </a:p>
        </p:txBody>
      </p:sp>
      <p:pic>
        <p:nvPicPr>
          <p:cNvPr id="28675" name="Picture 3" descr="V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5048314"/>
            <a:ext cx="1727423" cy="164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ovéPole 1"/>
          <p:cNvSpPr txBox="1">
            <a:spLocks noChangeArrowheads="1"/>
          </p:cNvSpPr>
          <p:nvPr/>
        </p:nvSpPr>
        <p:spPr bwMode="auto">
          <a:xfrm>
            <a:off x="4427984" y="2420888"/>
            <a:ext cx="4464495" cy="3477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FF0000"/>
                </a:solidFill>
                <a:latin typeface="Arial" charset="0"/>
              </a:rPr>
              <a:t> Characteristic features of </a:t>
            </a:r>
            <a:r>
              <a:rPr lang="en-US" altLang="cs-CZ" sz="2000" b="1" dirty="0" err="1">
                <a:solidFill>
                  <a:srgbClr val="FF0000"/>
                </a:solidFill>
                <a:latin typeface="Arial" charset="0"/>
              </a:rPr>
              <a:t>trisomies</a:t>
            </a:r>
            <a:r>
              <a:rPr lang="en-US" altLang="cs-CZ" sz="2000" b="1" dirty="0">
                <a:solidFill>
                  <a:srgbClr val="FF0000"/>
                </a:solidFill>
                <a:latin typeface="Arial" charset="0"/>
              </a:rPr>
              <a:t> in humans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FF0000"/>
                </a:solidFill>
                <a:latin typeface="Arial" charset="0"/>
              </a:rPr>
              <a:t> </a:t>
            </a:r>
            <a:endParaRPr lang="cs-CZ" altLang="cs-CZ" sz="2000" b="1" dirty="0" smtClean="0">
              <a:solidFill>
                <a:srgbClr val="FF0000"/>
              </a:solidFill>
              <a:latin typeface="Arial" charset="0"/>
            </a:endParaRPr>
          </a:p>
          <a:p>
            <a:pPr marL="266700" indent="-266700">
              <a:spcBef>
                <a:spcPct val="0"/>
              </a:spcBef>
              <a:buFont typeface="+mj-lt"/>
              <a:buAutoNum type="alphaLcParenR"/>
            </a:pPr>
            <a:r>
              <a:rPr lang="en-US" altLang="cs-CZ" sz="2000" i="1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cs-CZ" sz="2000" b="1" i="1" dirty="0">
                <a:solidFill>
                  <a:srgbClr val="000000"/>
                </a:solidFill>
                <a:latin typeface="Arial" charset="0"/>
              </a:rPr>
              <a:t>supernumerary</a:t>
            </a:r>
            <a:r>
              <a:rPr lang="en-US" altLang="cs-CZ" sz="2000" i="1" dirty="0">
                <a:solidFill>
                  <a:srgbClr val="000000"/>
                </a:solidFill>
                <a:latin typeface="Arial" charset="0"/>
              </a:rPr>
              <a:t> chromosome is of </a:t>
            </a:r>
            <a:r>
              <a:rPr lang="en-US" altLang="cs-CZ" sz="2000" b="1" i="1" dirty="0">
                <a:solidFill>
                  <a:srgbClr val="000000"/>
                </a:solidFill>
                <a:latin typeface="Arial" charset="0"/>
              </a:rPr>
              <a:t>maternal origin (90</a:t>
            </a:r>
            <a:r>
              <a:rPr lang="en-US" altLang="cs-CZ" sz="2000" b="1" i="1" dirty="0" smtClean="0">
                <a:solidFill>
                  <a:srgbClr val="000000"/>
                </a:solidFill>
                <a:latin typeface="Arial" charset="0"/>
              </a:rPr>
              <a:t>%)</a:t>
            </a:r>
            <a:endParaRPr lang="cs-CZ" altLang="cs-CZ" sz="2000" b="1" i="1" dirty="0" smtClean="0">
              <a:solidFill>
                <a:srgbClr val="000000"/>
              </a:solidFill>
              <a:latin typeface="Arial" charset="0"/>
            </a:endParaRPr>
          </a:p>
          <a:p>
            <a:pPr marL="266700" indent="-266700">
              <a:spcBef>
                <a:spcPct val="0"/>
              </a:spcBef>
              <a:buFont typeface="+mj-lt"/>
              <a:buAutoNum type="alphaLcParenR"/>
            </a:pPr>
            <a:endParaRPr lang="cs-CZ" altLang="cs-CZ" sz="2000" i="1" dirty="0" smtClean="0">
              <a:solidFill>
                <a:srgbClr val="000000"/>
              </a:solidFill>
              <a:latin typeface="Arial" charset="0"/>
            </a:endParaRPr>
          </a:p>
          <a:p>
            <a:pPr marL="266700" indent="-266700">
              <a:spcBef>
                <a:spcPct val="0"/>
              </a:spcBef>
              <a:buFont typeface="+mj-lt"/>
              <a:buAutoNum type="alphaLcParenR"/>
            </a:pPr>
            <a:r>
              <a:rPr lang="en-US" altLang="cs-CZ" sz="2000" i="1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cs-CZ" sz="2000" i="1" dirty="0">
                <a:solidFill>
                  <a:srgbClr val="000000"/>
                </a:solidFill>
                <a:latin typeface="Arial" charset="0"/>
              </a:rPr>
              <a:t>cause is most often </a:t>
            </a:r>
            <a:r>
              <a:rPr lang="en-US" altLang="cs-CZ" sz="2000" i="1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cs-CZ" altLang="cs-CZ" sz="2000" i="1" dirty="0" smtClean="0">
                <a:solidFill>
                  <a:srgbClr val="000000"/>
                </a:solidFill>
                <a:latin typeface="Arial" charset="0"/>
              </a:rPr>
              <a:t>n </a:t>
            </a:r>
            <a:r>
              <a:rPr lang="cs-CZ" altLang="cs-CZ" sz="2000" b="1" i="1" dirty="0" err="1" smtClean="0">
                <a:solidFill>
                  <a:srgbClr val="000000"/>
                </a:solidFill>
                <a:latin typeface="Arial" charset="0"/>
              </a:rPr>
              <a:t>erro</a:t>
            </a:r>
            <a:r>
              <a:rPr lang="cs-CZ" altLang="cs-CZ" sz="2000" i="1" dirty="0" err="1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cs-CZ" altLang="cs-CZ" sz="2000" i="1" dirty="0" smtClean="0">
                <a:solidFill>
                  <a:srgbClr val="000000"/>
                </a:solidFill>
                <a:latin typeface="Arial" charset="0"/>
              </a:rPr>
              <a:t> in</a:t>
            </a:r>
            <a:r>
              <a:rPr lang="en-US" altLang="cs-CZ" sz="20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cs-CZ" sz="2000" b="1" i="1" dirty="0">
                <a:solidFill>
                  <a:srgbClr val="000000"/>
                </a:solidFill>
                <a:latin typeface="Arial" charset="0"/>
              </a:rPr>
              <a:t>division</a:t>
            </a:r>
            <a:r>
              <a:rPr lang="en-US" altLang="cs-CZ" sz="2000" i="1" dirty="0">
                <a:solidFill>
                  <a:srgbClr val="000000"/>
                </a:solidFill>
                <a:latin typeface="Arial" charset="0"/>
              </a:rPr>
              <a:t> during meiosis </a:t>
            </a:r>
            <a:r>
              <a:rPr lang="en-US" altLang="cs-CZ" sz="2000" i="1" dirty="0" smtClean="0">
                <a:solidFill>
                  <a:srgbClr val="000000"/>
                </a:solidFill>
                <a:latin typeface="Arial" charset="0"/>
              </a:rPr>
              <a:t>I</a:t>
            </a:r>
            <a:endParaRPr lang="cs-CZ" altLang="cs-CZ" sz="2000" i="1" dirty="0" smtClean="0">
              <a:solidFill>
                <a:srgbClr val="000000"/>
              </a:solidFill>
              <a:latin typeface="Arial" charset="0"/>
            </a:endParaRPr>
          </a:p>
          <a:p>
            <a:pPr marL="266700" indent="-266700">
              <a:spcBef>
                <a:spcPct val="0"/>
              </a:spcBef>
              <a:buFont typeface="+mj-lt"/>
              <a:buAutoNum type="alphaLcParenR"/>
            </a:pPr>
            <a:endParaRPr lang="cs-CZ" altLang="cs-CZ" sz="2000" i="1" dirty="0" smtClean="0">
              <a:solidFill>
                <a:srgbClr val="000000"/>
              </a:solidFill>
              <a:latin typeface="Arial" charset="0"/>
            </a:endParaRPr>
          </a:p>
          <a:p>
            <a:pPr marL="266700" indent="-266700">
              <a:spcBef>
                <a:spcPct val="0"/>
              </a:spcBef>
              <a:buFont typeface="+mj-lt"/>
              <a:buAutoNum type="alphaLcParenR"/>
            </a:pPr>
            <a:r>
              <a:rPr lang="en-US" altLang="cs-CZ" sz="2000" i="1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cs-CZ" sz="2000" b="1" i="1" dirty="0">
                <a:solidFill>
                  <a:srgbClr val="000000"/>
                </a:solidFill>
                <a:latin typeface="Arial" charset="0"/>
              </a:rPr>
              <a:t>frequency</a:t>
            </a:r>
            <a:r>
              <a:rPr lang="en-US" altLang="cs-CZ" sz="2000" i="1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en-US" altLang="cs-CZ" sz="2000" i="1" dirty="0" err="1">
                <a:solidFill>
                  <a:srgbClr val="000000"/>
                </a:solidFill>
                <a:latin typeface="Arial" charset="0"/>
              </a:rPr>
              <a:t>trisomies</a:t>
            </a:r>
            <a:r>
              <a:rPr lang="en-US" altLang="cs-CZ" sz="2000" i="1" dirty="0">
                <a:solidFill>
                  <a:srgbClr val="000000"/>
                </a:solidFill>
                <a:latin typeface="Arial" charset="0"/>
              </a:rPr>
              <a:t> in the fetus </a:t>
            </a:r>
            <a:r>
              <a:rPr lang="en-US" altLang="cs-CZ" sz="2000" b="1" i="1" dirty="0">
                <a:solidFill>
                  <a:srgbClr val="000000"/>
                </a:solidFill>
                <a:latin typeface="Arial" charset="0"/>
              </a:rPr>
              <a:t>increases with maternal age </a:t>
            </a:r>
            <a:endParaRPr lang="cs-CZ" altLang="cs-CZ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10" name="Obdélník 1"/>
          <p:cNvSpPr>
            <a:spLocks noChangeArrowheads="1"/>
          </p:cNvSpPr>
          <p:nvPr/>
        </p:nvSpPr>
        <p:spPr bwMode="auto">
          <a:xfrm>
            <a:off x="1161256" y="260648"/>
            <a:ext cx="6719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</a:t>
            </a:r>
            <a:r>
              <a:rPr lang="cs-CZ" altLang="cs-CZ" sz="2800" b="1" dirty="0" err="1" smtClean="0">
                <a:solidFill>
                  <a:srgbClr val="C00000"/>
                </a:solidFill>
                <a:latin typeface="Arial" charset="0"/>
              </a:rPr>
              <a:t>Aneuploidies</a:t>
            </a:r>
            <a:r>
              <a:rPr lang="cs-CZ" altLang="cs-CZ" sz="2800" b="1" dirty="0" smtClean="0">
                <a:solidFill>
                  <a:srgbClr val="C00000"/>
                </a:solidFill>
                <a:latin typeface="Arial" charset="0"/>
              </a:rPr>
              <a:t> in </a:t>
            </a:r>
            <a:r>
              <a:rPr lang="cs-CZ" altLang="cs-CZ" sz="2800" b="1" dirty="0" err="1" smtClean="0">
                <a:solidFill>
                  <a:srgbClr val="C00000"/>
                </a:solidFill>
                <a:latin typeface="Arial" charset="0"/>
              </a:rPr>
              <a:t>humans</a:t>
            </a:r>
            <a:r>
              <a:rPr lang="cs-CZ" altLang="cs-CZ" sz="28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altLang="cs-CZ" sz="2800" b="1" dirty="0">
                <a:solidFill>
                  <a:srgbClr val="C00000"/>
                </a:solidFill>
                <a:latin typeface="Arial" charset="0"/>
              </a:rPr>
              <a:t>– </a:t>
            </a:r>
            <a:r>
              <a:rPr lang="cs-CZ" altLang="cs-CZ" sz="2800" b="1" dirty="0" err="1" smtClean="0">
                <a:solidFill>
                  <a:srgbClr val="C00000"/>
                </a:solidFill>
                <a:latin typeface="Arial" charset="0"/>
              </a:rPr>
              <a:t>trisomies</a:t>
            </a:r>
            <a:endParaRPr lang="cs-CZ" altLang="cs-CZ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8679" name="TextovéPole 2"/>
          <p:cNvSpPr txBox="1">
            <a:spLocks noChangeArrowheads="1"/>
          </p:cNvSpPr>
          <p:nvPr/>
        </p:nvSpPr>
        <p:spPr bwMode="auto">
          <a:xfrm>
            <a:off x="-324544" y="2406079"/>
            <a:ext cx="424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rgbClr val="FF0000"/>
                </a:solidFill>
                <a:latin typeface="Arial" charset="0"/>
              </a:rPr>
              <a:t>Viable aberrations</a:t>
            </a:r>
            <a:endParaRPr lang="en-US" altLang="cs-CZ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80" name="Šipka doprava 1"/>
          <p:cNvSpPr>
            <a:spLocks noChangeArrowheads="1"/>
          </p:cNvSpPr>
          <p:nvPr/>
        </p:nvSpPr>
        <p:spPr bwMode="auto">
          <a:xfrm>
            <a:off x="2555776" y="5597525"/>
            <a:ext cx="323850" cy="239713"/>
          </a:xfrm>
          <a:prstGeom prst="rightArrow">
            <a:avLst>
              <a:gd name="adj1" fmla="val 50000"/>
              <a:gd name="adj2" fmla="val 4984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8681" name="TextovéPole 2"/>
          <p:cNvSpPr txBox="1">
            <a:spLocks noChangeArrowheads="1"/>
          </p:cNvSpPr>
          <p:nvPr/>
        </p:nvSpPr>
        <p:spPr bwMode="auto">
          <a:xfrm>
            <a:off x="2879627" y="5518150"/>
            <a:ext cx="1476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 smtClean="0">
                <a:solidFill>
                  <a:srgbClr val="FF0000"/>
                </a:solidFill>
                <a:latin typeface="Arial" charset="0"/>
              </a:rPr>
              <a:t>Low</a:t>
            </a:r>
            <a:r>
              <a:rPr lang="cs-CZ" altLang="cs-CZ" sz="2000" b="1" dirty="0" smtClean="0">
                <a:solidFill>
                  <a:srgbClr val="FF0000"/>
                </a:solidFill>
                <a:latin typeface="Arial" charset="0"/>
              </a:rPr>
              <a:t> gene </a:t>
            </a:r>
            <a:r>
              <a:rPr lang="cs-CZ" altLang="cs-CZ" sz="2000" b="1" dirty="0" err="1" smtClean="0">
                <a:solidFill>
                  <a:srgbClr val="FF0000"/>
                </a:solidFill>
                <a:latin typeface="Arial" charset="0"/>
              </a:rPr>
              <a:t>count</a:t>
            </a:r>
            <a:r>
              <a:rPr lang="cs-CZ" altLang="cs-CZ" sz="2000" b="1" dirty="0" smtClean="0">
                <a:solidFill>
                  <a:srgbClr val="FF0000"/>
                </a:solidFill>
                <a:latin typeface="Arial" charset="0"/>
              </a:rPr>
              <a:t>!!</a:t>
            </a:r>
            <a:endParaRPr lang="cs-CZ" altLang="cs-CZ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>
                <a:solidFill>
                  <a:srgbClr val="C00000"/>
                </a:solidFill>
                <a:latin typeface="+mn-lt"/>
              </a:rPr>
              <a:t>Down syndrome (47,XX </a:t>
            </a:r>
            <a:r>
              <a:rPr lang="cs-CZ" sz="3200" dirty="0" err="1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cs-CZ" sz="3200" dirty="0" smtClean="0">
                <a:solidFill>
                  <a:srgbClr val="C00000"/>
                </a:solidFill>
                <a:latin typeface="+mn-lt"/>
              </a:rPr>
              <a:t> XY,+21)</a:t>
            </a:r>
            <a:endParaRPr lang="cs-CZ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900113" y="2349092"/>
            <a:ext cx="4953000" cy="3954449"/>
          </a:xfrm>
        </p:spPr>
        <p:txBody>
          <a:bodyPr/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Incidence 1:800</a:t>
            </a:r>
            <a:endParaRPr lang="cs-CZ" sz="2000" b="1" dirty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Described</a:t>
            </a:r>
            <a:r>
              <a:rPr lang="cs-CZ" altLang="cs-CZ" sz="2000" dirty="0" smtClean="0">
                <a:solidFill>
                  <a:srgbClr val="000000"/>
                </a:solidFill>
              </a:rPr>
              <a:t> 1866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J.L.Down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>
                <a:solidFill>
                  <a:srgbClr val="000000"/>
                </a:solidFill>
              </a:rPr>
              <a:t>IQ 25-50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solidFill>
                  <a:srgbClr val="000000"/>
                </a:solidFill>
              </a:rPr>
              <a:t>small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dumpy</a:t>
            </a:r>
            <a:r>
              <a:rPr lang="cs-CZ" altLang="cs-CZ" sz="2000" dirty="0" smtClean="0">
                <a:solidFill>
                  <a:srgbClr val="000000"/>
                </a:solidFill>
              </a:rPr>
              <a:t> figur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err="1" smtClean="0">
                <a:solidFill>
                  <a:srgbClr val="000000"/>
                </a:solidFill>
              </a:rPr>
              <a:t>round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face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solidFill>
                  <a:srgbClr val="000000"/>
                </a:solidFill>
              </a:rPr>
              <a:t>short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neck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err="1" smtClean="0">
                <a:solidFill>
                  <a:srgbClr val="000000"/>
                </a:solidFill>
              </a:rPr>
              <a:t>mongoloid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eyes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err="1" smtClean="0">
                <a:solidFill>
                  <a:srgbClr val="000000"/>
                </a:solidFill>
              </a:rPr>
              <a:t>epicanthic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fold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solidFill>
                  <a:srgbClr val="000000"/>
                </a:solidFill>
              </a:rPr>
              <a:t>wide</a:t>
            </a:r>
            <a:r>
              <a:rPr lang="cs-CZ" altLang="cs-CZ" sz="2000" dirty="0" smtClean="0">
                <a:solidFill>
                  <a:srgbClr val="000000"/>
                </a:solidFill>
              </a:rPr>
              <a:t> nose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root</a:t>
            </a:r>
            <a:r>
              <a:rPr lang="cs-CZ" altLang="cs-CZ" sz="2000" dirty="0" smtClean="0">
                <a:solidFill>
                  <a:srgbClr val="000000"/>
                </a:solidFill>
              </a:rPr>
              <a:t> and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flattened</a:t>
            </a:r>
            <a:r>
              <a:rPr lang="cs-CZ" altLang="cs-CZ" sz="2000" dirty="0" smtClean="0">
                <a:solidFill>
                  <a:srgbClr val="000000"/>
                </a:solidFill>
              </a:rPr>
              <a:t> nose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solidFill>
                  <a:srgbClr val="000000"/>
                </a:solidFill>
              </a:rPr>
              <a:t>small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mouth</a:t>
            </a:r>
            <a:r>
              <a:rPr lang="cs-CZ" altLang="cs-CZ" sz="2000" dirty="0" smtClean="0">
                <a:solidFill>
                  <a:srgbClr val="000000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large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tongue</a:t>
            </a:r>
            <a:r>
              <a:rPr lang="cs-CZ" altLang="cs-CZ" sz="2000" dirty="0" smtClean="0">
                <a:solidFill>
                  <a:srgbClr val="000000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small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teeth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rgbClr val="000000"/>
                </a:solidFill>
              </a:rPr>
              <a:t>single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transverze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palmar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crease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solidFill>
                  <a:srgbClr val="000000"/>
                </a:solidFill>
              </a:rPr>
              <a:t>heart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diseases</a:t>
            </a:r>
            <a:endParaRPr lang="cs-CZ" altLang="cs-CZ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355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425622"/>
              </p:ext>
            </p:extLst>
          </p:nvPr>
        </p:nvGraphicFramePr>
        <p:xfrm>
          <a:off x="5987802" y="2531528"/>
          <a:ext cx="2664296" cy="358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Klip" r:id="rId3" imgW="3180952" imgH="4342857" progId="">
                  <p:embed/>
                </p:oleObj>
              </mc:Choice>
              <mc:Fallback>
                <p:oleObj name="Klip" r:id="rId3" imgW="3180952" imgH="4342857" progId="">
                  <p:embed/>
                  <p:pic>
                    <p:nvPicPr>
                      <p:cNvPr id="23558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802" y="2531528"/>
                        <a:ext cx="2664296" cy="3589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31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298575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rgbClr val="C00000"/>
                </a:solidFill>
              </a:rPr>
              <a:t>Causes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of</a:t>
            </a:r>
            <a:r>
              <a:rPr lang="cs-CZ" dirty="0" smtClean="0">
                <a:solidFill>
                  <a:srgbClr val="C00000"/>
                </a:solidFill>
              </a:rPr>
              <a:t> Down syndrome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62" y="2518269"/>
            <a:ext cx="3779838" cy="446457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1800" b="1" dirty="0">
                <a:solidFill>
                  <a:srgbClr val="000000"/>
                </a:solidFill>
              </a:rPr>
              <a:t>A) </a:t>
            </a:r>
            <a:r>
              <a:rPr lang="cs-CZ" sz="1800" b="1" dirty="0" err="1">
                <a:solidFill>
                  <a:srgbClr val="000000"/>
                </a:solidFill>
              </a:rPr>
              <a:t>simple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trisomy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rgbClr val="000000"/>
                </a:solidFill>
              </a:rPr>
              <a:t>47,XX </a:t>
            </a:r>
            <a:r>
              <a:rPr lang="cs-CZ" sz="1800" b="1" dirty="0" err="1">
                <a:solidFill>
                  <a:srgbClr val="000000"/>
                </a:solidFill>
              </a:rPr>
              <a:t>or</a:t>
            </a:r>
            <a:r>
              <a:rPr lang="cs-CZ" sz="1800" b="1" dirty="0">
                <a:solidFill>
                  <a:srgbClr val="000000"/>
                </a:solidFill>
              </a:rPr>
              <a:t> XY,+21) </a:t>
            </a:r>
            <a:r>
              <a:rPr lang="cs-CZ" sz="1800" b="1" dirty="0">
                <a:solidFill>
                  <a:srgbClr val="C00000"/>
                </a:solidFill>
              </a:rPr>
              <a:t>- de novo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rgbClr val="000000"/>
                </a:solidFill>
              </a:rPr>
              <a:t>90</a:t>
            </a:r>
            <a:r>
              <a:rPr lang="cs-CZ" sz="1800" b="1" dirty="0">
                <a:solidFill>
                  <a:srgbClr val="000000"/>
                </a:solidFill>
              </a:rPr>
              <a:t>% </a:t>
            </a:r>
            <a:r>
              <a:rPr lang="cs-CZ" sz="1800" b="1" dirty="0" err="1">
                <a:solidFill>
                  <a:srgbClr val="000000"/>
                </a:solidFill>
              </a:rPr>
              <a:t>of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maternal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origin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- in </a:t>
            </a:r>
            <a:r>
              <a:rPr lang="cs-CZ" sz="1800" dirty="0" err="1">
                <a:solidFill>
                  <a:srgbClr val="000000"/>
                </a:solidFill>
              </a:rPr>
              <a:t>meiosis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I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1800" b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1800" b="1" dirty="0">
                <a:solidFill>
                  <a:srgbClr val="000000"/>
                </a:solidFill>
              </a:rPr>
              <a:t>B) </a:t>
            </a:r>
            <a:r>
              <a:rPr lang="cs-CZ" sz="1800" b="1" dirty="0" err="1">
                <a:solidFill>
                  <a:srgbClr val="000000"/>
                </a:solidFill>
              </a:rPr>
              <a:t>translocation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form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endParaRPr lang="cs-CZ" sz="1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1800" b="1" dirty="0" err="1" smtClean="0">
                <a:solidFill>
                  <a:srgbClr val="000000"/>
                </a:solidFill>
              </a:rPr>
              <a:t>Robertsonian</a:t>
            </a:r>
            <a:r>
              <a:rPr lang="cs-CZ" sz="1800" b="1" dirty="0" smtClean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translocation</a:t>
            </a:r>
            <a:r>
              <a:rPr lang="cs-CZ" sz="1800" b="1" dirty="0">
                <a:solidFill>
                  <a:srgbClr val="000000"/>
                </a:solidFill>
              </a:rPr>
              <a:t> der(14;21) - </a:t>
            </a:r>
            <a:r>
              <a:rPr lang="cs-CZ" sz="1800" b="1" dirty="0" err="1">
                <a:solidFill>
                  <a:srgbClr val="C00000"/>
                </a:solidFill>
              </a:rPr>
              <a:t>hereditary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form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of</a:t>
            </a:r>
            <a:r>
              <a:rPr lang="cs-CZ" sz="1800" b="1" dirty="0">
                <a:solidFill>
                  <a:srgbClr val="C00000"/>
                </a:solidFill>
              </a:rPr>
              <a:t> D.S.</a:t>
            </a:r>
          </a:p>
          <a:p>
            <a:pPr eaLnBrk="1" hangingPunct="1">
              <a:lnSpc>
                <a:spcPct val="80000"/>
              </a:lnSpc>
            </a:pPr>
            <a:endParaRPr lang="cs-CZ" sz="1800" b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1800" b="1" dirty="0">
                <a:solidFill>
                  <a:srgbClr val="000000"/>
                </a:solidFill>
              </a:rPr>
              <a:t>C) </a:t>
            </a:r>
            <a:r>
              <a:rPr lang="cs-CZ" sz="1800" b="1" dirty="0" err="1">
                <a:solidFill>
                  <a:srgbClr val="000000"/>
                </a:solidFill>
              </a:rPr>
              <a:t>partial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trisomy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endParaRPr lang="cs-CZ" sz="18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1800" b="1" dirty="0" err="1" smtClean="0">
                <a:solidFill>
                  <a:srgbClr val="000000"/>
                </a:solidFill>
              </a:rPr>
              <a:t>multiplied</a:t>
            </a:r>
            <a:r>
              <a:rPr lang="cs-CZ" sz="1800" b="1" dirty="0" smtClean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minimal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critical</a:t>
            </a:r>
            <a:r>
              <a:rPr lang="cs-CZ" sz="1800" b="1" dirty="0">
                <a:solidFill>
                  <a:srgbClr val="000000"/>
                </a:solidFill>
              </a:rPr>
              <a:t> region </a:t>
            </a:r>
            <a:r>
              <a:rPr lang="cs-CZ" sz="1800" b="1" dirty="0" err="1">
                <a:solidFill>
                  <a:srgbClr val="000000"/>
                </a:solidFill>
              </a:rPr>
              <a:t>for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smtClean="0">
                <a:solidFill>
                  <a:srgbClr val="000000"/>
                </a:solidFill>
              </a:rPr>
              <a:t>DS 21q21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1800" b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1800" b="1" dirty="0" smtClean="0">
                <a:solidFill>
                  <a:srgbClr val="000000"/>
                </a:solidFill>
              </a:rPr>
              <a:t>D</a:t>
            </a:r>
            <a:r>
              <a:rPr lang="cs-CZ" sz="1800" b="1" dirty="0">
                <a:solidFill>
                  <a:srgbClr val="000000"/>
                </a:solidFill>
              </a:rPr>
              <a:t>) </a:t>
            </a:r>
            <a:r>
              <a:rPr lang="cs-CZ" sz="1800" b="1" dirty="0" err="1">
                <a:solidFill>
                  <a:srgbClr val="000000"/>
                </a:solidFill>
              </a:rPr>
              <a:t>mosaic</a:t>
            </a:r>
            <a:r>
              <a:rPr lang="cs-CZ" sz="1800" b="1" dirty="0">
                <a:solidFill>
                  <a:srgbClr val="000000"/>
                </a:solidFill>
              </a:rPr>
              <a:t> 47,XX,+21/46,XX</a:t>
            </a:r>
          </a:p>
          <a:p>
            <a:pPr eaLnBrk="1" hangingPunct="1">
              <a:lnSpc>
                <a:spcPct val="80000"/>
              </a:lnSpc>
            </a:pPr>
            <a:endParaRPr lang="cs-CZ" sz="16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19460" name="Picture 4" descr="Down's%20syndrom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2499220"/>
            <a:ext cx="36718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00113" y="2492374"/>
            <a:ext cx="3887787" cy="4365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0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dirty="0" smtClean="0">
                <a:solidFill>
                  <a:srgbClr val="C00000"/>
                </a:solidFill>
              </a:rPr>
              <a:t>Down syndrome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8435" name="Picture 3" descr="Down_Brushfield_spo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92375"/>
            <a:ext cx="4176713" cy="2736850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Down_simian_cre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490788"/>
            <a:ext cx="4176712" cy="2733675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22375" y="54451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 dirty="0" err="1" smtClean="0"/>
              <a:t>Epicanthus</a:t>
            </a:r>
            <a:endParaRPr lang="cs-CZ" b="1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111750" y="5373688"/>
            <a:ext cx="3240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 </a:t>
            </a:r>
            <a:r>
              <a:rPr lang="en-US" b="1" dirty="0"/>
              <a:t>palmar crease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97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5949280"/>
            <a:ext cx="7992888" cy="54162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Examples of chromosomal aberrations responsible of Down syndrome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26626" name="Picture 2" descr="Down Syndrome (Trisomy 21) - Pediatrics - MSD Manual Professional E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4349823" cy="5505633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article.sapub.org/image/10.5923.j.cmd.20150501.02_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25" y="236875"/>
            <a:ext cx="4293465" cy="2537549"/>
          </a:xfrm>
          <a:prstGeom prst="rect">
            <a:avLst/>
          </a:prstGeom>
          <a:noFill/>
          <a:ln w="158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FISH micrograph of chromosomes in Down's Syndr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26" y="2858346"/>
            <a:ext cx="4293466" cy="27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sz="half" idx="1"/>
          </p:nvPr>
        </p:nvSpPr>
        <p:spPr>
          <a:xfrm>
            <a:off x="5834137" y="2060848"/>
            <a:ext cx="999728" cy="36004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t(14;21</a:t>
            </a:r>
            <a:r>
              <a:rPr lang="cs-CZ" sz="1800" b="1" dirty="0" smtClean="0">
                <a:solidFill>
                  <a:srgbClr val="000000"/>
                </a:solidFill>
              </a:rPr>
              <a:t>)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cs-CZ" sz="4000" dirty="0" err="1" smtClean="0">
                <a:solidFill>
                  <a:srgbClr val="C00000"/>
                </a:solidFill>
              </a:rPr>
              <a:t>Chromosom</a:t>
            </a:r>
            <a:r>
              <a:rPr lang="cs-CZ" altLang="cs-CZ" sz="4000" dirty="0" smtClean="0">
                <a:solidFill>
                  <a:srgbClr val="C00000"/>
                </a:solidFill>
              </a:rPr>
              <a:t>al</a:t>
            </a:r>
            <a:r>
              <a:rPr lang="en-US" altLang="cs-CZ" sz="4000" dirty="0" smtClean="0">
                <a:solidFill>
                  <a:srgbClr val="C00000"/>
                </a:solidFill>
              </a:rPr>
              <a:t> aberrations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2327275"/>
            <a:ext cx="77724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cs-CZ" sz="2000" b="1" dirty="0" smtClean="0">
                <a:solidFill>
                  <a:srgbClr val="000000"/>
                </a:solidFill>
              </a:rPr>
              <a:t>AUTOSOMAL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cs-CZ" sz="1800" dirty="0" smtClean="0">
                <a:solidFill>
                  <a:srgbClr val="000000"/>
                </a:solidFill>
              </a:rPr>
              <a:t> a) </a:t>
            </a:r>
            <a:r>
              <a:rPr lang="en-US" altLang="cs-CZ" sz="1800" u="sng" dirty="0" smtClean="0">
                <a:solidFill>
                  <a:srgbClr val="000000"/>
                </a:solidFill>
              </a:rPr>
              <a:t>Structural</a:t>
            </a:r>
          </a:p>
          <a:p>
            <a:pPr marL="647700"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cs-CZ" sz="1800" i="1" dirty="0" err="1" smtClean="0">
                <a:solidFill>
                  <a:srgbClr val="000000"/>
                </a:solidFill>
              </a:rPr>
              <a:t>Polymorphysms</a:t>
            </a:r>
            <a:endParaRPr lang="en-US" altLang="cs-CZ" sz="1800" i="1" dirty="0" smtClean="0">
              <a:solidFill>
                <a:srgbClr val="000000"/>
              </a:solidFill>
            </a:endParaRPr>
          </a:p>
          <a:p>
            <a:pPr marL="990600" lvl="3" indent="-361950" eaLnBrk="1" hangingPunct="1">
              <a:lnSpc>
                <a:spcPct val="90000"/>
              </a:lnSpc>
            </a:pPr>
            <a:r>
              <a:rPr lang="en-US" altLang="cs-CZ" sz="1400" dirty="0" smtClean="0">
                <a:solidFill>
                  <a:srgbClr val="000000"/>
                </a:solidFill>
              </a:rPr>
              <a:t>different length of chromosomes in homologous pair</a:t>
            </a:r>
          </a:p>
          <a:p>
            <a:pPr marL="990600" lvl="3" indent="-361950" eaLnBrk="1" hangingPunct="1">
              <a:lnSpc>
                <a:spcPct val="90000"/>
              </a:lnSpc>
            </a:pPr>
            <a:r>
              <a:rPr lang="en-US" altLang="cs-CZ" sz="1400" dirty="0" smtClean="0">
                <a:solidFill>
                  <a:srgbClr val="000000"/>
                </a:solidFill>
              </a:rPr>
              <a:t>no phenotype effect </a:t>
            </a:r>
          </a:p>
          <a:p>
            <a:pPr marL="809625" lvl="2" indent="-447675" eaLnBrk="1" hangingPunct="1">
              <a:lnSpc>
                <a:spcPct val="90000"/>
              </a:lnSpc>
            </a:pPr>
            <a:endParaRPr lang="en-US" altLang="cs-CZ" sz="1400" dirty="0" smtClean="0">
              <a:solidFill>
                <a:srgbClr val="000000"/>
              </a:solidFill>
            </a:endParaRPr>
          </a:p>
          <a:p>
            <a:pPr marL="647700"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cs-CZ" sz="1800" i="1" dirty="0" smtClean="0">
                <a:solidFill>
                  <a:srgbClr val="000000"/>
                </a:solidFill>
              </a:rPr>
              <a:t>Inversions</a:t>
            </a:r>
          </a:p>
          <a:p>
            <a:pPr marL="990600" lvl="3" indent="-361950" eaLnBrk="1" hangingPunct="1">
              <a:lnSpc>
                <a:spcPct val="90000"/>
              </a:lnSpc>
            </a:pPr>
            <a:r>
              <a:rPr lang="en-US" altLang="cs-CZ" sz="1400" dirty="0" err="1" smtClean="0">
                <a:solidFill>
                  <a:srgbClr val="000000"/>
                </a:solidFill>
              </a:rPr>
              <a:t>pericenric</a:t>
            </a:r>
            <a:r>
              <a:rPr lang="en-US" altLang="cs-CZ" sz="1400" dirty="0" smtClean="0">
                <a:solidFill>
                  <a:srgbClr val="000000"/>
                </a:solidFill>
              </a:rPr>
              <a:t> – including centromere</a:t>
            </a:r>
          </a:p>
          <a:p>
            <a:pPr marL="990600" lvl="3" indent="-361950" eaLnBrk="1" hangingPunct="1">
              <a:lnSpc>
                <a:spcPct val="90000"/>
              </a:lnSpc>
            </a:pPr>
            <a:r>
              <a:rPr lang="en-US" altLang="cs-CZ" sz="1400" dirty="0" err="1" smtClean="0">
                <a:solidFill>
                  <a:srgbClr val="000000"/>
                </a:solidFill>
              </a:rPr>
              <a:t>paracentric</a:t>
            </a:r>
            <a:r>
              <a:rPr lang="en-US" altLang="cs-CZ" sz="1400" dirty="0" smtClean="0">
                <a:solidFill>
                  <a:srgbClr val="000000"/>
                </a:solidFill>
              </a:rPr>
              <a:t> – does not include centromere</a:t>
            </a:r>
          </a:p>
          <a:p>
            <a:pPr marL="990600" lvl="3" indent="-361950" eaLnBrk="1" hangingPunct="1">
              <a:lnSpc>
                <a:spcPct val="90000"/>
              </a:lnSpc>
            </a:pPr>
            <a:r>
              <a:rPr lang="en-US" altLang="cs-CZ" sz="1400" dirty="0" smtClean="0">
                <a:solidFill>
                  <a:srgbClr val="000000"/>
                </a:solidFill>
              </a:rPr>
              <a:t>usually has no phenotype effect</a:t>
            </a:r>
          </a:p>
          <a:p>
            <a:pPr marL="809625" lvl="2" indent="-447675" eaLnBrk="1" hangingPunct="1">
              <a:lnSpc>
                <a:spcPct val="90000"/>
              </a:lnSpc>
            </a:pPr>
            <a:endParaRPr lang="en-US" altLang="cs-CZ" sz="1400" dirty="0" smtClean="0">
              <a:solidFill>
                <a:srgbClr val="000000"/>
              </a:solidFill>
            </a:endParaRPr>
          </a:p>
          <a:p>
            <a:pPr marL="647700"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cs-CZ" sz="1800" i="1" dirty="0" smtClean="0">
                <a:solidFill>
                  <a:srgbClr val="000000"/>
                </a:solidFill>
              </a:rPr>
              <a:t>Ring chromosomes</a:t>
            </a:r>
          </a:p>
          <a:p>
            <a:pPr marL="1266825" lvl="3" indent="-447675" eaLnBrk="1" hangingPunct="1">
              <a:lnSpc>
                <a:spcPct val="90000"/>
              </a:lnSpc>
            </a:pPr>
            <a:r>
              <a:rPr lang="en-US" altLang="cs-CZ" sz="1400" dirty="0" smtClean="0">
                <a:solidFill>
                  <a:srgbClr val="000000"/>
                </a:solidFill>
              </a:rPr>
              <a:t>breaks on both chromatids and their connection</a:t>
            </a:r>
          </a:p>
          <a:p>
            <a:pPr marL="1266825" lvl="3" indent="-447675" eaLnBrk="1" hangingPunct="1">
              <a:lnSpc>
                <a:spcPct val="90000"/>
              </a:lnSpc>
            </a:pPr>
            <a:r>
              <a:rPr lang="en-US" altLang="cs-CZ" sz="1400" dirty="0" smtClean="0">
                <a:solidFill>
                  <a:srgbClr val="000000"/>
                </a:solidFill>
              </a:rPr>
              <a:t>mental and physical retardation</a:t>
            </a:r>
          </a:p>
          <a:p>
            <a:pPr marL="1266825" lvl="3" indent="-447675" eaLnBrk="1" hangingPunct="1">
              <a:lnSpc>
                <a:spcPct val="90000"/>
              </a:lnSpc>
            </a:pPr>
            <a:r>
              <a:rPr lang="en-US" altLang="cs-CZ" sz="1400" dirty="0" smtClean="0">
                <a:solidFill>
                  <a:srgbClr val="000000"/>
                </a:solidFill>
              </a:rPr>
              <a:t>always newly created</a:t>
            </a:r>
          </a:p>
          <a:p>
            <a:pPr marL="1266825" lvl="3" indent="-447675" eaLnBrk="1" hangingPunct="1">
              <a:lnSpc>
                <a:spcPct val="90000"/>
              </a:lnSpc>
            </a:pPr>
            <a:r>
              <a:rPr lang="en-US" altLang="cs-CZ" sz="1400" dirty="0" smtClean="0">
                <a:solidFill>
                  <a:srgbClr val="000000"/>
                </a:solidFill>
              </a:rPr>
              <a:t>sometimes redundant</a:t>
            </a:r>
          </a:p>
        </p:txBody>
      </p:sp>
    </p:spTree>
    <p:extLst>
      <p:ext uri="{BB962C8B-B14F-4D97-AF65-F5344CB8AC3E}">
        <p14:creationId xmlns:p14="http://schemas.microsoft.com/office/powerpoint/2010/main" val="10032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2000"/>
            <a:ext cx="7931150" cy="1298575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C00000"/>
                </a:solidFill>
              </a:rPr>
              <a:t>Incidence of Down syndrome is influenced by age of mother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1511" name="TextovéPole 1"/>
          <p:cNvSpPr txBox="1">
            <a:spLocks noChangeArrowheads="1"/>
          </p:cNvSpPr>
          <p:nvPr/>
        </p:nvSpPr>
        <p:spPr bwMode="auto">
          <a:xfrm>
            <a:off x="931452" y="2276872"/>
            <a:ext cx="7961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FF0000"/>
                </a:solidFill>
              </a:rPr>
              <a:t>Cause of D.S. - in 95% nondisjunction in the course of meiosis I in the mother, i.e. two copies of chromosome 21 in the egg !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25607" name="Picture 7" descr="Prevention/Early Detection - Down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184576" cy="377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007189" y="6649454"/>
            <a:ext cx="312962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http://downsyndrome2014.weebly.com/uploads/2/6/2/0/26201118/5926215_orig.jpg</a:t>
            </a:r>
          </a:p>
        </p:txBody>
      </p:sp>
    </p:spTree>
    <p:extLst>
      <p:ext uri="{BB962C8B-B14F-4D97-AF65-F5344CB8AC3E}">
        <p14:creationId xmlns:p14="http://schemas.microsoft.com/office/powerpoint/2010/main" val="128999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755577" y="413792"/>
            <a:ext cx="8388424" cy="1143000"/>
          </a:xfrm>
        </p:spPr>
        <p:txBody>
          <a:bodyPr/>
          <a:lstStyle/>
          <a:p>
            <a:pPr algn="ctr"/>
            <a:r>
              <a:rPr lang="en-US" altLang="cs-CZ" sz="2000" dirty="0">
                <a:solidFill>
                  <a:srgbClr val="C00000"/>
                </a:solidFill>
                <a:latin typeface="Arial CE" pitchFamily="34" charset="0"/>
                <a:cs typeface="Arial CE" pitchFamily="34" charset="0"/>
              </a:rPr>
              <a:t>Causes of nondisjunction in oocytes and maternal age - </a:t>
            </a:r>
            <a:r>
              <a:rPr lang="en-US" altLang="cs-CZ" sz="2000" dirty="0" smtClean="0">
                <a:solidFill>
                  <a:srgbClr val="C00000"/>
                </a:solidFill>
                <a:latin typeface="Arial CE" pitchFamily="34" charset="0"/>
                <a:cs typeface="Arial CE" pitchFamily="34" charset="0"/>
              </a:rPr>
              <a:t>hypotheses</a:t>
            </a:r>
            <a:endParaRPr lang="cs-CZ" altLang="cs-CZ" sz="2000" b="1" dirty="0">
              <a:solidFill>
                <a:srgbClr val="C00000"/>
              </a:solidFill>
              <a:latin typeface="Arial CE" pitchFamily="34" charset="0"/>
              <a:cs typeface="Arial CE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00155" y="3501008"/>
            <a:ext cx="4392613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Meiosis</a:t>
            </a:r>
            <a:r>
              <a:rPr lang="en-US" sz="1400" dirty="0">
                <a:solidFill>
                  <a:srgbClr val="000000"/>
                </a:solidFill>
              </a:rPr>
              <a:t> in women takes </a:t>
            </a:r>
            <a:r>
              <a:rPr lang="en-US" sz="1400" b="1" dirty="0">
                <a:solidFill>
                  <a:srgbClr val="000000"/>
                </a:solidFill>
              </a:rPr>
              <a:t>a long time </a:t>
            </a:r>
            <a:r>
              <a:rPr lang="en-US" sz="1400" dirty="0">
                <a:solidFill>
                  <a:srgbClr val="000000"/>
                </a:solidFill>
              </a:rPr>
              <a:t>- starts in the prenatal period in the fetal ovaries - </a:t>
            </a:r>
            <a:r>
              <a:rPr lang="en-US" sz="1400" b="1" dirty="0">
                <a:solidFill>
                  <a:srgbClr val="000000"/>
                </a:solidFill>
              </a:rPr>
              <a:t>lasts 10 - 50 years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oocytes </a:t>
            </a:r>
            <a:r>
              <a:rPr lang="en-US" sz="1400" b="1" dirty="0">
                <a:solidFill>
                  <a:srgbClr val="000000"/>
                </a:solidFill>
              </a:rPr>
              <a:t>remain in M </a:t>
            </a:r>
            <a:r>
              <a:rPr lang="en-US" sz="1400" dirty="0">
                <a:solidFill>
                  <a:srgbClr val="000000"/>
                </a:solidFill>
              </a:rPr>
              <a:t>I prophase until s</a:t>
            </a:r>
            <a:r>
              <a:rPr lang="en-US" sz="1400" b="1" dirty="0">
                <a:solidFill>
                  <a:srgbClr val="C00000"/>
                </a:solidFill>
              </a:rPr>
              <a:t>exual maturity </a:t>
            </a:r>
            <a:r>
              <a:rPr lang="en-US" sz="1400" dirty="0">
                <a:solidFill>
                  <a:srgbClr val="000000"/>
                </a:solidFill>
              </a:rPr>
              <a:t>- primary oocyte (about 400 at birth)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meiosis II completed at fertilization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Nondisjunction: multiple mechanisms 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CROSSING-OVER DISORDERS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COHESIN DEGRADATION DEPENDING ON MATERNAL AGE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DISORDERS OF THE DIVISION SPINDLE CONNECTION ?</a:t>
            </a:r>
            <a:endParaRPr lang="cs-CZ" sz="1400" b="1" dirty="0">
              <a:solidFill>
                <a:srgbClr val="000000"/>
              </a:solidFill>
            </a:endParaRPr>
          </a:p>
        </p:txBody>
      </p:sp>
      <p:pic>
        <p:nvPicPr>
          <p:cNvPr id="3277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311" y="3501008"/>
            <a:ext cx="343819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14" y="1556792"/>
            <a:ext cx="675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4" name="Přímá spojnice se šipkou 3"/>
          <p:cNvCxnSpPr>
            <a:cxnSpLocks noChangeShapeType="1"/>
          </p:cNvCxnSpPr>
          <p:nvPr/>
        </p:nvCxnSpPr>
        <p:spPr bwMode="auto">
          <a:xfrm>
            <a:off x="1187450" y="5445125"/>
            <a:ext cx="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5" name="Přímá spojnice se šipkou 5"/>
          <p:cNvCxnSpPr>
            <a:cxnSpLocks noChangeShapeType="1"/>
          </p:cNvCxnSpPr>
          <p:nvPr/>
        </p:nvCxnSpPr>
        <p:spPr bwMode="auto">
          <a:xfrm flipH="1" flipV="1">
            <a:off x="1235741" y="5445125"/>
            <a:ext cx="360362" cy="28733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Přímá spojnice se šipkou 3"/>
          <p:cNvCxnSpPr/>
          <p:nvPr/>
        </p:nvCxnSpPr>
        <p:spPr>
          <a:xfrm flipH="1">
            <a:off x="4283968" y="5949280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920552"/>
            <a:ext cx="7924800" cy="924272"/>
          </a:xfrm>
        </p:spPr>
        <p:txBody>
          <a:bodyPr/>
          <a:lstStyle/>
          <a:p>
            <a:pPr algn="ctr">
              <a:defRPr/>
            </a:pPr>
            <a:r>
              <a:rPr lang="cs-CZ" sz="3200" dirty="0" err="1" smtClean="0">
                <a:solidFill>
                  <a:srgbClr val="C00000"/>
                </a:solidFill>
              </a:rPr>
              <a:t>Edwards</a:t>
            </a:r>
            <a:r>
              <a:rPr lang="cs-CZ" sz="3200" dirty="0" smtClean="0">
                <a:solidFill>
                  <a:srgbClr val="C00000"/>
                </a:solidFill>
              </a:rPr>
              <a:t> syndrome (47,XX </a:t>
            </a:r>
            <a:r>
              <a:rPr lang="cs-CZ" sz="3200" dirty="0" err="1" smtClean="0">
                <a:solidFill>
                  <a:srgbClr val="C00000"/>
                </a:solidFill>
              </a:rPr>
              <a:t>or</a:t>
            </a:r>
            <a:r>
              <a:rPr lang="cs-CZ" sz="3200" dirty="0" smtClean="0">
                <a:solidFill>
                  <a:srgbClr val="C00000"/>
                </a:solidFill>
              </a:rPr>
              <a:t> XY,+18)</a:t>
            </a:r>
            <a:br>
              <a:rPr lang="cs-CZ" sz="3200" dirty="0" smtClean="0">
                <a:solidFill>
                  <a:srgbClr val="C00000"/>
                </a:solidFill>
              </a:rPr>
            </a:br>
            <a:r>
              <a:rPr lang="cs-CZ" sz="1800" b="0" dirty="0" smtClean="0">
                <a:solidFill>
                  <a:srgbClr val="C00000"/>
                </a:solidFill>
              </a:rPr>
              <a:t>1/6000, John </a:t>
            </a:r>
            <a:r>
              <a:rPr lang="cs-CZ" sz="1800" b="0" dirty="0" err="1" smtClean="0">
                <a:solidFill>
                  <a:srgbClr val="C00000"/>
                </a:solidFill>
              </a:rPr>
              <a:t>Edwards</a:t>
            </a:r>
            <a:r>
              <a:rPr lang="cs-CZ" sz="1800" b="0" dirty="0" smtClean="0">
                <a:solidFill>
                  <a:srgbClr val="C00000"/>
                </a:solidFill>
              </a:rPr>
              <a:t> 1960</a:t>
            </a:r>
            <a:endParaRPr lang="cs-CZ" sz="1800" b="0" dirty="0">
              <a:solidFill>
                <a:srgbClr val="C00000"/>
              </a:solidFill>
            </a:endParaRPr>
          </a:p>
        </p:txBody>
      </p:sp>
      <p:pic>
        <p:nvPicPr>
          <p:cNvPr id="24581" name="Picture 9" descr="peri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1836" r="-2" b="-1836"/>
          <a:stretch>
            <a:fillRect/>
          </a:stretch>
        </p:blipFill>
        <p:spPr bwMode="auto">
          <a:xfrm>
            <a:off x="5724128" y="4985370"/>
            <a:ext cx="2586436" cy="18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+18 k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4024287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586532"/>
            <a:ext cx="2962686" cy="22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hromosomal aberrations - Knowledge @ AMB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18496" cy="60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1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924800" cy="1008112"/>
          </a:xfrm>
        </p:spPr>
        <p:txBody>
          <a:bodyPr/>
          <a:lstStyle/>
          <a:p>
            <a:pPr algn="ctr">
              <a:defRPr/>
            </a:pPr>
            <a:r>
              <a:rPr lang="cs-CZ" sz="2900" dirty="0" err="1" smtClean="0">
                <a:solidFill>
                  <a:srgbClr val="C00000"/>
                </a:solidFill>
                <a:latin typeface="+mn-lt"/>
              </a:rPr>
              <a:t>Patau</a:t>
            </a:r>
            <a:r>
              <a:rPr lang="cs-CZ" sz="2900" dirty="0" smtClean="0">
                <a:solidFill>
                  <a:srgbClr val="C00000"/>
                </a:solidFill>
                <a:latin typeface="+mn-lt"/>
              </a:rPr>
              <a:t> syndrome (47,XX </a:t>
            </a:r>
            <a:r>
              <a:rPr lang="cs-CZ" sz="2900" dirty="0" err="1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cs-CZ" sz="2900" dirty="0" smtClean="0">
                <a:solidFill>
                  <a:srgbClr val="C00000"/>
                </a:solidFill>
                <a:latin typeface="+mn-lt"/>
              </a:rPr>
              <a:t> XY,+13)</a:t>
            </a:r>
            <a:br>
              <a:rPr lang="cs-CZ" sz="2900" dirty="0" smtClean="0">
                <a:solidFill>
                  <a:srgbClr val="C00000"/>
                </a:solidFill>
                <a:latin typeface="+mn-lt"/>
              </a:rPr>
            </a:br>
            <a:r>
              <a:rPr lang="cs-CZ" sz="2000" b="0" dirty="0" err="1" smtClean="0">
                <a:solidFill>
                  <a:srgbClr val="C00000"/>
                </a:solidFill>
                <a:latin typeface="+mn-lt"/>
              </a:rPr>
              <a:t>Claus</a:t>
            </a:r>
            <a:r>
              <a:rPr lang="cs-CZ" sz="2000" b="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2000" b="0" dirty="0" err="1" smtClean="0">
                <a:solidFill>
                  <a:srgbClr val="C00000"/>
                </a:solidFill>
                <a:latin typeface="+mn-lt"/>
              </a:rPr>
              <a:t>Patau</a:t>
            </a:r>
            <a:r>
              <a:rPr lang="cs-CZ" sz="2000" b="0" dirty="0" smtClean="0">
                <a:solidFill>
                  <a:srgbClr val="C00000"/>
                </a:solidFill>
                <a:latin typeface="+mn-lt"/>
              </a:rPr>
              <a:t>, 1960</a:t>
            </a:r>
            <a:endParaRPr lang="cs-CZ" sz="2000" b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7281"/>
            <a:ext cx="2788027" cy="42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+13 k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6" y="2497281"/>
            <a:ext cx="3816424" cy="407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99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3728" y="5581331"/>
            <a:ext cx="4248471" cy="296956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https://pbs.twimg.com/media/EXSZhKiWsAIVZbg.jpg:large</a:t>
            </a:r>
          </a:p>
        </p:txBody>
      </p:sp>
      <p:pic>
        <p:nvPicPr>
          <p:cNvPr id="30722" name="Picture 2" descr="Pediatric on Squares on Twitter: &quot;Summary of Trisomy 13 (Patau syndrome)  #Pediatric #Trisomy13 #Patau https://t.co/Mwqwv3piBD&quot;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6" y="620688"/>
            <a:ext cx="8843807" cy="49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8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8134672" cy="1511300"/>
          </a:xfrm>
        </p:spPr>
        <p:txBody>
          <a:bodyPr/>
          <a:lstStyle/>
          <a:p>
            <a:pPr algn="ctr" eaLnBrk="1" hangingPunct="1"/>
            <a:r>
              <a:rPr lang="cs-CZ" sz="3200" dirty="0" err="1" smtClean="0">
                <a:solidFill>
                  <a:srgbClr val="C00000"/>
                </a:solidFill>
                <a:latin typeface="Arial CE" pitchFamily="34" charset="0"/>
              </a:rPr>
              <a:t>Hexadactyly</a:t>
            </a:r>
            <a:r>
              <a:rPr lang="cs-CZ" sz="3200" dirty="0" smtClean="0">
                <a:solidFill>
                  <a:srgbClr val="C00000"/>
                </a:solidFill>
                <a:latin typeface="Arial CE" pitchFamily="34" charset="0"/>
              </a:rPr>
              <a:t> in </a:t>
            </a:r>
            <a:r>
              <a:rPr lang="cs-CZ" sz="3200" dirty="0" err="1" smtClean="0">
                <a:solidFill>
                  <a:srgbClr val="C00000"/>
                </a:solidFill>
                <a:latin typeface="Arial CE" pitchFamily="34" charset="0"/>
              </a:rPr>
              <a:t>newborn</a:t>
            </a:r>
            <a:r>
              <a:rPr lang="cs-CZ" sz="3200" dirty="0" smtClean="0">
                <a:solidFill>
                  <a:srgbClr val="C00000"/>
                </a:solidFill>
                <a:latin typeface="Arial CE" pitchFamily="34" charset="0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latin typeface="Arial CE" pitchFamily="34" charset="0"/>
              </a:rPr>
              <a:t>with</a:t>
            </a:r>
            <a:r>
              <a:rPr lang="cs-CZ" sz="3200" dirty="0" smtClean="0">
                <a:solidFill>
                  <a:srgbClr val="C00000"/>
                </a:solidFill>
                <a:latin typeface="Arial CE" pitchFamily="34" charset="0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latin typeface="Arial CE" pitchFamily="34" charset="0"/>
              </a:rPr>
              <a:t>trisomy</a:t>
            </a:r>
            <a:r>
              <a:rPr lang="cs-CZ" sz="3200" dirty="0" smtClean="0">
                <a:solidFill>
                  <a:srgbClr val="C00000"/>
                </a:solidFill>
                <a:latin typeface="Arial CE" pitchFamily="34" charset="0"/>
              </a:rPr>
              <a:t> </a:t>
            </a:r>
            <a:r>
              <a:rPr lang="cs-CZ" sz="3200" dirty="0">
                <a:solidFill>
                  <a:srgbClr val="C00000"/>
                </a:solidFill>
                <a:latin typeface="Arial CE" pitchFamily="34" charset="0"/>
              </a:rPr>
              <a:t>13</a:t>
            </a:r>
          </a:p>
        </p:txBody>
      </p:sp>
      <p:pic>
        <p:nvPicPr>
          <p:cNvPr id="27651" name="Picture 3" descr="Patau - hexad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58324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88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3851275" y="476672"/>
            <a:ext cx="4908550" cy="1439863"/>
          </a:xfrm>
        </p:spPr>
        <p:txBody>
          <a:bodyPr/>
          <a:lstStyle/>
          <a:p>
            <a:pPr algn="ctr" eaLnBrk="1" hangingPunct="1"/>
            <a:r>
              <a:rPr lang="cs-CZ" sz="3200" dirty="0" err="1" smtClean="0">
                <a:solidFill>
                  <a:srgbClr val="C00000"/>
                </a:solidFill>
              </a:rPr>
              <a:t>Patau</a:t>
            </a:r>
            <a:r>
              <a:rPr lang="cs-CZ" sz="3200" dirty="0" smtClean="0">
                <a:solidFill>
                  <a:srgbClr val="C00000"/>
                </a:solidFill>
              </a:rPr>
              <a:t> syndrome </a:t>
            </a:r>
            <a:r>
              <a:rPr lang="cs-CZ" sz="3200" dirty="0">
                <a:solidFill>
                  <a:srgbClr val="C00000"/>
                </a:solidFill>
              </a:rPr>
              <a:t>– </a:t>
            </a:r>
            <a:r>
              <a:rPr lang="cs-CZ" sz="3200" dirty="0" err="1" smtClean="0">
                <a:solidFill>
                  <a:srgbClr val="C00000"/>
                </a:solidFill>
              </a:rPr>
              <a:t>cyclopia</a:t>
            </a:r>
            <a:endParaRPr lang="cs-CZ" sz="3200" dirty="0">
              <a:solidFill>
                <a:srgbClr val="C00000"/>
              </a:solidFill>
            </a:endParaRPr>
          </a:p>
        </p:txBody>
      </p:sp>
      <p:pic>
        <p:nvPicPr>
          <p:cNvPr id="28675" name="Picture 3" descr="Patau_cyclo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38200"/>
            <a:ext cx="3395662" cy="5183188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 descr="Patau_cyclopia_fet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0" y="2568575"/>
            <a:ext cx="5257800" cy="3452813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989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611560" y="905644"/>
            <a:ext cx="7924800" cy="867172"/>
          </a:xfrm>
        </p:spPr>
        <p:txBody>
          <a:bodyPr/>
          <a:lstStyle/>
          <a:p>
            <a:pPr algn="ctr"/>
            <a:r>
              <a:rPr lang="cs-CZ" altLang="cs-CZ" sz="3200" dirty="0" err="1" smtClean="0">
                <a:solidFill>
                  <a:srgbClr val="C00000"/>
                </a:solidFill>
              </a:rPr>
              <a:t>Supermale</a:t>
            </a:r>
            <a:r>
              <a:rPr lang="cs-CZ" altLang="cs-CZ" sz="3200" dirty="0" smtClean="0">
                <a:solidFill>
                  <a:srgbClr val="C00000"/>
                </a:solidFill>
              </a:rPr>
              <a:t> syndrome (47,XYY)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900113" y="2420888"/>
            <a:ext cx="3671887" cy="4176762"/>
          </a:xfrm>
        </p:spPr>
        <p:txBody>
          <a:bodyPr/>
          <a:lstStyle/>
          <a:p>
            <a:r>
              <a:rPr lang="cs-CZ" altLang="cs-CZ" sz="2000" dirty="0" err="1" smtClean="0">
                <a:solidFill>
                  <a:srgbClr val="000000"/>
                </a:solidFill>
              </a:rPr>
              <a:t>increased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growth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velocity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smtClean="0">
                <a:solidFill>
                  <a:srgbClr val="000000"/>
                </a:solidFill>
              </a:rPr>
              <a:t>no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unusual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physical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features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normal</a:t>
            </a:r>
            <a:r>
              <a:rPr lang="cs-CZ" altLang="cs-CZ" sz="2000" dirty="0" smtClean="0">
                <a:solidFill>
                  <a:srgbClr val="000000"/>
                </a:solidFill>
              </a:rPr>
              <a:t> testosteron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level</a:t>
            </a:r>
            <a:r>
              <a:rPr lang="cs-CZ" altLang="cs-CZ" sz="2000" dirty="0" smtClean="0">
                <a:solidFill>
                  <a:srgbClr val="000000"/>
                </a:solidFill>
              </a:rPr>
              <a:t>, fertility and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sexual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development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possible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learning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disabilities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delayed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development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of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speech</a:t>
            </a:r>
            <a:r>
              <a:rPr lang="cs-CZ" altLang="cs-CZ" sz="2000" dirty="0" smtClean="0">
                <a:solidFill>
                  <a:srgbClr val="000000"/>
                </a:solidFill>
              </a:rPr>
              <a:t> and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language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skills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behavioral</a:t>
            </a:r>
            <a:r>
              <a:rPr lang="cs-CZ" altLang="cs-CZ" sz="2000" dirty="0" smtClean="0">
                <a:solidFill>
                  <a:srgbClr val="000000"/>
                </a:solidFill>
              </a:rPr>
              <a:t> and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emotional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difficulties</a:t>
            </a:r>
            <a:endParaRPr lang="cs-CZ" altLang="cs-CZ" sz="2000" dirty="0" smtClean="0">
              <a:solidFill>
                <a:srgbClr val="000000"/>
              </a:solidFill>
            </a:endParaRPr>
          </a:p>
        </p:txBody>
      </p:sp>
      <p:pic>
        <p:nvPicPr>
          <p:cNvPr id="32772" name="Picture 6" descr="X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23574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xy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3812"/>
            <a:ext cx="2373312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80´s – „double Y“ (</a:t>
            </a:r>
            <a:r>
              <a:rPr lang="cs-CZ" altLang="en-US" dirty="0" err="1" smtClean="0">
                <a:solidFill>
                  <a:srgbClr val="C00000"/>
                </a:solidFill>
              </a:rPr>
              <a:t>Alien</a:t>
            </a:r>
            <a:r>
              <a:rPr lang="cs-CZ" altLang="en-US" dirty="0" smtClean="0">
                <a:solidFill>
                  <a:srgbClr val="C00000"/>
                </a:solidFill>
              </a:rPr>
              <a:t> 3 – 1992)</a:t>
            </a:r>
            <a:r>
              <a:rPr lang="cs-CZ" altLang="en-US" dirty="0" smtClean="0"/>
              <a:t>  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89" y="4127313"/>
            <a:ext cx="4789537" cy="251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Ovál 2"/>
          <p:cNvSpPr>
            <a:spLocks noChangeArrowheads="1"/>
          </p:cNvSpPr>
          <p:nvPr/>
        </p:nvSpPr>
        <p:spPr bwMode="auto">
          <a:xfrm>
            <a:off x="5436095" y="5822526"/>
            <a:ext cx="3384377" cy="542743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11" y="2362200"/>
            <a:ext cx="4580413" cy="27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36576"/>
            <a:ext cx="7924800" cy="636240"/>
          </a:xfrm>
        </p:spPr>
        <p:txBody>
          <a:bodyPr/>
          <a:lstStyle/>
          <a:p>
            <a:pPr algn="ctr" eaLnBrk="1" hangingPunct="1"/>
            <a:r>
              <a:rPr lang="en-US" altLang="cs-CZ" sz="3200" dirty="0" err="1">
                <a:solidFill>
                  <a:srgbClr val="C00000"/>
                </a:solidFill>
              </a:rPr>
              <a:t>Chromosom</a:t>
            </a:r>
            <a:r>
              <a:rPr lang="cs-CZ" altLang="cs-CZ" sz="3200" dirty="0">
                <a:solidFill>
                  <a:srgbClr val="C00000"/>
                </a:solidFill>
              </a:rPr>
              <a:t>al</a:t>
            </a:r>
            <a:r>
              <a:rPr lang="en-US" altLang="cs-CZ" sz="3200" dirty="0">
                <a:solidFill>
                  <a:srgbClr val="C00000"/>
                </a:solidFill>
              </a:rPr>
              <a:t> aberrations</a:t>
            </a:r>
            <a:endParaRPr lang="cs-CZ" altLang="cs-CZ" sz="2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888"/>
            <a:ext cx="7772400" cy="48260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800" i="1" u="sng" dirty="0" err="1" smtClean="0">
                <a:solidFill>
                  <a:srgbClr val="000000"/>
                </a:solidFill>
              </a:rPr>
              <a:t>Deletion</a:t>
            </a:r>
            <a:endParaRPr lang="cs-CZ" altLang="cs-CZ" sz="1800" i="1" u="sng" dirty="0" smtClean="0">
              <a:solidFill>
                <a:srgbClr val="000000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rgbClr val="000000"/>
                </a:solidFill>
              </a:rPr>
              <a:t>terminal</a:t>
            </a:r>
            <a:r>
              <a:rPr lang="cs-CZ" altLang="cs-CZ" sz="1600" dirty="0" smtClean="0">
                <a:solidFill>
                  <a:srgbClr val="000000"/>
                </a:solidFill>
              </a:rPr>
              <a:t> –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one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break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rgbClr val="000000"/>
                </a:solidFill>
              </a:rPr>
              <a:t>intersticial</a:t>
            </a:r>
            <a:r>
              <a:rPr lang="cs-CZ" altLang="cs-CZ" sz="1600" dirty="0" smtClean="0">
                <a:solidFill>
                  <a:srgbClr val="000000"/>
                </a:solidFill>
              </a:rPr>
              <a:t> –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two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breaks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rgbClr val="000000"/>
                </a:solidFill>
              </a:rPr>
              <a:t>deletion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syndromes</a:t>
            </a:r>
            <a:r>
              <a:rPr lang="cs-CZ" altLang="cs-CZ" sz="1800" dirty="0" smtClean="0">
                <a:solidFill>
                  <a:srgbClr val="000000"/>
                </a:solidFill>
              </a:rPr>
              <a:t>: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rgbClr val="000000"/>
                </a:solidFill>
              </a:rPr>
              <a:t>Wolf-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hirschhorn</a:t>
            </a:r>
            <a:r>
              <a:rPr lang="cs-CZ" altLang="cs-CZ" sz="1600" dirty="0" smtClean="0">
                <a:solidFill>
                  <a:srgbClr val="000000"/>
                </a:solidFill>
              </a:rPr>
              <a:t> syndrome; 4p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deletion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rgbClr val="000000"/>
                </a:solidFill>
              </a:rPr>
              <a:t>Cri</a:t>
            </a:r>
            <a:r>
              <a:rPr lang="cs-CZ" altLang="cs-CZ" sz="1600" dirty="0" smtClean="0">
                <a:solidFill>
                  <a:srgbClr val="000000"/>
                </a:solidFill>
              </a:rPr>
              <a:t>-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Du</a:t>
            </a:r>
            <a:r>
              <a:rPr lang="cs-CZ" altLang="cs-CZ" sz="1600" dirty="0" smtClean="0">
                <a:solidFill>
                  <a:srgbClr val="000000"/>
                </a:solidFill>
              </a:rPr>
              <a:t>-Chat syndrome; 5p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deletion</a:t>
            </a:r>
            <a:r>
              <a:rPr lang="cs-CZ" altLang="cs-CZ" sz="1800" dirty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800" i="1" u="sng" dirty="0" err="1" smtClean="0">
                <a:solidFill>
                  <a:srgbClr val="000000"/>
                </a:solidFill>
              </a:rPr>
              <a:t>Microdeletion</a:t>
            </a:r>
            <a:r>
              <a:rPr lang="cs-CZ" altLang="cs-CZ" sz="1800" i="1" u="sng" dirty="0" smtClean="0">
                <a:solidFill>
                  <a:srgbClr val="000000"/>
                </a:solidFill>
              </a:rPr>
              <a:t> </a:t>
            </a:r>
            <a:r>
              <a:rPr lang="cs-CZ" altLang="cs-CZ" sz="1800" i="1" u="sng" dirty="0" err="1" smtClean="0">
                <a:solidFill>
                  <a:srgbClr val="000000"/>
                </a:solidFill>
              </a:rPr>
              <a:t>syndromes</a:t>
            </a:r>
            <a:r>
              <a:rPr lang="cs-CZ" altLang="cs-CZ" sz="2000" dirty="0" smtClean="0">
                <a:solidFill>
                  <a:srgbClr val="000000"/>
                </a:solidFill>
              </a:rPr>
              <a:t>: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rgbClr val="000000"/>
                </a:solidFill>
              </a:rPr>
              <a:t>Prader-Willi</a:t>
            </a:r>
            <a:r>
              <a:rPr lang="cs-CZ" altLang="cs-CZ" sz="1600" dirty="0" smtClean="0">
                <a:solidFill>
                  <a:srgbClr val="000000"/>
                </a:solidFill>
              </a:rPr>
              <a:t> syndrome; 15q11-12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deletion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rgbClr val="000000"/>
                </a:solidFill>
              </a:rPr>
              <a:t>DiGeorge</a:t>
            </a:r>
            <a:r>
              <a:rPr lang="cs-CZ" altLang="cs-CZ" sz="1600" dirty="0" smtClean="0">
                <a:solidFill>
                  <a:srgbClr val="000000"/>
                </a:solidFill>
              </a:rPr>
              <a:t> syndrome; 22q13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deletion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rgbClr val="000000"/>
                </a:solidFill>
              </a:rPr>
              <a:t>Angelman</a:t>
            </a:r>
            <a:r>
              <a:rPr lang="cs-CZ" altLang="cs-CZ" sz="1600" dirty="0" smtClean="0">
                <a:solidFill>
                  <a:srgbClr val="000000"/>
                </a:solidFill>
              </a:rPr>
              <a:t> syndrome; 15q11-13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deletion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rgbClr val="000000"/>
                </a:solidFill>
              </a:rPr>
              <a:t>Williams-Beuren</a:t>
            </a:r>
            <a:r>
              <a:rPr lang="cs-CZ" altLang="cs-CZ" sz="1600" dirty="0" smtClean="0">
                <a:solidFill>
                  <a:srgbClr val="000000"/>
                </a:solidFill>
              </a:rPr>
              <a:t> syndrome; 7q11.23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deletion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lvl="3" eaLnBrk="1" hangingPunct="1"/>
            <a:endParaRPr lang="cs-CZ" altLang="cs-CZ" sz="1600" dirty="0" smtClean="0">
              <a:solidFill>
                <a:srgbClr val="00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800" i="1" u="sng" dirty="0" err="1" smtClean="0">
                <a:solidFill>
                  <a:srgbClr val="000000"/>
                </a:solidFill>
              </a:rPr>
              <a:t>Insertion</a:t>
            </a:r>
            <a:endParaRPr lang="cs-CZ" altLang="cs-CZ" sz="1800" i="1" u="sng" dirty="0" smtClean="0">
              <a:solidFill>
                <a:srgbClr val="000000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rgbClr val="000000"/>
                </a:solidFill>
              </a:rPr>
              <a:t>inserted</a:t>
            </a:r>
            <a:r>
              <a:rPr lang="cs-CZ" altLang="cs-CZ" sz="1600" dirty="0" smtClean="0">
                <a:solidFill>
                  <a:srgbClr val="000000"/>
                </a:solidFill>
              </a:rPr>
              <a:t> part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can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be</a:t>
            </a:r>
            <a:r>
              <a:rPr lang="cs-CZ" altLang="cs-CZ" sz="1600" dirty="0" smtClean="0">
                <a:solidFill>
                  <a:srgbClr val="000000"/>
                </a:solidFill>
              </a:rPr>
              <a:t> in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the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same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or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inverted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position</a:t>
            </a:r>
            <a:endParaRPr lang="cs-CZ" altLang="cs-CZ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900" dirty="0" err="1" smtClean="0">
                <a:solidFill>
                  <a:srgbClr val="C00000"/>
                </a:solidFill>
                <a:latin typeface="+mn-lt"/>
              </a:rPr>
              <a:t>Klinefelter</a:t>
            </a:r>
            <a:r>
              <a:rPr lang="cs-CZ" sz="2900" dirty="0" smtClean="0">
                <a:solidFill>
                  <a:srgbClr val="C00000"/>
                </a:solidFill>
                <a:latin typeface="+mn-lt"/>
              </a:rPr>
              <a:t> syndrome (47,XXY)</a:t>
            </a:r>
            <a:endParaRPr lang="cs-CZ" sz="29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914400" y="2247478"/>
            <a:ext cx="5026025" cy="3341762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cs-CZ" sz="2000" b="1" dirty="0" err="1" smtClean="0">
                <a:solidFill>
                  <a:srgbClr val="000000"/>
                </a:solidFill>
              </a:rPr>
              <a:t>Variations</a:t>
            </a:r>
            <a:r>
              <a:rPr lang="cs-CZ" sz="2000" b="1" dirty="0" smtClean="0">
                <a:solidFill>
                  <a:srgbClr val="000000"/>
                </a:solidFill>
              </a:rPr>
              <a:t> 48,XXYY; 48,XXXY; </a:t>
            </a:r>
          </a:p>
          <a:p>
            <a:pPr eaLnBrk="1" hangingPunct="1">
              <a:defRPr/>
            </a:pPr>
            <a:r>
              <a:rPr lang="cs-CZ" sz="2000" dirty="0" err="1" smtClean="0">
                <a:solidFill>
                  <a:srgbClr val="000000"/>
                </a:solidFill>
              </a:rPr>
              <a:t>tall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figure</a:t>
            </a:r>
            <a:endParaRPr lang="cs-CZ" sz="20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sz="2000" dirty="0" err="1" smtClean="0">
                <a:solidFill>
                  <a:srgbClr val="000000"/>
                </a:solidFill>
              </a:rPr>
              <a:t>less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facial</a:t>
            </a:r>
            <a:r>
              <a:rPr lang="cs-CZ" sz="2000" dirty="0" smtClean="0">
                <a:solidFill>
                  <a:srgbClr val="000000"/>
                </a:solidFill>
              </a:rPr>
              <a:t> and body </a:t>
            </a:r>
            <a:r>
              <a:rPr lang="cs-CZ" sz="2000" dirty="0" err="1" smtClean="0">
                <a:solidFill>
                  <a:srgbClr val="000000"/>
                </a:solidFill>
              </a:rPr>
              <a:t>hair</a:t>
            </a:r>
            <a:endParaRPr lang="cs-CZ" sz="20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sz="2000" dirty="0" err="1" smtClean="0">
                <a:solidFill>
                  <a:srgbClr val="000000"/>
                </a:solidFill>
              </a:rPr>
              <a:t>female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distribution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of</a:t>
            </a:r>
            <a:r>
              <a:rPr lang="cs-CZ" sz="2000" dirty="0" smtClean="0">
                <a:solidFill>
                  <a:srgbClr val="000000"/>
                </a:solidFill>
              </a:rPr>
              <a:t> body fat</a:t>
            </a:r>
          </a:p>
          <a:p>
            <a:pPr>
              <a:defRPr/>
            </a:pPr>
            <a:r>
              <a:rPr lang="cs-CZ" sz="2000" dirty="0" err="1" smtClean="0">
                <a:solidFill>
                  <a:srgbClr val="000000"/>
                </a:solidFill>
              </a:rPr>
              <a:t>hypogonadism</a:t>
            </a:r>
            <a:r>
              <a:rPr lang="cs-CZ" sz="2000" dirty="0" smtClean="0">
                <a:solidFill>
                  <a:srgbClr val="000000"/>
                </a:solidFill>
              </a:rPr>
              <a:t> (</a:t>
            </a:r>
            <a:r>
              <a:rPr lang="cs-CZ" sz="2000" dirty="0" err="1" smtClean="0">
                <a:solidFill>
                  <a:srgbClr val="000000"/>
                </a:solidFill>
              </a:rPr>
              <a:t>decreased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testicular</a:t>
            </a:r>
            <a:r>
              <a:rPr lang="cs-CZ" sz="2000" dirty="0" smtClean="0">
                <a:solidFill>
                  <a:srgbClr val="000000"/>
                </a:solidFill>
              </a:rPr>
              <a:t> hormon </a:t>
            </a:r>
            <a:r>
              <a:rPr lang="cs-CZ" sz="2000" dirty="0" err="1" smtClean="0">
                <a:solidFill>
                  <a:srgbClr val="000000"/>
                </a:solidFill>
              </a:rPr>
              <a:t>function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infertility</a:t>
            </a:r>
          </a:p>
          <a:p>
            <a:pPr>
              <a:defRPr/>
            </a:pPr>
            <a:r>
              <a:rPr lang="cs-CZ" sz="2000" dirty="0" err="1" smtClean="0">
                <a:solidFill>
                  <a:srgbClr val="000000"/>
                </a:solidFill>
              </a:rPr>
              <a:t>gynecomastia</a:t>
            </a:r>
            <a:r>
              <a:rPr lang="cs-CZ" sz="2000" dirty="0" smtClean="0">
                <a:solidFill>
                  <a:srgbClr val="000000"/>
                </a:solidFill>
              </a:rPr>
              <a:t> (</a:t>
            </a:r>
            <a:r>
              <a:rPr lang="cs-CZ" sz="2000" dirty="0" err="1" smtClean="0">
                <a:solidFill>
                  <a:srgbClr val="000000"/>
                </a:solidFill>
              </a:rPr>
              <a:t>increased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breast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tissue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cs-CZ" sz="2000" dirty="0" err="1" smtClean="0">
                <a:solidFill>
                  <a:srgbClr val="000000"/>
                </a:solidFill>
              </a:rPr>
              <a:t>lower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intelect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degree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pic>
        <p:nvPicPr>
          <p:cNvPr id="34820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1605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941888"/>
            <a:ext cx="21812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kl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33988"/>
            <a:ext cx="25114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>
                <a:solidFill>
                  <a:srgbClr val="C00000"/>
                </a:solidFill>
                <a:latin typeface="+mn-lt"/>
              </a:rPr>
              <a:t>Turner syndrome (45,X)</a:t>
            </a:r>
            <a:endParaRPr lang="cs-CZ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471488" y="2276872"/>
            <a:ext cx="4810125" cy="3268663"/>
          </a:xfrm>
        </p:spPr>
        <p:txBody>
          <a:bodyPr/>
          <a:lstStyle/>
          <a:p>
            <a:r>
              <a:rPr lang="cs-CZ" altLang="cs-CZ" sz="2000" dirty="0" err="1" smtClean="0">
                <a:solidFill>
                  <a:srgbClr val="000000"/>
                </a:solidFill>
              </a:rPr>
              <a:t>lower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birth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length</a:t>
            </a:r>
            <a:r>
              <a:rPr lang="cs-CZ" altLang="cs-CZ" sz="2000" dirty="0" smtClean="0">
                <a:solidFill>
                  <a:srgbClr val="000000"/>
                </a:solidFill>
              </a:rPr>
              <a:t> and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weight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low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hairline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pterigya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broad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chest</a:t>
            </a:r>
            <a:r>
              <a:rPr lang="cs-CZ" altLang="cs-CZ" sz="2000" dirty="0" smtClean="0">
                <a:solidFill>
                  <a:srgbClr val="000000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widely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spaced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nipples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small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growth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smtClean="0">
                <a:solidFill>
                  <a:srgbClr val="000000"/>
                </a:solidFill>
              </a:rPr>
              <a:t>infertility, absence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of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menstrual</a:t>
            </a:r>
            <a:r>
              <a:rPr lang="cs-CZ" altLang="cs-CZ" sz="2000" dirty="0" smtClean="0">
                <a:solidFill>
                  <a:srgbClr val="000000"/>
                </a:solidFill>
              </a:rPr>
              <a:t> period</a:t>
            </a: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coarctation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of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the</a:t>
            </a:r>
            <a:r>
              <a:rPr lang="cs-CZ" altLang="cs-CZ" sz="2000" dirty="0" smtClean="0">
                <a:solidFill>
                  <a:srgbClr val="000000"/>
                </a:solidFill>
              </a:rPr>
              <a:t> aorta</a:t>
            </a: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webbed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neck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r>
              <a:rPr lang="cs-CZ" altLang="cs-CZ" sz="2000" dirty="0" err="1" smtClean="0">
                <a:solidFill>
                  <a:srgbClr val="000000"/>
                </a:solidFill>
              </a:rPr>
              <a:t>lymphederma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endParaRPr lang="cs-CZ" altLang="cs-CZ" sz="2000" dirty="0" smtClean="0">
              <a:solidFill>
                <a:srgbClr val="000000"/>
              </a:solidFill>
            </a:endParaRPr>
          </a:p>
          <a:p>
            <a:endParaRPr lang="cs-CZ" altLang="cs-CZ" sz="2000" dirty="0" smtClean="0">
              <a:solidFill>
                <a:srgbClr val="000000"/>
              </a:solidFill>
            </a:endParaRPr>
          </a:p>
        </p:txBody>
      </p:sp>
      <p:pic>
        <p:nvPicPr>
          <p:cNvPr id="35844" name="Picture 6" descr="tu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4226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Tur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700213"/>
            <a:ext cx="324008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File:Puffy fe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4822825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900" dirty="0" smtClean="0">
                <a:solidFill>
                  <a:srgbClr val="C00000"/>
                </a:solidFill>
                <a:latin typeface="Arial" panose="020B0604020202020204" pitchFamily="34" charset="0"/>
              </a:rPr>
              <a:t>XXX syndrome (47,XXX)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755576" y="2492077"/>
            <a:ext cx="4103687" cy="4105275"/>
          </a:xfrm>
        </p:spPr>
        <p:txBody>
          <a:bodyPr/>
          <a:lstStyle/>
          <a:p>
            <a:r>
              <a:rPr lang="en-US" altLang="cs-CZ" sz="2000" b="1" dirty="0" smtClean="0">
                <a:solidFill>
                  <a:srgbClr val="000000"/>
                </a:solidFill>
              </a:rPr>
              <a:t>majority of triple X females are never diagnosed</a:t>
            </a:r>
          </a:p>
          <a:p>
            <a:r>
              <a:rPr lang="en-US" altLang="cs-CZ" sz="2000" dirty="0" smtClean="0">
                <a:solidFill>
                  <a:srgbClr val="000000"/>
                </a:solidFill>
              </a:rPr>
              <a:t>normal fertility</a:t>
            </a:r>
          </a:p>
          <a:p>
            <a:r>
              <a:rPr lang="en-US" altLang="cs-CZ" sz="2000" dirty="0" smtClean="0">
                <a:solidFill>
                  <a:srgbClr val="000000"/>
                </a:solidFill>
              </a:rPr>
              <a:t>inactivated Barr body</a:t>
            </a:r>
          </a:p>
          <a:p>
            <a:r>
              <a:rPr lang="en-US" altLang="cs-CZ" sz="2000" dirty="0" smtClean="0">
                <a:solidFill>
                  <a:srgbClr val="000000"/>
                </a:solidFill>
              </a:rPr>
              <a:t>most often only mild effects</a:t>
            </a:r>
          </a:p>
          <a:p>
            <a:pPr lvl="1"/>
            <a:r>
              <a:rPr lang="en-US" altLang="cs-CZ" sz="2000" dirty="0" smtClean="0">
                <a:solidFill>
                  <a:srgbClr val="000000"/>
                </a:solidFill>
              </a:rPr>
              <a:t>tall stature</a:t>
            </a:r>
          </a:p>
          <a:p>
            <a:pPr lvl="1"/>
            <a:r>
              <a:rPr lang="en-US" altLang="cs-CZ" sz="2000" dirty="0" smtClean="0">
                <a:solidFill>
                  <a:srgbClr val="000000"/>
                </a:solidFill>
              </a:rPr>
              <a:t>small head</a:t>
            </a:r>
          </a:p>
          <a:p>
            <a:pPr lvl="1"/>
            <a:r>
              <a:rPr lang="en-US" altLang="cs-CZ" sz="2000" dirty="0" smtClean="0">
                <a:solidFill>
                  <a:srgbClr val="000000"/>
                </a:solidFill>
              </a:rPr>
              <a:t>speech, language and learning disabilities</a:t>
            </a:r>
          </a:p>
          <a:p>
            <a:pPr lvl="1"/>
            <a:r>
              <a:rPr lang="en-US" altLang="cs-CZ" sz="2000" dirty="0" smtClean="0">
                <a:solidFill>
                  <a:srgbClr val="000000"/>
                </a:solidFill>
              </a:rPr>
              <a:t>weak muscle tone</a:t>
            </a:r>
          </a:p>
        </p:txBody>
      </p:sp>
      <p:sp>
        <p:nvSpPr>
          <p:cNvPr id="36868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6869" name="AutoShape 8" descr="Z"/>
          <p:cNvSpPr>
            <a:spLocks noChangeAspect="1" noChangeArrowheads="1"/>
          </p:cNvSpPr>
          <p:nvPr/>
        </p:nvSpPr>
        <p:spPr bwMode="auto">
          <a:xfrm>
            <a:off x="1157288" y="866775"/>
            <a:ext cx="6829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6870" name="Text Box 15"/>
          <p:cNvSpPr txBox="1">
            <a:spLocks noChangeArrowheads="1"/>
          </p:cNvSpPr>
          <p:nvPr/>
        </p:nvSpPr>
        <p:spPr bwMode="auto">
          <a:xfrm>
            <a:off x="7092950" y="6165850"/>
            <a:ext cx="18351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400"/>
              <a:t>https://www.google.cz/search?q=xxx+syndrome&amp;source=lnms&amp;tbm=isch&amp;sa=X&amp;ei=xMiIUvlHgrG0BpOYgLgL&amp;ved=0CAcQ_AUoAQ&amp;biw=1440&amp;bih=783#facrc=_&amp;imgdii=_&amp;imgrc=Hz1JqrGzTyKpBM%3A%3BfZOiqHDJFB267M%3Bhttp%253A%252F%252Fworms.zoology.wisc.edu%252Fzooweb%252FPhelps%252FZWK01047k.jpg%3Bhttp%253A%252F%252Fwww.zappa.com%252Fmessageboard%252Fviewtopic.php%253Ff%253D5%2526t%253D7057%3B768%3B576</a:t>
            </a:r>
          </a:p>
        </p:txBody>
      </p:sp>
      <p:pic>
        <p:nvPicPr>
          <p:cNvPr id="36871" name="Picture 17" descr="Triple%2BX%2B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557338"/>
            <a:ext cx="26162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4" descr="ZWK01047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25988"/>
            <a:ext cx="284321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8"/>
          <p:cNvSpPr txBox="1">
            <a:spLocks noChangeArrowheads="1"/>
          </p:cNvSpPr>
          <p:nvPr/>
        </p:nvSpPr>
        <p:spPr bwMode="auto">
          <a:xfrm>
            <a:off x="7632700" y="5373688"/>
            <a:ext cx="1511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400"/>
              <a:t>http://pics2.this-pic.com/image/triple%20x%20syndrome</a:t>
            </a:r>
          </a:p>
        </p:txBody>
      </p:sp>
    </p:spTree>
    <p:extLst>
      <p:ext uri="{BB962C8B-B14F-4D97-AF65-F5344CB8AC3E}">
        <p14:creationId xmlns:p14="http://schemas.microsoft.com/office/powerpoint/2010/main" val="37191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5780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3200" dirty="0" err="1">
                <a:solidFill>
                  <a:srgbClr val="C00000"/>
                </a:solidFill>
              </a:rPr>
              <a:t>Chromosom</a:t>
            </a:r>
            <a:r>
              <a:rPr lang="cs-CZ" altLang="cs-CZ" sz="3200" dirty="0">
                <a:solidFill>
                  <a:srgbClr val="C00000"/>
                </a:solidFill>
              </a:rPr>
              <a:t>al</a:t>
            </a:r>
            <a:r>
              <a:rPr lang="en-US" altLang="cs-CZ" sz="3200" dirty="0">
                <a:solidFill>
                  <a:srgbClr val="C00000"/>
                </a:solidFill>
              </a:rPr>
              <a:t> aberrations</a:t>
            </a:r>
            <a:endParaRPr lang="cs-CZ" altLang="cs-CZ" sz="2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888"/>
            <a:ext cx="7772400" cy="4320480"/>
          </a:xfrm>
        </p:spPr>
        <p:txBody>
          <a:bodyPr/>
          <a:lstStyle/>
          <a:p>
            <a:pPr eaLnBrk="1" hangingPunct="1"/>
            <a:r>
              <a:rPr lang="en-US" altLang="cs-CZ" sz="1800" i="1" dirty="0" smtClean="0">
                <a:solidFill>
                  <a:srgbClr val="000000"/>
                </a:solidFill>
              </a:rPr>
              <a:t>Translocation</a:t>
            </a:r>
          </a:p>
          <a:p>
            <a:pPr lvl="1" eaLnBrk="1" hangingPunct="1"/>
            <a:r>
              <a:rPr lang="en-US" altLang="cs-CZ" sz="1600" u="sng" dirty="0" smtClean="0">
                <a:solidFill>
                  <a:srgbClr val="000000"/>
                </a:solidFill>
              </a:rPr>
              <a:t>reciprocal</a:t>
            </a:r>
            <a:r>
              <a:rPr lang="en-US" altLang="cs-CZ" sz="1800" u="sng" dirty="0" smtClean="0">
                <a:solidFill>
                  <a:srgbClr val="000000"/>
                </a:solidFill>
              </a:rPr>
              <a:t> </a:t>
            </a:r>
          </a:p>
          <a:p>
            <a:pPr lvl="2" eaLnBrk="1" hangingPunct="1"/>
            <a:r>
              <a:rPr lang="en-US" altLang="cs-CZ" sz="1400" dirty="0" smtClean="0">
                <a:solidFill>
                  <a:srgbClr val="000000"/>
                </a:solidFill>
              </a:rPr>
              <a:t>mutual exchange between two or more </a:t>
            </a:r>
            <a:r>
              <a:rPr lang="en-US" altLang="cs-CZ" sz="1400" dirty="0" err="1" smtClean="0">
                <a:solidFill>
                  <a:srgbClr val="000000"/>
                </a:solidFill>
              </a:rPr>
              <a:t>nonhomologic</a:t>
            </a:r>
            <a:r>
              <a:rPr lang="en-US" altLang="cs-CZ" sz="1400" dirty="0" smtClean="0">
                <a:solidFill>
                  <a:srgbClr val="000000"/>
                </a:solidFill>
              </a:rPr>
              <a:t> chromosomes</a:t>
            </a:r>
          </a:p>
          <a:p>
            <a:pPr lvl="2" eaLnBrk="1" hangingPunct="1"/>
            <a:r>
              <a:rPr lang="en-US" altLang="cs-CZ" sz="1400" dirty="0" smtClean="0">
                <a:solidFill>
                  <a:srgbClr val="000000"/>
                </a:solidFill>
              </a:rPr>
              <a:t>balanced - no phenotype effect</a:t>
            </a:r>
          </a:p>
          <a:p>
            <a:pPr lvl="2" eaLnBrk="1" hangingPunct="1"/>
            <a:r>
              <a:rPr lang="en-US" altLang="cs-CZ" sz="1400" dirty="0" smtClean="0">
                <a:solidFill>
                  <a:srgbClr val="000000"/>
                </a:solidFill>
              </a:rPr>
              <a:t>genetic </a:t>
            </a:r>
            <a:r>
              <a:rPr lang="en-US" altLang="cs-CZ" sz="1400" dirty="0" err="1" smtClean="0">
                <a:solidFill>
                  <a:srgbClr val="000000"/>
                </a:solidFill>
              </a:rPr>
              <a:t>risics</a:t>
            </a:r>
            <a:r>
              <a:rPr lang="en-US" altLang="cs-CZ" sz="1400" dirty="0" smtClean="0">
                <a:solidFill>
                  <a:srgbClr val="000000"/>
                </a:solidFill>
              </a:rPr>
              <a:t> of unbalanced </a:t>
            </a:r>
            <a:r>
              <a:rPr lang="en-US" altLang="cs-CZ" sz="1400" dirty="0" err="1" smtClean="0">
                <a:solidFill>
                  <a:srgbClr val="000000"/>
                </a:solidFill>
              </a:rPr>
              <a:t>genom</a:t>
            </a:r>
            <a:r>
              <a:rPr lang="en-US" altLang="cs-CZ" sz="1400" dirty="0" smtClean="0">
                <a:solidFill>
                  <a:srgbClr val="000000"/>
                </a:solidFill>
              </a:rPr>
              <a:t> </a:t>
            </a:r>
            <a:r>
              <a:rPr lang="en-US" altLang="cs-CZ" sz="1400" dirty="0" err="1" smtClean="0">
                <a:solidFill>
                  <a:srgbClr val="000000"/>
                </a:solidFill>
              </a:rPr>
              <a:t>gamets</a:t>
            </a:r>
            <a:r>
              <a:rPr lang="en-US" altLang="cs-CZ" sz="1400" dirty="0" smtClean="0">
                <a:solidFill>
                  <a:srgbClr val="000000"/>
                </a:solidFill>
              </a:rPr>
              <a:t> formation</a:t>
            </a:r>
          </a:p>
          <a:p>
            <a:pPr lvl="2" eaLnBrk="1" hangingPunct="1"/>
            <a:endParaRPr lang="en-US" altLang="cs-CZ" sz="13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cs-CZ" sz="1600" u="sng" dirty="0" err="1" smtClean="0">
                <a:solidFill>
                  <a:srgbClr val="000000"/>
                </a:solidFill>
              </a:rPr>
              <a:t>robertsonian</a:t>
            </a:r>
            <a:endParaRPr lang="en-US" altLang="cs-CZ" sz="1600" u="sng" dirty="0" smtClean="0">
              <a:solidFill>
                <a:srgbClr val="000000"/>
              </a:solidFill>
            </a:endParaRPr>
          </a:p>
          <a:p>
            <a:pPr lvl="2" eaLnBrk="1" hangingPunct="1"/>
            <a:r>
              <a:rPr lang="en-US" altLang="cs-CZ" sz="1400" dirty="0" smtClean="0">
                <a:solidFill>
                  <a:srgbClr val="000000"/>
                </a:solidFill>
              </a:rPr>
              <a:t>between two acrocentric chromosomes</a:t>
            </a:r>
          </a:p>
          <a:p>
            <a:pPr lvl="2" eaLnBrk="1" hangingPunct="1"/>
            <a:r>
              <a:rPr lang="en-US" altLang="cs-CZ" sz="1400" dirty="0" smtClean="0">
                <a:solidFill>
                  <a:srgbClr val="000000"/>
                </a:solidFill>
              </a:rPr>
              <a:t>breaks in the area of centromeres and deletion of short arms</a:t>
            </a:r>
          </a:p>
          <a:p>
            <a:pPr lvl="2" eaLnBrk="1" hangingPunct="1"/>
            <a:r>
              <a:rPr lang="en-US" altLang="cs-CZ" sz="1400" dirty="0" smtClean="0">
                <a:solidFill>
                  <a:srgbClr val="000000"/>
                </a:solidFill>
              </a:rPr>
              <a:t>centric fusion of the remaining arms</a:t>
            </a:r>
          </a:p>
          <a:p>
            <a:pPr lvl="2" eaLnBrk="1" hangingPunct="1"/>
            <a:r>
              <a:rPr lang="en-US" altLang="cs-CZ" sz="1400" dirty="0" smtClean="0">
                <a:solidFill>
                  <a:srgbClr val="000000"/>
                </a:solidFill>
              </a:rPr>
              <a:t>balanced – normal phenotype</a:t>
            </a:r>
          </a:p>
          <a:p>
            <a:pPr lvl="2" eaLnBrk="1" hangingPunct="1"/>
            <a:endParaRPr lang="en-US" altLang="cs-CZ" sz="13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cs-CZ" sz="1600" u="sng" dirty="0" smtClean="0">
                <a:solidFill>
                  <a:srgbClr val="000000"/>
                </a:solidFill>
              </a:rPr>
              <a:t>tandem</a:t>
            </a:r>
          </a:p>
          <a:p>
            <a:pPr lvl="2" eaLnBrk="1" hangingPunct="1"/>
            <a:r>
              <a:rPr lang="en-US" altLang="cs-CZ" sz="1400" dirty="0" smtClean="0">
                <a:solidFill>
                  <a:srgbClr val="000000"/>
                </a:solidFill>
              </a:rPr>
              <a:t>deletion of part of an acrocentric chromosome</a:t>
            </a:r>
          </a:p>
          <a:p>
            <a:pPr lvl="2" eaLnBrk="1" hangingPunct="1"/>
            <a:r>
              <a:rPr lang="en-US" altLang="cs-CZ" sz="1400" dirty="0" smtClean="0">
                <a:solidFill>
                  <a:srgbClr val="000000"/>
                </a:solidFill>
              </a:rPr>
              <a:t>fusion of the remaining part with another chromosome</a:t>
            </a:r>
            <a:endParaRPr lang="cs-CZ" altLang="cs-CZ" sz="1300" dirty="0" smtClean="0">
              <a:solidFill>
                <a:srgbClr val="000000"/>
              </a:solidFill>
            </a:endParaRPr>
          </a:p>
        </p:txBody>
      </p:sp>
      <p:pic>
        <p:nvPicPr>
          <p:cNvPr id="20484" name="Picture 5" descr="translocation%20-%20recipro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2606253"/>
            <a:ext cx="1735137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592219" y="4244305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600" dirty="0">
                <a:hlinkClick r:id="rId3"/>
              </a:rPr>
              <a:t>http://www.larasig.com/node/3628</a:t>
            </a:r>
            <a:r>
              <a:rPr lang="cs-CZ" altLang="cs-CZ" sz="1800" dirty="0"/>
              <a:t> </a:t>
            </a:r>
          </a:p>
        </p:txBody>
      </p:sp>
      <p:pic>
        <p:nvPicPr>
          <p:cNvPr id="20486" name="Picture 8" descr="robertsonian-translocation-13045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4982740"/>
            <a:ext cx="25209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6695281" y="6249069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600" dirty="0">
                <a:hlinkClick r:id="rId5"/>
              </a:rPr>
              <a:t>http://drugline.org/medic/term/robertsonian-translocation/</a:t>
            </a:r>
            <a:r>
              <a:rPr lang="cs-CZ" alt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3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3791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000" b="1" dirty="0" smtClean="0">
                <a:solidFill>
                  <a:srgbClr val="000000"/>
                </a:solidFill>
              </a:rPr>
              <a:t>b)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Numerical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2200" dirty="0" err="1" smtClean="0">
                <a:solidFill>
                  <a:srgbClr val="000000"/>
                </a:solidFill>
              </a:rPr>
              <a:t>Trisomy</a:t>
            </a:r>
            <a:endParaRPr lang="cs-CZ" altLang="cs-CZ" sz="22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cs-CZ" altLang="cs-CZ" sz="2000" dirty="0" smtClean="0">
                <a:solidFill>
                  <a:srgbClr val="000000"/>
                </a:solidFill>
              </a:rPr>
              <a:t>21 chromosome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trisomy</a:t>
            </a:r>
            <a:r>
              <a:rPr lang="cs-CZ" altLang="cs-CZ" sz="2000" dirty="0" smtClean="0">
                <a:solidFill>
                  <a:srgbClr val="000000"/>
                </a:solidFill>
              </a:rPr>
              <a:t> – Down syndrome</a:t>
            </a:r>
          </a:p>
          <a:p>
            <a:pPr lvl="1" eaLnBrk="1" hangingPunct="1"/>
            <a:r>
              <a:rPr lang="cs-CZ" altLang="cs-CZ" sz="2000" dirty="0" smtClean="0">
                <a:solidFill>
                  <a:srgbClr val="000000"/>
                </a:solidFill>
              </a:rPr>
              <a:t>18 chromosome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trisomy</a:t>
            </a:r>
            <a:r>
              <a:rPr lang="cs-CZ" altLang="cs-CZ" sz="2000" dirty="0" smtClean="0">
                <a:solidFill>
                  <a:srgbClr val="000000"/>
                </a:solidFill>
              </a:rPr>
              <a:t> –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Edwards</a:t>
            </a:r>
            <a:r>
              <a:rPr lang="cs-CZ" altLang="cs-CZ" sz="2000" dirty="0" smtClean="0">
                <a:solidFill>
                  <a:srgbClr val="000000"/>
                </a:solidFill>
              </a:rPr>
              <a:t> syndrome</a:t>
            </a:r>
          </a:p>
          <a:p>
            <a:pPr lvl="1" eaLnBrk="1" hangingPunct="1"/>
            <a:r>
              <a:rPr lang="cs-CZ" altLang="cs-CZ" sz="2000" dirty="0" smtClean="0">
                <a:solidFill>
                  <a:srgbClr val="000000"/>
                </a:solidFill>
              </a:rPr>
              <a:t>13 chromosome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trisomy</a:t>
            </a:r>
            <a:r>
              <a:rPr lang="cs-CZ" altLang="cs-CZ" sz="2000" dirty="0" smtClean="0">
                <a:solidFill>
                  <a:srgbClr val="000000"/>
                </a:solidFill>
              </a:rPr>
              <a:t> –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Patau</a:t>
            </a:r>
            <a:r>
              <a:rPr lang="cs-CZ" altLang="cs-CZ" sz="2000" dirty="0" smtClean="0">
                <a:solidFill>
                  <a:srgbClr val="000000"/>
                </a:solidFill>
              </a:rPr>
              <a:t> syndrome</a:t>
            </a:r>
          </a:p>
          <a:p>
            <a:pPr eaLnBrk="1" hangingPunct="1"/>
            <a:endParaRPr lang="cs-CZ" altLang="cs-CZ" sz="22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2200" dirty="0" smtClean="0">
                <a:solidFill>
                  <a:srgbClr val="000000"/>
                </a:solidFill>
              </a:rPr>
              <a:t>Triploidy</a:t>
            </a:r>
          </a:p>
          <a:p>
            <a:pPr lvl="1" eaLnBrk="1" hangingPunct="1"/>
            <a:r>
              <a:rPr lang="cs-CZ" altLang="cs-CZ" sz="2000" dirty="0" smtClean="0">
                <a:solidFill>
                  <a:srgbClr val="000000"/>
                </a:solidFill>
              </a:rPr>
              <a:t>69,XXX; 69,XXY</a:t>
            </a:r>
          </a:p>
          <a:p>
            <a:pPr lvl="1" eaLnBrk="1" hangingPunct="1"/>
            <a:r>
              <a:rPr lang="cs-CZ" altLang="cs-CZ" sz="2000" dirty="0" err="1" smtClean="0">
                <a:solidFill>
                  <a:srgbClr val="000000"/>
                </a:solidFill>
              </a:rPr>
              <a:t>nonviable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cs-CZ" altLang="cs-CZ" sz="2000" dirty="0" err="1" smtClean="0">
                <a:solidFill>
                  <a:srgbClr val="000000"/>
                </a:solidFill>
              </a:rPr>
              <a:t>mosaic</a:t>
            </a:r>
            <a:r>
              <a:rPr lang="cs-CZ" altLang="cs-CZ" sz="2000" dirty="0" smtClean="0">
                <a:solidFill>
                  <a:srgbClr val="000000"/>
                </a:solidFill>
              </a:rPr>
              <a:t> triploidy –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mental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retardation</a:t>
            </a:r>
            <a:r>
              <a:rPr lang="cs-CZ" altLang="cs-CZ" sz="2000" dirty="0" smtClean="0">
                <a:solidFill>
                  <a:srgbClr val="000000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syndactyly</a:t>
            </a:r>
            <a:r>
              <a:rPr lang="cs-CZ" altLang="cs-CZ" sz="2000" dirty="0" smtClean="0">
                <a:solidFill>
                  <a:srgbClr val="000000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abnormal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genitals</a:t>
            </a:r>
            <a:r>
              <a:rPr lang="cs-CZ" altLang="cs-CZ" sz="2000" dirty="0" smtClean="0">
                <a:solidFill>
                  <a:srgbClr val="000000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lateral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asymetry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 lvl="2" eaLnBrk="1" hangingPunct="1"/>
            <a:endParaRPr lang="cs-CZ" altLang="cs-CZ" sz="1600" dirty="0" smtClean="0">
              <a:solidFill>
                <a:srgbClr val="000000"/>
              </a:solidFill>
            </a:endParaRPr>
          </a:p>
          <a:p>
            <a:pPr lvl="2" eaLnBrk="1" hangingPunct="1"/>
            <a:endParaRPr lang="cs-CZ" altLang="cs-CZ" sz="17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cs-CZ" dirty="0" smtClean="0">
                <a:solidFill>
                  <a:srgbClr val="C00000"/>
                </a:solidFill>
                <a:latin typeface="Arial" panose="020B0604020202020204" pitchFamily="34" charset="0"/>
              </a:rPr>
              <a:t>Chromosomal aberrations</a:t>
            </a:r>
          </a:p>
        </p:txBody>
      </p:sp>
    </p:spTree>
    <p:extLst>
      <p:ext uri="{BB962C8B-B14F-4D97-AF65-F5344CB8AC3E}">
        <p14:creationId xmlns:p14="http://schemas.microsoft.com/office/powerpoint/2010/main" val="16413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64568"/>
            <a:ext cx="7786687" cy="50688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800" b="1" dirty="0" smtClean="0">
                <a:solidFill>
                  <a:srgbClr val="000000"/>
                </a:solidFill>
              </a:rPr>
              <a:t>2</a:t>
            </a:r>
            <a:r>
              <a:rPr lang="cs-CZ" altLang="cs-CZ" sz="1800" dirty="0" smtClean="0"/>
              <a:t>. </a:t>
            </a:r>
            <a:r>
              <a:rPr lang="cs-CZ" altLang="cs-CZ" sz="1800" b="1" dirty="0" smtClean="0">
                <a:solidFill>
                  <a:srgbClr val="000000"/>
                </a:solidFill>
              </a:rPr>
              <a:t>GONOSOMIC</a:t>
            </a:r>
          </a:p>
          <a:p>
            <a:pPr eaLnBrk="1" hangingPunct="1"/>
            <a:r>
              <a:rPr lang="cs-CZ" altLang="cs-CZ" sz="1800" i="1" dirty="0" smtClean="0">
                <a:solidFill>
                  <a:srgbClr val="000000"/>
                </a:solidFill>
              </a:rPr>
              <a:t>Chromosome Y </a:t>
            </a:r>
          </a:p>
          <a:p>
            <a:pPr lvl="1" eaLnBrk="1" hangingPunct="1"/>
            <a:r>
              <a:rPr lang="cs-CZ" altLang="cs-CZ" sz="1600" dirty="0" err="1" smtClean="0">
                <a:solidFill>
                  <a:srgbClr val="000000"/>
                </a:solidFill>
              </a:rPr>
              <a:t>structural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aberrations</a:t>
            </a:r>
            <a:r>
              <a:rPr lang="cs-CZ" altLang="cs-CZ" sz="1600" dirty="0" smtClean="0">
                <a:solidFill>
                  <a:srgbClr val="000000"/>
                </a:solidFill>
              </a:rPr>
              <a:t> – very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rare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cs-CZ" altLang="cs-CZ" sz="1600" dirty="0" err="1" smtClean="0">
                <a:solidFill>
                  <a:srgbClr val="000000"/>
                </a:solidFill>
              </a:rPr>
              <a:t>numerical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aberrations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lvl="2" eaLnBrk="1" hangingPunct="1"/>
            <a:r>
              <a:rPr lang="cs-CZ" altLang="cs-CZ" sz="1400" dirty="0" smtClean="0">
                <a:solidFill>
                  <a:srgbClr val="000000"/>
                </a:solidFill>
              </a:rPr>
              <a:t>47,XYY – </a:t>
            </a:r>
            <a:r>
              <a:rPr lang="cs-CZ" altLang="cs-CZ" sz="1400" dirty="0" err="1" smtClean="0">
                <a:solidFill>
                  <a:srgbClr val="000000"/>
                </a:solidFill>
              </a:rPr>
              <a:t>supermale</a:t>
            </a:r>
            <a:r>
              <a:rPr lang="cs-CZ" altLang="cs-CZ" sz="1400" dirty="0" smtClean="0">
                <a:solidFill>
                  <a:srgbClr val="000000"/>
                </a:solidFill>
              </a:rPr>
              <a:t> syndrom</a:t>
            </a:r>
          </a:p>
          <a:p>
            <a:pPr eaLnBrk="1" hangingPunct="1"/>
            <a:r>
              <a:rPr lang="cs-CZ" altLang="cs-CZ" sz="1800" i="1" dirty="0" smtClean="0">
                <a:solidFill>
                  <a:srgbClr val="000000"/>
                </a:solidFill>
              </a:rPr>
              <a:t>Chromosome X (male)</a:t>
            </a:r>
          </a:p>
          <a:p>
            <a:pPr lvl="1" eaLnBrk="1" hangingPunct="1"/>
            <a:r>
              <a:rPr lang="cs-CZ" altLang="cs-CZ" sz="1600" dirty="0" err="1" smtClean="0">
                <a:solidFill>
                  <a:srgbClr val="000000"/>
                </a:solidFill>
              </a:rPr>
              <a:t>Numerical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aberration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lvl="2" eaLnBrk="1" hangingPunct="1"/>
            <a:r>
              <a:rPr lang="cs-CZ" altLang="cs-CZ" sz="1400" dirty="0" smtClean="0">
                <a:solidFill>
                  <a:srgbClr val="000000"/>
                </a:solidFill>
              </a:rPr>
              <a:t>47,XXY – </a:t>
            </a:r>
            <a:r>
              <a:rPr lang="cs-CZ" altLang="cs-CZ" sz="1400" dirty="0" err="1" smtClean="0">
                <a:solidFill>
                  <a:srgbClr val="000000"/>
                </a:solidFill>
              </a:rPr>
              <a:t>Klinefelter</a:t>
            </a:r>
            <a:r>
              <a:rPr lang="cs-CZ" altLang="cs-CZ" sz="1400" dirty="0" smtClean="0">
                <a:solidFill>
                  <a:srgbClr val="000000"/>
                </a:solidFill>
              </a:rPr>
              <a:t> syndrom</a:t>
            </a:r>
          </a:p>
          <a:p>
            <a:pPr eaLnBrk="1" hangingPunct="1"/>
            <a:r>
              <a:rPr lang="cs-CZ" altLang="cs-CZ" sz="1800" i="1" dirty="0" smtClean="0">
                <a:solidFill>
                  <a:srgbClr val="000000"/>
                </a:solidFill>
              </a:rPr>
              <a:t>Chromosome X (</a:t>
            </a:r>
            <a:r>
              <a:rPr lang="cs-CZ" altLang="cs-CZ" sz="1800" i="1" dirty="0" err="1" smtClean="0">
                <a:solidFill>
                  <a:srgbClr val="000000"/>
                </a:solidFill>
              </a:rPr>
              <a:t>female</a:t>
            </a:r>
            <a:r>
              <a:rPr lang="cs-CZ" altLang="cs-CZ" sz="1800" i="1" dirty="0" smtClean="0">
                <a:solidFill>
                  <a:srgbClr val="000000"/>
                </a:solidFill>
              </a:rPr>
              <a:t>)</a:t>
            </a:r>
          </a:p>
          <a:p>
            <a:pPr lvl="1" eaLnBrk="1" hangingPunct="1"/>
            <a:r>
              <a:rPr lang="cs-CZ" altLang="cs-CZ" sz="1600" dirty="0" err="1" smtClean="0">
                <a:solidFill>
                  <a:srgbClr val="000000"/>
                </a:solidFill>
              </a:rPr>
              <a:t>numerical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aberrations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lvl="2" eaLnBrk="1" hangingPunct="1"/>
            <a:r>
              <a:rPr lang="cs-CZ" altLang="cs-CZ" sz="1400" dirty="0" smtClean="0">
                <a:solidFill>
                  <a:srgbClr val="000000"/>
                </a:solidFill>
              </a:rPr>
              <a:t>45,X – Turner syndrom</a:t>
            </a:r>
          </a:p>
          <a:p>
            <a:pPr lvl="2" eaLnBrk="1" hangingPunct="1"/>
            <a:r>
              <a:rPr lang="cs-CZ" altLang="cs-CZ" sz="1400" dirty="0" smtClean="0">
                <a:solidFill>
                  <a:srgbClr val="000000"/>
                </a:solidFill>
              </a:rPr>
              <a:t>47,XXX – XXX syndrom</a:t>
            </a:r>
            <a:endParaRPr lang="cs-CZ" altLang="cs-CZ" sz="18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800" i="1" dirty="0" err="1" smtClean="0">
                <a:solidFill>
                  <a:srgbClr val="000000"/>
                </a:solidFill>
              </a:rPr>
              <a:t>Fragile</a:t>
            </a:r>
            <a:r>
              <a:rPr lang="cs-CZ" altLang="cs-CZ" sz="1800" i="1" dirty="0" smtClean="0">
                <a:solidFill>
                  <a:srgbClr val="000000"/>
                </a:solidFill>
              </a:rPr>
              <a:t> X – </a:t>
            </a:r>
            <a:r>
              <a:rPr lang="cs-CZ" altLang="cs-CZ" sz="1800" i="1" dirty="0" err="1" smtClean="0">
                <a:solidFill>
                  <a:srgbClr val="000000"/>
                </a:solidFill>
              </a:rPr>
              <a:t>fraX</a:t>
            </a:r>
            <a:endParaRPr lang="cs-CZ" altLang="cs-CZ" sz="1800" i="1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cs-CZ" altLang="cs-CZ" sz="1400" dirty="0" err="1" smtClean="0">
                <a:solidFill>
                  <a:srgbClr val="000000"/>
                </a:solidFill>
              </a:rPr>
              <a:t>the</a:t>
            </a:r>
            <a:r>
              <a:rPr lang="cs-CZ" altLang="cs-CZ" sz="1400" dirty="0" smtClean="0">
                <a:solidFill>
                  <a:srgbClr val="000000"/>
                </a:solidFill>
              </a:rPr>
              <a:t> most </a:t>
            </a:r>
            <a:r>
              <a:rPr lang="cs-CZ" altLang="cs-CZ" sz="1400" dirty="0" err="1" smtClean="0">
                <a:solidFill>
                  <a:srgbClr val="000000"/>
                </a:solidFill>
              </a:rPr>
              <a:t>common</a:t>
            </a:r>
            <a:r>
              <a:rPr lang="cs-CZ" altLang="cs-CZ" sz="1400" dirty="0" smtClean="0">
                <a:solidFill>
                  <a:srgbClr val="000000"/>
                </a:solidFill>
              </a:rPr>
              <a:t> cause </a:t>
            </a:r>
            <a:r>
              <a:rPr lang="cs-CZ" altLang="cs-CZ" sz="1400" dirty="0" err="1" smtClean="0">
                <a:solidFill>
                  <a:srgbClr val="000000"/>
                </a:solidFill>
              </a:rPr>
              <a:t>of</a:t>
            </a:r>
            <a:r>
              <a:rPr lang="cs-CZ" altLang="cs-CZ" sz="1400" dirty="0" smtClean="0">
                <a:solidFill>
                  <a:srgbClr val="000000"/>
                </a:solidFill>
              </a:rPr>
              <a:t> </a:t>
            </a:r>
            <a:r>
              <a:rPr lang="cs-CZ" altLang="cs-CZ" sz="1400" dirty="0" err="1" smtClean="0">
                <a:solidFill>
                  <a:srgbClr val="000000"/>
                </a:solidFill>
              </a:rPr>
              <a:t>mental</a:t>
            </a:r>
            <a:r>
              <a:rPr lang="cs-CZ" altLang="cs-CZ" sz="1400" dirty="0" smtClean="0">
                <a:solidFill>
                  <a:srgbClr val="000000"/>
                </a:solidFill>
              </a:rPr>
              <a:t> </a:t>
            </a:r>
            <a:r>
              <a:rPr lang="cs-CZ" altLang="cs-CZ" sz="1400" dirty="0" err="1" smtClean="0">
                <a:solidFill>
                  <a:srgbClr val="000000"/>
                </a:solidFill>
              </a:rPr>
              <a:t>retardation</a:t>
            </a:r>
            <a:endParaRPr lang="cs-CZ" altLang="cs-CZ" sz="14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cs-CZ" altLang="cs-CZ" sz="1400" dirty="0" err="1" smtClean="0">
                <a:solidFill>
                  <a:srgbClr val="000000"/>
                </a:solidFill>
              </a:rPr>
              <a:t>nonspecific</a:t>
            </a:r>
            <a:r>
              <a:rPr lang="cs-CZ" altLang="cs-CZ" sz="1400" dirty="0" smtClean="0">
                <a:solidFill>
                  <a:srgbClr val="000000"/>
                </a:solidFill>
              </a:rPr>
              <a:t> </a:t>
            </a:r>
            <a:r>
              <a:rPr lang="cs-CZ" altLang="cs-CZ" sz="1400" dirty="0" err="1" smtClean="0">
                <a:solidFill>
                  <a:srgbClr val="000000"/>
                </a:solidFill>
              </a:rPr>
              <a:t>phenotype</a:t>
            </a:r>
            <a:endParaRPr lang="cs-CZ" altLang="cs-CZ" sz="1400" dirty="0" smtClean="0">
              <a:solidFill>
                <a:srgbClr val="000000"/>
              </a:solidFill>
            </a:endParaRPr>
          </a:p>
          <a:p>
            <a:pPr lvl="1" eaLnBrk="1" hangingPunct="1"/>
            <a:endParaRPr lang="ar-SA" altLang="cs-CZ" sz="1600" dirty="0" smtClean="0"/>
          </a:p>
          <a:p>
            <a:pPr lvl="1" eaLnBrk="1" hangingPunct="1"/>
            <a:endParaRPr lang="cs-CZ" altLang="cs-CZ" sz="1600" dirty="0" smtClean="0"/>
          </a:p>
          <a:p>
            <a:pPr lvl="2" eaLnBrk="1" hangingPunct="1"/>
            <a:endParaRPr lang="cs-CZ" altLang="cs-CZ" sz="1900" dirty="0" smtClean="0"/>
          </a:p>
          <a:p>
            <a:pPr lvl="1" eaLnBrk="1" hangingPunct="1"/>
            <a:endParaRPr lang="cs-CZ" altLang="cs-CZ" sz="2000" dirty="0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1143000"/>
          </a:xfrm>
          <a:noFill/>
        </p:spPr>
        <p:txBody>
          <a:bodyPr/>
          <a:lstStyle/>
          <a:p>
            <a:pPr algn="ctr" eaLnBrk="1" hangingPunct="1"/>
            <a:r>
              <a:rPr lang="cs-CZ" altLang="cs-CZ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Chromosomal</a:t>
            </a:r>
            <a:r>
              <a:rPr lang="cs-CZ" altLang="cs-CZ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aberrations</a:t>
            </a:r>
            <a:endParaRPr lang="cs-CZ" altLang="cs-CZ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4800" cy="1080120"/>
          </a:xfrm>
        </p:spPr>
        <p:txBody>
          <a:bodyPr/>
          <a:lstStyle/>
          <a:p>
            <a:pPr algn="ctr"/>
            <a:r>
              <a:rPr lang="cs-CZ" sz="3200" dirty="0" err="1" smtClean="0">
                <a:solidFill>
                  <a:srgbClr val="C00000"/>
                </a:solidFill>
              </a:rPr>
              <a:t>Numerical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</a:rPr>
              <a:t>chromosomal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</a:rPr>
              <a:t>changes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smtClean="0">
                <a:solidFill>
                  <a:srgbClr val="C00000"/>
                </a:solidFill>
              </a:rPr>
              <a:t>- </a:t>
            </a:r>
            <a:r>
              <a:rPr lang="cs-CZ" sz="3200" dirty="0" err="1" smtClean="0">
                <a:solidFill>
                  <a:srgbClr val="C00000"/>
                </a:solidFill>
              </a:rPr>
              <a:t>aneuploidy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2534" name="Picture 6" descr="https://qph.cf2.quoracdn.net/main-qimg-93c927e85dd0ef52586e3b5b1ad513ab-l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3" y="2564904"/>
            <a:ext cx="792916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4139952" y="3284984"/>
            <a:ext cx="5004048" cy="3252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rgbClr val="C00000"/>
                </a:solidFill>
              </a:rPr>
              <a:t>Aneuploidy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- </a:t>
            </a:r>
            <a:r>
              <a:rPr lang="cs-CZ" dirty="0" err="1" smtClean="0">
                <a:solidFill>
                  <a:srgbClr val="C00000"/>
                </a:solidFill>
              </a:rPr>
              <a:t>origin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564905"/>
            <a:ext cx="7631112" cy="1296143"/>
          </a:xfrm>
        </p:spPr>
        <p:txBody>
          <a:bodyPr/>
          <a:lstStyle/>
          <a:p>
            <a:pPr marL="533400" indent="-533400" defTabSz="542925" eaLnBrk="1" hangingPunct="1">
              <a:lnSpc>
                <a:spcPct val="90000"/>
              </a:lnSpc>
              <a:buFont typeface="Wingdings" pitchFamily="2" charset="2"/>
              <a:buAutoNum type="alphaUcParenR"/>
              <a:defRPr/>
            </a:pPr>
            <a:r>
              <a:rPr lang="cs-CZ" sz="2400" b="1" dirty="0" smtClean="0"/>
              <a:t>C</a:t>
            </a:r>
            <a:r>
              <a:rPr lang="en-US" sz="2400" b="1" dirty="0" err="1" smtClean="0"/>
              <a:t>hromosome</a:t>
            </a:r>
            <a:r>
              <a:rPr lang="en-US" sz="2400" b="1" dirty="0" smtClean="0"/>
              <a:t> </a:t>
            </a:r>
            <a:r>
              <a:rPr lang="en-US" sz="2400" b="1" dirty="0"/>
              <a:t>loss </a:t>
            </a:r>
            <a:endParaRPr lang="cs-CZ" sz="2400" b="1" dirty="0" smtClean="0"/>
          </a:p>
          <a:p>
            <a:pPr marL="0" indent="0" defTabSz="542925" eaLnBrk="1" hangingPunct="1">
              <a:lnSpc>
                <a:spcPct val="90000"/>
              </a:lnSpc>
              <a:buNone/>
              <a:defRPr/>
            </a:pPr>
            <a:r>
              <a:rPr lang="en-US" sz="2000" dirty="0" smtClean="0"/>
              <a:t>(</a:t>
            </a:r>
            <a:r>
              <a:rPr lang="en-US" sz="2000" dirty="0"/>
              <a:t>no centromere or </a:t>
            </a:r>
            <a:r>
              <a:rPr lang="cs-CZ" sz="2000" dirty="0" smtClean="0"/>
              <a:t>non</a:t>
            </a:r>
            <a:r>
              <a:rPr lang="en-US" sz="2000" dirty="0" smtClean="0"/>
              <a:t>-functioning</a:t>
            </a:r>
            <a:endParaRPr lang="cs-CZ" sz="2000" dirty="0" smtClean="0"/>
          </a:p>
          <a:p>
            <a:pPr marL="0" indent="0" defTabSz="542925" eaLnBrk="1" hangingPunct="1">
              <a:lnSpc>
                <a:spcPct val="90000"/>
              </a:lnSpc>
              <a:buNone/>
              <a:defRPr/>
            </a:pPr>
            <a:r>
              <a:rPr lang="en-US" sz="2000" dirty="0" smtClean="0"/>
              <a:t> </a:t>
            </a:r>
            <a:r>
              <a:rPr lang="en-US" sz="2000" dirty="0"/>
              <a:t>kinetochore</a:t>
            </a:r>
            <a:r>
              <a:rPr lang="en-US" dirty="0" smtClean="0"/>
              <a:t>)</a:t>
            </a:r>
            <a:endParaRPr lang="cs-CZ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sz="2400" b="1" dirty="0" smtClean="0"/>
          </a:p>
          <a:p>
            <a:pPr marL="0" indent="0" defTabSz="542925" eaLnBrk="1" hangingPunct="1">
              <a:lnSpc>
                <a:spcPct val="90000"/>
              </a:lnSpc>
              <a:buNone/>
              <a:defRPr/>
            </a:pPr>
            <a:r>
              <a:rPr lang="cs-CZ" sz="2400" b="1" dirty="0" smtClean="0"/>
              <a:t>B)	</a:t>
            </a:r>
            <a:r>
              <a:rPr lang="cs-CZ" sz="2400" b="1" dirty="0" err="1" smtClean="0"/>
              <a:t>Robertsonian</a:t>
            </a:r>
            <a:r>
              <a:rPr lang="cs-CZ" sz="2400" b="1" dirty="0" smtClean="0"/>
              <a:t> </a:t>
            </a:r>
          </a:p>
          <a:p>
            <a:pPr marL="0" indent="0" defTabSz="542925" eaLnBrk="1" hangingPunct="1">
              <a:lnSpc>
                <a:spcPct val="90000"/>
              </a:lnSpc>
              <a:buNone/>
              <a:defRPr/>
            </a:pPr>
            <a:r>
              <a:rPr lang="cs-CZ" sz="2400" b="1" dirty="0" smtClean="0"/>
              <a:t>	</a:t>
            </a:r>
            <a:r>
              <a:rPr lang="cs-CZ" sz="2400" b="1" dirty="0" err="1" smtClean="0"/>
              <a:t>translocations</a:t>
            </a:r>
            <a:endParaRPr lang="cs-CZ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lphaUcParenR"/>
              <a:defRPr/>
            </a:pP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sz="1800" b="1" u="sng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sz="2400" b="1" u="sng" dirty="0" smtClean="0">
                <a:solidFill>
                  <a:srgbClr val="FF0000"/>
                </a:solidFill>
              </a:rPr>
              <a:t>C</a:t>
            </a:r>
            <a:r>
              <a:rPr lang="cs-CZ" sz="2400" b="1" u="sng" dirty="0">
                <a:solidFill>
                  <a:srgbClr val="FF0000"/>
                </a:solidFill>
              </a:rPr>
              <a:t>) </a:t>
            </a:r>
            <a:r>
              <a:rPr lang="cs-CZ" sz="2400" b="1" dirty="0" err="1" smtClean="0">
                <a:solidFill>
                  <a:srgbClr val="FF0000"/>
                </a:solidFill>
              </a:rPr>
              <a:t>Errors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during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segregation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during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meiosis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or</a:t>
            </a:r>
            <a:r>
              <a:rPr lang="cs-CZ" sz="2400" b="1" dirty="0" smtClean="0">
                <a:solidFill>
                  <a:srgbClr val="FF0000"/>
                </a:solidFill>
              </a:rPr>
              <a:t> 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   </a:t>
            </a:r>
            <a:r>
              <a:rPr lang="cs-CZ" sz="2400" b="1" dirty="0" err="1" smtClean="0">
                <a:solidFill>
                  <a:srgbClr val="FF0000"/>
                </a:solidFill>
              </a:rPr>
              <a:t>mitosis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(Non-</a:t>
            </a:r>
            <a:r>
              <a:rPr lang="cs-CZ" sz="2000" b="1" dirty="0" err="1" smtClean="0">
                <a:solidFill>
                  <a:srgbClr val="FF0000"/>
                </a:solidFill>
              </a:rPr>
              <a:t>disjunction</a:t>
            </a:r>
            <a:r>
              <a:rPr lang="cs-CZ" sz="2000" b="1" dirty="0" smtClean="0">
                <a:solidFill>
                  <a:srgbClr val="FF0000"/>
                </a:solidFill>
              </a:rPr>
              <a:t>)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sz="2000" b="1" u="sng" dirty="0">
              <a:solidFill>
                <a:srgbClr val="FF0000"/>
              </a:solidFill>
            </a:endParaRPr>
          </a:p>
        </p:txBody>
      </p:sp>
      <p:pic>
        <p:nvPicPr>
          <p:cNvPr id="5124" name="Picture 4" descr="triz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76" y="3010826"/>
            <a:ext cx="3749770" cy="243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342103" y="2641494"/>
            <a:ext cx="128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Anaphase</a:t>
            </a:r>
            <a:endParaRPr lang="cs-CZ" b="1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6578624" y="3573016"/>
            <a:ext cx="36004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nu5e_fig_06_1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091" y="1792522"/>
            <a:ext cx="7924800" cy="471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7544" y="764704"/>
            <a:ext cx="85778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 dirty="0" err="1">
                <a:solidFill>
                  <a:srgbClr val="C00000"/>
                </a:solidFill>
              </a:rPr>
              <a:t>Aneuploidy</a:t>
            </a:r>
            <a:r>
              <a:rPr lang="cs-CZ" sz="2400" b="1" dirty="0">
                <a:solidFill>
                  <a:srgbClr val="C00000"/>
                </a:solidFill>
              </a:rPr>
              <a:t>: non-</a:t>
            </a:r>
            <a:r>
              <a:rPr lang="cs-CZ" sz="2400" b="1" dirty="0" err="1">
                <a:solidFill>
                  <a:srgbClr val="C00000"/>
                </a:solidFill>
              </a:rPr>
              <a:t>disjunction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during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meiotic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		</a:t>
            </a:r>
            <a:r>
              <a:rPr lang="cs-CZ" sz="2400" b="1" dirty="0" err="1" smtClean="0">
                <a:solidFill>
                  <a:srgbClr val="C00000"/>
                </a:solidFill>
              </a:rPr>
              <a:t>division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I </a:t>
            </a:r>
            <a:r>
              <a:rPr lang="cs-CZ" sz="2400" b="1" dirty="0" err="1">
                <a:solidFill>
                  <a:srgbClr val="C00000"/>
                </a:solidFill>
              </a:rPr>
              <a:t>or</a:t>
            </a:r>
            <a:r>
              <a:rPr lang="cs-CZ" sz="2400" b="1" dirty="0">
                <a:solidFill>
                  <a:srgbClr val="C00000"/>
                </a:solidFill>
              </a:rPr>
              <a:t> II (</a:t>
            </a:r>
            <a:r>
              <a:rPr lang="cs-CZ" sz="2400" b="1" dirty="0" err="1">
                <a:solidFill>
                  <a:srgbClr val="C00000"/>
                </a:solidFill>
              </a:rPr>
              <a:t>gametes</a:t>
            </a:r>
            <a:r>
              <a:rPr lang="cs-CZ" sz="2400" b="1" dirty="0">
                <a:solidFill>
                  <a:srgbClr val="C00000"/>
                </a:solidFill>
              </a:rPr>
              <a:t> n+1 </a:t>
            </a:r>
            <a:r>
              <a:rPr lang="cs-CZ" sz="2400" b="1" dirty="0" err="1">
                <a:solidFill>
                  <a:srgbClr val="C00000"/>
                </a:solidFill>
              </a:rPr>
              <a:t>disomic</a:t>
            </a:r>
            <a:r>
              <a:rPr lang="cs-CZ" sz="2400" b="1" dirty="0">
                <a:solidFill>
                  <a:srgbClr val="C00000"/>
                </a:solidFill>
              </a:rPr>
              <a:t>, n-1 </a:t>
            </a:r>
            <a:r>
              <a:rPr lang="cs-CZ" sz="2400" b="1" dirty="0" err="1">
                <a:solidFill>
                  <a:srgbClr val="C00000"/>
                </a:solidFill>
              </a:rPr>
              <a:t>nulisomic</a:t>
            </a:r>
            <a:r>
              <a:rPr lang="cs-CZ" sz="2400" b="1" dirty="0">
                <a:solidFill>
                  <a:srgbClr val="C0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cs-CZ" sz="2800" b="1" dirty="0">
                <a:solidFill>
                  <a:schemeClr val="tx2"/>
                </a:solidFill>
              </a:rPr>
              <a:t>           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827584" y="5373216"/>
            <a:ext cx="3888432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887593" y="5366981"/>
            <a:ext cx="3888432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2123728" y="3429000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2255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71600" y="634288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       n + 1                          n - 1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16216" y="6347659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       n + 1           n - 1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27584" y="19918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 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46114" y="37550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 II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fdce96c-6a61-4760-9b04-9959948b824e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Kapsle">
  <a:themeElements>
    <a:clrScheme name="Kaps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1020</Words>
  <Application>Microsoft Office PowerPoint</Application>
  <PresentationFormat>Předvádění na obrazovce (4:3)</PresentationFormat>
  <Paragraphs>239</Paragraphs>
  <Slides>32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Arial CE</vt:lpstr>
      <vt:lpstr>Times</vt:lpstr>
      <vt:lpstr>Times New Roman</vt:lpstr>
      <vt:lpstr>Wingdings</vt:lpstr>
      <vt:lpstr>Kapsle</vt:lpstr>
      <vt:lpstr>Klip</vt:lpstr>
      <vt:lpstr>Medical genetics I</vt:lpstr>
      <vt:lpstr>Chromosomal aberrations</vt:lpstr>
      <vt:lpstr>Chromosomal aberrations</vt:lpstr>
      <vt:lpstr>Chromosomal aberrations</vt:lpstr>
      <vt:lpstr>Chromosomal aberrations</vt:lpstr>
      <vt:lpstr>Chromosomal aberrations</vt:lpstr>
      <vt:lpstr>Numerical chromosomal changes - aneuploidy</vt:lpstr>
      <vt:lpstr>Aneuploidy - origin</vt:lpstr>
      <vt:lpstr>Prezentace aplikace PowerPoint</vt:lpstr>
      <vt:lpstr>Prezentace aplikace PowerPoint</vt:lpstr>
      <vt:lpstr>Prezentace aplikace PowerPoint</vt:lpstr>
      <vt:lpstr>Non-disjunction can take place not only in meiosis but also in mitosis - somatic clones (cancer)</vt:lpstr>
      <vt:lpstr>Trisomy - reduced vitality and fertility - trivalent formation during gamete meiosis - haploid (n) and disomic (n+1)</vt:lpstr>
      <vt:lpstr>Origin of aneuploidy in humans</vt:lpstr>
      <vt:lpstr>Prezentace aplikace PowerPoint</vt:lpstr>
      <vt:lpstr>Down syndrome (47,XX or XY,+21)</vt:lpstr>
      <vt:lpstr>Causes of Down syndrome</vt:lpstr>
      <vt:lpstr>Down syndrome</vt:lpstr>
      <vt:lpstr>Prezentace aplikace PowerPoint</vt:lpstr>
      <vt:lpstr>Incidence of Down syndrome is influenced by age of mother </vt:lpstr>
      <vt:lpstr>Causes of nondisjunction in oocytes and maternal age - hypotheses</vt:lpstr>
      <vt:lpstr>Edwards syndrome (47,XX or XY,+18) 1/6000, John Edwards 1960</vt:lpstr>
      <vt:lpstr>Prezentace aplikace PowerPoint</vt:lpstr>
      <vt:lpstr>Patau syndrome (47,XX or XY,+13) Claus Patau, 1960</vt:lpstr>
      <vt:lpstr>Prezentace aplikace PowerPoint</vt:lpstr>
      <vt:lpstr>Hexadactyly in newborn with trisomy 13</vt:lpstr>
      <vt:lpstr>Patau syndrome – cyclopia</vt:lpstr>
      <vt:lpstr>Supermale syndrome (47,XYY)</vt:lpstr>
      <vt:lpstr>80´s – „double Y“ (Alien 3 – 1992)  </vt:lpstr>
      <vt:lpstr>Klinefelter syndrome (47,XXY)</vt:lpstr>
      <vt:lpstr>Turner syndrome (45,X)</vt:lpstr>
      <vt:lpstr>XXX syndrome (47,XXX)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KGMB PřF</dc:creator>
  <cp:lastModifiedBy>jan smetty</cp:lastModifiedBy>
  <cp:revision>342</cp:revision>
  <dcterms:created xsi:type="dcterms:W3CDTF">2008-09-04T09:30:56Z</dcterms:created>
  <dcterms:modified xsi:type="dcterms:W3CDTF">2022-11-03T13:01:35Z</dcterms:modified>
</cp:coreProperties>
</file>