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94" r:id="rId2"/>
    <p:sldMasterId id="2147483709" r:id="rId3"/>
  </p:sldMasterIdLst>
  <p:notesMasterIdLst>
    <p:notesMasterId r:id="rId69"/>
  </p:notesMasterIdLst>
  <p:handoutMasterIdLst>
    <p:handoutMasterId r:id="rId70"/>
  </p:handoutMasterIdLst>
  <p:sldIdLst>
    <p:sldId id="400" r:id="rId4"/>
    <p:sldId id="518" r:id="rId5"/>
    <p:sldId id="424" r:id="rId6"/>
    <p:sldId id="407" r:id="rId7"/>
    <p:sldId id="446" r:id="rId8"/>
    <p:sldId id="444" r:id="rId9"/>
    <p:sldId id="523" r:id="rId10"/>
    <p:sldId id="501" r:id="rId11"/>
    <p:sldId id="452" r:id="rId12"/>
    <p:sldId id="290" r:id="rId13"/>
    <p:sldId id="348" r:id="rId14"/>
    <p:sldId id="499" r:id="rId15"/>
    <p:sldId id="350" r:id="rId16"/>
    <p:sldId id="353" r:id="rId17"/>
    <p:sldId id="354" r:id="rId18"/>
    <p:sldId id="355" r:id="rId19"/>
    <p:sldId id="450" r:id="rId20"/>
    <p:sldId id="530" r:id="rId21"/>
    <p:sldId id="352" r:id="rId22"/>
    <p:sldId id="448" r:id="rId23"/>
    <p:sldId id="502" r:id="rId24"/>
    <p:sldId id="344" r:id="rId25"/>
    <p:sldId id="489" r:id="rId26"/>
    <p:sldId id="491" r:id="rId27"/>
    <p:sldId id="347" r:id="rId28"/>
    <p:sldId id="524" r:id="rId29"/>
    <p:sldId id="359" r:id="rId30"/>
    <p:sldId id="401" r:id="rId31"/>
    <p:sldId id="370" r:id="rId32"/>
    <p:sldId id="409" r:id="rId33"/>
    <p:sldId id="360" r:id="rId34"/>
    <p:sldId id="374" r:id="rId35"/>
    <p:sldId id="425" r:id="rId36"/>
    <p:sldId id="372" r:id="rId37"/>
    <p:sldId id="373" r:id="rId38"/>
    <p:sldId id="403" r:id="rId39"/>
    <p:sldId id="422" r:id="rId40"/>
    <p:sldId id="410" r:id="rId41"/>
    <p:sldId id="367" r:id="rId42"/>
    <p:sldId id="487" r:id="rId43"/>
    <p:sldId id="463" r:id="rId44"/>
    <p:sldId id="469" r:id="rId45"/>
    <p:sldId id="379" r:id="rId46"/>
    <p:sldId id="383" r:id="rId47"/>
    <p:sldId id="525" r:id="rId48"/>
    <p:sldId id="526" r:id="rId49"/>
    <p:sldId id="406" r:id="rId50"/>
    <p:sldId id="528" r:id="rId51"/>
    <p:sldId id="504" r:id="rId52"/>
    <p:sldId id="527" r:id="rId53"/>
    <p:sldId id="432" r:id="rId54"/>
    <p:sldId id="423" r:id="rId55"/>
    <p:sldId id="509" r:id="rId56"/>
    <p:sldId id="385" r:id="rId57"/>
    <p:sldId id="366" r:id="rId58"/>
    <p:sldId id="529" r:id="rId59"/>
    <p:sldId id="531" r:id="rId60"/>
    <p:sldId id="532" r:id="rId61"/>
    <p:sldId id="533" r:id="rId62"/>
    <p:sldId id="536" r:id="rId63"/>
    <p:sldId id="537" r:id="rId64"/>
    <p:sldId id="538" r:id="rId65"/>
    <p:sldId id="539" r:id="rId66"/>
    <p:sldId id="540" r:id="rId67"/>
    <p:sldId id="541" r:id="rId68"/>
  </p:sldIdLst>
  <p:sldSz cx="9144000" cy="6858000" type="screen4x3"/>
  <p:notesSz cx="7099300" cy="10234613"/>
  <p:custDataLst>
    <p:tags r:id="rId71"/>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smetty" initials="js" lastIdx="1" clrIdx="0">
    <p:extLst>
      <p:ext uri="{19B8F6BF-5375-455C-9EA6-DF929625EA0E}">
        <p15:presenceInfo xmlns:p15="http://schemas.microsoft.com/office/powerpoint/2012/main" userId="a6b2b17e4e65db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00"/>
    <a:srgbClr val="339966"/>
    <a:srgbClr val="C86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20" autoAdjust="0"/>
    <p:restoredTop sz="91070" autoAdjust="0"/>
  </p:normalViewPr>
  <p:slideViewPr>
    <p:cSldViewPr showGuides="1">
      <p:cViewPr varScale="1">
        <p:scale>
          <a:sx n="76" d="100"/>
          <a:sy n="76" d="100"/>
        </p:scale>
        <p:origin x="1253" y="67"/>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42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handoutMaster" Target="handoutMasters/handout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a:extLst/>
          </p:cNvPr>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860" tIns="47430" rIns="94860" bIns="47430" numCol="1" anchor="t" anchorCtr="0" compatLnSpc="1">
            <a:prstTxWarp prst="textNoShape">
              <a:avLst/>
            </a:prstTxWarp>
          </a:bodyPr>
          <a:lstStyle>
            <a:lvl1pPr defTabSz="949325" eaLnBrk="0" hangingPunct="0">
              <a:defRPr sz="1200">
                <a:latin typeface="Arial" charset="0"/>
                <a:ea typeface="ＭＳ Ｐゴシック" pitchFamily="48" charset="-128"/>
              </a:defRPr>
            </a:lvl1pPr>
          </a:lstStyle>
          <a:p>
            <a:pPr>
              <a:defRPr/>
            </a:pPr>
            <a:endParaRPr lang="cs-CZ"/>
          </a:p>
        </p:txBody>
      </p:sp>
      <p:sp>
        <p:nvSpPr>
          <p:cNvPr id="226307" name="Rectangle 3">
            <a:extLst/>
          </p:cNvPr>
          <p:cNvSpPr>
            <a:spLocks noGrp="1" noChangeArrowheads="1"/>
          </p:cNvSpPr>
          <p:nvPr>
            <p:ph type="dt" sz="quarter" idx="1"/>
          </p:nvPr>
        </p:nvSpPr>
        <p:spPr bwMode="auto">
          <a:xfrm>
            <a:off x="4021138"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860" tIns="47430" rIns="94860" bIns="47430" numCol="1" anchor="t" anchorCtr="0" compatLnSpc="1">
            <a:prstTxWarp prst="textNoShape">
              <a:avLst/>
            </a:prstTxWarp>
          </a:bodyPr>
          <a:lstStyle>
            <a:lvl1pPr algn="r" defTabSz="949325" eaLnBrk="0" hangingPunct="0">
              <a:defRPr sz="1200">
                <a:latin typeface="Arial" charset="0"/>
                <a:ea typeface="ＭＳ Ｐゴシック" pitchFamily="48" charset="-128"/>
              </a:defRPr>
            </a:lvl1pPr>
          </a:lstStyle>
          <a:p>
            <a:pPr>
              <a:defRPr/>
            </a:pPr>
            <a:endParaRPr lang="cs-CZ"/>
          </a:p>
        </p:txBody>
      </p:sp>
      <p:sp>
        <p:nvSpPr>
          <p:cNvPr id="226308" name="Rectangle 4">
            <a:extLst/>
          </p:cNvPr>
          <p:cNvSpPr>
            <a:spLocks noGrp="1" noChangeArrowheads="1"/>
          </p:cNvSpPr>
          <p:nvPr>
            <p:ph type="ftr" sz="quarter" idx="2"/>
          </p:nvPr>
        </p:nvSpPr>
        <p:spPr bwMode="auto">
          <a:xfrm>
            <a:off x="0"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860" tIns="47430" rIns="94860" bIns="47430" numCol="1" anchor="b" anchorCtr="0" compatLnSpc="1">
            <a:prstTxWarp prst="textNoShape">
              <a:avLst/>
            </a:prstTxWarp>
          </a:bodyPr>
          <a:lstStyle>
            <a:lvl1pPr defTabSz="949325" eaLnBrk="0" hangingPunct="0">
              <a:defRPr sz="1200">
                <a:latin typeface="Arial" charset="0"/>
                <a:ea typeface="ＭＳ Ｐゴシック" pitchFamily="48" charset="-128"/>
              </a:defRPr>
            </a:lvl1pPr>
          </a:lstStyle>
          <a:p>
            <a:pPr>
              <a:defRPr/>
            </a:pPr>
            <a:endParaRPr lang="cs-CZ"/>
          </a:p>
        </p:txBody>
      </p:sp>
      <p:sp>
        <p:nvSpPr>
          <p:cNvPr id="226309" name="Rectangle 5">
            <a:extLst/>
          </p:cNvPr>
          <p:cNvSpPr>
            <a:spLocks noGrp="1" noChangeArrowheads="1"/>
          </p:cNvSpPr>
          <p:nvPr>
            <p:ph type="sldNum" sz="quarter" idx="3"/>
          </p:nvPr>
        </p:nvSpPr>
        <p:spPr bwMode="auto">
          <a:xfrm>
            <a:off x="4021138"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860" tIns="47430" rIns="94860" bIns="47430" numCol="1" anchor="b" anchorCtr="0" compatLnSpc="1">
            <a:prstTxWarp prst="textNoShape">
              <a:avLst/>
            </a:prstTxWarp>
          </a:bodyPr>
          <a:lstStyle>
            <a:lvl1pPr algn="r" defTabSz="949325">
              <a:defRPr sz="1200"/>
            </a:lvl1pPr>
          </a:lstStyle>
          <a:p>
            <a:fld id="{28962FE7-CB3C-499E-973A-CC1DD12101DC}" type="slidenum">
              <a:rPr lang="cs-CZ" altLang="cs-CZ"/>
              <a:pPr/>
              <a:t>‹#›</a:t>
            </a:fld>
            <a:endParaRPr lang="cs-CZ" alt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p:cNvPr>
          <p:cNvSpPr>
            <a:spLocks noGrp="1" noChangeArrowheads="1"/>
          </p:cNvSpPr>
          <p:nvPr>
            <p:ph type="hdr" sz="quarter"/>
          </p:nvPr>
        </p:nvSpPr>
        <p:spPr bwMode="auto">
          <a:xfrm>
            <a:off x="0" y="0"/>
            <a:ext cx="3076575" cy="51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4860" tIns="47430" rIns="94860" bIns="47430" numCol="1" anchor="t" anchorCtr="0" compatLnSpc="1">
            <a:prstTxWarp prst="textNoShape">
              <a:avLst/>
            </a:prstTxWarp>
          </a:bodyPr>
          <a:lstStyle>
            <a:lvl1pPr defTabSz="949325" eaLnBrk="0" hangingPunct="0">
              <a:defRPr sz="1200">
                <a:latin typeface="Arial" charset="0"/>
                <a:ea typeface="ＭＳ Ｐゴシック" pitchFamily="48" charset="-128"/>
              </a:defRPr>
            </a:lvl1pPr>
          </a:lstStyle>
          <a:p>
            <a:pPr>
              <a:defRPr/>
            </a:pPr>
            <a:endParaRPr lang="en-US"/>
          </a:p>
        </p:txBody>
      </p:sp>
      <p:sp>
        <p:nvSpPr>
          <p:cNvPr id="54275" name="Rectangle 3">
            <a:extLst/>
          </p:cNvPr>
          <p:cNvSpPr>
            <a:spLocks noGrp="1" noChangeArrowheads="1"/>
          </p:cNvSpPr>
          <p:nvPr>
            <p:ph type="dt" idx="1"/>
          </p:nvPr>
        </p:nvSpPr>
        <p:spPr bwMode="auto">
          <a:xfrm>
            <a:off x="4022725" y="0"/>
            <a:ext cx="3076575" cy="51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4860" tIns="47430" rIns="94860" bIns="47430" numCol="1" anchor="t" anchorCtr="0" compatLnSpc="1">
            <a:prstTxWarp prst="textNoShape">
              <a:avLst/>
            </a:prstTxWarp>
          </a:bodyPr>
          <a:lstStyle>
            <a:lvl1pPr algn="r" defTabSz="949325" eaLnBrk="0" hangingPunct="0">
              <a:defRPr sz="1200">
                <a:latin typeface="Arial" charset="0"/>
                <a:ea typeface="ＭＳ Ｐゴシック" pitchFamily="48" charset="-128"/>
              </a:defRPr>
            </a:lvl1pPr>
          </a:lstStyle>
          <a:p>
            <a:pPr>
              <a:defRPr/>
            </a:pPr>
            <a:endParaRPr lang="en-US"/>
          </a:p>
        </p:txBody>
      </p:sp>
      <p:sp>
        <p:nvSpPr>
          <p:cNvPr id="131076" name="Rectangle 4"/>
          <p:cNvSpPr>
            <a:spLocks noGrp="1" noRot="1" noChangeAspec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4277" name="Rectangle 5">
            <a:extLst/>
          </p:cNvPr>
          <p:cNvSpPr>
            <a:spLocks noGrp="1" noChangeArrowheads="1"/>
          </p:cNvSpPr>
          <p:nvPr>
            <p:ph type="body" sz="quarter" idx="3"/>
          </p:nvPr>
        </p:nvSpPr>
        <p:spPr bwMode="auto">
          <a:xfrm>
            <a:off x="947738" y="4860925"/>
            <a:ext cx="5203825" cy="4605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4860" tIns="47430" rIns="94860" bIns="4743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4278" name="Rectangle 6">
            <a:extLst/>
          </p:cNvPr>
          <p:cNvSpPr>
            <a:spLocks noGrp="1" noChangeArrowheads="1"/>
          </p:cNvSpPr>
          <p:nvPr>
            <p:ph type="ftr" sz="quarter" idx="4"/>
          </p:nvPr>
        </p:nvSpPr>
        <p:spPr bwMode="auto">
          <a:xfrm>
            <a:off x="0" y="9721850"/>
            <a:ext cx="3076575" cy="51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4860" tIns="47430" rIns="94860" bIns="47430" numCol="1" anchor="b" anchorCtr="0" compatLnSpc="1">
            <a:prstTxWarp prst="textNoShape">
              <a:avLst/>
            </a:prstTxWarp>
          </a:bodyPr>
          <a:lstStyle>
            <a:lvl1pPr defTabSz="949325" eaLnBrk="0" hangingPunct="0">
              <a:defRPr sz="1200">
                <a:latin typeface="Arial" charset="0"/>
                <a:ea typeface="ＭＳ Ｐゴシック" pitchFamily="48" charset="-128"/>
              </a:defRPr>
            </a:lvl1pPr>
          </a:lstStyle>
          <a:p>
            <a:pPr>
              <a:defRPr/>
            </a:pPr>
            <a:endParaRPr lang="en-US"/>
          </a:p>
        </p:txBody>
      </p:sp>
      <p:sp>
        <p:nvSpPr>
          <p:cNvPr id="54279" name="Rectangle 7">
            <a:extLst/>
          </p:cNvPr>
          <p:cNvSpPr>
            <a:spLocks noGrp="1" noChangeArrowheads="1"/>
          </p:cNvSpPr>
          <p:nvPr>
            <p:ph type="sldNum" sz="quarter" idx="5"/>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4860" tIns="47430" rIns="94860" bIns="47430" numCol="1" anchor="b" anchorCtr="0" compatLnSpc="1">
            <a:prstTxWarp prst="textNoShape">
              <a:avLst/>
            </a:prstTxWarp>
          </a:bodyPr>
          <a:lstStyle>
            <a:lvl1pPr algn="r" defTabSz="949325">
              <a:defRPr sz="1200"/>
            </a:lvl1pPr>
          </a:lstStyle>
          <a:p>
            <a:fld id="{BF3C9445-BEDC-4F34-A120-C75CCC9C842A}" type="slidenum">
              <a:rPr lang="en-US" altLang="cs-CZ"/>
              <a:pPr/>
              <a:t>‹#›</a:t>
            </a:fld>
            <a:endParaRPr lang="en-US"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defTabSz="949325">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49325">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49325">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49325">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49325">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493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493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493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493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A13105C-792B-43ED-BD77-4A9986BB149D}" type="slidenum">
              <a:rPr lang="en-US" altLang="cs-CZ"/>
              <a:pPr>
                <a:spcBef>
                  <a:spcPct val="0"/>
                </a:spcBef>
              </a:pPr>
              <a:t>1</a:t>
            </a:fld>
            <a:endParaRPr lang="en-US" altLang="cs-CZ"/>
          </a:p>
        </p:txBody>
      </p:sp>
      <p:sp>
        <p:nvSpPr>
          <p:cNvPr id="132099" name="Text Box 2"/>
          <p:cNvSpPr txBox="1">
            <a:spLocks noChangeArrowheads="1"/>
          </p:cNvSpPr>
          <p:nvPr/>
        </p:nvSpPr>
        <p:spPr bwMode="auto">
          <a:xfrm>
            <a:off x="1038225" y="777875"/>
            <a:ext cx="5021263" cy="38354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endParaRPr lang="cs-CZ" altLang="cs-CZ" sz="1800"/>
          </a:p>
        </p:txBody>
      </p:sp>
      <p:sp>
        <p:nvSpPr>
          <p:cNvPr id="132100" name="Rectangle 3"/>
          <p:cNvSpPr>
            <a:spLocks noGrp="1" noChangeArrowheads="1"/>
          </p:cNvSpPr>
          <p:nvPr>
            <p:ph type="body"/>
          </p:nvPr>
        </p:nvSpPr>
        <p:spPr>
          <a:xfrm>
            <a:off x="709613" y="4860925"/>
            <a:ext cx="5678487" cy="4603750"/>
          </a:xfrm>
          <a:noFill/>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cs-CZ" altLang="cs-CZ"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BF3C9445-BEDC-4F34-A120-C75CCC9C842A}" type="slidenum">
              <a:rPr lang="en-US" altLang="cs-CZ" smtClean="0"/>
              <a:pPr/>
              <a:t>6</a:t>
            </a:fld>
            <a:endParaRPr lang="en-US" altLang="cs-CZ"/>
          </a:p>
        </p:txBody>
      </p:sp>
    </p:spTree>
    <p:extLst>
      <p:ext uri="{BB962C8B-B14F-4D97-AF65-F5344CB8AC3E}">
        <p14:creationId xmlns:p14="http://schemas.microsoft.com/office/powerpoint/2010/main" val="1627189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defTabSz="949325">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49325">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49325">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49325">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49325">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493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493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493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493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6031D204-8AB3-4F30-AF8B-F4EA24216FBD}" type="slidenum">
              <a:rPr lang="en-US" altLang="cs-CZ"/>
              <a:pPr>
                <a:spcBef>
                  <a:spcPct val="0"/>
                </a:spcBef>
              </a:pPr>
              <a:t>10</a:t>
            </a:fld>
            <a:endParaRPr lang="en-US" altLang="cs-CZ"/>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endParaRPr lang="cs-CZ" altLang="cs-CZ"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defTabSz="949325">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49325">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49325">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49325">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49325">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493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493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493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493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2A42239-EAC7-40ED-B500-D9399709C906}" type="slidenum">
              <a:rPr lang="en-US" altLang="cs-CZ"/>
              <a:pPr>
                <a:spcBef>
                  <a:spcPct val="0"/>
                </a:spcBef>
              </a:pPr>
              <a:t>14</a:t>
            </a:fld>
            <a:endParaRPr lang="en-US" altLang="cs-CZ"/>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endParaRPr lang="cs-CZ" altLang="cs-CZ" smtClean="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defTabSz="949325">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49325">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49325">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49325">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49325">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493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493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493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493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F22EA40-7F29-44AB-AE38-55D004617480}" type="slidenum">
              <a:rPr lang="en-US" altLang="cs-CZ"/>
              <a:pPr>
                <a:spcBef>
                  <a:spcPct val="0"/>
                </a:spcBef>
              </a:pPr>
              <a:t>43</a:t>
            </a:fld>
            <a:endParaRPr lang="en-US" altLang="cs-CZ"/>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cs-CZ" altLang="cs-CZ"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defTabSz="949325">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49325">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49325">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49325">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49325">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493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493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493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493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DC0C3904-77AB-4D7C-BBC6-C65B139326AD}" type="slidenum">
              <a:rPr lang="en-US" altLang="cs-CZ"/>
              <a:pPr>
                <a:spcBef>
                  <a:spcPct val="0"/>
                </a:spcBef>
              </a:pPr>
              <a:t>63</a:t>
            </a:fld>
            <a:endParaRPr lang="en-US" altLang="cs-CZ"/>
          </a:p>
        </p:txBody>
      </p:sp>
      <p:sp>
        <p:nvSpPr>
          <p:cNvPr id="140291" name="Rectangle 2"/>
          <p:cNvSpPr>
            <a:spLocks noGrp="1" noRot="1" noChangeAspect="1" noChangeArrowheads="1" noTextEdit="1"/>
          </p:cNvSpPr>
          <p:nvPr>
            <p:ph type="sldImg"/>
          </p:nvPr>
        </p:nvSpPr>
        <p:spPr>
          <a:xfrm>
            <a:off x="992188" y="768350"/>
            <a:ext cx="5114925" cy="3836988"/>
          </a:xfrm>
          <a:ln/>
        </p:spPr>
      </p:sp>
      <p:sp>
        <p:nvSpPr>
          <p:cNvPr id="140292" name="Rectangle 3"/>
          <p:cNvSpPr>
            <a:spLocks noGrp="1" noChangeArrowheads="1"/>
          </p:cNvSpPr>
          <p:nvPr>
            <p:ph type="body" idx="1"/>
          </p:nvPr>
        </p:nvSpPr>
        <p:spPr>
          <a:xfrm>
            <a:off x="946150" y="4860925"/>
            <a:ext cx="5207000" cy="4605338"/>
          </a:xfrm>
          <a:noFill/>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1405600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a:extLst/>
            </p:cNvPr>
            <p:cNvSpPr>
              <a:spLocks noChangeArrowheads="1"/>
            </p:cNvSpPr>
            <p:nvPr/>
          </p:nvSpPr>
          <p:spPr bwMode="auto">
            <a:xfrm>
              <a:off x="0" y="0"/>
              <a:ext cx="2880" cy="432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kumimoji="1" lang="cs-CZ" altLang="cs-CZ" sz="2400">
                <a:latin typeface="Times New Roman" pitchFamily="18" charset="0"/>
              </a:endParaRPr>
            </a:p>
          </p:txBody>
        </p:sp>
        <p:sp>
          <p:nvSpPr>
            <p:cNvPr id="6" name="AutoShape 4">
              <a:extLst/>
            </p:cNvPr>
            <p:cNvSpPr>
              <a:spLocks noChangeArrowheads="1"/>
            </p:cNvSpPr>
            <p:nvPr/>
          </p:nvSpPr>
          <p:spPr bwMode="white">
            <a:xfrm>
              <a:off x="432" y="624"/>
              <a:ext cx="3264" cy="12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kumimoji="1" lang="cs-CZ" altLang="cs-CZ" sz="2400">
                <a:latin typeface="Times New Roman" pitchFamily="18"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a:extLst/>
            </p:cNvPr>
            <p:cNvSpPr>
              <a:spLocks noChangeArrowheads="1"/>
            </p:cNvSpPr>
            <p:nvPr/>
          </p:nvSpPr>
          <p:spPr bwMode="auto">
            <a:xfrm flipH="1">
              <a:off x="2288" y="3080"/>
              <a:ext cx="2914"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endParaRPr lang="cs-CZ" altLang="cs-CZ"/>
            </a:p>
          </p:txBody>
        </p:sp>
        <p:sp>
          <p:nvSpPr>
            <p:cNvPr id="9" name="AutoShape 7">
              <a:extLst/>
            </p:cNvPr>
            <p:cNvSpPr>
              <a:spLocks noChangeArrowheads="1"/>
            </p:cNvSpPr>
            <p:nvPr/>
          </p:nvSpPr>
          <p:spPr bwMode="auto">
            <a:xfrm>
              <a:off x="5196" y="3080"/>
              <a:ext cx="164"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endParaRPr lang="cs-CZ" altLang="cs-CZ"/>
            </a:p>
          </p:txBody>
        </p:sp>
      </p:grpSp>
      <p:sp>
        <p:nvSpPr>
          <p:cNvPr id="103432" name="Rectangle 8"/>
          <p:cNvSpPr>
            <a:spLocks noGrp="1" noChangeArrowheads="1"/>
          </p:cNvSpPr>
          <p:nvPr>
            <p:ph type="subTitle" idx="1"/>
          </p:nvPr>
        </p:nvSpPr>
        <p:spPr>
          <a:xfrm>
            <a:off x="4673600" y="2927350"/>
            <a:ext cx="4013200" cy="1822450"/>
          </a:xfrm>
        </p:spPr>
        <p:txBody>
          <a:bodyPr anchor="b"/>
          <a:lstStyle>
            <a:lvl1pPr marL="0" indent="0">
              <a:buFont typeface="Wingdings" pitchFamily="2" charset="2"/>
              <a:buNone/>
              <a:defRPr>
                <a:solidFill>
                  <a:schemeClr val="tx2"/>
                </a:solidFill>
              </a:defRPr>
            </a:lvl1pPr>
          </a:lstStyle>
          <a:p>
            <a:pPr lvl="0"/>
            <a:r>
              <a:rPr lang="cs-CZ" noProof="0"/>
              <a:t>Klepnutím lze upravit styl předlohy podnadpisů.</a:t>
            </a:r>
          </a:p>
        </p:txBody>
      </p:sp>
      <p:sp>
        <p:nvSpPr>
          <p:cNvPr id="103436"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pPr lvl="0"/>
            <a:r>
              <a:rPr lang="cs-CZ" noProof="0"/>
              <a:t>Klepnutím lze upravit styl předlohy nadpisů.</a:t>
            </a:r>
          </a:p>
        </p:txBody>
      </p:sp>
      <p:sp>
        <p:nvSpPr>
          <p:cNvPr id="10" name="Rectangle 9">
            <a:extLst/>
          </p:cNvPr>
          <p:cNvSpPr>
            <a:spLocks noGrp="1" noChangeArrowheads="1"/>
          </p:cNvSpPr>
          <p:nvPr>
            <p:ph type="dt" sz="quarter" idx="10"/>
          </p:nvPr>
        </p:nvSpPr>
        <p:spPr/>
        <p:txBody>
          <a:bodyPr/>
          <a:lstStyle>
            <a:lvl1pPr>
              <a:defRPr>
                <a:solidFill>
                  <a:schemeClr val="bg1"/>
                </a:solidFill>
              </a:defRPr>
            </a:lvl1pPr>
          </a:lstStyle>
          <a:p>
            <a:pPr>
              <a:defRPr/>
            </a:pPr>
            <a:endParaRPr lang="cs-CZ"/>
          </a:p>
        </p:txBody>
      </p:sp>
      <p:sp>
        <p:nvSpPr>
          <p:cNvPr id="11" name="Rectangle 10">
            <a:extLst/>
          </p:cNvPr>
          <p:cNvSpPr>
            <a:spLocks noGrp="1" noChangeArrowheads="1"/>
          </p:cNvSpPr>
          <p:nvPr>
            <p:ph type="ftr" sz="quarter" idx="11"/>
          </p:nvPr>
        </p:nvSpPr>
        <p:spPr/>
        <p:txBody>
          <a:bodyPr/>
          <a:lstStyle>
            <a:lvl1pPr algn="r">
              <a:defRPr/>
            </a:lvl1pPr>
          </a:lstStyle>
          <a:p>
            <a:pPr>
              <a:defRPr/>
            </a:pPr>
            <a:endParaRPr lang="cs-CZ"/>
          </a:p>
        </p:txBody>
      </p:sp>
      <p:sp>
        <p:nvSpPr>
          <p:cNvPr id="12" name="Rectangle 11">
            <a:extLst/>
          </p:cNvPr>
          <p:cNvSpPr>
            <a:spLocks noGrp="1" noChangeArrowheads="1"/>
          </p:cNvSpPr>
          <p:nvPr>
            <p:ph type="sldNum" sz="quarter" idx="12"/>
          </p:nvPr>
        </p:nvSpPr>
        <p:spPr>
          <a:xfrm>
            <a:off x="76200" y="6248400"/>
            <a:ext cx="587375" cy="488950"/>
          </a:xfrm>
        </p:spPr>
        <p:txBody>
          <a:bodyPr anchorCtr="0"/>
          <a:lstStyle>
            <a:lvl1pPr>
              <a:defRPr/>
            </a:lvl1pPr>
          </a:lstStyle>
          <a:p>
            <a:fld id="{5BEA7C1D-A078-4458-9B47-DB941E89A01D}" type="slidenum">
              <a:rPr lang="cs-CZ" altLang="cs-CZ"/>
              <a:pPr/>
              <a:t>‹#›</a:t>
            </a:fld>
            <a:endParaRPr lang="cs-CZ" altLang="cs-CZ"/>
          </a:p>
        </p:txBody>
      </p:sp>
    </p:spTree>
    <p:extLst>
      <p:ext uri="{BB962C8B-B14F-4D97-AF65-F5344CB8AC3E}">
        <p14:creationId xmlns:p14="http://schemas.microsoft.com/office/powerpoint/2010/main" val="1865583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13">
            <a:extLst/>
          </p:cNvPr>
          <p:cNvSpPr>
            <a:spLocks noGrp="1" noChangeArrowheads="1"/>
          </p:cNvSpPr>
          <p:nvPr>
            <p:ph type="sldNum" sz="quarter" idx="12"/>
          </p:nvPr>
        </p:nvSpPr>
        <p:spPr>
          <a:ln/>
        </p:spPr>
        <p:txBody>
          <a:bodyPr/>
          <a:lstStyle>
            <a:lvl1pPr>
              <a:defRPr/>
            </a:lvl1pPr>
          </a:lstStyle>
          <a:p>
            <a:fld id="{B8DD2A2F-4F12-4382-B7E7-87111E703975}" type="slidenum">
              <a:rPr lang="cs-CZ" altLang="cs-CZ"/>
              <a:pPr/>
              <a:t>‹#›</a:t>
            </a:fld>
            <a:endParaRPr lang="cs-CZ" altLang="cs-CZ"/>
          </a:p>
        </p:txBody>
      </p:sp>
    </p:spTree>
    <p:extLst>
      <p:ext uri="{BB962C8B-B14F-4D97-AF65-F5344CB8AC3E}">
        <p14:creationId xmlns:p14="http://schemas.microsoft.com/office/powerpoint/2010/main" val="1666889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05600" y="762000"/>
            <a:ext cx="1981200" cy="532447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762000" y="762000"/>
            <a:ext cx="5791200" cy="532447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13">
            <a:extLst/>
          </p:cNvPr>
          <p:cNvSpPr>
            <a:spLocks noGrp="1" noChangeArrowheads="1"/>
          </p:cNvSpPr>
          <p:nvPr>
            <p:ph type="sldNum" sz="quarter" idx="12"/>
          </p:nvPr>
        </p:nvSpPr>
        <p:spPr>
          <a:ln/>
        </p:spPr>
        <p:txBody>
          <a:bodyPr/>
          <a:lstStyle>
            <a:lvl1pPr>
              <a:defRPr/>
            </a:lvl1pPr>
          </a:lstStyle>
          <a:p>
            <a:fld id="{B5ABBDC5-1BBF-44DD-B94B-622828FB2493}" type="slidenum">
              <a:rPr lang="cs-CZ" altLang="cs-CZ"/>
              <a:pPr/>
              <a:t>‹#›</a:t>
            </a:fld>
            <a:endParaRPr lang="cs-CZ" altLang="cs-CZ"/>
          </a:p>
        </p:txBody>
      </p:sp>
    </p:spTree>
    <p:extLst>
      <p:ext uri="{BB962C8B-B14F-4D97-AF65-F5344CB8AC3E}">
        <p14:creationId xmlns:p14="http://schemas.microsoft.com/office/powerpoint/2010/main" val="2682938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762000" y="762000"/>
            <a:ext cx="7924800" cy="1143000"/>
          </a:xfrm>
        </p:spPr>
        <p:txBody>
          <a:bodyPr/>
          <a:lstStyle/>
          <a:p>
            <a:r>
              <a:rPr lang="cs-CZ"/>
              <a:t>Kliknutím lze upravit styl.</a:t>
            </a:r>
          </a:p>
        </p:txBody>
      </p:sp>
      <p:sp>
        <p:nvSpPr>
          <p:cNvPr id="3" name="Zástupný symbol pro text 2"/>
          <p:cNvSpPr>
            <a:spLocks noGrp="1"/>
          </p:cNvSpPr>
          <p:nvPr>
            <p:ph type="body" sz="half" idx="1"/>
          </p:nvPr>
        </p:nvSpPr>
        <p:spPr>
          <a:xfrm>
            <a:off x="838200" y="2362200"/>
            <a:ext cx="3770313" cy="37242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4760913" y="2362200"/>
            <a:ext cx="3770312" cy="3724275"/>
          </a:xfrm>
        </p:spPr>
        <p:txBody>
          <a:bodyPr/>
          <a:lstStyle/>
          <a:p>
            <a:pPr lvl="0"/>
            <a:endParaRPr lang="cs-CZ" noProof="0"/>
          </a:p>
        </p:txBody>
      </p:sp>
      <p:sp>
        <p:nvSpPr>
          <p:cNvPr id="5"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3">
            <a:extLst/>
          </p:cNvPr>
          <p:cNvSpPr>
            <a:spLocks noGrp="1" noChangeArrowheads="1"/>
          </p:cNvSpPr>
          <p:nvPr>
            <p:ph type="sldNum" sz="quarter" idx="12"/>
          </p:nvPr>
        </p:nvSpPr>
        <p:spPr>
          <a:ln/>
        </p:spPr>
        <p:txBody>
          <a:bodyPr/>
          <a:lstStyle>
            <a:lvl1pPr>
              <a:defRPr/>
            </a:lvl1pPr>
          </a:lstStyle>
          <a:p>
            <a:fld id="{2E59DA9C-3688-4E90-8CC2-8AC66C0B38DA}" type="slidenum">
              <a:rPr lang="cs-CZ" altLang="cs-CZ"/>
              <a:pPr/>
              <a:t>‹#›</a:t>
            </a:fld>
            <a:endParaRPr lang="cs-CZ" altLang="cs-CZ"/>
          </a:p>
        </p:txBody>
      </p:sp>
    </p:spTree>
    <p:extLst>
      <p:ext uri="{BB962C8B-B14F-4D97-AF65-F5344CB8AC3E}">
        <p14:creationId xmlns:p14="http://schemas.microsoft.com/office/powerpoint/2010/main" val="1284405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762000" y="762000"/>
            <a:ext cx="7924800" cy="1143000"/>
          </a:xfrm>
        </p:spPr>
        <p:txBody>
          <a:bodyPr/>
          <a:lstStyle/>
          <a:p>
            <a:r>
              <a:rPr lang="cs-CZ"/>
              <a:t>Kliknutím lze upravit styl.</a:t>
            </a:r>
          </a:p>
        </p:txBody>
      </p:sp>
      <p:sp>
        <p:nvSpPr>
          <p:cNvPr id="3" name="Zástupný symbol pro text 2"/>
          <p:cNvSpPr>
            <a:spLocks noGrp="1"/>
          </p:cNvSpPr>
          <p:nvPr>
            <p:ph type="body" sz="half" idx="1"/>
          </p:nvPr>
        </p:nvSpPr>
        <p:spPr>
          <a:xfrm>
            <a:off x="838200" y="2362200"/>
            <a:ext cx="3770313" cy="37242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760913" y="2362200"/>
            <a:ext cx="3770312" cy="37242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3">
            <a:extLst/>
          </p:cNvPr>
          <p:cNvSpPr>
            <a:spLocks noGrp="1" noChangeArrowheads="1"/>
          </p:cNvSpPr>
          <p:nvPr>
            <p:ph type="sldNum" sz="quarter" idx="12"/>
          </p:nvPr>
        </p:nvSpPr>
        <p:spPr>
          <a:ln/>
        </p:spPr>
        <p:txBody>
          <a:bodyPr/>
          <a:lstStyle>
            <a:lvl1pPr>
              <a:defRPr/>
            </a:lvl1pPr>
          </a:lstStyle>
          <a:p>
            <a:fld id="{01DB5E3C-7687-4D51-9990-B363C0FA9ADE}" type="slidenum">
              <a:rPr lang="cs-CZ" altLang="cs-CZ"/>
              <a:pPr/>
              <a:t>‹#›</a:t>
            </a:fld>
            <a:endParaRPr lang="cs-CZ" altLang="cs-CZ"/>
          </a:p>
        </p:txBody>
      </p:sp>
    </p:spTree>
    <p:extLst>
      <p:ext uri="{BB962C8B-B14F-4D97-AF65-F5344CB8AC3E}">
        <p14:creationId xmlns:p14="http://schemas.microsoft.com/office/powerpoint/2010/main" val="3805838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762000" y="762000"/>
            <a:ext cx="7924800" cy="1143000"/>
          </a:xfrm>
        </p:spPr>
        <p:txBody>
          <a:bodyPr/>
          <a:lstStyle/>
          <a:p>
            <a:r>
              <a:rPr lang="cs-CZ"/>
              <a:t>Kliknutím lze upravit styl.</a:t>
            </a:r>
          </a:p>
        </p:txBody>
      </p:sp>
      <p:sp>
        <p:nvSpPr>
          <p:cNvPr id="3" name="Zástupný symbol pro text 2"/>
          <p:cNvSpPr>
            <a:spLocks noGrp="1"/>
          </p:cNvSpPr>
          <p:nvPr>
            <p:ph type="body" sz="half" idx="1"/>
          </p:nvPr>
        </p:nvSpPr>
        <p:spPr>
          <a:xfrm>
            <a:off x="838200" y="2362200"/>
            <a:ext cx="3770313" cy="37242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760913" y="2362200"/>
            <a:ext cx="3770312" cy="17859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760913" y="4300538"/>
            <a:ext cx="3770312" cy="1785937"/>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13">
            <a:extLst/>
          </p:cNvPr>
          <p:cNvSpPr>
            <a:spLocks noGrp="1" noChangeArrowheads="1"/>
          </p:cNvSpPr>
          <p:nvPr>
            <p:ph type="sldNum" sz="quarter" idx="12"/>
          </p:nvPr>
        </p:nvSpPr>
        <p:spPr>
          <a:ln/>
        </p:spPr>
        <p:txBody>
          <a:bodyPr/>
          <a:lstStyle>
            <a:lvl1pPr>
              <a:defRPr/>
            </a:lvl1pPr>
          </a:lstStyle>
          <a:p>
            <a:fld id="{032B410B-CEDA-474E-905D-07490622490D}" type="slidenum">
              <a:rPr lang="cs-CZ" altLang="cs-CZ"/>
              <a:pPr/>
              <a:t>‹#›</a:t>
            </a:fld>
            <a:endParaRPr lang="cs-CZ" altLang="cs-CZ"/>
          </a:p>
        </p:txBody>
      </p:sp>
    </p:spTree>
    <p:extLst>
      <p:ext uri="{BB962C8B-B14F-4D97-AF65-F5344CB8AC3E}">
        <p14:creationId xmlns:p14="http://schemas.microsoft.com/office/powerpoint/2010/main" val="3226010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a:extLst/>
            </p:cNvPr>
            <p:cNvSpPr>
              <a:spLocks noChangeArrowheads="1"/>
            </p:cNvSpPr>
            <p:nvPr/>
          </p:nvSpPr>
          <p:spPr bwMode="auto">
            <a:xfrm>
              <a:off x="0" y="0"/>
              <a:ext cx="2880" cy="432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kumimoji="1" lang="cs-CZ" altLang="cs-CZ" sz="2400">
                <a:solidFill>
                  <a:srgbClr val="003366"/>
                </a:solidFill>
                <a:latin typeface="Times New Roman" pitchFamily="18" charset="0"/>
              </a:endParaRPr>
            </a:p>
          </p:txBody>
        </p:sp>
        <p:sp>
          <p:nvSpPr>
            <p:cNvPr id="6" name="AutoShape 4">
              <a:extLst/>
            </p:cNvPr>
            <p:cNvSpPr>
              <a:spLocks noChangeArrowheads="1"/>
            </p:cNvSpPr>
            <p:nvPr/>
          </p:nvSpPr>
          <p:spPr bwMode="white">
            <a:xfrm>
              <a:off x="432" y="624"/>
              <a:ext cx="3264" cy="12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kumimoji="1" lang="cs-CZ" altLang="cs-CZ" sz="2400">
                <a:solidFill>
                  <a:srgbClr val="003366"/>
                </a:solidFill>
                <a:latin typeface="Times New Roman" pitchFamily="18"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a:extLst/>
            </p:cNvPr>
            <p:cNvSpPr>
              <a:spLocks noChangeArrowheads="1"/>
            </p:cNvSpPr>
            <p:nvPr/>
          </p:nvSpPr>
          <p:spPr bwMode="auto">
            <a:xfrm flipH="1">
              <a:off x="2288" y="3080"/>
              <a:ext cx="2914"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endParaRPr lang="cs-CZ" altLang="cs-CZ">
                <a:solidFill>
                  <a:srgbClr val="003366"/>
                </a:solidFill>
              </a:endParaRPr>
            </a:p>
          </p:txBody>
        </p:sp>
        <p:sp>
          <p:nvSpPr>
            <p:cNvPr id="9" name="AutoShape 7">
              <a:extLst/>
            </p:cNvPr>
            <p:cNvSpPr>
              <a:spLocks noChangeArrowheads="1"/>
            </p:cNvSpPr>
            <p:nvPr/>
          </p:nvSpPr>
          <p:spPr bwMode="auto">
            <a:xfrm>
              <a:off x="5196" y="3080"/>
              <a:ext cx="164"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endParaRPr lang="cs-CZ" altLang="cs-CZ">
                <a:solidFill>
                  <a:srgbClr val="003366"/>
                </a:solidFill>
              </a:endParaRPr>
            </a:p>
          </p:txBody>
        </p:sp>
      </p:grpSp>
      <p:sp>
        <p:nvSpPr>
          <p:cNvPr id="103432" name="Rectangle 8"/>
          <p:cNvSpPr>
            <a:spLocks noGrp="1" noChangeArrowheads="1"/>
          </p:cNvSpPr>
          <p:nvPr>
            <p:ph type="subTitle" idx="1"/>
          </p:nvPr>
        </p:nvSpPr>
        <p:spPr>
          <a:xfrm>
            <a:off x="4673600" y="2927350"/>
            <a:ext cx="4013200" cy="1822450"/>
          </a:xfrm>
        </p:spPr>
        <p:txBody>
          <a:bodyPr anchor="b"/>
          <a:lstStyle>
            <a:lvl1pPr marL="0" indent="0">
              <a:buFont typeface="Wingdings" pitchFamily="2" charset="2"/>
              <a:buNone/>
              <a:defRPr>
                <a:solidFill>
                  <a:schemeClr val="tx2"/>
                </a:solidFill>
              </a:defRPr>
            </a:lvl1pPr>
          </a:lstStyle>
          <a:p>
            <a:pPr lvl="0"/>
            <a:r>
              <a:rPr lang="cs-CZ" noProof="0"/>
              <a:t>Klepnutím lze upravit styl předlohy podnadpisů.</a:t>
            </a:r>
          </a:p>
        </p:txBody>
      </p:sp>
      <p:sp>
        <p:nvSpPr>
          <p:cNvPr id="103436"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pPr lvl="0"/>
            <a:r>
              <a:rPr lang="cs-CZ" noProof="0"/>
              <a:t>Klepnutím lze upravit styl předlohy nadpisů.</a:t>
            </a:r>
          </a:p>
        </p:txBody>
      </p:sp>
      <p:sp>
        <p:nvSpPr>
          <p:cNvPr id="10" name="Rectangle 9">
            <a:extLst/>
          </p:cNvPr>
          <p:cNvSpPr>
            <a:spLocks noGrp="1" noChangeArrowheads="1"/>
          </p:cNvSpPr>
          <p:nvPr>
            <p:ph type="dt" sz="quarter" idx="10"/>
          </p:nvPr>
        </p:nvSpPr>
        <p:spPr/>
        <p:txBody>
          <a:bodyPr/>
          <a:lstStyle>
            <a:lvl1pPr>
              <a:defRPr>
                <a:solidFill>
                  <a:srgbClr val="FFFFFF"/>
                </a:solidFill>
              </a:defRPr>
            </a:lvl1pPr>
          </a:lstStyle>
          <a:p>
            <a:pPr>
              <a:defRPr/>
            </a:pPr>
            <a:endParaRPr lang="cs-CZ"/>
          </a:p>
        </p:txBody>
      </p:sp>
      <p:sp>
        <p:nvSpPr>
          <p:cNvPr id="11" name="Rectangle 10">
            <a:extLst/>
          </p:cNvPr>
          <p:cNvSpPr>
            <a:spLocks noGrp="1" noChangeArrowheads="1"/>
          </p:cNvSpPr>
          <p:nvPr>
            <p:ph type="ftr" sz="quarter" idx="11"/>
          </p:nvPr>
        </p:nvSpPr>
        <p:spPr/>
        <p:txBody>
          <a:bodyPr/>
          <a:lstStyle>
            <a:lvl1pPr algn="r">
              <a:defRPr/>
            </a:lvl1pPr>
          </a:lstStyle>
          <a:p>
            <a:pPr>
              <a:defRPr/>
            </a:pPr>
            <a:endParaRPr lang="cs-CZ"/>
          </a:p>
        </p:txBody>
      </p:sp>
      <p:sp>
        <p:nvSpPr>
          <p:cNvPr id="12" name="Rectangle 11">
            <a:extLst/>
          </p:cNvPr>
          <p:cNvSpPr>
            <a:spLocks noGrp="1" noChangeArrowheads="1"/>
          </p:cNvSpPr>
          <p:nvPr>
            <p:ph type="sldNum" sz="quarter" idx="12"/>
          </p:nvPr>
        </p:nvSpPr>
        <p:spPr>
          <a:xfrm>
            <a:off x="76200" y="6248400"/>
            <a:ext cx="587375" cy="488950"/>
          </a:xfrm>
        </p:spPr>
        <p:txBody>
          <a:bodyPr anchorCtr="0"/>
          <a:lstStyle>
            <a:lvl1pPr>
              <a:defRPr/>
            </a:lvl1pPr>
          </a:lstStyle>
          <a:p>
            <a:fld id="{EA9E1A0E-BA66-40EE-9A90-141B8BDDD07A}" type="slidenum">
              <a:rPr lang="cs-CZ" altLang="cs-CZ"/>
              <a:pPr/>
              <a:t>‹#›</a:t>
            </a:fld>
            <a:endParaRPr lang="cs-CZ" altLang="cs-CZ"/>
          </a:p>
        </p:txBody>
      </p:sp>
    </p:spTree>
    <p:extLst>
      <p:ext uri="{BB962C8B-B14F-4D97-AF65-F5344CB8AC3E}">
        <p14:creationId xmlns:p14="http://schemas.microsoft.com/office/powerpoint/2010/main" val="4202464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13">
            <a:extLst/>
          </p:cNvPr>
          <p:cNvSpPr>
            <a:spLocks noGrp="1" noChangeArrowheads="1"/>
          </p:cNvSpPr>
          <p:nvPr>
            <p:ph type="sldNum" sz="quarter" idx="12"/>
          </p:nvPr>
        </p:nvSpPr>
        <p:spPr>
          <a:ln/>
        </p:spPr>
        <p:txBody>
          <a:bodyPr/>
          <a:lstStyle>
            <a:lvl1pPr>
              <a:defRPr/>
            </a:lvl1pPr>
          </a:lstStyle>
          <a:p>
            <a:fld id="{EB3573E2-348F-4610-875B-8AD8F582A54C}" type="slidenum">
              <a:rPr lang="cs-CZ" altLang="cs-CZ"/>
              <a:pPr/>
              <a:t>‹#›</a:t>
            </a:fld>
            <a:endParaRPr lang="cs-CZ" altLang="cs-CZ"/>
          </a:p>
        </p:txBody>
      </p:sp>
    </p:spTree>
    <p:extLst>
      <p:ext uri="{BB962C8B-B14F-4D97-AF65-F5344CB8AC3E}">
        <p14:creationId xmlns:p14="http://schemas.microsoft.com/office/powerpoint/2010/main" val="4099070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13">
            <a:extLst/>
          </p:cNvPr>
          <p:cNvSpPr>
            <a:spLocks noGrp="1" noChangeArrowheads="1"/>
          </p:cNvSpPr>
          <p:nvPr>
            <p:ph type="sldNum" sz="quarter" idx="12"/>
          </p:nvPr>
        </p:nvSpPr>
        <p:spPr>
          <a:ln/>
        </p:spPr>
        <p:txBody>
          <a:bodyPr/>
          <a:lstStyle>
            <a:lvl1pPr>
              <a:defRPr/>
            </a:lvl1pPr>
          </a:lstStyle>
          <a:p>
            <a:fld id="{0B62346F-6054-4B63-8A79-20005AA3450C}" type="slidenum">
              <a:rPr lang="cs-CZ" altLang="cs-CZ"/>
              <a:pPr/>
              <a:t>‹#›</a:t>
            </a:fld>
            <a:endParaRPr lang="cs-CZ" altLang="cs-CZ"/>
          </a:p>
        </p:txBody>
      </p:sp>
    </p:spTree>
    <p:extLst>
      <p:ext uri="{BB962C8B-B14F-4D97-AF65-F5344CB8AC3E}">
        <p14:creationId xmlns:p14="http://schemas.microsoft.com/office/powerpoint/2010/main" val="2503962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3">
            <a:extLst/>
          </p:cNvPr>
          <p:cNvSpPr>
            <a:spLocks noGrp="1" noChangeArrowheads="1"/>
          </p:cNvSpPr>
          <p:nvPr>
            <p:ph type="sldNum" sz="quarter" idx="12"/>
          </p:nvPr>
        </p:nvSpPr>
        <p:spPr>
          <a:ln/>
        </p:spPr>
        <p:txBody>
          <a:bodyPr/>
          <a:lstStyle>
            <a:lvl1pPr>
              <a:defRPr/>
            </a:lvl1pPr>
          </a:lstStyle>
          <a:p>
            <a:fld id="{50CD2A45-4F7D-475A-868D-D7EC53FE8D31}" type="slidenum">
              <a:rPr lang="cs-CZ" altLang="cs-CZ"/>
              <a:pPr/>
              <a:t>‹#›</a:t>
            </a:fld>
            <a:endParaRPr lang="cs-CZ" altLang="cs-CZ"/>
          </a:p>
        </p:txBody>
      </p:sp>
    </p:spTree>
    <p:extLst>
      <p:ext uri="{BB962C8B-B14F-4D97-AF65-F5344CB8AC3E}">
        <p14:creationId xmlns:p14="http://schemas.microsoft.com/office/powerpoint/2010/main" val="219581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13">
            <a:extLst/>
          </p:cNvPr>
          <p:cNvSpPr>
            <a:spLocks noGrp="1" noChangeArrowheads="1"/>
          </p:cNvSpPr>
          <p:nvPr>
            <p:ph type="sldNum" sz="quarter" idx="12"/>
          </p:nvPr>
        </p:nvSpPr>
        <p:spPr>
          <a:ln/>
        </p:spPr>
        <p:txBody>
          <a:bodyPr/>
          <a:lstStyle>
            <a:lvl1pPr>
              <a:defRPr/>
            </a:lvl1pPr>
          </a:lstStyle>
          <a:p>
            <a:fld id="{537E673F-1725-4A86-988C-127145340C49}" type="slidenum">
              <a:rPr lang="cs-CZ" altLang="cs-CZ"/>
              <a:pPr/>
              <a:t>‹#›</a:t>
            </a:fld>
            <a:endParaRPr lang="cs-CZ" altLang="cs-CZ"/>
          </a:p>
        </p:txBody>
      </p:sp>
    </p:spTree>
    <p:extLst>
      <p:ext uri="{BB962C8B-B14F-4D97-AF65-F5344CB8AC3E}">
        <p14:creationId xmlns:p14="http://schemas.microsoft.com/office/powerpoint/2010/main" val="1265582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13">
            <a:extLst/>
          </p:cNvPr>
          <p:cNvSpPr>
            <a:spLocks noGrp="1" noChangeArrowheads="1"/>
          </p:cNvSpPr>
          <p:nvPr>
            <p:ph type="sldNum" sz="quarter" idx="12"/>
          </p:nvPr>
        </p:nvSpPr>
        <p:spPr>
          <a:ln/>
        </p:spPr>
        <p:txBody>
          <a:bodyPr/>
          <a:lstStyle>
            <a:lvl1pPr>
              <a:defRPr/>
            </a:lvl1pPr>
          </a:lstStyle>
          <a:p>
            <a:fld id="{50C78ACD-1777-454F-8579-36147FD266BB}" type="slidenum">
              <a:rPr lang="cs-CZ" altLang="cs-CZ"/>
              <a:pPr/>
              <a:t>‹#›</a:t>
            </a:fld>
            <a:endParaRPr lang="cs-CZ" altLang="cs-CZ"/>
          </a:p>
        </p:txBody>
      </p:sp>
    </p:spTree>
    <p:extLst>
      <p:ext uri="{BB962C8B-B14F-4D97-AF65-F5344CB8AC3E}">
        <p14:creationId xmlns:p14="http://schemas.microsoft.com/office/powerpoint/2010/main" val="4132210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13">
            <a:extLst/>
          </p:cNvPr>
          <p:cNvSpPr>
            <a:spLocks noGrp="1" noChangeArrowheads="1"/>
          </p:cNvSpPr>
          <p:nvPr>
            <p:ph type="sldNum" sz="quarter" idx="12"/>
          </p:nvPr>
        </p:nvSpPr>
        <p:spPr>
          <a:ln/>
        </p:spPr>
        <p:txBody>
          <a:bodyPr/>
          <a:lstStyle>
            <a:lvl1pPr>
              <a:defRPr/>
            </a:lvl1pPr>
          </a:lstStyle>
          <a:p>
            <a:fld id="{653098D0-17BB-4D3F-85C8-74C8CE8F841F}" type="slidenum">
              <a:rPr lang="cs-CZ" altLang="cs-CZ"/>
              <a:pPr/>
              <a:t>‹#›</a:t>
            </a:fld>
            <a:endParaRPr lang="cs-CZ" altLang="cs-CZ"/>
          </a:p>
        </p:txBody>
      </p:sp>
    </p:spTree>
    <p:extLst>
      <p:ext uri="{BB962C8B-B14F-4D97-AF65-F5344CB8AC3E}">
        <p14:creationId xmlns:p14="http://schemas.microsoft.com/office/powerpoint/2010/main" val="1521377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13">
            <a:extLst/>
          </p:cNvPr>
          <p:cNvSpPr>
            <a:spLocks noGrp="1" noChangeArrowheads="1"/>
          </p:cNvSpPr>
          <p:nvPr>
            <p:ph type="sldNum" sz="quarter" idx="12"/>
          </p:nvPr>
        </p:nvSpPr>
        <p:spPr>
          <a:ln/>
        </p:spPr>
        <p:txBody>
          <a:bodyPr/>
          <a:lstStyle>
            <a:lvl1pPr>
              <a:defRPr/>
            </a:lvl1pPr>
          </a:lstStyle>
          <a:p>
            <a:fld id="{0AE7EC39-D53A-44D0-9C49-2E6F7424AFD0}" type="slidenum">
              <a:rPr lang="cs-CZ" altLang="cs-CZ"/>
              <a:pPr/>
              <a:t>‹#›</a:t>
            </a:fld>
            <a:endParaRPr lang="cs-CZ" altLang="cs-CZ"/>
          </a:p>
        </p:txBody>
      </p:sp>
    </p:spTree>
    <p:extLst>
      <p:ext uri="{BB962C8B-B14F-4D97-AF65-F5344CB8AC3E}">
        <p14:creationId xmlns:p14="http://schemas.microsoft.com/office/powerpoint/2010/main" val="2684073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3">
            <a:extLst/>
          </p:cNvPr>
          <p:cNvSpPr>
            <a:spLocks noGrp="1" noChangeArrowheads="1"/>
          </p:cNvSpPr>
          <p:nvPr>
            <p:ph type="sldNum" sz="quarter" idx="12"/>
          </p:nvPr>
        </p:nvSpPr>
        <p:spPr>
          <a:ln/>
        </p:spPr>
        <p:txBody>
          <a:bodyPr/>
          <a:lstStyle>
            <a:lvl1pPr>
              <a:defRPr/>
            </a:lvl1pPr>
          </a:lstStyle>
          <a:p>
            <a:fld id="{8BE99437-E4C2-4DFE-9A8C-FBFFD7309934}" type="slidenum">
              <a:rPr lang="cs-CZ" altLang="cs-CZ"/>
              <a:pPr/>
              <a:t>‹#›</a:t>
            </a:fld>
            <a:endParaRPr lang="cs-CZ" altLang="cs-CZ"/>
          </a:p>
        </p:txBody>
      </p:sp>
    </p:spTree>
    <p:extLst>
      <p:ext uri="{BB962C8B-B14F-4D97-AF65-F5344CB8AC3E}">
        <p14:creationId xmlns:p14="http://schemas.microsoft.com/office/powerpoint/2010/main" val="5838919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3">
            <a:extLst/>
          </p:cNvPr>
          <p:cNvSpPr>
            <a:spLocks noGrp="1" noChangeArrowheads="1"/>
          </p:cNvSpPr>
          <p:nvPr>
            <p:ph type="sldNum" sz="quarter" idx="12"/>
          </p:nvPr>
        </p:nvSpPr>
        <p:spPr>
          <a:ln/>
        </p:spPr>
        <p:txBody>
          <a:bodyPr/>
          <a:lstStyle>
            <a:lvl1pPr>
              <a:defRPr/>
            </a:lvl1pPr>
          </a:lstStyle>
          <a:p>
            <a:fld id="{B9389CFF-C5AF-4C46-8E33-BB4D03D3FF40}" type="slidenum">
              <a:rPr lang="cs-CZ" altLang="cs-CZ"/>
              <a:pPr/>
              <a:t>‹#›</a:t>
            </a:fld>
            <a:endParaRPr lang="cs-CZ" altLang="cs-CZ"/>
          </a:p>
        </p:txBody>
      </p:sp>
    </p:spTree>
    <p:extLst>
      <p:ext uri="{BB962C8B-B14F-4D97-AF65-F5344CB8AC3E}">
        <p14:creationId xmlns:p14="http://schemas.microsoft.com/office/powerpoint/2010/main" val="1994091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13">
            <a:extLst/>
          </p:cNvPr>
          <p:cNvSpPr>
            <a:spLocks noGrp="1" noChangeArrowheads="1"/>
          </p:cNvSpPr>
          <p:nvPr>
            <p:ph type="sldNum" sz="quarter" idx="12"/>
          </p:nvPr>
        </p:nvSpPr>
        <p:spPr>
          <a:ln/>
        </p:spPr>
        <p:txBody>
          <a:bodyPr/>
          <a:lstStyle>
            <a:lvl1pPr>
              <a:defRPr/>
            </a:lvl1pPr>
          </a:lstStyle>
          <a:p>
            <a:fld id="{0AEED3FD-161B-4671-8D80-C5F6D484E41E}" type="slidenum">
              <a:rPr lang="cs-CZ" altLang="cs-CZ"/>
              <a:pPr/>
              <a:t>‹#›</a:t>
            </a:fld>
            <a:endParaRPr lang="cs-CZ" altLang="cs-CZ"/>
          </a:p>
        </p:txBody>
      </p:sp>
    </p:spTree>
    <p:extLst>
      <p:ext uri="{BB962C8B-B14F-4D97-AF65-F5344CB8AC3E}">
        <p14:creationId xmlns:p14="http://schemas.microsoft.com/office/powerpoint/2010/main" val="991717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05600" y="762000"/>
            <a:ext cx="1981200" cy="532447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762000" y="762000"/>
            <a:ext cx="5791200" cy="532447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13">
            <a:extLst/>
          </p:cNvPr>
          <p:cNvSpPr>
            <a:spLocks noGrp="1" noChangeArrowheads="1"/>
          </p:cNvSpPr>
          <p:nvPr>
            <p:ph type="sldNum" sz="quarter" idx="12"/>
          </p:nvPr>
        </p:nvSpPr>
        <p:spPr>
          <a:ln/>
        </p:spPr>
        <p:txBody>
          <a:bodyPr/>
          <a:lstStyle>
            <a:lvl1pPr>
              <a:defRPr/>
            </a:lvl1pPr>
          </a:lstStyle>
          <a:p>
            <a:fld id="{C74E250F-C5C9-4E39-ABC4-2C75EFBD53E9}" type="slidenum">
              <a:rPr lang="cs-CZ" altLang="cs-CZ"/>
              <a:pPr/>
              <a:t>‹#›</a:t>
            </a:fld>
            <a:endParaRPr lang="cs-CZ" altLang="cs-CZ"/>
          </a:p>
        </p:txBody>
      </p:sp>
    </p:spTree>
    <p:extLst>
      <p:ext uri="{BB962C8B-B14F-4D97-AF65-F5344CB8AC3E}">
        <p14:creationId xmlns:p14="http://schemas.microsoft.com/office/powerpoint/2010/main" val="40390110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reserve="1">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762000" y="762000"/>
            <a:ext cx="7924800" cy="1143000"/>
          </a:xfrm>
        </p:spPr>
        <p:txBody>
          <a:bodyPr/>
          <a:lstStyle/>
          <a:p>
            <a:r>
              <a:rPr lang="cs-CZ"/>
              <a:t>Kliknutím lze upravit styl.</a:t>
            </a:r>
          </a:p>
        </p:txBody>
      </p:sp>
      <p:sp>
        <p:nvSpPr>
          <p:cNvPr id="3" name="Zástupný symbol pro text 2"/>
          <p:cNvSpPr>
            <a:spLocks noGrp="1"/>
          </p:cNvSpPr>
          <p:nvPr>
            <p:ph type="body" sz="half" idx="1"/>
          </p:nvPr>
        </p:nvSpPr>
        <p:spPr>
          <a:xfrm>
            <a:off x="838200" y="2362200"/>
            <a:ext cx="3770313" cy="37242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4760913" y="2362200"/>
            <a:ext cx="3770312" cy="3724275"/>
          </a:xfrm>
        </p:spPr>
        <p:txBody>
          <a:bodyPr/>
          <a:lstStyle/>
          <a:p>
            <a:pPr lvl="0"/>
            <a:endParaRPr lang="cs-CZ" noProof="0"/>
          </a:p>
        </p:txBody>
      </p:sp>
      <p:sp>
        <p:nvSpPr>
          <p:cNvPr id="5"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3">
            <a:extLst/>
          </p:cNvPr>
          <p:cNvSpPr>
            <a:spLocks noGrp="1" noChangeArrowheads="1"/>
          </p:cNvSpPr>
          <p:nvPr>
            <p:ph type="sldNum" sz="quarter" idx="12"/>
          </p:nvPr>
        </p:nvSpPr>
        <p:spPr>
          <a:ln/>
        </p:spPr>
        <p:txBody>
          <a:bodyPr/>
          <a:lstStyle>
            <a:lvl1pPr>
              <a:defRPr/>
            </a:lvl1pPr>
          </a:lstStyle>
          <a:p>
            <a:fld id="{172E61BA-F54D-448C-8BF1-A156BD796681}" type="slidenum">
              <a:rPr lang="cs-CZ" altLang="cs-CZ"/>
              <a:pPr/>
              <a:t>‹#›</a:t>
            </a:fld>
            <a:endParaRPr lang="cs-CZ" altLang="cs-CZ"/>
          </a:p>
        </p:txBody>
      </p:sp>
    </p:spTree>
    <p:extLst>
      <p:ext uri="{BB962C8B-B14F-4D97-AF65-F5344CB8AC3E}">
        <p14:creationId xmlns:p14="http://schemas.microsoft.com/office/powerpoint/2010/main" val="1590415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762000" y="762000"/>
            <a:ext cx="7924800" cy="1143000"/>
          </a:xfrm>
        </p:spPr>
        <p:txBody>
          <a:bodyPr/>
          <a:lstStyle/>
          <a:p>
            <a:r>
              <a:rPr lang="cs-CZ"/>
              <a:t>Kliknutím lze upravit styl.</a:t>
            </a:r>
          </a:p>
        </p:txBody>
      </p:sp>
      <p:sp>
        <p:nvSpPr>
          <p:cNvPr id="3" name="Zástupný symbol pro text 2"/>
          <p:cNvSpPr>
            <a:spLocks noGrp="1"/>
          </p:cNvSpPr>
          <p:nvPr>
            <p:ph type="body" sz="half" idx="1"/>
          </p:nvPr>
        </p:nvSpPr>
        <p:spPr>
          <a:xfrm>
            <a:off x="838200" y="2362200"/>
            <a:ext cx="3770313" cy="37242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760913" y="2362200"/>
            <a:ext cx="3770312" cy="37242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3">
            <a:extLst/>
          </p:cNvPr>
          <p:cNvSpPr>
            <a:spLocks noGrp="1" noChangeArrowheads="1"/>
          </p:cNvSpPr>
          <p:nvPr>
            <p:ph type="sldNum" sz="quarter" idx="12"/>
          </p:nvPr>
        </p:nvSpPr>
        <p:spPr>
          <a:ln/>
        </p:spPr>
        <p:txBody>
          <a:bodyPr/>
          <a:lstStyle>
            <a:lvl1pPr>
              <a:defRPr/>
            </a:lvl1pPr>
          </a:lstStyle>
          <a:p>
            <a:fld id="{FCFE7227-1A68-44FE-A0C6-2E041CDAFE7A}" type="slidenum">
              <a:rPr lang="cs-CZ" altLang="cs-CZ"/>
              <a:pPr/>
              <a:t>‹#›</a:t>
            </a:fld>
            <a:endParaRPr lang="cs-CZ" altLang="cs-CZ"/>
          </a:p>
        </p:txBody>
      </p:sp>
    </p:spTree>
    <p:extLst>
      <p:ext uri="{BB962C8B-B14F-4D97-AF65-F5344CB8AC3E}">
        <p14:creationId xmlns:p14="http://schemas.microsoft.com/office/powerpoint/2010/main" val="29471000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762000" y="762000"/>
            <a:ext cx="7924800" cy="1143000"/>
          </a:xfrm>
        </p:spPr>
        <p:txBody>
          <a:bodyPr/>
          <a:lstStyle/>
          <a:p>
            <a:r>
              <a:rPr lang="cs-CZ"/>
              <a:t>Kliknutím lze upravit styl.</a:t>
            </a:r>
          </a:p>
        </p:txBody>
      </p:sp>
      <p:sp>
        <p:nvSpPr>
          <p:cNvPr id="3" name="Zástupný symbol pro text 2"/>
          <p:cNvSpPr>
            <a:spLocks noGrp="1"/>
          </p:cNvSpPr>
          <p:nvPr>
            <p:ph type="body" sz="half" idx="1"/>
          </p:nvPr>
        </p:nvSpPr>
        <p:spPr>
          <a:xfrm>
            <a:off x="838200" y="2362200"/>
            <a:ext cx="3770313" cy="37242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760913" y="2362200"/>
            <a:ext cx="3770312" cy="17859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760913" y="4300538"/>
            <a:ext cx="3770312" cy="1785937"/>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13">
            <a:extLst/>
          </p:cNvPr>
          <p:cNvSpPr>
            <a:spLocks noGrp="1" noChangeArrowheads="1"/>
          </p:cNvSpPr>
          <p:nvPr>
            <p:ph type="sldNum" sz="quarter" idx="12"/>
          </p:nvPr>
        </p:nvSpPr>
        <p:spPr>
          <a:ln/>
        </p:spPr>
        <p:txBody>
          <a:bodyPr/>
          <a:lstStyle>
            <a:lvl1pPr>
              <a:defRPr/>
            </a:lvl1pPr>
          </a:lstStyle>
          <a:p>
            <a:fld id="{3385584A-6B88-46F6-AB1E-1E0DC22B5AA0}" type="slidenum">
              <a:rPr lang="cs-CZ" altLang="cs-CZ"/>
              <a:pPr/>
              <a:t>‹#›</a:t>
            </a:fld>
            <a:endParaRPr lang="cs-CZ" altLang="cs-CZ"/>
          </a:p>
        </p:txBody>
      </p:sp>
    </p:spTree>
    <p:extLst>
      <p:ext uri="{BB962C8B-B14F-4D97-AF65-F5344CB8AC3E}">
        <p14:creationId xmlns:p14="http://schemas.microsoft.com/office/powerpoint/2010/main" val="42845276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a:extLst/>
            </p:cNvPr>
            <p:cNvSpPr>
              <a:spLocks noChangeArrowheads="1"/>
            </p:cNvSpPr>
            <p:nvPr/>
          </p:nvSpPr>
          <p:spPr bwMode="auto">
            <a:xfrm>
              <a:off x="0" y="0"/>
              <a:ext cx="2880" cy="432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kumimoji="1" lang="cs-CZ" altLang="cs-CZ" sz="2400">
                <a:solidFill>
                  <a:srgbClr val="003366"/>
                </a:solidFill>
                <a:latin typeface="Times New Roman" pitchFamily="18" charset="0"/>
              </a:endParaRPr>
            </a:p>
          </p:txBody>
        </p:sp>
        <p:sp>
          <p:nvSpPr>
            <p:cNvPr id="6" name="AutoShape 4">
              <a:extLst/>
            </p:cNvPr>
            <p:cNvSpPr>
              <a:spLocks noChangeArrowheads="1"/>
            </p:cNvSpPr>
            <p:nvPr/>
          </p:nvSpPr>
          <p:spPr bwMode="white">
            <a:xfrm>
              <a:off x="432" y="624"/>
              <a:ext cx="3264" cy="12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kumimoji="1" lang="cs-CZ" altLang="cs-CZ" sz="2400">
                <a:solidFill>
                  <a:srgbClr val="003366"/>
                </a:solidFill>
                <a:latin typeface="Times New Roman" pitchFamily="18"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a:extLst/>
            </p:cNvPr>
            <p:cNvSpPr>
              <a:spLocks noChangeArrowheads="1"/>
            </p:cNvSpPr>
            <p:nvPr/>
          </p:nvSpPr>
          <p:spPr bwMode="auto">
            <a:xfrm flipH="1">
              <a:off x="2288" y="3080"/>
              <a:ext cx="2914"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endParaRPr lang="cs-CZ" altLang="cs-CZ">
                <a:solidFill>
                  <a:srgbClr val="003366"/>
                </a:solidFill>
              </a:endParaRPr>
            </a:p>
          </p:txBody>
        </p:sp>
        <p:sp>
          <p:nvSpPr>
            <p:cNvPr id="9" name="AutoShape 7">
              <a:extLst/>
            </p:cNvPr>
            <p:cNvSpPr>
              <a:spLocks noChangeArrowheads="1"/>
            </p:cNvSpPr>
            <p:nvPr/>
          </p:nvSpPr>
          <p:spPr bwMode="auto">
            <a:xfrm>
              <a:off x="5196" y="3080"/>
              <a:ext cx="164"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endParaRPr lang="cs-CZ" altLang="cs-CZ">
                <a:solidFill>
                  <a:srgbClr val="003366"/>
                </a:solidFill>
              </a:endParaRPr>
            </a:p>
          </p:txBody>
        </p:sp>
      </p:grpSp>
      <p:sp>
        <p:nvSpPr>
          <p:cNvPr id="103432" name="Rectangle 8"/>
          <p:cNvSpPr>
            <a:spLocks noGrp="1" noChangeArrowheads="1"/>
          </p:cNvSpPr>
          <p:nvPr>
            <p:ph type="subTitle" idx="1"/>
          </p:nvPr>
        </p:nvSpPr>
        <p:spPr>
          <a:xfrm>
            <a:off x="4673600" y="2927350"/>
            <a:ext cx="4013200" cy="1822450"/>
          </a:xfrm>
        </p:spPr>
        <p:txBody>
          <a:bodyPr anchor="b"/>
          <a:lstStyle>
            <a:lvl1pPr marL="0" indent="0">
              <a:buFont typeface="Wingdings" pitchFamily="2" charset="2"/>
              <a:buNone/>
              <a:defRPr>
                <a:solidFill>
                  <a:schemeClr val="tx2"/>
                </a:solidFill>
              </a:defRPr>
            </a:lvl1pPr>
          </a:lstStyle>
          <a:p>
            <a:pPr lvl="0"/>
            <a:r>
              <a:rPr lang="cs-CZ" noProof="0"/>
              <a:t>Klepnutím lze upravit styl předlohy podnadpisů.</a:t>
            </a:r>
          </a:p>
        </p:txBody>
      </p:sp>
      <p:sp>
        <p:nvSpPr>
          <p:cNvPr id="103436"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pPr lvl="0"/>
            <a:r>
              <a:rPr lang="cs-CZ" noProof="0"/>
              <a:t>Klepnutím lze upravit styl předlohy nadpisů.</a:t>
            </a:r>
          </a:p>
        </p:txBody>
      </p:sp>
      <p:sp>
        <p:nvSpPr>
          <p:cNvPr id="10" name="Rectangle 9">
            <a:extLst/>
          </p:cNvPr>
          <p:cNvSpPr>
            <a:spLocks noGrp="1" noChangeArrowheads="1"/>
          </p:cNvSpPr>
          <p:nvPr>
            <p:ph type="dt" sz="quarter" idx="10"/>
          </p:nvPr>
        </p:nvSpPr>
        <p:spPr/>
        <p:txBody>
          <a:bodyPr/>
          <a:lstStyle>
            <a:lvl1pPr>
              <a:defRPr>
                <a:solidFill>
                  <a:srgbClr val="FFFFFF"/>
                </a:solidFill>
              </a:defRPr>
            </a:lvl1pPr>
          </a:lstStyle>
          <a:p>
            <a:pPr>
              <a:defRPr/>
            </a:pPr>
            <a:endParaRPr lang="cs-CZ"/>
          </a:p>
        </p:txBody>
      </p:sp>
      <p:sp>
        <p:nvSpPr>
          <p:cNvPr id="11" name="Rectangle 10">
            <a:extLst/>
          </p:cNvPr>
          <p:cNvSpPr>
            <a:spLocks noGrp="1" noChangeArrowheads="1"/>
          </p:cNvSpPr>
          <p:nvPr>
            <p:ph type="ftr" sz="quarter" idx="11"/>
          </p:nvPr>
        </p:nvSpPr>
        <p:spPr/>
        <p:txBody>
          <a:bodyPr/>
          <a:lstStyle>
            <a:lvl1pPr algn="r">
              <a:defRPr/>
            </a:lvl1pPr>
          </a:lstStyle>
          <a:p>
            <a:pPr>
              <a:defRPr/>
            </a:pPr>
            <a:endParaRPr lang="cs-CZ"/>
          </a:p>
        </p:txBody>
      </p:sp>
      <p:sp>
        <p:nvSpPr>
          <p:cNvPr id="12" name="Rectangle 11">
            <a:extLst/>
          </p:cNvPr>
          <p:cNvSpPr>
            <a:spLocks noGrp="1" noChangeArrowheads="1"/>
          </p:cNvSpPr>
          <p:nvPr>
            <p:ph type="sldNum" sz="quarter" idx="12"/>
          </p:nvPr>
        </p:nvSpPr>
        <p:spPr>
          <a:xfrm>
            <a:off x="76200" y="6248400"/>
            <a:ext cx="587375" cy="488950"/>
          </a:xfrm>
        </p:spPr>
        <p:txBody>
          <a:bodyPr anchorCtr="0"/>
          <a:lstStyle>
            <a:lvl1pPr>
              <a:defRPr/>
            </a:lvl1pPr>
          </a:lstStyle>
          <a:p>
            <a:fld id="{E61F49AC-E078-47A8-88C3-A847F65D417C}" type="slidenum">
              <a:rPr lang="cs-CZ" altLang="cs-CZ"/>
              <a:pPr/>
              <a:t>‹#›</a:t>
            </a:fld>
            <a:endParaRPr lang="cs-CZ" altLang="cs-CZ"/>
          </a:p>
        </p:txBody>
      </p:sp>
    </p:spTree>
    <p:extLst>
      <p:ext uri="{BB962C8B-B14F-4D97-AF65-F5344CB8AC3E}">
        <p14:creationId xmlns:p14="http://schemas.microsoft.com/office/powerpoint/2010/main" val="2114986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13">
            <a:extLst/>
          </p:cNvPr>
          <p:cNvSpPr>
            <a:spLocks noGrp="1" noChangeArrowheads="1"/>
          </p:cNvSpPr>
          <p:nvPr>
            <p:ph type="sldNum" sz="quarter" idx="12"/>
          </p:nvPr>
        </p:nvSpPr>
        <p:spPr>
          <a:ln/>
        </p:spPr>
        <p:txBody>
          <a:bodyPr/>
          <a:lstStyle>
            <a:lvl1pPr>
              <a:defRPr/>
            </a:lvl1pPr>
          </a:lstStyle>
          <a:p>
            <a:fld id="{AE341C67-E85D-4D99-B66A-3B260EE000A9}" type="slidenum">
              <a:rPr lang="cs-CZ" altLang="cs-CZ"/>
              <a:pPr/>
              <a:t>‹#›</a:t>
            </a:fld>
            <a:endParaRPr lang="cs-CZ" altLang="cs-CZ"/>
          </a:p>
        </p:txBody>
      </p:sp>
    </p:spTree>
    <p:extLst>
      <p:ext uri="{BB962C8B-B14F-4D97-AF65-F5344CB8AC3E}">
        <p14:creationId xmlns:p14="http://schemas.microsoft.com/office/powerpoint/2010/main" val="317276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13">
            <a:extLst/>
          </p:cNvPr>
          <p:cNvSpPr>
            <a:spLocks noGrp="1" noChangeArrowheads="1"/>
          </p:cNvSpPr>
          <p:nvPr>
            <p:ph type="sldNum" sz="quarter" idx="12"/>
          </p:nvPr>
        </p:nvSpPr>
        <p:spPr>
          <a:ln/>
        </p:spPr>
        <p:txBody>
          <a:bodyPr/>
          <a:lstStyle>
            <a:lvl1pPr>
              <a:defRPr/>
            </a:lvl1pPr>
          </a:lstStyle>
          <a:p>
            <a:fld id="{AB60856E-7D33-4A56-8589-74324DBB9EAF}" type="slidenum">
              <a:rPr lang="cs-CZ" altLang="cs-CZ"/>
              <a:pPr/>
              <a:t>‹#›</a:t>
            </a:fld>
            <a:endParaRPr lang="cs-CZ" altLang="cs-CZ"/>
          </a:p>
        </p:txBody>
      </p:sp>
    </p:spTree>
    <p:extLst>
      <p:ext uri="{BB962C8B-B14F-4D97-AF65-F5344CB8AC3E}">
        <p14:creationId xmlns:p14="http://schemas.microsoft.com/office/powerpoint/2010/main" val="6417078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13">
            <a:extLst/>
          </p:cNvPr>
          <p:cNvSpPr>
            <a:spLocks noGrp="1" noChangeArrowheads="1"/>
          </p:cNvSpPr>
          <p:nvPr>
            <p:ph type="sldNum" sz="quarter" idx="12"/>
          </p:nvPr>
        </p:nvSpPr>
        <p:spPr>
          <a:ln/>
        </p:spPr>
        <p:txBody>
          <a:bodyPr/>
          <a:lstStyle>
            <a:lvl1pPr>
              <a:defRPr/>
            </a:lvl1pPr>
          </a:lstStyle>
          <a:p>
            <a:fld id="{ED363A1E-213C-47DA-9A40-F62F37DC2983}" type="slidenum">
              <a:rPr lang="cs-CZ" altLang="cs-CZ"/>
              <a:pPr/>
              <a:t>‹#›</a:t>
            </a:fld>
            <a:endParaRPr lang="cs-CZ" altLang="cs-CZ"/>
          </a:p>
        </p:txBody>
      </p:sp>
    </p:spTree>
    <p:extLst>
      <p:ext uri="{BB962C8B-B14F-4D97-AF65-F5344CB8AC3E}">
        <p14:creationId xmlns:p14="http://schemas.microsoft.com/office/powerpoint/2010/main" val="3935141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3">
            <a:extLst/>
          </p:cNvPr>
          <p:cNvSpPr>
            <a:spLocks noGrp="1" noChangeArrowheads="1"/>
          </p:cNvSpPr>
          <p:nvPr>
            <p:ph type="sldNum" sz="quarter" idx="12"/>
          </p:nvPr>
        </p:nvSpPr>
        <p:spPr>
          <a:ln/>
        </p:spPr>
        <p:txBody>
          <a:bodyPr/>
          <a:lstStyle>
            <a:lvl1pPr>
              <a:defRPr/>
            </a:lvl1pPr>
          </a:lstStyle>
          <a:p>
            <a:fld id="{F8C5B2AA-D7C1-49C8-809D-2F0D342BE80E}" type="slidenum">
              <a:rPr lang="cs-CZ" altLang="cs-CZ"/>
              <a:pPr/>
              <a:t>‹#›</a:t>
            </a:fld>
            <a:endParaRPr lang="cs-CZ" altLang="cs-CZ"/>
          </a:p>
        </p:txBody>
      </p:sp>
    </p:spTree>
    <p:extLst>
      <p:ext uri="{BB962C8B-B14F-4D97-AF65-F5344CB8AC3E}">
        <p14:creationId xmlns:p14="http://schemas.microsoft.com/office/powerpoint/2010/main" val="2021324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13">
            <a:extLst/>
          </p:cNvPr>
          <p:cNvSpPr>
            <a:spLocks noGrp="1" noChangeArrowheads="1"/>
          </p:cNvSpPr>
          <p:nvPr>
            <p:ph type="sldNum" sz="quarter" idx="12"/>
          </p:nvPr>
        </p:nvSpPr>
        <p:spPr>
          <a:ln/>
        </p:spPr>
        <p:txBody>
          <a:bodyPr/>
          <a:lstStyle>
            <a:lvl1pPr>
              <a:defRPr/>
            </a:lvl1pPr>
          </a:lstStyle>
          <a:p>
            <a:fld id="{C3B6B556-4211-4874-8FD9-9285ADF3550D}" type="slidenum">
              <a:rPr lang="cs-CZ" altLang="cs-CZ"/>
              <a:pPr/>
              <a:t>‹#›</a:t>
            </a:fld>
            <a:endParaRPr lang="cs-CZ" altLang="cs-CZ"/>
          </a:p>
        </p:txBody>
      </p:sp>
    </p:spTree>
    <p:extLst>
      <p:ext uri="{BB962C8B-B14F-4D97-AF65-F5344CB8AC3E}">
        <p14:creationId xmlns:p14="http://schemas.microsoft.com/office/powerpoint/2010/main" val="2968820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13">
            <a:extLst/>
          </p:cNvPr>
          <p:cNvSpPr>
            <a:spLocks noGrp="1" noChangeArrowheads="1"/>
          </p:cNvSpPr>
          <p:nvPr>
            <p:ph type="sldNum" sz="quarter" idx="12"/>
          </p:nvPr>
        </p:nvSpPr>
        <p:spPr>
          <a:ln/>
        </p:spPr>
        <p:txBody>
          <a:bodyPr/>
          <a:lstStyle>
            <a:lvl1pPr>
              <a:defRPr/>
            </a:lvl1pPr>
          </a:lstStyle>
          <a:p>
            <a:fld id="{F8593C5D-7B5E-42B8-A883-C2079FD9D995}" type="slidenum">
              <a:rPr lang="cs-CZ" altLang="cs-CZ"/>
              <a:pPr/>
              <a:t>‹#›</a:t>
            </a:fld>
            <a:endParaRPr lang="cs-CZ" altLang="cs-CZ"/>
          </a:p>
        </p:txBody>
      </p:sp>
    </p:spTree>
    <p:extLst>
      <p:ext uri="{BB962C8B-B14F-4D97-AF65-F5344CB8AC3E}">
        <p14:creationId xmlns:p14="http://schemas.microsoft.com/office/powerpoint/2010/main" val="3530774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13">
            <a:extLst/>
          </p:cNvPr>
          <p:cNvSpPr>
            <a:spLocks noGrp="1" noChangeArrowheads="1"/>
          </p:cNvSpPr>
          <p:nvPr>
            <p:ph type="sldNum" sz="quarter" idx="12"/>
          </p:nvPr>
        </p:nvSpPr>
        <p:spPr>
          <a:ln/>
        </p:spPr>
        <p:txBody>
          <a:bodyPr/>
          <a:lstStyle>
            <a:lvl1pPr>
              <a:defRPr/>
            </a:lvl1pPr>
          </a:lstStyle>
          <a:p>
            <a:fld id="{8A5F6DA1-E7FD-41B9-9AD3-90F0B583EACB}" type="slidenum">
              <a:rPr lang="cs-CZ" altLang="cs-CZ"/>
              <a:pPr/>
              <a:t>‹#›</a:t>
            </a:fld>
            <a:endParaRPr lang="cs-CZ" altLang="cs-CZ"/>
          </a:p>
        </p:txBody>
      </p:sp>
    </p:spTree>
    <p:extLst>
      <p:ext uri="{BB962C8B-B14F-4D97-AF65-F5344CB8AC3E}">
        <p14:creationId xmlns:p14="http://schemas.microsoft.com/office/powerpoint/2010/main" val="775288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3">
            <a:extLst/>
          </p:cNvPr>
          <p:cNvSpPr>
            <a:spLocks noGrp="1" noChangeArrowheads="1"/>
          </p:cNvSpPr>
          <p:nvPr>
            <p:ph type="sldNum" sz="quarter" idx="12"/>
          </p:nvPr>
        </p:nvSpPr>
        <p:spPr>
          <a:ln/>
        </p:spPr>
        <p:txBody>
          <a:bodyPr/>
          <a:lstStyle>
            <a:lvl1pPr>
              <a:defRPr/>
            </a:lvl1pPr>
          </a:lstStyle>
          <a:p>
            <a:fld id="{56F18A70-BEC3-42D7-8D2D-5A3EAE037B01}" type="slidenum">
              <a:rPr lang="cs-CZ" altLang="cs-CZ"/>
              <a:pPr/>
              <a:t>‹#›</a:t>
            </a:fld>
            <a:endParaRPr lang="cs-CZ" altLang="cs-CZ"/>
          </a:p>
        </p:txBody>
      </p:sp>
    </p:spTree>
    <p:extLst>
      <p:ext uri="{BB962C8B-B14F-4D97-AF65-F5344CB8AC3E}">
        <p14:creationId xmlns:p14="http://schemas.microsoft.com/office/powerpoint/2010/main" val="2306319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3">
            <a:extLst/>
          </p:cNvPr>
          <p:cNvSpPr>
            <a:spLocks noGrp="1" noChangeArrowheads="1"/>
          </p:cNvSpPr>
          <p:nvPr>
            <p:ph type="sldNum" sz="quarter" idx="12"/>
          </p:nvPr>
        </p:nvSpPr>
        <p:spPr>
          <a:ln/>
        </p:spPr>
        <p:txBody>
          <a:bodyPr/>
          <a:lstStyle>
            <a:lvl1pPr>
              <a:defRPr/>
            </a:lvl1pPr>
          </a:lstStyle>
          <a:p>
            <a:fld id="{01741EBF-2E07-4101-9C1B-11F4CD5AD131}" type="slidenum">
              <a:rPr lang="cs-CZ" altLang="cs-CZ"/>
              <a:pPr/>
              <a:t>‹#›</a:t>
            </a:fld>
            <a:endParaRPr lang="cs-CZ" altLang="cs-CZ"/>
          </a:p>
        </p:txBody>
      </p:sp>
    </p:spTree>
    <p:extLst>
      <p:ext uri="{BB962C8B-B14F-4D97-AF65-F5344CB8AC3E}">
        <p14:creationId xmlns:p14="http://schemas.microsoft.com/office/powerpoint/2010/main" val="2686423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13">
            <a:extLst/>
          </p:cNvPr>
          <p:cNvSpPr>
            <a:spLocks noGrp="1" noChangeArrowheads="1"/>
          </p:cNvSpPr>
          <p:nvPr>
            <p:ph type="sldNum" sz="quarter" idx="12"/>
          </p:nvPr>
        </p:nvSpPr>
        <p:spPr>
          <a:ln/>
        </p:spPr>
        <p:txBody>
          <a:bodyPr/>
          <a:lstStyle>
            <a:lvl1pPr>
              <a:defRPr/>
            </a:lvl1pPr>
          </a:lstStyle>
          <a:p>
            <a:fld id="{C6F9FD6A-FB00-43C9-ADCC-38161171A604}" type="slidenum">
              <a:rPr lang="cs-CZ" altLang="cs-CZ"/>
              <a:pPr/>
              <a:t>‹#›</a:t>
            </a:fld>
            <a:endParaRPr lang="cs-CZ" altLang="cs-CZ"/>
          </a:p>
        </p:txBody>
      </p:sp>
    </p:spTree>
    <p:extLst>
      <p:ext uri="{BB962C8B-B14F-4D97-AF65-F5344CB8AC3E}">
        <p14:creationId xmlns:p14="http://schemas.microsoft.com/office/powerpoint/2010/main" val="3511425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05600" y="762000"/>
            <a:ext cx="1981200" cy="532447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762000" y="762000"/>
            <a:ext cx="5791200" cy="532447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13">
            <a:extLst/>
          </p:cNvPr>
          <p:cNvSpPr>
            <a:spLocks noGrp="1" noChangeArrowheads="1"/>
          </p:cNvSpPr>
          <p:nvPr>
            <p:ph type="sldNum" sz="quarter" idx="12"/>
          </p:nvPr>
        </p:nvSpPr>
        <p:spPr>
          <a:ln/>
        </p:spPr>
        <p:txBody>
          <a:bodyPr/>
          <a:lstStyle>
            <a:lvl1pPr>
              <a:defRPr/>
            </a:lvl1pPr>
          </a:lstStyle>
          <a:p>
            <a:fld id="{AFEA797A-E736-46E7-B091-C76183072A03}" type="slidenum">
              <a:rPr lang="cs-CZ" altLang="cs-CZ"/>
              <a:pPr/>
              <a:t>‹#›</a:t>
            </a:fld>
            <a:endParaRPr lang="cs-CZ" altLang="cs-CZ"/>
          </a:p>
        </p:txBody>
      </p:sp>
    </p:spTree>
    <p:extLst>
      <p:ext uri="{BB962C8B-B14F-4D97-AF65-F5344CB8AC3E}">
        <p14:creationId xmlns:p14="http://schemas.microsoft.com/office/powerpoint/2010/main" val="23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3">
            <a:extLst/>
          </p:cNvPr>
          <p:cNvSpPr>
            <a:spLocks noGrp="1" noChangeArrowheads="1"/>
          </p:cNvSpPr>
          <p:nvPr>
            <p:ph type="sldNum" sz="quarter" idx="12"/>
          </p:nvPr>
        </p:nvSpPr>
        <p:spPr>
          <a:ln/>
        </p:spPr>
        <p:txBody>
          <a:bodyPr/>
          <a:lstStyle>
            <a:lvl1pPr>
              <a:defRPr/>
            </a:lvl1pPr>
          </a:lstStyle>
          <a:p>
            <a:fld id="{93FFD36C-4B54-4B88-84FB-696F3C29587F}" type="slidenum">
              <a:rPr lang="cs-CZ" altLang="cs-CZ"/>
              <a:pPr/>
              <a:t>‹#›</a:t>
            </a:fld>
            <a:endParaRPr lang="cs-CZ" altLang="cs-CZ"/>
          </a:p>
        </p:txBody>
      </p:sp>
    </p:spTree>
    <p:extLst>
      <p:ext uri="{BB962C8B-B14F-4D97-AF65-F5344CB8AC3E}">
        <p14:creationId xmlns:p14="http://schemas.microsoft.com/office/powerpoint/2010/main" val="34027846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lipArt" preserve="1">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762000" y="762000"/>
            <a:ext cx="7924800" cy="1143000"/>
          </a:xfrm>
        </p:spPr>
        <p:txBody>
          <a:bodyPr/>
          <a:lstStyle/>
          <a:p>
            <a:r>
              <a:rPr lang="cs-CZ"/>
              <a:t>Kliknutím lze upravit styl.</a:t>
            </a:r>
          </a:p>
        </p:txBody>
      </p:sp>
      <p:sp>
        <p:nvSpPr>
          <p:cNvPr id="3" name="Zástupný symbol pro text 2"/>
          <p:cNvSpPr>
            <a:spLocks noGrp="1"/>
          </p:cNvSpPr>
          <p:nvPr>
            <p:ph type="body" sz="half" idx="1"/>
          </p:nvPr>
        </p:nvSpPr>
        <p:spPr>
          <a:xfrm>
            <a:off x="838200" y="2362200"/>
            <a:ext cx="3770313" cy="37242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4760913" y="2362200"/>
            <a:ext cx="3770312" cy="3724275"/>
          </a:xfrm>
        </p:spPr>
        <p:txBody>
          <a:bodyPr/>
          <a:lstStyle/>
          <a:p>
            <a:pPr lvl="0"/>
            <a:endParaRPr lang="cs-CZ" noProof="0"/>
          </a:p>
        </p:txBody>
      </p:sp>
      <p:sp>
        <p:nvSpPr>
          <p:cNvPr id="5"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3">
            <a:extLst/>
          </p:cNvPr>
          <p:cNvSpPr>
            <a:spLocks noGrp="1" noChangeArrowheads="1"/>
          </p:cNvSpPr>
          <p:nvPr>
            <p:ph type="sldNum" sz="quarter" idx="12"/>
          </p:nvPr>
        </p:nvSpPr>
        <p:spPr>
          <a:ln/>
        </p:spPr>
        <p:txBody>
          <a:bodyPr/>
          <a:lstStyle>
            <a:lvl1pPr>
              <a:defRPr/>
            </a:lvl1pPr>
          </a:lstStyle>
          <a:p>
            <a:fld id="{D73D6840-1527-4F78-81DE-4D22C959374A}" type="slidenum">
              <a:rPr lang="cs-CZ" altLang="cs-CZ"/>
              <a:pPr/>
              <a:t>‹#›</a:t>
            </a:fld>
            <a:endParaRPr lang="cs-CZ" altLang="cs-CZ"/>
          </a:p>
        </p:txBody>
      </p:sp>
    </p:spTree>
    <p:extLst>
      <p:ext uri="{BB962C8B-B14F-4D97-AF65-F5344CB8AC3E}">
        <p14:creationId xmlns:p14="http://schemas.microsoft.com/office/powerpoint/2010/main" val="40898764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762000" y="762000"/>
            <a:ext cx="7924800" cy="1143000"/>
          </a:xfrm>
        </p:spPr>
        <p:txBody>
          <a:bodyPr/>
          <a:lstStyle/>
          <a:p>
            <a:r>
              <a:rPr lang="cs-CZ"/>
              <a:t>Kliknutím lze upravit styl.</a:t>
            </a:r>
          </a:p>
        </p:txBody>
      </p:sp>
      <p:sp>
        <p:nvSpPr>
          <p:cNvPr id="3" name="Zástupný symbol pro text 2"/>
          <p:cNvSpPr>
            <a:spLocks noGrp="1"/>
          </p:cNvSpPr>
          <p:nvPr>
            <p:ph type="body" sz="half" idx="1"/>
          </p:nvPr>
        </p:nvSpPr>
        <p:spPr>
          <a:xfrm>
            <a:off x="838200" y="2362200"/>
            <a:ext cx="3770313" cy="37242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760913" y="2362200"/>
            <a:ext cx="3770312" cy="37242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3">
            <a:extLst/>
          </p:cNvPr>
          <p:cNvSpPr>
            <a:spLocks noGrp="1" noChangeArrowheads="1"/>
          </p:cNvSpPr>
          <p:nvPr>
            <p:ph type="sldNum" sz="quarter" idx="12"/>
          </p:nvPr>
        </p:nvSpPr>
        <p:spPr>
          <a:ln/>
        </p:spPr>
        <p:txBody>
          <a:bodyPr/>
          <a:lstStyle>
            <a:lvl1pPr>
              <a:defRPr/>
            </a:lvl1pPr>
          </a:lstStyle>
          <a:p>
            <a:fld id="{1B795B49-92CD-47BF-99F3-3AC6749252C1}" type="slidenum">
              <a:rPr lang="cs-CZ" altLang="cs-CZ"/>
              <a:pPr/>
              <a:t>‹#›</a:t>
            </a:fld>
            <a:endParaRPr lang="cs-CZ" altLang="cs-CZ"/>
          </a:p>
        </p:txBody>
      </p:sp>
    </p:spTree>
    <p:extLst>
      <p:ext uri="{BB962C8B-B14F-4D97-AF65-F5344CB8AC3E}">
        <p14:creationId xmlns:p14="http://schemas.microsoft.com/office/powerpoint/2010/main" val="25789540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762000" y="762000"/>
            <a:ext cx="7924800" cy="1143000"/>
          </a:xfrm>
        </p:spPr>
        <p:txBody>
          <a:bodyPr/>
          <a:lstStyle/>
          <a:p>
            <a:r>
              <a:rPr lang="cs-CZ"/>
              <a:t>Kliknutím lze upravit styl.</a:t>
            </a:r>
          </a:p>
        </p:txBody>
      </p:sp>
      <p:sp>
        <p:nvSpPr>
          <p:cNvPr id="3" name="Zástupný symbol pro text 2"/>
          <p:cNvSpPr>
            <a:spLocks noGrp="1"/>
          </p:cNvSpPr>
          <p:nvPr>
            <p:ph type="body" sz="half" idx="1"/>
          </p:nvPr>
        </p:nvSpPr>
        <p:spPr>
          <a:xfrm>
            <a:off x="838200" y="2362200"/>
            <a:ext cx="3770313" cy="37242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760913" y="2362200"/>
            <a:ext cx="3770312" cy="17859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760913" y="4300538"/>
            <a:ext cx="3770312" cy="1785937"/>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13">
            <a:extLst/>
          </p:cNvPr>
          <p:cNvSpPr>
            <a:spLocks noGrp="1" noChangeArrowheads="1"/>
          </p:cNvSpPr>
          <p:nvPr>
            <p:ph type="sldNum" sz="quarter" idx="12"/>
          </p:nvPr>
        </p:nvSpPr>
        <p:spPr>
          <a:ln/>
        </p:spPr>
        <p:txBody>
          <a:bodyPr/>
          <a:lstStyle>
            <a:lvl1pPr>
              <a:defRPr/>
            </a:lvl1pPr>
          </a:lstStyle>
          <a:p>
            <a:fld id="{6E78A304-1E83-4F21-9E83-5B03E59DE868}" type="slidenum">
              <a:rPr lang="cs-CZ" altLang="cs-CZ"/>
              <a:pPr/>
              <a:t>‹#›</a:t>
            </a:fld>
            <a:endParaRPr lang="cs-CZ" altLang="cs-CZ"/>
          </a:p>
        </p:txBody>
      </p:sp>
    </p:spTree>
    <p:extLst>
      <p:ext uri="{BB962C8B-B14F-4D97-AF65-F5344CB8AC3E}">
        <p14:creationId xmlns:p14="http://schemas.microsoft.com/office/powerpoint/2010/main" val="2237498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13">
            <a:extLst/>
          </p:cNvPr>
          <p:cNvSpPr>
            <a:spLocks noGrp="1" noChangeArrowheads="1"/>
          </p:cNvSpPr>
          <p:nvPr>
            <p:ph type="sldNum" sz="quarter" idx="12"/>
          </p:nvPr>
        </p:nvSpPr>
        <p:spPr>
          <a:ln/>
        </p:spPr>
        <p:txBody>
          <a:bodyPr/>
          <a:lstStyle>
            <a:lvl1pPr>
              <a:defRPr/>
            </a:lvl1pPr>
          </a:lstStyle>
          <a:p>
            <a:fld id="{AC239CBD-0BC4-4CAA-BAD8-C934068B5A2F}" type="slidenum">
              <a:rPr lang="cs-CZ" altLang="cs-CZ"/>
              <a:pPr/>
              <a:t>‹#›</a:t>
            </a:fld>
            <a:endParaRPr lang="cs-CZ" altLang="cs-CZ"/>
          </a:p>
        </p:txBody>
      </p:sp>
    </p:spTree>
    <p:extLst>
      <p:ext uri="{BB962C8B-B14F-4D97-AF65-F5344CB8AC3E}">
        <p14:creationId xmlns:p14="http://schemas.microsoft.com/office/powerpoint/2010/main" val="3333029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13">
            <a:extLst/>
          </p:cNvPr>
          <p:cNvSpPr>
            <a:spLocks noGrp="1" noChangeArrowheads="1"/>
          </p:cNvSpPr>
          <p:nvPr>
            <p:ph type="sldNum" sz="quarter" idx="12"/>
          </p:nvPr>
        </p:nvSpPr>
        <p:spPr>
          <a:ln/>
        </p:spPr>
        <p:txBody>
          <a:bodyPr/>
          <a:lstStyle>
            <a:lvl1pPr>
              <a:defRPr/>
            </a:lvl1pPr>
          </a:lstStyle>
          <a:p>
            <a:fld id="{34A91B75-E16B-4D7A-8F26-F2835970E44C}" type="slidenum">
              <a:rPr lang="cs-CZ" altLang="cs-CZ"/>
              <a:pPr/>
              <a:t>‹#›</a:t>
            </a:fld>
            <a:endParaRPr lang="cs-CZ" altLang="cs-CZ"/>
          </a:p>
        </p:txBody>
      </p:sp>
    </p:spTree>
    <p:extLst>
      <p:ext uri="{BB962C8B-B14F-4D97-AF65-F5344CB8AC3E}">
        <p14:creationId xmlns:p14="http://schemas.microsoft.com/office/powerpoint/2010/main" val="1773512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13">
            <a:extLst/>
          </p:cNvPr>
          <p:cNvSpPr>
            <a:spLocks noGrp="1" noChangeArrowheads="1"/>
          </p:cNvSpPr>
          <p:nvPr>
            <p:ph type="sldNum" sz="quarter" idx="12"/>
          </p:nvPr>
        </p:nvSpPr>
        <p:spPr>
          <a:ln/>
        </p:spPr>
        <p:txBody>
          <a:bodyPr/>
          <a:lstStyle>
            <a:lvl1pPr>
              <a:defRPr/>
            </a:lvl1pPr>
          </a:lstStyle>
          <a:p>
            <a:fld id="{86B36BB5-5A64-4C6F-A77F-C05F626B3A81}" type="slidenum">
              <a:rPr lang="cs-CZ" altLang="cs-CZ"/>
              <a:pPr/>
              <a:t>‹#›</a:t>
            </a:fld>
            <a:endParaRPr lang="cs-CZ" altLang="cs-CZ"/>
          </a:p>
        </p:txBody>
      </p:sp>
    </p:spTree>
    <p:extLst>
      <p:ext uri="{BB962C8B-B14F-4D97-AF65-F5344CB8AC3E}">
        <p14:creationId xmlns:p14="http://schemas.microsoft.com/office/powerpoint/2010/main" val="2818012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3">
            <a:extLst/>
          </p:cNvPr>
          <p:cNvSpPr>
            <a:spLocks noGrp="1" noChangeArrowheads="1"/>
          </p:cNvSpPr>
          <p:nvPr>
            <p:ph type="sldNum" sz="quarter" idx="12"/>
          </p:nvPr>
        </p:nvSpPr>
        <p:spPr>
          <a:ln/>
        </p:spPr>
        <p:txBody>
          <a:bodyPr/>
          <a:lstStyle>
            <a:lvl1pPr>
              <a:defRPr/>
            </a:lvl1pPr>
          </a:lstStyle>
          <a:p>
            <a:fld id="{82CF9DA7-8D07-44FA-9F6B-1CBED8B03ACC}" type="slidenum">
              <a:rPr lang="cs-CZ" altLang="cs-CZ"/>
              <a:pPr/>
              <a:t>‹#›</a:t>
            </a:fld>
            <a:endParaRPr lang="cs-CZ" altLang="cs-CZ"/>
          </a:p>
        </p:txBody>
      </p:sp>
    </p:spTree>
    <p:extLst>
      <p:ext uri="{BB962C8B-B14F-4D97-AF65-F5344CB8AC3E}">
        <p14:creationId xmlns:p14="http://schemas.microsoft.com/office/powerpoint/2010/main" val="160710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11">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12">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3">
            <a:extLst/>
          </p:cNvPr>
          <p:cNvSpPr>
            <a:spLocks noGrp="1" noChangeArrowheads="1"/>
          </p:cNvSpPr>
          <p:nvPr>
            <p:ph type="sldNum" sz="quarter" idx="12"/>
          </p:nvPr>
        </p:nvSpPr>
        <p:spPr>
          <a:ln/>
        </p:spPr>
        <p:txBody>
          <a:bodyPr/>
          <a:lstStyle>
            <a:lvl1pPr>
              <a:defRPr/>
            </a:lvl1pPr>
          </a:lstStyle>
          <a:p>
            <a:fld id="{BA509F05-7C39-468C-AEE4-DB551FFB251F}" type="slidenum">
              <a:rPr lang="cs-CZ" altLang="cs-CZ"/>
              <a:pPr/>
              <a:t>‹#›</a:t>
            </a:fld>
            <a:endParaRPr lang="cs-CZ" altLang="cs-CZ"/>
          </a:p>
        </p:txBody>
      </p:sp>
    </p:spTree>
    <p:extLst>
      <p:ext uri="{BB962C8B-B14F-4D97-AF65-F5344CB8AC3E}">
        <p14:creationId xmlns:p14="http://schemas.microsoft.com/office/powerpoint/2010/main" val="1790352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620000" cy="6858000"/>
            <a:chOff x="0" y="0"/>
            <a:chExt cx="4800" cy="4320"/>
          </a:xfrm>
        </p:grpSpPr>
        <p:grpSp>
          <p:nvGrpSpPr>
            <p:cNvPr id="1032" name="Group 3"/>
            <p:cNvGrpSpPr>
              <a:grpSpLocks/>
            </p:cNvGrpSpPr>
            <p:nvPr userDrawn="1"/>
          </p:nvGrpSpPr>
          <p:grpSpPr bwMode="auto">
            <a:xfrm>
              <a:off x="0" y="0"/>
              <a:ext cx="2016" cy="4320"/>
              <a:chOff x="0" y="0"/>
              <a:chExt cx="2016" cy="4320"/>
            </a:xfrm>
          </p:grpSpPr>
          <p:sp>
            <p:nvSpPr>
              <p:cNvPr id="1036" name="Rectangle 4">
                <a:extLst/>
              </p:cNvPr>
              <p:cNvSpPr>
                <a:spLocks noChangeArrowheads="1"/>
              </p:cNvSpPr>
              <p:nvPr userDrawn="1"/>
            </p:nvSpPr>
            <p:spPr bwMode="auto">
              <a:xfrm>
                <a:off x="0" y="0"/>
                <a:ext cx="480" cy="432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endParaRPr lang="cs-CZ" altLang="cs-CZ"/>
              </a:p>
            </p:txBody>
          </p:sp>
          <p:sp>
            <p:nvSpPr>
              <p:cNvPr id="1037" name="Freeform 5"/>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ffectLst/>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1033" name="Group 6"/>
            <p:cNvGrpSpPr>
              <a:grpSpLocks/>
            </p:cNvGrpSpPr>
            <p:nvPr/>
          </p:nvGrpSpPr>
          <p:grpSpPr bwMode="auto">
            <a:xfrm>
              <a:off x="144" y="1248"/>
              <a:ext cx="4656" cy="201"/>
              <a:chOff x="144" y="1248"/>
              <a:chExt cx="4656" cy="201"/>
            </a:xfrm>
          </p:grpSpPr>
          <p:sp>
            <p:nvSpPr>
              <p:cNvPr id="1034" name="AutoShape 7">
                <a:extLst/>
              </p:cNvPr>
              <p:cNvSpPr>
                <a:spLocks noChangeArrowheads="1"/>
              </p:cNvSpPr>
              <p:nvPr/>
            </p:nvSpPr>
            <p:spPr bwMode="auto">
              <a:xfrm>
                <a:off x="384" y="1248"/>
                <a:ext cx="4416"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endParaRPr lang="cs-CZ" altLang="cs-CZ"/>
              </a:p>
            </p:txBody>
          </p:sp>
          <p:sp>
            <p:nvSpPr>
              <p:cNvPr id="1035" name="AutoShape 8">
                <a:extLst/>
              </p:cNvPr>
              <p:cNvSpPr>
                <a:spLocks noChangeArrowheads="1"/>
              </p:cNvSpPr>
              <p:nvPr/>
            </p:nvSpPr>
            <p:spPr bwMode="auto">
              <a:xfrm flipH="1">
                <a:off x="144" y="1248"/>
                <a:ext cx="248"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endParaRPr lang="cs-CZ" altLang="cs-CZ"/>
              </a:p>
            </p:txBody>
          </p:sp>
        </p:grpSp>
      </p:grpSp>
      <p:sp>
        <p:nvSpPr>
          <p:cNvPr id="1027"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cs-CZ" altLang="cs-CZ" smtClean="0"/>
              <a:t>Klepnutím lze upravit styl předlohy nadpisů.</a:t>
            </a:r>
          </a:p>
        </p:txBody>
      </p:sp>
      <p:sp>
        <p:nvSpPr>
          <p:cNvPr id="1028" name="Rectangle 10"/>
          <p:cNvSpPr>
            <a:spLocks noGrp="1" noChangeArrowheads="1"/>
          </p:cNvSpPr>
          <p:nvPr>
            <p:ph type="body" idx="1"/>
          </p:nvPr>
        </p:nvSpPr>
        <p:spPr bwMode="auto">
          <a:xfrm>
            <a:off x="838200" y="2362200"/>
            <a:ext cx="7693025"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411" name="Rectangle 11">
            <a:extLst/>
          </p:cNvPr>
          <p:cNvSpPr>
            <a:spLocks noGrp="1" noChangeArrowheads="1"/>
          </p:cNvSpPr>
          <p:nvPr>
            <p:ph type="dt" sz="half" idx="2"/>
          </p:nvPr>
        </p:nvSpPr>
        <p:spPr bwMode="auto">
          <a:xfrm>
            <a:off x="2438400" y="624840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atin typeface="Arial" charset="0"/>
                <a:ea typeface="ＭＳ Ｐゴシック" pitchFamily="48" charset="-128"/>
              </a:defRPr>
            </a:lvl1pPr>
          </a:lstStyle>
          <a:p>
            <a:pPr>
              <a:defRPr/>
            </a:pPr>
            <a:endParaRPr lang="cs-CZ"/>
          </a:p>
        </p:txBody>
      </p:sp>
      <p:sp>
        <p:nvSpPr>
          <p:cNvPr id="102412" name="Rectangle 12">
            <a:extLst/>
          </p:cNvPr>
          <p:cNvSpPr>
            <a:spLocks noGrp="1" noChangeArrowheads="1"/>
          </p:cNvSpPr>
          <p:nvPr>
            <p:ph type="ftr" sz="quarter" idx="3"/>
          </p:nvPr>
        </p:nvSpPr>
        <p:spPr bwMode="auto">
          <a:xfrm>
            <a:off x="5791200" y="6248400"/>
            <a:ext cx="2897188"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atin typeface="Arial" charset="0"/>
                <a:ea typeface="ＭＳ Ｐゴシック" pitchFamily="48" charset="-128"/>
              </a:defRPr>
            </a:lvl1pPr>
          </a:lstStyle>
          <a:p>
            <a:pPr>
              <a:defRPr/>
            </a:pPr>
            <a:endParaRPr lang="cs-CZ"/>
          </a:p>
        </p:txBody>
      </p:sp>
      <p:sp>
        <p:nvSpPr>
          <p:cNvPr id="102413" name="Rectangle 13">
            <a:extLst/>
          </p:cNvPr>
          <p:cNvSpPr>
            <a:spLocks noGrp="1" noChangeArrowheads="1"/>
          </p:cNvSpPr>
          <p:nvPr>
            <p:ph type="sldNum" sz="quarter" idx="4"/>
          </p:nvPr>
        </p:nvSpPr>
        <p:spPr bwMode="auto">
          <a:xfrm>
            <a:off x="84138" y="6242050"/>
            <a:ext cx="587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eaLnBrk="1" hangingPunct="1">
              <a:defRPr sz="2600" b="1">
                <a:solidFill>
                  <a:schemeClr val="bg1"/>
                </a:solidFill>
              </a:defRPr>
            </a:lvl1pPr>
          </a:lstStyle>
          <a:p>
            <a:fld id="{A5A04D02-99F8-43B0-89DF-261D56C4D33D}"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8399" r:id="rId1"/>
    <p:sldLayoutId id="2147488334" r:id="rId2"/>
    <p:sldLayoutId id="2147488335" r:id="rId3"/>
    <p:sldLayoutId id="2147488336" r:id="rId4"/>
    <p:sldLayoutId id="2147488337" r:id="rId5"/>
    <p:sldLayoutId id="2147488338" r:id="rId6"/>
    <p:sldLayoutId id="2147488339" r:id="rId7"/>
    <p:sldLayoutId id="2147488340" r:id="rId8"/>
    <p:sldLayoutId id="2147488341" r:id="rId9"/>
    <p:sldLayoutId id="2147488342" r:id="rId10"/>
    <p:sldLayoutId id="2147488343" r:id="rId11"/>
    <p:sldLayoutId id="2147488344" r:id="rId12"/>
    <p:sldLayoutId id="2147488345" r:id="rId13"/>
    <p:sldLayoutId id="2147488346" r:id="rId14"/>
  </p:sldLayoutIdLst>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7620000" cy="6858000"/>
            <a:chOff x="0" y="0"/>
            <a:chExt cx="4800" cy="4320"/>
          </a:xfrm>
        </p:grpSpPr>
        <p:grpSp>
          <p:nvGrpSpPr>
            <p:cNvPr id="2056" name="Group 3"/>
            <p:cNvGrpSpPr>
              <a:grpSpLocks/>
            </p:cNvGrpSpPr>
            <p:nvPr userDrawn="1"/>
          </p:nvGrpSpPr>
          <p:grpSpPr bwMode="auto">
            <a:xfrm>
              <a:off x="0" y="0"/>
              <a:ext cx="2016" cy="4320"/>
              <a:chOff x="0" y="0"/>
              <a:chExt cx="2016" cy="4320"/>
            </a:xfrm>
          </p:grpSpPr>
          <p:sp>
            <p:nvSpPr>
              <p:cNvPr id="2060" name="Rectangle 4">
                <a:extLst/>
              </p:cNvPr>
              <p:cNvSpPr>
                <a:spLocks noChangeArrowheads="1"/>
              </p:cNvSpPr>
              <p:nvPr userDrawn="1"/>
            </p:nvSpPr>
            <p:spPr bwMode="auto">
              <a:xfrm>
                <a:off x="0" y="0"/>
                <a:ext cx="480" cy="432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endParaRPr lang="cs-CZ" altLang="cs-CZ">
                  <a:solidFill>
                    <a:srgbClr val="003366"/>
                  </a:solidFill>
                </a:endParaRPr>
              </a:p>
            </p:txBody>
          </p:sp>
          <p:sp>
            <p:nvSpPr>
              <p:cNvPr id="2061" name="Freeform 5"/>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ffectLst/>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2057" name="Group 6"/>
            <p:cNvGrpSpPr>
              <a:grpSpLocks/>
            </p:cNvGrpSpPr>
            <p:nvPr/>
          </p:nvGrpSpPr>
          <p:grpSpPr bwMode="auto">
            <a:xfrm>
              <a:off x="144" y="1248"/>
              <a:ext cx="4656" cy="201"/>
              <a:chOff x="144" y="1248"/>
              <a:chExt cx="4656" cy="201"/>
            </a:xfrm>
          </p:grpSpPr>
          <p:sp>
            <p:nvSpPr>
              <p:cNvPr id="2058" name="AutoShape 7">
                <a:extLst/>
              </p:cNvPr>
              <p:cNvSpPr>
                <a:spLocks noChangeArrowheads="1"/>
              </p:cNvSpPr>
              <p:nvPr/>
            </p:nvSpPr>
            <p:spPr bwMode="auto">
              <a:xfrm>
                <a:off x="384" y="1248"/>
                <a:ext cx="4416"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endParaRPr lang="cs-CZ" altLang="cs-CZ">
                  <a:solidFill>
                    <a:srgbClr val="003366"/>
                  </a:solidFill>
                </a:endParaRPr>
              </a:p>
            </p:txBody>
          </p:sp>
          <p:sp>
            <p:nvSpPr>
              <p:cNvPr id="2059" name="AutoShape 8">
                <a:extLst/>
              </p:cNvPr>
              <p:cNvSpPr>
                <a:spLocks noChangeArrowheads="1"/>
              </p:cNvSpPr>
              <p:nvPr/>
            </p:nvSpPr>
            <p:spPr bwMode="auto">
              <a:xfrm flipH="1">
                <a:off x="144" y="1248"/>
                <a:ext cx="248"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endParaRPr lang="cs-CZ" altLang="cs-CZ">
                  <a:solidFill>
                    <a:srgbClr val="003366"/>
                  </a:solidFill>
                </a:endParaRPr>
              </a:p>
            </p:txBody>
          </p:sp>
        </p:grpSp>
      </p:grpSp>
      <p:sp>
        <p:nvSpPr>
          <p:cNvPr id="2051"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cs-CZ" altLang="cs-CZ" smtClean="0"/>
              <a:t>Klepnutím lze upravit styl předlohy nadpisů.</a:t>
            </a:r>
          </a:p>
        </p:txBody>
      </p:sp>
      <p:sp>
        <p:nvSpPr>
          <p:cNvPr id="2052" name="Rectangle 10"/>
          <p:cNvSpPr>
            <a:spLocks noGrp="1" noChangeArrowheads="1"/>
          </p:cNvSpPr>
          <p:nvPr>
            <p:ph type="body" idx="1"/>
          </p:nvPr>
        </p:nvSpPr>
        <p:spPr bwMode="auto">
          <a:xfrm>
            <a:off x="838200" y="2362200"/>
            <a:ext cx="7693025"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411" name="Rectangle 11">
            <a:extLst/>
          </p:cNvPr>
          <p:cNvSpPr>
            <a:spLocks noGrp="1" noChangeArrowheads="1"/>
          </p:cNvSpPr>
          <p:nvPr>
            <p:ph type="dt" sz="half" idx="2"/>
          </p:nvPr>
        </p:nvSpPr>
        <p:spPr bwMode="auto">
          <a:xfrm>
            <a:off x="2438400" y="624840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3366"/>
                </a:solidFill>
                <a:latin typeface="Arial" charset="0"/>
                <a:ea typeface="ＭＳ Ｐゴシック" pitchFamily="32" charset="-128"/>
              </a:defRPr>
            </a:lvl1pPr>
          </a:lstStyle>
          <a:p>
            <a:pPr>
              <a:defRPr/>
            </a:pPr>
            <a:endParaRPr lang="cs-CZ"/>
          </a:p>
        </p:txBody>
      </p:sp>
      <p:sp>
        <p:nvSpPr>
          <p:cNvPr id="102412" name="Rectangle 12">
            <a:extLst/>
          </p:cNvPr>
          <p:cNvSpPr>
            <a:spLocks noGrp="1" noChangeArrowheads="1"/>
          </p:cNvSpPr>
          <p:nvPr>
            <p:ph type="ftr" sz="quarter" idx="3"/>
          </p:nvPr>
        </p:nvSpPr>
        <p:spPr bwMode="auto">
          <a:xfrm>
            <a:off x="5791200" y="6248400"/>
            <a:ext cx="2897188"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3366"/>
                </a:solidFill>
                <a:latin typeface="Arial" charset="0"/>
                <a:ea typeface="ＭＳ Ｐゴシック" pitchFamily="32" charset="-128"/>
              </a:defRPr>
            </a:lvl1pPr>
          </a:lstStyle>
          <a:p>
            <a:pPr>
              <a:defRPr/>
            </a:pPr>
            <a:endParaRPr lang="cs-CZ"/>
          </a:p>
        </p:txBody>
      </p:sp>
      <p:sp>
        <p:nvSpPr>
          <p:cNvPr id="102413" name="Rectangle 13">
            <a:extLst/>
          </p:cNvPr>
          <p:cNvSpPr>
            <a:spLocks noGrp="1" noChangeArrowheads="1"/>
          </p:cNvSpPr>
          <p:nvPr>
            <p:ph type="sldNum" sz="quarter" idx="4"/>
          </p:nvPr>
        </p:nvSpPr>
        <p:spPr bwMode="auto">
          <a:xfrm>
            <a:off x="84138" y="6242050"/>
            <a:ext cx="587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eaLnBrk="1" hangingPunct="1">
              <a:defRPr sz="2600" b="1">
                <a:solidFill>
                  <a:srgbClr val="FFFFFF"/>
                </a:solidFill>
              </a:defRPr>
            </a:lvl1pPr>
          </a:lstStyle>
          <a:p>
            <a:fld id="{97EF4593-F5C0-4F11-BF86-21285A5A8EE0}"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8400" r:id="rId1"/>
    <p:sldLayoutId id="2147488347" r:id="rId2"/>
    <p:sldLayoutId id="2147488348" r:id="rId3"/>
    <p:sldLayoutId id="2147488349" r:id="rId4"/>
    <p:sldLayoutId id="2147488350" r:id="rId5"/>
    <p:sldLayoutId id="2147488351" r:id="rId6"/>
    <p:sldLayoutId id="2147488352" r:id="rId7"/>
    <p:sldLayoutId id="2147488353" r:id="rId8"/>
    <p:sldLayoutId id="2147488354" r:id="rId9"/>
    <p:sldLayoutId id="2147488355" r:id="rId10"/>
    <p:sldLayoutId id="2147488356" r:id="rId11"/>
    <p:sldLayoutId id="2147488357" r:id="rId12"/>
    <p:sldLayoutId id="2147488358" r:id="rId13"/>
    <p:sldLayoutId id="2147488359" r:id="rId14"/>
  </p:sldLayoutIdLst>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7620000" cy="6858000"/>
            <a:chOff x="0" y="0"/>
            <a:chExt cx="4800" cy="4320"/>
          </a:xfrm>
        </p:grpSpPr>
        <p:grpSp>
          <p:nvGrpSpPr>
            <p:cNvPr id="3080" name="Group 3"/>
            <p:cNvGrpSpPr>
              <a:grpSpLocks/>
            </p:cNvGrpSpPr>
            <p:nvPr userDrawn="1"/>
          </p:nvGrpSpPr>
          <p:grpSpPr bwMode="auto">
            <a:xfrm>
              <a:off x="0" y="0"/>
              <a:ext cx="2016" cy="4320"/>
              <a:chOff x="0" y="0"/>
              <a:chExt cx="2016" cy="4320"/>
            </a:xfrm>
          </p:grpSpPr>
          <p:sp>
            <p:nvSpPr>
              <p:cNvPr id="3084" name="Rectangle 4">
                <a:extLst/>
              </p:cNvPr>
              <p:cNvSpPr>
                <a:spLocks noChangeArrowheads="1"/>
              </p:cNvSpPr>
              <p:nvPr userDrawn="1"/>
            </p:nvSpPr>
            <p:spPr bwMode="auto">
              <a:xfrm>
                <a:off x="0" y="0"/>
                <a:ext cx="480" cy="432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endParaRPr lang="cs-CZ" altLang="cs-CZ">
                  <a:solidFill>
                    <a:srgbClr val="003366"/>
                  </a:solidFill>
                </a:endParaRPr>
              </a:p>
            </p:txBody>
          </p:sp>
          <p:sp>
            <p:nvSpPr>
              <p:cNvPr id="3085" name="Freeform 5"/>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ffectLst/>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3081" name="Group 6"/>
            <p:cNvGrpSpPr>
              <a:grpSpLocks/>
            </p:cNvGrpSpPr>
            <p:nvPr/>
          </p:nvGrpSpPr>
          <p:grpSpPr bwMode="auto">
            <a:xfrm>
              <a:off x="144" y="1248"/>
              <a:ext cx="4656" cy="201"/>
              <a:chOff x="144" y="1248"/>
              <a:chExt cx="4656" cy="201"/>
            </a:xfrm>
          </p:grpSpPr>
          <p:sp>
            <p:nvSpPr>
              <p:cNvPr id="3082" name="AutoShape 7">
                <a:extLst/>
              </p:cNvPr>
              <p:cNvSpPr>
                <a:spLocks noChangeArrowheads="1"/>
              </p:cNvSpPr>
              <p:nvPr/>
            </p:nvSpPr>
            <p:spPr bwMode="auto">
              <a:xfrm>
                <a:off x="384" y="1248"/>
                <a:ext cx="4416"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endParaRPr lang="cs-CZ" altLang="cs-CZ">
                  <a:solidFill>
                    <a:srgbClr val="003366"/>
                  </a:solidFill>
                </a:endParaRPr>
              </a:p>
            </p:txBody>
          </p:sp>
          <p:sp>
            <p:nvSpPr>
              <p:cNvPr id="3083" name="AutoShape 8">
                <a:extLst/>
              </p:cNvPr>
              <p:cNvSpPr>
                <a:spLocks noChangeArrowheads="1"/>
              </p:cNvSpPr>
              <p:nvPr/>
            </p:nvSpPr>
            <p:spPr bwMode="auto">
              <a:xfrm flipH="1">
                <a:off x="144" y="1248"/>
                <a:ext cx="248"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endParaRPr lang="cs-CZ" altLang="cs-CZ">
                  <a:solidFill>
                    <a:srgbClr val="003366"/>
                  </a:solidFill>
                </a:endParaRPr>
              </a:p>
            </p:txBody>
          </p:sp>
        </p:grpSp>
      </p:grpSp>
      <p:sp>
        <p:nvSpPr>
          <p:cNvPr id="3075"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cs-CZ" altLang="cs-CZ" smtClean="0"/>
              <a:t>Klepnutím lze upravit styl předlohy nadpisů.</a:t>
            </a:r>
          </a:p>
        </p:txBody>
      </p:sp>
      <p:sp>
        <p:nvSpPr>
          <p:cNvPr id="3076" name="Rectangle 10"/>
          <p:cNvSpPr>
            <a:spLocks noGrp="1" noChangeArrowheads="1"/>
          </p:cNvSpPr>
          <p:nvPr>
            <p:ph type="body" idx="1"/>
          </p:nvPr>
        </p:nvSpPr>
        <p:spPr bwMode="auto">
          <a:xfrm>
            <a:off x="838200" y="2362200"/>
            <a:ext cx="7693025"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411" name="Rectangle 11">
            <a:extLst/>
          </p:cNvPr>
          <p:cNvSpPr>
            <a:spLocks noGrp="1" noChangeArrowheads="1"/>
          </p:cNvSpPr>
          <p:nvPr>
            <p:ph type="dt" sz="half" idx="2"/>
          </p:nvPr>
        </p:nvSpPr>
        <p:spPr bwMode="auto">
          <a:xfrm>
            <a:off x="2438400" y="624840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3366"/>
                </a:solidFill>
                <a:latin typeface="Arial" charset="0"/>
                <a:ea typeface="ＭＳ Ｐゴシック" pitchFamily="32" charset="-128"/>
              </a:defRPr>
            </a:lvl1pPr>
          </a:lstStyle>
          <a:p>
            <a:pPr>
              <a:defRPr/>
            </a:pPr>
            <a:endParaRPr lang="cs-CZ"/>
          </a:p>
        </p:txBody>
      </p:sp>
      <p:sp>
        <p:nvSpPr>
          <p:cNvPr id="102412" name="Rectangle 12">
            <a:extLst/>
          </p:cNvPr>
          <p:cNvSpPr>
            <a:spLocks noGrp="1" noChangeArrowheads="1"/>
          </p:cNvSpPr>
          <p:nvPr>
            <p:ph type="ftr" sz="quarter" idx="3"/>
          </p:nvPr>
        </p:nvSpPr>
        <p:spPr bwMode="auto">
          <a:xfrm>
            <a:off x="5791200" y="6248400"/>
            <a:ext cx="2897188"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3366"/>
                </a:solidFill>
                <a:latin typeface="Arial" charset="0"/>
                <a:ea typeface="ＭＳ Ｐゴシック" pitchFamily="32" charset="-128"/>
              </a:defRPr>
            </a:lvl1pPr>
          </a:lstStyle>
          <a:p>
            <a:pPr>
              <a:defRPr/>
            </a:pPr>
            <a:endParaRPr lang="cs-CZ"/>
          </a:p>
        </p:txBody>
      </p:sp>
      <p:sp>
        <p:nvSpPr>
          <p:cNvPr id="102413" name="Rectangle 13">
            <a:extLst/>
          </p:cNvPr>
          <p:cNvSpPr>
            <a:spLocks noGrp="1" noChangeArrowheads="1"/>
          </p:cNvSpPr>
          <p:nvPr>
            <p:ph type="sldNum" sz="quarter" idx="4"/>
          </p:nvPr>
        </p:nvSpPr>
        <p:spPr bwMode="auto">
          <a:xfrm>
            <a:off x="84138" y="6242050"/>
            <a:ext cx="587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eaLnBrk="1" hangingPunct="1">
              <a:defRPr sz="2600" b="1">
                <a:solidFill>
                  <a:srgbClr val="FFFFFF"/>
                </a:solidFill>
              </a:defRPr>
            </a:lvl1pPr>
          </a:lstStyle>
          <a:p>
            <a:fld id="{C2CD76BB-D1A7-4728-BBF1-AAF33E199111}"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8401" r:id="rId1"/>
    <p:sldLayoutId id="2147488360" r:id="rId2"/>
    <p:sldLayoutId id="2147488361" r:id="rId3"/>
    <p:sldLayoutId id="2147488362" r:id="rId4"/>
    <p:sldLayoutId id="2147488363" r:id="rId5"/>
    <p:sldLayoutId id="2147488364" r:id="rId6"/>
    <p:sldLayoutId id="2147488365" r:id="rId7"/>
    <p:sldLayoutId id="2147488366" r:id="rId8"/>
    <p:sldLayoutId id="2147488367" r:id="rId9"/>
    <p:sldLayoutId id="2147488368" r:id="rId10"/>
    <p:sldLayoutId id="2147488369" r:id="rId11"/>
    <p:sldLayoutId id="2147488370" r:id="rId12"/>
    <p:sldLayoutId id="2147488371" r:id="rId13"/>
    <p:sldLayoutId id="2147488372" r:id="rId14"/>
  </p:sldLayoutIdLst>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6.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37.emf"/></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45.jpeg"/><Relationship Id="rId4" Type="http://schemas.openxmlformats.org/officeDocument/2006/relationships/image" Target="../media/image44.emf"/></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5.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1.xml"/><Relationship Id="rId5" Type="http://schemas.openxmlformats.org/officeDocument/2006/relationships/image" Target="../media/image60.jpeg"/><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6.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ctrTitle"/>
          </p:nvPr>
        </p:nvSpPr>
        <p:spPr/>
        <p:txBody>
          <a:bodyPr/>
          <a:lstStyle/>
          <a:p>
            <a:pPr eaLnBrk="1" hangingPunct="1"/>
            <a:r>
              <a:rPr lang="cs-CZ" altLang="cs-CZ" dirty="0" err="1" smtClean="0">
                <a:solidFill>
                  <a:schemeClr val="tx2"/>
                </a:solidFill>
              </a:rPr>
              <a:t>Mendel´s</a:t>
            </a:r>
            <a:r>
              <a:rPr lang="cs-CZ" altLang="cs-CZ" dirty="0" smtClean="0">
                <a:solidFill>
                  <a:schemeClr val="tx2"/>
                </a:solidFill>
              </a:rPr>
              <a:t> </a:t>
            </a:r>
            <a:r>
              <a:rPr lang="cs-CZ" altLang="cs-CZ" dirty="0" err="1" smtClean="0">
                <a:solidFill>
                  <a:schemeClr val="tx2"/>
                </a:solidFill>
              </a:rPr>
              <a:t>principles</a:t>
            </a:r>
            <a:r>
              <a:rPr lang="cs-CZ" altLang="cs-CZ" dirty="0" smtClean="0">
                <a:solidFill>
                  <a:schemeClr val="tx2"/>
                </a:solidFill>
              </a:rPr>
              <a:t> in </a:t>
            </a:r>
            <a:r>
              <a:rPr lang="cs-CZ" altLang="cs-CZ" dirty="0" err="1" smtClean="0">
                <a:solidFill>
                  <a:schemeClr val="tx2"/>
                </a:solidFill>
              </a:rPr>
              <a:t>human</a:t>
            </a:r>
            <a:r>
              <a:rPr lang="cs-CZ" altLang="cs-CZ" dirty="0" smtClean="0">
                <a:solidFill>
                  <a:schemeClr val="tx2"/>
                </a:solidFill>
              </a:rPr>
              <a:t> </a:t>
            </a:r>
            <a:r>
              <a:rPr lang="cs-CZ" altLang="cs-CZ" dirty="0" err="1" smtClean="0">
                <a:solidFill>
                  <a:schemeClr val="tx2"/>
                </a:solidFill>
              </a:rPr>
              <a:t>genetics</a:t>
            </a:r>
            <a:endParaRPr lang="cs-CZ" altLang="cs-CZ" dirty="0" smtClean="0">
              <a:solidFill>
                <a:schemeClr val="tx2"/>
              </a:solidFill>
            </a:endParaRPr>
          </a:p>
        </p:txBody>
      </p:sp>
      <p:pic>
        <p:nvPicPr>
          <p:cNvPr id="7171" name="Picture 6" descr="deti">
            <a:extLst/>
          </p:cNvPr>
          <p:cNvPicPr>
            <a:picLocks noGrp="1" noChangeAspect="1" noChangeArrowheads="1"/>
          </p:cNvPicPr>
          <p:nvPr>
            <p:ph type="subTitle" idx="1"/>
          </p:nvPr>
        </p:nvPicPr>
        <p:blipFill>
          <a:blip r:embed="rId4">
            <a:clrChange>
              <a:clrFrom>
                <a:srgbClr val="FBFFFC"/>
              </a:clrFrom>
              <a:clrTo>
                <a:srgbClr val="FBFFFC">
                  <a:alpha val="0"/>
                </a:srgbClr>
              </a:clrTo>
            </a:clrChange>
          </a:blip>
          <a:srcRect/>
          <a:stretch>
            <a:fillRect/>
          </a:stretch>
        </p:blipFill>
        <p:spPr>
          <a:xfrm>
            <a:off x="5340350" y="2927350"/>
            <a:ext cx="2678113" cy="1822450"/>
          </a:xfrm>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Grp="1" noChangeArrowheads="1"/>
          </p:cNvSpPr>
          <p:nvPr>
            <p:ph type="title"/>
          </p:nvPr>
        </p:nvSpPr>
        <p:spPr>
          <a:xfrm>
            <a:off x="900113" y="620713"/>
            <a:ext cx="7924800" cy="1143000"/>
          </a:xfrm>
        </p:spPr>
        <p:txBody>
          <a:bodyPr/>
          <a:lstStyle/>
          <a:p>
            <a:pPr algn="ctr" eaLnBrk="1" hangingPunct="1"/>
            <a:r>
              <a:rPr lang="en-US" altLang="cs-CZ" dirty="0" smtClean="0">
                <a:solidFill>
                  <a:srgbClr val="C00000"/>
                </a:solidFill>
                <a:sym typeface="Symbol" panose="05050102010706020507" pitchFamily="18" charset="2"/>
              </a:rPr>
              <a:t>Types of genetic diseases</a:t>
            </a:r>
          </a:p>
        </p:txBody>
      </p:sp>
      <p:sp>
        <p:nvSpPr>
          <p:cNvPr id="16387" name="Rectangle 3"/>
          <p:cNvSpPr>
            <a:spLocks noGrp="1" noChangeArrowheads="1"/>
          </p:cNvSpPr>
          <p:nvPr>
            <p:ph type="body" idx="1"/>
          </p:nvPr>
        </p:nvSpPr>
        <p:spPr>
          <a:xfrm>
            <a:off x="827088" y="2492896"/>
            <a:ext cx="7997825" cy="4228579"/>
          </a:xfrm>
        </p:spPr>
        <p:txBody>
          <a:bodyPr/>
          <a:lstStyle/>
          <a:p>
            <a:pPr marL="533400" indent="-533400" eaLnBrk="1" hangingPunct="1">
              <a:lnSpc>
                <a:spcPct val="80000"/>
              </a:lnSpc>
              <a:buClr>
                <a:srgbClr val="FF0000"/>
              </a:buClr>
              <a:buSzPct val="100000"/>
              <a:buFontTx/>
              <a:buAutoNum type="arabicPeriod"/>
            </a:pPr>
            <a:r>
              <a:rPr lang="en-US" altLang="cs-CZ" b="1" u="sng" dirty="0" smtClean="0">
                <a:solidFill>
                  <a:srgbClr val="FF0000"/>
                </a:solidFill>
              </a:rPr>
              <a:t>Monogenic diseases (AD, AR, sex-linked)</a:t>
            </a:r>
          </a:p>
          <a:p>
            <a:pPr marL="533400" indent="-533400" eaLnBrk="1" hangingPunct="1">
              <a:lnSpc>
                <a:spcPct val="80000"/>
              </a:lnSpc>
              <a:buFontTx/>
              <a:buAutoNum type="arabicPeriod"/>
            </a:pPr>
            <a:r>
              <a:rPr lang="en-US" altLang="cs-CZ" b="1" dirty="0" smtClean="0"/>
              <a:t>Chromosomal aberrations</a:t>
            </a:r>
          </a:p>
          <a:p>
            <a:pPr marL="533400" indent="-533400" eaLnBrk="1" hangingPunct="1">
              <a:lnSpc>
                <a:spcPct val="80000"/>
              </a:lnSpc>
              <a:buFontTx/>
              <a:buAutoNum type="arabicPeriod"/>
            </a:pPr>
            <a:r>
              <a:rPr lang="en-US" altLang="cs-CZ" b="1" dirty="0" smtClean="0"/>
              <a:t>Complex diseases with multifactorial type of inheritance </a:t>
            </a:r>
            <a:r>
              <a:rPr lang="en-US" altLang="cs-CZ" sz="2000" b="1" dirty="0" smtClean="0"/>
              <a:t>(diabetes, allergies)</a:t>
            </a:r>
          </a:p>
          <a:p>
            <a:pPr marL="533400" indent="-533400" eaLnBrk="1" hangingPunct="1">
              <a:lnSpc>
                <a:spcPct val="80000"/>
              </a:lnSpc>
              <a:buFontTx/>
              <a:buAutoNum type="arabicPeriod"/>
            </a:pPr>
            <a:r>
              <a:rPr lang="en-US" altLang="cs-CZ" b="1" dirty="0" smtClean="0"/>
              <a:t>Genetic aberrations in somatic cells </a:t>
            </a:r>
            <a:r>
              <a:rPr lang="en-US" altLang="cs-CZ" sz="2000" b="1" dirty="0" smtClean="0"/>
              <a:t>(tumors)</a:t>
            </a:r>
          </a:p>
          <a:p>
            <a:pPr marL="533400" indent="-533400" eaLnBrk="1" hangingPunct="1">
              <a:lnSpc>
                <a:spcPct val="80000"/>
              </a:lnSpc>
              <a:buFontTx/>
              <a:buAutoNum type="arabicPeriod"/>
            </a:pPr>
            <a:r>
              <a:rPr lang="en-US" altLang="cs-CZ" b="1" dirty="0" smtClean="0"/>
              <a:t>Mitochondrial genetic diseases</a:t>
            </a:r>
          </a:p>
          <a:p>
            <a:pPr marL="533400" indent="-533400" eaLnBrk="1" hangingPunct="1">
              <a:lnSpc>
                <a:spcPct val="80000"/>
              </a:lnSpc>
              <a:buFontTx/>
              <a:buAutoNum type="arabicPeriod"/>
            </a:pPr>
            <a:r>
              <a:rPr lang="en-US" altLang="cs-CZ" b="1" dirty="0" smtClean="0"/>
              <a:t>Non-</a:t>
            </a:r>
            <a:r>
              <a:rPr lang="en-US" altLang="cs-CZ" b="1" dirty="0" err="1" smtClean="0"/>
              <a:t>mendelian</a:t>
            </a:r>
            <a:r>
              <a:rPr lang="en-US" altLang="cs-CZ" b="1" dirty="0" smtClean="0"/>
              <a:t> inheritance diseases </a:t>
            </a:r>
            <a:r>
              <a:rPr lang="en-US" altLang="cs-CZ" sz="2000" b="1" dirty="0" smtClean="0"/>
              <a:t>(uniparental </a:t>
            </a:r>
            <a:r>
              <a:rPr lang="en-US" altLang="cs-CZ" sz="2000" b="1" dirty="0" err="1" smtClean="0"/>
              <a:t>disomy</a:t>
            </a:r>
            <a:r>
              <a:rPr lang="en-US" altLang="cs-CZ" sz="2000" b="1" dirty="0" smtClean="0"/>
              <a:t>, unstable trinucleotide expansions</a:t>
            </a:r>
          </a:p>
          <a:p>
            <a:pPr marL="533400" indent="-533400" eaLnBrk="1" hangingPunct="1">
              <a:lnSpc>
                <a:spcPct val="80000"/>
              </a:lnSpc>
            </a:pPr>
            <a:endParaRPr lang="en-US" altLang="cs-CZ" sz="24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AutoShape 2"/>
          <p:cNvSpPr>
            <a:spLocks noGrp="1" noChangeArrowheads="1"/>
          </p:cNvSpPr>
          <p:nvPr>
            <p:ph type="title"/>
          </p:nvPr>
        </p:nvSpPr>
        <p:spPr>
          <a:xfrm>
            <a:off x="142875" y="197767"/>
            <a:ext cx="8858250" cy="1143001"/>
          </a:xfrm>
        </p:spPr>
        <p:txBody>
          <a:bodyPr/>
          <a:lstStyle/>
          <a:p>
            <a:pPr algn="ctr" eaLnBrk="1" hangingPunct="1"/>
            <a:r>
              <a:rPr lang="en-US" altLang="cs-CZ" dirty="0" smtClean="0">
                <a:solidFill>
                  <a:srgbClr val="C00000"/>
                </a:solidFill>
              </a:rPr>
              <a:t>Genetics, medical genetics and medicine</a:t>
            </a:r>
          </a:p>
        </p:txBody>
      </p:sp>
      <p:sp>
        <p:nvSpPr>
          <p:cNvPr id="21507" name="Rectangle 3"/>
          <p:cNvSpPr>
            <a:spLocks noGrp="1" noChangeArrowheads="1"/>
          </p:cNvSpPr>
          <p:nvPr>
            <p:ph type="body" idx="1"/>
          </p:nvPr>
        </p:nvSpPr>
        <p:spPr>
          <a:xfrm>
            <a:off x="900113" y="4725145"/>
            <a:ext cx="7477125" cy="1872208"/>
          </a:xfrm>
        </p:spPr>
        <p:txBody>
          <a:bodyPr/>
          <a:lstStyle/>
          <a:p>
            <a:pPr eaLnBrk="1" hangingPunct="1"/>
            <a:endParaRPr lang="en-US" altLang="cs-CZ" sz="2000" b="1" dirty="0" smtClean="0"/>
          </a:p>
          <a:p>
            <a:pPr eaLnBrk="1" hangingPunct="1"/>
            <a:r>
              <a:rPr lang="en-US" altLang="cs-CZ" sz="2000" b="1" dirty="0" smtClean="0"/>
              <a:t>Nowadays, in CR are departments of medical genetic parts of most of the big hospitals in </a:t>
            </a:r>
            <a:r>
              <a:rPr lang="en-US" altLang="cs-CZ" sz="1800" b="1" dirty="0" smtClean="0"/>
              <a:t>– Praha, Brno, Olomouc, Ostrava, </a:t>
            </a:r>
            <a:r>
              <a:rPr lang="en-US" altLang="cs-CZ" sz="1800" b="1" dirty="0" err="1" smtClean="0"/>
              <a:t>Plzeň</a:t>
            </a:r>
            <a:r>
              <a:rPr lang="en-US" altLang="cs-CZ" sz="1800" b="1" dirty="0" smtClean="0"/>
              <a:t>, Hradec </a:t>
            </a:r>
            <a:r>
              <a:rPr lang="en-US" altLang="cs-CZ" sz="1800" b="1" dirty="0" err="1" smtClean="0"/>
              <a:t>Králové</a:t>
            </a:r>
            <a:r>
              <a:rPr lang="en-US" altLang="cs-CZ" sz="1800" b="1" dirty="0" smtClean="0"/>
              <a:t>, </a:t>
            </a:r>
            <a:r>
              <a:rPr lang="en-US" altLang="cs-CZ" sz="1800" b="1" dirty="0" err="1" smtClean="0"/>
              <a:t>České</a:t>
            </a:r>
            <a:r>
              <a:rPr lang="en-US" altLang="cs-CZ" sz="1800" b="1" dirty="0" smtClean="0"/>
              <a:t> </a:t>
            </a:r>
            <a:r>
              <a:rPr lang="en-US" altLang="cs-CZ" sz="1800" b="1" dirty="0" err="1" smtClean="0"/>
              <a:t>Budějovice</a:t>
            </a:r>
            <a:endParaRPr lang="en-US" altLang="cs-CZ" sz="1800" b="1" dirty="0" smtClean="0"/>
          </a:p>
          <a:p>
            <a:pPr eaLnBrk="1" hangingPunct="1"/>
            <a:r>
              <a:rPr lang="en-US" altLang="cs-CZ" sz="1800" b="1" dirty="0" smtClean="0"/>
              <a:t>Also private companies in a form of private genetic laboratories </a:t>
            </a:r>
            <a:endParaRPr lang="en-US" altLang="cs-CZ" sz="2400" dirty="0" smtClean="0"/>
          </a:p>
        </p:txBody>
      </p:sp>
      <p:sp>
        <p:nvSpPr>
          <p:cNvPr id="21508" name="Text Box 4">
            <a:extLst/>
          </p:cNvPr>
          <p:cNvSpPr txBox="1">
            <a:spLocks noChangeArrowheads="1"/>
          </p:cNvSpPr>
          <p:nvPr/>
        </p:nvSpPr>
        <p:spPr bwMode="auto">
          <a:xfrm>
            <a:off x="179388" y="1341438"/>
            <a:ext cx="8964612"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itchFamily="2" charset="2"/>
              <a:buChar char="l"/>
              <a:defRPr sz="2800">
                <a:solidFill>
                  <a:schemeClr val="tx1"/>
                </a:solidFill>
                <a:latin typeface="Arial" pitchFamily="34" charset="0"/>
              </a:defRPr>
            </a:lvl1pPr>
            <a:lvl2pPr marL="742950" indent="-285750">
              <a:spcBef>
                <a:spcPct val="20000"/>
              </a:spcBef>
              <a:buClr>
                <a:schemeClr val="tx1"/>
              </a:buClr>
              <a:buSzPct val="75000"/>
              <a:buChar char="–"/>
              <a:defRPr sz="2400">
                <a:solidFill>
                  <a:schemeClr val="tx1"/>
                </a:solidFill>
                <a:latin typeface="Arial" pitchFamily="34" charset="0"/>
              </a:defRPr>
            </a:lvl2pPr>
            <a:lvl3pPr marL="1143000" indent="-228600">
              <a:spcBef>
                <a:spcPct val="20000"/>
              </a:spcBef>
              <a:buClr>
                <a:schemeClr val="tx1"/>
              </a:buClr>
              <a:buSzPct val="75000"/>
              <a:buFont typeface="Wingdings" pitchFamily="2" charset="2"/>
              <a:buChar char="l"/>
              <a:defRPr sz="2000">
                <a:solidFill>
                  <a:schemeClr val="tx1"/>
                </a:solidFill>
                <a:latin typeface="Arial" pitchFamily="34" charset="0"/>
              </a:defRPr>
            </a:lvl3pPr>
            <a:lvl4pPr marL="1600200" indent="-228600">
              <a:spcBef>
                <a:spcPct val="20000"/>
              </a:spcBef>
              <a:buClr>
                <a:schemeClr val="tx1"/>
              </a:buClr>
              <a:buSzPct val="80000"/>
              <a:buChar char="–"/>
              <a:defRPr>
                <a:solidFill>
                  <a:schemeClr val="tx1"/>
                </a:solidFill>
                <a:latin typeface="Arial" pitchFamily="34" charset="0"/>
              </a:defRPr>
            </a:lvl4pPr>
            <a:lvl5pPr marL="2057400" indent="-228600">
              <a:spcBef>
                <a:spcPct val="20000"/>
              </a:spcBef>
              <a:buClr>
                <a:schemeClr val="tx1"/>
              </a:buClr>
              <a:buSzPct val="65000"/>
              <a:buFont typeface="Wingdings" pitchFamily="2" charset="2"/>
              <a:buChar char="l"/>
              <a:defRPr>
                <a:solidFill>
                  <a:schemeClr val="tx1"/>
                </a:solidFill>
                <a:latin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pitchFamily="34" charset="0"/>
              </a:defRPr>
            </a:lvl9pPr>
          </a:lstStyle>
          <a:p>
            <a:pPr eaLnBrk="1" hangingPunct="1">
              <a:spcBef>
                <a:spcPct val="0"/>
              </a:spcBef>
              <a:buClrTx/>
              <a:buSzTx/>
              <a:buFont typeface="Wingdings" pitchFamily="2" charset="2"/>
              <a:buNone/>
              <a:defRPr/>
            </a:pPr>
            <a:r>
              <a:rPr lang="en-US" altLang="cs-CZ" sz="2400" b="1" dirty="0" smtClean="0"/>
              <a:t>Medical genetics is widespread, multidisciplinary field of preventive medicine </a:t>
            </a:r>
          </a:p>
          <a:p>
            <a:pPr marL="285750" indent="-285750" eaLnBrk="1" hangingPunct="1">
              <a:spcBef>
                <a:spcPct val="0"/>
              </a:spcBef>
              <a:buClrTx/>
              <a:buSzTx/>
              <a:defRPr/>
            </a:pPr>
            <a:endParaRPr lang="en-US" altLang="cs-CZ" sz="1800" b="1" u="sng" dirty="0" smtClean="0"/>
          </a:p>
          <a:p>
            <a:pPr marL="285750" indent="-285750" eaLnBrk="1" hangingPunct="1">
              <a:spcBef>
                <a:spcPct val="0"/>
              </a:spcBef>
              <a:buClrTx/>
              <a:buSzTx/>
              <a:defRPr/>
            </a:pPr>
            <a:r>
              <a:rPr lang="en-US" altLang="cs-CZ" sz="1800" b="1" u="sng" dirty="0" smtClean="0"/>
              <a:t>Medical genetics is any application of genetic principles to medical practice. This includes studies of inheritance, mapping disease genes, diagnosis and treatment, and genetic counseling.</a:t>
            </a:r>
          </a:p>
          <a:p>
            <a:pPr marL="342900" indent="-342900" algn="ctr" eaLnBrk="1" hangingPunct="1">
              <a:spcBef>
                <a:spcPct val="0"/>
              </a:spcBef>
              <a:buClrTx/>
              <a:buSzTx/>
              <a:defRPr/>
            </a:pPr>
            <a:endParaRPr lang="en-US" altLang="cs-CZ" sz="2000" b="1" dirty="0" smtClean="0">
              <a:solidFill>
                <a:srgbClr val="FF0000"/>
              </a:solidFill>
            </a:endParaRPr>
          </a:p>
          <a:p>
            <a:pPr marL="342900" indent="-342900" algn="ctr" eaLnBrk="1" hangingPunct="1">
              <a:spcBef>
                <a:spcPct val="0"/>
              </a:spcBef>
              <a:buClrTx/>
              <a:buSzTx/>
              <a:defRPr/>
            </a:pPr>
            <a:r>
              <a:rPr lang="en-US" altLang="cs-CZ" sz="2000" b="1" dirty="0" smtClean="0">
                <a:solidFill>
                  <a:srgbClr val="FF0000"/>
                </a:solidFill>
              </a:rPr>
              <a:t>1969 – Medical genetics recognized as standalone medical field in Czechoslovakia </a:t>
            </a:r>
          </a:p>
          <a:p>
            <a:pPr marL="342900" indent="-342900" eaLnBrk="1" hangingPunct="1">
              <a:spcBef>
                <a:spcPct val="0"/>
              </a:spcBef>
              <a:buClrTx/>
              <a:buSzTx/>
              <a:defRPr/>
            </a:pPr>
            <a:endParaRPr lang="en-US" altLang="cs-CZ" sz="2000" b="1" u="sng" dirty="0" smtClean="0">
              <a:solidFill>
                <a:srgbClr val="FF0000"/>
              </a:solidFill>
            </a:endParaRPr>
          </a:p>
          <a:p>
            <a:pPr marL="285750" indent="-285750" eaLnBrk="1" hangingPunct="1">
              <a:spcBef>
                <a:spcPct val="0"/>
              </a:spcBef>
              <a:buClrTx/>
              <a:buSzTx/>
              <a:defRPr/>
            </a:pPr>
            <a:r>
              <a:rPr lang="en-US" altLang="cs-CZ" sz="1800" b="1" dirty="0" smtClean="0"/>
              <a:t>The most of the diseases has any genetic background</a:t>
            </a:r>
            <a:endParaRPr lang="en-US" altLang="cs-CZ"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8">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508">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9" name="Zástupný symbol pro obsah 2"/>
          <p:cNvSpPr>
            <a:spLocks noGrp="1" noChangeArrowheads="1"/>
          </p:cNvSpPr>
          <p:nvPr>
            <p:ph idx="1"/>
          </p:nvPr>
        </p:nvSpPr>
        <p:spPr>
          <a:xfrm>
            <a:off x="207202" y="5154146"/>
            <a:ext cx="8820150" cy="1515214"/>
          </a:xfrm>
        </p:spPr>
        <p:txBody>
          <a:bodyPr/>
          <a:lstStyle/>
          <a:p>
            <a:pPr indent="-255588"/>
            <a:r>
              <a:rPr lang="en-US" altLang="cs-CZ" sz="1800" dirty="0" smtClean="0"/>
              <a:t>In EU, disease is called </a:t>
            </a:r>
            <a:r>
              <a:rPr lang="en-US" altLang="cs-CZ" sz="1800" b="1" dirty="0" smtClean="0"/>
              <a:t>„rare</a:t>
            </a:r>
            <a:r>
              <a:rPr lang="en-US" altLang="cs-CZ" sz="1800" dirty="0" smtClean="0"/>
              <a:t>“ when incidence is less than </a:t>
            </a:r>
            <a:r>
              <a:rPr lang="en-US" altLang="cs-CZ" sz="1800" b="1" dirty="0" smtClean="0"/>
              <a:t>5 / 10 000 </a:t>
            </a:r>
            <a:r>
              <a:rPr lang="en-US" altLang="cs-CZ" sz="1800" dirty="0" smtClean="0"/>
              <a:t>individuals</a:t>
            </a:r>
            <a:r>
              <a:rPr lang="en-US" altLang="cs-CZ" sz="1800" b="1" dirty="0" smtClean="0"/>
              <a:t> </a:t>
            </a:r>
          </a:p>
          <a:p>
            <a:pPr indent="-255588"/>
            <a:r>
              <a:rPr lang="en-US" altLang="cs-CZ" sz="1800" dirty="0" smtClean="0"/>
              <a:t>Encompass a </a:t>
            </a:r>
            <a:r>
              <a:rPr lang="en-US" altLang="cs-CZ" sz="1800" b="1" dirty="0" smtClean="0"/>
              <a:t>wide range </a:t>
            </a:r>
            <a:r>
              <a:rPr lang="en-US" altLang="cs-CZ" sz="1800" dirty="0" smtClean="0"/>
              <a:t>of </a:t>
            </a:r>
            <a:r>
              <a:rPr lang="en-US" altLang="cs-CZ" sz="1800" b="1" dirty="0" smtClean="0"/>
              <a:t>conditions</a:t>
            </a:r>
            <a:r>
              <a:rPr lang="en-US" altLang="cs-CZ" sz="1800" dirty="0" smtClean="0"/>
              <a:t>, such as movement disorders, metabolic diseases, neurological diseases or retinal dystrophy</a:t>
            </a:r>
          </a:p>
          <a:p>
            <a:pPr indent="-255588"/>
            <a:r>
              <a:rPr lang="en-US" altLang="cs-CZ" sz="1800" dirty="0" smtClean="0"/>
              <a:t>Most of them </a:t>
            </a:r>
            <a:r>
              <a:rPr lang="en-US" altLang="cs-CZ" sz="1800" b="1" dirty="0" smtClean="0"/>
              <a:t>lack an effective treatment </a:t>
            </a:r>
            <a:r>
              <a:rPr lang="en-US" altLang="cs-CZ" sz="1800" dirty="0" smtClean="0"/>
              <a:t>=  traumatization of parents, whole families</a:t>
            </a:r>
            <a:endParaRPr lang="en-US" altLang="cs-CZ" sz="1600" dirty="0" smtClean="0"/>
          </a:p>
        </p:txBody>
      </p:sp>
      <p:pic>
        <p:nvPicPr>
          <p:cNvPr id="29702" name="Picture 6" descr="https://www.mdpi.com/files/multidisciplinary_topic_graphical_abstract/429/Graphical%20Abstract_de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942"/>
            <a:ext cx="9144000" cy="4800601"/>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4475568" y="4954091"/>
            <a:ext cx="4518248" cy="200055"/>
          </a:xfrm>
          <a:prstGeom prst="rect">
            <a:avLst/>
          </a:prstGeom>
        </p:spPr>
        <p:txBody>
          <a:bodyPr wrap="square">
            <a:spAutoFit/>
          </a:bodyPr>
          <a:lstStyle/>
          <a:p>
            <a:pPr algn="r"/>
            <a:r>
              <a:rPr lang="en-US" sz="700" dirty="0" smtClean="0"/>
              <a:t>https://www.mdpi.com/files/multidisciplinary_topic_graphical_abstract/429/Graphical%20Abstract_def.png</a:t>
            </a:r>
            <a:endParaRPr lang="en-US" sz="7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Grp="1" noChangeArrowheads="1"/>
          </p:cNvSpPr>
          <p:nvPr>
            <p:ph type="title"/>
          </p:nvPr>
        </p:nvSpPr>
        <p:spPr/>
        <p:txBody>
          <a:bodyPr/>
          <a:lstStyle/>
          <a:p>
            <a:pPr algn="ctr" eaLnBrk="1" hangingPunct="1"/>
            <a:r>
              <a:rPr lang="cs-CZ" altLang="cs-CZ" sz="2400" dirty="0" err="1" smtClean="0">
                <a:solidFill>
                  <a:srgbClr val="C00000"/>
                </a:solidFill>
              </a:rPr>
              <a:t>Dpt</a:t>
            </a:r>
            <a:r>
              <a:rPr lang="cs-CZ" altLang="cs-CZ" sz="2400" dirty="0" smtClean="0">
                <a:solidFill>
                  <a:srgbClr val="C00000"/>
                </a:solidFill>
              </a:rPr>
              <a:t>. </a:t>
            </a:r>
            <a:r>
              <a:rPr lang="cs-CZ" altLang="cs-CZ" sz="2400" dirty="0" err="1" smtClean="0">
                <a:solidFill>
                  <a:srgbClr val="C00000"/>
                </a:solidFill>
              </a:rPr>
              <a:t>Of</a:t>
            </a:r>
            <a:r>
              <a:rPr lang="cs-CZ" altLang="cs-CZ" sz="2400" dirty="0" smtClean="0">
                <a:solidFill>
                  <a:srgbClr val="C00000"/>
                </a:solidFill>
              </a:rPr>
              <a:t> </a:t>
            </a:r>
            <a:r>
              <a:rPr lang="cs-CZ" altLang="cs-CZ" sz="2400" dirty="0" err="1" smtClean="0">
                <a:solidFill>
                  <a:srgbClr val="C00000"/>
                </a:solidFill>
              </a:rPr>
              <a:t>Medical</a:t>
            </a:r>
            <a:r>
              <a:rPr lang="cs-CZ" altLang="cs-CZ" sz="2400" dirty="0" smtClean="0">
                <a:solidFill>
                  <a:srgbClr val="C00000"/>
                </a:solidFill>
              </a:rPr>
              <a:t> </a:t>
            </a:r>
            <a:r>
              <a:rPr lang="cs-CZ" altLang="cs-CZ" sz="2400" dirty="0" err="1" smtClean="0">
                <a:solidFill>
                  <a:srgbClr val="C00000"/>
                </a:solidFill>
              </a:rPr>
              <a:t>Genetics</a:t>
            </a:r>
            <a:r>
              <a:rPr lang="cs-CZ" altLang="cs-CZ" sz="2400" dirty="0" smtClean="0">
                <a:solidFill>
                  <a:srgbClr val="C00000"/>
                </a:solidFill>
              </a:rPr>
              <a:t>, </a:t>
            </a:r>
            <a:r>
              <a:rPr lang="cs-CZ" altLang="cs-CZ" sz="2400" dirty="0" err="1" smtClean="0">
                <a:solidFill>
                  <a:srgbClr val="C00000"/>
                </a:solidFill>
              </a:rPr>
              <a:t>Univeristy</a:t>
            </a:r>
            <a:r>
              <a:rPr lang="cs-CZ" altLang="cs-CZ" sz="2400" dirty="0" smtClean="0">
                <a:solidFill>
                  <a:srgbClr val="C00000"/>
                </a:solidFill>
              </a:rPr>
              <a:t> </a:t>
            </a:r>
            <a:r>
              <a:rPr lang="cs-CZ" altLang="cs-CZ" sz="2400" dirty="0" err="1" smtClean="0">
                <a:solidFill>
                  <a:srgbClr val="C00000"/>
                </a:solidFill>
              </a:rPr>
              <a:t>Hospital</a:t>
            </a:r>
            <a:r>
              <a:rPr lang="cs-CZ" altLang="cs-CZ" sz="2400" dirty="0" smtClean="0">
                <a:solidFill>
                  <a:srgbClr val="C00000"/>
                </a:solidFill>
              </a:rPr>
              <a:t> Brno </a:t>
            </a:r>
            <a:br>
              <a:rPr lang="cs-CZ" altLang="cs-CZ" sz="2400" dirty="0" smtClean="0">
                <a:solidFill>
                  <a:srgbClr val="C00000"/>
                </a:solidFill>
              </a:rPr>
            </a:br>
            <a:r>
              <a:rPr lang="cs-CZ" altLang="cs-CZ" sz="2400" dirty="0" smtClean="0">
                <a:solidFill>
                  <a:srgbClr val="C00000"/>
                </a:solidFill>
              </a:rPr>
              <a:t>www.fnbrno.cz/olg</a:t>
            </a:r>
          </a:p>
        </p:txBody>
      </p:sp>
      <p:pic>
        <p:nvPicPr>
          <p:cNvPr id="31747" name="Picture 3" descr="Ambulance 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116013" y="2492375"/>
            <a:ext cx="3017837" cy="2263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8" name="Picture 4" descr="Cytogeneti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4292600"/>
            <a:ext cx="3097213"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IMG_37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4221163"/>
            <a:ext cx="18161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IMG_37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2565400"/>
            <a:ext cx="252095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descr="IMG_37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4437063"/>
            <a:ext cx="167481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sz="half" idx="1"/>
          </p:nvPr>
        </p:nvSpPr>
        <p:spPr>
          <a:xfrm>
            <a:off x="1116013" y="1125539"/>
            <a:ext cx="7777162" cy="5471814"/>
          </a:xfrm>
        </p:spPr>
        <p:txBody>
          <a:bodyPr/>
          <a:lstStyle/>
          <a:p>
            <a:pPr eaLnBrk="1" hangingPunct="1">
              <a:lnSpc>
                <a:spcPct val="90000"/>
              </a:lnSpc>
              <a:buFont typeface="Wingdings" panose="05000000000000000000" pitchFamily="2" charset="2"/>
              <a:buNone/>
            </a:pPr>
            <a:r>
              <a:rPr lang="en-US" altLang="cs-CZ" sz="3200" b="1" dirty="0" smtClean="0">
                <a:solidFill>
                  <a:srgbClr val="C00000"/>
                </a:solidFill>
              </a:rPr>
              <a:t>Patients of DMG - children </a:t>
            </a:r>
          </a:p>
          <a:p>
            <a:pPr eaLnBrk="1" hangingPunct="1">
              <a:lnSpc>
                <a:spcPct val="90000"/>
              </a:lnSpc>
              <a:buFont typeface="Wingdings" panose="05000000000000000000" pitchFamily="2" charset="2"/>
              <a:buNone/>
            </a:pPr>
            <a:endParaRPr lang="en-US" altLang="cs-CZ" sz="3200" b="1" dirty="0" smtClean="0">
              <a:solidFill>
                <a:schemeClr val="tx2"/>
              </a:solidFill>
            </a:endParaRPr>
          </a:p>
          <a:p>
            <a:pPr eaLnBrk="1" hangingPunct="1">
              <a:lnSpc>
                <a:spcPct val="90000"/>
              </a:lnSpc>
            </a:pPr>
            <a:endParaRPr lang="en-US" altLang="cs-CZ" sz="2000" b="1" dirty="0" smtClean="0">
              <a:latin typeface="Comic Sans MS" panose="030F0702030302020204" pitchFamily="66" charset="0"/>
            </a:endParaRPr>
          </a:p>
          <a:p>
            <a:pPr eaLnBrk="1" hangingPunct="1">
              <a:lnSpc>
                <a:spcPct val="90000"/>
              </a:lnSpc>
            </a:pPr>
            <a:r>
              <a:rPr lang="en-US" altLang="cs-CZ" sz="2000" dirty="0" smtClean="0"/>
              <a:t>Children with inherited </a:t>
            </a:r>
            <a:r>
              <a:rPr lang="en-US" altLang="cs-CZ" sz="2000" b="1" dirty="0" smtClean="0"/>
              <a:t>neurodevelopmental disorders </a:t>
            </a:r>
            <a:r>
              <a:rPr lang="en-US" altLang="cs-CZ" sz="2000" dirty="0" smtClean="0"/>
              <a:t>and their families </a:t>
            </a:r>
          </a:p>
          <a:p>
            <a:pPr eaLnBrk="1" hangingPunct="1">
              <a:lnSpc>
                <a:spcPct val="90000"/>
              </a:lnSpc>
            </a:pPr>
            <a:endParaRPr lang="en-US" altLang="cs-CZ" sz="2000" dirty="0" smtClean="0"/>
          </a:p>
          <a:p>
            <a:pPr eaLnBrk="1" hangingPunct="1">
              <a:lnSpc>
                <a:spcPct val="90000"/>
              </a:lnSpc>
            </a:pPr>
            <a:r>
              <a:rPr lang="en-US" altLang="cs-CZ" sz="2000" dirty="0" smtClean="0"/>
              <a:t>Children with suspicious or verified </a:t>
            </a:r>
            <a:r>
              <a:rPr lang="en-US" altLang="cs-CZ" sz="2000" b="1" dirty="0" smtClean="0"/>
              <a:t>inherited diseases </a:t>
            </a:r>
            <a:r>
              <a:rPr lang="en-US" altLang="cs-CZ" sz="2000" dirty="0" smtClean="0"/>
              <a:t>and their families (cystic fibrosis)</a:t>
            </a:r>
          </a:p>
          <a:p>
            <a:pPr eaLnBrk="1" hangingPunct="1">
              <a:lnSpc>
                <a:spcPct val="90000"/>
              </a:lnSpc>
            </a:pPr>
            <a:endParaRPr lang="en-US" altLang="cs-CZ" sz="2000" dirty="0" smtClean="0"/>
          </a:p>
          <a:p>
            <a:pPr eaLnBrk="1" hangingPunct="1">
              <a:lnSpc>
                <a:spcPct val="90000"/>
              </a:lnSpc>
            </a:pPr>
            <a:r>
              <a:rPr lang="en-US" altLang="cs-CZ" sz="2000" dirty="0" smtClean="0"/>
              <a:t>Children with suspicious or verified inherited </a:t>
            </a:r>
            <a:r>
              <a:rPr lang="en-US" altLang="cs-CZ" sz="2000" b="1" dirty="0" smtClean="0"/>
              <a:t>aberration of metabolism</a:t>
            </a:r>
            <a:r>
              <a:rPr lang="en-US" altLang="cs-CZ" sz="2000" dirty="0" smtClean="0"/>
              <a:t> with and their families</a:t>
            </a:r>
          </a:p>
          <a:p>
            <a:pPr eaLnBrk="1" hangingPunct="1">
              <a:lnSpc>
                <a:spcPct val="90000"/>
              </a:lnSpc>
            </a:pPr>
            <a:endParaRPr lang="cs-CZ" altLang="cs-CZ" sz="2000" dirty="0" smtClean="0"/>
          </a:p>
          <a:p>
            <a:pPr eaLnBrk="1" hangingPunct="1">
              <a:lnSpc>
                <a:spcPct val="90000"/>
              </a:lnSpc>
            </a:pPr>
            <a:r>
              <a:rPr lang="en-US" altLang="cs-CZ" sz="2000" dirty="0" smtClean="0"/>
              <a:t>Children with suspected incidences of </a:t>
            </a:r>
            <a:r>
              <a:rPr lang="en-US" altLang="cs-CZ" sz="2000" b="1" dirty="0" smtClean="0"/>
              <a:t>inherited chromosomal </a:t>
            </a:r>
            <a:r>
              <a:rPr lang="en-US" altLang="cs-CZ" sz="2000" dirty="0" smtClean="0"/>
              <a:t>aberration including stigmatization, development delays, early births, </a:t>
            </a:r>
          </a:p>
        </p:txBody>
      </p:sp>
      <p:pic>
        <p:nvPicPr>
          <p:cNvPr id="25603" name="Picture 5" descr="telomery-deti">
            <a:extLst/>
          </p:cNvPr>
          <p:cNvPicPr>
            <a:picLocks noChangeAspect="1" noChangeArrowheads="1"/>
          </p:cNvPicPr>
          <p:nvPr/>
        </p:nvPicPr>
        <p:blipFill>
          <a:blip r:embed="rId3"/>
          <a:srcRect/>
          <a:stretch>
            <a:fillRect/>
          </a:stretch>
        </p:blipFill>
        <p:spPr bwMode="auto">
          <a:xfrm>
            <a:off x="6791325" y="115888"/>
            <a:ext cx="1898650" cy="2233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2">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602">
                                            <p:txEl>
                                              <p:pRg st="7" end="7"/>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60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a:xfrm>
            <a:off x="685800" y="476250"/>
            <a:ext cx="7773988" cy="1296988"/>
          </a:xfrm>
        </p:spPr>
        <p:txBody>
          <a:bodyPr/>
          <a:lstStyle/>
          <a:p>
            <a:pPr eaLnBrk="1" hangingPunct="1"/>
            <a:r>
              <a:rPr lang="en-US" altLang="cs-CZ" sz="3200" dirty="0" smtClean="0">
                <a:solidFill>
                  <a:srgbClr val="C00000"/>
                </a:solidFill>
              </a:rPr>
              <a:t>Patients of DMG - adults</a:t>
            </a:r>
          </a:p>
        </p:txBody>
      </p:sp>
      <p:sp>
        <p:nvSpPr>
          <p:cNvPr id="26627" name="Rectangle 3"/>
          <p:cNvSpPr>
            <a:spLocks noGrp="1" noChangeArrowheads="1"/>
          </p:cNvSpPr>
          <p:nvPr>
            <p:ph type="body" sz="half" idx="1"/>
          </p:nvPr>
        </p:nvSpPr>
        <p:spPr>
          <a:xfrm>
            <a:off x="971550" y="2420938"/>
            <a:ext cx="7056834" cy="4437062"/>
          </a:xfrm>
        </p:spPr>
        <p:txBody>
          <a:bodyPr/>
          <a:lstStyle/>
          <a:p>
            <a:pPr eaLnBrk="1" hangingPunct="1"/>
            <a:r>
              <a:rPr lang="en-US" altLang="cs-CZ" sz="2400" b="1" dirty="0" smtClean="0"/>
              <a:t>Blood relative pairs</a:t>
            </a:r>
          </a:p>
          <a:p>
            <a:pPr eaLnBrk="1" hangingPunct="1"/>
            <a:endParaRPr lang="en-US" altLang="cs-CZ" sz="2400" b="1" dirty="0" smtClean="0"/>
          </a:p>
          <a:p>
            <a:pPr eaLnBrk="1" hangingPunct="1"/>
            <a:r>
              <a:rPr lang="en-US" altLang="cs-CZ" sz="2400" b="1" dirty="0" smtClean="0"/>
              <a:t>Individuals with long-term persons exposed for long periods to environmental pollutants</a:t>
            </a:r>
          </a:p>
          <a:p>
            <a:pPr eaLnBrk="1" hangingPunct="1"/>
            <a:endParaRPr lang="en-US" altLang="cs-CZ" sz="2400" b="1" dirty="0" smtClean="0"/>
          </a:p>
          <a:p>
            <a:pPr eaLnBrk="1" hangingPunct="1"/>
            <a:r>
              <a:rPr lang="en-US" altLang="cs-CZ" sz="2400" b="1" dirty="0" smtClean="0"/>
              <a:t>Pairs treated with infertility or repeated spontaneous aborts </a:t>
            </a:r>
          </a:p>
          <a:p>
            <a:pPr marL="0" indent="0" eaLnBrk="1" hangingPunct="1">
              <a:buNone/>
            </a:pPr>
            <a:endParaRPr lang="en-US" altLang="cs-CZ" sz="2400" b="1" dirty="0" smtClean="0"/>
          </a:p>
          <a:p>
            <a:pPr eaLnBrk="1" hangingPunct="1"/>
            <a:r>
              <a:rPr lang="en-US" altLang="cs-CZ" sz="2400" b="1" dirty="0" smtClean="0"/>
              <a:t>Sperm and egg donors</a:t>
            </a:r>
          </a:p>
          <a:p>
            <a:pPr eaLnBrk="1" hangingPunct="1"/>
            <a:endParaRPr lang="en-US" altLang="cs-CZ" sz="2000" b="1" dirty="0" smtClean="0"/>
          </a:p>
        </p:txBody>
      </p:sp>
      <p:pic>
        <p:nvPicPr>
          <p:cNvPr id="2" name="Obrázek 1">
            <a:extLst/>
          </p:cNvPr>
          <p:cNvPicPr>
            <a:picLocks noChangeAspect="1"/>
          </p:cNvPicPr>
          <p:nvPr/>
        </p:nvPicPr>
        <p:blipFill>
          <a:blip r:embed="rId2"/>
          <a:stretch>
            <a:fillRect/>
          </a:stretch>
        </p:blipFill>
        <p:spPr>
          <a:xfrm>
            <a:off x="6345238" y="118837"/>
            <a:ext cx="2501900" cy="166528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p:cNvSpPr>
            <a:spLocks noGrp="1" noChangeArrowheads="1"/>
          </p:cNvSpPr>
          <p:nvPr>
            <p:ph type="title"/>
          </p:nvPr>
        </p:nvSpPr>
        <p:spPr>
          <a:xfrm>
            <a:off x="900113" y="260648"/>
            <a:ext cx="6192167" cy="1655217"/>
          </a:xfrm>
        </p:spPr>
        <p:txBody>
          <a:bodyPr/>
          <a:lstStyle/>
          <a:p>
            <a:pPr algn="ctr" eaLnBrk="1" hangingPunct="1"/>
            <a:r>
              <a:rPr lang="cs-CZ" altLang="cs-CZ" dirty="0" smtClean="0">
                <a:solidFill>
                  <a:srgbClr val="C00000"/>
                </a:solidFill>
              </a:rPr>
              <a:t>Pa</a:t>
            </a:r>
            <a:r>
              <a:rPr lang="en-US" altLang="cs-CZ" dirty="0" err="1" smtClean="0">
                <a:solidFill>
                  <a:srgbClr val="C00000"/>
                </a:solidFill>
              </a:rPr>
              <a:t>tients</a:t>
            </a:r>
            <a:r>
              <a:rPr lang="en-US" altLang="cs-CZ" dirty="0" smtClean="0">
                <a:solidFill>
                  <a:srgbClr val="C00000"/>
                </a:solidFill>
              </a:rPr>
              <a:t> </a:t>
            </a:r>
            <a:r>
              <a:rPr lang="en-US" altLang="cs-CZ" dirty="0">
                <a:solidFill>
                  <a:srgbClr val="C00000"/>
                </a:solidFill>
              </a:rPr>
              <a:t>of DMG </a:t>
            </a:r>
            <a:r>
              <a:rPr lang="en-US" altLang="cs-CZ" dirty="0" smtClean="0">
                <a:solidFill>
                  <a:srgbClr val="C00000"/>
                </a:solidFill>
              </a:rPr>
              <a:t>– </a:t>
            </a:r>
            <a:r>
              <a:rPr lang="cs-CZ" altLang="cs-CZ" dirty="0" err="1" smtClean="0">
                <a:solidFill>
                  <a:srgbClr val="C00000"/>
                </a:solidFill>
              </a:rPr>
              <a:t>pregnant</a:t>
            </a:r>
            <a:r>
              <a:rPr lang="cs-CZ" altLang="cs-CZ" dirty="0" smtClean="0">
                <a:solidFill>
                  <a:srgbClr val="C00000"/>
                </a:solidFill>
              </a:rPr>
              <a:t> </a:t>
            </a:r>
            <a:r>
              <a:rPr lang="cs-CZ" altLang="cs-CZ" dirty="0" err="1" smtClean="0">
                <a:solidFill>
                  <a:srgbClr val="C00000"/>
                </a:solidFill>
              </a:rPr>
              <a:t>women</a:t>
            </a:r>
            <a:endParaRPr kumimoji="1" lang="cs-CZ" altLang="cs-CZ" dirty="0" smtClean="0">
              <a:solidFill>
                <a:srgbClr val="C00000"/>
              </a:solidFill>
            </a:endParaRPr>
          </a:p>
        </p:txBody>
      </p:sp>
      <p:sp>
        <p:nvSpPr>
          <p:cNvPr id="27651" name="Rectangle 3"/>
          <p:cNvSpPr>
            <a:spLocks noGrp="1" noChangeArrowheads="1"/>
          </p:cNvSpPr>
          <p:nvPr>
            <p:ph type="body" sz="half" idx="1"/>
          </p:nvPr>
        </p:nvSpPr>
        <p:spPr>
          <a:xfrm>
            <a:off x="900113" y="2565400"/>
            <a:ext cx="7561262" cy="4437063"/>
          </a:xfrm>
        </p:spPr>
        <p:txBody>
          <a:bodyPr/>
          <a:lstStyle/>
          <a:p>
            <a:pPr eaLnBrk="1" hangingPunct="1"/>
            <a:r>
              <a:rPr lang="en-US" altLang="cs-CZ" sz="2400" b="1" dirty="0" smtClean="0"/>
              <a:t>Positive familial anamnesis </a:t>
            </a:r>
            <a:r>
              <a:rPr lang="en-US" altLang="cs-CZ" sz="2400" dirty="0" smtClean="0"/>
              <a:t>(in/</a:t>
            </a:r>
            <a:r>
              <a:rPr lang="en-US" altLang="cs-CZ" sz="2400" dirty="0" err="1" smtClean="0"/>
              <a:t>dysferility</a:t>
            </a:r>
            <a:r>
              <a:rPr lang="en-US" altLang="cs-CZ" sz="2400" dirty="0" smtClean="0"/>
              <a:t>, aborts, NDDs..</a:t>
            </a:r>
            <a:r>
              <a:rPr lang="en-US" altLang="cs-CZ" sz="2400" b="1" dirty="0" smtClean="0"/>
              <a:t>)</a:t>
            </a:r>
          </a:p>
          <a:p>
            <a:pPr eaLnBrk="1" hangingPunct="1"/>
            <a:r>
              <a:rPr lang="en-US" altLang="cs-CZ" sz="2400" b="1" dirty="0" smtClean="0"/>
              <a:t>Unfavorable anamnesis during </a:t>
            </a:r>
            <a:r>
              <a:rPr lang="en-US" altLang="cs-CZ" sz="2400" dirty="0" smtClean="0"/>
              <a:t>pregnancy (long disease or acute diseases, medical treatments, vaccinations, addictive substances)</a:t>
            </a:r>
          </a:p>
          <a:p>
            <a:pPr eaLnBrk="1" hangingPunct="1"/>
            <a:r>
              <a:rPr lang="en-US" altLang="cs-CZ" sz="2400" b="1" dirty="0" smtClean="0"/>
              <a:t>Pathological finding in biochemical or ultrasound screening </a:t>
            </a:r>
          </a:p>
          <a:p>
            <a:pPr eaLnBrk="1" hangingPunct="1"/>
            <a:r>
              <a:rPr lang="en-US" altLang="cs-CZ" sz="2400" b="1" dirty="0" smtClean="0"/>
              <a:t>Older than 35 years</a:t>
            </a:r>
          </a:p>
          <a:p>
            <a:pPr eaLnBrk="1" hangingPunct="1"/>
            <a:r>
              <a:rPr lang="en-US" altLang="cs-CZ" sz="2400" b="1" dirty="0" smtClean="0"/>
              <a:t>Birth of dead  fetus or </a:t>
            </a:r>
            <a:r>
              <a:rPr lang="en-US" altLang="cs-CZ" sz="2400" b="1" dirty="0" err="1" smtClean="0"/>
              <a:t>exitus</a:t>
            </a:r>
            <a:r>
              <a:rPr lang="en-US" altLang="cs-CZ" sz="2400" b="1" dirty="0" smtClean="0"/>
              <a:t> of newborn</a:t>
            </a:r>
          </a:p>
          <a:p>
            <a:pPr eaLnBrk="1" hangingPunct="1"/>
            <a:r>
              <a:rPr lang="en-US" altLang="cs-CZ" sz="2400" b="1" dirty="0" smtClean="0"/>
              <a:t>Parents are carriers of balanced translocation</a:t>
            </a:r>
          </a:p>
          <a:p>
            <a:pPr eaLnBrk="1" hangingPunct="1"/>
            <a:endParaRPr lang="en-US" altLang="cs-CZ" sz="2000" dirty="0" smtClean="0"/>
          </a:p>
          <a:p>
            <a:pPr eaLnBrk="1" hangingPunct="1"/>
            <a:endParaRPr lang="en-US" altLang="cs-CZ" sz="2400" b="1" dirty="0" smtClean="0"/>
          </a:p>
          <a:p>
            <a:pPr eaLnBrk="1" hangingPunct="1"/>
            <a:endParaRPr lang="en-US" altLang="cs-CZ" sz="2000" dirty="0" smtClean="0">
              <a:latin typeface="Comic Sans MS" panose="030F0702030302020204" pitchFamily="66" charset="0"/>
            </a:endParaRPr>
          </a:p>
        </p:txBody>
      </p:sp>
      <p:pic>
        <p:nvPicPr>
          <p:cNvPr id="27652" name="Picture 4" descr="images">
            <a:extLst/>
          </p:cNvPr>
          <p:cNvPicPr>
            <a:picLocks noChangeAspect="1" noChangeArrowheads="1"/>
          </p:cNvPicPr>
          <p:nvPr/>
        </p:nvPicPr>
        <p:blipFill>
          <a:blip r:embed="rId2"/>
          <a:srcRect/>
          <a:stretch>
            <a:fillRect/>
          </a:stretch>
        </p:blipFill>
        <p:spPr bwMode="auto">
          <a:xfrm>
            <a:off x="7380288" y="188913"/>
            <a:ext cx="1547812" cy="15478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6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Nadpis 1"/>
          <p:cNvSpPr>
            <a:spLocks noGrp="1" noChangeArrowheads="1"/>
          </p:cNvSpPr>
          <p:nvPr>
            <p:ph type="title"/>
          </p:nvPr>
        </p:nvSpPr>
        <p:spPr>
          <a:xfrm>
            <a:off x="611188" y="125760"/>
            <a:ext cx="7924800" cy="1143000"/>
          </a:xfrm>
        </p:spPr>
        <p:txBody>
          <a:bodyPr/>
          <a:lstStyle/>
          <a:p>
            <a:pPr algn="ctr"/>
            <a:r>
              <a:rPr lang="en-US" altLang="cs-CZ" dirty="0" smtClean="0">
                <a:solidFill>
                  <a:srgbClr val="C00000"/>
                </a:solidFill>
              </a:rPr>
              <a:t>Genetic counselling</a:t>
            </a:r>
          </a:p>
        </p:txBody>
      </p:sp>
      <p:sp>
        <p:nvSpPr>
          <p:cNvPr id="32771" name="Zástupný symbol pro text 2">
            <a:extLst/>
          </p:cNvPr>
          <p:cNvSpPr>
            <a:spLocks noGrp="1"/>
          </p:cNvSpPr>
          <p:nvPr>
            <p:ph type="body" sz="half" idx="1"/>
          </p:nvPr>
        </p:nvSpPr>
        <p:spPr>
          <a:xfrm>
            <a:off x="539750" y="1484313"/>
            <a:ext cx="7910513" cy="3521075"/>
          </a:xfrm>
        </p:spPr>
        <p:txBody>
          <a:bodyPr/>
          <a:lstStyle/>
          <a:p>
            <a:pPr>
              <a:defRPr/>
            </a:pPr>
            <a:r>
              <a:rPr lang="en-US" altLang="cs-CZ" sz="2400" dirty="0" smtClean="0"/>
              <a:t>performed by a </a:t>
            </a:r>
            <a:r>
              <a:rPr lang="en-US" altLang="cs-CZ" sz="2400" b="1" dirty="0" smtClean="0"/>
              <a:t>physician - geneticist</a:t>
            </a:r>
          </a:p>
          <a:p>
            <a:pPr>
              <a:defRPr/>
            </a:pPr>
            <a:r>
              <a:rPr lang="en-US" altLang="cs-CZ" sz="2400" dirty="0" smtClean="0"/>
              <a:t>a medical </a:t>
            </a:r>
            <a:r>
              <a:rPr lang="en-US" altLang="cs-CZ" sz="2400" b="1" dirty="0" smtClean="0"/>
              <a:t>profession</a:t>
            </a:r>
            <a:r>
              <a:rPr lang="en-US" altLang="cs-CZ" sz="2400" dirty="0" smtClean="0"/>
              <a:t> dedicated to the </a:t>
            </a:r>
            <a:r>
              <a:rPr lang="en-US" altLang="cs-CZ" sz="2400" b="1" dirty="0" smtClean="0"/>
              <a:t>care of patients </a:t>
            </a:r>
            <a:r>
              <a:rPr lang="en-US" altLang="cs-CZ" sz="2400" dirty="0" smtClean="0"/>
              <a:t>with </a:t>
            </a:r>
            <a:r>
              <a:rPr lang="en-US" altLang="cs-CZ" sz="2400" b="1" dirty="0" smtClean="0"/>
              <a:t>genetic diseases </a:t>
            </a:r>
            <a:r>
              <a:rPr lang="en-US" altLang="cs-CZ" sz="2400" dirty="0" smtClean="0"/>
              <a:t>and their families. </a:t>
            </a:r>
          </a:p>
          <a:p>
            <a:pPr>
              <a:defRPr/>
            </a:pPr>
            <a:r>
              <a:rPr lang="en-US" altLang="cs-CZ" sz="2400" dirty="0" smtClean="0"/>
              <a:t>clinical geneticists provide the </a:t>
            </a:r>
            <a:r>
              <a:rPr lang="en-US" altLang="cs-CZ" sz="2400" b="1" dirty="0" smtClean="0"/>
              <a:t>necessary laboratory </a:t>
            </a:r>
            <a:r>
              <a:rPr lang="en-US" altLang="cs-CZ" sz="2400" dirty="0" smtClean="0"/>
              <a:t>diagnostics, identify patients who are </a:t>
            </a:r>
            <a:r>
              <a:rPr lang="en-US" altLang="cs-CZ" sz="2400" b="1" dirty="0" smtClean="0"/>
              <a:t>at increased risk </a:t>
            </a:r>
            <a:r>
              <a:rPr lang="en-US" altLang="cs-CZ" sz="2400" dirty="0" smtClean="0"/>
              <a:t>of developing or transmitting a genetic disease.</a:t>
            </a:r>
          </a:p>
          <a:p>
            <a:pPr>
              <a:defRPr/>
            </a:pPr>
            <a:r>
              <a:rPr lang="en-US" altLang="cs-CZ" sz="2400" dirty="0" smtClean="0"/>
              <a:t>combines the determination of </a:t>
            </a:r>
            <a:r>
              <a:rPr lang="en-US" altLang="cs-CZ" sz="2400" b="1" dirty="0" smtClean="0"/>
              <a:t>the risk of disability </a:t>
            </a:r>
            <a:r>
              <a:rPr lang="en-US" altLang="cs-CZ" sz="2400" dirty="0" smtClean="0"/>
              <a:t>of the developing individual with </a:t>
            </a:r>
            <a:r>
              <a:rPr lang="en-US" altLang="cs-CZ" sz="2400" b="1" dirty="0" smtClean="0"/>
              <a:t>psychologica</a:t>
            </a:r>
            <a:r>
              <a:rPr lang="en-US" altLang="cs-CZ" sz="2400" dirty="0" smtClean="0"/>
              <a:t>l and </a:t>
            </a:r>
            <a:r>
              <a:rPr lang="en-US" altLang="cs-CZ" sz="2400" b="1" dirty="0" smtClean="0"/>
              <a:t>educational activities </a:t>
            </a:r>
            <a:r>
              <a:rPr lang="en-US" altLang="cs-CZ" sz="2400" dirty="0" smtClean="0"/>
              <a:t>- informing the patient and family members</a:t>
            </a:r>
          </a:p>
          <a:p>
            <a:pPr marL="0" indent="0" algn="ctr">
              <a:buNone/>
              <a:defRPr/>
            </a:pPr>
            <a:r>
              <a:rPr lang="en-US" altLang="cs-CZ" sz="2400" dirty="0" smtClean="0">
                <a:solidFill>
                  <a:srgbClr val="FF0000"/>
                </a:solidFill>
              </a:rPr>
              <a:t>The main goal of genetic counselling is to answer the question </a:t>
            </a:r>
            <a:r>
              <a:rPr lang="en-US" altLang="cs-CZ" sz="2400" b="1" u="sng" dirty="0" smtClean="0">
                <a:solidFill>
                  <a:srgbClr val="FF0000"/>
                </a:solidFill>
              </a:rPr>
              <a:t>"What is the risk</a:t>
            </a:r>
            <a:r>
              <a:rPr lang="en-US" altLang="cs-CZ" sz="2400" dirty="0" smtClean="0">
                <a:solidFill>
                  <a:srgbClr val="FF0000"/>
                </a:solidFill>
              </a:rPr>
              <a:t> of our child being affected by a hereditary disease?"</a:t>
            </a:r>
          </a:p>
        </p:txBody>
      </p:sp>
      <p:pic>
        <p:nvPicPr>
          <p:cNvPr id="358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260350"/>
            <a:ext cx="201612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xfrm>
            <a:off x="827088" y="2565400"/>
            <a:ext cx="7631112" cy="3890963"/>
          </a:xfrm>
        </p:spPr>
        <p:txBody>
          <a:bodyPr/>
          <a:lstStyle/>
          <a:p>
            <a:pPr algn="ctr" eaLnBrk="1" hangingPunct="1"/>
            <a:r>
              <a:rPr lang="en-US" altLang="cs-CZ" sz="2400" dirty="0" smtClean="0"/>
              <a:t>The basic role of genetic counselling is to provide patients with genetic diseases or their relatives with sufficient information about the nature of the condition, its future course, treatment options and, above all, the risk of recurrence in other members of the family.</a:t>
            </a:r>
          </a:p>
          <a:p>
            <a:pPr algn="ctr" eaLnBrk="1" hangingPunct="1"/>
            <a:endParaRPr lang="en-US" altLang="cs-CZ" sz="2400" dirty="0" smtClean="0"/>
          </a:p>
          <a:p>
            <a:pPr algn="ctr" eaLnBrk="1" hangingPunct="1"/>
            <a:r>
              <a:rPr lang="en-US" altLang="cs-CZ" sz="2400" dirty="0" smtClean="0">
                <a:solidFill>
                  <a:srgbClr val="FF0000"/>
                </a:solidFill>
              </a:rPr>
              <a:t>to determine the genetic prognosis </a:t>
            </a:r>
            <a:r>
              <a:rPr lang="en-US" altLang="cs-CZ" sz="2400" dirty="0" smtClean="0"/>
              <a:t>!!!</a:t>
            </a:r>
          </a:p>
          <a:p>
            <a:pPr algn="ctr" eaLnBrk="1" hangingPunct="1"/>
            <a:r>
              <a:rPr lang="en-US" altLang="cs-CZ" sz="2400" b="1" dirty="0" smtClean="0"/>
              <a:t>genetic risk (%) - above 10 % </a:t>
            </a:r>
            <a:r>
              <a:rPr lang="en-US" altLang="cs-CZ" sz="2400" b="1" dirty="0" smtClean="0"/>
              <a:t>unfavorable</a:t>
            </a:r>
            <a:endParaRPr lang="cs-CZ" altLang="cs-CZ" sz="2400" b="1" dirty="0" smtClean="0"/>
          </a:p>
        </p:txBody>
      </p:sp>
      <p:sp>
        <p:nvSpPr>
          <p:cNvPr id="95235" name="Text Box 3"/>
          <p:cNvSpPr txBox="1">
            <a:spLocks noChangeArrowheads="1"/>
          </p:cNvSpPr>
          <p:nvPr/>
        </p:nvSpPr>
        <p:spPr bwMode="auto">
          <a:xfrm>
            <a:off x="971550" y="1196975"/>
            <a:ext cx="71294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50000"/>
              </a:spcBef>
              <a:buClrTx/>
              <a:buSzTx/>
              <a:buFontTx/>
              <a:buNone/>
            </a:pPr>
            <a:r>
              <a:rPr lang="en-US" altLang="cs-CZ" b="1" dirty="0" smtClean="0">
                <a:solidFill>
                  <a:srgbClr val="C00000"/>
                </a:solidFill>
              </a:rPr>
              <a:t>Genetic counselling</a:t>
            </a:r>
            <a:r>
              <a:rPr lang="cs-CZ" altLang="cs-CZ" b="1" dirty="0" smtClean="0">
                <a:solidFill>
                  <a:srgbClr val="C00000"/>
                </a:solidFill>
              </a:rPr>
              <a:t> in </a:t>
            </a:r>
            <a:r>
              <a:rPr lang="cs-CZ" altLang="cs-CZ" b="1" dirty="0" err="1" smtClean="0">
                <a:solidFill>
                  <a:srgbClr val="C00000"/>
                </a:solidFill>
              </a:rPr>
              <a:t>clinical</a:t>
            </a:r>
            <a:r>
              <a:rPr lang="cs-CZ" altLang="cs-CZ" b="1" dirty="0" smtClean="0">
                <a:solidFill>
                  <a:srgbClr val="C00000"/>
                </a:solidFill>
              </a:rPr>
              <a:t> </a:t>
            </a:r>
            <a:r>
              <a:rPr lang="cs-CZ" altLang="cs-CZ" b="1" dirty="0" err="1" smtClean="0">
                <a:solidFill>
                  <a:srgbClr val="C00000"/>
                </a:solidFill>
              </a:rPr>
              <a:t>praxis</a:t>
            </a:r>
            <a:endParaRPr lang="cs-CZ" altLang="cs-CZ" b="1" dirty="0">
              <a:solidFill>
                <a:srgbClr val="C00000"/>
              </a:solidFill>
            </a:endParaRPr>
          </a:p>
        </p:txBody>
      </p:sp>
    </p:spTree>
    <p:extLst>
      <p:ext uri="{BB962C8B-B14F-4D97-AF65-F5344CB8AC3E}">
        <p14:creationId xmlns:p14="http://schemas.microsoft.com/office/powerpoint/2010/main" val="382681954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p:cNvSpPr>
            <a:spLocks noGrp="1" noChangeArrowheads="1"/>
          </p:cNvSpPr>
          <p:nvPr>
            <p:ph type="title"/>
          </p:nvPr>
        </p:nvSpPr>
        <p:spPr>
          <a:xfrm>
            <a:off x="755650" y="476250"/>
            <a:ext cx="7924800" cy="1584325"/>
          </a:xfrm>
        </p:spPr>
        <p:txBody>
          <a:bodyPr/>
          <a:lstStyle/>
          <a:p>
            <a:pPr eaLnBrk="1" hangingPunct="1"/>
            <a:r>
              <a:rPr lang="en-US" altLang="cs-CZ" b="0" dirty="0" smtClean="0"/>
              <a:t>Genetic counselling –</a:t>
            </a:r>
            <a:br>
              <a:rPr lang="en-US" altLang="cs-CZ" b="0" dirty="0" smtClean="0"/>
            </a:br>
            <a:r>
              <a:rPr lang="en-US" altLang="cs-CZ" b="0" dirty="0" smtClean="0"/>
              <a:t>gathering of information</a:t>
            </a:r>
          </a:p>
        </p:txBody>
      </p:sp>
      <p:sp>
        <p:nvSpPr>
          <p:cNvPr id="36867" name="Rectangle 3"/>
          <p:cNvSpPr>
            <a:spLocks noGrp="1" noChangeArrowheads="1"/>
          </p:cNvSpPr>
          <p:nvPr>
            <p:ph type="body" sz="half" idx="1"/>
          </p:nvPr>
        </p:nvSpPr>
        <p:spPr>
          <a:xfrm>
            <a:off x="900113" y="2565400"/>
            <a:ext cx="7127875" cy="4292600"/>
          </a:xfrm>
        </p:spPr>
        <p:txBody>
          <a:bodyPr/>
          <a:lstStyle/>
          <a:p>
            <a:pPr eaLnBrk="1" hangingPunct="1"/>
            <a:r>
              <a:rPr lang="en-US" altLang="cs-CZ" b="1" dirty="0" smtClean="0"/>
              <a:t>Personal and family anamnesis</a:t>
            </a:r>
          </a:p>
          <a:p>
            <a:pPr eaLnBrk="1" hangingPunct="1"/>
            <a:r>
              <a:rPr lang="en-US" altLang="cs-CZ" b="1" dirty="0" smtClean="0"/>
              <a:t>Genealogical examination, compilation of at least a three-generation family tree</a:t>
            </a:r>
          </a:p>
          <a:p>
            <a:pPr eaLnBrk="1" hangingPunct="1"/>
            <a:r>
              <a:rPr lang="en-US" altLang="cs-CZ" b="1" dirty="0" smtClean="0"/>
              <a:t>Ethnic information</a:t>
            </a:r>
          </a:p>
          <a:p>
            <a:pPr eaLnBrk="1" hangingPunct="1"/>
            <a:r>
              <a:rPr lang="en-US" altLang="cs-CZ" b="1" dirty="0" smtClean="0"/>
              <a:t>Consanguinity</a:t>
            </a:r>
          </a:p>
          <a:p>
            <a:pPr eaLnBrk="1" hangingPunct="1"/>
            <a:r>
              <a:rPr lang="en-US" altLang="cs-CZ" b="1" dirty="0" err="1" smtClean="0"/>
              <a:t>Nonpaternity</a:t>
            </a:r>
            <a:endParaRPr lang="en-US" altLang="cs-CZ" b="1" dirty="0" smtClean="0"/>
          </a:p>
        </p:txBody>
      </p:sp>
      <p:pic>
        <p:nvPicPr>
          <p:cNvPr id="2" name="Obrázek 1">
            <a:extLst/>
          </p:cNvPr>
          <p:cNvPicPr>
            <a:picLocks noChangeAspect="1"/>
          </p:cNvPicPr>
          <p:nvPr/>
        </p:nvPicPr>
        <p:blipFill>
          <a:blip r:embed="rId2"/>
          <a:stretch>
            <a:fillRect/>
          </a:stretch>
        </p:blipFill>
        <p:spPr>
          <a:xfrm>
            <a:off x="6588125" y="288925"/>
            <a:ext cx="2160588" cy="15811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p:cNvSpPr>
            <a:spLocks noGrp="1" noChangeArrowheads="1"/>
          </p:cNvSpPr>
          <p:nvPr>
            <p:ph type="title"/>
          </p:nvPr>
        </p:nvSpPr>
        <p:spPr/>
        <p:txBody>
          <a:bodyPr/>
          <a:lstStyle/>
          <a:p>
            <a:pPr algn="ctr" eaLnBrk="1" hangingPunct="1"/>
            <a:r>
              <a:rPr lang="en-US" altLang="cs-CZ" sz="3200" dirty="0" smtClean="0">
                <a:solidFill>
                  <a:srgbClr val="C00000"/>
                </a:solidFill>
              </a:rPr>
              <a:t>Peculiarities of genetic studies in humans </a:t>
            </a:r>
          </a:p>
        </p:txBody>
      </p:sp>
      <p:sp>
        <p:nvSpPr>
          <p:cNvPr id="11267" name="Rectangle 3">
            <a:extLst/>
          </p:cNvPr>
          <p:cNvSpPr>
            <a:spLocks noGrp="1" noChangeArrowheads="1"/>
          </p:cNvSpPr>
          <p:nvPr>
            <p:ph type="body" idx="1"/>
          </p:nvPr>
        </p:nvSpPr>
        <p:spPr>
          <a:xfrm>
            <a:off x="1042988" y="2492375"/>
            <a:ext cx="7854950" cy="4032250"/>
          </a:xfrm>
        </p:spPr>
        <p:txBody>
          <a:bodyPr/>
          <a:lstStyle/>
          <a:p>
            <a:pPr eaLnBrk="1" hangingPunct="1">
              <a:lnSpc>
                <a:spcPct val="80000"/>
              </a:lnSpc>
            </a:pPr>
            <a:r>
              <a:rPr lang="en-US" altLang="en-US" sz="2400" dirty="0" smtClean="0"/>
              <a:t>Ethical standards </a:t>
            </a:r>
            <a:r>
              <a:rPr lang="en-US" altLang="en-US" sz="2400" b="1" dirty="0" smtClean="0"/>
              <a:t>forbids</a:t>
            </a:r>
            <a:r>
              <a:rPr lang="en-US" altLang="en-US" sz="2400" dirty="0" smtClean="0"/>
              <a:t> experiments and </a:t>
            </a:r>
            <a:r>
              <a:rPr lang="en-US" altLang="en-US" sz="2400" b="1" dirty="0" smtClean="0"/>
              <a:t>selection</a:t>
            </a:r>
            <a:r>
              <a:rPr lang="en-US" altLang="en-US" sz="2400" dirty="0" smtClean="0"/>
              <a:t> in human beings</a:t>
            </a:r>
          </a:p>
          <a:p>
            <a:pPr eaLnBrk="1" hangingPunct="1">
              <a:lnSpc>
                <a:spcPct val="80000"/>
              </a:lnSpc>
            </a:pPr>
            <a:r>
              <a:rPr lang="en-US" altLang="en-US" sz="2400" dirty="0" smtClean="0"/>
              <a:t>Humans have usually  </a:t>
            </a:r>
            <a:r>
              <a:rPr lang="en-US" altLang="en-US" sz="2400" b="1" dirty="0" smtClean="0"/>
              <a:t>small number </a:t>
            </a:r>
            <a:r>
              <a:rPr lang="en-US" altLang="en-US" sz="2400" dirty="0" smtClean="0"/>
              <a:t>of offsprings  </a:t>
            </a:r>
          </a:p>
          <a:p>
            <a:pPr eaLnBrk="1" hangingPunct="1">
              <a:lnSpc>
                <a:spcPct val="80000"/>
              </a:lnSpc>
            </a:pPr>
            <a:r>
              <a:rPr lang="en-US" altLang="en-US" sz="2400" b="1" dirty="0" smtClean="0"/>
              <a:t>Phenotype</a:t>
            </a:r>
            <a:r>
              <a:rPr lang="en-US" altLang="en-US" sz="2400" dirty="0" smtClean="0"/>
              <a:t> is influenced by </a:t>
            </a:r>
            <a:r>
              <a:rPr lang="en-US" altLang="en-US" sz="2400" b="1" dirty="0" smtClean="0"/>
              <a:t>externa</a:t>
            </a:r>
            <a:r>
              <a:rPr lang="en-US" altLang="en-US" sz="2400" dirty="0" smtClean="0"/>
              <a:t>l conditions  - polygenic traits</a:t>
            </a:r>
          </a:p>
          <a:p>
            <a:pPr eaLnBrk="1" hangingPunct="1">
              <a:lnSpc>
                <a:spcPct val="80000"/>
              </a:lnSpc>
            </a:pPr>
            <a:r>
              <a:rPr lang="en-US" altLang="en-US" sz="2400" dirty="0" smtClean="0"/>
              <a:t>Generation period is too long – max </a:t>
            </a:r>
            <a:r>
              <a:rPr lang="en-US" altLang="en-US" sz="2400" b="1" dirty="0" smtClean="0"/>
              <a:t>4 generations </a:t>
            </a:r>
            <a:r>
              <a:rPr lang="en-US" altLang="en-US" sz="2400" dirty="0" smtClean="0"/>
              <a:t>for 1 scientists</a:t>
            </a:r>
          </a:p>
          <a:p>
            <a:pPr eaLnBrk="1" hangingPunct="1">
              <a:lnSpc>
                <a:spcPct val="80000"/>
              </a:lnSpc>
            </a:pPr>
            <a:r>
              <a:rPr lang="en-US" altLang="en-US" sz="2400" dirty="0" smtClean="0"/>
              <a:t>Complexity of human genome </a:t>
            </a:r>
          </a:p>
          <a:p>
            <a:pPr eaLnBrk="1" hangingPunct="1">
              <a:lnSpc>
                <a:spcPct val="80000"/>
              </a:lnSpc>
            </a:pPr>
            <a:r>
              <a:rPr lang="en-US" altLang="en-US" sz="2400" dirty="0" smtClean="0"/>
              <a:t>Historically, the </a:t>
            </a:r>
            <a:r>
              <a:rPr lang="en-US" altLang="en-US" sz="2400" b="1" dirty="0" smtClean="0"/>
              <a:t>mating</a:t>
            </a:r>
            <a:r>
              <a:rPr lang="en-US" altLang="en-US" sz="2400" dirty="0" smtClean="0"/>
              <a:t> was limited to </a:t>
            </a:r>
            <a:r>
              <a:rPr lang="en-US" altLang="en-US" sz="2400" b="1" dirty="0" smtClean="0"/>
              <a:t>individuals</a:t>
            </a:r>
            <a:r>
              <a:rPr lang="en-US" altLang="en-US" sz="2400" dirty="0" smtClean="0"/>
              <a:t> in certain </a:t>
            </a:r>
            <a:r>
              <a:rPr lang="en-US" altLang="en-US" sz="2400" b="1" dirty="0" smtClean="0"/>
              <a:t>population</a:t>
            </a:r>
            <a:r>
              <a:rPr lang="en-US" altLang="en-US" sz="2400" dirty="0" smtClean="0"/>
              <a:t> (nation, religion..) x huge number of means of transport  =  </a:t>
            </a:r>
            <a:r>
              <a:rPr lang="en-US" altLang="en-US" sz="2400" b="1" dirty="0" smtClean="0"/>
              <a:t>migration</a:t>
            </a:r>
            <a:r>
              <a:rPr lang="en-US" altLang="en-US" sz="2400" dirty="0" smtClean="0"/>
              <a:t> nowadays  </a:t>
            </a:r>
          </a:p>
          <a:p>
            <a:pPr eaLnBrk="1" hangingPunct="1">
              <a:lnSpc>
                <a:spcPct val="80000"/>
              </a:lnSpc>
            </a:pPr>
            <a:endParaRPr lang="en-US" altLang="en-US" sz="1800" dirty="0" smtClean="0"/>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Nadpis 1"/>
          <p:cNvSpPr>
            <a:spLocks noGrp="1" noChangeArrowheads="1"/>
          </p:cNvSpPr>
          <p:nvPr>
            <p:ph type="title"/>
          </p:nvPr>
        </p:nvSpPr>
        <p:spPr>
          <a:xfrm>
            <a:off x="611560" y="764704"/>
            <a:ext cx="7924800" cy="1143000"/>
          </a:xfrm>
        </p:spPr>
        <p:txBody>
          <a:bodyPr/>
          <a:lstStyle/>
          <a:p>
            <a:pPr algn="ctr"/>
            <a:r>
              <a:rPr lang="en-US" altLang="cs-CZ" dirty="0" smtClean="0"/>
              <a:t/>
            </a:r>
            <a:br>
              <a:rPr lang="en-US" altLang="cs-CZ" dirty="0" smtClean="0"/>
            </a:br>
            <a:r>
              <a:rPr lang="en-US" altLang="cs-CZ" dirty="0" smtClean="0"/>
              <a:t/>
            </a:r>
            <a:br>
              <a:rPr lang="en-US" altLang="cs-CZ" dirty="0" smtClean="0"/>
            </a:br>
            <a:r>
              <a:rPr lang="en-US" altLang="cs-CZ" dirty="0" smtClean="0"/>
              <a:t/>
            </a:r>
            <a:br>
              <a:rPr lang="en-US" altLang="cs-CZ" dirty="0" smtClean="0"/>
            </a:br>
            <a:r>
              <a:rPr lang="en-US" altLang="cs-CZ" dirty="0" smtClean="0"/>
              <a:t/>
            </a:r>
            <a:br>
              <a:rPr lang="en-US" altLang="cs-CZ" dirty="0" smtClean="0"/>
            </a:br>
            <a:r>
              <a:rPr lang="en-US" altLang="cs-CZ" dirty="0" smtClean="0"/>
              <a:t/>
            </a:r>
            <a:br>
              <a:rPr lang="en-US" altLang="cs-CZ" dirty="0" smtClean="0"/>
            </a:br>
            <a:r>
              <a:rPr lang="en-US" altLang="cs-CZ" sz="2800" dirty="0" smtClean="0">
                <a:solidFill>
                  <a:srgbClr val="C00000"/>
                </a:solidFill>
              </a:rPr>
              <a:t>Genetic counsellor is dedicated to answer during session following questions:</a:t>
            </a:r>
          </a:p>
        </p:txBody>
      </p:sp>
      <p:sp>
        <p:nvSpPr>
          <p:cNvPr id="30723" name="Zástupný symbol pro text 2"/>
          <p:cNvSpPr>
            <a:spLocks noGrp="1" noChangeArrowheads="1"/>
          </p:cNvSpPr>
          <p:nvPr>
            <p:ph type="body" sz="half" idx="1"/>
          </p:nvPr>
        </p:nvSpPr>
        <p:spPr>
          <a:xfrm>
            <a:off x="827088" y="2420938"/>
            <a:ext cx="8199437" cy="4248422"/>
          </a:xfrm>
        </p:spPr>
        <p:txBody>
          <a:bodyPr/>
          <a:lstStyle/>
          <a:p>
            <a:r>
              <a:rPr lang="en-US" altLang="cs-CZ" sz="2000" dirty="0" smtClean="0"/>
              <a:t>is the </a:t>
            </a:r>
            <a:r>
              <a:rPr lang="en-US" altLang="cs-CZ" sz="2000" b="1" dirty="0" smtClean="0"/>
              <a:t>disease</a:t>
            </a:r>
            <a:r>
              <a:rPr lang="en-US" altLang="cs-CZ" sz="2000" dirty="0" smtClean="0"/>
              <a:t> occurring in the family </a:t>
            </a:r>
            <a:r>
              <a:rPr lang="en-US" altLang="cs-CZ" sz="2000" b="1" dirty="0" smtClean="0"/>
              <a:t>hereditary?</a:t>
            </a:r>
          </a:p>
          <a:p>
            <a:r>
              <a:rPr lang="en-US" altLang="cs-CZ" sz="2000" dirty="0" smtClean="0"/>
              <a:t>what is the </a:t>
            </a:r>
            <a:r>
              <a:rPr lang="en-US" altLang="cs-CZ" sz="2000" b="1" dirty="0" smtClean="0"/>
              <a:t>type of inheritance </a:t>
            </a:r>
            <a:r>
              <a:rPr lang="en-US" altLang="cs-CZ" sz="2000" dirty="0" smtClean="0"/>
              <a:t>of the disease in the family?</a:t>
            </a:r>
          </a:p>
          <a:p>
            <a:r>
              <a:rPr lang="en-US" altLang="cs-CZ" sz="2000" dirty="0" smtClean="0"/>
              <a:t>what is the </a:t>
            </a:r>
            <a:r>
              <a:rPr lang="en-US" altLang="cs-CZ" sz="2000" b="1" dirty="0" smtClean="0"/>
              <a:t>risk of recurrence </a:t>
            </a:r>
            <a:r>
              <a:rPr lang="en-US" altLang="cs-CZ" sz="2000" dirty="0" smtClean="0"/>
              <a:t>of the disease </a:t>
            </a:r>
            <a:r>
              <a:rPr lang="en-US" altLang="cs-CZ" sz="2000" b="1" dirty="0" smtClean="0"/>
              <a:t>in the family</a:t>
            </a:r>
            <a:r>
              <a:rPr lang="en-US" altLang="cs-CZ" sz="2000" dirty="0" smtClean="0"/>
              <a:t>?</a:t>
            </a:r>
          </a:p>
          <a:p>
            <a:r>
              <a:rPr lang="en-US" altLang="cs-CZ" sz="2000" dirty="0" smtClean="0"/>
              <a:t>what is the </a:t>
            </a:r>
            <a:r>
              <a:rPr lang="en-US" altLang="cs-CZ" sz="2000" b="1" dirty="0" smtClean="0"/>
              <a:t>risk o</a:t>
            </a:r>
            <a:r>
              <a:rPr lang="en-US" altLang="cs-CZ" sz="2000" dirty="0" smtClean="0"/>
              <a:t>f any hereditary disease </a:t>
            </a:r>
            <a:r>
              <a:rPr lang="en-US" altLang="cs-CZ" sz="2000" b="1" dirty="0" smtClean="0"/>
              <a:t>in offspring</a:t>
            </a:r>
            <a:r>
              <a:rPr lang="en-US" altLang="cs-CZ" sz="2000" dirty="0" smtClean="0"/>
              <a:t>?</a:t>
            </a:r>
          </a:p>
          <a:p>
            <a:r>
              <a:rPr lang="en-US" altLang="cs-CZ" sz="2000" dirty="0" smtClean="0"/>
              <a:t>is it possible to </a:t>
            </a:r>
            <a:r>
              <a:rPr lang="en-US" altLang="cs-CZ" sz="2000" b="1" dirty="0" smtClean="0"/>
              <a:t>prevent the onset </a:t>
            </a:r>
            <a:r>
              <a:rPr lang="en-US" altLang="cs-CZ" sz="2000" dirty="0" smtClean="0"/>
              <a:t>and development of hereditary disease?</a:t>
            </a:r>
          </a:p>
          <a:p>
            <a:r>
              <a:rPr lang="en-US" altLang="cs-CZ" sz="2000" dirty="0" smtClean="0"/>
              <a:t>is it possible to </a:t>
            </a:r>
            <a:r>
              <a:rPr lang="en-US" altLang="cs-CZ" sz="2000" b="1" dirty="0" smtClean="0"/>
              <a:t>detect an inherited disease </a:t>
            </a:r>
            <a:r>
              <a:rPr lang="en-US" altLang="cs-CZ" sz="2000" dirty="0" smtClean="0"/>
              <a:t>in the fetus during pregnancy?</a:t>
            </a:r>
          </a:p>
          <a:p>
            <a:r>
              <a:rPr lang="en-US" altLang="cs-CZ" sz="2000" dirty="0" smtClean="0"/>
              <a:t>is it possible to </a:t>
            </a:r>
            <a:r>
              <a:rPr lang="en-US" altLang="cs-CZ" sz="2000" b="1" dirty="0" smtClean="0"/>
              <a:t>detect </a:t>
            </a:r>
            <a:r>
              <a:rPr lang="en-US" altLang="cs-CZ" sz="2000" dirty="0" smtClean="0"/>
              <a:t>hereditary disease </a:t>
            </a:r>
            <a:r>
              <a:rPr lang="en-US" altLang="cs-CZ" sz="2000" b="1" dirty="0" smtClean="0"/>
              <a:t>before pregnancy</a:t>
            </a:r>
            <a:r>
              <a:rPr lang="en-US" altLang="cs-CZ" sz="2000" dirty="0" smtClean="0"/>
              <a:t>?</a:t>
            </a:r>
          </a:p>
          <a:p>
            <a:r>
              <a:rPr lang="en-US" altLang="cs-CZ" sz="2000" dirty="0" smtClean="0"/>
              <a:t>can the </a:t>
            </a:r>
            <a:r>
              <a:rPr lang="en-US" altLang="cs-CZ" sz="2000" b="1" dirty="0" smtClean="0"/>
              <a:t>disease be treated</a:t>
            </a:r>
            <a:r>
              <a:rPr lang="en-US" altLang="cs-CZ" sz="2000"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2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7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adpis 1"/>
          <p:cNvSpPr>
            <a:spLocks noGrp="1" noChangeArrowheads="1"/>
          </p:cNvSpPr>
          <p:nvPr>
            <p:ph type="title"/>
          </p:nvPr>
        </p:nvSpPr>
        <p:spPr/>
        <p:txBody>
          <a:bodyPr/>
          <a:lstStyle/>
          <a:p>
            <a:r>
              <a:rPr lang="cs-CZ" altLang="cs-CZ" dirty="0" err="1" smtClean="0"/>
              <a:t>Take</a:t>
            </a:r>
            <a:r>
              <a:rPr lang="cs-CZ" altLang="cs-CZ" dirty="0" smtClean="0"/>
              <a:t> care !</a:t>
            </a:r>
          </a:p>
        </p:txBody>
      </p:sp>
      <p:sp>
        <p:nvSpPr>
          <p:cNvPr id="38915" name="Zástupný symbol pro obsah 3"/>
          <p:cNvSpPr>
            <a:spLocks noGrp="1" noChangeArrowheads="1"/>
          </p:cNvSpPr>
          <p:nvPr>
            <p:ph sz="half" idx="2"/>
          </p:nvPr>
        </p:nvSpPr>
        <p:spPr/>
        <p:txBody>
          <a:bodyPr/>
          <a:lstStyle/>
          <a:p>
            <a:endParaRPr lang="cs-CZ" altLang="cs-CZ" dirty="0" smtClean="0"/>
          </a:p>
        </p:txBody>
      </p:sp>
      <p:sp>
        <p:nvSpPr>
          <p:cNvPr id="5" name="Zástupný symbol pro text 4"/>
          <p:cNvSpPr>
            <a:spLocks noGrp="1" noChangeArrowheads="1"/>
          </p:cNvSpPr>
          <p:nvPr>
            <p:ph type="body" sz="half" idx="1"/>
          </p:nvPr>
        </p:nvSpPr>
        <p:spPr>
          <a:xfrm>
            <a:off x="755650" y="2924175"/>
            <a:ext cx="8054975" cy="2308324"/>
          </a:xfrm>
          <a:solidFill>
            <a:schemeClr val="accent1"/>
          </a:solidFill>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pPr>
            <a:r>
              <a:rPr lang="cs-CZ" altLang="cs-CZ" sz="3600" dirty="0" smtClean="0"/>
              <a:t> </a:t>
            </a:r>
            <a:r>
              <a:rPr lang="cs-CZ" altLang="cs-CZ" sz="3600" b="1" dirty="0" err="1" smtClean="0"/>
              <a:t>inherited</a:t>
            </a:r>
            <a:r>
              <a:rPr lang="cs-CZ" altLang="cs-CZ" sz="3600" dirty="0" smtClean="0"/>
              <a:t>  </a:t>
            </a:r>
          </a:p>
          <a:p>
            <a:pPr algn="ctr" eaLnBrk="1" hangingPunct="1">
              <a:spcBef>
                <a:spcPct val="0"/>
              </a:spcBef>
              <a:buClrTx/>
              <a:buSzTx/>
            </a:pPr>
            <a:r>
              <a:rPr lang="cs-CZ" altLang="cs-CZ" sz="3600" dirty="0" smtClean="0"/>
              <a:t> </a:t>
            </a:r>
            <a:r>
              <a:rPr lang="cs-CZ" altLang="cs-CZ" sz="3600" dirty="0" err="1" smtClean="0"/>
              <a:t>congenital</a:t>
            </a:r>
            <a:r>
              <a:rPr lang="cs-CZ" altLang="cs-CZ" sz="3600" dirty="0" smtClean="0"/>
              <a:t> (de novo?)</a:t>
            </a:r>
          </a:p>
          <a:p>
            <a:pPr algn="ctr" eaLnBrk="1" hangingPunct="1">
              <a:spcBef>
                <a:spcPct val="0"/>
              </a:spcBef>
              <a:buClrTx/>
              <a:buSzTx/>
            </a:pPr>
            <a:r>
              <a:rPr lang="cs-CZ" altLang="cs-CZ" sz="3600" dirty="0" smtClean="0"/>
              <a:t> </a:t>
            </a:r>
            <a:r>
              <a:rPr lang="cs-CZ" altLang="cs-CZ" sz="3600" dirty="0" err="1" smtClean="0"/>
              <a:t>familial</a:t>
            </a:r>
            <a:r>
              <a:rPr lang="cs-CZ" altLang="cs-CZ" sz="3600" dirty="0" smtClean="0"/>
              <a:t> (</a:t>
            </a:r>
            <a:r>
              <a:rPr lang="cs-CZ" altLang="cs-CZ" sz="3600" dirty="0" err="1" smtClean="0"/>
              <a:t>genetic</a:t>
            </a:r>
            <a:r>
              <a:rPr lang="cs-CZ" altLang="cs-CZ" sz="3600" dirty="0" smtClean="0"/>
              <a:t> and </a:t>
            </a:r>
            <a:r>
              <a:rPr lang="cs-CZ" altLang="cs-CZ" sz="3600" dirty="0" err="1" smtClean="0"/>
              <a:t>enviromental</a:t>
            </a:r>
            <a:r>
              <a:rPr lang="cs-CZ" altLang="cs-CZ" sz="3600" dirty="0" smtClean="0"/>
              <a:t> </a:t>
            </a:r>
            <a:r>
              <a:rPr lang="cs-CZ" altLang="cs-CZ" sz="3600" dirty="0" err="1" smtClean="0"/>
              <a:t>origin</a:t>
            </a:r>
            <a:r>
              <a:rPr lang="cs-CZ" altLang="cs-CZ" sz="3600" dirty="0" smtClean="0"/>
              <a:t>) </a:t>
            </a:r>
            <a:endParaRPr lang="en-US" altLang="cs-CZ" sz="36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p:cNvSpPr>
            <a:spLocks noGrp="1" noChangeArrowheads="1"/>
          </p:cNvSpPr>
          <p:nvPr>
            <p:ph type="title"/>
          </p:nvPr>
        </p:nvSpPr>
        <p:spPr/>
        <p:txBody>
          <a:bodyPr/>
          <a:lstStyle/>
          <a:p>
            <a:pPr algn="ctr" eaLnBrk="1" hangingPunct="1"/>
            <a:r>
              <a:rPr lang="en-US" altLang="cs-CZ" dirty="0" smtClean="0">
                <a:solidFill>
                  <a:srgbClr val="C00000"/>
                </a:solidFill>
              </a:rPr>
              <a:t>Diagnostic approaches </a:t>
            </a:r>
          </a:p>
        </p:txBody>
      </p:sp>
      <p:sp>
        <p:nvSpPr>
          <p:cNvPr id="34819" name="Rectangle 3">
            <a:extLst/>
          </p:cNvPr>
          <p:cNvSpPr>
            <a:spLocks noGrp="1" noChangeArrowheads="1"/>
          </p:cNvSpPr>
          <p:nvPr>
            <p:ph type="body" idx="1"/>
          </p:nvPr>
        </p:nvSpPr>
        <p:spPr>
          <a:xfrm>
            <a:off x="900113" y="2420938"/>
            <a:ext cx="7693025" cy="3449637"/>
          </a:xfrm>
        </p:spPr>
        <p:txBody>
          <a:bodyPr/>
          <a:lstStyle/>
          <a:p>
            <a:pPr eaLnBrk="1" hangingPunct="1">
              <a:defRPr/>
            </a:pPr>
            <a:r>
              <a:rPr lang="en-US" altLang="cs-CZ" b="1" u="sng" dirty="0" smtClean="0"/>
              <a:t>Methods of clinical genetics</a:t>
            </a:r>
          </a:p>
          <a:p>
            <a:pPr eaLnBrk="1" hangingPunct="1">
              <a:defRPr/>
            </a:pPr>
            <a:endParaRPr lang="en-US" altLang="cs-CZ" b="1" u="sng" dirty="0" smtClean="0"/>
          </a:p>
          <a:p>
            <a:pPr eaLnBrk="1" hangingPunct="1">
              <a:defRPr/>
            </a:pPr>
            <a:r>
              <a:rPr lang="en-US" altLang="cs-CZ" b="1" u="sng" dirty="0" smtClean="0"/>
              <a:t>Pedigree analyses</a:t>
            </a:r>
          </a:p>
          <a:p>
            <a:pPr eaLnBrk="1" hangingPunct="1">
              <a:defRPr/>
            </a:pPr>
            <a:endParaRPr lang="en-US" altLang="cs-CZ" dirty="0" smtClean="0"/>
          </a:p>
          <a:p>
            <a:pPr marL="0" indent="0" eaLnBrk="1" hangingPunct="1">
              <a:buFont typeface="Wingdings" panose="05000000000000000000" pitchFamily="2" charset="2"/>
              <a:buNone/>
              <a:defRPr/>
            </a:pPr>
            <a:r>
              <a:rPr lang="en-US" altLang="cs-CZ" u="sng" dirty="0" smtClean="0"/>
              <a:t>Laboratory techniques  </a:t>
            </a:r>
          </a:p>
          <a:p>
            <a:pPr eaLnBrk="1" hangingPunct="1">
              <a:defRPr/>
            </a:pPr>
            <a:r>
              <a:rPr lang="en-US" altLang="cs-CZ" sz="2200" b="1" dirty="0" smtClean="0"/>
              <a:t>Cytogenetics  - </a:t>
            </a:r>
            <a:r>
              <a:rPr lang="en-US" altLang="cs-CZ" sz="2200" dirty="0" smtClean="0"/>
              <a:t>karyotypes, FISH….</a:t>
            </a:r>
          </a:p>
          <a:p>
            <a:pPr eaLnBrk="1" hangingPunct="1">
              <a:buClr>
                <a:srgbClr val="FF0000"/>
              </a:buClr>
              <a:defRPr/>
            </a:pPr>
            <a:r>
              <a:rPr lang="en-US" altLang="cs-CZ" sz="2200" b="1" dirty="0" smtClean="0">
                <a:solidFill>
                  <a:srgbClr val="FF0000"/>
                </a:solidFill>
              </a:rPr>
              <a:t>DNA or RNA diagnostics</a:t>
            </a:r>
            <a:endParaRPr lang="en-US" altLang="cs-CZ" sz="2200" b="1" dirty="0">
              <a:solidFill>
                <a:srgbClr val="FF0000"/>
              </a:solidFill>
            </a:endParaRPr>
          </a:p>
        </p:txBody>
      </p:sp>
      <p:pic>
        <p:nvPicPr>
          <p:cNvPr id="39940" name="Picture 4" descr="\\10.2.30.220\olg\Laboratore\Integrovana laborator molekularni cytogenetiky\Fotky\fotky strojů labina\Snímek 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3257550"/>
            <a:ext cx="129698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descr="\\10.2.30.220\olg\Laboratore\Integrovana laborator molekularni cytogenetiky\Fotky\fotky strojů labina\Snímek 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0" y="2781300"/>
            <a:ext cx="1328738"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adpis 1"/>
          <p:cNvSpPr>
            <a:spLocks noGrp="1" noChangeArrowheads="1"/>
          </p:cNvSpPr>
          <p:nvPr>
            <p:ph type="title"/>
          </p:nvPr>
        </p:nvSpPr>
        <p:spPr/>
        <p:txBody>
          <a:bodyPr/>
          <a:lstStyle/>
          <a:p>
            <a:r>
              <a:rPr lang="cs-CZ" altLang="cs-CZ" dirty="0" err="1" smtClean="0"/>
              <a:t>Clinical-genetic</a:t>
            </a:r>
            <a:r>
              <a:rPr lang="cs-CZ" altLang="cs-CZ" dirty="0" smtClean="0"/>
              <a:t> </a:t>
            </a:r>
            <a:r>
              <a:rPr lang="cs-CZ" altLang="cs-CZ" dirty="0" err="1" smtClean="0"/>
              <a:t>examination</a:t>
            </a:r>
            <a:r>
              <a:rPr lang="cs-CZ" altLang="cs-CZ" dirty="0" smtClean="0"/>
              <a:t> </a:t>
            </a:r>
            <a:endParaRPr lang="en-US" altLang="cs-CZ" dirty="0" smtClean="0"/>
          </a:p>
        </p:txBody>
      </p:sp>
      <p:sp>
        <p:nvSpPr>
          <p:cNvPr id="43011" name="Zástupný symbol pro obsah 2"/>
          <p:cNvSpPr>
            <a:spLocks noGrp="1" noChangeArrowheads="1"/>
          </p:cNvSpPr>
          <p:nvPr>
            <p:ph idx="1"/>
          </p:nvPr>
        </p:nvSpPr>
        <p:spPr>
          <a:xfrm>
            <a:off x="827088" y="2420938"/>
            <a:ext cx="7693025" cy="3724275"/>
          </a:xfrm>
        </p:spPr>
        <p:txBody>
          <a:bodyPr/>
          <a:lstStyle/>
          <a:p>
            <a:pPr marL="0" indent="0">
              <a:buNone/>
            </a:pPr>
            <a:r>
              <a:rPr lang="en-US" altLang="cs-CZ" b="1" dirty="0" smtClean="0"/>
              <a:t>Somatic abnormalities - stigma</a:t>
            </a:r>
            <a:endParaRPr lang="en-US" altLang="cs-CZ" dirty="0" smtClean="0"/>
          </a:p>
          <a:p>
            <a:r>
              <a:rPr lang="en-US" altLang="cs-CZ" dirty="0" smtClean="0"/>
              <a:t>Congenital developmental defects e.g. malformations (e.g. cleft palate), dysplasia - abnormalities of certain tissues</a:t>
            </a:r>
          </a:p>
          <a:p>
            <a:r>
              <a:rPr lang="en-US" altLang="cs-CZ" dirty="0" smtClean="0"/>
              <a:t>Psychomotor development</a:t>
            </a:r>
          </a:p>
          <a:p>
            <a:r>
              <a:rPr lang="en-US" altLang="cs-CZ" dirty="0" smtClean="0"/>
              <a:t>Mental retardation</a:t>
            </a:r>
          </a:p>
          <a:p>
            <a:r>
              <a:rPr lang="en-US" altLang="cs-CZ" dirty="0" err="1" smtClean="0"/>
              <a:t>Dermatoglyphics</a:t>
            </a:r>
            <a:endParaRPr lang="en-US" altLang="cs-CZ" dirty="0" smtClean="0"/>
          </a:p>
        </p:txBody>
      </p:sp>
      <p:sp>
        <p:nvSpPr>
          <p:cNvPr id="3" name="Rectangle 5"/>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1"/>
          <p:cNvSpPr>
            <a:spLocks noGrp="1" noChangeArrowheads="1"/>
          </p:cNvSpPr>
          <p:nvPr>
            <p:ph type="title"/>
          </p:nvPr>
        </p:nvSpPr>
        <p:spPr>
          <a:xfrm>
            <a:off x="900113" y="836613"/>
            <a:ext cx="7924800" cy="1143000"/>
          </a:xfrm>
        </p:spPr>
        <p:txBody>
          <a:bodyPr/>
          <a:lstStyle/>
          <a:p>
            <a:r>
              <a:rPr lang="cs-CZ" altLang="cs-CZ" dirty="0" err="1" smtClean="0"/>
              <a:t>Pedigree</a:t>
            </a:r>
            <a:r>
              <a:rPr lang="cs-CZ" altLang="cs-CZ" dirty="0" smtClean="0"/>
              <a:t> </a:t>
            </a:r>
            <a:r>
              <a:rPr lang="cs-CZ" altLang="cs-CZ" dirty="0" err="1" smtClean="0"/>
              <a:t>analysis</a:t>
            </a:r>
            <a:endParaRPr lang="en-US" altLang="cs-CZ" dirty="0" smtClean="0"/>
          </a:p>
        </p:txBody>
      </p:sp>
      <p:sp>
        <p:nvSpPr>
          <p:cNvPr id="3" name="Zástupný symbol pro obsah 2">
            <a:extLst/>
          </p:cNvPr>
          <p:cNvSpPr>
            <a:spLocks noGrp="1"/>
          </p:cNvSpPr>
          <p:nvPr>
            <p:ph idx="1"/>
          </p:nvPr>
        </p:nvSpPr>
        <p:spPr>
          <a:xfrm>
            <a:off x="827088" y="2636838"/>
            <a:ext cx="7693025" cy="3521075"/>
          </a:xfrm>
        </p:spPr>
        <p:txBody>
          <a:bodyPr/>
          <a:lstStyle/>
          <a:p>
            <a:pPr marL="0" indent="0">
              <a:buNone/>
              <a:defRPr/>
            </a:pPr>
            <a:r>
              <a:rPr lang="cs-CZ" sz="2400" dirty="0" smtClean="0"/>
              <a:t>A</a:t>
            </a:r>
            <a:r>
              <a:rPr lang="en-US" sz="2400" dirty="0" err="1" smtClean="0"/>
              <a:t>nalysi</a:t>
            </a:r>
            <a:r>
              <a:rPr lang="cs-CZ" sz="2400" dirty="0" smtClean="0"/>
              <a:t>s </a:t>
            </a:r>
            <a:r>
              <a:rPr lang="cs-CZ" sz="2400" dirty="0" err="1" smtClean="0"/>
              <a:t>of</a:t>
            </a:r>
            <a:r>
              <a:rPr lang="en-US" sz="2400" dirty="0" smtClean="0"/>
              <a:t> </a:t>
            </a:r>
            <a:r>
              <a:rPr lang="en-US" sz="2400" dirty="0"/>
              <a:t>pedigrees it is possible to find out:</a:t>
            </a:r>
          </a:p>
          <a:p>
            <a:pPr>
              <a:defRPr/>
            </a:pPr>
            <a:r>
              <a:rPr lang="en-US" sz="2400" dirty="0"/>
              <a:t>incidence of hereditary diseases </a:t>
            </a:r>
            <a:r>
              <a:rPr lang="en-US" sz="2400" dirty="0" smtClean="0"/>
              <a:t>in</a:t>
            </a:r>
            <a:r>
              <a:rPr lang="cs-CZ" sz="2400" dirty="0" smtClean="0"/>
              <a:t> </a:t>
            </a:r>
            <a:r>
              <a:rPr lang="en-US" sz="2400" dirty="0" smtClean="0"/>
              <a:t>the</a:t>
            </a:r>
            <a:endParaRPr lang="cs-CZ" sz="2400" dirty="0" smtClean="0"/>
          </a:p>
          <a:p>
            <a:pPr marL="0" indent="0">
              <a:buNone/>
              <a:defRPr/>
            </a:pPr>
            <a:r>
              <a:rPr lang="en-US" sz="2400" dirty="0" smtClean="0"/>
              <a:t> </a:t>
            </a:r>
            <a:r>
              <a:rPr lang="en-US" sz="2400" dirty="0"/>
              <a:t>family</a:t>
            </a:r>
          </a:p>
          <a:p>
            <a:pPr>
              <a:defRPr/>
            </a:pPr>
            <a:r>
              <a:rPr lang="en-US" sz="2400" b="1" dirty="0"/>
              <a:t>type of heredity</a:t>
            </a:r>
          </a:p>
          <a:p>
            <a:pPr>
              <a:defRPr/>
            </a:pPr>
            <a:r>
              <a:rPr lang="en-US" sz="2400" dirty="0"/>
              <a:t>diagnosis</a:t>
            </a:r>
          </a:p>
          <a:p>
            <a:pPr>
              <a:defRPr/>
            </a:pPr>
            <a:r>
              <a:rPr lang="en-US" sz="2400" b="1" dirty="0"/>
              <a:t>probability of disability in descendants or relatives - genetic prognosis</a:t>
            </a:r>
          </a:p>
          <a:p>
            <a:pPr>
              <a:defRPr/>
            </a:pPr>
            <a:r>
              <a:rPr lang="en-US" sz="2400" dirty="0"/>
              <a:t>influence on treatment (preventive examinations...)</a:t>
            </a:r>
          </a:p>
          <a:p>
            <a:pPr>
              <a:defRPr/>
            </a:pPr>
            <a:endParaRPr lang="cs-CZ" sz="2400" dirty="0"/>
          </a:p>
          <a:p>
            <a:pPr>
              <a:defRPr/>
            </a:pPr>
            <a:endParaRPr lang="cs-CZ" dirty="0"/>
          </a:p>
          <a:p>
            <a:pPr>
              <a:defRPr/>
            </a:pPr>
            <a:endParaRPr lang="cs-CZ" dirty="0"/>
          </a:p>
          <a:p>
            <a:pPr>
              <a:defRPr/>
            </a:pPr>
            <a:endParaRPr lang="en-US" dirty="0"/>
          </a:p>
        </p:txBody>
      </p:sp>
      <p:pic>
        <p:nvPicPr>
          <p:cNvPr id="192514" name="Picture 2">
            <a:extLst/>
          </p:cNvPr>
          <p:cNvPicPr>
            <a:picLocks noChangeAspect="1" noChangeArrowheads="1"/>
          </p:cNvPicPr>
          <p:nvPr/>
        </p:nvPicPr>
        <p:blipFill>
          <a:blip r:embed="rId2"/>
          <a:srcRect/>
          <a:stretch>
            <a:fillRect/>
          </a:stretch>
        </p:blipFill>
        <p:spPr bwMode="auto">
          <a:xfrm>
            <a:off x="6559550" y="333375"/>
            <a:ext cx="2436813" cy="347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endParaRPr lang="cs-CZ" altLang="cs-CZ" smtClean="0"/>
          </a:p>
        </p:txBody>
      </p:sp>
      <p:sp>
        <p:nvSpPr>
          <p:cNvPr id="46083" name="Rectangle 3"/>
          <p:cNvSpPr>
            <a:spLocks noGrp="1" noChangeArrowheads="1"/>
          </p:cNvSpPr>
          <p:nvPr>
            <p:ph type="body" idx="1"/>
          </p:nvPr>
        </p:nvSpPr>
        <p:spPr/>
        <p:txBody>
          <a:bodyPr/>
          <a:lstStyle/>
          <a:p>
            <a:pPr eaLnBrk="1" hangingPunct="1"/>
            <a:endParaRPr lang="cs-CZ" altLang="cs-CZ" smtClean="0"/>
          </a:p>
        </p:txBody>
      </p:sp>
      <p:sp>
        <p:nvSpPr>
          <p:cNvPr id="2" name="Ovál 1">
            <a:extLst/>
          </p:cNvPr>
          <p:cNvSpPr/>
          <p:nvPr/>
        </p:nvSpPr>
        <p:spPr>
          <a:xfrm>
            <a:off x="6011863" y="4221163"/>
            <a:ext cx="1223962"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pic>
        <p:nvPicPr>
          <p:cNvPr id="46089" name="Picture 9" descr="Symbols commonly used for pedigree analysis. - American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20080"/>
            <a:ext cx="9165214" cy="61653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Example</a:t>
            </a:r>
            <a:r>
              <a:rPr lang="cs-CZ" dirty="0" smtClean="0"/>
              <a:t> </a:t>
            </a:r>
            <a:r>
              <a:rPr lang="cs-CZ" dirty="0" err="1" smtClean="0"/>
              <a:t>of</a:t>
            </a:r>
            <a:r>
              <a:rPr lang="cs-CZ" dirty="0" smtClean="0"/>
              <a:t> </a:t>
            </a:r>
            <a:r>
              <a:rPr lang="cs-CZ" dirty="0" err="1" smtClean="0"/>
              <a:t>pedigree</a:t>
            </a:r>
            <a:endParaRPr lang="en-US" dirty="0"/>
          </a:p>
        </p:txBody>
      </p:sp>
      <p:sp>
        <p:nvSpPr>
          <p:cNvPr id="4" name="Zástupný symbol pro obsah 3"/>
          <p:cNvSpPr>
            <a:spLocks noGrp="1"/>
          </p:cNvSpPr>
          <p:nvPr>
            <p:ph idx="1"/>
          </p:nvPr>
        </p:nvSpPr>
        <p:spPr/>
        <p:txBody>
          <a:bodyPr/>
          <a:lstStyle/>
          <a:p>
            <a:endParaRPr lang="en-US"/>
          </a:p>
        </p:txBody>
      </p:sp>
      <p:pic>
        <p:nvPicPr>
          <p:cNvPr id="287748" name="Picture 4" descr="Exploring Genetics by Creating a Family Pedigree - Kristin Moon Sc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6508" y="1846306"/>
            <a:ext cx="5770984" cy="475606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99998" y="6602367"/>
            <a:ext cx="7169733" cy="200055"/>
          </a:xfrm>
          <a:prstGeom prst="rect">
            <a:avLst/>
          </a:prstGeom>
        </p:spPr>
        <p:txBody>
          <a:bodyPr wrap="square">
            <a:spAutoFit/>
          </a:bodyPr>
          <a:lstStyle/>
          <a:p>
            <a:pPr algn="r"/>
            <a:r>
              <a:rPr lang="en-US" sz="700" dirty="0" smtClean="0"/>
              <a:t>https://kristinmoonscience.com/wp-content/uploads/2019/11/Incomplete-pedigree-of-left-handed-trait.png</a:t>
            </a:r>
            <a:endParaRPr lang="en-US" sz="700" dirty="0"/>
          </a:p>
        </p:txBody>
      </p:sp>
    </p:spTree>
    <p:extLst>
      <p:ext uri="{BB962C8B-B14F-4D97-AF65-F5344CB8AC3E}">
        <p14:creationId xmlns:p14="http://schemas.microsoft.com/office/powerpoint/2010/main" val="976869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Grp="1" noChangeArrowheads="1"/>
          </p:cNvSpPr>
          <p:nvPr>
            <p:ph type="title"/>
          </p:nvPr>
        </p:nvSpPr>
        <p:spPr>
          <a:xfrm>
            <a:off x="900113" y="836613"/>
            <a:ext cx="7924800" cy="1143000"/>
          </a:xfrm>
        </p:spPr>
        <p:txBody>
          <a:bodyPr/>
          <a:lstStyle/>
          <a:p>
            <a:pPr algn="ctr" eaLnBrk="1" hangingPunct="1"/>
            <a:r>
              <a:rPr lang="en-US" altLang="cs-CZ" sz="2800" dirty="0" smtClean="0">
                <a:solidFill>
                  <a:srgbClr val="C00000"/>
                </a:solidFill>
              </a:rPr>
              <a:t>Monogenic diseases(DNA mutation at the level of one gene - change of gene product !</a:t>
            </a:r>
            <a:endParaRPr lang="cs-CZ" altLang="cs-CZ" sz="2800" dirty="0" smtClean="0">
              <a:solidFill>
                <a:srgbClr val="C00000"/>
              </a:solidFill>
            </a:endParaRPr>
          </a:p>
        </p:txBody>
      </p:sp>
      <p:sp>
        <p:nvSpPr>
          <p:cNvPr id="35843" name="Rectangle 3">
            <a:extLst/>
          </p:cNvPr>
          <p:cNvSpPr>
            <a:spLocks noGrp="1" noChangeArrowheads="1"/>
          </p:cNvSpPr>
          <p:nvPr>
            <p:ph type="body" idx="1"/>
          </p:nvPr>
        </p:nvSpPr>
        <p:spPr>
          <a:xfrm>
            <a:off x="803275" y="4508500"/>
            <a:ext cx="7693025" cy="2232025"/>
          </a:xfrm>
        </p:spPr>
        <p:txBody>
          <a:bodyPr/>
          <a:lstStyle/>
          <a:p>
            <a:pPr eaLnBrk="1" hangingPunct="1">
              <a:buNone/>
              <a:defRPr/>
            </a:pPr>
            <a:r>
              <a:rPr lang="en-US" altLang="cs-CZ" dirty="0" smtClean="0"/>
              <a:t>- Autosomal dominant - AD</a:t>
            </a:r>
          </a:p>
          <a:p>
            <a:pPr eaLnBrk="1" hangingPunct="1">
              <a:buNone/>
              <a:defRPr/>
            </a:pPr>
            <a:r>
              <a:rPr lang="en-US" altLang="cs-CZ" dirty="0" smtClean="0"/>
              <a:t>- Autosomal recessive - AR</a:t>
            </a:r>
          </a:p>
          <a:p>
            <a:pPr eaLnBrk="1" hangingPunct="1">
              <a:buNone/>
              <a:defRPr/>
            </a:pPr>
            <a:r>
              <a:rPr lang="en-US" altLang="cs-CZ" dirty="0" smtClean="0"/>
              <a:t>- X-linked recessive - XR</a:t>
            </a:r>
          </a:p>
          <a:p>
            <a:pPr eaLnBrk="1" hangingPunct="1">
              <a:buNone/>
              <a:defRPr/>
            </a:pPr>
            <a:r>
              <a:rPr lang="en-US" altLang="cs-CZ" dirty="0" smtClean="0"/>
              <a:t>- X-linked dominant - XD</a:t>
            </a:r>
          </a:p>
          <a:p>
            <a:pPr eaLnBrk="1" hangingPunct="1">
              <a:buFont typeface="Wingdings" panose="05000000000000000000" pitchFamily="2" charset="2"/>
              <a:buNone/>
              <a:defRPr/>
            </a:pPr>
            <a:endParaRPr lang="en-US" altLang="cs-CZ" dirty="0"/>
          </a:p>
        </p:txBody>
      </p:sp>
      <p:sp>
        <p:nvSpPr>
          <p:cNvPr id="48132" name="Rectangle 4"/>
          <p:cNvSpPr>
            <a:spLocks noChangeArrowheads="1"/>
          </p:cNvSpPr>
          <p:nvPr/>
        </p:nvSpPr>
        <p:spPr bwMode="auto">
          <a:xfrm>
            <a:off x="900113" y="3379788"/>
            <a:ext cx="6769100" cy="184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r>
              <a:rPr lang="cs-CZ" altLang="cs-CZ" sz="1800" b="1" dirty="0"/>
              <a:t> </a:t>
            </a:r>
            <a:endParaRPr lang="cs-CZ" altLang="cs-CZ" sz="1600" b="1" dirty="0"/>
          </a:p>
          <a:p>
            <a:pPr eaLnBrk="1" hangingPunct="1">
              <a:spcBef>
                <a:spcPct val="0"/>
              </a:spcBef>
              <a:buClrTx/>
              <a:buSzTx/>
              <a:buFontTx/>
              <a:buNone/>
            </a:pPr>
            <a:endParaRPr lang="cs-CZ" altLang="cs-CZ" sz="2400" b="1" u="sng" dirty="0">
              <a:solidFill>
                <a:schemeClr val="tx2"/>
              </a:solidFill>
            </a:endParaRPr>
          </a:p>
          <a:p>
            <a:pPr eaLnBrk="1" hangingPunct="1">
              <a:spcBef>
                <a:spcPct val="0"/>
              </a:spcBef>
              <a:buClrTx/>
              <a:buSzTx/>
              <a:buFontTx/>
              <a:buNone/>
            </a:pPr>
            <a:r>
              <a:rPr lang="cs-CZ" altLang="cs-CZ" sz="2400" b="1" u="sng" dirty="0" err="1" smtClean="0">
                <a:solidFill>
                  <a:schemeClr val="tx2"/>
                </a:solidFill>
              </a:rPr>
              <a:t>Types</a:t>
            </a:r>
            <a:r>
              <a:rPr lang="cs-CZ" altLang="cs-CZ" sz="2400" b="1" u="sng" dirty="0" smtClean="0">
                <a:solidFill>
                  <a:schemeClr val="tx2"/>
                </a:solidFill>
              </a:rPr>
              <a:t> </a:t>
            </a:r>
            <a:r>
              <a:rPr lang="cs-CZ" altLang="cs-CZ" sz="2400" b="1" u="sng" dirty="0" err="1" smtClean="0">
                <a:solidFill>
                  <a:schemeClr val="tx2"/>
                </a:solidFill>
              </a:rPr>
              <a:t>of</a:t>
            </a:r>
            <a:r>
              <a:rPr lang="cs-CZ" altLang="cs-CZ" sz="2400" b="1" u="sng" dirty="0" smtClean="0">
                <a:solidFill>
                  <a:schemeClr val="tx2"/>
                </a:solidFill>
              </a:rPr>
              <a:t> inheritance</a:t>
            </a:r>
            <a:endParaRPr lang="cs-CZ" altLang="cs-CZ" sz="2400" b="1" u="sng" dirty="0">
              <a:solidFill>
                <a:schemeClr val="tx2"/>
              </a:solidFill>
            </a:endParaRPr>
          </a:p>
          <a:p>
            <a:pPr eaLnBrk="1" hangingPunct="1">
              <a:spcBef>
                <a:spcPct val="0"/>
              </a:spcBef>
              <a:buClrTx/>
              <a:buSzTx/>
              <a:buFontTx/>
              <a:buNone/>
            </a:pPr>
            <a:endParaRPr lang="cs-CZ" altLang="cs-CZ" sz="2400" b="1" u="sng" dirty="0">
              <a:solidFill>
                <a:schemeClr val="tx2"/>
              </a:solidFill>
            </a:endParaRPr>
          </a:p>
          <a:p>
            <a:pPr eaLnBrk="1" hangingPunct="1">
              <a:spcBef>
                <a:spcPct val="0"/>
              </a:spcBef>
              <a:buClrTx/>
              <a:buSzTx/>
              <a:buFontTx/>
              <a:buNone/>
            </a:pPr>
            <a:endParaRPr lang="cs-CZ" altLang="cs-CZ" sz="2400" b="1" dirty="0"/>
          </a:p>
        </p:txBody>
      </p:sp>
      <p:sp>
        <p:nvSpPr>
          <p:cNvPr id="48133" name="TextovéPole 1"/>
          <p:cNvSpPr txBox="1">
            <a:spLocks noChangeArrowheads="1"/>
          </p:cNvSpPr>
          <p:nvPr/>
        </p:nvSpPr>
        <p:spPr bwMode="auto">
          <a:xfrm>
            <a:off x="984250" y="2565400"/>
            <a:ext cx="73326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r>
              <a:rPr lang="en-US" altLang="cs-CZ" sz="2000" b="1" dirty="0" smtClean="0">
                <a:solidFill>
                  <a:srgbClr val="FF0000"/>
                </a:solidFill>
              </a:rPr>
              <a:t>Most monogenic inherited diseases manifest themselves before birth, early after birth or in childhood</a:t>
            </a:r>
          </a:p>
          <a:p>
            <a:pPr eaLnBrk="1" hangingPunct="1">
              <a:spcBef>
                <a:spcPct val="0"/>
              </a:spcBef>
              <a:buClrTx/>
              <a:buSzTx/>
              <a:buFontTx/>
              <a:buNone/>
            </a:pPr>
            <a:r>
              <a:rPr lang="en-US" altLang="cs-CZ" sz="2000" b="1" dirty="0" smtClean="0">
                <a:solidFill>
                  <a:srgbClr val="FF0000"/>
                </a:solidFill>
              </a:rPr>
              <a:t>Mendelian inheritance is characteristic !</a:t>
            </a:r>
            <a:endParaRPr lang="cs-CZ" altLang="cs-CZ" sz="2000" b="1" dirty="0">
              <a:solidFill>
                <a:srgbClr val="FF0000"/>
              </a:solidFill>
            </a:endParaRPr>
          </a:p>
        </p:txBody>
      </p:sp>
      <p:sp>
        <p:nvSpPr>
          <p:cNvPr id="2" name="Obdélník 1">
            <a:extLst/>
          </p:cNvPr>
          <p:cNvSpPr/>
          <p:nvPr/>
        </p:nvSpPr>
        <p:spPr>
          <a:xfrm>
            <a:off x="900113" y="2420938"/>
            <a:ext cx="7272337" cy="1295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8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endParaRPr lang="cs-CZ" altLang="cs-CZ" smtClean="0"/>
          </a:p>
        </p:txBody>
      </p:sp>
      <p:pic>
        <p:nvPicPr>
          <p:cNvPr id="4915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pic>
        <p:nvPicPr>
          <p:cNvPr id="44038" name="Picture 6">
            <a:extLst/>
          </p:cNvPr>
          <p:cNvPicPr>
            <a:picLocks noChangeAspect="1" noChangeArrowheads="1"/>
          </p:cNvPicPr>
          <p:nvPr/>
        </p:nvPicPr>
        <p:blipFill>
          <a:blip r:embed="rId3"/>
          <a:srcRect/>
          <a:stretch>
            <a:fillRect/>
          </a:stretch>
        </p:blipFill>
        <p:spPr bwMode="auto">
          <a:xfrm>
            <a:off x="971550" y="5013325"/>
            <a:ext cx="8064500" cy="1344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Ovál 2">
            <a:extLst/>
          </p:cNvPr>
          <p:cNvSpPr/>
          <p:nvPr/>
        </p:nvSpPr>
        <p:spPr>
          <a:xfrm>
            <a:off x="4932363" y="5229225"/>
            <a:ext cx="1008062" cy="10795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pic>
        <p:nvPicPr>
          <p:cNvPr id="491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1773238"/>
            <a:ext cx="1379538" cy="155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Přímá spojnice 3">
            <a:extLst/>
          </p:cNvPr>
          <p:cNvCxnSpPr/>
          <p:nvPr/>
        </p:nvCxnSpPr>
        <p:spPr>
          <a:xfrm>
            <a:off x="3563938" y="3890963"/>
            <a:ext cx="352901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Přímá spojnice 5">
            <a:extLst/>
          </p:cNvPr>
          <p:cNvCxnSpPr/>
          <p:nvPr/>
        </p:nvCxnSpPr>
        <p:spPr>
          <a:xfrm>
            <a:off x="3708400" y="3933825"/>
            <a:ext cx="71438"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endParaRPr lang="cs-CZ" altLang="cs-CZ" smtClean="0"/>
          </a:p>
        </p:txBody>
      </p:sp>
      <p:sp>
        <p:nvSpPr>
          <p:cNvPr id="50181" name="TextovéPole 1"/>
          <p:cNvSpPr txBox="1">
            <a:spLocks noChangeArrowheads="1"/>
          </p:cNvSpPr>
          <p:nvPr/>
        </p:nvSpPr>
        <p:spPr bwMode="auto">
          <a:xfrm>
            <a:off x="4637088" y="765175"/>
            <a:ext cx="1439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cs-CZ" altLang="cs-CZ" sz="1800" b="1">
                <a:solidFill>
                  <a:srgbClr val="000000"/>
                </a:solidFill>
              </a:rPr>
              <a:t>příklady</a:t>
            </a:r>
          </a:p>
        </p:txBody>
      </p:sp>
      <p:pic>
        <p:nvPicPr>
          <p:cNvPr id="50185" name="Picture 9" descr="11.1 BASIC PATTERNS OF HUMAN INHERITANCE - ppt video onlin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4355976" y="6453336"/>
            <a:ext cx="4572000" cy="184666"/>
          </a:xfrm>
          <a:prstGeom prst="rect">
            <a:avLst/>
          </a:prstGeom>
        </p:spPr>
        <p:txBody>
          <a:bodyPr>
            <a:spAutoFit/>
          </a:bodyPr>
          <a:lstStyle/>
          <a:p>
            <a:pPr algn="r"/>
            <a:r>
              <a:rPr lang="en-US" sz="600" dirty="0" smtClean="0"/>
              <a:t>https://slideplayer.com/slide/6199975/18/images/16/%EF%83%96RECESSIVE%2FDOMINANT+GENETIC+DISORDERS.jpg</a:t>
            </a:r>
            <a:endParaRPr lang="en-US" sz="600" dirty="0"/>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endParaRPr lang="cs-CZ" altLang="cs-CZ" smtClean="0"/>
          </a:p>
        </p:txBody>
      </p:sp>
      <p:pic>
        <p:nvPicPr>
          <p:cNvPr id="8195" name="Picture 3">
            <a:extLst/>
          </p:cNvPr>
          <p:cNvPicPr>
            <a:picLocks noGrp="1" noChangeAspect="1" noChangeArrowheads="1"/>
          </p:cNvPicPr>
          <p:nvPr>
            <p:ph type="body" idx="1"/>
          </p:nvPr>
        </p:nvPicPr>
        <p:blipFill>
          <a:blip r:embed="rId2"/>
          <a:srcRect/>
          <a:stretch>
            <a:fillRect/>
          </a:stretch>
        </p:blipFill>
        <p:spPr>
          <a:xfrm>
            <a:off x="1258888" y="1125538"/>
            <a:ext cx="6194425" cy="4668837"/>
          </a:xfrm>
          <a:effectLst>
            <a:outerShdw blurRad="292100" dist="139700" dir="2700000" algn="tl" rotWithShape="0">
              <a:srgbClr val="333333">
                <a:alpha val="65000"/>
              </a:srgbClr>
            </a:outerShdw>
          </a:effectLst>
        </p:spPr>
      </p:pic>
      <p:sp>
        <p:nvSpPr>
          <p:cNvPr id="14340" name="Text Box 5"/>
          <p:cNvSpPr txBox="1">
            <a:spLocks noChangeArrowheads="1"/>
          </p:cNvSpPr>
          <p:nvPr/>
        </p:nvSpPr>
        <p:spPr bwMode="auto">
          <a:xfrm>
            <a:off x="755650" y="5949950"/>
            <a:ext cx="77771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eaLnBrk="1" hangingPunct="1">
              <a:spcBef>
                <a:spcPct val="50000"/>
              </a:spcBef>
              <a:buClrTx/>
              <a:buSzTx/>
              <a:buFontTx/>
              <a:buNone/>
            </a:pPr>
            <a:r>
              <a:rPr lang="cs-CZ" altLang="cs-CZ" sz="1800" b="1" i="1" dirty="0" smtClean="0"/>
              <a:t>Fridrich I </a:t>
            </a:r>
            <a:r>
              <a:rPr lang="cs-CZ" altLang="cs-CZ" sz="1800" b="1" i="1" dirty="0" err="1" smtClean="0"/>
              <a:t>Prussian</a:t>
            </a:r>
            <a:r>
              <a:rPr lang="cs-CZ" altLang="cs-CZ" sz="1800" b="1" i="1" dirty="0" smtClean="0"/>
              <a:t> </a:t>
            </a:r>
            <a:r>
              <a:rPr lang="cs-CZ" altLang="cs-CZ" sz="1800" i="1" dirty="0" smtClean="0"/>
              <a:t>had </a:t>
            </a:r>
            <a:r>
              <a:rPr lang="cs-CZ" altLang="cs-CZ" sz="1800" i="1" dirty="0" err="1" smtClean="0"/>
              <a:t>searched</a:t>
            </a:r>
            <a:r>
              <a:rPr lang="cs-CZ" altLang="cs-CZ" sz="1800" i="1" dirty="0" smtClean="0"/>
              <a:t> </a:t>
            </a:r>
            <a:r>
              <a:rPr lang="cs-CZ" altLang="cs-CZ" sz="1800" i="1" dirty="0" err="1" smtClean="0"/>
              <a:t>tall</a:t>
            </a:r>
            <a:r>
              <a:rPr lang="cs-CZ" altLang="cs-CZ" sz="1800" i="1" dirty="0" smtClean="0"/>
              <a:t> </a:t>
            </a:r>
            <a:r>
              <a:rPr lang="cs-CZ" altLang="cs-CZ" sz="1800" i="1" dirty="0" err="1" smtClean="0"/>
              <a:t>women</a:t>
            </a:r>
            <a:r>
              <a:rPr lang="cs-CZ" altLang="cs-CZ" sz="1800" i="1" dirty="0" smtClean="0"/>
              <a:t> </a:t>
            </a:r>
            <a:r>
              <a:rPr lang="cs-CZ" altLang="cs-CZ" sz="1800" i="1" dirty="0" err="1" smtClean="0"/>
              <a:t>for</a:t>
            </a:r>
            <a:r>
              <a:rPr lang="cs-CZ" altLang="cs-CZ" sz="1800" i="1" dirty="0" smtClean="0"/>
              <a:t> </a:t>
            </a:r>
            <a:r>
              <a:rPr lang="cs-CZ" altLang="cs-CZ" sz="1800" i="1" dirty="0" err="1" smtClean="0"/>
              <a:t>mating</a:t>
            </a:r>
            <a:r>
              <a:rPr lang="cs-CZ" altLang="cs-CZ" sz="1800" i="1" dirty="0" smtClean="0"/>
              <a:t> </a:t>
            </a:r>
            <a:r>
              <a:rPr lang="cs-CZ" altLang="cs-CZ" sz="1800" i="1" dirty="0" err="1" smtClean="0"/>
              <a:t>with</a:t>
            </a:r>
            <a:r>
              <a:rPr lang="cs-CZ" altLang="cs-CZ" sz="1800" i="1" dirty="0" smtClean="0"/>
              <a:t> </a:t>
            </a:r>
            <a:r>
              <a:rPr lang="cs-CZ" altLang="cs-CZ" sz="1800" i="1" dirty="0" err="1" smtClean="0"/>
              <a:t>tall</a:t>
            </a:r>
            <a:r>
              <a:rPr lang="cs-CZ" altLang="cs-CZ" sz="1800" i="1" dirty="0" smtClean="0"/>
              <a:t> </a:t>
            </a:r>
            <a:r>
              <a:rPr lang="cs-CZ" altLang="cs-CZ" sz="1800" i="1" dirty="0" err="1" smtClean="0"/>
              <a:t>men</a:t>
            </a:r>
            <a:r>
              <a:rPr lang="cs-CZ" altLang="cs-CZ" sz="1800" i="1" dirty="0" smtClean="0"/>
              <a:t> in </a:t>
            </a:r>
            <a:r>
              <a:rPr lang="cs-CZ" altLang="cs-CZ" sz="1800" i="1" dirty="0" err="1" smtClean="0"/>
              <a:t>order</a:t>
            </a:r>
            <a:r>
              <a:rPr lang="cs-CZ" altLang="cs-CZ" sz="1800" i="1" dirty="0" smtClean="0"/>
              <a:t> to </a:t>
            </a:r>
            <a:r>
              <a:rPr lang="cs-CZ" altLang="cs-CZ" sz="1800" i="1" dirty="0" err="1" smtClean="0"/>
              <a:t>produce</a:t>
            </a:r>
            <a:r>
              <a:rPr lang="cs-CZ" altLang="cs-CZ" sz="1800" i="1" dirty="0" smtClean="0"/>
              <a:t> </a:t>
            </a:r>
            <a:r>
              <a:rPr lang="cs-CZ" altLang="cs-CZ" sz="1800" i="1" dirty="0" err="1" smtClean="0"/>
              <a:t>royal</a:t>
            </a:r>
            <a:r>
              <a:rPr lang="cs-CZ" altLang="cs-CZ" sz="1800" i="1" dirty="0" smtClean="0"/>
              <a:t> </a:t>
            </a:r>
            <a:r>
              <a:rPr lang="cs-CZ" altLang="cs-CZ" sz="1800" i="1" dirty="0" err="1" smtClean="0"/>
              <a:t>guard</a:t>
            </a:r>
            <a:r>
              <a:rPr lang="cs-CZ" altLang="cs-CZ" sz="1800" i="1" dirty="0" smtClean="0"/>
              <a:t> </a:t>
            </a:r>
            <a:r>
              <a:rPr lang="cs-CZ" altLang="cs-CZ" sz="1800" i="1" dirty="0" err="1" smtClean="0"/>
              <a:t>soldiers</a:t>
            </a:r>
            <a:endParaRPr lang="en-US" altLang="cs-CZ" sz="1800" i="1" dirty="0"/>
          </a:p>
        </p:txBody>
      </p:sp>
      <p:sp>
        <p:nvSpPr>
          <p:cNvPr id="14341" name="TextovéPole 1"/>
          <p:cNvSpPr txBox="1">
            <a:spLocks noChangeArrowheads="1"/>
          </p:cNvSpPr>
          <p:nvPr/>
        </p:nvSpPr>
        <p:spPr bwMode="auto">
          <a:xfrm>
            <a:off x="2843213" y="344488"/>
            <a:ext cx="4321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r>
              <a:rPr lang="cs-CZ" altLang="cs-CZ" sz="2000" b="1" i="1" dirty="0" err="1" smtClean="0"/>
              <a:t>Directed</a:t>
            </a:r>
            <a:r>
              <a:rPr lang="cs-CZ" altLang="cs-CZ" sz="2000" b="1" i="1" dirty="0" smtClean="0"/>
              <a:t> </a:t>
            </a:r>
            <a:r>
              <a:rPr lang="cs-CZ" altLang="cs-CZ" sz="2000" b="1" i="1" dirty="0" err="1" smtClean="0"/>
              <a:t>mating</a:t>
            </a:r>
            <a:r>
              <a:rPr lang="cs-CZ" altLang="cs-CZ" sz="2000" b="1" i="1" dirty="0" smtClean="0"/>
              <a:t> in </a:t>
            </a:r>
            <a:r>
              <a:rPr lang="cs-CZ" altLang="cs-CZ" sz="2000" b="1" i="1" dirty="0" err="1" smtClean="0"/>
              <a:t>humans</a:t>
            </a:r>
            <a:r>
              <a:rPr lang="cs-CZ" altLang="cs-CZ" sz="2000" b="1" i="1" dirty="0" smtClean="0"/>
              <a:t>? </a:t>
            </a:r>
            <a:endParaRPr lang="cs-CZ" altLang="cs-CZ" sz="2000" b="1" i="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body" idx="1"/>
          </p:nvPr>
        </p:nvSpPr>
        <p:spPr/>
        <p:txBody>
          <a:bodyPr/>
          <a:lstStyle/>
          <a:p>
            <a:pPr eaLnBrk="1" hangingPunct="1"/>
            <a:endParaRPr lang="cs-CZ" altLang="cs-CZ" smtClean="0"/>
          </a:p>
        </p:txBody>
      </p:sp>
      <p:sp>
        <p:nvSpPr>
          <p:cNvPr id="51203" name="AutoShape 4"/>
          <p:cNvSpPr>
            <a:spLocks noGrp="1" noChangeArrowheads="1"/>
          </p:cNvSpPr>
          <p:nvPr>
            <p:ph type="title"/>
          </p:nvPr>
        </p:nvSpPr>
        <p:spPr>
          <a:xfrm>
            <a:off x="762000" y="549275"/>
            <a:ext cx="7924800" cy="2159000"/>
          </a:xfrm>
          <a:prstGeom prst="roundRect">
            <a:avLst>
              <a:gd name="adj" fmla="val 35417"/>
            </a:avLst>
          </a:prstGeom>
        </p:spPr>
        <p:txBody>
          <a:bodyPr/>
          <a:lstStyle/>
          <a:p>
            <a:pPr algn="ctr" eaLnBrk="1" hangingPunct="1"/>
            <a:r>
              <a:rPr lang="en-US" altLang="cs-CZ" dirty="0" smtClean="0">
                <a:solidFill>
                  <a:srgbClr val="C00000"/>
                </a:solidFill>
              </a:rPr>
              <a:t>Pedigree - example of autosomal dominant inheritance</a:t>
            </a:r>
            <a:r>
              <a:rPr lang="en-US" altLang="cs-CZ" dirty="0" smtClean="0"/>
              <a:t/>
            </a:r>
            <a:br>
              <a:rPr lang="en-US" altLang="cs-CZ" dirty="0" smtClean="0"/>
            </a:br>
            <a:endParaRPr lang="cs-CZ" altLang="cs-CZ" dirty="0" smtClean="0"/>
          </a:p>
        </p:txBody>
      </p:sp>
      <p:pic>
        <p:nvPicPr>
          <p:cNvPr id="37892" name="Picture 5" descr="snu5e_fig_03_13b">
            <a:extLst/>
          </p:cNvPr>
          <p:cNvPicPr>
            <a:picLocks noChangeAspect="1" noChangeArrowheads="1"/>
          </p:cNvPicPr>
          <p:nvPr/>
        </p:nvPicPr>
        <p:blipFill>
          <a:blip r:embed="rId2"/>
          <a:srcRect/>
          <a:stretch>
            <a:fillRect/>
          </a:stretch>
        </p:blipFill>
        <p:spPr bwMode="auto">
          <a:xfrm>
            <a:off x="1003300" y="2735263"/>
            <a:ext cx="4392613" cy="3698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ovéPole 1"/>
          <p:cNvSpPr txBox="1">
            <a:spLocks noChangeArrowheads="1"/>
          </p:cNvSpPr>
          <p:nvPr/>
        </p:nvSpPr>
        <p:spPr bwMode="auto">
          <a:xfrm>
            <a:off x="5724128" y="3090039"/>
            <a:ext cx="331236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None/>
            </a:pPr>
            <a:r>
              <a:rPr lang="en-US" altLang="cs-CZ" sz="2000" b="1" dirty="0" smtClean="0"/>
              <a:t>Affected gene product</a:t>
            </a:r>
            <a:r>
              <a:rPr lang="en-US" altLang="cs-CZ" sz="2000" dirty="0" smtClean="0"/>
              <a:t>: </a:t>
            </a:r>
          </a:p>
          <a:p>
            <a:pPr eaLnBrk="1" hangingPunct="1">
              <a:spcBef>
                <a:spcPct val="0"/>
              </a:spcBef>
              <a:buClrTx/>
              <a:buSzTx/>
              <a:buNone/>
            </a:pPr>
            <a:endParaRPr lang="en-US" altLang="cs-CZ" sz="2000" dirty="0" smtClean="0"/>
          </a:p>
          <a:p>
            <a:pPr eaLnBrk="1" hangingPunct="1">
              <a:spcBef>
                <a:spcPct val="0"/>
              </a:spcBef>
              <a:buClrTx/>
              <a:buSzTx/>
              <a:buNone/>
            </a:pPr>
            <a:r>
              <a:rPr lang="en-US" altLang="cs-CZ" sz="2000" dirty="0" smtClean="0"/>
              <a:t> mostly proteins of morphological and structural character</a:t>
            </a:r>
          </a:p>
          <a:p>
            <a:pPr eaLnBrk="1" hangingPunct="1">
              <a:spcBef>
                <a:spcPct val="0"/>
              </a:spcBef>
              <a:buClrTx/>
              <a:buSzTx/>
              <a:buNone/>
            </a:pPr>
            <a:r>
              <a:rPr lang="en-US" altLang="cs-CZ" sz="2000" dirty="0" smtClean="0"/>
              <a:t> biological carriers, cell receptors</a:t>
            </a:r>
          </a:p>
          <a:p>
            <a:pPr eaLnBrk="1" hangingPunct="1">
              <a:spcBef>
                <a:spcPct val="0"/>
              </a:spcBef>
              <a:buClrTx/>
              <a:buSzTx/>
              <a:buNone/>
            </a:pPr>
            <a:endParaRPr lang="cs-CZ" altLang="cs-CZ" sz="2000" b="1" dirty="0"/>
          </a:p>
          <a:p>
            <a:pPr eaLnBrk="1" hangingPunct="1">
              <a:spcBef>
                <a:spcPct val="0"/>
              </a:spcBef>
              <a:buClrTx/>
              <a:buSzTx/>
              <a:buFont typeface="Arial" panose="020B0604020202020204" pitchFamily="34" charset="0"/>
              <a:buChar char="•"/>
            </a:pPr>
            <a:endParaRPr lang="en-US" altLang="cs-CZ" sz="200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AutoShape 2"/>
          <p:cNvSpPr>
            <a:spLocks noGrp="1" noChangeArrowheads="1"/>
          </p:cNvSpPr>
          <p:nvPr>
            <p:ph type="title"/>
          </p:nvPr>
        </p:nvSpPr>
        <p:spPr>
          <a:xfrm>
            <a:off x="323527" y="476250"/>
            <a:ext cx="8633147" cy="1152525"/>
          </a:xfrm>
        </p:spPr>
        <p:txBody>
          <a:bodyPr/>
          <a:lstStyle/>
          <a:p>
            <a:pPr eaLnBrk="1" hangingPunct="1"/>
            <a:r>
              <a:rPr lang="cs-CZ" altLang="cs-CZ" sz="3200" dirty="0" smtClean="0">
                <a:solidFill>
                  <a:srgbClr val="C00000"/>
                </a:solidFill>
              </a:rPr>
              <a:t>Au</a:t>
            </a:r>
            <a:r>
              <a:rPr lang="en-US" altLang="cs-CZ" sz="3200" dirty="0" err="1" smtClean="0">
                <a:solidFill>
                  <a:srgbClr val="C00000"/>
                </a:solidFill>
              </a:rPr>
              <a:t>tosomal</a:t>
            </a:r>
            <a:r>
              <a:rPr lang="en-US" altLang="cs-CZ" sz="3200" dirty="0" smtClean="0">
                <a:solidFill>
                  <a:srgbClr val="C00000"/>
                </a:solidFill>
              </a:rPr>
              <a:t> dominant inheritance</a:t>
            </a:r>
            <a:r>
              <a:rPr lang="cs-CZ" altLang="cs-CZ" sz="3200" dirty="0" smtClean="0">
                <a:solidFill>
                  <a:srgbClr val="C00000"/>
                </a:solidFill>
              </a:rPr>
              <a:t/>
            </a:r>
            <a:br>
              <a:rPr lang="cs-CZ" altLang="cs-CZ" sz="3200" dirty="0" smtClean="0">
                <a:solidFill>
                  <a:srgbClr val="C00000"/>
                </a:solidFill>
              </a:rPr>
            </a:br>
            <a:r>
              <a:rPr lang="cs-CZ" altLang="cs-CZ" sz="2000" dirty="0" smtClean="0">
                <a:solidFill>
                  <a:srgbClr val="C00000"/>
                </a:solidFill>
              </a:rPr>
              <a:t>(AA, </a:t>
            </a:r>
            <a:r>
              <a:rPr lang="cs-CZ" altLang="cs-CZ" sz="2000" dirty="0" err="1" smtClean="0">
                <a:solidFill>
                  <a:srgbClr val="C00000"/>
                </a:solidFill>
              </a:rPr>
              <a:t>Aa</a:t>
            </a:r>
            <a:r>
              <a:rPr lang="cs-CZ" altLang="cs-CZ" sz="2000" dirty="0" smtClean="0">
                <a:solidFill>
                  <a:srgbClr val="C00000"/>
                </a:solidFill>
              </a:rPr>
              <a:t> – </a:t>
            </a:r>
            <a:r>
              <a:rPr lang="cs-CZ" altLang="cs-CZ" sz="2000" dirty="0" err="1" smtClean="0">
                <a:solidFill>
                  <a:srgbClr val="C00000"/>
                </a:solidFill>
              </a:rPr>
              <a:t>affected</a:t>
            </a:r>
            <a:r>
              <a:rPr lang="cs-CZ" altLang="cs-CZ" sz="2000" dirty="0" smtClean="0">
                <a:solidFill>
                  <a:srgbClr val="C00000"/>
                </a:solidFill>
              </a:rPr>
              <a:t>,  </a:t>
            </a:r>
            <a:r>
              <a:rPr lang="cs-CZ" altLang="cs-CZ" sz="2000" dirty="0" err="1" smtClean="0">
                <a:solidFill>
                  <a:srgbClr val="C00000"/>
                </a:solidFill>
              </a:rPr>
              <a:t>aa</a:t>
            </a:r>
            <a:r>
              <a:rPr lang="cs-CZ" altLang="cs-CZ" sz="2000" dirty="0" smtClean="0">
                <a:solidFill>
                  <a:srgbClr val="C00000"/>
                </a:solidFill>
              </a:rPr>
              <a:t>- </a:t>
            </a:r>
            <a:r>
              <a:rPr lang="cs-CZ" altLang="cs-CZ" sz="2000" dirty="0" err="1" smtClean="0">
                <a:solidFill>
                  <a:srgbClr val="C00000"/>
                </a:solidFill>
              </a:rPr>
              <a:t>healthy</a:t>
            </a:r>
            <a:r>
              <a:rPr lang="cs-CZ" altLang="cs-CZ" sz="2000" dirty="0" smtClean="0"/>
              <a:t>)</a:t>
            </a:r>
            <a:endParaRPr lang="cs-CZ" altLang="cs-CZ" sz="2000" dirty="0" smtClean="0">
              <a:solidFill>
                <a:srgbClr val="FF0000"/>
              </a:solidFill>
            </a:endParaRPr>
          </a:p>
        </p:txBody>
      </p:sp>
      <p:sp>
        <p:nvSpPr>
          <p:cNvPr id="50179" name="Rectangle 3">
            <a:extLst/>
          </p:cNvPr>
          <p:cNvSpPr>
            <a:spLocks noGrp="1" noChangeArrowheads="1"/>
          </p:cNvSpPr>
          <p:nvPr>
            <p:ph type="body" idx="1"/>
          </p:nvPr>
        </p:nvSpPr>
        <p:spPr>
          <a:xfrm>
            <a:off x="323528" y="1636241"/>
            <a:ext cx="8634735" cy="3736975"/>
          </a:xfrm>
        </p:spPr>
        <p:txBody>
          <a:bodyPr/>
          <a:lstStyle/>
          <a:p>
            <a:pPr eaLnBrk="1" hangingPunct="1">
              <a:lnSpc>
                <a:spcPct val="90000"/>
              </a:lnSpc>
              <a:defRPr/>
            </a:pPr>
            <a:r>
              <a:rPr lang="cs-CZ" altLang="cs-CZ" sz="2000" b="1" dirty="0" err="1" smtClean="0">
                <a:solidFill>
                  <a:srgbClr val="FF0000"/>
                </a:solidFill>
              </a:rPr>
              <a:t>The</a:t>
            </a:r>
            <a:r>
              <a:rPr lang="cs-CZ" altLang="cs-CZ" sz="2000" b="1" dirty="0" smtClean="0">
                <a:solidFill>
                  <a:srgbClr val="FF0000"/>
                </a:solidFill>
              </a:rPr>
              <a:t> MOST COMMON TYPE </a:t>
            </a:r>
            <a:r>
              <a:rPr lang="cs-CZ" altLang="cs-CZ" sz="2000" b="1" dirty="0" err="1" smtClean="0"/>
              <a:t>of</a:t>
            </a:r>
            <a:r>
              <a:rPr lang="cs-CZ" altLang="cs-CZ" sz="2000" b="1" dirty="0" smtClean="0"/>
              <a:t> </a:t>
            </a:r>
            <a:r>
              <a:rPr lang="cs-CZ" altLang="cs-CZ" sz="2000" b="1" dirty="0" err="1" smtClean="0"/>
              <a:t>disease</a:t>
            </a:r>
            <a:r>
              <a:rPr lang="cs-CZ" altLang="cs-CZ" sz="2000" b="1" dirty="0" smtClean="0"/>
              <a:t> inheritance in </a:t>
            </a:r>
            <a:r>
              <a:rPr lang="cs-CZ" altLang="cs-CZ" sz="2000" b="1" dirty="0" err="1" smtClean="0"/>
              <a:t>humans</a:t>
            </a:r>
            <a:endParaRPr lang="cs-CZ" altLang="cs-CZ" sz="2000" b="1" dirty="0" smtClean="0"/>
          </a:p>
          <a:p>
            <a:pPr eaLnBrk="1" hangingPunct="1">
              <a:lnSpc>
                <a:spcPct val="90000"/>
              </a:lnSpc>
              <a:defRPr/>
            </a:pPr>
            <a:r>
              <a:rPr lang="en-US" altLang="cs-CZ" sz="2000" b="1" dirty="0" smtClean="0">
                <a:solidFill>
                  <a:srgbClr val="FF0000"/>
                </a:solidFill>
              </a:rPr>
              <a:t>vertical </a:t>
            </a:r>
            <a:r>
              <a:rPr lang="en-US" altLang="cs-CZ" sz="2000" b="1" dirty="0">
                <a:solidFill>
                  <a:srgbClr val="FF0000"/>
                </a:solidFill>
              </a:rPr>
              <a:t>type of inheritance</a:t>
            </a:r>
          </a:p>
          <a:p>
            <a:pPr eaLnBrk="1" hangingPunct="1">
              <a:lnSpc>
                <a:spcPct val="90000"/>
              </a:lnSpc>
              <a:defRPr/>
            </a:pPr>
            <a:r>
              <a:rPr lang="en-US" altLang="cs-CZ" sz="2000" dirty="0" smtClean="0"/>
              <a:t>dominant </a:t>
            </a:r>
            <a:r>
              <a:rPr lang="en-US" altLang="cs-CZ" sz="2000" dirty="0"/>
              <a:t>allele </a:t>
            </a:r>
            <a:r>
              <a:rPr lang="en-US" altLang="cs-CZ" sz="2000" b="1" dirty="0"/>
              <a:t>lies on the autosome </a:t>
            </a:r>
            <a:r>
              <a:rPr lang="en-US" altLang="cs-CZ" sz="2000" dirty="0"/>
              <a:t>- males and females </a:t>
            </a:r>
            <a:r>
              <a:rPr lang="en-US" altLang="cs-CZ" sz="2000" b="1" dirty="0"/>
              <a:t>equally affected</a:t>
            </a:r>
          </a:p>
          <a:p>
            <a:pPr eaLnBrk="1" hangingPunct="1">
              <a:lnSpc>
                <a:spcPct val="90000"/>
              </a:lnSpc>
              <a:defRPr/>
            </a:pPr>
            <a:r>
              <a:rPr lang="en-US" altLang="cs-CZ" sz="2000" b="1" dirty="0" smtClean="0"/>
              <a:t>sex </a:t>
            </a:r>
            <a:r>
              <a:rPr lang="en-US" altLang="cs-CZ" sz="2000" b="1" dirty="0"/>
              <a:t>ratio 1:1</a:t>
            </a:r>
          </a:p>
          <a:p>
            <a:pPr eaLnBrk="1" hangingPunct="1">
              <a:lnSpc>
                <a:spcPct val="90000"/>
              </a:lnSpc>
              <a:defRPr/>
            </a:pPr>
            <a:r>
              <a:rPr lang="en-US" altLang="cs-CZ" sz="2000" b="1" dirty="0"/>
              <a:t>heterozygotes</a:t>
            </a:r>
            <a:r>
              <a:rPr lang="en-US" altLang="cs-CZ" sz="2000" dirty="0"/>
              <a:t> are also </a:t>
            </a:r>
            <a:r>
              <a:rPr lang="en-US" altLang="cs-CZ" sz="2000" b="1" dirty="0"/>
              <a:t>affected</a:t>
            </a:r>
            <a:r>
              <a:rPr lang="en-US" altLang="cs-CZ" sz="2000" dirty="0"/>
              <a:t> - clinical manifestation </a:t>
            </a:r>
            <a:r>
              <a:rPr lang="cs-CZ" altLang="cs-CZ" sz="2000" dirty="0" smtClean="0"/>
              <a:t>=</a:t>
            </a:r>
            <a:r>
              <a:rPr lang="en-US" altLang="cs-CZ" sz="2000" dirty="0" smtClean="0"/>
              <a:t> </a:t>
            </a:r>
            <a:r>
              <a:rPr lang="en-US" altLang="cs-CZ" sz="2000" dirty="0"/>
              <a:t>1 copy of the </a:t>
            </a:r>
            <a:r>
              <a:rPr lang="en-US" altLang="cs-CZ" sz="2000" dirty="0" smtClean="0"/>
              <a:t>gene</a:t>
            </a:r>
            <a:endParaRPr lang="cs-CZ" altLang="cs-CZ" sz="2000" dirty="0" smtClean="0"/>
          </a:p>
          <a:p>
            <a:pPr eaLnBrk="1" hangingPunct="1">
              <a:lnSpc>
                <a:spcPct val="90000"/>
              </a:lnSpc>
              <a:defRPr/>
            </a:pPr>
            <a:r>
              <a:rPr lang="en-US" altLang="cs-CZ" sz="2000" dirty="0" smtClean="0"/>
              <a:t>the </a:t>
            </a:r>
            <a:r>
              <a:rPr lang="en-US" altLang="cs-CZ" sz="2000" dirty="0"/>
              <a:t>affected person has one </a:t>
            </a:r>
            <a:r>
              <a:rPr lang="en-US" altLang="cs-CZ" sz="2000" b="1" dirty="0"/>
              <a:t>parent equally </a:t>
            </a:r>
            <a:r>
              <a:rPr lang="en-US" altLang="cs-CZ" sz="2000" b="1" dirty="0" smtClean="0"/>
              <a:t>affected</a:t>
            </a:r>
            <a:endParaRPr lang="cs-CZ" altLang="cs-CZ" sz="2000" b="1" dirty="0" smtClean="0"/>
          </a:p>
          <a:p>
            <a:pPr eaLnBrk="1" hangingPunct="1">
              <a:lnSpc>
                <a:spcPct val="90000"/>
              </a:lnSpc>
              <a:defRPr/>
            </a:pPr>
            <a:r>
              <a:rPr lang="en-US" altLang="cs-CZ" sz="2000" b="1" dirty="0" smtClean="0"/>
              <a:t>50</a:t>
            </a:r>
            <a:r>
              <a:rPr lang="en-US" altLang="cs-CZ" sz="2000" b="1" dirty="0"/>
              <a:t>% risk </a:t>
            </a:r>
            <a:r>
              <a:rPr lang="en-US" altLang="cs-CZ" sz="2000" dirty="0"/>
              <a:t>of recurrence for offspring and siblings of the affected person</a:t>
            </a:r>
          </a:p>
          <a:p>
            <a:pPr eaLnBrk="1" hangingPunct="1">
              <a:lnSpc>
                <a:spcPct val="90000"/>
              </a:lnSpc>
              <a:buNone/>
              <a:defRPr/>
            </a:pPr>
            <a:r>
              <a:rPr lang="en-US" altLang="cs-CZ" sz="2000" dirty="0"/>
              <a:t>- healthy family members usually </a:t>
            </a:r>
            <a:r>
              <a:rPr lang="en-US" altLang="cs-CZ" sz="2000" dirty="0" smtClean="0"/>
              <a:t>have</a:t>
            </a:r>
            <a:r>
              <a:rPr lang="cs-CZ" altLang="cs-CZ" sz="2000" dirty="0" smtClean="0"/>
              <a:t> </a:t>
            </a:r>
            <a:r>
              <a:rPr lang="en-US" altLang="cs-CZ" sz="2000" dirty="0" smtClean="0"/>
              <a:t>healthy </a:t>
            </a:r>
            <a:r>
              <a:rPr lang="en-US" altLang="cs-CZ" sz="2000" dirty="0"/>
              <a:t>children</a:t>
            </a:r>
            <a:endParaRPr lang="cs-CZ" altLang="cs-CZ" sz="2000" dirty="0"/>
          </a:p>
        </p:txBody>
      </p:sp>
      <p:sp>
        <p:nvSpPr>
          <p:cNvPr id="52229" name="Text Box 5"/>
          <p:cNvSpPr txBox="1">
            <a:spLocks noChangeArrowheads="1"/>
          </p:cNvSpPr>
          <p:nvPr/>
        </p:nvSpPr>
        <p:spPr bwMode="auto">
          <a:xfrm>
            <a:off x="6219825" y="4732338"/>
            <a:ext cx="273685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50000"/>
              </a:spcBef>
              <a:buClrTx/>
              <a:buSzTx/>
              <a:buFontTx/>
              <a:buNone/>
            </a:pPr>
            <a:r>
              <a:rPr lang="cs-CZ" altLang="cs-CZ" sz="2400" b="1"/>
              <a:t>Aa x aa</a:t>
            </a:r>
          </a:p>
          <a:p>
            <a:pPr eaLnBrk="1" hangingPunct="1">
              <a:spcBef>
                <a:spcPct val="50000"/>
              </a:spcBef>
              <a:buClrTx/>
              <a:buSzTx/>
              <a:buFontTx/>
              <a:buNone/>
            </a:pPr>
            <a:r>
              <a:rPr lang="cs-CZ" altLang="cs-CZ" sz="2400" b="1"/>
              <a:t>AA x aa</a:t>
            </a:r>
          </a:p>
          <a:p>
            <a:pPr eaLnBrk="1" hangingPunct="1">
              <a:spcBef>
                <a:spcPct val="50000"/>
              </a:spcBef>
              <a:buClrTx/>
              <a:buSzTx/>
              <a:buFontTx/>
              <a:buNone/>
            </a:pPr>
            <a:r>
              <a:rPr lang="cs-CZ" altLang="cs-CZ" sz="2400" b="1"/>
              <a:t>Aa X Aa</a:t>
            </a:r>
          </a:p>
        </p:txBody>
      </p:sp>
      <p:sp>
        <p:nvSpPr>
          <p:cNvPr id="52230" name="Line 6"/>
          <p:cNvSpPr>
            <a:spLocks noChangeShapeType="1"/>
          </p:cNvSpPr>
          <p:nvPr/>
        </p:nvSpPr>
        <p:spPr bwMode="auto">
          <a:xfrm flipH="1">
            <a:off x="7504361" y="4293096"/>
            <a:ext cx="379413" cy="52576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1" name="Rectangle 7"/>
          <p:cNvSpPr>
            <a:spLocks noChangeArrowheads="1"/>
          </p:cNvSpPr>
          <p:nvPr/>
        </p:nvSpPr>
        <p:spPr bwMode="auto">
          <a:xfrm>
            <a:off x="5988300" y="4617839"/>
            <a:ext cx="1873250" cy="1919288"/>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2" name="Ovál 1">
            <a:extLst/>
          </p:cNvPr>
          <p:cNvSpPr/>
          <p:nvPr/>
        </p:nvSpPr>
        <p:spPr>
          <a:xfrm>
            <a:off x="6197600" y="4776788"/>
            <a:ext cx="1254125" cy="4318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52233" name="TextovéPole 2"/>
          <p:cNvSpPr txBox="1">
            <a:spLocks noChangeArrowheads="1"/>
          </p:cNvSpPr>
          <p:nvPr/>
        </p:nvSpPr>
        <p:spPr bwMode="auto">
          <a:xfrm>
            <a:off x="7685455" y="4617839"/>
            <a:ext cx="15670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a:spcBef>
                <a:spcPct val="0"/>
              </a:spcBef>
              <a:buClrTx/>
              <a:buSzTx/>
              <a:buFontTx/>
              <a:buNone/>
            </a:pPr>
            <a:r>
              <a:rPr lang="cs-CZ" altLang="cs-CZ" sz="1800" dirty="0" err="1" smtClean="0"/>
              <a:t>The</a:t>
            </a:r>
            <a:r>
              <a:rPr lang="cs-CZ" altLang="cs-CZ" sz="1800" dirty="0" smtClean="0"/>
              <a:t> most </a:t>
            </a:r>
            <a:r>
              <a:rPr lang="cs-CZ" altLang="cs-CZ" sz="1800" dirty="0" err="1" smtClean="0"/>
              <a:t>common</a:t>
            </a:r>
            <a:r>
              <a:rPr lang="cs-CZ" altLang="cs-CZ" sz="1800" dirty="0" smtClean="0"/>
              <a:t> case</a:t>
            </a:r>
            <a:endParaRPr lang="cs-CZ" altLang="cs-CZ" sz="1800" dirty="0"/>
          </a:p>
        </p:txBody>
      </p:sp>
      <p:pic>
        <p:nvPicPr>
          <p:cNvPr id="4" name="Obrázek 3"/>
          <p:cNvPicPr>
            <a:picLocks noChangeAspect="1"/>
          </p:cNvPicPr>
          <p:nvPr/>
        </p:nvPicPr>
        <p:blipFill>
          <a:blip r:embed="rId2"/>
          <a:stretch>
            <a:fillRect/>
          </a:stretch>
        </p:blipFill>
        <p:spPr>
          <a:xfrm>
            <a:off x="1585352" y="4509120"/>
            <a:ext cx="2986648" cy="2208518"/>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762000" y="548680"/>
            <a:ext cx="7924800" cy="1143000"/>
          </a:xfrm>
        </p:spPr>
        <p:txBody>
          <a:bodyPr/>
          <a:lstStyle/>
          <a:p>
            <a:pPr eaLnBrk="1" hangingPunct="1"/>
            <a:r>
              <a:rPr lang="cs-CZ" altLang="cs-CZ" dirty="0" err="1" smtClean="0"/>
              <a:t>Polydactyly</a:t>
            </a:r>
            <a:r>
              <a:rPr lang="cs-CZ" altLang="cs-CZ" dirty="0" smtClean="0"/>
              <a:t> – AD </a:t>
            </a:r>
            <a:r>
              <a:rPr lang="cs-CZ" altLang="cs-CZ" dirty="0" err="1" smtClean="0"/>
              <a:t>inhertiance</a:t>
            </a:r>
            <a:endParaRPr lang="cs-CZ" altLang="cs-CZ" dirty="0" smtClean="0"/>
          </a:p>
        </p:txBody>
      </p:sp>
      <p:pic>
        <p:nvPicPr>
          <p:cNvPr id="53260" name="Picture 12" descr="Exome sequencing revealed a splice site variant in the IQCE gene underlying  post-axial polydactyly type A restricted to lower limb | European Journal  of Human Genet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933330"/>
            <a:ext cx="6524625" cy="470535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041873" y="6628674"/>
            <a:ext cx="5454352" cy="169277"/>
          </a:xfrm>
          <a:prstGeom prst="rect">
            <a:avLst/>
          </a:prstGeom>
        </p:spPr>
        <p:txBody>
          <a:bodyPr wrap="square">
            <a:spAutoFit/>
          </a:bodyPr>
          <a:lstStyle/>
          <a:p>
            <a:pPr algn="r"/>
            <a:r>
              <a:rPr lang="en-US" sz="500" dirty="0" smtClean="0"/>
              <a:t>https://media.springernature.com/m685/springer-static/image/art%3A10.1038%2Fejhg.2017.83/MediaObjects/41431_2017_Article_BFejhg201783_Fig1_HTML.jpg</a:t>
            </a:r>
            <a:endParaRPr lang="en-US" sz="5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p:cNvSpPr>
            <a:spLocks noGrp="1" noChangeArrowheads="1"/>
          </p:cNvSpPr>
          <p:nvPr>
            <p:ph type="title"/>
          </p:nvPr>
        </p:nvSpPr>
        <p:spPr/>
        <p:txBody>
          <a:bodyPr/>
          <a:lstStyle/>
          <a:p>
            <a:r>
              <a:rPr lang="cs-CZ" altLang="cs-CZ" sz="3200" dirty="0" err="1" smtClean="0">
                <a:solidFill>
                  <a:srgbClr val="C00000"/>
                </a:solidFill>
              </a:rPr>
              <a:t>Achondroplasia</a:t>
            </a:r>
            <a:r>
              <a:rPr lang="cs-CZ" altLang="cs-CZ" sz="3200" dirty="0" smtClean="0">
                <a:solidFill>
                  <a:srgbClr val="C00000"/>
                </a:solidFill>
              </a:rPr>
              <a:t> – AD </a:t>
            </a:r>
            <a:r>
              <a:rPr lang="cs-CZ" altLang="cs-CZ" sz="3200" dirty="0" err="1" smtClean="0">
                <a:solidFill>
                  <a:srgbClr val="C00000"/>
                </a:solidFill>
              </a:rPr>
              <a:t>ihneriatnce</a:t>
            </a:r>
            <a:endParaRPr lang="en-US" altLang="cs-CZ" sz="3200" dirty="0" smtClean="0">
              <a:solidFill>
                <a:srgbClr val="C00000"/>
              </a:solidFill>
            </a:endParaRPr>
          </a:p>
        </p:txBody>
      </p:sp>
      <p:sp>
        <p:nvSpPr>
          <p:cNvPr id="39939" name="Rectangle 3">
            <a:extLst/>
          </p:cNvPr>
          <p:cNvSpPr>
            <a:spLocks noGrp="1" noChangeArrowheads="1"/>
          </p:cNvSpPr>
          <p:nvPr>
            <p:ph type="body" idx="1"/>
          </p:nvPr>
        </p:nvSpPr>
        <p:spPr>
          <a:xfrm>
            <a:off x="900113" y="2420938"/>
            <a:ext cx="7693025" cy="5170487"/>
          </a:xfrm>
        </p:spPr>
        <p:txBody>
          <a:bodyPr/>
          <a:lstStyle/>
          <a:p>
            <a:pPr marL="0" indent="0">
              <a:lnSpc>
                <a:spcPct val="80000"/>
              </a:lnSpc>
              <a:buNone/>
              <a:defRPr/>
            </a:pPr>
            <a:r>
              <a:rPr lang="en-US" altLang="cs-CZ" sz="2400" b="1" u="sng" dirty="0">
                <a:solidFill>
                  <a:srgbClr val="FF0000"/>
                </a:solidFill>
              </a:rPr>
              <a:t>Achondroplasia </a:t>
            </a:r>
            <a:r>
              <a:rPr lang="en-US" altLang="cs-CZ" sz="2400" b="1" u="sng" dirty="0"/>
              <a:t>is a genetic bone disease that accounts for a person's short stature</a:t>
            </a:r>
          </a:p>
          <a:p>
            <a:pPr marL="0" indent="0">
              <a:lnSpc>
                <a:spcPct val="80000"/>
              </a:lnSpc>
              <a:buNone/>
              <a:defRPr/>
            </a:pPr>
            <a:endParaRPr lang="en-US" altLang="cs-CZ" sz="2400" b="1" u="sng" dirty="0">
              <a:solidFill>
                <a:srgbClr val="FF0000"/>
              </a:solidFill>
            </a:endParaRPr>
          </a:p>
          <a:p>
            <a:pPr>
              <a:lnSpc>
                <a:spcPct val="80000"/>
              </a:lnSpc>
              <a:defRPr/>
            </a:pPr>
            <a:r>
              <a:rPr lang="en-US" altLang="cs-CZ" sz="1800" dirty="0"/>
              <a:t>translated from Greek, it means insufficient cartilage formation</a:t>
            </a:r>
          </a:p>
          <a:p>
            <a:pPr>
              <a:lnSpc>
                <a:spcPct val="80000"/>
              </a:lnSpc>
              <a:defRPr/>
            </a:pPr>
            <a:r>
              <a:rPr lang="en-US" altLang="cs-CZ" sz="1800" dirty="0"/>
              <a:t>the gene responsible for this disease was discovered in </a:t>
            </a:r>
            <a:r>
              <a:rPr lang="en-US" altLang="cs-CZ" sz="1800" dirty="0" smtClean="0"/>
              <a:t>1994</a:t>
            </a:r>
            <a:r>
              <a:rPr lang="cs-CZ" altLang="cs-CZ" sz="1800" dirty="0" smtClean="0"/>
              <a:t> </a:t>
            </a:r>
            <a:r>
              <a:rPr lang="cs-CZ" altLang="cs-CZ" sz="1800" dirty="0"/>
              <a:t>:</a:t>
            </a:r>
            <a:r>
              <a:rPr lang="en-US" altLang="cs-CZ" sz="1800" dirty="0" smtClean="0"/>
              <a:t> </a:t>
            </a:r>
            <a:r>
              <a:rPr lang="en-US" altLang="cs-CZ" sz="1800" dirty="0">
                <a:solidFill>
                  <a:srgbClr val="FF0000"/>
                </a:solidFill>
              </a:rPr>
              <a:t>mutation in the fibroblast growth factor receptor </a:t>
            </a:r>
            <a:r>
              <a:rPr lang="en-US" altLang="cs-CZ" sz="1800" b="1" dirty="0">
                <a:solidFill>
                  <a:srgbClr val="FF0000"/>
                </a:solidFill>
              </a:rPr>
              <a:t>3 (FGFR3) </a:t>
            </a:r>
            <a:r>
              <a:rPr lang="en-US" altLang="cs-CZ" sz="1800" dirty="0" smtClean="0">
                <a:solidFill>
                  <a:srgbClr val="FF0000"/>
                </a:solidFill>
              </a:rPr>
              <a:t>gene</a:t>
            </a:r>
            <a:endParaRPr lang="en-US" altLang="cs-CZ" sz="1800" dirty="0"/>
          </a:p>
          <a:p>
            <a:pPr>
              <a:lnSpc>
                <a:spcPct val="80000"/>
              </a:lnSpc>
              <a:defRPr/>
            </a:pPr>
            <a:r>
              <a:rPr lang="en-US" altLang="cs-CZ" sz="1800" dirty="0"/>
              <a:t>it is a congenital skeletal </a:t>
            </a:r>
            <a:r>
              <a:rPr lang="en-US" altLang="cs-CZ" sz="1800" dirty="0" smtClean="0"/>
              <a:t>disorder</a:t>
            </a:r>
            <a:endParaRPr lang="cs-CZ" altLang="cs-CZ" sz="1800" dirty="0" smtClean="0"/>
          </a:p>
          <a:p>
            <a:pPr>
              <a:lnSpc>
                <a:spcPct val="80000"/>
              </a:lnSpc>
              <a:defRPr/>
            </a:pPr>
            <a:r>
              <a:rPr lang="en-US" altLang="cs-CZ" sz="1800" dirty="0" smtClean="0"/>
              <a:t>arms </a:t>
            </a:r>
            <a:r>
              <a:rPr lang="en-US" altLang="cs-CZ" sz="1800" dirty="0"/>
              <a:t>and legs are shorter than the trunk and the head circumference increases unusually rapidly in the first few months of life.</a:t>
            </a:r>
          </a:p>
          <a:p>
            <a:pPr>
              <a:lnSpc>
                <a:spcPct val="80000"/>
              </a:lnSpc>
              <a:defRPr/>
            </a:pPr>
            <a:r>
              <a:rPr lang="en-US" altLang="cs-CZ" sz="1800" dirty="0"/>
              <a:t>Other symptoms include lower muscle tension, higher joint extensibility, and susceptibility to upper respiratory tract infections and otitis </a:t>
            </a:r>
            <a:r>
              <a:rPr lang="en-US" altLang="cs-CZ" sz="1800" dirty="0" smtClean="0"/>
              <a:t>media</a:t>
            </a:r>
            <a:endParaRPr lang="cs-CZ" altLang="cs-CZ" sz="1800" dirty="0" smtClean="0"/>
          </a:p>
          <a:p>
            <a:pPr>
              <a:lnSpc>
                <a:spcPct val="80000"/>
              </a:lnSpc>
              <a:defRPr/>
            </a:pPr>
            <a:r>
              <a:rPr lang="en-US" altLang="cs-CZ" sz="1800" dirty="0" smtClean="0"/>
              <a:t>Because </a:t>
            </a:r>
            <a:r>
              <a:rPr lang="en-US" altLang="cs-CZ" sz="1800" dirty="0"/>
              <a:t>of their short limbs, people of small stature have to exert themselves a lot when walking, so many of them develop </a:t>
            </a:r>
            <a:r>
              <a:rPr lang="en-US" altLang="cs-CZ" sz="1800" b="1" dirty="0"/>
              <a:t>various degrees of bowing of the legs at school age.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5298" name="Object 2"/>
          <p:cNvGraphicFramePr>
            <a:graphicFrameLocks noChangeAspect="1"/>
          </p:cNvGraphicFramePr>
          <p:nvPr/>
        </p:nvGraphicFramePr>
        <p:xfrm>
          <a:off x="971550" y="747713"/>
          <a:ext cx="7273925" cy="5457825"/>
        </p:xfrm>
        <a:graphic>
          <a:graphicData uri="http://schemas.openxmlformats.org/presentationml/2006/ole">
            <mc:AlternateContent xmlns:mc="http://schemas.openxmlformats.org/markup-compatibility/2006">
              <mc:Choice xmlns:v="urn:schemas-microsoft-com:vml" Requires="v">
                <p:oleObj spid="_x0000_s55313" name="Snímek" r:id="rId3" imgW="4572000" imgH="3429000" progId="PowerPoint.Slide.8">
                  <p:embed/>
                </p:oleObj>
              </mc:Choice>
              <mc:Fallback>
                <p:oleObj name="Snímek" r:id="rId3" imgW="4572000" imgH="3429000"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747713"/>
                        <a:ext cx="7273925" cy="545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299" name="Text Box 3"/>
          <p:cNvSpPr txBox="1">
            <a:spLocks noChangeArrowheads="1"/>
          </p:cNvSpPr>
          <p:nvPr/>
        </p:nvSpPr>
        <p:spPr bwMode="auto">
          <a:xfrm>
            <a:off x="900113" y="6021388"/>
            <a:ext cx="784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50000"/>
              </a:spcBef>
              <a:buClrTx/>
              <a:buSzTx/>
              <a:buFontTx/>
              <a:buNone/>
            </a:pPr>
            <a:endParaRPr lang="cs-CZ" altLang="cs-CZ" sz="1800" b="1">
              <a:latin typeface="Tahoma" panose="020B0604030504040204"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endParaRPr lang="cs-CZ" altLang="cs-CZ" smtClean="0"/>
          </a:p>
        </p:txBody>
      </p:sp>
      <p:sp>
        <p:nvSpPr>
          <p:cNvPr id="56323" name="Rectangle 3"/>
          <p:cNvSpPr>
            <a:spLocks noGrp="1" noChangeArrowheads="1" noTextEdit="1"/>
          </p:cNvSpPr>
          <p:nvPr>
            <p:ph type="clipArt" sz="half" idx="2"/>
          </p:nvPr>
        </p:nvSpPr>
        <p:spPr>
          <a:xfrm>
            <a:off x="4756150" y="2362200"/>
            <a:ext cx="3775075" cy="3724275"/>
          </a:xfrm>
        </p:spPr>
      </p:sp>
      <p:graphicFrame>
        <p:nvGraphicFramePr>
          <p:cNvPr id="56324" name="Object 4"/>
          <p:cNvGraphicFramePr>
            <a:graphicFrameLocks noGrp="1" noChangeAspect="1"/>
          </p:cNvGraphicFramePr>
          <p:nvPr>
            <p:ph type="body" sz="half" idx="1"/>
            <p:extLst>
              <p:ext uri="{D42A27DB-BD31-4B8C-83A1-F6EECF244321}">
                <p14:modId xmlns:p14="http://schemas.microsoft.com/office/powerpoint/2010/main" val="2788640502"/>
              </p:ext>
            </p:extLst>
          </p:nvPr>
        </p:nvGraphicFramePr>
        <p:xfrm>
          <a:off x="539750" y="550863"/>
          <a:ext cx="7920038" cy="5938837"/>
        </p:xfrm>
        <a:graphic>
          <a:graphicData uri="http://schemas.openxmlformats.org/presentationml/2006/ole">
            <mc:AlternateContent xmlns:mc="http://schemas.openxmlformats.org/markup-compatibility/2006">
              <mc:Choice xmlns:v="urn:schemas-microsoft-com:vml" Requires="v">
                <p:oleObj spid="_x0000_s56339" name="Snímek" r:id="rId3" imgW="4574897" imgH="3430555" progId="PowerPoint.Slide.8">
                  <p:embed/>
                </p:oleObj>
              </mc:Choice>
              <mc:Fallback>
                <p:oleObj name="Snímek" r:id="rId3" imgW="4574897" imgH="3430555" progId="PowerPoint.Slide.8">
                  <p:embed/>
                  <p:pic>
                    <p:nvPicPr>
                      <p:cNvPr id="0" name="Object 4"/>
                      <p:cNvPicPr>
                        <a:picLocks noChangeAspect="1" noChangeArrowheads="1"/>
                      </p:cNvPicPr>
                      <p:nvPr/>
                    </p:nvPicPr>
                    <p:blipFill>
                      <a:blip r:embed="rId4"/>
                      <a:srcRect/>
                      <a:stretch>
                        <a:fillRect/>
                      </a:stretch>
                    </p:blipFill>
                    <p:spPr bwMode="auto">
                      <a:xfrm>
                        <a:off x="539750" y="550863"/>
                        <a:ext cx="7920038" cy="593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2"/>
          <p:cNvSpPr>
            <a:spLocks noGrp="1" noChangeArrowheads="1"/>
          </p:cNvSpPr>
          <p:nvPr>
            <p:ph type="title"/>
          </p:nvPr>
        </p:nvSpPr>
        <p:spPr>
          <a:xfrm>
            <a:off x="827088" y="838200"/>
            <a:ext cx="8161337" cy="1143000"/>
          </a:xfrm>
        </p:spPr>
        <p:txBody>
          <a:bodyPr/>
          <a:lstStyle/>
          <a:p>
            <a:pPr algn="ctr" eaLnBrk="1" hangingPunct="1"/>
            <a:r>
              <a:rPr lang="cs-CZ" altLang="cs-CZ" sz="3200" dirty="0" err="1" smtClean="0">
                <a:solidFill>
                  <a:srgbClr val="C00000"/>
                </a:solidFill>
              </a:rPr>
              <a:t>Marfan</a:t>
            </a:r>
            <a:r>
              <a:rPr lang="cs-CZ" altLang="cs-CZ" sz="3200" dirty="0" smtClean="0">
                <a:solidFill>
                  <a:srgbClr val="C00000"/>
                </a:solidFill>
              </a:rPr>
              <a:t> syndrome – AD inheritance</a:t>
            </a:r>
            <a:br>
              <a:rPr lang="cs-CZ" altLang="cs-CZ" sz="3200" dirty="0" smtClean="0">
                <a:solidFill>
                  <a:srgbClr val="C00000"/>
                </a:solidFill>
              </a:rPr>
            </a:br>
            <a:endParaRPr lang="cs-CZ" altLang="cs-CZ" sz="2400" dirty="0" smtClean="0">
              <a:solidFill>
                <a:srgbClr val="C00000"/>
              </a:solidFill>
            </a:endParaRPr>
          </a:p>
        </p:txBody>
      </p:sp>
      <p:sp>
        <p:nvSpPr>
          <p:cNvPr id="58371" name="Rectangle 3"/>
          <p:cNvSpPr>
            <a:spLocks noGrp="1" noChangeArrowheads="1"/>
          </p:cNvSpPr>
          <p:nvPr>
            <p:ph type="body" idx="1"/>
          </p:nvPr>
        </p:nvSpPr>
        <p:spPr/>
        <p:txBody>
          <a:bodyPr/>
          <a:lstStyle/>
          <a:p>
            <a:pPr eaLnBrk="1" hangingPunct="1"/>
            <a:endParaRPr lang="cs-CZ" altLang="cs-CZ" smtClean="0"/>
          </a:p>
        </p:txBody>
      </p:sp>
      <p:pic>
        <p:nvPicPr>
          <p:cNvPr id="44036" name="Picture 4" descr="abraham-lincoln1">
            <a:extLst/>
          </p:cNvPr>
          <p:cNvPicPr>
            <a:picLocks noChangeAspect="1" noChangeArrowheads="1"/>
          </p:cNvPicPr>
          <p:nvPr/>
        </p:nvPicPr>
        <p:blipFill>
          <a:blip r:embed="rId2"/>
          <a:srcRect/>
          <a:stretch>
            <a:fillRect/>
          </a:stretch>
        </p:blipFill>
        <p:spPr bwMode="auto">
          <a:xfrm>
            <a:off x="1393825" y="2401888"/>
            <a:ext cx="2627313" cy="42148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 Box 6"/>
          <p:cNvSpPr txBox="1">
            <a:spLocks noChangeArrowheads="1"/>
          </p:cNvSpPr>
          <p:nvPr/>
        </p:nvSpPr>
        <p:spPr bwMode="auto">
          <a:xfrm>
            <a:off x="6877050" y="2924175"/>
            <a:ext cx="5032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50000"/>
              </a:spcBef>
              <a:buClrTx/>
              <a:buSzTx/>
              <a:buFontTx/>
              <a:buNone/>
            </a:pPr>
            <a:r>
              <a:rPr lang="cs-CZ" altLang="cs-CZ" b="1">
                <a:solidFill>
                  <a:schemeClr val="bg1"/>
                </a:solidFill>
              </a:rPr>
              <a:t>?</a:t>
            </a:r>
          </a:p>
        </p:txBody>
      </p:sp>
      <p:sp>
        <p:nvSpPr>
          <p:cNvPr id="58374" name="TextovéPole 1"/>
          <p:cNvSpPr txBox="1">
            <a:spLocks noChangeArrowheads="1"/>
          </p:cNvSpPr>
          <p:nvPr/>
        </p:nvSpPr>
        <p:spPr bwMode="auto">
          <a:xfrm>
            <a:off x="4694238" y="2625725"/>
            <a:ext cx="4126234"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pPr>
            <a:r>
              <a:rPr lang="cs-CZ" altLang="cs-CZ" sz="2000" b="1" dirty="0" smtClean="0"/>
              <a:t>Incidence 1:5-10000</a:t>
            </a:r>
            <a:endParaRPr lang="cs-CZ" altLang="cs-CZ" sz="2000" b="1" dirty="0"/>
          </a:p>
          <a:p>
            <a:pPr eaLnBrk="1" hangingPunct="1">
              <a:spcBef>
                <a:spcPct val="0"/>
              </a:spcBef>
              <a:buClrTx/>
              <a:buSzTx/>
            </a:pPr>
            <a:r>
              <a:rPr lang="en-US" altLang="cs-CZ" sz="2000" b="1" dirty="0" smtClean="0"/>
              <a:t>mutation of FBN1 –  protein </a:t>
            </a:r>
            <a:r>
              <a:rPr lang="en-US" altLang="cs-CZ" sz="2000" b="1" dirty="0" err="1" smtClean="0"/>
              <a:t>fibrilin</a:t>
            </a:r>
            <a:r>
              <a:rPr lang="en-US" altLang="cs-CZ" sz="2000" b="1" dirty="0" smtClean="0"/>
              <a:t> 1 – a component of connective tissue)</a:t>
            </a:r>
            <a:endParaRPr lang="cs-CZ" altLang="cs-CZ" sz="2000" b="1" dirty="0" smtClean="0"/>
          </a:p>
          <a:p>
            <a:pPr eaLnBrk="1" hangingPunct="1">
              <a:spcBef>
                <a:spcPct val="0"/>
              </a:spcBef>
              <a:buClrTx/>
              <a:buSzTx/>
            </a:pPr>
            <a:r>
              <a:rPr lang="en-US" altLang="cs-CZ" sz="2000" b="1" dirty="0" smtClean="0"/>
              <a:t>genetic disorder of connective tissue - ligament</a:t>
            </a:r>
          </a:p>
          <a:p>
            <a:pPr eaLnBrk="1" hangingPunct="1">
              <a:spcBef>
                <a:spcPct val="0"/>
              </a:spcBef>
              <a:buClrTx/>
              <a:buSzTx/>
            </a:pPr>
            <a:r>
              <a:rPr lang="en-US" altLang="cs-CZ" sz="2000" b="1" dirty="0" smtClean="0"/>
              <a:t>skeletal abnormalities</a:t>
            </a:r>
          </a:p>
          <a:p>
            <a:pPr eaLnBrk="1" hangingPunct="1">
              <a:spcBef>
                <a:spcPct val="0"/>
              </a:spcBef>
              <a:buClrTx/>
              <a:buSzTx/>
            </a:pPr>
            <a:r>
              <a:rPr lang="en-US" altLang="cs-CZ" sz="2000" b="1" dirty="0" smtClean="0"/>
              <a:t>tall stature, long thin limbs</a:t>
            </a:r>
          </a:p>
          <a:p>
            <a:pPr eaLnBrk="1" hangingPunct="1">
              <a:spcBef>
                <a:spcPct val="0"/>
              </a:spcBef>
              <a:buClrTx/>
              <a:buSzTx/>
            </a:pPr>
            <a:r>
              <a:rPr lang="en-US" altLang="cs-CZ" sz="2000" b="1" dirty="0" smtClean="0"/>
              <a:t>long thin fingers (arachnodactyly)</a:t>
            </a:r>
          </a:p>
          <a:p>
            <a:pPr eaLnBrk="1" hangingPunct="1">
              <a:spcBef>
                <a:spcPct val="0"/>
              </a:spcBef>
              <a:buClrTx/>
              <a:buSzTx/>
            </a:pPr>
            <a:r>
              <a:rPr lang="en-US" altLang="cs-CZ" sz="2000" b="1" dirty="0" smtClean="0"/>
              <a:t>anomalies of the heart and blood vessels</a:t>
            </a:r>
          </a:p>
          <a:p>
            <a:pPr marL="0" indent="0" eaLnBrk="1" hangingPunct="1">
              <a:spcBef>
                <a:spcPct val="0"/>
              </a:spcBef>
              <a:buClrTx/>
              <a:buSzTx/>
              <a:buNone/>
            </a:pPr>
            <a:endParaRPr lang="cs-CZ" altLang="cs-CZ" sz="2000" b="1" dirty="0"/>
          </a:p>
        </p:txBody>
      </p:sp>
      <p:sp>
        <p:nvSpPr>
          <p:cNvPr id="58375" name="Rectangle 8"/>
          <p:cNvSpPr>
            <a:spLocks noChangeArrowheads="1"/>
          </p:cNvSpPr>
          <p:nvPr/>
        </p:nvSpPr>
        <p:spPr bwMode="auto">
          <a:xfrm>
            <a:off x="4500563" y="2401888"/>
            <a:ext cx="4183062" cy="4010025"/>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2" name="Rectangle 9"/>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p:txBody>
      </p:sp>
      <p:sp>
        <p:nvSpPr>
          <p:cNvPr id="3" name="Rectangle 10"/>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dpis 1"/>
          <p:cNvSpPr>
            <a:spLocks noGrp="1" noChangeArrowheads="1"/>
          </p:cNvSpPr>
          <p:nvPr>
            <p:ph type="title"/>
          </p:nvPr>
        </p:nvSpPr>
        <p:spPr>
          <a:xfrm>
            <a:off x="755650" y="692150"/>
            <a:ext cx="7924800" cy="1143000"/>
          </a:xfrm>
        </p:spPr>
        <p:txBody>
          <a:bodyPr/>
          <a:lstStyle/>
          <a:p>
            <a:pPr eaLnBrk="1" hangingPunct="1"/>
            <a:r>
              <a:rPr lang="cs-CZ" altLang="cs-CZ" dirty="0" err="1" smtClean="0"/>
              <a:t>Marfan</a:t>
            </a:r>
            <a:r>
              <a:rPr lang="cs-CZ" altLang="cs-CZ" dirty="0" smtClean="0"/>
              <a:t> syndrome – N. </a:t>
            </a:r>
            <a:r>
              <a:rPr lang="cs-CZ" altLang="cs-CZ" dirty="0" err="1" smtClean="0"/>
              <a:t>Paganini</a:t>
            </a:r>
            <a:r>
              <a:rPr lang="cs-CZ" altLang="cs-CZ" dirty="0" smtClean="0"/>
              <a:t>?</a:t>
            </a:r>
          </a:p>
        </p:txBody>
      </p:sp>
      <p:pic>
        <p:nvPicPr>
          <p:cNvPr id="45059" name="Picture 2">
            <a:extLst/>
          </p:cNvPr>
          <p:cNvPicPr>
            <a:picLocks noGrp="1" noChangeAspect="1" noChangeArrowheads="1"/>
          </p:cNvPicPr>
          <p:nvPr>
            <p:ph idx="1"/>
          </p:nvPr>
        </p:nvPicPr>
        <p:blipFill>
          <a:blip r:embed="rId2"/>
          <a:srcRect/>
          <a:stretch>
            <a:fillRect/>
          </a:stretch>
        </p:blipFill>
        <p:spPr>
          <a:xfrm>
            <a:off x="5580063" y="2717800"/>
            <a:ext cx="2708275" cy="3724275"/>
          </a:xfrm>
          <a:effectLst>
            <a:outerShdw blurRad="292100" dist="139700" dir="2700000" algn="tl" rotWithShape="0">
              <a:srgbClr val="333333">
                <a:alpha val="65000"/>
              </a:srgbClr>
            </a:outerShdw>
          </a:effectLst>
        </p:spPr>
      </p:pic>
      <p:pic>
        <p:nvPicPr>
          <p:cNvPr id="593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2852738"/>
            <a:ext cx="576263"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Obrázek 5">
            <a:extLst/>
          </p:cNvPr>
          <p:cNvPicPr>
            <a:picLocks noChangeAspect="1"/>
          </p:cNvPicPr>
          <p:nvPr/>
        </p:nvPicPr>
        <p:blipFill>
          <a:blip r:embed="rId4"/>
          <a:srcRect/>
          <a:stretch>
            <a:fillRect/>
          </a:stretch>
        </p:blipFill>
        <p:spPr bwMode="auto">
          <a:xfrm>
            <a:off x="1657350" y="2636838"/>
            <a:ext cx="3240088" cy="3887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p:cNvSpPr>
            <a:spLocks noGrp="1" noChangeArrowheads="1"/>
          </p:cNvSpPr>
          <p:nvPr>
            <p:ph type="title"/>
          </p:nvPr>
        </p:nvSpPr>
        <p:spPr>
          <a:xfrm>
            <a:off x="755650" y="620688"/>
            <a:ext cx="7924800" cy="1296987"/>
          </a:xfrm>
        </p:spPr>
        <p:txBody>
          <a:bodyPr/>
          <a:lstStyle/>
          <a:p>
            <a:pPr algn="ctr" eaLnBrk="1" hangingPunct="1"/>
            <a:r>
              <a:rPr lang="en-US" altLang="cs-CZ" sz="3200" dirty="0" smtClean="0">
                <a:solidFill>
                  <a:srgbClr val="C00000"/>
                </a:solidFill>
              </a:rPr>
              <a:t>Pedigree - example of autosomal </a:t>
            </a:r>
            <a:r>
              <a:rPr lang="cs-CZ" altLang="cs-CZ" sz="3200" dirty="0" err="1" smtClean="0">
                <a:solidFill>
                  <a:srgbClr val="C00000"/>
                </a:solidFill>
              </a:rPr>
              <a:t>recessive</a:t>
            </a:r>
            <a:r>
              <a:rPr lang="cs-CZ" altLang="cs-CZ" sz="3200" dirty="0" smtClean="0">
                <a:solidFill>
                  <a:srgbClr val="C00000"/>
                </a:solidFill>
              </a:rPr>
              <a:t> </a:t>
            </a:r>
            <a:r>
              <a:rPr lang="en-US" altLang="cs-CZ" sz="3200" dirty="0" smtClean="0">
                <a:solidFill>
                  <a:srgbClr val="C00000"/>
                </a:solidFill>
              </a:rPr>
              <a:t>inheritance</a:t>
            </a:r>
            <a:endParaRPr lang="cs-CZ" altLang="cs-CZ" sz="3200" dirty="0" smtClean="0">
              <a:solidFill>
                <a:srgbClr val="C00000"/>
              </a:solidFill>
              <a:ea typeface="MS PGothic" panose="020B0600070205080204" pitchFamily="34" charset="-128"/>
            </a:endParaRPr>
          </a:p>
        </p:txBody>
      </p:sp>
      <p:sp>
        <p:nvSpPr>
          <p:cNvPr id="65539" name="Rectangle 3"/>
          <p:cNvSpPr>
            <a:spLocks noGrp="1" noChangeArrowheads="1"/>
          </p:cNvSpPr>
          <p:nvPr>
            <p:ph type="body" idx="1"/>
          </p:nvPr>
        </p:nvSpPr>
        <p:spPr/>
        <p:txBody>
          <a:bodyPr/>
          <a:lstStyle/>
          <a:p>
            <a:pPr eaLnBrk="1" hangingPunct="1"/>
            <a:endParaRPr lang="cs-CZ" altLang="cs-CZ" smtClean="0"/>
          </a:p>
        </p:txBody>
      </p:sp>
      <p:pic>
        <p:nvPicPr>
          <p:cNvPr id="48132" name="Picture 4" descr="snu5e_fig_03_13c">
            <a:extLst/>
          </p:cNvPr>
          <p:cNvPicPr>
            <a:picLocks noChangeAspect="1" noChangeArrowheads="1"/>
          </p:cNvPicPr>
          <p:nvPr/>
        </p:nvPicPr>
        <p:blipFill>
          <a:blip r:embed="rId2"/>
          <a:srcRect/>
          <a:stretch>
            <a:fillRect/>
          </a:stretch>
        </p:blipFill>
        <p:spPr bwMode="auto">
          <a:xfrm>
            <a:off x="1619672" y="2362200"/>
            <a:ext cx="5660107" cy="42143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 Box 7"/>
          <p:cNvSpPr txBox="1">
            <a:spLocks noChangeArrowheads="1"/>
          </p:cNvSpPr>
          <p:nvPr/>
        </p:nvSpPr>
        <p:spPr bwMode="auto">
          <a:xfrm>
            <a:off x="5424488" y="4086225"/>
            <a:ext cx="5762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50000"/>
              </a:spcBef>
              <a:buClrTx/>
              <a:buSzTx/>
              <a:buFontTx/>
              <a:buNone/>
            </a:pPr>
            <a:r>
              <a:rPr lang="cs-CZ" altLang="cs-CZ" sz="1800"/>
              <a:t>Aa</a:t>
            </a:r>
            <a:endParaRPr lang="en-US" altLang="cs-CZ"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45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AutoShape 2"/>
          <p:cNvSpPr>
            <a:spLocks noGrp="1" noChangeArrowheads="1"/>
          </p:cNvSpPr>
          <p:nvPr>
            <p:ph type="title"/>
          </p:nvPr>
        </p:nvSpPr>
        <p:spPr>
          <a:xfrm>
            <a:off x="684213" y="404813"/>
            <a:ext cx="7924800" cy="1143000"/>
          </a:xfrm>
        </p:spPr>
        <p:txBody>
          <a:bodyPr/>
          <a:lstStyle/>
          <a:p>
            <a:pPr algn="ctr" eaLnBrk="1" hangingPunct="1"/>
            <a:r>
              <a:rPr lang="en-US" altLang="cs-CZ" dirty="0" err="1" smtClean="0">
                <a:solidFill>
                  <a:srgbClr val="C00000"/>
                </a:solidFill>
              </a:rPr>
              <a:t>Autozomal</a:t>
            </a:r>
            <a:r>
              <a:rPr lang="en-US" altLang="cs-CZ" dirty="0" smtClean="0">
                <a:solidFill>
                  <a:srgbClr val="C00000"/>
                </a:solidFill>
              </a:rPr>
              <a:t> recessive </a:t>
            </a:r>
            <a:r>
              <a:rPr lang="en-US" altLang="cs-CZ" dirty="0" err="1" smtClean="0">
                <a:solidFill>
                  <a:srgbClr val="C00000"/>
                </a:solidFill>
              </a:rPr>
              <a:t>inheriatnce</a:t>
            </a:r>
            <a:r>
              <a:rPr lang="en-US" altLang="cs-CZ" dirty="0" smtClean="0">
                <a:solidFill>
                  <a:srgbClr val="C00000"/>
                </a:solidFill>
              </a:rPr>
              <a:t> </a:t>
            </a:r>
            <a:r>
              <a:rPr lang="en-US" altLang="cs-CZ" sz="2400" dirty="0" smtClean="0">
                <a:solidFill>
                  <a:srgbClr val="C00000"/>
                </a:solidFill>
              </a:rPr>
              <a:t>(aa – affected) !</a:t>
            </a:r>
          </a:p>
        </p:txBody>
      </p:sp>
      <p:sp>
        <p:nvSpPr>
          <p:cNvPr id="66563" name="Rectangle 3"/>
          <p:cNvSpPr>
            <a:spLocks noGrp="1" noChangeArrowheads="1"/>
          </p:cNvSpPr>
          <p:nvPr>
            <p:ph type="body" idx="1"/>
          </p:nvPr>
        </p:nvSpPr>
        <p:spPr>
          <a:xfrm>
            <a:off x="1116013" y="1557338"/>
            <a:ext cx="7693025" cy="3305175"/>
          </a:xfrm>
        </p:spPr>
        <p:txBody>
          <a:bodyPr/>
          <a:lstStyle/>
          <a:p>
            <a:pPr eaLnBrk="1" hangingPunct="1"/>
            <a:r>
              <a:rPr lang="en-US" altLang="cs-CZ" sz="2000" dirty="0" smtClean="0"/>
              <a:t>Aa - health - the standard </a:t>
            </a:r>
            <a:r>
              <a:rPr lang="en-US" altLang="cs-CZ" sz="2000" b="1" dirty="0" smtClean="0"/>
              <a:t>heterozygote allele </a:t>
            </a:r>
            <a:r>
              <a:rPr lang="en-US" altLang="cs-CZ" sz="2000" dirty="0" smtClean="0"/>
              <a:t>is able to </a:t>
            </a:r>
            <a:r>
              <a:rPr lang="en-US" altLang="cs-CZ" sz="2000" b="1" dirty="0" smtClean="0"/>
              <a:t>compensate</a:t>
            </a:r>
            <a:r>
              <a:rPr lang="en-US" altLang="cs-CZ" sz="2000" dirty="0" smtClean="0"/>
              <a:t> for the </a:t>
            </a:r>
            <a:r>
              <a:rPr lang="en-US" altLang="cs-CZ" sz="2000" b="1" dirty="0" smtClean="0"/>
              <a:t>mutan</a:t>
            </a:r>
            <a:r>
              <a:rPr lang="en-US" altLang="cs-CZ" sz="2000" dirty="0" smtClean="0"/>
              <a:t>t allele </a:t>
            </a:r>
          </a:p>
          <a:p>
            <a:pPr eaLnBrk="1" hangingPunct="1"/>
            <a:r>
              <a:rPr lang="en-US" altLang="cs-CZ" sz="2000" dirty="0" smtClean="0"/>
              <a:t>mutant </a:t>
            </a:r>
            <a:r>
              <a:rPr lang="en-US" altLang="cs-CZ" sz="2000" b="1" dirty="0" smtClean="0"/>
              <a:t>recessive allele </a:t>
            </a:r>
            <a:r>
              <a:rPr lang="en-US" altLang="cs-CZ" sz="2000" dirty="0" smtClean="0"/>
              <a:t>on the </a:t>
            </a:r>
            <a:r>
              <a:rPr lang="en-US" altLang="cs-CZ" sz="2000" b="1" dirty="0" smtClean="0"/>
              <a:t>autosome</a:t>
            </a:r>
          </a:p>
          <a:p>
            <a:pPr eaLnBrk="1" hangingPunct="1"/>
            <a:r>
              <a:rPr lang="en-US" altLang="cs-CZ" sz="2000" dirty="0" smtClean="0"/>
              <a:t>1:1 sex ratio</a:t>
            </a:r>
          </a:p>
          <a:p>
            <a:pPr eaLnBrk="1" hangingPunct="1"/>
            <a:r>
              <a:rPr lang="en-US" altLang="cs-CZ" sz="2000" dirty="0" smtClean="0"/>
              <a:t> </a:t>
            </a:r>
            <a:r>
              <a:rPr lang="en-US" altLang="cs-CZ" sz="2000" dirty="0" smtClean="0">
                <a:solidFill>
                  <a:srgbClr val="FF0000"/>
                </a:solidFill>
              </a:rPr>
              <a:t>horizontal type of inheritance</a:t>
            </a:r>
          </a:p>
          <a:p>
            <a:pPr eaLnBrk="1" hangingPunct="1"/>
            <a:r>
              <a:rPr lang="en-US" altLang="cs-CZ" sz="2000" dirty="0" smtClean="0"/>
              <a:t> sibling risk 25% (Aa x Aa)</a:t>
            </a:r>
          </a:p>
          <a:p>
            <a:pPr eaLnBrk="1" hangingPunct="1"/>
            <a:r>
              <a:rPr lang="en-US" altLang="cs-CZ" sz="2000" dirty="0" smtClean="0"/>
              <a:t>disability only occurs in homozygotes</a:t>
            </a:r>
          </a:p>
          <a:p>
            <a:pPr eaLnBrk="1" hangingPunct="1"/>
            <a:r>
              <a:rPr lang="en-US" altLang="cs-CZ" sz="2000" dirty="0" smtClean="0"/>
              <a:t> </a:t>
            </a:r>
            <a:r>
              <a:rPr lang="en-US" altLang="cs-CZ" sz="2000" dirty="0" smtClean="0">
                <a:solidFill>
                  <a:srgbClr val="FF0000"/>
                </a:solidFill>
              </a:rPr>
              <a:t>more common in consanguineous marriages</a:t>
            </a:r>
          </a:p>
        </p:txBody>
      </p:sp>
      <p:sp>
        <p:nvSpPr>
          <p:cNvPr id="66564" name="TextovéPole 1"/>
          <p:cNvSpPr txBox="1">
            <a:spLocks noChangeArrowheads="1"/>
          </p:cNvSpPr>
          <p:nvPr/>
        </p:nvSpPr>
        <p:spPr bwMode="auto">
          <a:xfrm>
            <a:off x="1042988" y="5229200"/>
            <a:ext cx="57943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r>
              <a:rPr lang="en-US" altLang="cs-CZ" sz="2400" b="1" u="sng" dirty="0" smtClean="0"/>
              <a:t>Aa x Aa...1/4 affected</a:t>
            </a:r>
          </a:p>
          <a:p>
            <a:pPr eaLnBrk="1" hangingPunct="1">
              <a:spcBef>
                <a:spcPct val="0"/>
              </a:spcBef>
              <a:buClrTx/>
              <a:buSzTx/>
              <a:buFontTx/>
              <a:buNone/>
            </a:pPr>
            <a:r>
              <a:rPr lang="en-US" altLang="cs-CZ" sz="2400" dirty="0" smtClean="0"/>
              <a:t>Aa x aa...1/2 affected</a:t>
            </a:r>
          </a:p>
          <a:p>
            <a:pPr eaLnBrk="1" hangingPunct="1">
              <a:spcBef>
                <a:spcPct val="0"/>
              </a:spcBef>
              <a:buClrTx/>
              <a:buSzTx/>
              <a:buFontTx/>
              <a:buNone/>
            </a:pPr>
            <a:r>
              <a:rPr lang="en-US" altLang="cs-CZ" sz="2400" dirty="0" smtClean="0"/>
              <a:t>aa x aa...all affected</a:t>
            </a:r>
            <a:endParaRPr lang="cs-CZ" altLang="cs-CZ" sz="2400" dirty="0"/>
          </a:p>
        </p:txBody>
      </p:sp>
      <p:sp>
        <p:nvSpPr>
          <p:cNvPr id="3" name="Obdélník 2">
            <a:extLst/>
          </p:cNvPr>
          <p:cNvSpPr/>
          <p:nvPr/>
        </p:nvSpPr>
        <p:spPr>
          <a:xfrm>
            <a:off x="788988" y="5229200"/>
            <a:ext cx="4321175" cy="12001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dirty="0"/>
          </a:p>
        </p:txBody>
      </p:sp>
      <p:sp>
        <p:nvSpPr>
          <p:cNvPr id="66566" name="TextovéPole 1"/>
          <p:cNvSpPr txBox="1">
            <a:spLocks noChangeArrowheads="1"/>
          </p:cNvSpPr>
          <p:nvPr/>
        </p:nvSpPr>
        <p:spPr bwMode="auto">
          <a:xfrm>
            <a:off x="6094413" y="4843026"/>
            <a:ext cx="295116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eaLnBrk="1" hangingPunct="1">
              <a:spcBef>
                <a:spcPct val="0"/>
              </a:spcBef>
              <a:buClrTx/>
              <a:buSzTx/>
              <a:buFontTx/>
              <a:buNone/>
            </a:pPr>
            <a:r>
              <a:rPr lang="en-US" altLang="cs-CZ" sz="1800" b="1" dirty="0" smtClean="0">
                <a:solidFill>
                  <a:srgbClr val="FF0000"/>
                </a:solidFill>
              </a:rPr>
              <a:t>The most common type of parent....carriers !</a:t>
            </a:r>
          </a:p>
          <a:p>
            <a:pPr algn="ctr" eaLnBrk="1" hangingPunct="1">
              <a:spcBef>
                <a:spcPct val="0"/>
              </a:spcBef>
              <a:buClrTx/>
              <a:buSzTx/>
              <a:buFontTx/>
              <a:buNone/>
            </a:pPr>
            <a:r>
              <a:rPr lang="en-US" altLang="cs-CZ" sz="1800" dirty="0" smtClean="0"/>
              <a:t>The risk of a carrier having a disabled child depends on the likelihood that his partner is also a carrier</a:t>
            </a:r>
            <a:endParaRPr lang="cs-CZ" altLang="cs-CZ" sz="1800" dirty="0"/>
          </a:p>
        </p:txBody>
      </p:sp>
      <p:sp>
        <p:nvSpPr>
          <p:cNvPr id="4" name="Šipka doprava 3">
            <a:extLst/>
          </p:cNvPr>
          <p:cNvSpPr/>
          <p:nvPr/>
        </p:nvSpPr>
        <p:spPr>
          <a:xfrm>
            <a:off x="5292725" y="5384800"/>
            <a:ext cx="504825" cy="184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66568" name="TextovéPole 1"/>
          <p:cNvSpPr txBox="1">
            <a:spLocks noChangeArrowheads="1"/>
          </p:cNvSpPr>
          <p:nvPr/>
        </p:nvSpPr>
        <p:spPr bwMode="auto">
          <a:xfrm>
            <a:off x="1069975" y="4797152"/>
            <a:ext cx="2160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cs-CZ" altLang="cs-CZ" sz="1800" dirty="0" err="1" smtClean="0"/>
              <a:t>Genotypes</a:t>
            </a:r>
            <a:endParaRPr lang="cs-CZ" altLang="cs-CZ" sz="1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Grp="1" noChangeArrowheads="1"/>
          </p:cNvSpPr>
          <p:nvPr>
            <p:ph type="title"/>
          </p:nvPr>
        </p:nvSpPr>
        <p:spPr>
          <a:xfrm>
            <a:off x="755576" y="700088"/>
            <a:ext cx="7924800" cy="1298575"/>
          </a:xfrm>
        </p:spPr>
        <p:txBody>
          <a:bodyPr/>
          <a:lstStyle/>
          <a:p>
            <a:pPr eaLnBrk="1" hangingPunct="1"/>
            <a:r>
              <a:rPr lang="cs-CZ" altLang="cs-CZ" sz="2400" dirty="0" smtClean="0">
                <a:solidFill>
                  <a:srgbClr val="C00000"/>
                </a:solidFill>
              </a:rPr>
              <a:t/>
            </a:r>
            <a:br>
              <a:rPr lang="cs-CZ" altLang="cs-CZ" sz="2400" dirty="0" smtClean="0">
                <a:solidFill>
                  <a:srgbClr val="C00000"/>
                </a:solidFill>
              </a:rPr>
            </a:br>
            <a:r>
              <a:rPr lang="cs-CZ" altLang="cs-CZ" sz="2400" dirty="0">
                <a:solidFill>
                  <a:srgbClr val="C00000"/>
                </a:solidFill>
              </a:rPr>
              <a:t/>
            </a:r>
            <a:br>
              <a:rPr lang="cs-CZ" altLang="cs-CZ" sz="2400" dirty="0">
                <a:solidFill>
                  <a:srgbClr val="C00000"/>
                </a:solidFill>
              </a:rPr>
            </a:br>
            <a:r>
              <a:rPr lang="cs-CZ" altLang="cs-CZ" sz="2400" dirty="0" smtClean="0">
                <a:solidFill>
                  <a:srgbClr val="C00000"/>
                </a:solidFill>
              </a:rPr>
              <a:t/>
            </a:r>
            <a:br>
              <a:rPr lang="cs-CZ" altLang="cs-CZ" sz="2400" dirty="0" smtClean="0">
                <a:solidFill>
                  <a:srgbClr val="C00000"/>
                </a:solidFill>
              </a:rPr>
            </a:br>
            <a:r>
              <a:rPr lang="cs-CZ" altLang="cs-CZ" sz="2400" dirty="0">
                <a:solidFill>
                  <a:srgbClr val="C00000"/>
                </a:solidFill>
              </a:rPr>
              <a:t/>
            </a:r>
            <a:br>
              <a:rPr lang="cs-CZ" altLang="cs-CZ" sz="2400" dirty="0">
                <a:solidFill>
                  <a:srgbClr val="C00000"/>
                </a:solidFill>
              </a:rPr>
            </a:br>
            <a:r>
              <a:rPr lang="cs-CZ" altLang="cs-CZ" sz="2400" dirty="0" smtClean="0">
                <a:solidFill>
                  <a:srgbClr val="C00000"/>
                </a:solidFill>
              </a:rPr>
              <a:t/>
            </a:r>
            <a:br>
              <a:rPr lang="cs-CZ" altLang="cs-CZ" sz="2400" dirty="0" smtClean="0">
                <a:solidFill>
                  <a:srgbClr val="C00000"/>
                </a:solidFill>
              </a:rPr>
            </a:br>
            <a:r>
              <a:rPr lang="cs-CZ" altLang="cs-CZ" sz="2400" dirty="0">
                <a:solidFill>
                  <a:srgbClr val="C00000"/>
                </a:solidFill>
              </a:rPr>
              <a:t/>
            </a:r>
            <a:br>
              <a:rPr lang="cs-CZ" altLang="cs-CZ" sz="2400" dirty="0">
                <a:solidFill>
                  <a:srgbClr val="C00000"/>
                </a:solidFill>
              </a:rPr>
            </a:br>
            <a:r>
              <a:rPr lang="cs-CZ" altLang="cs-CZ" sz="2400" dirty="0" smtClean="0">
                <a:solidFill>
                  <a:srgbClr val="C00000"/>
                </a:solidFill>
              </a:rPr>
              <a:t/>
            </a:r>
            <a:br>
              <a:rPr lang="cs-CZ" altLang="cs-CZ" sz="2400" dirty="0" smtClean="0">
                <a:solidFill>
                  <a:srgbClr val="C00000"/>
                </a:solidFill>
              </a:rPr>
            </a:br>
            <a:r>
              <a:rPr lang="cs-CZ" altLang="cs-CZ" sz="2400" dirty="0">
                <a:solidFill>
                  <a:srgbClr val="C00000"/>
                </a:solidFill>
              </a:rPr>
              <a:t/>
            </a:r>
            <a:br>
              <a:rPr lang="cs-CZ" altLang="cs-CZ" sz="2400" dirty="0">
                <a:solidFill>
                  <a:srgbClr val="C00000"/>
                </a:solidFill>
              </a:rPr>
            </a:br>
            <a:r>
              <a:rPr lang="cs-CZ" altLang="cs-CZ" sz="2400" dirty="0" err="1" smtClean="0">
                <a:solidFill>
                  <a:srgbClr val="C00000"/>
                </a:solidFill>
              </a:rPr>
              <a:t>Archibald</a:t>
            </a:r>
            <a:r>
              <a:rPr lang="cs-CZ" altLang="cs-CZ" sz="2400" dirty="0" smtClean="0">
                <a:solidFill>
                  <a:srgbClr val="C00000"/>
                </a:solidFill>
              </a:rPr>
              <a:t> </a:t>
            </a:r>
            <a:r>
              <a:rPr lang="cs-CZ" altLang="cs-CZ" sz="2400" dirty="0" err="1" smtClean="0">
                <a:solidFill>
                  <a:srgbClr val="C00000"/>
                </a:solidFill>
              </a:rPr>
              <a:t>Garrod</a:t>
            </a:r>
            <a:r>
              <a:rPr lang="cs-CZ" altLang="cs-CZ" sz="2400" dirty="0" smtClean="0">
                <a:solidFill>
                  <a:srgbClr val="C00000"/>
                </a:solidFill>
              </a:rPr>
              <a:t> </a:t>
            </a:r>
            <a:r>
              <a:rPr lang="cs-CZ" altLang="cs-CZ" sz="2400" dirty="0" smtClean="0">
                <a:solidFill>
                  <a:srgbClr val="C00000"/>
                </a:solidFill>
              </a:rPr>
              <a:t>– </a:t>
            </a:r>
            <a:r>
              <a:rPr lang="cs-CZ" altLang="cs-CZ" sz="2000" b="0" dirty="0" err="1" smtClean="0">
                <a:solidFill>
                  <a:srgbClr val="C00000"/>
                </a:solidFill>
              </a:rPr>
              <a:t>physician</a:t>
            </a:r>
            <a:r>
              <a:rPr lang="cs-CZ" altLang="cs-CZ" sz="2000" b="0" dirty="0">
                <a:solidFill>
                  <a:srgbClr val="C00000"/>
                </a:solidFill>
              </a:rPr>
              <a:t>, </a:t>
            </a:r>
            <a:r>
              <a:rPr lang="cs-CZ" altLang="cs-CZ" sz="2000" b="0" dirty="0" err="1">
                <a:solidFill>
                  <a:srgbClr val="C00000"/>
                </a:solidFill>
              </a:rPr>
              <a:t>verified</a:t>
            </a:r>
            <a:r>
              <a:rPr lang="cs-CZ" altLang="cs-CZ" sz="2000" b="0" dirty="0">
                <a:solidFill>
                  <a:srgbClr val="C00000"/>
                </a:solidFill>
              </a:rPr>
              <a:t> </a:t>
            </a:r>
            <a:r>
              <a:rPr lang="cs-CZ" altLang="cs-CZ" sz="2000" b="0" dirty="0" err="1">
                <a:solidFill>
                  <a:srgbClr val="C00000"/>
                </a:solidFill>
              </a:rPr>
              <a:t>Mendel´s</a:t>
            </a:r>
            <a:r>
              <a:rPr lang="cs-CZ" altLang="cs-CZ" sz="2000" b="0" dirty="0">
                <a:solidFill>
                  <a:srgbClr val="C00000"/>
                </a:solidFill>
              </a:rPr>
              <a:t> </a:t>
            </a:r>
            <a:r>
              <a:rPr lang="cs-CZ" altLang="cs-CZ" sz="2000" b="0" dirty="0" err="1">
                <a:solidFill>
                  <a:srgbClr val="C00000"/>
                </a:solidFill>
              </a:rPr>
              <a:t>principles</a:t>
            </a:r>
            <a:r>
              <a:rPr lang="cs-CZ" altLang="cs-CZ" sz="2000" b="0" dirty="0">
                <a:solidFill>
                  <a:srgbClr val="C00000"/>
                </a:solidFill>
              </a:rPr>
              <a:t> by </a:t>
            </a:r>
            <a:r>
              <a:rPr lang="cs-CZ" altLang="cs-CZ" sz="2000" b="0" dirty="0" err="1">
                <a:solidFill>
                  <a:srgbClr val="C00000"/>
                </a:solidFill>
              </a:rPr>
              <a:t>connecting</a:t>
            </a:r>
            <a:r>
              <a:rPr lang="cs-CZ" altLang="cs-CZ" sz="2000" b="0" dirty="0">
                <a:solidFill>
                  <a:srgbClr val="C00000"/>
                </a:solidFill>
              </a:rPr>
              <a:t> </a:t>
            </a:r>
            <a:r>
              <a:rPr lang="cs-CZ" altLang="cs-CZ" sz="2000" b="0" dirty="0" err="1">
                <a:solidFill>
                  <a:srgbClr val="C00000"/>
                </a:solidFill>
              </a:rPr>
              <a:t>the</a:t>
            </a:r>
            <a:r>
              <a:rPr lang="cs-CZ" altLang="cs-CZ" sz="2000" b="0" dirty="0">
                <a:solidFill>
                  <a:srgbClr val="C00000"/>
                </a:solidFill>
              </a:rPr>
              <a:t> </a:t>
            </a:r>
            <a:r>
              <a:rPr lang="cs-CZ" altLang="cs-CZ" sz="2000" b="0" dirty="0" err="1">
                <a:solidFill>
                  <a:srgbClr val="C00000"/>
                </a:solidFill>
              </a:rPr>
              <a:t>incicndece</a:t>
            </a:r>
            <a:r>
              <a:rPr lang="cs-CZ" altLang="cs-CZ" sz="2000" b="0" dirty="0">
                <a:solidFill>
                  <a:srgbClr val="C00000"/>
                </a:solidFill>
              </a:rPr>
              <a:t> </a:t>
            </a:r>
            <a:r>
              <a:rPr lang="cs-CZ" altLang="cs-CZ" sz="2000" b="0" dirty="0" err="1">
                <a:solidFill>
                  <a:srgbClr val="C00000"/>
                </a:solidFill>
              </a:rPr>
              <a:t>of</a:t>
            </a:r>
            <a:r>
              <a:rPr lang="cs-CZ" altLang="cs-CZ" sz="2000" b="0" dirty="0">
                <a:solidFill>
                  <a:srgbClr val="C00000"/>
                </a:solidFill>
              </a:rPr>
              <a:t> </a:t>
            </a:r>
            <a:r>
              <a:rPr lang="cs-CZ" altLang="cs-CZ" sz="2000" b="0" dirty="0" err="1">
                <a:solidFill>
                  <a:srgbClr val="C00000"/>
                </a:solidFill>
              </a:rPr>
              <a:t>metabolic</a:t>
            </a:r>
            <a:r>
              <a:rPr lang="cs-CZ" altLang="cs-CZ" sz="2000" b="0" dirty="0">
                <a:solidFill>
                  <a:srgbClr val="C00000"/>
                </a:solidFill>
              </a:rPr>
              <a:t> </a:t>
            </a:r>
            <a:r>
              <a:rPr lang="cs-CZ" altLang="cs-CZ" sz="2000" b="0" dirty="0" err="1">
                <a:solidFill>
                  <a:srgbClr val="C00000"/>
                </a:solidFill>
              </a:rPr>
              <a:t>abnromalilites</a:t>
            </a:r>
            <a:r>
              <a:rPr lang="cs-CZ" altLang="cs-CZ" sz="2000" b="0" dirty="0">
                <a:solidFill>
                  <a:srgbClr val="C00000"/>
                </a:solidFill>
              </a:rPr>
              <a:t> and mutant </a:t>
            </a:r>
            <a:r>
              <a:rPr lang="cs-CZ" altLang="cs-CZ" sz="2000" b="0" dirty="0" err="1">
                <a:solidFill>
                  <a:srgbClr val="C00000"/>
                </a:solidFill>
              </a:rPr>
              <a:t>recessive</a:t>
            </a:r>
            <a:r>
              <a:rPr lang="cs-CZ" altLang="cs-CZ" sz="2000" b="0" dirty="0">
                <a:solidFill>
                  <a:srgbClr val="C00000"/>
                </a:solidFill>
              </a:rPr>
              <a:t> </a:t>
            </a:r>
            <a:r>
              <a:rPr lang="cs-CZ" altLang="cs-CZ" sz="2000" b="0" dirty="0" err="1">
                <a:solidFill>
                  <a:srgbClr val="C00000"/>
                </a:solidFill>
              </a:rPr>
              <a:t>alleles</a:t>
            </a:r>
            <a:r>
              <a:rPr lang="cs-CZ" altLang="cs-CZ" sz="2000" b="0" dirty="0">
                <a:solidFill>
                  <a:srgbClr val="C00000"/>
                </a:solidFill>
              </a:rPr>
              <a:t> (</a:t>
            </a:r>
            <a:r>
              <a:rPr lang="cs-CZ" altLang="cs-CZ" sz="1800" b="0" dirty="0">
                <a:solidFill>
                  <a:srgbClr val="C00000"/>
                </a:solidFill>
              </a:rPr>
              <a:t>1910) – </a:t>
            </a:r>
            <a:r>
              <a:rPr lang="cs-CZ" altLang="cs-CZ" sz="1800" b="0" dirty="0" err="1">
                <a:solidFill>
                  <a:srgbClr val="C00000"/>
                </a:solidFill>
              </a:rPr>
              <a:t>dysfnuction</a:t>
            </a:r>
            <a:r>
              <a:rPr lang="cs-CZ" altLang="cs-CZ" sz="1800" b="0" dirty="0">
                <a:solidFill>
                  <a:srgbClr val="C00000"/>
                </a:solidFill>
              </a:rPr>
              <a:t> </a:t>
            </a:r>
            <a:r>
              <a:rPr lang="cs-CZ" altLang="cs-CZ" sz="1800" b="0" dirty="0" err="1">
                <a:solidFill>
                  <a:srgbClr val="C00000"/>
                </a:solidFill>
              </a:rPr>
              <a:t>of</a:t>
            </a:r>
            <a:r>
              <a:rPr lang="cs-CZ" altLang="cs-CZ" sz="1800" b="0" dirty="0">
                <a:solidFill>
                  <a:srgbClr val="C00000"/>
                </a:solidFill>
              </a:rPr>
              <a:t> </a:t>
            </a:r>
            <a:r>
              <a:rPr lang="cs-CZ" altLang="cs-CZ" sz="1800" b="0" dirty="0" err="1">
                <a:solidFill>
                  <a:srgbClr val="C00000"/>
                </a:solidFill>
              </a:rPr>
              <a:t>enzymes</a:t>
            </a:r>
            <a:r>
              <a:rPr lang="cs-CZ" altLang="cs-CZ" sz="1800" b="0" dirty="0">
                <a:solidFill>
                  <a:srgbClr val="C00000"/>
                </a:solidFill>
              </a:rPr>
              <a:t>! </a:t>
            </a:r>
            <a:endParaRPr lang="cs-CZ" altLang="cs-CZ" sz="1800" b="0" dirty="0" smtClean="0">
              <a:solidFill>
                <a:srgbClr val="C00000"/>
              </a:solidFill>
            </a:endParaRPr>
          </a:p>
        </p:txBody>
      </p:sp>
      <p:pic>
        <p:nvPicPr>
          <p:cNvPr id="9219" name="Picture 3">
            <a:extLst/>
          </p:cNvPr>
          <p:cNvPicPr>
            <a:picLocks noGrp="1" noChangeAspect="1" noChangeArrowheads="1"/>
          </p:cNvPicPr>
          <p:nvPr>
            <p:ph type="body" idx="1"/>
          </p:nvPr>
        </p:nvPicPr>
        <p:blipFill>
          <a:blip r:embed="rId2"/>
          <a:srcRect/>
          <a:stretch>
            <a:fillRect/>
          </a:stretch>
        </p:blipFill>
        <p:spPr>
          <a:xfrm>
            <a:off x="1331913" y="2471738"/>
            <a:ext cx="2490787" cy="3481387"/>
          </a:xfrm>
          <a:effectLst>
            <a:outerShdw blurRad="292100" dist="139700" dir="2700000" algn="tl" rotWithShape="0">
              <a:srgbClr val="333333">
                <a:alpha val="65000"/>
              </a:srgbClr>
            </a:outerShdw>
          </a:effec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2514600"/>
            <a:ext cx="2435225" cy="358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TextovéPole 1"/>
          <p:cNvSpPr txBox="1">
            <a:spLocks noChangeArrowheads="1"/>
          </p:cNvSpPr>
          <p:nvPr/>
        </p:nvSpPr>
        <p:spPr bwMode="auto">
          <a:xfrm>
            <a:off x="7210425" y="2905125"/>
            <a:ext cx="194468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 typeface="Wingdings" panose="05000000000000000000" pitchFamily="2" charset="2"/>
              <a:buNone/>
            </a:pPr>
            <a:r>
              <a:rPr lang="cs-CZ" altLang="cs-CZ" sz="1600" b="1" dirty="0" err="1" smtClean="0"/>
              <a:t>Alkaptonuria</a:t>
            </a:r>
            <a:endParaRPr lang="cs-CZ" altLang="cs-CZ" sz="1600" b="1" dirty="0"/>
          </a:p>
          <a:p>
            <a:pPr eaLnBrk="1" hangingPunct="1">
              <a:spcBef>
                <a:spcPct val="0"/>
              </a:spcBef>
              <a:buClrTx/>
              <a:buSzTx/>
              <a:buFontTx/>
              <a:buNone/>
            </a:pPr>
            <a:endParaRPr lang="cs-CZ" altLang="cs-CZ" sz="1600" b="1" dirty="0"/>
          </a:p>
          <a:p>
            <a:pPr eaLnBrk="1" hangingPunct="1">
              <a:spcBef>
                <a:spcPct val="0"/>
              </a:spcBef>
              <a:buClrTx/>
              <a:buSzTx/>
              <a:buFontTx/>
              <a:buNone/>
            </a:pPr>
            <a:r>
              <a:rPr lang="cs-CZ" altLang="cs-CZ" sz="1600" b="1" dirty="0" err="1" smtClean="0"/>
              <a:t>Albinism</a:t>
            </a:r>
            <a:endParaRPr lang="cs-CZ" altLang="cs-CZ" sz="1600" b="1" dirty="0"/>
          </a:p>
          <a:p>
            <a:pPr eaLnBrk="1" hangingPunct="1">
              <a:spcBef>
                <a:spcPct val="0"/>
              </a:spcBef>
              <a:buClrTx/>
              <a:buSzTx/>
              <a:buFontTx/>
              <a:buNone/>
            </a:pPr>
            <a:endParaRPr lang="cs-CZ" altLang="cs-CZ" sz="1600" b="1" dirty="0"/>
          </a:p>
          <a:p>
            <a:pPr eaLnBrk="1" hangingPunct="1">
              <a:spcBef>
                <a:spcPct val="0"/>
              </a:spcBef>
              <a:buClrTx/>
              <a:buSzTx/>
              <a:buFontTx/>
              <a:buNone/>
            </a:pPr>
            <a:r>
              <a:rPr lang="cs-CZ" altLang="cs-CZ" sz="1600" b="1" dirty="0" err="1" smtClean="0"/>
              <a:t>Cystinuria</a:t>
            </a:r>
            <a:endParaRPr lang="cs-CZ" altLang="cs-CZ" sz="1600" b="1" dirty="0"/>
          </a:p>
          <a:p>
            <a:pPr eaLnBrk="1" hangingPunct="1">
              <a:spcBef>
                <a:spcPct val="0"/>
              </a:spcBef>
              <a:buClrTx/>
              <a:buSzTx/>
              <a:buFontTx/>
              <a:buNone/>
            </a:pPr>
            <a:endParaRPr lang="cs-CZ" altLang="cs-CZ" sz="1600" b="1" dirty="0"/>
          </a:p>
          <a:p>
            <a:pPr eaLnBrk="1" hangingPunct="1">
              <a:spcBef>
                <a:spcPct val="0"/>
              </a:spcBef>
              <a:buClrTx/>
              <a:buSzTx/>
              <a:buFontTx/>
              <a:buNone/>
            </a:pPr>
            <a:r>
              <a:rPr lang="cs-CZ" altLang="cs-CZ" sz="1600" b="1" dirty="0" err="1" smtClean="0"/>
              <a:t>Pentosuria</a:t>
            </a:r>
            <a:endParaRPr lang="cs-CZ" altLang="cs-CZ" sz="1600" b="1" dirty="0"/>
          </a:p>
        </p:txBody>
      </p:sp>
      <p:sp>
        <p:nvSpPr>
          <p:cNvPr id="3" name="Obdélník 2">
            <a:extLst/>
          </p:cNvPr>
          <p:cNvSpPr/>
          <p:nvPr/>
        </p:nvSpPr>
        <p:spPr>
          <a:xfrm>
            <a:off x="7092950" y="2420938"/>
            <a:ext cx="1800225" cy="23764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6391" name="AutoShape 9"/>
          <p:cNvSpPr>
            <a:spLocks noChangeAspect="1" noChangeArrowheads="1"/>
          </p:cNvSpPr>
          <p:nvPr/>
        </p:nvSpPr>
        <p:spPr bwMode="auto">
          <a:xfrm>
            <a:off x="-8705850" y="-5243513"/>
            <a:ext cx="26555700" cy="17345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pic>
        <p:nvPicPr>
          <p:cNvPr id="9224" name="Picture 10" descr="SCAN363a">
            <a:extLst/>
          </p:cNvPr>
          <p:cNvPicPr>
            <a:picLocks noChangeAspect="1" noChangeArrowheads="1"/>
          </p:cNvPicPr>
          <p:nvPr/>
        </p:nvPicPr>
        <p:blipFill>
          <a:blip r:embed="rId4"/>
          <a:srcRect/>
          <a:stretch>
            <a:fillRect/>
          </a:stretch>
        </p:blipFill>
        <p:spPr bwMode="auto">
          <a:xfrm>
            <a:off x="7031038" y="5073650"/>
            <a:ext cx="1846262" cy="1174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pisek se šipkou dolů 3">
            <a:extLst/>
          </p:cNvPr>
          <p:cNvSpPr/>
          <p:nvPr/>
        </p:nvSpPr>
        <p:spPr>
          <a:xfrm>
            <a:off x="7934325" y="1538288"/>
            <a:ext cx="914400" cy="769937"/>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sz="2800" dirty="0" err="1"/>
              <a:t>aa</a:t>
            </a:r>
            <a:endParaRPr lang="cs-CZ" sz="2800" dirty="0"/>
          </a:p>
        </p:txBody>
      </p:sp>
      <p:sp>
        <p:nvSpPr>
          <p:cNvPr id="15370" name="TextovéPole 5"/>
          <p:cNvSpPr txBox="1">
            <a:spLocks noChangeArrowheads="1"/>
          </p:cNvSpPr>
          <p:nvPr/>
        </p:nvSpPr>
        <p:spPr bwMode="auto">
          <a:xfrm>
            <a:off x="900113" y="6042025"/>
            <a:ext cx="4610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r>
              <a:rPr lang="en-US" altLang="cs-CZ" sz="1600" b="1" dirty="0" smtClean="0"/>
              <a:t>Genes have influence on chemical basis of individuals… Recessive allele = </a:t>
            </a:r>
            <a:r>
              <a:rPr lang="en-US" altLang="cs-CZ" sz="1600" b="1" dirty="0" smtClean="0">
                <a:solidFill>
                  <a:srgbClr val="FF0000"/>
                </a:solidFill>
              </a:rPr>
              <a:t>enzyme non-functional!</a:t>
            </a:r>
            <a:endParaRPr lang="en-US" altLang="cs-CZ" sz="1600" b="1" dirty="0">
              <a:solidFill>
                <a:srgbClr val="FF0000"/>
              </a:solidFill>
            </a:endParaRPr>
          </a:p>
        </p:txBody>
      </p:sp>
      <p:sp>
        <p:nvSpPr>
          <p:cNvPr id="5" name="Obláček 4">
            <a:extLst/>
          </p:cNvPr>
          <p:cNvSpPr/>
          <p:nvPr/>
        </p:nvSpPr>
        <p:spPr>
          <a:xfrm>
            <a:off x="26988" y="2312988"/>
            <a:ext cx="2124075" cy="2411412"/>
          </a:xfrm>
          <a:prstGeom prst="cloudCallout">
            <a:avLst>
              <a:gd name="adj1" fmla="val 54869"/>
              <a:gd name="adj2" fmla="val 3612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defRPr/>
            </a:pPr>
            <a:endParaRPr lang="en-US" altLang="cs-CZ" sz="1200" b="1" dirty="0" smtClean="0">
              <a:solidFill>
                <a:srgbClr val="003366"/>
              </a:solidFill>
            </a:endParaRPr>
          </a:p>
          <a:p>
            <a:pPr algn="ctr" eaLnBrk="1" hangingPunct="1">
              <a:defRPr/>
            </a:pPr>
            <a:r>
              <a:rPr lang="en-US" altLang="cs-CZ" sz="1200" b="1" dirty="0" err="1" smtClean="0">
                <a:solidFill>
                  <a:srgbClr val="003366"/>
                </a:solidFill>
              </a:rPr>
              <a:t>Alkaptonuria</a:t>
            </a:r>
            <a:r>
              <a:rPr lang="en-US" altLang="cs-CZ" sz="1200" b="1" dirty="0" smtClean="0">
                <a:solidFill>
                  <a:srgbClr val="003366"/>
                </a:solidFill>
              </a:rPr>
              <a:t> – frequent in offsprings with parent blood relative parents! Trait has inheritance according to Mendel´s rules for recessive traits</a:t>
            </a:r>
            <a:endParaRPr lang="en-US" altLang="cs-CZ" sz="1200" b="1" dirty="0">
              <a:solidFill>
                <a:srgbClr val="003366"/>
              </a:solidFill>
            </a:endParaRPr>
          </a:p>
        </p:txBody>
      </p:sp>
      <p:sp>
        <p:nvSpPr>
          <p:cNvPr id="2" name="Obdélník 1">
            <a:extLst/>
          </p:cNvPr>
          <p:cNvSpPr/>
          <p:nvPr/>
        </p:nvSpPr>
        <p:spPr>
          <a:xfrm>
            <a:off x="5006975" y="4940300"/>
            <a:ext cx="1006475" cy="6477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397" name="TextovéPole 6"/>
          <p:cNvSpPr txBox="1">
            <a:spLocks noChangeArrowheads="1"/>
          </p:cNvSpPr>
          <p:nvPr/>
        </p:nvSpPr>
        <p:spPr bwMode="auto">
          <a:xfrm>
            <a:off x="6646863" y="6334125"/>
            <a:ext cx="23891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eaLnBrk="1" hangingPunct="1">
              <a:spcBef>
                <a:spcPct val="0"/>
              </a:spcBef>
              <a:buClrTx/>
              <a:buSzTx/>
              <a:buFontTx/>
              <a:buNone/>
            </a:pPr>
            <a:r>
              <a:rPr lang="en-US" altLang="cs-CZ" sz="1400" i="1" dirty="0" err="1" smtClean="0"/>
              <a:t>Homogentisic</a:t>
            </a:r>
            <a:r>
              <a:rPr lang="en-US" altLang="cs-CZ" sz="1400" i="1" dirty="0" smtClean="0"/>
              <a:t> acid in urine </a:t>
            </a:r>
            <a:r>
              <a:rPr lang="en-US" altLang="cs-CZ" sz="1400" i="1" dirty="0" err="1" smtClean="0"/>
              <a:t>alkaptonuritic</a:t>
            </a:r>
            <a:r>
              <a:rPr lang="en-US" altLang="cs-CZ" sz="1400" i="1" dirty="0" smtClean="0"/>
              <a:t> patient</a:t>
            </a:r>
            <a:endParaRPr lang="en-US" altLang="cs-CZ" sz="1400" i="1" dirty="0"/>
          </a:p>
        </p:txBody>
      </p:sp>
      <p:sp>
        <p:nvSpPr>
          <p:cNvPr id="16398" name="TextovéPole 5"/>
          <p:cNvSpPr txBox="1">
            <a:spLocks noChangeArrowheads="1"/>
          </p:cNvSpPr>
          <p:nvPr/>
        </p:nvSpPr>
        <p:spPr bwMode="auto">
          <a:xfrm>
            <a:off x="7191375" y="2514600"/>
            <a:ext cx="1657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r>
              <a:rPr lang="cs-CZ" altLang="cs-CZ" sz="1800" i="1" dirty="0" err="1" smtClean="0">
                <a:solidFill>
                  <a:srgbClr val="FF0000"/>
                </a:solidFill>
              </a:rPr>
              <a:t>Enzymopaties</a:t>
            </a:r>
            <a:endParaRPr lang="cs-CZ" altLang="cs-CZ" sz="1800"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7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92113" y="503238"/>
            <a:ext cx="7924800" cy="1143000"/>
          </a:xfrm>
        </p:spPr>
        <p:txBody>
          <a:bodyPr/>
          <a:lstStyle/>
          <a:p>
            <a:pPr algn="ctr"/>
            <a:r>
              <a:rPr lang="cs-CZ" altLang="cs-CZ" dirty="0" smtClean="0"/>
              <a:t>AR inheritance - </a:t>
            </a:r>
            <a:r>
              <a:rPr lang="cs-CZ" altLang="cs-CZ" dirty="0" err="1" smtClean="0"/>
              <a:t>example</a:t>
            </a:r>
            <a:r>
              <a:rPr lang="cs-CZ" altLang="cs-CZ" dirty="0" smtClean="0"/>
              <a:t/>
            </a:r>
            <a:br>
              <a:rPr lang="cs-CZ" altLang="cs-CZ" dirty="0" smtClean="0"/>
            </a:br>
            <a:r>
              <a:rPr lang="cs-CZ" altLang="cs-CZ" sz="2800" dirty="0" err="1" smtClean="0"/>
              <a:t>Metabolic</a:t>
            </a:r>
            <a:r>
              <a:rPr lang="cs-CZ" altLang="cs-CZ" sz="2800" dirty="0" smtClean="0"/>
              <a:t> </a:t>
            </a:r>
            <a:r>
              <a:rPr lang="cs-CZ" altLang="cs-CZ" sz="2800" dirty="0" err="1" smtClean="0"/>
              <a:t>dysfunctions</a:t>
            </a:r>
            <a:endParaRPr lang="cs-CZ" altLang="cs-CZ" sz="2800" dirty="0" smtClean="0"/>
          </a:p>
        </p:txBody>
      </p:sp>
      <p:sp>
        <p:nvSpPr>
          <p:cNvPr id="51203" name="Rectangle 3">
            <a:extLst/>
          </p:cNvPr>
          <p:cNvSpPr>
            <a:spLocks noGrp="1" noChangeArrowheads="1"/>
          </p:cNvSpPr>
          <p:nvPr>
            <p:ph type="body" idx="1"/>
          </p:nvPr>
        </p:nvSpPr>
        <p:spPr>
          <a:xfrm>
            <a:off x="488950" y="2165350"/>
            <a:ext cx="8123238" cy="3960813"/>
          </a:xfrm>
        </p:spPr>
        <p:txBody>
          <a:bodyPr/>
          <a:lstStyle/>
          <a:p>
            <a:pPr marL="0" indent="0">
              <a:lnSpc>
                <a:spcPct val="80000"/>
              </a:lnSpc>
              <a:buNone/>
              <a:defRPr/>
            </a:pPr>
            <a:r>
              <a:rPr lang="cs-CZ" altLang="cs-CZ" sz="2400" b="1" dirty="0" err="1" smtClean="0">
                <a:solidFill>
                  <a:srgbClr val="FF0000"/>
                </a:solidFill>
              </a:rPr>
              <a:t>Enzymopathies</a:t>
            </a:r>
            <a:r>
              <a:rPr lang="cs-CZ" altLang="cs-CZ" sz="1800" b="1" dirty="0" smtClean="0">
                <a:solidFill>
                  <a:srgbClr val="FF0000"/>
                </a:solidFill>
              </a:rPr>
              <a:t> </a:t>
            </a:r>
            <a:r>
              <a:rPr lang="cs-CZ" altLang="cs-CZ" sz="1800" b="1" dirty="0"/>
              <a:t>– </a:t>
            </a:r>
            <a:r>
              <a:rPr lang="en-US" altLang="cs-CZ" sz="1800" dirty="0"/>
              <a:t>enzyme disorder: almost </a:t>
            </a:r>
            <a:r>
              <a:rPr lang="en-US" altLang="cs-CZ" sz="1800" b="1" dirty="0"/>
              <a:t>always AR</a:t>
            </a:r>
            <a:r>
              <a:rPr lang="en-US" altLang="cs-CZ" sz="1800" dirty="0" smtClean="0"/>
              <a:t>,</a:t>
            </a:r>
            <a:endParaRPr lang="cs-CZ" altLang="cs-CZ" sz="1800" dirty="0" smtClean="0"/>
          </a:p>
          <a:p>
            <a:pPr marL="0" indent="0">
              <a:lnSpc>
                <a:spcPct val="80000"/>
              </a:lnSpc>
              <a:buNone/>
              <a:defRPr/>
            </a:pPr>
            <a:r>
              <a:rPr lang="en-US" altLang="cs-CZ" sz="1800" dirty="0" smtClean="0"/>
              <a:t> </a:t>
            </a:r>
            <a:r>
              <a:rPr lang="en-US" altLang="cs-CZ" sz="1800" dirty="0"/>
              <a:t>heterozygotes with </a:t>
            </a:r>
            <a:r>
              <a:rPr lang="en-US" altLang="cs-CZ" sz="1800" b="1" dirty="0"/>
              <a:t>50% residual allele activity </a:t>
            </a:r>
            <a:r>
              <a:rPr lang="en-US" altLang="cs-CZ" sz="1800" dirty="0"/>
              <a:t>are clinically </a:t>
            </a:r>
            <a:r>
              <a:rPr lang="en-US" altLang="cs-CZ" sz="1800" b="1" dirty="0"/>
              <a:t>normal </a:t>
            </a:r>
            <a:r>
              <a:rPr lang="en-US" altLang="cs-CZ" sz="1800" b="1" dirty="0">
                <a:solidFill>
                  <a:srgbClr val="FF0000"/>
                </a:solidFill>
              </a:rPr>
              <a:t>(Aa)</a:t>
            </a:r>
          </a:p>
          <a:p>
            <a:pPr marL="0" indent="0">
              <a:lnSpc>
                <a:spcPct val="80000"/>
              </a:lnSpc>
              <a:buNone/>
              <a:defRPr/>
            </a:pPr>
            <a:endParaRPr lang="en-US" altLang="cs-CZ" sz="1800" b="1" dirty="0"/>
          </a:p>
          <a:p>
            <a:pPr marL="0" indent="0">
              <a:lnSpc>
                <a:spcPct val="80000"/>
              </a:lnSpc>
              <a:buNone/>
              <a:defRPr/>
            </a:pPr>
            <a:r>
              <a:rPr lang="en-US" altLang="cs-CZ" sz="1800" b="1" dirty="0"/>
              <a:t>Metabolic blockades - all pathophysiological consequences of enzymopathies can be attributed to substrate accumulation or product deficiency</a:t>
            </a:r>
            <a:endParaRPr lang="cs-CZ" altLang="cs-CZ" sz="1800" b="1" dirty="0"/>
          </a:p>
          <a:p>
            <a:pPr>
              <a:lnSpc>
                <a:spcPct val="80000"/>
              </a:lnSpc>
              <a:defRPr/>
            </a:pPr>
            <a:r>
              <a:rPr lang="cs-CZ" altLang="cs-CZ" sz="2000" b="1" dirty="0" err="1" smtClean="0"/>
              <a:t>Substrate</a:t>
            </a:r>
            <a:r>
              <a:rPr lang="cs-CZ" altLang="cs-CZ" sz="2000" b="1" dirty="0" smtClean="0"/>
              <a:t>                   </a:t>
            </a:r>
            <a:r>
              <a:rPr lang="cs-CZ" altLang="cs-CZ" sz="2000" b="1" dirty="0" err="1" smtClean="0"/>
              <a:t>product</a:t>
            </a:r>
            <a:endParaRPr lang="cs-CZ" altLang="cs-CZ" sz="2000" b="1" dirty="0"/>
          </a:p>
          <a:p>
            <a:pPr>
              <a:lnSpc>
                <a:spcPct val="80000"/>
              </a:lnSpc>
              <a:defRPr/>
            </a:pPr>
            <a:endParaRPr lang="cs-CZ" altLang="cs-CZ" sz="1800" b="1" dirty="0"/>
          </a:p>
          <a:p>
            <a:pPr>
              <a:lnSpc>
                <a:spcPct val="80000"/>
              </a:lnSpc>
              <a:defRPr/>
            </a:pPr>
            <a:r>
              <a:rPr lang="cs-CZ" altLang="cs-CZ" sz="2400" dirty="0" err="1" smtClean="0"/>
              <a:t>Disorders</a:t>
            </a:r>
            <a:r>
              <a:rPr lang="cs-CZ" altLang="cs-CZ" sz="2400" dirty="0" smtClean="0"/>
              <a:t> </a:t>
            </a:r>
            <a:r>
              <a:rPr lang="cs-CZ" altLang="cs-CZ" sz="2400" dirty="0" err="1"/>
              <a:t>of</a:t>
            </a:r>
            <a:r>
              <a:rPr lang="cs-CZ" altLang="cs-CZ" sz="2400" dirty="0"/>
              <a:t> </a:t>
            </a:r>
            <a:r>
              <a:rPr lang="cs-CZ" altLang="cs-CZ" sz="2400" dirty="0" err="1"/>
              <a:t>metabolism</a:t>
            </a:r>
            <a:r>
              <a:rPr lang="cs-CZ" altLang="cs-CZ" sz="2400" dirty="0"/>
              <a:t> </a:t>
            </a:r>
            <a:r>
              <a:rPr lang="cs-CZ" altLang="cs-CZ" sz="2400" dirty="0" err="1"/>
              <a:t>of</a:t>
            </a:r>
            <a:r>
              <a:rPr lang="cs-CZ" altLang="cs-CZ" sz="2400" dirty="0"/>
              <a:t> </a:t>
            </a:r>
            <a:endParaRPr lang="cs-CZ" altLang="cs-CZ" sz="2400" dirty="0" smtClean="0"/>
          </a:p>
          <a:p>
            <a:pPr marL="0" indent="0">
              <a:lnSpc>
                <a:spcPct val="80000"/>
              </a:lnSpc>
              <a:buNone/>
              <a:defRPr/>
            </a:pPr>
            <a:r>
              <a:rPr lang="cs-CZ" altLang="cs-CZ" sz="2400" dirty="0" err="1" smtClean="0"/>
              <a:t>amino</a:t>
            </a:r>
            <a:r>
              <a:rPr lang="cs-CZ" altLang="cs-CZ" sz="2400" dirty="0" smtClean="0"/>
              <a:t> </a:t>
            </a:r>
            <a:r>
              <a:rPr lang="cs-CZ" altLang="cs-CZ" sz="2400" dirty="0"/>
              <a:t>acids, </a:t>
            </a:r>
            <a:r>
              <a:rPr lang="cs-CZ" altLang="cs-CZ" sz="2400" dirty="0" err="1"/>
              <a:t>sugars</a:t>
            </a:r>
            <a:r>
              <a:rPr lang="cs-CZ" altLang="cs-CZ" sz="2400" dirty="0"/>
              <a:t>, </a:t>
            </a:r>
            <a:r>
              <a:rPr lang="cs-CZ" altLang="cs-CZ" sz="2400" dirty="0" err="1"/>
              <a:t>lipids</a:t>
            </a:r>
            <a:r>
              <a:rPr lang="cs-CZ" altLang="cs-CZ" sz="2400" dirty="0"/>
              <a:t>, </a:t>
            </a:r>
            <a:endParaRPr lang="cs-CZ" altLang="cs-CZ" sz="2400" dirty="0" smtClean="0"/>
          </a:p>
          <a:p>
            <a:pPr marL="0" indent="0">
              <a:lnSpc>
                <a:spcPct val="80000"/>
              </a:lnSpc>
              <a:buNone/>
              <a:defRPr/>
            </a:pPr>
            <a:r>
              <a:rPr lang="cs-CZ" altLang="cs-CZ" sz="2400" dirty="0" err="1" smtClean="0"/>
              <a:t>purines</a:t>
            </a:r>
            <a:r>
              <a:rPr lang="cs-CZ" altLang="cs-CZ" sz="2400" dirty="0"/>
              <a:t>, </a:t>
            </a:r>
            <a:r>
              <a:rPr lang="cs-CZ" altLang="cs-CZ" sz="2400" dirty="0" err="1"/>
              <a:t>pyrimidines</a:t>
            </a:r>
            <a:r>
              <a:rPr lang="cs-CZ" altLang="cs-CZ" sz="2400" dirty="0"/>
              <a:t>, </a:t>
            </a:r>
            <a:r>
              <a:rPr lang="cs-CZ" altLang="cs-CZ" sz="2400" dirty="0" err="1"/>
              <a:t>etc</a:t>
            </a:r>
            <a:r>
              <a:rPr lang="cs-CZ" altLang="cs-CZ" sz="2400" dirty="0"/>
              <a:t>.)</a:t>
            </a:r>
          </a:p>
          <a:p>
            <a:pPr>
              <a:lnSpc>
                <a:spcPct val="80000"/>
              </a:lnSpc>
              <a:defRPr/>
            </a:pPr>
            <a:endParaRPr lang="cs-CZ" altLang="cs-CZ" sz="2400" dirty="0"/>
          </a:p>
          <a:p>
            <a:pPr>
              <a:lnSpc>
                <a:spcPct val="80000"/>
              </a:lnSpc>
              <a:defRPr/>
            </a:pPr>
            <a:r>
              <a:rPr lang="cs-CZ" altLang="cs-CZ" sz="2400" b="1" dirty="0"/>
              <a:t>(</a:t>
            </a:r>
            <a:r>
              <a:rPr lang="cs-CZ" altLang="cs-CZ" sz="2400" b="1" dirty="0" err="1"/>
              <a:t>phenylketonuria</a:t>
            </a:r>
            <a:r>
              <a:rPr lang="cs-CZ" altLang="cs-CZ" sz="2400" b="1" dirty="0"/>
              <a:t>, </a:t>
            </a:r>
            <a:r>
              <a:rPr lang="cs-CZ" altLang="cs-CZ" sz="2400" b="1" dirty="0" err="1"/>
              <a:t>alkaptonuria</a:t>
            </a:r>
            <a:r>
              <a:rPr lang="cs-CZ" altLang="cs-CZ" sz="2400" b="1" dirty="0"/>
              <a:t>, </a:t>
            </a:r>
            <a:r>
              <a:rPr lang="cs-CZ" altLang="cs-CZ" sz="2400" b="1" dirty="0" err="1"/>
              <a:t>albinism</a:t>
            </a:r>
            <a:r>
              <a:rPr lang="cs-CZ" altLang="cs-CZ" sz="2400" b="1" dirty="0"/>
              <a:t>, </a:t>
            </a:r>
            <a:r>
              <a:rPr lang="cs-CZ" altLang="cs-CZ" sz="2400" b="1" dirty="0" err="1"/>
              <a:t>galactosemia</a:t>
            </a:r>
            <a:r>
              <a:rPr lang="cs-CZ" altLang="cs-CZ" sz="2400" dirty="0"/>
              <a:t>)</a:t>
            </a:r>
          </a:p>
        </p:txBody>
      </p:sp>
      <p:sp>
        <p:nvSpPr>
          <p:cNvPr id="57349" name="Line 6"/>
          <p:cNvSpPr>
            <a:spLocks noChangeShapeType="1"/>
          </p:cNvSpPr>
          <p:nvPr/>
        </p:nvSpPr>
        <p:spPr bwMode="auto">
          <a:xfrm>
            <a:off x="2341265" y="4005064"/>
            <a:ext cx="7905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0" name="Text Box 7"/>
          <p:cNvSpPr txBox="1">
            <a:spLocks noChangeArrowheads="1"/>
          </p:cNvSpPr>
          <p:nvPr/>
        </p:nvSpPr>
        <p:spPr bwMode="auto">
          <a:xfrm>
            <a:off x="2195339" y="3645024"/>
            <a:ext cx="1152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50000"/>
              </a:spcBef>
              <a:buClrTx/>
              <a:buSzTx/>
              <a:buFontTx/>
              <a:buNone/>
            </a:pPr>
            <a:r>
              <a:rPr lang="cs-CZ" altLang="cs-CZ" sz="1800" dirty="0" smtClean="0">
                <a:solidFill>
                  <a:srgbClr val="FF0000"/>
                </a:solidFill>
              </a:rPr>
              <a:t> enzyme </a:t>
            </a:r>
            <a:endParaRPr lang="cs-CZ" altLang="cs-CZ" sz="1800" dirty="0">
              <a:solidFill>
                <a:srgbClr val="FF0000"/>
              </a:solidFill>
            </a:endParaRPr>
          </a:p>
        </p:txBody>
      </p:sp>
      <p:pic>
        <p:nvPicPr>
          <p:cNvPr id="60424" name="Picture 8">
            <a:extLst/>
          </p:cNvPr>
          <p:cNvPicPr>
            <a:picLocks noChangeAspect="1" noChangeArrowheads="1"/>
          </p:cNvPicPr>
          <p:nvPr/>
        </p:nvPicPr>
        <p:blipFill>
          <a:blip r:embed="rId2"/>
          <a:srcRect/>
          <a:stretch>
            <a:fillRect/>
          </a:stretch>
        </p:blipFill>
        <p:spPr bwMode="auto">
          <a:xfrm>
            <a:off x="4984750" y="3829050"/>
            <a:ext cx="3924300" cy="1585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Šipka dolů 3">
            <a:extLst/>
          </p:cNvPr>
          <p:cNvSpPr/>
          <p:nvPr/>
        </p:nvSpPr>
        <p:spPr>
          <a:xfrm flipV="1">
            <a:off x="8069263" y="5589240"/>
            <a:ext cx="295275"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0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0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0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0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0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350">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04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7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extLst>
              <p:ext uri="{D42A27DB-BD31-4B8C-83A1-F6EECF244321}">
                <p14:modId xmlns:p14="http://schemas.microsoft.com/office/powerpoint/2010/main" val="3320190163"/>
              </p:ext>
            </p:extLst>
          </p:nvPr>
        </p:nvGraphicFramePr>
        <p:xfrm>
          <a:off x="1102742" y="993220"/>
          <a:ext cx="6048375" cy="4540250"/>
        </p:xfrm>
        <a:graphic>
          <a:graphicData uri="http://schemas.openxmlformats.org/presentationml/2006/ole">
            <mc:AlternateContent xmlns:mc="http://schemas.openxmlformats.org/markup-compatibility/2006">
              <mc:Choice xmlns:v="urn:schemas-microsoft-com:vml" Requires="v">
                <p:oleObj spid="_x0000_s68634" name="Snímek" r:id="rId3" imgW="3546318" imgH="2659406" progId="PowerPoint.Slide.8">
                  <p:embed/>
                </p:oleObj>
              </mc:Choice>
              <mc:Fallback>
                <p:oleObj name="Snímek" r:id="rId3" imgW="3546318" imgH="2659406"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742" y="993220"/>
                        <a:ext cx="6048375"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8611" name="Obdélník 2"/>
          <p:cNvSpPr>
            <a:spLocks noChangeArrowheads="1"/>
          </p:cNvSpPr>
          <p:nvPr/>
        </p:nvSpPr>
        <p:spPr bwMode="auto">
          <a:xfrm>
            <a:off x="1000125" y="5810528"/>
            <a:ext cx="79200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marL="0" indent="0" algn="ctr">
              <a:spcBef>
                <a:spcPct val="0"/>
              </a:spcBef>
              <a:buClrTx/>
              <a:buSzTx/>
              <a:buNone/>
            </a:pPr>
            <a:r>
              <a:rPr lang="en-US" altLang="cs-CZ" sz="1600" dirty="0" smtClean="0"/>
              <a:t>Normal adult </a:t>
            </a:r>
            <a:r>
              <a:rPr lang="en-US" altLang="cs-CZ" sz="1600" dirty="0" err="1" smtClean="0"/>
              <a:t>haemoglobin</a:t>
            </a:r>
            <a:r>
              <a:rPr lang="en-US" altLang="cs-CZ" sz="1600" dirty="0" smtClean="0"/>
              <a:t> (</a:t>
            </a:r>
            <a:r>
              <a:rPr lang="en-US" altLang="cs-CZ" sz="1600" dirty="0" err="1" smtClean="0"/>
              <a:t>HbA</a:t>
            </a:r>
            <a:r>
              <a:rPr lang="en-US" altLang="cs-CZ" sz="1600" dirty="0" smtClean="0"/>
              <a:t>) consists of 4 subunits, two alpha (α) and two beta (ß - 146 A</a:t>
            </a:r>
            <a:r>
              <a:rPr lang="cs-CZ" altLang="cs-CZ" sz="1600" dirty="0" smtClean="0"/>
              <a:t>A</a:t>
            </a:r>
            <a:r>
              <a:rPr lang="en-US" altLang="cs-CZ" sz="1600" dirty="0" smtClean="0"/>
              <a:t>). </a:t>
            </a:r>
            <a:r>
              <a:rPr lang="cs-CZ" altLang="cs-CZ" sz="1600" dirty="0" smtClean="0"/>
              <a:t>e</a:t>
            </a:r>
            <a:r>
              <a:rPr lang="en-US" altLang="cs-CZ" sz="1600" dirty="0" smtClean="0"/>
              <a:t>ach subunit is composed of a protein part, globin, and a prosthetic (non-protein) part, </a:t>
            </a:r>
            <a:r>
              <a:rPr lang="cs-CZ" altLang="cs-CZ" sz="1600" dirty="0" smtClean="0"/>
              <a:t>HEME </a:t>
            </a:r>
            <a:r>
              <a:rPr lang="cs-CZ" altLang="cs-CZ" sz="1600" dirty="0" err="1" smtClean="0"/>
              <a:t>group</a:t>
            </a:r>
            <a:endParaRPr lang="cs-CZ" altLang="cs-CZ" sz="1600" dirty="0"/>
          </a:p>
        </p:txBody>
      </p:sp>
      <p:sp>
        <p:nvSpPr>
          <p:cNvPr id="68612" name="TextovéPole 1"/>
          <p:cNvSpPr txBox="1">
            <a:spLocks noChangeArrowheads="1"/>
          </p:cNvSpPr>
          <p:nvPr/>
        </p:nvSpPr>
        <p:spPr bwMode="auto">
          <a:xfrm>
            <a:off x="1011238" y="333375"/>
            <a:ext cx="82375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cs-CZ" altLang="cs-CZ" b="1" dirty="0"/>
              <a:t>AR </a:t>
            </a:r>
            <a:r>
              <a:rPr lang="cs-CZ" altLang="cs-CZ" b="1" dirty="0" smtClean="0"/>
              <a:t>inheritance </a:t>
            </a:r>
            <a:r>
              <a:rPr lang="cs-CZ" altLang="cs-CZ" b="1" dirty="0"/>
              <a:t>– </a:t>
            </a:r>
            <a:r>
              <a:rPr lang="cs-CZ" altLang="cs-CZ" b="1" dirty="0" err="1" smtClean="0"/>
              <a:t>sickle</a:t>
            </a:r>
            <a:r>
              <a:rPr lang="cs-CZ" altLang="cs-CZ" b="1" dirty="0" smtClean="0"/>
              <a:t> cell </a:t>
            </a:r>
            <a:r>
              <a:rPr lang="cs-CZ" altLang="cs-CZ" b="1" dirty="0" err="1" smtClean="0"/>
              <a:t>anemia</a:t>
            </a:r>
            <a:endParaRPr lang="cs-CZ" altLang="cs-CZ" b="1" dirty="0"/>
          </a:p>
        </p:txBody>
      </p:sp>
      <p:cxnSp>
        <p:nvCxnSpPr>
          <p:cNvPr id="4" name="Přímá spojnice se šipkou 3">
            <a:extLst/>
          </p:cNvPr>
          <p:cNvCxnSpPr/>
          <p:nvPr/>
        </p:nvCxnSpPr>
        <p:spPr>
          <a:xfrm flipV="1">
            <a:off x="1187450" y="2852936"/>
            <a:ext cx="2736478" cy="504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8614" name="TextovéPole 4"/>
          <p:cNvSpPr txBox="1">
            <a:spLocks noChangeArrowheads="1"/>
          </p:cNvSpPr>
          <p:nvPr/>
        </p:nvSpPr>
        <p:spPr bwMode="auto">
          <a:xfrm>
            <a:off x="0" y="3549650"/>
            <a:ext cx="11874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cs-CZ" altLang="cs-CZ" sz="2000" dirty="0" err="1" smtClean="0"/>
              <a:t>mutation</a:t>
            </a:r>
            <a:endParaRPr lang="cs-CZ" altLang="cs-CZ" sz="2000" dirty="0"/>
          </a:p>
        </p:txBody>
      </p:sp>
      <p:cxnSp>
        <p:nvCxnSpPr>
          <p:cNvPr id="7" name="Přímá spojnice se šipkou 6">
            <a:extLst/>
          </p:cNvPr>
          <p:cNvCxnSpPr/>
          <p:nvPr/>
        </p:nvCxnSpPr>
        <p:spPr>
          <a:xfrm flipV="1">
            <a:off x="1011238" y="2708275"/>
            <a:ext cx="1184498" cy="6556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8616" name="TextovéPole 1"/>
          <p:cNvSpPr txBox="1">
            <a:spLocks noChangeArrowheads="1"/>
          </p:cNvSpPr>
          <p:nvPr/>
        </p:nvSpPr>
        <p:spPr bwMode="auto">
          <a:xfrm>
            <a:off x="8067082" y="1905000"/>
            <a:ext cx="91070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cs-CZ" altLang="cs-CZ" sz="2400" b="1" dirty="0" err="1"/>
              <a:t>HbA</a:t>
            </a:r>
            <a:endParaRPr lang="cs-CZ" altLang="cs-CZ" sz="2400" b="1" dirty="0"/>
          </a:p>
          <a:p>
            <a:pPr>
              <a:spcBef>
                <a:spcPct val="0"/>
              </a:spcBef>
              <a:buClrTx/>
              <a:buSzTx/>
              <a:buFontTx/>
              <a:buNone/>
            </a:pPr>
            <a:endParaRPr lang="cs-CZ" altLang="cs-CZ" sz="2400" b="1" dirty="0"/>
          </a:p>
          <a:p>
            <a:pPr>
              <a:spcBef>
                <a:spcPct val="0"/>
              </a:spcBef>
              <a:buClrTx/>
              <a:buSzTx/>
              <a:buFontTx/>
              <a:buNone/>
            </a:pPr>
            <a:endParaRPr lang="cs-CZ" altLang="cs-CZ" sz="2400" b="1" dirty="0"/>
          </a:p>
          <a:p>
            <a:pPr>
              <a:spcBef>
                <a:spcPct val="0"/>
              </a:spcBef>
              <a:buClrTx/>
              <a:buSzTx/>
              <a:buFontTx/>
              <a:buNone/>
            </a:pPr>
            <a:endParaRPr lang="cs-CZ" altLang="cs-CZ" sz="2400" b="1" dirty="0"/>
          </a:p>
          <a:p>
            <a:pPr>
              <a:spcBef>
                <a:spcPct val="0"/>
              </a:spcBef>
              <a:buClrTx/>
              <a:buSzTx/>
              <a:buFontTx/>
              <a:buNone/>
            </a:pPr>
            <a:endParaRPr lang="cs-CZ" altLang="cs-CZ" sz="2400" b="1" dirty="0"/>
          </a:p>
          <a:p>
            <a:pPr>
              <a:spcBef>
                <a:spcPct val="0"/>
              </a:spcBef>
              <a:buClrTx/>
              <a:buSzTx/>
              <a:buFontTx/>
              <a:buNone/>
            </a:pPr>
            <a:endParaRPr lang="cs-CZ" altLang="cs-CZ" sz="2400" b="1" dirty="0"/>
          </a:p>
          <a:p>
            <a:pPr>
              <a:spcBef>
                <a:spcPct val="0"/>
              </a:spcBef>
              <a:buClrTx/>
              <a:buSzTx/>
              <a:buFontTx/>
              <a:buNone/>
            </a:pPr>
            <a:r>
              <a:rPr lang="cs-CZ" altLang="cs-CZ" sz="2400" b="1" dirty="0" err="1"/>
              <a:t>HbS</a:t>
            </a:r>
            <a:endParaRPr lang="cs-CZ" altLang="cs-CZ" sz="2400" b="1" dirty="0"/>
          </a:p>
          <a:p>
            <a:pPr>
              <a:spcBef>
                <a:spcPct val="0"/>
              </a:spcBef>
              <a:buClrTx/>
              <a:buSzTx/>
              <a:buFontTx/>
              <a:buNone/>
            </a:pPr>
            <a:endParaRPr lang="cs-CZ" altLang="cs-CZ" sz="2400" b="1" dirty="0"/>
          </a:p>
        </p:txBody>
      </p:sp>
      <p:pic>
        <p:nvPicPr>
          <p:cNvPr id="68623" name="Picture 15" descr="https://upload.wikimedia.org/wikipedia/commons/a/ac/Sickle_cell_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0144" y="993220"/>
            <a:ext cx="2982094" cy="47713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
          <p:cNvSpPr txBox="1">
            <a:spLocks noChangeArrowheads="1"/>
          </p:cNvSpPr>
          <p:nvPr/>
        </p:nvSpPr>
        <p:spPr bwMode="auto">
          <a:xfrm>
            <a:off x="1431963" y="1389082"/>
            <a:ext cx="3096344" cy="461665"/>
          </a:xfrm>
          <a:prstGeom prst="rect">
            <a:avLst/>
          </a:prstGeom>
          <a:solidFill>
            <a:schemeClr val="accent6">
              <a:lumMod val="50000"/>
            </a:schemeClr>
          </a:solidFill>
          <a:ln>
            <a:noFill/>
          </a:ln>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a:spcBef>
                <a:spcPct val="0"/>
              </a:spcBef>
              <a:buClrTx/>
              <a:buSzTx/>
              <a:buFontTx/>
              <a:buNone/>
            </a:pPr>
            <a:r>
              <a:rPr lang="cs-CZ" altLang="cs-CZ" sz="2400" b="1" dirty="0" err="1" smtClean="0">
                <a:solidFill>
                  <a:srgbClr val="FFFF00"/>
                </a:solidFill>
              </a:rPr>
              <a:t>Mechanism</a:t>
            </a:r>
            <a:r>
              <a:rPr lang="cs-CZ" altLang="cs-CZ" sz="2400" b="1" dirty="0" smtClean="0">
                <a:solidFill>
                  <a:srgbClr val="FFFF00"/>
                </a:solidFill>
              </a:rPr>
              <a:t> </a:t>
            </a:r>
            <a:endParaRPr lang="cs-CZ" altLang="cs-CZ" sz="2400" b="1" dirty="0">
              <a:solidFill>
                <a:srgbClr val="FFFF00"/>
              </a:solidFill>
            </a:endParaRPr>
          </a:p>
        </p:txBody>
      </p:sp>
      <p:sp>
        <p:nvSpPr>
          <p:cNvPr id="13" name="TextovéPole 1"/>
          <p:cNvSpPr txBox="1">
            <a:spLocks noChangeArrowheads="1"/>
          </p:cNvSpPr>
          <p:nvPr/>
        </p:nvSpPr>
        <p:spPr bwMode="auto">
          <a:xfrm>
            <a:off x="1187450" y="4551511"/>
            <a:ext cx="3672582" cy="646331"/>
          </a:xfrm>
          <a:prstGeom prst="rect">
            <a:avLst/>
          </a:prstGeom>
          <a:solidFill>
            <a:schemeClr val="accent6">
              <a:lumMod val="50000"/>
            </a:schemeClr>
          </a:solidFill>
          <a:ln>
            <a:noFill/>
          </a:ln>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a:spcBef>
                <a:spcPct val="0"/>
              </a:spcBef>
              <a:buClrTx/>
              <a:buSzTx/>
              <a:buFontTx/>
              <a:buNone/>
            </a:pPr>
            <a:r>
              <a:rPr lang="cs-CZ" altLang="cs-CZ" sz="1800" b="1" dirty="0" err="1" smtClean="0">
                <a:solidFill>
                  <a:srgbClr val="FFFF00"/>
                </a:solidFill>
              </a:rPr>
              <a:t>Mutation</a:t>
            </a:r>
            <a:r>
              <a:rPr lang="cs-CZ" altLang="cs-CZ" sz="1800" b="1" dirty="0" smtClean="0">
                <a:solidFill>
                  <a:srgbClr val="FFFF00"/>
                </a:solidFill>
              </a:rPr>
              <a:t> T – A </a:t>
            </a:r>
            <a:r>
              <a:rPr lang="cs-CZ" altLang="cs-CZ" sz="1800" b="1" dirty="0" err="1" smtClean="0">
                <a:solidFill>
                  <a:srgbClr val="FFFF00"/>
                </a:solidFill>
              </a:rPr>
              <a:t>causes</a:t>
            </a:r>
            <a:r>
              <a:rPr lang="cs-CZ" altLang="cs-CZ" sz="1800" b="1" dirty="0" smtClean="0">
                <a:solidFill>
                  <a:srgbClr val="FFFF00"/>
                </a:solidFill>
              </a:rPr>
              <a:t> </a:t>
            </a:r>
            <a:r>
              <a:rPr lang="cs-CZ" altLang="cs-CZ" sz="1800" b="1" dirty="0" err="1" smtClean="0">
                <a:solidFill>
                  <a:srgbClr val="FFFF00"/>
                </a:solidFill>
              </a:rPr>
              <a:t>change</a:t>
            </a:r>
            <a:r>
              <a:rPr lang="cs-CZ" altLang="cs-CZ" sz="1800" b="1" dirty="0" smtClean="0">
                <a:solidFill>
                  <a:srgbClr val="FFFF00"/>
                </a:solidFill>
              </a:rPr>
              <a:t> in AA </a:t>
            </a:r>
            <a:r>
              <a:rPr lang="cs-CZ" altLang="cs-CZ" sz="1800" b="1" dirty="0" err="1" smtClean="0">
                <a:solidFill>
                  <a:srgbClr val="FFFF00"/>
                </a:solidFill>
              </a:rPr>
              <a:t>sequnece</a:t>
            </a:r>
            <a:r>
              <a:rPr lang="cs-CZ" altLang="cs-CZ" sz="1800" b="1" dirty="0" smtClean="0">
                <a:solidFill>
                  <a:srgbClr val="FFFF00"/>
                </a:solidFill>
              </a:rPr>
              <a:t>: GLU - VAL </a:t>
            </a:r>
            <a:endParaRPr lang="cs-CZ" altLang="cs-CZ" sz="1800" b="1" dirty="0">
              <a:solidFill>
                <a:srgbClr val="FFFF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title"/>
          </p:nvPr>
        </p:nvSpPr>
        <p:spPr>
          <a:xfrm>
            <a:off x="684213" y="692150"/>
            <a:ext cx="8352283" cy="1296988"/>
          </a:xfrm>
        </p:spPr>
        <p:txBody>
          <a:bodyPr/>
          <a:lstStyle/>
          <a:p>
            <a:pPr eaLnBrk="1" hangingPunct="1"/>
            <a:r>
              <a:rPr lang="en-US" altLang="cs-CZ" sz="2000" dirty="0" smtClean="0">
                <a:solidFill>
                  <a:srgbClr val="C00000"/>
                </a:solidFill>
              </a:rPr>
              <a:t>Substitution of C</a:t>
            </a:r>
            <a:r>
              <a:rPr lang="en-US" altLang="cs-CZ" sz="2000" dirty="0" smtClean="0">
                <a:solidFill>
                  <a:schemeClr val="tx1"/>
                </a:solidFill>
              </a:rPr>
              <a:t>T</a:t>
            </a:r>
            <a:r>
              <a:rPr lang="en-US" altLang="cs-CZ" sz="2000" dirty="0" smtClean="0">
                <a:solidFill>
                  <a:srgbClr val="C00000"/>
                </a:solidFill>
              </a:rPr>
              <a:t>T for C</a:t>
            </a:r>
            <a:r>
              <a:rPr lang="en-US" altLang="cs-CZ" sz="2000" dirty="0" smtClean="0">
                <a:solidFill>
                  <a:schemeClr val="tx1"/>
                </a:solidFill>
              </a:rPr>
              <a:t>A</a:t>
            </a:r>
            <a:r>
              <a:rPr lang="en-US" altLang="cs-CZ" sz="2000" dirty="0" smtClean="0">
                <a:solidFill>
                  <a:srgbClr val="C00000"/>
                </a:solidFill>
              </a:rPr>
              <a:t>T in sickle cell anemia in the beta chain of hemoglobin leads to substitution of one amino acid </a:t>
            </a:r>
            <a:r>
              <a:rPr lang="cs-CZ" altLang="cs-CZ" sz="2000" dirty="0" smtClean="0">
                <a:solidFill>
                  <a:srgbClr val="C00000"/>
                </a:solidFill>
              </a:rPr>
              <a:t>	   </a:t>
            </a:r>
            <a:r>
              <a:rPr lang="en-US" altLang="cs-CZ" sz="2000" dirty="0" smtClean="0">
                <a:solidFill>
                  <a:srgbClr val="C00000"/>
                </a:solidFill>
              </a:rPr>
              <a:t>joining the polymeric fibers </a:t>
            </a:r>
            <a:r>
              <a:rPr lang="cs-CZ" altLang="cs-CZ" sz="2000" dirty="0" smtClean="0">
                <a:solidFill>
                  <a:srgbClr val="C00000"/>
                </a:solidFill>
              </a:rPr>
              <a:t>     </a:t>
            </a:r>
            <a:r>
              <a:rPr lang="en-US" altLang="cs-CZ" sz="2000" dirty="0" smtClean="0">
                <a:solidFill>
                  <a:srgbClr val="C00000"/>
                </a:solidFill>
              </a:rPr>
              <a:t>the sickle-shaped form blood cells </a:t>
            </a:r>
            <a:endParaRPr lang="cs-CZ" altLang="cs-CZ" sz="2000" dirty="0" smtClean="0">
              <a:solidFill>
                <a:srgbClr val="C00000"/>
              </a:solidFill>
            </a:endParaRPr>
          </a:p>
        </p:txBody>
      </p:sp>
      <p:sp>
        <p:nvSpPr>
          <p:cNvPr id="69636" name="Text Box 8"/>
          <p:cNvSpPr txBox="1">
            <a:spLocks noChangeArrowheads="1"/>
          </p:cNvSpPr>
          <p:nvPr/>
        </p:nvSpPr>
        <p:spPr bwMode="auto">
          <a:xfrm>
            <a:off x="866775" y="2408238"/>
            <a:ext cx="2376488"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r>
              <a:rPr lang="cs-CZ" altLang="cs-CZ" sz="1400" b="1" dirty="0" err="1" smtClean="0">
                <a:solidFill>
                  <a:srgbClr val="FF0000"/>
                </a:solidFill>
              </a:rPr>
              <a:t>HbA</a:t>
            </a:r>
            <a:r>
              <a:rPr lang="cs-CZ" altLang="cs-CZ" sz="1400" b="1" dirty="0" smtClean="0">
                <a:solidFill>
                  <a:srgbClr val="FF0000"/>
                </a:solidFill>
              </a:rPr>
              <a:t>/</a:t>
            </a:r>
            <a:r>
              <a:rPr lang="cs-CZ" altLang="cs-CZ" sz="1400" b="1" dirty="0" err="1" smtClean="0">
                <a:solidFill>
                  <a:srgbClr val="FF0000"/>
                </a:solidFill>
              </a:rPr>
              <a:t>HbA</a:t>
            </a:r>
            <a:r>
              <a:rPr lang="cs-CZ" altLang="cs-CZ" sz="1400" b="1" dirty="0">
                <a:solidFill>
                  <a:srgbClr val="003366"/>
                </a:solidFill>
              </a:rPr>
              <a:t> </a:t>
            </a:r>
          </a:p>
          <a:p>
            <a:pPr eaLnBrk="1" hangingPunct="1">
              <a:spcBef>
                <a:spcPct val="0"/>
              </a:spcBef>
              <a:buClrTx/>
              <a:buSzTx/>
              <a:buFontTx/>
              <a:buNone/>
            </a:pPr>
            <a:r>
              <a:rPr lang="cs-CZ" altLang="cs-CZ" sz="1400" b="1" dirty="0" err="1">
                <a:solidFill>
                  <a:srgbClr val="003366"/>
                </a:solidFill>
              </a:rPr>
              <a:t>homozygotes</a:t>
            </a:r>
            <a:r>
              <a:rPr lang="cs-CZ" altLang="cs-CZ" sz="1400" b="1" dirty="0">
                <a:solidFill>
                  <a:srgbClr val="003366"/>
                </a:solidFill>
              </a:rPr>
              <a:t> - </a:t>
            </a:r>
            <a:r>
              <a:rPr lang="cs-CZ" altLang="cs-CZ" sz="1400" b="1" dirty="0" err="1">
                <a:solidFill>
                  <a:srgbClr val="003366"/>
                </a:solidFill>
              </a:rPr>
              <a:t>normal</a:t>
            </a:r>
            <a:endParaRPr lang="cs-CZ" altLang="cs-CZ" sz="1400" b="1" dirty="0">
              <a:solidFill>
                <a:srgbClr val="003366"/>
              </a:solidFill>
            </a:endParaRPr>
          </a:p>
          <a:p>
            <a:pPr eaLnBrk="1" hangingPunct="1">
              <a:spcBef>
                <a:spcPct val="0"/>
              </a:spcBef>
              <a:buClrTx/>
              <a:buSzTx/>
              <a:buFontTx/>
              <a:buNone/>
            </a:pPr>
            <a:endParaRPr lang="cs-CZ" altLang="cs-CZ" sz="1400" b="1" dirty="0">
              <a:solidFill>
                <a:srgbClr val="003366"/>
              </a:solidFill>
            </a:endParaRPr>
          </a:p>
          <a:p>
            <a:pPr eaLnBrk="1" hangingPunct="1">
              <a:spcBef>
                <a:spcPct val="0"/>
              </a:spcBef>
              <a:buClrTx/>
              <a:buSzTx/>
              <a:buFontTx/>
              <a:buNone/>
            </a:pPr>
            <a:r>
              <a:rPr lang="cs-CZ" altLang="cs-CZ" sz="1400" b="1" dirty="0" err="1" smtClean="0">
                <a:solidFill>
                  <a:srgbClr val="FF0000"/>
                </a:solidFill>
              </a:rPr>
              <a:t>HbA</a:t>
            </a:r>
            <a:r>
              <a:rPr lang="cs-CZ" altLang="cs-CZ" sz="1400" b="1" dirty="0" smtClean="0">
                <a:solidFill>
                  <a:srgbClr val="FF0000"/>
                </a:solidFill>
              </a:rPr>
              <a:t>/</a:t>
            </a:r>
            <a:r>
              <a:rPr lang="cs-CZ" altLang="cs-CZ" sz="1400" b="1" dirty="0" err="1" smtClean="0">
                <a:solidFill>
                  <a:srgbClr val="FF0000"/>
                </a:solidFill>
              </a:rPr>
              <a:t>HbS</a:t>
            </a:r>
            <a:r>
              <a:rPr lang="cs-CZ" altLang="cs-CZ" sz="1400" b="1" dirty="0" smtClean="0">
                <a:solidFill>
                  <a:srgbClr val="FF0000"/>
                </a:solidFill>
              </a:rPr>
              <a:t> </a:t>
            </a:r>
          </a:p>
          <a:p>
            <a:pPr eaLnBrk="1" hangingPunct="1">
              <a:spcBef>
                <a:spcPct val="0"/>
              </a:spcBef>
              <a:buClrTx/>
              <a:buSzTx/>
              <a:buFontTx/>
              <a:buNone/>
            </a:pPr>
            <a:r>
              <a:rPr lang="cs-CZ" altLang="cs-CZ" sz="1400" b="1" dirty="0" err="1">
                <a:solidFill>
                  <a:srgbClr val="003366"/>
                </a:solidFill>
              </a:rPr>
              <a:t>heterozygotes</a:t>
            </a:r>
            <a:endParaRPr lang="cs-CZ" altLang="cs-CZ" sz="1400" b="1" dirty="0">
              <a:solidFill>
                <a:srgbClr val="003366"/>
              </a:solidFill>
            </a:endParaRPr>
          </a:p>
          <a:p>
            <a:pPr eaLnBrk="1" hangingPunct="1">
              <a:spcBef>
                <a:spcPct val="0"/>
              </a:spcBef>
              <a:buClrTx/>
              <a:buSzTx/>
              <a:buFontTx/>
              <a:buNone/>
            </a:pPr>
            <a:endParaRPr lang="cs-CZ" altLang="cs-CZ" sz="1400" b="1" dirty="0">
              <a:solidFill>
                <a:srgbClr val="003366"/>
              </a:solidFill>
            </a:endParaRPr>
          </a:p>
          <a:p>
            <a:pPr eaLnBrk="1" hangingPunct="1">
              <a:spcBef>
                <a:spcPct val="0"/>
              </a:spcBef>
              <a:buClrTx/>
              <a:buSzTx/>
              <a:buFontTx/>
              <a:buNone/>
            </a:pPr>
            <a:r>
              <a:rPr lang="cs-CZ" altLang="cs-CZ" sz="1400" b="1" dirty="0" err="1" smtClean="0">
                <a:solidFill>
                  <a:srgbClr val="FF0000"/>
                </a:solidFill>
              </a:rPr>
              <a:t>HbS</a:t>
            </a:r>
            <a:r>
              <a:rPr lang="cs-CZ" altLang="cs-CZ" sz="1400" b="1" dirty="0" smtClean="0">
                <a:solidFill>
                  <a:srgbClr val="FF0000"/>
                </a:solidFill>
              </a:rPr>
              <a:t>/</a:t>
            </a:r>
            <a:r>
              <a:rPr lang="cs-CZ" altLang="cs-CZ" sz="1400" b="1" dirty="0" err="1" smtClean="0">
                <a:solidFill>
                  <a:srgbClr val="FF0000"/>
                </a:solidFill>
              </a:rPr>
              <a:t>HbS</a:t>
            </a:r>
            <a:r>
              <a:rPr lang="cs-CZ" altLang="cs-CZ" sz="1400" b="1" dirty="0" smtClean="0">
                <a:solidFill>
                  <a:srgbClr val="FF0000"/>
                </a:solidFill>
              </a:rPr>
              <a:t> - </a:t>
            </a:r>
            <a:r>
              <a:rPr lang="cs-CZ" altLang="cs-CZ" sz="1400" b="1" dirty="0" err="1" smtClean="0">
                <a:solidFill>
                  <a:srgbClr val="FF0000"/>
                </a:solidFill>
              </a:rPr>
              <a:t>sickle</a:t>
            </a:r>
            <a:r>
              <a:rPr lang="cs-CZ" altLang="cs-CZ" sz="1400" b="1" dirty="0" smtClean="0">
                <a:solidFill>
                  <a:srgbClr val="FF0000"/>
                </a:solidFill>
              </a:rPr>
              <a:t> cell </a:t>
            </a:r>
            <a:r>
              <a:rPr lang="cs-CZ" altLang="cs-CZ" sz="1400" b="1" dirty="0" err="1" smtClean="0">
                <a:solidFill>
                  <a:srgbClr val="FF0000"/>
                </a:solidFill>
              </a:rPr>
              <a:t>anaemia</a:t>
            </a:r>
            <a:endParaRPr lang="cs-CZ" altLang="cs-CZ" sz="1400" b="1" dirty="0" smtClean="0">
              <a:solidFill>
                <a:srgbClr val="FF0000"/>
              </a:solidFill>
            </a:endParaRPr>
          </a:p>
          <a:p>
            <a:pPr eaLnBrk="1" hangingPunct="1">
              <a:spcBef>
                <a:spcPct val="0"/>
              </a:spcBef>
              <a:buClrTx/>
              <a:buSzTx/>
              <a:buFontTx/>
              <a:buNone/>
            </a:pPr>
            <a:r>
              <a:rPr lang="cs-CZ" altLang="cs-CZ" sz="1400" dirty="0">
                <a:solidFill>
                  <a:srgbClr val="003366"/>
                </a:solidFill>
              </a:rPr>
              <a:t>(</a:t>
            </a:r>
            <a:r>
              <a:rPr lang="cs-CZ" altLang="cs-CZ" sz="1400" dirty="0" err="1">
                <a:solidFill>
                  <a:srgbClr val="003366"/>
                </a:solidFill>
              </a:rPr>
              <a:t>microcirculation</a:t>
            </a:r>
            <a:r>
              <a:rPr lang="cs-CZ" altLang="cs-CZ" sz="1400" dirty="0">
                <a:solidFill>
                  <a:srgbClr val="003366"/>
                </a:solidFill>
              </a:rPr>
              <a:t> </a:t>
            </a:r>
            <a:r>
              <a:rPr lang="cs-CZ" altLang="cs-CZ" sz="1400" dirty="0" err="1">
                <a:solidFill>
                  <a:srgbClr val="003366"/>
                </a:solidFill>
              </a:rPr>
              <a:t>disorders</a:t>
            </a:r>
            <a:r>
              <a:rPr lang="cs-CZ" altLang="cs-CZ" sz="1400" dirty="0">
                <a:solidFill>
                  <a:srgbClr val="003366"/>
                </a:solidFill>
              </a:rPr>
              <a:t>, </a:t>
            </a:r>
            <a:r>
              <a:rPr lang="cs-CZ" altLang="cs-CZ" sz="1400" dirty="0" err="1">
                <a:solidFill>
                  <a:srgbClr val="003366"/>
                </a:solidFill>
              </a:rPr>
              <a:t>capillary</a:t>
            </a:r>
            <a:r>
              <a:rPr lang="cs-CZ" altLang="cs-CZ" sz="1400" dirty="0">
                <a:solidFill>
                  <a:srgbClr val="003366"/>
                </a:solidFill>
              </a:rPr>
              <a:t> </a:t>
            </a:r>
            <a:r>
              <a:rPr lang="cs-CZ" altLang="cs-CZ" sz="1400" dirty="0" err="1">
                <a:solidFill>
                  <a:srgbClr val="003366"/>
                </a:solidFill>
              </a:rPr>
              <a:t>blockage</a:t>
            </a:r>
            <a:r>
              <a:rPr lang="cs-CZ" altLang="cs-CZ" sz="1400" dirty="0">
                <a:solidFill>
                  <a:srgbClr val="003366"/>
                </a:solidFill>
              </a:rPr>
              <a:t>, bone </a:t>
            </a:r>
            <a:r>
              <a:rPr lang="cs-CZ" altLang="cs-CZ" sz="1400" dirty="0" err="1">
                <a:solidFill>
                  <a:srgbClr val="003366"/>
                </a:solidFill>
              </a:rPr>
              <a:t>marrow</a:t>
            </a:r>
            <a:r>
              <a:rPr lang="cs-CZ" altLang="cs-CZ" sz="1400" dirty="0">
                <a:solidFill>
                  <a:srgbClr val="003366"/>
                </a:solidFill>
              </a:rPr>
              <a:t> </a:t>
            </a:r>
            <a:r>
              <a:rPr lang="cs-CZ" altLang="cs-CZ" sz="1400" dirty="0" err="1">
                <a:solidFill>
                  <a:srgbClr val="003366"/>
                </a:solidFill>
              </a:rPr>
              <a:t>infarction</a:t>
            </a:r>
            <a:r>
              <a:rPr lang="cs-CZ" altLang="cs-CZ" sz="1400" dirty="0">
                <a:solidFill>
                  <a:srgbClr val="003366"/>
                </a:solidFill>
              </a:rPr>
              <a:t>, </a:t>
            </a:r>
            <a:r>
              <a:rPr lang="cs-CZ" altLang="cs-CZ" sz="1400" dirty="0" err="1">
                <a:solidFill>
                  <a:srgbClr val="003366"/>
                </a:solidFill>
              </a:rPr>
              <a:t>tissue</a:t>
            </a:r>
            <a:r>
              <a:rPr lang="cs-CZ" altLang="cs-CZ" sz="1400" dirty="0">
                <a:solidFill>
                  <a:srgbClr val="003366"/>
                </a:solidFill>
              </a:rPr>
              <a:t> </a:t>
            </a:r>
            <a:r>
              <a:rPr lang="cs-CZ" altLang="cs-CZ" sz="1400" dirty="0" err="1">
                <a:solidFill>
                  <a:srgbClr val="003366"/>
                </a:solidFill>
              </a:rPr>
              <a:t>damage</a:t>
            </a:r>
            <a:r>
              <a:rPr lang="cs-CZ" altLang="cs-CZ" sz="1400" dirty="0">
                <a:solidFill>
                  <a:srgbClr val="003366"/>
                </a:solidFill>
              </a:rPr>
              <a:t>)</a:t>
            </a:r>
          </a:p>
          <a:p>
            <a:pPr eaLnBrk="1" hangingPunct="1">
              <a:spcBef>
                <a:spcPct val="0"/>
              </a:spcBef>
              <a:buClrTx/>
              <a:buSzTx/>
              <a:buFontTx/>
              <a:buNone/>
            </a:pPr>
            <a:endParaRPr lang="cs-CZ" altLang="cs-CZ" sz="1400" b="1" dirty="0">
              <a:solidFill>
                <a:srgbClr val="003366"/>
              </a:solidFill>
            </a:endParaRPr>
          </a:p>
          <a:p>
            <a:pPr eaLnBrk="1" hangingPunct="1">
              <a:spcBef>
                <a:spcPct val="0"/>
              </a:spcBef>
              <a:buClrTx/>
              <a:buSzTx/>
              <a:buFontTx/>
              <a:buNone/>
            </a:pPr>
            <a:r>
              <a:rPr lang="cs-CZ" altLang="cs-CZ" sz="1400" b="1" dirty="0">
                <a:solidFill>
                  <a:srgbClr val="003366"/>
                </a:solidFill>
              </a:rPr>
              <a:t>1 : 600 </a:t>
            </a:r>
            <a:r>
              <a:rPr lang="cs-CZ" altLang="cs-CZ" sz="1400" b="1" dirty="0" err="1">
                <a:solidFill>
                  <a:srgbClr val="003366"/>
                </a:solidFill>
              </a:rPr>
              <a:t>Afican</a:t>
            </a:r>
            <a:r>
              <a:rPr lang="cs-CZ" altLang="cs-CZ" sz="1400" b="1" dirty="0">
                <a:solidFill>
                  <a:srgbClr val="003366"/>
                </a:solidFill>
              </a:rPr>
              <a:t> </a:t>
            </a:r>
            <a:r>
              <a:rPr lang="cs-CZ" altLang="cs-CZ" sz="1400" b="1" dirty="0" err="1">
                <a:solidFill>
                  <a:srgbClr val="003366"/>
                </a:solidFill>
              </a:rPr>
              <a:t>Americans</a:t>
            </a:r>
            <a:endParaRPr lang="cs-CZ" altLang="cs-CZ" sz="1400" b="1" dirty="0">
              <a:solidFill>
                <a:srgbClr val="003366"/>
              </a:solidFill>
            </a:endParaRPr>
          </a:p>
          <a:p>
            <a:pPr eaLnBrk="1" hangingPunct="1">
              <a:spcBef>
                <a:spcPct val="0"/>
              </a:spcBef>
              <a:buClrTx/>
              <a:buSzTx/>
              <a:buFontTx/>
              <a:buNone/>
            </a:pPr>
            <a:endParaRPr lang="cs-CZ" altLang="cs-CZ" sz="1400" b="1" dirty="0">
              <a:solidFill>
                <a:srgbClr val="003366"/>
              </a:solidFill>
            </a:endParaRPr>
          </a:p>
          <a:p>
            <a:pPr eaLnBrk="1" hangingPunct="1">
              <a:spcBef>
                <a:spcPct val="0"/>
              </a:spcBef>
              <a:buClrTx/>
              <a:buSzTx/>
              <a:buFontTx/>
              <a:buNone/>
            </a:pPr>
            <a:r>
              <a:rPr lang="cs-CZ" altLang="cs-CZ" sz="1400" b="1" dirty="0" err="1" smtClean="0">
                <a:solidFill>
                  <a:srgbClr val="FF0000"/>
                </a:solidFill>
              </a:rPr>
              <a:t>HbA</a:t>
            </a:r>
            <a:r>
              <a:rPr lang="cs-CZ" altLang="cs-CZ" sz="1400" b="1" dirty="0" smtClean="0">
                <a:solidFill>
                  <a:srgbClr val="FF0000"/>
                </a:solidFill>
              </a:rPr>
              <a:t>/</a:t>
            </a:r>
            <a:r>
              <a:rPr lang="cs-CZ" altLang="cs-CZ" sz="1400" b="1" dirty="0" err="1" smtClean="0">
                <a:solidFill>
                  <a:srgbClr val="FF0000"/>
                </a:solidFill>
              </a:rPr>
              <a:t>HbA</a:t>
            </a:r>
            <a:r>
              <a:rPr lang="cs-CZ" altLang="cs-CZ" sz="1400" b="1" dirty="0" smtClean="0">
                <a:solidFill>
                  <a:srgbClr val="FF0000"/>
                </a:solidFill>
              </a:rPr>
              <a:t> : </a:t>
            </a:r>
            <a:r>
              <a:rPr lang="cs-CZ" altLang="cs-CZ" sz="1400" b="1" dirty="0" err="1" smtClean="0">
                <a:solidFill>
                  <a:srgbClr val="FF0000"/>
                </a:solidFill>
              </a:rPr>
              <a:t>HbA</a:t>
            </a:r>
            <a:r>
              <a:rPr lang="cs-CZ" altLang="cs-CZ" sz="1400" b="1" dirty="0" smtClean="0">
                <a:solidFill>
                  <a:srgbClr val="FF0000"/>
                </a:solidFill>
              </a:rPr>
              <a:t>/</a:t>
            </a:r>
            <a:r>
              <a:rPr lang="cs-CZ" altLang="cs-CZ" sz="1400" b="1" dirty="0" err="1" smtClean="0">
                <a:solidFill>
                  <a:srgbClr val="FF0000"/>
                </a:solidFill>
              </a:rPr>
              <a:t>HbS</a:t>
            </a:r>
            <a:r>
              <a:rPr lang="cs-CZ" altLang="cs-CZ" sz="1400" b="1" dirty="0" smtClean="0">
                <a:solidFill>
                  <a:srgbClr val="FF0000"/>
                </a:solidFill>
              </a:rPr>
              <a:t>  </a:t>
            </a:r>
          </a:p>
          <a:p>
            <a:pPr eaLnBrk="1" hangingPunct="1">
              <a:spcBef>
                <a:spcPct val="0"/>
              </a:spcBef>
              <a:buClrTx/>
              <a:buSzTx/>
              <a:buFontTx/>
              <a:buNone/>
            </a:pPr>
            <a:r>
              <a:rPr lang="cs-CZ" altLang="cs-CZ" sz="1400" b="1" dirty="0" smtClean="0">
                <a:solidFill>
                  <a:srgbClr val="FF0000"/>
                </a:solidFill>
              </a:rPr>
              <a:t>   1, 46 : 1</a:t>
            </a:r>
          </a:p>
          <a:p>
            <a:pPr eaLnBrk="1" hangingPunct="1">
              <a:spcBef>
                <a:spcPct val="0"/>
              </a:spcBef>
              <a:buClrTx/>
              <a:buSzTx/>
              <a:buFontTx/>
              <a:buNone/>
            </a:pPr>
            <a:r>
              <a:rPr lang="cs-CZ" altLang="cs-CZ" sz="1400" b="1" dirty="0" err="1">
                <a:solidFill>
                  <a:srgbClr val="003366"/>
                </a:solidFill>
              </a:rPr>
              <a:t>The</a:t>
            </a:r>
            <a:r>
              <a:rPr lang="cs-CZ" altLang="cs-CZ" sz="1400" b="1" dirty="0">
                <a:solidFill>
                  <a:srgbClr val="003366"/>
                </a:solidFill>
              </a:rPr>
              <a:t> mutant </a:t>
            </a:r>
            <a:r>
              <a:rPr lang="cs-CZ" altLang="cs-CZ" sz="1400" b="1" dirty="0" err="1">
                <a:solidFill>
                  <a:srgbClr val="003366"/>
                </a:solidFill>
              </a:rPr>
              <a:t>allele</a:t>
            </a:r>
            <a:r>
              <a:rPr lang="cs-CZ" altLang="cs-CZ" sz="1400" b="1" dirty="0">
                <a:solidFill>
                  <a:srgbClr val="003366"/>
                </a:solidFill>
              </a:rPr>
              <a:t> </a:t>
            </a:r>
            <a:r>
              <a:rPr lang="cs-CZ" altLang="cs-CZ" sz="1400" b="1" dirty="0" err="1">
                <a:solidFill>
                  <a:srgbClr val="003366"/>
                </a:solidFill>
              </a:rPr>
              <a:t>still</a:t>
            </a:r>
            <a:r>
              <a:rPr lang="cs-CZ" altLang="cs-CZ" sz="1400" b="1" dirty="0">
                <a:solidFill>
                  <a:srgbClr val="003366"/>
                </a:solidFill>
              </a:rPr>
              <a:t> </a:t>
            </a:r>
            <a:r>
              <a:rPr lang="cs-CZ" altLang="cs-CZ" sz="1400" b="1" dirty="0" err="1">
                <a:solidFill>
                  <a:srgbClr val="003366"/>
                </a:solidFill>
              </a:rPr>
              <a:t>persists</a:t>
            </a:r>
            <a:r>
              <a:rPr lang="cs-CZ" altLang="cs-CZ" sz="1400" b="1" dirty="0">
                <a:solidFill>
                  <a:srgbClr val="003366"/>
                </a:solidFill>
              </a:rPr>
              <a:t> in </a:t>
            </a:r>
            <a:r>
              <a:rPr lang="cs-CZ" altLang="cs-CZ" sz="1400" b="1" dirty="0" err="1">
                <a:solidFill>
                  <a:srgbClr val="003366"/>
                </a:solidFill>
              </a:rPr>
              <a:t>the</a:t>
            </a:r>
            <a:r>
              <a:rPr lang="cs-CZ" altLang="cs-CZ" sz="1400" b="1" dirty="0">
                <a:solidFill>
                  <a:srgbClr val="003366"/>
                </a:solidFill>
              </a:rPr>
              <a:t> </a:t>
            </a:r>
            <a:r>
              <a:rPr lang="cs-CZ" altLang="cs-CZ" sz="1400" b="1" dirty="0" err="1">
                <a:solidFill>
                  <a:srgbClr val="003366"/>
                </a:solidFill>
              </a:rPr>
              <a:t>population</a:t>
            </a:r>
            <a:r>
              <a:rPr lang="cs-CZ" altLang="cs-CZ" sz="1400" b="1" dirty="0">
                <a:solidFill>
                  <a:srgbClr val="003366"/>
                </a:solidFill>
              </a:rPr>
              <a:t>...?</a:t>
            </a:r>
          </a:p>
          <a:p>
            <a:pPr eaLnBrk="1" hangingPunct="1">
              <a:spcBef>
                <a:spcPct val="0"/>
              </a:spcBef>
              <a:buClrTx/>
              <a:buSzTx/>
              <a:buFontTx/>
              <a:buNone/>
            </a:pPr>
            <a:endParaRPr lang="cs-CZ" altLang="cs-CZ" sz="1400" b="1" dirty="0">
              <a:solidFill>
                <a:srgbClr val="003366"/>
              </a:solidFill>
            </a:endParaRPr>
          </a:p>
        </p:txBody>
      </p:sp>
      <p:sp>
        <p:nvSpPr>
          <p:cNvPr id="69637" name="Rectangle 9"/>
          <p:cNvSpPr>
            <a:spLocks noChangeArrowheads="1"/>
          </p:cNvSpPr>
          <p:nvPr/>
        </p:nvSpPr>
        <p:spPr bwMode="auto">
          <a:xfrm>
            <a:off x="755650" y="2332038"/>
            <a:ext cx="2459038" cy="4430712"/>
          </a:xfrm>
          <a:prstGeom prst="rect">
            <a:avLst/>
          </a:prstGeom>
          <a:noFill/>
          <a:ln w="31750">
            <a:solidFill>
              <a:srgbClr val="2972B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solidFill>
                <a:srgbClr val="003366"/>
              </a:solidFill>
            </a:endParaRPr>
          </a:p>
        </p:txBody>
      </p:sp>
      <p:sp>
        <p:nvSpPr>
          <p:cNvPr id="69638" name="Line 10"/>
          <p:cNvSpPr>
            <a:spLocks noChangeShapeType="1"/>
          </p:cNvSpPr>
          <p:nvPr/>
        </p:nvSpPr>
        <p:spPr bwMode="auto">
          <a:xfrm>
            <a:off x="5867400" y="765175"/>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39" name="Text Box 8"/>
          <p:cNvSpPr txBox="1">
            <a:spLocks noChangeArrowheads="1"/>
          </p:cNvSpPr>
          <p:nvPr/>
        </p:nvSpPr>
        <p:spPr bwMode="auto">
          <a:xfrm>
            <a:off x="4716463" y="2349500"/>
            <a:ext cx="30241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50000"/>
              </a:spcBef>
              <a:buClrTx/>
              <a:buSzTx/>
              <a:buFontTx/>
              <a:buNone/>
            </a:pPr>
            <a:r>
              <a:rPr lang="cs-CZ" altLang="cs-CZ" sz="1800"/>
              <a:t>Rozšíření srpkovité anémie</a:t>
            </a:r>
          </a:p>
        </p:txBody>
      </p:sp>
      <p:sp>
        <p:nvSpPr>
          <p:cNvPr id="3" name="Šipka doprava 2">
            <a:extLst/>
          </p:cNvPr>
          <p:cNvSpPr/>
          <p:nvPr/>
        </p:nvSpPr>
        <p:spPr>
          <a:xfrm>
            <a:off x="7524750" y="1410285"/>
            <a:ext cx="215900" cy="14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0" name="Šipka doprava 9">
            <a:extLst/>
          </p:cNvPr>
          <p:cNvSpPr/>
          <p:nvPr/>
        </p:nvSpPr>
        <p:spPr>
          <a:xfrm>
            <a:off x="4283968" y="1628800"/>
            <a:ext cx="215900" cy="14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11" name="Picture 12" descr="https://i.pinimg.com/originals/64/e0/e7/64e0e7b2ccdfe903b63be0a27666a11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276872"/>
            <a:ext cx="5854464" cy="44858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AutoShape 2"/>
          <p:cNvSpPr>
            <a:spLocks noGrp="1" noChangeArrowheads="1"/>
          </p:cNvSpPr>
          <p:nvPr>
            <p:ph type="title"/>
          </p:nvPr>
        </p:nvSpPr>
        <p:spPr>
          <a:xfrm>
            <a:off x="685800" y="765175"/>
            <a:ext cx="7772400" cy="1511300"/>
          </a:xfrm>
        </p:spPr>
        <p:txBody>
          <a:bodyPr/>
          <a:lstStyle/>
          <a:p>
            <a:pPr algn="ctr" eaLnBrk="1" hangingPunct="1"/>
            <a:r>
              <a:rPr lang="cs-CZ" altLang="cs-CZ" dirty="0" smtClean="0"/>
              <a:t/>
            </a:r>
            <a:br>
              <a:rPr lang="cs-CZ" altLang="cs-CZ" dirty="0" smtClean="0"/>
            </a:br>
            <a:r>
              <a:rPr lang="cs-CZ" altLang="cs-CZ" dirty="0" smtClean="0"/>
              <a:t/>
            </a:r>
            <a:br>
              <a:rPr lang="cs-CZ" altLang="cs-CZ" dirty="0" smtClean="0"/>
            </a:br>
            <a:r>
              <a:rPr lang="cs-CZ" altLang="cs-CZ" dirty="0" smtClean="0"/>
              <a:t/>
            </a:r>
            <a:br>
              <a:rPr lang="cs-CZ" altLang="cs-CZ" dirty="0" smtClean="0"/>
            </a:br>
            <a:r>
              <a:rPr lang="cs-CZ" altLang="cs-CZ" dirty="0" err="1" smtClean="0">
                <a:solidFill>
                  <a:srgbClr val="C00000"/>
                </a:solidFill>
              </a:rPr>
              <a:t>Cystic</a:t>
            </a:r>
            <a:r>
              <a:rPr lang="cs-CZ" altLang="cs-CZ" dirty="0" smtClean="0">
                <a:solidFill>
                  <a:srgbClr val="C00000"/>
                </a:solidFill>
              </a:rPr>
              <a:t> </a:t>
            </a:r>
            <a:r>
              <a:rPr lang="cs-CZ" altLang="cs-CZ" dirty="0" err="1" smtClean="0">
                <a:solidFill>
                  <a:srgbClr val="C00000"/>
                </a:solidFill>
              </a:rPr>
              <a:t>fibrosis</a:t>
            </a:r>
            <a:r>
              <a:rPr lang="cs-CZ" altLang="cs-CZ" dirty="0" smtClean="0">
                <a:solidFill>
                  <a:srgbClr val="C00000"/>
                </a:solidFill>
              </a:rPr>
              <a:t> – AR inheritance </a:t>
            </a:r>
            <a:r>
              <a:rPr lang="cs-CZ" altLang="cs-CZ" dirty="0" smtClean="0"/>
              <a:t/>
            </a:r>
            <a:br>
              <a:rPr lang="cs-CZ" altLang="cs-CZ" dirty="0" smtClean="0"/>
            </a:br>
            <a:endParaRPr lang="cs-CZ" altLang="cs-CZ" dirty="0" smtClean="0"/>
          </a:p>
        </p:txBody>
      </p:sp>
      <p:sp>
        <p:nvSpPr>
          <p:cNvPr id="50179" name="Rectangle 3"/>
          <p:cNvSpPr>
            <a:spLocks noGrp="1" noChangeArrowheads="1"/>
          </p:cNvSpPr>
          <p:nvPr>
            <p:ph type="body" idx="1"/>
          </p:nvPr>
        </p:nvSpPr>
        <p:spPr>
          <a:xfrm>
            <a:off x="827088" y="2420938"/>
            <a:ext cx="7693025" cy="3168650"/>
          </a:xfrm>
        </p:spPr>
        <p:txBody>
          <a:bodyPr/>
          <a:lstStyle/>
          <a:p>
            <a:pPr eaLnBrk="1" hangingPunct="1">
              <a:lnSpc>
                <a:spcPct val="80000"/>
              </a:lnSpc>
            </a:pPr>
            <a:r>
              <a:rPr lang="en-US" altLang="cs-CZ" sz="2000" b="1" dirty="0" smtClean="0"/>
              <a:t>one of the most common in Caucasians (predominant disease in Northern Europeans !!!)</a:t>
            </a:r>
          </a:p>
          <a:p>
            <a:pPr eaLnBrk="1" hangingPunct="1">
              <a:lnSpc>
                <a:spcPct val="80000"/>
              </a:lnSpc>
            </a:pPr>
            <a:endParaRPr lang="en-US" altLang="cs-CZ" sz="2000" b="1" dirty="0" smtClean="0"/>
          </a:p>
          <a:p>
            <a:pPr eaLnBrk="1" hangingPunct="1">
              <a:lnSpc>
                <a:spcPct val="80000"/>
              </a:lnSpc>
            </a:pPr>
            <a:r>
              <a:rPr lang="en-US" altLang="cs-CZ" sz="2000" b="1" dirty="0" smtClean="0"/>
              <a:t>basis - mutation in the </a:t>
            </a:r>
            <a:r>
              <a:rPr lang="en-US" altLang="cs-CZ" sz="2000" b="1" i="1" dirty="0" smtClean="0">
                <a:solidFill>
                  <a:srgbClr val="FF0000"/>
                </a:solidFill>
              </a:rPr>
              <a:t>CFTR </a:t>
            </a:r>
            <a:r>
              <a:rPr lang="en-US" altLang="cs-CZ" sz="2000" b="1" dirty="0" smtClean="0"/>
              <a:t>gene, range about 250 kb, coding region with 27 exons</a:t>
            </a:r>
          </a:p>
          <a:p>
            <a:pPr eaLnBrk="1" hangingPunct="1">
              <a:lnSpc>
                <a:spcPct val="80000"/>
              </a:lnSpc>
            </a:pPr>
            <a:r>
              <a:rPr lang="en-US" altLang="cs-CZ" sz="2000" b="1" dirty="0" smtClean="0"/>
              <a:t>gene discovered in 1989 (7q31)</a:t>
            </a:r>
          </a:p>
          <a:p>
            <a:pPr eaLnBrk="1" hangingPunct="1">
              <a:lnSpc>
                <a:spcPct val="80000"/>
              </a:lnSpc>
            </a:pPr>
            <a:r>
              <a:rPr lang="en-US" altLang="cs-CZ" sz="2000" b="1" dirty="0" smtClean="0"/>
              <a:t>incidence in the Czech Republic about 1/2000 - 1/3000</a:t>
            </a:r>
          </a:p>
          <a:p>
            <a:pPr eaLnBrk="1" hangingPunct="1">
              <a:lnSpc>
                <a:spcPct val="80000"/>
              </a:lnSpc>
            </a:pPr>
            <a:r>
              <a:rPr lang="en-US" altLang="cs-CZ" sz="2000" b="1" dirty="0" smtClean="0">
                <a:solidFill>
                  <a:srgbClr val="FF0000"/>
                </a:solidFill>
              </a:rPr>
              <a:t>frequency of carriers in the Czech Republic about 1/25-1/29</a:t>
            </a:r>
          </a:p>
          <a:p>
            <a:pPr eaLnBrk="1" hangingPunct="1">
              <a:lnSpc>
                <a:spcPct val="80000"/>
              </a:lnSpc>
            </a:pPr>
            <a:r>
              <a:rPr lang="en-US" altLang="cs-CZ" sz="2000" b="1" dirty="0" smtClean="0"/>
              <a:t>mean age at diagnosis 6-8 months, 66% of patients under 1 year</a:t>
            </a:r>
          </a:p>
          <a:p>
            <a:pPr eaLnBrk="1" hangingPunct="1">
              <a:lnSpc>
                <a:spcPct val="80000"/>
              </a:lnSpc>
            </a:pPr>
            <a:r>
              <a:rPr lang="en-US" altLang="cs-CZ" sz="2000" b="1" dirty="0" smtClean="0"/>
              <a:t>severity is limited mainly by lung involvement....</a:t>
            </a:r>
          </a:p>
          <a:p>
            <a:pPr eaLnBrk="1" hangingPunct="1">
              <a:lnSpc>
                <a:spcPct val="80000"/>
              </a:lnSpc>
            </a:pPr>
            <a:r>
              <a:rPr lang="en-US" altLang="cs-CZ" sz="2000" b="1" dirty="0" smtClean="0"/>
              <a:t>median survival in 1976 - 18 years, in 1995 - 30 years, very little improvement since 1990, now new drugs?</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AutoShape 2"/>
          <p:cNvSpPr>
            <a:spLocks noGrp="1" noChangeArrowheads="1"/>
          </p:cNvSpPr>
          <p:nvPr>
            <p:ph type="title"/>
          </p:nvPr>
        </p:nvSpPr>
        <p:spPr>
          <a:xfrm>
            <a:off x="836613" y="692696"/>
            <a:ext cx="7924800" cy="1358354"/>
          </a:xfrm>
        </p:spPr>
        <p:txBody>
          <a:bodyPr/>
          <a:lstStyle/>
          <a:p>
            <a:pPr algn="ctr" eaLnBrk="1" hangingPunct="1"/>
            <a:r>
              <a:rPr lang="en-US" altLang="cs-CZ" sz="2400" dirty="0" smtClean="0">
                <a:solidFill>
                  <a:srgbClr val="C00000"/>
                </a:solidFill>
              </a:rPr>
              <a:t>CF - pathophysiological defect - impaired ION TRANSPORT in epithelial cells</a:t>
            </a:r>
            <a:r>
              <a:rPr lang="cs-CZ" altLang="cs-CZ" sz="2400" dirty="0" smtClean="0">
                <a:solidFill>
                  <a:srgbClr val="C00000"/>
                </a:solidFill>
              </a:rPr>
              <a:t/>
            </a:r>
            <a:br>
              <a:rPr lang="cs-CZ" altLang="cs-CZ" sz="2400" dirty="0" smtClean="0">
                <a:solidFill>
                  <a:srgbClr val="C00000"/>
                </a:solidFill>
              </a:rPr>
            </a:br>
            <a:r>
              <a:rPr lang="en-US" altLang="cs-CZ" sz="1800" b="0" dirty="0" smtClean="0">
                <a:solidFill>
                  <a:srgbClr val="C00000"/>
                </a:solidFill>
              </a:rPr>
              <a:t>Photograph of the middle transverse section of the lung in a patient with CF (mucus plugs in the lungs)</a:t>
            </a:r>
            <a:endParaRPr lang="cs-CZ" altLang="cs-CZ" sz="1800" b="0" dirty="0" smtClean="0">
              <a:solidFill>
                <a:srgbClr val="C00000"/>
              </a:solidFill>
            </a:endParaRPr>
          </a:p>
        </p:txBody>
      </p:sp>
      <p:pic>
        <p:nvPicPr>
          <p:cNvPr id="52227" name="Picture 3">
            <a:extLst/>
          </p:cNvPr>
          <p:cNvPicPr>
            <a:picLocks noGrp="1" noChangeAspect="1" noChangeArrowheads="1"/>
          </p:cNvPicPr>
          <p:nvPr>
            <p:ph type="body" idx="1"/>
          </p:nvPr>
        </p:nvPicPr>
        <p:blipFill>
          <a:blip r:embed="rId2"/>
          <a:srcRect/>
          <a:stretch>
            <a:fillRect/>
          </a:stretch>
        </p:blipFill>
        <p:spPr>
          <a:xfrm>
            <a:off x="4859338" y="2420938"/>
            <a:ext cx="3497262" cy="4221162"/>
          </a:xfrm>
          <a:effectLst>
            <a:outerShdw blurRad="292100" dist="139700" dir="2700000" algn="tl" rotWithShape="0">
              <a:srgbClr val="333333">
                <a:alpha val="65000"/>
              </a:srgbClr>
            </a:outerShdw>
          </a:effectLst>
        </p:spPr>
      </p:pic>
      <p:sp>
        <p:nvSpPr>
          <p:cNvPr id="72709" name="Text Box 6"/>
          <p:cNvSpPr txBox="1">
            <a:spLocks noChangeArrowheads="1"/>
          </p:cNvSpPr>
          <p:nvPr/>
        </p:nvSpPr>
        <p:spPr bwMode="auto">
          <a:xfrm>
            <a:off x="1014413" y="2349500"/>
            <a:ext cx="3773487"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50000"/>
              </a:spcBef>
              <a:buClrTx/>
              <a:buSzTx/>
              <a:buFontTx/>
              <a:buNone/>
            </a:pPr>
            <a:r>
              <a:rPr lang="en-US" altLang="cs-CZ" sz="1600" b="1" dirty="0" smtClean="0"/>
              <a:t>CFTR protein </a:t>
            </a:r>
            <a:r>
              <a:rPr lang="en-US" altLang="cs-CZ" sz="1600" dirty="0" smtClean="0"/>
              <a:t>- chloride channel - regulates the flow of salts and water</a:t>
            </a:r>
          </a:p>
          <a:p>
            <a:pPr eaLnBrk="1" hangingPunct="1">
              <a:spcBef>
                <a:spcPct val="50000"/>
              </a:spcBef>
              <a:buClrTx/>
              <a:buSzTx/>
              <a:buFontTx/>
              <a:buNone/>
            </a:pPr>
            <a:r>
              <a:rPr lang="en-US" altLang="cs-CZ" sz="1800" b="1" dirty="0" smtClean="0">
                <a:solidFill>
                  <a:srgbClr val="FF0000"/>
                </a:solidFill>
              </a:rPr>
              <a:t>CF - mutation - the channel is missing or non-functional !</a:t>
            </a:r>
          </a:p>
          <a:p>
            <a:pPr eaLnBrk="1" hangingPunct="1">
              <a:spcBef>
                <a:spcPct val="50000"/>
              </a:spcBef>
              <a:buClrTx/>
              <a:buSzTx/>
              <a:buFontTx/>
              <a:buNone/>
            </a:pPr>
            <a:endParaRPr lang="en-US" altLang="cs-CZ" sz="1800" b="1" dirty="0"/>
          </a:p>
        </p:txBody>
      </p:sp>
      <p:pic>
        <p:nvPicPr>
          <p:cNvPr id="72711" name="Picture 7" descr="What is cystic fibrosis? – YourGeno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6475" y="3687763"/>
            <a:ext cx="2774364" cy="30969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288770" name="Picture 2" descr="Cystic Fibrosis: Signs, Symptoms, and Complic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 y="0"/>
            <a:ext cx="4416490" cy="6624736"/>
          </a:xfrm>
          <a:prstGeom prst="rect">
            <a:avLst/>
          </a:prstGeom>
          <a:noFill/>
          <a:extLst>
            <a:ext uri="{909E8E84-426E-40DD-AFC4-6F175D3DCCD1}">
              <a14:hiddenFill xmlns:a14="http://schemas.microsoft.com/office/drawing/2010/main">
                <a:solidFill>
                  <a:srgbClr val="FFFFFF"/>
                </a:solidFill>
              </a14:hiddenFill>
            </a:ext>
          </a:extLst>
        </p:spPr>
      </p:pic>
      <p:pic>
        <p:nvPicPr>
          <p:cNvPr id="288774" name="Picture 6" descr="Cystic fibro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030" y="0"/>
            <a:ext cx="4646288" cy="3717032"/>
          </a:xfrm>
          <a:prstGeom prst="rect">
            <a:avLst/>
          </a:prstGeom>
          <a:noFill/>
          <a:extLst>
            <a:ext uri="{909E8E84-426E-40DD-AFC4-6F175D3DCCD1}">
              <a14:hiddenFill xmlns:a14="http://schemas.microsoft.com/office/drawing/2010/main">
                <a:solidFill>
                  <a:srgbClr val="FFFFFF"/>
                </a:solidFill>
              </a14:hiddenFill>
            </a:ext>
          </a:extLst>
        </p:spPr>
      </p:pic>
      <p:pic>
        <p:nvPicPr>
          <p:cNvPr id="288776" name="Picture 8" descr="How to Help Your Child With Cystic Fibrosis – Cleveland Clinic"/>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378451" y="3429000"/>
            <a:ext cx="4703867" cy="3256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99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CF – </a:t>
            </a:r>
            <a:r>
              <a:rPr lang="cs-CZ" dirty="0" err="1" smtClean="0"/>
              <a:t>mutation</a:t>
            </a:r>
            <a:r>
              <a:rPr lang="cs-CZ" dirty="0" smtClean="0"/>
              <a:t> </a:t>
            </a:r>
            <a:r>
              <a:rPr lang="cs-CZ" dirty="0" err="1" smtClean="0"/>
              <a:t>types</a:t>
            </a:r>
            <a:r>
              <a:rPr lang="cs-CZ" dirty="0" smtClean="0"/>
              <a:t> in </a:t>
            </a:r>
            <a:r>
              <a:rPr lang="cs-CZ" dirty="0" err="1" smtClean="0"/>
              <a:t>Europe</a:t>
            </a:r>
            <a:endParaRPr lang="en-US" dirty="0"/>
          </a:p>
        </p:txBody>
      </p:sp>
      <p:pic>
        <p:nvPicPr>
          <p:cNvPr id="289794" name="Picture 2" descr="A retrospective study of cases diagnosed with cystic fibrosis at a single  care center in Syria | Egyptian Journal of Medical Human Genetics | Full  T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454179"/>
            <a:ext cx="5837315" cy="4039252"/>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119335" y="6525344"/>
            <a:ext cx="7693025" cy="202703"/>
          </a:xfrm>
        </p:spPr>
        <p:txBody>
          <a:bodyPr/>
          <a:lstStyle/>
          <a:p>
            <a:pPr marL="0" indent="0" algn="r">
              <a:buNone/>
            </a:pPr>
            <a:r>
              <a:rPr lang="en-US" sz="800" dirty="0" smtClean="0"/>
              <a:t>https://media.springernature.com/lw685/springer-static/image/art%3A10.1186%2Fs43042-021-00178-5/MediaObjects/43042_2021_178_Fig2_HTML.png</a:t>
            </a:r>
            <a:endParaRPr lang="en-US" sz="800" dirty="0"/>
          </a:p>
        </p:txBody>
      </p:sp>
    </p:spTree>
    <p:extLst>
      <p:ext uri="{BB962C8B-B14F-4D97-AF65-F5344CB8AC3E}">
        <p14:creationId xmlns:p14="http://schemas.microsoft.com/office/powerpoint/2010/main" val="3071410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endParaRPr lang="cs-CZ" altLang="cs-CZ" smtClean="0"/>
          </a:p>
        </p:txBody>
      </p:sp>
      <p:sp>
        <p:nvSpPr>
          <p:cNvPr id="68613" name="TextovéPole 1">
            <a:extLst/>
          </p:cNvPr>
          <p:cNvSpPr txBox="1">
            <a:spLocks noChangeArrowheads="1"/>
          </p:cNvSpPr>
          <p:nvPr/>
        </p:nvSpPr>
        <p:spPr bwMode="auto">
          <a:xfrm>
            <a:off x="2915816" y="2387352"/>
            <a:ext cx="5770984"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itchFamily="2" charset="2"/>
              <a:buChar char="l"/>
              <a:defRPr sz="2800">
                <a:solidFill>
                  <a:schemeClr val="tx1"/>
                </a:solidFill>
                <a:latin typeface="Arial" pitchFamily="34" charset="0"/>
              </a:defRPr>
            </a:lvl1pPr>
            <a:lvl2pPr marL="742950" indent="-285750">
              <a:spcBef>
                <a:spcPct val="20000"/>
              </a:spcBef>
              <a:buClr>
                <a:schemeClr val="tx1"/>
              </a:buClr>
              <a:buSzPct val="75000"/>
              <a:buChar char="–"/>
              <a:defRPr sz="2400">
                <a:solidFill>
                  <a:schemeClr val="tx1"/>
                </a:solidFill>
                <a:latin typeface="Arial" pitchFamily="34" charset="0"/>
              </a:defRPr>
            </a:lvl2pPr>
            <a:lvl3pPr marL="1143000" indent="-228600">
              <a:spcBef>
                <a:spcPct val="20000"/>
              </a:spcBef>
              <a:buClr>
                <a:schemeClr val="tx1"/>
              </a:buClr>
              <a:buSzPct val="75000"/>
              <a:buFont typeface="Wingdings" pitchFamily="2" charset="2"/>
              <a:buChar char="l"/>
              <a:defRPr sz="2000">
                <a:solidFill>
                  <a:schemeClr val="tx1"/>
                </a:solidFill>
                <a:latin typeface="Arial" pitchFamily="34" charset="0"/>
              </a:defRPr>
            </a:lvl3pPr>
            <a:lvl4pPr marL="1600200" indent="-228600">
              <a:spcBef>
                <a:spcPct val="20000"/>
              </a:spcBef>
              <a:buClr>
                <a:schemeClr val="tx1"/>
              </a:buClr>
              <a:buSzPct val="80000"/>
              <a:buChar char="–"/>
              <a:defRPr>
                <a:solidFill>
                  <a:schemeClr val="tx1"/>
                </a:solidFill>
                <a:latin typeface="Arial" pitchFamily="34" charset="0"/>
              </a:defRPr>
            </a:lvl4pPr>
            <a:lvl5pPr marL="2057400" indent="-228600">
              <a:spcBef>
                <a:spcPct val="20000"/>
              </a:spcBef>
              <a:buClr>
                <a:schemeClr val="tx1"/>
              </a:buClr>
              <a:buSzPct val="65000"/>
              <a:buFont typeface="Wingdings" pitchFamily="2" charset="2"/>
              <a:buChar char="l"/>
              <a:defRPr>
                <a:solidFill>
                  <a:schemeClr val="tx1"/>
                </a:solidFill>
                <a:latin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pitchFamily="34" charset="0"/>
              </a:defRPr>
            </a:lvl9pPr>
          </a:lstStyle>
          <a:p>
            <a:pPr marL="342900" indent="-342900" eaLnBrk="1" hangingPunct="1">
              <a:spcBef>
                <a:spcPct val="0"/>
              </a:spcBef>
              <a:buClrTx/>
              <a:buSzTx/>
              <a:defRPr/>
            </a:pPr>
            <a:r>
              <a:rPr lang="en-US" altLang="cs-CZ" sz="2000" b="1" dirty="0"/>
              <a:t>about 2000 mutations have been detected in the CFTR gene</a:t>
            </a:r>
            <a:r>
              <a:rPr lang="en-US" altLang="cs-CZ" sz="2000" b="1" dirty="0" smtClean="0"/>
              <a:t>...!!!!</a:t>
            </a:r>
            <a:endParaRPr lang="cs-CZ" altLang="cs-CZ" sz="2000" b="1" dirty="0" smtClean="0"/>
          </a:p>
          <a:p>
            <a:pPr marL="342900" indent="-342900" eaLnBrk="1" hangingPunct="1">
              <a:spcBef>
                <a:spcPct val="0"/>
              </a:spcBef>
              <a:buClrTx/>
              <a:buSzTx/>
              <a:defRPr/>
            </a:pPr>
            <a:r>
              <a:rPr lang="en-US" altLang="cs-CZ" sz="2000" dirty="0" smtClean="0"/>
              <a:t>there </a:t>
            </a:r>
            <a:r>
              <a:rPr lang="en-US" altLang="cs-CZ" sz="2000" dirty="0"/>
              <a:t>are 5 classes of mutations...different severity of disability  </a:t>
            </a:r>
            <a:endParaRPr lang="cs-CZ" altLang="cs-CZ" sz="2000" dirty="0" smtClean="0"/>
          </a:p>
          <a:p>
            <a:pPr marL="342900" indent="-342900" eaLnBrk="1" hangingPunct="1">
              <a:spcBef>
                <a:spcPct val="0"/>
              </a:spcBef>
              <a:buClrTx/>
              <a:buSzTx/>
              <a:defRPr/>
            </a:pPr>
            <a:r>
              <a:rPr lang="en-US" altLang="cs-CZ" sz="2000" b="1" dirty="0" smtClean="0"/>
              <a:t>only </a:t>
            </a:r>
            <a:r>
              <a:rPr lang="en-US" altLang="cs-CZ" sz="2000" b="1" dirty="0"/>
              <a:t>7 mutations above 1% of CF patients</a:t>
            </a:r>
          </a:p>
          <a:p>
            <a:pPr eaLnBrk="1" hangingPunct="1">
              <a:spcBef>
                <a:spcPct val="0"/>
              </a:spcBef>
              <a:buClrTx/>
              <a:buSzTx/>
              <a:buNone/>
              <a:defRPr/>
            </a:pPr>
            <a:endParaRPr lang="en-US" altLang="cs-CZ" sz="2000" b="1" dirty="0"/>
          </a:p>
          <a:p>
            <a:pPr eaLnBrk="1" hangingPunct="1">
              <a:spcBef>
                <a:spcPct val="0"/>
              </a:spcBef>
              <a:buClrTx/>
              <a:buSzTx/>
              <a:buNone/>
              <a:defRPr/>
            </a:pPr>
            <a:r>
              <a:rPr lang="en-US" altLang="cs-CZ" sz="2000" b="1" dirty="0">
                <a:solidFill>
                  <a:srgbClr val="FF0000"/>
                </a:solidFill>
              </a:rPr>
              <a:t>Patients:</a:t>
            </a:r>
          </a:p>
          <a:p>
            <a:pPr eaLnBrk="1" hangingPunct="1">
              <a:spcBef>
                <a:spcPct val="0"/>
              </a:spcBef>
              <a:buClrTx/>
              <a:buSzTx/>
              <a:buNone/>
              <a:defRPr/>
            </a:pPr>
            <a:r>
              <a:rPr lang="en-US" altLang="cs-CZ" sz="2000" b="1" dirty="0">
                <a:solidFill>
                  <a:srgbClr val="FF0000"/>
                </a:solidFill>
              </a:rPr>
              <a:t> 50% homozygous for dF508/dF508</a:t>
            </a:r>
          </a:p>
          <a:p>
            <a:pPr eaLnBrk="1" hangingPunct="1">
              <a:spcBef>
                <a:spcPct val="0"/>
              </a:spcBef>
              <a:buClrTx/>
              <a:buSzTx/>
              <a:buNone/>
              <a:defRPr/>
            </a:pPr>
            <a:r>
              <a:rPr lang="en-US" altLang="cs-CZ" sz="2000" b="1" dirty="0">
                <a:solidFill>
                  <a:srgbClr val="FF0000"/>
                </a:solidFill>
              </a:rPr>
              <a:t> 40% compound </a:t>
            </a:r>
            <a:r>
              <a:rPr lang="en-US" altLang="cs-CZ" sz="2000" b="1" dirty="0" err="1" smtClean="0">
                <a:solidFill>
                  <a:srgbClr val="FF0000"/>
                </a:solidFill>
              </a:rPr>
              <a:t>heterozyg</a:t>
            </a:r>
            <a:r>
              <a:rPr lang="cs-CZ" altLang="cs-CZ" sz="2000" b="1" dirty="0" err="1" smtClean="0">
                <a:solidFill>
                  <a:srgbClr val="FF0000"/>
                </a:solidFill>
              </a:rPr>
              <a:t>ous</a:t>
            </a:r>
            <a:r>
              <a:rPr lang="en-US" altLang="cs-CZ" sz="2000" b="1" dirty="0" smtClean="0">
                <a:solidFill>
                  <a:srgbClr val="FF0000"/>
                </a:solidFill>
              </a:rPr>
              <a:t> </a:t>
            </a:r>
            <a:r>
              <a:rPr lang="en-US" altLang="cs-CZ" sz="2000" b="1" dirty="0">
                <a:solidFill>
                  <a:srgbClr val="FF0000"/>
                </a:solidFill>
              </a:rPr>
              <a:t>- dF508 and other mutant allel</a:t>
            </a:r>
            <a:r>
              <a:rPr lang="en-US" altLang="cs-CZ" sz="2000" b="1" dirty="0"/>
              <a:t>e</a:t>
            </a:r>
          </a:p>
          <a:p>
            <a:pPr eaLnBrk="1" hangingPunct="1">
              <a:spcBef>
                <a:spcPct val="0"/>
              </a:spcBef>
              <a:buClrTx/>
              <a:buSzTx/>
              <a:buNone/>
              <a:defRPr/>
            </a:pPr>
            <a:r>
              <a:rPr lang="en-US" altLang="cs-CZ" sz="2000" b="1" dirty="0"/>
              <a:t>   A standard.... a1 a2 a3 ... mutations a1a2 </a:t>
            </a:r>
            <a:r>
              <a:rPr lang="en-US" altLang="cs-CZ" sz="2000" b="1" dirty="0" smtClean="0"/>
              <a:t>a1a3 </a:t>
            </a:r>
            <a:r>
              <a:rPr lang="en-US" altLang="cs-CZ" sz="2000" b="1" dirty="0"/>
              <a:t>... patients</a:t>
            </a:r>
          </a:p>
          <a:p>
            <a:pPr eaLnBrk="1" hangingPunct="1">
              <a:spcBef>
                <a:spcPct val="0"/>
              </a:spcBef>
              <a:buClrTx/>
              <a:buSzTx/>
              <a:buNone/>
              <a:defRPr/>
            </a:pPr>
            <a:endParaRPr lang="en-US" altLang="cs-CZ" sz="2000" b="1" dirty="0"/>
          </a:p>
          <a:p>
            <a:pPr eaLnBrk="1" hangingPunct="1">
              <a:spcBef>
                <a:spcPct val="0"/>
              </a:spcBef>
              <a:buClrTx/>
              <a:buSzTx/>
              <a:buNone/>
              <a:defRPr/>
            </a:pPr>
            <a:r>
              <a:rPr lang="en-US" altLang="cs-CZ" sz="2000" b="1" dirty="0"/>
              <a:t>Allelic heterogeneity ! </a:t>
            </a:r>
            <a:endParaRPr lang="cs-CZ" altLang="cs-CZ" sz="2000" b="1" dirty="0"/>
          </a:p>
        </p:txBody>
      </p:sp>
      <p:sp>
        <p:nvSpPr>
          <p:cNvPr id="2" name="Zaoblený obdélník 1">
            <a:extLst/>
          </p:cNvPr>
          <p:cNvSpPr/>
          <p:nvPr/>
        </p:nvSpPr>
        <p:spPr>
          <a:xfrm>
            <a:off x="4572000" y="188912"/>
            <a:ext cx="4222750" cy="2015951"/>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cs-CZ" altLang="cs-CZ" sz="2400" b="1" dirty="0" err="1" smtClean="0">
                <a:solidFill>
                  <a:schemeClr val="bg1"/>
                </a:solidFill>
              </a:rPr>
              <a:t>Higher</a:t>
            </a:r>
            <a:r>
              <a:rPr lang="cs-CZ" altLang="cs-CZ" sz="2400" b="1" dirty="0" smtClean="0">
                <a:solidFill>
                  <a:schemeClr val="bg1"/>
                </a:solidFill>
              </a:rPr>
              <a:t> </a:t>
            </a:r>
            <a:r>
              <a:rPr lang="cs-CZ" altLang="cs-CZ" sz="2400" b="1" dirty="0" err="1" smtClean="0">
                <a:solidFill>
                  <a:schemeClr val="bg1"/>
                </a:solidFill>
              </a:rPr>
              <a:t>concerntartion</a:t>
            </a:r>
            <a:r>
              <a:rPr lang="cs-CZ" altLang="cs-CZ" sz="2400" b="1" dirty="0" smtClean="0">
                <a:solidFill>
                  <a:schemeClr val="bg1"/>
                </a:solidFill>
              </a:rPr>
              <a:t> </a:t>
            </a:r>
            <a:r>
              <a:rPr lang="cs-CZ" altLang="cs-CZ" sz="2400" b="1" dirty="0" err="1" smtClean="0">
                <a:solidFill>
                  <a:schemeClr val="bg1"/>
                </a:solidFill>
              </a:rPr>
              <a:t>of</a:t>
            </a:r>
            <a:r>
              <a:rPr lang="cs-CZ" altLang="cs-CZ" sz="2400" b="1" dirty="0" smtClean="0">
                <a:solidFill>
                  <a:schemeClr val="bg1"/>
                </a:solidFill>
              </a:rPr>
              <a:t> </a:t>
            </a:r>
            <a:r>
              <a:rPr lang="cs-CZ" altLang="cs-CZ" sz="2400" b="1" dirty="0" err="1" smtClean="0">
                <a:solidFill>
                  <a:schemeClr val="bg1"/>
                </a:solidFill>
              </a:rPr>
              <a:t>NaCL</a:t>
            </a:r>
            <a:r>
              <a:rPr lang="cs-CZ" altLang="cs-CZ" sz="2400" b="1" dirty="0" smtClean="0">
                <a:solidFill>
                  <a:schemeClr val="bg1"/>
                </a:solidFill>
              </a:rPr>
              <a:t> in </a:t>
            </a:r>
            <a:r>
              <a:rPr lang="cs-CZ" altLang="cs-CZ" sz="2400" b="1" dirty="0" err="1" smtClean="0">
                <a:solidFill>
                  <a:schemeClr val="bg1"/>
                </a:solidFill>
              </a:rPr>
              <a:t>sweat</a:t>
            </a:r>
            <a:r>
              <a:rPr lang="cs-CZ" altLang="cs-CZ" sz="2400" b="1" dirty="0" smtClean="0">
                <a:solidFill>
                  <a:schemeClr val="bg1"/>
                </a:solidFill>
              </a:rPr>
              <a:t>…. „Salty </a:t>
            </a:r>
            <a:r>
              <a:rPr lang="cs-CZ" altLang="cs-CZ" sz="2400" b="1" dirty="0" err="1" smtClean="0">
                <a:solidFill>
                  <a:schemeClr val="bg1"/>
                </a:solidFill>
              </a:rPr>
              <a:t>children</a:t>
            </a:r>
            <a:r>
              <a:rPr lang="cs-CZ" altLang="cs-CZ" sz="2400" b="1" dirty="0" smtClean="0">
                <a:solidFill>
                  <a:schemeClr val="bg1"/>
                </a:solidFill>
              </a:rPr>
              <a:t>“</a:t>
            </a:r>
            <a:endParaRPr lang="cs-CZ" altLang="cs-CZ" sz="2400" b="1" dirty="0">
              <a:solidFill>
                <a:schemeClr val="bg1"/>
              </a:solidFill>
            </a:endParaRPr>
          </a:p>
        </p:txBody>
      </p:sp>
      <p:pic>
        <p:nvPicPr>
          <p:cNvPr id="76808" name="Picture 8" descr="27 Cystic Fibrosis ideas | cystic fibrosis, cystic fibrosis awareness, cystic  fibrosis quo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1883"/>
            <a:ext cx="2592288" cy="64807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3"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pic>
        <p:nvPicPr>
          <p:cNvPr id="292866" name="Picture 2" descr="Cystic fibrosis CF. Cysticfibrosis Cystic fibrosis the most common  autosomal recessive (AR) disorder among Caucasians chronic and progressive  disease. - ppt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384"/>
            <a:ext cx="9144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092280" y="6459036"/>
            <a:ext cx="1925960" cy="169277"/>
          </a:xfrm>
          <a:prstGeom prst="rect">
            <a:avLst/>
          </a:prstGeom>
        </p:spPr>
        <p:txBody>
          <a:bodyPr wrap="square">
            <a:spAutoFit/>
          </a:bodyPr>
          <a:lstStyle/>
          <a:p>
            <a:pPr algn="ctr"/>
            <a:r>
              <a:rPr lang="en-US" sz="500" dirty="0" smtClean="0"/>
              <a:t>https://images.slideplayer.com/19/5867314/slides/slide_5.jpg</a:t>
            </a:r>
            <a:endParaRPr lang="en-US" sz="500" dirty="0"/>
          </a:p>
        </p:txBody>
      </p:sp>
    </p:spTree>
    <p:extLst>
      <p:ext uri="{BB962C8B-B14F-4D97-AF65-F5344CB8AC3E}">
        <p14:creationId xmlns:p14="http://schemas.microsoft.com/office/powerpoint/2010/main" val="9270463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251520" y="116632"/>
            <a:ext cx="8709025" cy="1512143"/>
          </a:xfrm>
        </p:spPr>
        <p:txBody>
          <a:bodyPr/>
          <a:lstStyle/>
          <a:p>
            <a:r>
              <a:rPr lang="cs-CZ" altLang="cs-CZ" sz="2400" dirty="0" smtClean="0"/>
              <a:t>T</a:t>
            </a:r>
            <a:r>
              <a:rPr lang="en-US" altLang="cs-CZ" sz="2400" dirty="0" smtClean="0"/>
              <a:t>he most common </a:t>
            </a:r>
            <a:r>
              <a:rPr lang="en-US" altLang="cs-CZ" sz="2400" i="1" dirty="0" smtClean="0"/>
              <a:t>CFTR</a:t>
            </a:r>
            <a:r>
              <a:rPr lang="en-US" altLang="cs-CZ" sz="2400" dirty="0" smtClean="0"/>
              <a:t> gene mutations in the Czech population </a:t>
            </a:r>
            <a:r>
              <a:rPr lang="cs-CZ" altLang="cs-CZ" sz="2400" dirty="0" smtClean="0"/>
              <a:t> - </a:t>
            </a:r>
            <a:r>
              <a:rPr lang="en-US" altLang="cs-CZ" sz="2400" dirty="0" smtClean="0"/>
              <a:t>allelic heterogeneity - multiple mutations at the same locus = composition of heterozygotes</a:t>
            </a:r>
            <a:endParaRPr lang="cs-CZ" altLang="cs-CZ" sz="2400" dirty="0" smtClean="0"/>
          </a:p>
        </p:txBody>
      </p:sp>
      <p:sp>
        <p:nvSpPr>
          <p:cNvPr id="77827" name="Rectangle 3"/>
          <p:cNvSpPr>
            <a:spLocks noGrp="1" noChangeArrowheads="1"/>
          </p:cNvSpPr>
          <p:nvPr>
            <p:ph type="body" idx="1"/>
          </p:nvPr>
        </p:nvSpPr>
        <p:spPr>
          <a:xfrm>
            <a:off x="755650" y="2613025"/>
            <a:ext cx="7772400" cy="3603625"/>
          </a:xfrm>
          <a:solidFill>
            <a:schemeClr val="bg1"/>
          </a:solidFill>
          <a:ln w="38100">
            <a:solidFill>
              <a:schemeClr val="tx1"/>
            </a:solidFill>
            <a:miter lim="800000"/>
            <a:headEnd/>
            <a:tailEnd/>
          </a:ln>
        </p:spPr>
        <p:txBody>
          <a:bodyPr/>
          <a:lstStyle/>
          <a:p>
            <a:pPr marL="533400" indent="-533400">
              <a:lnSpc>
                <a:spcPct val="90000"/>
              </a:lnSpc>
              <a:buFont typeface="Festive" pitchFamily="34" charset="2"/>
              <a:buNone/>
            </a:pPr>
            <a:r>
              <a:rPr lang="cs-CZ" altLang="cs-CZ" sz="1800" b="1" dirty="0" smtClean="0"/>
              <a:t>1.  </a:t>
            </a:r>
            <a:r>
              <a:rPr lang="cs-CZ" altLang="cs-CZ" sz="1800" b="1" dirty="0" smtClean="0">
                <a:solidFill>
                  <a:srgbClr val="FF0000"/>
                </a:solidFill>
              </a:rPr>
              <a:t>dF508                               68,8%                           10</a:t>
            </a:r>
          </a:p>
          <a:p>
            <a:pPr marL="533400" indent="-533400">
              <a:lnSpc>
                <a:spcPct val="90000"/>
              </a:lnSpc>
              <a:buFont typeface="Festive" pitchFamily="34" charset="2"/>
              <a:buNone/>
            </a:pPr>
            <a:r>
              <a:rPr lang="cs-CZ" altLang="cs-CZ" sz="1800" b="1" dirty="0" smtClean="0"/>
              <a:t>2.  </a:t>
            </a:r>
            <a:r>
              <a:rPr lang="cs-CZ" altLang="cs-CZ" sz="1800" b="1" dirty="0" err="1" smtClean="0"/>
              <a:t>CFTRdele</a:t>
            </a:r>
            <a:r>
              <a:rPr lang="cs-CZ" altLang="cs-CZ" sz="1800" b="1" dirty="0" smtClean="0"/>
              <a:t> 2,3 (21kb)       4,64%                           2, 3</a:t>
            </a:r>
          </a:p>
          <a:p>
            <a:pPr marL="533400" indent="-533400">
              <a:lnSpc>
                <a:spcPct val="90000"/>
              </a:lnSpc>
              <a:buFontTx/>
              <a:buNone/>
            </a:pPr>
            <a:r>
              <a:rPr lang="cs-CZ" altLang="cs-CZ" sz="1800" b="1" dirty="0" smtClean="0"/>
              <a:t>3.  G551D                              4,03%                            11</a:t>
            </a:r>
          </a:p>
          <a:p>
            <a:pPr marL="533400" indent="-533400">
              <a:lnSpc>
                <a:spcPct val="90000"/>
              </a:lnSpc>
              <a:buFontTx/>
              <a:buNone/>
            </a:pPr>
            <a:r>
              <a:rPr lang="cs-CZ" altLang="cs-CZ" sz="1800" b="1" dirty="0" smtClean="0"/>
              <a:t>4.  N1303K                            3,02%                            21</a:t>
            </a:r>
          </a:p>
          <a:p>
            <a:pPr marL="533400" indent="-533400">
              <a:lnSpc>
                <a:spcPct val="90000"/>
              </a:lnSpc>
              <a:buFontTx/>
              <a:buNone/>
            </a:pPr>
            <a:r>
              <a:rPr lang="cs-CZ" altLang="cs-CZ" sz="1800" b="1" dirty="0" smtClean="0"/>
              <a:t>5.  G542X                              2,22%                            11</a:t>
            </a:r>
          </a:p>
          <a:p>
            <a:pPr marL="533400" indent="-533400">
              <a:lnSpc>
                <a:spcPct val="90000"/>
              </a:lnSpc>
              <a:buFontTx/>
              <a:buNone/>
            </a:pPr>
            <a:r>
              <a:rPr lang="cs-CZ" altLang="cs-CZ" sz="1800" b="1" dirty="0" smtClean="0"/>
              <a:t>6.  1898+1 G-A                      2,04%                         intron</a:t>
            </a:r>
          </a:p>
          <a:p>
            <a:pPr marL="533400" indent="-533400">
              <a:lnSpc>
                <a:spcPct val="90000"/>
              </a:lnSpc>
              <a:buFontTx/>
              <a:buNone/>
            </a:pPr>
            <a:r>
              <a:rPr lang="cs-CZ" altLang="cs-CZ" sz="1800" b="1" dirty="0" smtClean="0"/>
              <a:t>7.  2143delT                          1,11%                            12</a:t>
            </a:r>
          </a:p>
          <a:p>
            <a:pPr marL="533400" indent="-533400">
              <a:lnSpc>
                <a:spcPct val="90000"/>
              </a:lnSpc>
              <a:buFontTx/>
              <a:buNone/>
            </a:pPr>
            <a:r>
              <a:rPr lang="cs-CZ" altLang="cs-CZ" sz="1800" b="1" dirty="0" smtClean="0"/>
              <a:t>8.  R347P                               0,74%                             7</a:t>
            </a:r>
          </a:p>
          <a:p>
            <a:pPr marL="533400" indent="-533400">
              <a:lnSpc>
                <a:spcPct val="90000"/>
              </a:lnSpc>
              <a:buFontTx/>
              <a:buNone/>
            </a:pPr>
            <a:r>
              <a:rPr lang="cs-CZ" altLang="cs-CZ" sz="1800" b="1" dirty="0" smtClean="0"/>
              <a:t>9.  W1282X                            0,55%                              20</a:t>
            </a:r>
          </a:p>
          <a:p>
            <a:pPr marL="533400" indent="-533400">
              <a:lnSpc>
                <a:spcPct val="90000"/>
              </a:lnSpc>
              <a:buFontTx/>
              <a:buNone/>
            </a:pPr>
            <a:r>
              <a:rPr lang="cs-CZ" altLang="cs-CZ" sz="1800" b="1" dirty="0" smtClean="0"/>
              <a:t>10. E92X                                0,37%                              4</a:t>
            </a:r>
          </a:p>
          <a:p>
            <a:pPr marL="533400" indent="-533400">
              <a:lnSpc>
                <a:spcPct val="90000"/>
              </a:lnSpc>
              <a:buFontTx/>
              <a:buNone/>
            </a:pPr>
            <a:r>
              <a:rPr lang="cs-CZ" altLang="cs-CZ" sz="1800" b="1" dirty="0" smtClean="0"/>
              <a:t>11. R1162X                            0,37%                            19</a:t>
            </a:r>
          </a:p>
        </p:txBody>
      </p:sp>
      <p:sp>
        <p:nvSpPr>
          <p:cNvPr id="77828" name="Text Box 4"/>
          <p:cNvSpPr txBox="1">
            <a:spLocks noChangeArrowheads="1"/>
          </p:cNvSpPr>
          <p:nvPr/>
        </p:nvSpPr>
        <p:spPr bwMode="auto">
          <a:xfrm>
            <a:off x="755650" y="1808163"/>
            <a:ext cx="7772400" cy="784830"/>
          </a:xfrm>
          <a:prstGeom prst="rect">
            <a:avLst/>
          </a:prstGeom>
          <a:solidFill>
            <a:schemeClr val="bg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50000"/>
              </a:spcBef>
              <a:buClrTx/>
              <a:buSzTx/>
              <a:buFontTx/>
              <a:buNone/>
            </a:pPr>
            <a:r>
              <a:rPr kumimoji="1" lang="en-US" altLang="cs-CZ" sz="1800" b="1" dirty="0" smtClean="0"/>
              <a:t>MUTATION </a:t>
            </a:r>
            <a:r>
              <a:rPr kumimoji="1" lang="cs-CZ" altLang="cs-CZ" sz="1800" b="1" dirty="0" smtClean="0"/>
              <a:t>	    F</a:t>
            </a:r>
            <a:r>
              <a:rPr kumimoji="1" lang="en-US" altLang="cs-CZ" sz="1800" b="1" dirty="0" smtClean="0"/>
              <a:t>REQUENCY IN CF PAC.</a:t>
            </a:r>
            <a:r>
              <a:rPr kumimoji="1" lang="cs-CZ" altLang="cs-CZ" sz="1800" b="1" dirty="0" smtClean="0"/>
              <a:t>  </a:t>
            </a:r>
            <a:r>
              <a:rPr kumimoji="1" lang="en-US" altLang="cs-CZ" sz="1800" b="1" dirty="0" smtClean="0"/>
              <a:t> </a:t>
            </a:r>
            <a:r>
              <a:rPr kumimoji="1" lang="cs-CZ" altLang="cs-CZ" sz="1800" b="1" dirty="0" smtClean="0"/>
              <a:t>  </a:t>
            </a:r>
            <a:r>
              <a:rPr kumimoji="1" lang="en-US" altLang="cs-CZ" sz="1800" b="1" dirty="0" smtClean="0"/>
              <a:t>EXON (26)</a:t>
            </a:r>
          </a:p>
          <a:p>
            <a:pPr eaLnBrk="1" hangingPunct="1">
              <a:spcBef>
                <a:spcPct val="50000"/>
              </a:spcBef>
              <a:buClrTx/>
              <a:buSzTx/>
              <a:buFontTx/>
              <a:buNone/>
            </a:pPr>
            <a:r>
              <a:rPr kumimoji="1" lang="en-US" altLang="cs-CZ" sz="1800" b="1" dirty="0" smtClean="0"/>
              <a:t>                                              </a:t>
            </a:r>
            <a:endParaRPr kumimoji="1" lang="cs-CZ" altLang="cs-CZ" sz="18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p:cNvPr>
          <p:cNvSpPr>
            <a:spLocks noGrp="1"/>
          </p:cNvSpPr>
          <p:nvPr>
            <p:ph type="title" idx="4294967295"/>
          </p:nvPr>
        </p:nvSpPr>
        <p:spPr>
          <a:extLst/>
        </p:spPr>
        <p:txBody>
          <a:bodyPr>
            <a:noAutofit/>
            <a:scene3d>
              <a:camera prst="orthographicFront"/>
              <a:lightRig rig="soft" dir="t">
                <a:rot lat="0" lon="0" rev="16800000"/>
              </a:lightRig>
            </a:scene3d>
            <a:sp3d prstMaterial="softEdge">
              <a:bevelT w="38100" h="38100"/>
            </a:sp3d>
          </a:bodyPr>
          <a:lstStyle/>
          <a:p>
            <a:pPr eaLnBrk="1" fontAlgn="auto" hangingPunct="1">
              <a:spcAft>
                <a:spcPts val="0"/>
              </a:spcAft>
              <a:defRPr/>
            </a:pPr>
            <a:r>
              <a:rPr lang="cs-CZ" kern="1200" dirty="0" err="1">
                <a:ln w="6350">
                  <a:noFill/>
                </a:ln>
              </a:rPr>
              <a:t>Human</a:t>
            </a:r>
            <a:r>
              <a:rPr lang="cs-CZ" kern="1200" dirty="0">
                <a:ln w="6350">
                  <a:noFill/>
                </a:ln>
              </a:rPr>
              <a:t> Genome </a:t>
            </a:r>
            <a:r>
              <a:rPr lang="cs-CZ" kern="1200" dirty="0" smtClean="0">
                <a:ln w="6350">
                  <a:noFill/>
                </a:ln>
              </a:rPr>
              <a:t>Project</a:t>
            </a:r>
            <a:endParaRPr lang="cs-CZ" kern="1200" dirty="0">
              <a:ln w="6350">
                <a:noFill/>
              </a:ln>
            </a:endParaRPr>
          </a:p>
        </p:txBody>
      </p:sp>
      <p:pic>
        <p:nvPicPr>
          <p:cNvPr id="17411" name="Picture 4" descr="C:\___allimages\logos_posters\HGPlogo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357188"/>
            <a:ext cx="1897062"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ovéPole 6"/>
          <p:cNvSpPr txBox="1">
            <a:spLocks noChangeArrowheads="1"/>
          </p:cNvSpPr>
          <p:nvPr/>
        </p:nvSpPr>
        <p:spPr bwMode="auto">
          <a:xfrm>
            <a:off x="971550" y="5300663"/>
            <a:ext cx="76295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b="1" dirty="0" smtClean="0">
                <a:cs typeface="Arial" panose="020B0604020202020204" pitchFamily="34" charset="0"/>
              </a:rPr>
              <a:t>In 2003 </a:t>
            </a:r>
            <a:r>
              <a:rPr lang="cs-CZ" altLang="cs-CZ" sz="2400" b="1" dirty="0" err="1" smtClean="0">
                <a:cs typeface="Arial" panose="020B0604020202020204" pitchFamily="34" charset="0"/>
              </a:rPr>
              <a:t>was</a:t>
            </a:r>
            <a:r>
              <a:rPr lang="cs-CZ" altLang="cs-CZ" sz="2400" b="1" dirty="0" smtClean="0">
                <a:cs typeface="Arial" panose="020B0604020202020204" pitchFamily="34" charset="0"/>
              </a:rPr>
              <a:t> HGP </a:t>
            </a:r>
            <a:r>
              <a:rPr lang="cs-CZ" altLang="cs-CZ" sz="2400" b="1" dirty="0" err="1" smtClean="0">
                <a:cs typeface="Arial" panose="020B0604020202020204" pitchFamily="34" charset="0"/>
              </a:rPr>
              <a:t>finished</a:t>
            </a:r>
            <a:r>
              <a:rPr lang="cs-CZ" altLang="cs-CZ" sz="2400" b="1" dirty="0" smtClean="0">
                <a:cs typeface="Arial" panose="020B0604020202020204" pitchFamily="34" charset="0"/>
              </a:rPr>
              <a:t>. </a:t>
            </a:r>
            <a:r>
              <a:rPr lang="cs-CZ" altLang="cs-CZ" sz="2400" b="1" dirty="0" err="1" smtClean="0">
                <a:cs typeface="Arial" panose="020B0604020202020204" pitchFamily="34" charset="0"/>
              </a:rPr>
              <a:t>Human</a:t>
            </a:r>
            <a:r>
              <a:rPr lang="cs-CZ" altLang="cs-CZ" sz="2400" b="1" dirty="0" smtClean="0">
                <a:cs typeface="Arial" panose="020B0604020202020204" pitchFamily="34" charset="0"/>
              </a:rPr>
              <a:t> genome </a:t>
            </a:r>
            <a:r>
              <a:rPr lang="cs-CZ" altLang="cs-CZ" sz="2400" b="1" dirty="0" err="1" smtClean="0">
                <a:cs typeface="Arial" panose="020B0604020202020204" pitchFamily="34" charset="0"/>
              </a:rPr>
              <a:t>consists</a:t>
            </a:r>
            <a:r>
              <a:rPr lang="cs-CZ" altLang="cs-CZ" sz="2400" b="1" dirty="0" smtClean="0">
                <a:cs typeface="Arial" panose="020B0604020202020204" pitchFamily="34" charset="0"/>
              </a:rPr>
              <a:t> </a:t>
            </a:r>
            <a:r>
              <a:rPr lang="cs-CZ" altLang="cs-CZ" sz="2400" b="1" dirty="0" err="1" smtClean="0">
                <a:cs typeface="Arial" panose="020B0604020202020204" pitchFamily="34" charset="0"/>
              </a:rPr>
              <a:t>of</a:t>
            </a:r>
            <a:r>
              <a:rPr lang="cs-CZ" altLang="cs-CZ" sz="2400" b="1" dirty="0" smtClean="0">
                <a:cs typeface="Arial" panose="020B0604020202020204" pitchFamily="34" charset="0"/>
              </a:rPr>
              <a:t> 3 </a:t>
            </a:r>
            <a:r>
              <a:rPr lang="cs-CZ" altLang="cs-CZ" sz="2400" b="1" dirty="0" err="1" smtClean="0">
                <a:cs typeface="Arial" panose="020B0604020202020204" pitchFamily="34" charset="0"/>
              </a:rPr>
              <a:t>billion</a:t>
            </a:r>
            <a:r>
              <a:rPr lang="cs-CZ" altLang="cs-CZ" sz="2400" b="1" dirty="0" smtClean="0">
                <a:cs typeface="Arial" panose="020B0604020202020204" pitchFamily="34" charset="0"/>
              </a:rPr>
              <a:t> base </a:t>
            </a:r>
            <a:r>
              <a:rPr lang="cs-CZ" altLang="cs-CZ" sz="2400" b="1" dirty="0" err="1" smtClean="0">
                <a:cs typeface="Arial" panose="020B0604020202020204" pitchFamily="34" charset="0"/>
              </a:rPr>
              <a:t>pairs</a:t>
            </a:r>
            <a:r>
              <a:rPr lang="cs-CZ" altLang="cs-CZ" sz="2400" b="1" dirty="0" smtClean="0">
                <a:cs typeface="Arial" panose="020B0604020202020204" pitchFamily="34" charset="0"/>
              </a:rPr>
              <a:t> m  </a:t>
            </a:r>
            <a:endParaRPr lang="cs-CZ" altLang="cs-CZ" sz="2400" b="1" dirty="0">
              <a:cs typeface="Arial" panose="020B0604020202020204" pitchFamily="34" charset="0"/>
            </a:endParaRPr>
          </a:p>
        </p:txBody>
      </p:sp>
      <p:pic>
        <p:nvPicPr>
          <p:cNvPr id="17413" name="Zástupný symbol pro obsah 5" descr="232-1-med.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636838"/>
            <a:ext cx="4191000" cy="231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2" descr="na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4025" y="2768600"/>
            <a:ext cx="306705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290822" name="Picture 6" descr="Frontiers | CFTR Modulators: Shedding Light on Precision Medicine for  Cystic Fibro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389" y="14131"/>
            <a:ext cx="8675222" cy="4934033"/>
          </a:xfrm>
          <a:prstGeom prst="rect">
            <a:avLst/>
          </a:prstGeom>
          <a:noFill/>
          <a:extLst>
            <a:ext uri="{909E8E84-426E-40DD-AFC4-6F175D3DCCD1}">
              <a14:hiddenFill xmlns:a14="http://schemas.microsoft.com/office/drawing/2010/main">
                <a:solidFill>
                  <a:srgbClr val="FFFFFF"/>
                </a:solidFill>
              </a14:hiddenFill>
            </a:ext>
          </a:extLst>
        </p:spPr>
      </p:pic>
      <p:pic>
        <p:nvPicPr>
          <p:cNvPr id="290828" name="Picture 12" descr="A commentary on the novel complex allele [A238V;F508del] of the CFTR gene:  clinical phenotype and possible implications for cystic fibrosis  etiological therapies | Journal of Human Gene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4972740"/>
            <a:ext cx="4304176" cy="172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4194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p:txBody>
          <a:bodyPr anchor="ctr"/>
          <a:lstStyle/>
          <a:p>
            <a:r>
              <a:rPr lang="cs-CZ" altLang="cs-CZ" dirty="0" smtClean="0"/>
              <a:t>CF </a:t>
            </a:r>
            <a:r>
              <a:rPr lang="cs-CZ" altLang="cs-CZ" dirty="0" err="1" smtClean="0"/>
              <a:t>newbron</a:t>
            </a:r>
            <a:r>
              <a:rPr lang="cs-CZ" altLang="cs-CZ" dirty="0" smtClean="0"/>
              <a:t> </a:t>
            </a:r>
            <a:r>
              <a:rPr lang="cs-CZ" altLang="cs-CZ" dirty="0" err="1" smtClean="0"/>
              <a:t>screening</a:t>
            </a:r>
            <a:r>
              <a:rPr lang="cs-CZ" altLang="cs-CZ" dirty="0" smtClean="0"/>
              <a:t> </a:t>
            </a:r>
          </a:p>
        </p:txBody>
      </p:sp>
      <p:sp>
        <p:nvSpPr>
          <p:cNvPr id="70659" name="Rectangle 3"/>
          <p:cNvSpPr>
            <a:spLocks noGrp="1" noChangeArrowheads="1"/>
          </p:cNvSpPr>
          <p:nvPr>
            <p:ph type="body" idx="4294967295"/>
          </p:nvPr>
        </p:nvSpPr>
        <p:spPr>
          <a:xfrm>
            <a:off x="993775" y="2427064"/>
            <a:ext cx="7693025" cy="4098280"/>
          </a:xfrm>
        </p:spPr>
        <p:txBody>
          <a:bodyPr/>
          <a:lstStyle/>
          <a:p>
            <a:pPr marL="0" indent="0">
              <a:buNone/>
            </a:pPr>
            <a:r>
              <a:rPr lang="en-US" altLang="cs-CZ" sz="2400" b="1" dirty="0" smtClean="0"/>
              <a:t>Definition of NS</a:t>
            </a:r>
          </a:p>
          <a:p>
            <a:pPr marL="0" indent="0">
              <a:buNone/>
            </a:pPr>
            <a:r>
              <a:rPr lang="en-US" altLang="cs-CZ" sz="2000" dirty="0" smtClean="0"/>
              <a:t>The active, nationwide </a:t>
            </a:r>
            <a:r>
              <a:rPr lang="en-US" altLang="cs-CZ" sz="2000" b="1" dirty="0" smtClean="0"/>
              <a:t>search</a:t>
            </a:r>
            <a:r>
              <a:rPr lang="en-US" altLang="cs-CZ" sz="2000" dirty="0" smtClean="0"/>
              <a:t> for a disease in </a:t>
            </a:r>
            <a:r>
              <a:rPr lang="en-US" altLang="cs-CZ" sz="2000" b="1" dirty="0" smtClean="0"/>
              <a:t>the population </a:t>
            </a:r>
            <a:r>
              <a:rPr lang="en-US" altLang="cs-CZ" sz="2000" dirty="0" smtClean="0"/>
              <a:t>of all </a:t>
            </a:r>
            <a:r>
              <a:rPr lang="en-US" altLang="cs-CZ" sz="2000" b="1" dirty="0" smtClean="0"/>
              <a:t>newborns </a:t>
            </a:r>
            <a:r>
              <a:rPr lang="en-US" altLang="cs-CZ" sz="2000" dirty="0" smtClean="0"/>
              <a:t>in its preclinical stage so that these </a:t>
            </a:r>
            <a:r>
              <a:rPr lang="en-US" altLang="cs-CZ" sz="2000" b="1" dirty="0" smtClean="0"/>
              <a:t>diseases</a:t>
            </a:r>
            <a:r>
              <a:rPr lang="en-US" altLang="cs-CZ" sz="2000" dirty="0" smtClean="0"/>
              <a:t> are diagnosed and </a:t>
            </a:r>
            <a:r>
              <a:rPr lang="en-US" altLang="cs-CZ" sz="2000" b="1" dirty="0" smtClean="0"/>
              <a:t>treated before </a:t>
            </a:r>
            <a:r>
              <a:rPr lang="en-US" altLang="cs-CZ" sz="2000" dirty="0" smtClean="0"/>
              <a:t>they have time to manifest and </a:t>
            </a:r>
            <a:r>
              <a:rPr lang="en-US" altLang="cs-CZ" sz="2000" b="1" dirty="0" smtClean="0"/>
              <a:t>cause </a:t>
            </a:r>
            <a:r>
              <a:rPr lang="en-US" altLang="cs-CZ" sz="2000" dirty="0" smtClean="0"/>
              <a:t>irreversible </a:t>
            </a:r>
            <a:r>
              <a:rPr lang="en-US" altLang="cs-CZ" sz="2000" b="1" dirty="0" smtClean="0"/>
              <a:t>damage to </a:t>
            </a:r>
            <a:r>
              <a:rPr lang="en-US" altLang="cs-CZ" sz="2000" dirty="0" smtClean="0"/>
              <a:t>the newborn's </a:t>
            </a:r>
            <a:r>
              <a:rPr lang="en-US" altLang="cs-CZ" sz="2000" b="1" dirty="0" smtClean="0"/>
              <a:t>health</a:t>
            </a:r>
          </a:p>
          <a:p>
            <a:pPr marL="0" indent="0">
              <a:buNone/>
            </a:pPr>
            <a:endParaRPr lang="cs-CZ" altLang="cs-CZ" sz="2000" b="1" dirty="0" smtClean="0">
              <a:solidFill>
                <a:srgbClr val="FF0000"/>
              </a:solidFill>
            </a:endParaRPr>
          </a:p>
          <a:p>
            <a:pPr marL="0" indent="0">
              <a:buNone/>
            </a:pPr>
            <a:r>
              <a:rPr lang="en-US" altLang="cs-CZ" sz="2000" b="1" dirty="0" smtClean="0">
                <a:solidFill>
                  <a:srgbClr val="FF0000"/>
                </a:solidFill>
              </a:rPr>
              <a:t>As of October 2009, 13 diseases are being screened for as part of newborn screening in the Czech Republic </a:t>
            </a:r>
            <a:endParaRPr lang="en-US" altLang="cs-CZ" sz="2000" dirty="0" smtClean="0"/>
          </a:p>
          <a:p>
            <a:pPr marL="0" indent="0">
              <a:buNone/>
            </a:pPr>
            <a:r>
              <a:rPr lang="en-US" altLang="cs-CZ" sz="2000" dirty="0" smtClean="0"/>
              <a:t> </a:t>
            </a:r>
            <a:r>
              <a:rPr lang="cs-CZ" altLang="cs-CZ" sz="2000" dirty="0" smtClean="0"/>
              <a:t>(CF, </a:t>
            </a:r>
            <a:r>
              <a:rPr lang="cs-CZ" altLang="cs-CZ" sz="2000" dirty="0" err="1" smtClean="0"/>
              <a:t>phenylketonuria</a:t>
            </a:r>
            <a:r>
              <a:rPr lang="cs-CZ" altLang="cs-CZ" sz="2000" dirty="0" smtClean="0"/>
              <a:t>, </a:t>
            </a:r>
            <a:r>
              <a:rPr lang="cs-CZ" altLang="cs-CZ" sz="2000" dirty="0" err="1" smtClean="0"/>
              <a:t>hyperphenylalaninemia</a:t>
            </a:r>
            <a:r>
              <a:rPr lang="cs-CZ" altLang="cs-CZ" sz="2000" dirty="0" smtClean="0"/>
              <a:t>, …)</a:t>
            </a:r>
          </a:p>
          <a:p>
            <a:pPr marL="0" indent="0">
              <a:buNone/>
            </a:pPr>
            <a:r>
              <a:rPr lang="en-US" altLang="cs-CZ" sz="2000" dirty="0" smtClean="0"/>
              <a:t>Searching by laboratory method - the principle of analysis of a so-called dry drop of blood on filter paper taken in a standard way </a:t>
            </a:r>
            <a:endParaRPr lang="cs-CZ" altLang="cs-CZ" sz="2000" dirty="0" smtClean="0"/>
          </a:p>
          <a:p>
            <a:pPr marL="0" indent="0"/>
            <a:endParaRPr lang="cs-CZ" altLang="cs-CZ"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4"/>
          <p:cNvSpPr>
            <a:spLocks noGrp="1" noChangeArrowheads="1"/>
          </p:cNvSpPr>
          <p:nvPr>
            <p:ph type="title" idx="4294967295"/>
          </p:nvPr>
        </p:nvSpPr>
        <p:spPr/>
        <p:txBody>
          <a:bodyPr anchor="ctr"/>
          <a:lstStyle/>
          <a:p>
            <a:pPr eaLnBrk="1" hangingPunct="1"/>
            <a:r>
              <a:rPr lang="cs-CZ" altLang="cs-CZ" sz="3200" dirty="0" err="1" smtClean="0"/>
              <a:t>Blood</a:t>
            </a:r>
            <a:r>
              <a:rPr lang="cs-CZ" altLang="cs-CZ" sz="3200" dirty="0" smtClean="0"/>
              <a:t> </a:t>
            </a:r>
            <a:r>
              <a:rPr lang="cs-CZ" altLang="cs-CZ" sz="3200" dirty="0" err="1" smtClean="0"/>
              <a:t>aspiration</a:t>
            </a:r>
            <a:r>
              <a:rPr lang="cs-CZ" altLang="cs-CZ" sz="3200" dirty="0" smtClean="0"/>
              <a:t> </a:t>
            </a:r>
            <a:r>
              <a:rPr lang="cs-CZ" altLang="cs-CZ" sz="3200" dirty="0" err="1" smtClean="0"/>
              <a:t>for</a:t>
            </a:r>
            <a:r>
              <a:rPr lang="cs-CZ" altLang="cs-CZ" sz="3200" dirty="0" smtClean="0"/>
              <a:t> </a:t>
            </a:r>
            <a:r>
              <a:rPr lang="cs-CZ" altLang="cs-CZ" sz="3200" dirty="0" err="1" smtClean="0"/>
              <a:t>newborn</a:t>
            </a:r>
            <a:r>
              <a:rPr lang="cs-CZ" altLang="cs-CZ" sz="3200" dirty="0" smtClean="0"/>
              <a:t> </a:t>
            </a:r>
            <a:r>
              <a:rPr lang="cs-CZ" altLang="cs-CZ" sz="3200" dirty="0" err="1" smtClean="0"/>
              <a:t>screening</a:t>
            </a:r>
            <a:endParaRPr lang="cs-CZ" altLang="cs-CZ" sz="3200" dirty="0" smtClean="0"/>
          </a:p>
        </p:txBody>
      </p:sp>
      <p:pic>
        <p:nvPicPr>
          <p:cNvPr id="83971" name="Picture 8" descr="zápis0021"/>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084263" y="2527300"/>
            <a:ext cx="3292475" cy="1925638"/>
          </a:xfrm>
          <a:noFill/>
        </p:spPr>
      </p:pic>
      <p:pic>
        <p:nvPicPr>
          <p:cNvPr id="83972" name="Obrázek 5" descr="zápis002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9950" y="1800225"/>
            <a:ext cx="3532188"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Obrázek 6" descr="zápis002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725" y="4319588"/>
            <a:ext cx="353377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Obrázek 7" descr="zápis0025.jpg"/>
          <p:cNvPicPr>
            <a:picLocks noChangeAspect="1"/>
          </p:cNvPicPr>
          <p:nvPr/>
        </p:nvPicPr>
        <p:blipFill>
          <a:blip r:embed="rId5" cstate="print">
            <a:extLst>
              <a:ext uri="{28A0092B-C50C-407E-A947-70E740481C1C}">
                <a14:useLocalDpi xmlns:a14="http://schemas.microsoft.com/office/drawing/2010/main" val="0"/>
              </a:ext>
            </a:extLst>
          </a:blip>
          <a:srcRect r="3889"/>
          <a:stretch>
            <a:fillRect/>
          </a:stretch>
        </p:blipFill>
        <p:spPr bwMode="auto">
          <a:xfrm>
            <a:off x="4679950" y="4319588"/>
            <a:ext cx="35306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Nadpis 1"/>
          <p:cNvSpPr>
            <a:spLocks noGrp="1" noChangeArrowheads="1"/>
          </p:cNvSpPr>
          <p:nvPr>
            <p:ph type="title"/>
          </p:nvPr>
        </p:nvSpPr>
        <p:spPr>
          <a:xfrm>
            <a:off x="900113" y="-33338"/>
            <a:ext cx="7924800" cy="1143001"/>
          </a:xfrm>
        </p:spPr>
        <p:txBody>
          <a:bodyPr/>
          <a:lstStyle/>
          <a:p>
            <a:r>
              <a:rPr lang="cs-CZ" altLang="cs-CZ" sz="3200" dirty="0" err="1" smtClean="0"/>
              <a:t>Causal</a:t>
            </a:r>
            <a:r>
              <a:rPr lang="cs-CZ" altLang="cs-CZ" sz="3200" dirty="0" smtClean="0"/>
              <a:t> </a:t>
            </a:r>
            <a:r>
              <a:rPr lang="cs-CZ" altLang="cs-CZ" sz="3200" dirty="0" err="1" smtClean="0"/>
              <a:t>treatment</a:t>
            </a:r>
            <a:r>
              <a:rPr lang="cs-CZ" altLang="cs-CZ" sz="3200" dirty="0" smtClean="0"/>
              <a:t> </a:t>
            </a:r>
            <a:r>
              <a:rPr lang="cs-CZ" altLang="cs-CZ" sz="3200" dirty="0" err="1" smtClean="0"/>
              <a:t>of</a:t>
            </a:r>
            <a:r>
              <a:rPr lang="cs-CZ" altLang="cs-CZ" sz="3200" dirty="0" smtClean="0"/>
              <a:t> CF – </a:t>
            </a:r>
            <a:r>
              <a:rPr lang="cs-CZ" altLang="cs-CZ" sz="3200" dirty="0" err="1" smtClean="0"/>
              <a:t>new</a:t>
            </a:r>
            <a:r>
              <a:rPr lang="cs-CZ" altLang="cs-CZ" sz="3200" dirty="0" smtClean="0"/>
              <a:t> </a:t>
            </a:r>
            <a:r>
              <a:rPr lang="cs-CZ" altLang="cs-CZ" sz="3200" dirty="0" err="1" smtClean="0"/>
              <a:t>drugs</a:t>
            </a:r>
            <a:r>
              <a:rPr lang="cs-CZ" altLang="cs-CZ" sz="3200" dirty="0" smtClean="0"/>
              <a:t>?</a:t>
            </a:r>
          </a:p>
        </p:txBody>
      </p:sp>
      <p:sp>
        <p:nvSpPr>
          <p:cNvPr id="89092" name="TextovéPole 1"/>
          <p:cNvSpPr txBox="1">
            <a:spLocks noChangeArrowheads="1"/>
          </p:cNvSpPr>
          <p:nvPr/>
        </p:nvSpPr>
        <p:spPr bwMode="auto">
          <a:xfrm>
            <a:off x="5219700" y="1412875"/>
            <a:ext cx="374751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a:spcBef>
                <a:spcPct val="20000"/>
              </a:spcBef>
              <a:buClr>
                <a:schemeClr val="tx1"/>
              </a:buClr>
              <a:buSzPct val="75000"/>
              <a:buChar char="–"/>
              <a:defRPr sz="2400">
                <a:solidFill>
                  <a:schemeClr val="tx1"/>
                </a:solidFill>
                <a:latin typeface="Arial" charset="0"/>
              </a:defRPr>
            </a:lvl2pPr>
            <a:lvl3pPr marL="1143000" indent="-22860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a:spcBef>
                <a:spcPct val="20000"/>
              </a:spcBef>
              <a:buClr>
                <a:schemeClr val="tx1"/>
              </a:buClr>
              <a:buSzPct val="80000"/>
              <a:buChar char="–"/>
              <a:defRPr>
                <a:solidFill>
                  <a:schemeClr val="tx1"/>
                </a:solidFill>
                <a:latin typeface="Arial" charset="0"/>
              </a:defRPr>
            </a:lvl4pPr>
            <a:lvl5pPr marL="2057400" indent="-22860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a:spcBef>
                <a:spcPct val="0"/>
              </a:spcBef>
              <a:buClrTx/>
              <a:buSzTx/>
              <a:buFontTx/>
              <a:buNone/>
              <a:defRPr/>
            </a:pPr>
            <a:r>
              <a:rPr lang="cs-CZ" altLang="cs-CZ" sz="2400" b="1" dirty="0" err="1" smtClean="0">
                <a:solidFill>
                  <a:srgbClr val="FF0000"/>
                </a:solidFill>
              </a:rPr>
              <a:t>Molecular</a:t>
            </a:r>
            <a:r>
              <a:rPr lang="cs-CZ" altLang="cs-CZ" sz="2400" b="1" dirty="0" smtClean="0">
                <a:solidFill>
                  <a:srgbClr val="FF0000"/>
                </a:solidFill>
              </a:rPr>
              <a:t> </a:t>
            </a:r>
            <a:r>
              <a:rPr lang="cs-CZ" altLang="cs-CZ" sz="2400" b="1" dirty="0" err="1" smtClean="0">
                <a:solidFill>
                  <a:srgbClr val="FF0000"/>
                </a:solidFill>
              </a:rPr>
              <a:t>therapy</a:t>
            </a:r>
            <a:r>
              <a:rPr lang="cs-CZ" altLang="cs-CZ" sz="2400" b="1" dirty="0" smtClean="0">
                <a:solidFill>
                  <a:srgbClr val="FF0000"/>
                </a:solidFill>
              </a:rPr>
              <a:t> </a:t>
            </a:r>
            <a:r>
              <a:rPr lang="cs-CZ" altLang="cs-CZ" sz="2400" b="1" dirty="0" err="1" smtClean="0">
                <a:solidFill>
                  <a:srgbClr val="FF0000"/>
                </a:solidFill>
              </a:rPr>
              <a:t>of</a:t>
            </a:r>
            <a:r>
              <a:rPr lang="cs-CZ" altLang="cs-CZ" sz="2400" b="1" dirty="0" smtClean="0">
                <a:solidFill>
                  <a:srgbClr val="FF0000"/>
                </a:solidFill>
              </a:rPr>
              <a:t>  CF</a:t>
            </a:r>
          </a:p>
          <a:p>
            <a:pPr marL="342900" indent="-342900">
              <a:spcBef>
                <a:spcPct val="0"/>
              </a:spcBef>
              <a:buClrTx/>
              <a:buSzTx/>
              <a:defRPr/>
            </a:pPr>
            <a:r>
              <a:rPr lang="cs-CZ" altLang="cs-CZ" sz="2000" b="1" dirty="0" err="1" smtClean="0">
                <a:solidFill>
                  <a:srgbClr val="FF0000"/>
                </a:solidFill>
              </a:rPr>
              <a:t>Ivacaftor</a:t>
            </a:r>
            <a:endParaRPr lang="cs-CZ" altLang="cs-CZ" sz="2000" b="1" dirty="0" smtClean="0">
              <a:solidFill>
                <a:srgbClr val="FF0000"/>
              </a:solidFill>
            </a:endParaRPr>
          </a:p>
          <a:p>
            <a:pPr marL="342900" indent="-342900">
              <a:spcBef>
                <a:spcPct val="0"/>
              </a:spcBef>
              <a:buClrTx/>
              <a:buSzTx/>
              <a:defRPr/>
            </a:pPr>
            <a:r>
              <a:rPr lang="cs-CZ" altLang="cs-CZ" sz="2000" b="1" dirty="0" err="1" smtClean="0">
                <a:solidFill>
                  <a:srgbClr val="FF0000"/>
                </a:solidFill>
              </a:rPr>
              <a:t>Lumacaftor</a:t>
            </a:r>
            <a:endParaRPr lang="cs-CZ" altLang="cs-CZ" sz="2000" b="1" dirty="0" smtClean="0">
              <a:solidFill>
                <a:srgbClr val="FF0000"/>
              </a:solidFill>
            </a:endParaRPr>
          </a:p>
          <a:p>
            <a:pPr marL="342900" indent="-342900">
              <a:spcBef>
                <a:spcPct val="0"/>
              </a:spcBef>
              <a:buClrTx/>
              <a:buSzTx/>
              <a:defRPr/>
            </a:pPr>
            <a:r>
              <a:rPr lang="cs-CZ" altLang="cs-CZ" sz="2000" b="1" dirty="0" err="1" smtClean="0">
                <a:solidFill>
                  <a:srgbClr val="FF0000"/>
                </a:solidFill>
              </a:rPr>
              <a:t>Symdeko</a:t>
            </a:r>
            <a:endParaRPr lang="cs-CZ" altLang="cs-CZ" sz="2000" b="1" dirty="0" smtClean="0">
              <a:solidFill>
                <a:srgbClr val="FF0000"/>
              </a:solidFill>
            </a:endParaRPr>
          </a:p>
        </p:txBody>
      </p:sp>
      <p:pic>
        <p:nvPicPr>
          <p:cNvPr id="87047" name="Picture 7">
            <a:extLst/>
          </p:cNvPr>
          <p:cNvPicPr>
            <a:picLocks noChangeAspect="1" noChangeArrowheads="1"/>
          </p:cNvPicPr>
          <p:nvPr/>
        </p:nvPicPr>
        <p:blipFill>
          <a:blip r:embed="rId2"/>
          <a:srcRect/>
          <a:stretch>
            <a:fillRect/>
          </a:stretch>
        </p:blipFill>
        <p:spPr bwMode="auto">
          <a:xfrm>
            <a:off x="211966" y="1103545"/>
            <a:ext cx="4856892" cy="20485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9095" name="Picture 7" descr="How SYMDEKO® (tezacaftor/ivacaftor and ivacaftor) Works"/>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337514" y="3545438"/>
            <a:ext cx="4901304" cy="1827778"/>
          </a:xfrm>
          <a:prstGeom prst="rect">
            <a:avLst/>
          </a:prstGeom>
          <a:noFill/>
          <a:extLst>
            <a:ext uri="{909E8E84-426E-40DD-AFC4-6F175D3DCCD1}">
              <a14:hiddenFill xmlns:a14="http://schemas.microsoft.com/office/drawing/2010/main">
                <a:solidFill>
                  <a:srgbClr val="FFFFFF"/>
                </a:solidFill>
              </a14:hiddenFill>
            </a:ext>
          </a:extLst>
        </p:spPr>
      </p:pic>
      <p:pic>
        <p:nvPicPr>
          <p:cNvPr id="89097" name="Picture 9" descr="CFTR corrector (1) and potentiator (2) modulators work together to... |  Download Scientific 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66" y="3512916"/>
            <a:ext cx="4053958" cy="24461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AutoShape 2"/>
          <p:cNvSpPr>
            <a:spLocks noGrp="1" noChangeArrowheads="1"/>
          </p:cNvSpPr>
          <p:nvPr>
            <p:ph type="title"/>
          </p:nvPr>
        </p:nvSpPr>
        <p:spPr/>
        <p:txBody>
          <a:bodyPr/>
          <a:lstStyle/>
          <a:p>
            <a:pPr algn="ctr" eaLnBrk="1" hangingPunct="1"/>
            <a:r>
              <a:rPr lang="cs-CZ" altLang="cs-CZ" dirty="0" smtClean="0">
                <a:solidFill>
                  <a:srgbClr val="C00000"/>
                </a:solidFill>
              </a:rPr>
              <a:t>X-</a:t>
            </a:r>
            <a:r>
              <a:rPr lang="cs-CZ" altLang="cs-CZ" dirty="0" err="1" smtClean="0">
                <a:solidFill>
                  <a:srgbClr val="C00000"/>
                </a:solidFill>
              </a:rPr>
              <a:t>linked</a:t>
            </a:r>
            <a:r>
              <a:rPr lang="cs-CZ" altLang="cs-CZ" dirty="0" smtClean="0">
                <a:solidFill>
                  <a:srgbClr val="C00000"/>
                </a:solidFill>
              </a:rPr>
              <a:t> </a:t>
            </a:r>
            <a:r>
              <a:rPr lang="cs-CZ" altLang="cs-CZ" dirty="0" err="1" smtClean="0">
                <a:solidFill>
                  <a:srgbClr val="C00000"/>
                </a:solidFill>
              </a:rPr>
              <a:t>recessive</a:t>
            </a:r>
            <a:r>
              <a:rPr lang="cs-CZ" altLang="cs-CZ" dirty="0" smtClean="0">
                <a:solidFill>
                  <a:srgbClr val="C00000"/>
                </a:solidFill>
              </a:rPr>
              <a:t> inheritance</a:t>
            </a:r>
          </a:p>
        </p:txBody>
      </p:sp>
      <p:sp>
        <p:nvSpPr>
          <p:cNvPr id="78851" name="Rectangle 3"/>
          <p:cNvSpPr>
            <a:spLocks noGrp="1" noChangeArrowheads="1"/>
          </p:cNvSpPr>
          <p:nvPr>
            <p:ph type="body" idx="1"/>
          </p:nvPr>
        </p:nvSpPr>
        <p:spPr>
          <a:xfrm>
            <a:off x="838200" y="2492375"/>
            <a:ext cx="7982272" cy="3594100"/>
          </a:xfrm>
        </p:spPr>
        <p:txBody>
          <a:bodyPr/>
          <a:lstStyle/>
          <a:p>
            <a:pPr eaLnBrk="1" hangingPunct="1">
              <a:lnSpc>
                <a:spcPct val="90000"/>
              </a:lnSpc>
            </a:pPr>
            <a:r>
              <a:rPr lang="cs-CZ" altLang="cs-CZ" sz="2400" b="1" dirty="0" smtClean="0"/>
              <a:t>Sex </a:t>
            </a:r>
            <a:r>
              <a:rPr lang="cs-CZ" altLang="cs-CZ" sz="2400" b="1" dirty="0" err="1" smtClean="0"/>
              <a:t>chromosomes</a:t>
            </a:r>
            <a:r>
              <a:rPr lang="cs-CZ" altLang="cs-CZ" sz="2400" b="1" dirty="0" smtClean="0"/>
              <a:t>:       </a:t>
            </a:r>
            <a:r>
              <a:rPr lang="cs-CZ" altLang="cs-CZ" sz="2400" b="1" dirty="0" err="1" smtClean="0"/>
              <a:t>women</a:t>
            </a:r>
            <a:r>
              <a:rPr lang="cs-CZ" altLang="cs-CZ" sz="2400" b="1" dirty="0" smtClean="0"/>
              <a:t> </a:t>
            </a:r>
            <a:r>
              <a:rPr lang="cs-CZ" altLang="cs-CZ" b="1" dirty="0" smtClean="0"/>
              <a:t>XX,    </a:t>
            </a:r>
            <a:r>
              <a:rPr lang="cs-CZ" altLang="cs-CZ" b="1" dirty="0" err="1" smtClean="0"/>
              <a:t>men</a:t>
            </a:r>
            <a:r>
              <a:rPr lang="cs-CZ" altLang="cs-CZ" b="1" dirty="0" smtClean="0"/>
              <a:t>   XY</a:t>
            </a:r>
          </a:p>
          <a:p>
            <a:pPr eaLnBrk="1" hangingPunct="1">
              <a:lnSpc>
                <a:spcPct val="90000"/>
              </a:lnSpc>
            </a:pPr>
            <a:endParaRPr lang="cs-CZ" altLang="cs-CZ" b="1" dirty="0" smtClean="0"/>
          </a:p>
          <a:p>
            <a:pPr eaLnBrk="1" hangingPunct="1">
              <a:lnSpc>
                <a:spcPct val="90000"/>
              </a:lnSpc>
            </a:pPr>
            <a:r>
              <a:rPr lang="en-US" altLang="cs-CZ" sz="2400" dirty="0" smtClean="0"/>
              <a:t>the </a:t>
            </a:r>
            <a:r>
              <a:rPr lang="en-US" altLang="cs-CZ" sz="2400" b="1" dirty="0" smtClean="0"/>
              <a:t>affected</a:t>
            </a:r>
            <a:r>
              <a:rPr lang="en-US" altLang="cs-CZ" sz="2400" dirty="0" smtClean="0"/>
              <a:t> person is usually </a:t>
            </a:r>
            <a:r>
              <a:rPr lang="en-US" altLang="cs-CZ" sz="2400" b="1" dirty="0" smtClean="0"/>
              <a:t>a man</a:t>
            </a:r>
            <a:r>
              <a:rPr lang="en-US" altLang="cs-CZ" sz="2400" dirty="0" smtClean="0"/>
              <a:t>, his sons are healthy and his </a:t>
            </a:r>
            <a:r>
              <a:rPr lang="en-US" altLang="cs-CZ" sz="2400" b="1" dirty="0" smtClean="0"/>
              <a:t>daughter</a:t>
            </a:r>
            <a:r>
              <a:rPr lang="en-US" altLang="cs-CZ" sz="2400" dirty="0" smtClean="0"/>
              <a:t>s </a:t>
            </a:r>
            <a:r>
              <a:rPr lang="en-US" altLang="cs-CZ" sz="2400" b="1" dirty="0" smtClean="0"/>
              <a:t>are carriers </a:t>
            </a:r>
            <a:r>
              <a:rPr lang="en-US" altLang="cs-CZ" sz="2400" dirty="0" smtClean="0"/>
              <a:t>of the disease</a:t>
            </a:r>
          </a:p>
          <a:p>
            <a:pPr eaLnBrk="1" hangingPunct="1">
              <a:lnSpc>
                <a:spcPct val="90000"/>
              </a:lnSpc>
            </a:pPr>
            <a:r>
              <a:rPr lang="en-US" altLang="cs-CZ" sz="2400" dirty="0" smtClean="0"/>
              <a:t>female carriers have </a:t>
            </a:r>
            <a:r>
              <a:rPr lang="en-US" altLang="cs-CZ" sz="2400" b="1" dirty="0" smtClean="0"/>
              <a:t>1/2 sons who are sick </a:t>
            </a:r>
            <a:r>
              <a:rPr lang="en-US" altLang="cs-CZ" sz="2400" dirty="0" smtClean="0"/>
              <a:t>and 1/2 daughters who are carriers</a:t>
            </a:r>
          </a:p>
          <a:p>
            <a:pPr eaLnBrk="1" hangingPunct="1">
              <a:lnSpc>
                <a:spcPct val="90000"/>
              </a:lnSpc>
            </a:pPr>
            <a:r>
              <a:rPr lang="en-US" altLang="cs-CZ" sz="2400" b="1" dirty="0" smtClean="0"/>
              <a:t>rare</a:t>
            </a:r>
            <a:r>
              <a:rPr lang="en-US" altLang="cs-CZ" sz="2400" dirty="0" smtClean="0"/>
              <a:t> occurrence in women - daughter of affected man and female carriers, women with karyotype </a:t>
            </a:r>
            <a:r>
              <a:rPr lang="en-US" altLang="cs-CZ" sz="2400" b="1" dirty="0" smtClean="0"/>
              <a:t>46,XaXa</a:t>
            </a:r>
            <a:r>
              <a:rPr lang="en-US" altLang="cs-CZ" sz="2400" dirty="0" smtClean="0"/>
              <a:t> </a:t>
            </a:r>
            <a:r>
              <a:rPr lang="en-US" altLang="cs-CZ" sz="2400" b="1" dirty="0" smtClean="0"/>
              <a:t>45,Xa,</a:t>
            </a:r>
            <a:r>
              <a:rPr lang="en-US" altLang="cs-CZ" sz="2400" dirty="0" smtClean="0"/>
              <a:t> ...</a:t>
            </a:r>
          </a:p>
          <a:p>
            <a:pPr eaLnBrk="1" hangingPunct="1">
              <a:lnSpc>
                <a:spcPct val="90000"/>
              </a:lnSpc>
            </a:pPr>
            <a:r>
              <a:rPr lang="en-US" altLang="cs-CZ" sz="2400" dirty="0" smtClean="0"/>
              <a:t>example - </a:t>
            </a:r>
            <a:r>
              <a:rPr lang="en-US" altLang="cs-CZ" sz="2400" dirty="0" err="1" smtClean="0"/>
              <a:t>haemophilia</a:t>
            </a:r>
            <a:endParaRPr lang="cs-CZ" altLang="cs-CZ" sz="2400" i="1" dirty="0" smtClean="0"/>
          </a:p>
        </p:txBody>
      </p:sp>
      <p:sp>
        <p:nvSpPr>
          <p:cNvPr id="91140" name="Text Box 7"/>
          <p:cNvSpPr txBox="1">
            <a:spLocks noChangeArrowheads="1"/>
          </p:cNvSpPr>
          <p:nvPr/>
        </p:nvSpPr>
        <p:spPr bwMode="auto">
          <a:xfrm>
            <a:off x="5508625" y="2276475"/>
            <a:ext cx="403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50000"/>
              </a:spcBef>
              <a:buClrTx/>
              <a:buSzTx/>
              <a:buFontTx/>
              <a:buNone/>
            </a:pPr>
            <a:r>
              <a:rPr lang="cs-CZ" altLang="cs-CZ" sz="1800"/>
              <a:t>   </a:t>
            </a:r>
            <a:r>
              <a:rPr lang="cs-CZ" altLang="cs-CZ" sz="1800">
                <a:solidFill>
                  <a:srgbClr val="FF0000"/>
                </a:solidFill>
              </a:rPr>
              <a:t>A   a </a:t>
            </a:r>
          </a:p>
        </p:txBody>
      </p:sp>
      <p:sp>
        <p:nvSpPr>
          <p:cNvPr id="91141" name="Text Box 8"/>
          <p:cNvSpPr txBox="1">
            <a:spLocks noChangeArrowheads="1"/>
          </p:cNvSpPr>
          <p:nvPr/>
        </p:nvSpPr>
        <p:spPr bwMode="auto">
          <a:xfrm>
            <a:off x="7596336" y="2289401"/>
            <a:ext cx="16557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50000"/>
              </a:spcBef>
              <a:buClrTx/>
              <a:buSzTx/>
              <a:buFontTx/>
              <a:buNone/>
            </a:pPr>
            <a:r>
              <a:rPr lang="cs-CZ" altLang="cs-CZ" sz="1800">
                <a:solidFill>
                  <a:srgbClr val="FF0000"/>
                </a:solidFill>
              </a:rPr>
              <a:t>  a</a:t>
            </a:r>
          </a:p>
        </p:txBody>
      </p:sp>
      <p:sp>
        <p:nvSpPr>
          <p:cNvPr id="91142" name="TextovéPole 1"/>
          <p:cNvSpPr txBox="1">
            <a:spLocks noChangeArrowheads="1"/>
          </p:cNvSpPr>
          <p:nvPr/>
        </p:nvSpPr>
        <p:spPr bwMode="auto">
          <a:xfrm>
            <a:off x="6453188" y="2959100"/>
            <a:ext cx="2519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r>
              <a:rPr lang="cs-CZ" altLang="cs-CZ" sz="1800" b="1" dirty="0" err="1" smtClean="0">
                <a:solidFill>
                  <a:srgbClr val="FF0000"/>
                </a:solidFill>
              </a:rPr>
              <a:t>Hemizygoteous</a:t>
            </a:r>
            <a:r>
              <a:rPr lang="cs-CZ" altLang="cs-CZ" sz="1800" b="1" dirty="0" smtClean="0">
                <a:solidFill>
                  <a:srgbClr val="FF0000"/>
                </a:solidFill>
              </a:rPr>
              <a:t> </a:t>
            </a:r>
            <a:r>
              <a:rPr lang="cs-CZ" altLang="cs-CZ" sz="1800" b="1" dirty="0" err="1" smtClean="0">
                <a:solidFill>
                  <a:srgbClr val="FF0000"/>
                </a:solidFill>
              </a:rPr>
              <a:t>state</a:t>
            </a:r>
            <a:endParaRPr lang="cs-CZ" altLang="cs-CZ" sz="1800" b="1" dirty="0">
              <a:solidFill>
                <a:srgbClr val="FF0000"/>
              </a:solidFill>
            </a:endParaRPr>
          </a:p>
        </p:txBody>
      </p:sp>
      <p:cxnSp>
        <p:nvCxnSpPr>
          <p:cNvPr id="3" name="Přímá spojnice se šipkou 2"/>
          <p:cNvCxnSpPr/>
          <p:nvPr/>
        </p:nvCxnSpPr>
        <p:spPr>
          <a:xfrm flipV="1">
            <a:off x="5076825" y="2924175"/>
            <a:ext cx="1592263" cy="369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885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85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885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88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5562600" y="1447800"/>
            <a:ext cx="304800" cy="3048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187" name="Oval 3"/>
          <p:cNvSpPr>
            <a:spLocks noChangeArrowheads="1"/>
          </p:cNvSpPr>
          <p:nvPr/>
        </p:nvSpPr>
        <p:spPr bwMode="auto">
          <a:xfrm>
            <a:off x="7315200" y="1371600"/>
            <a:ext cx="381000" cy="3810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188" name="Line 4"/>
          <p:cNvSpPr>
            <a:spLocks noChangeShapeType="1"/>
          </p:cNvSpPr>
          <p:nvPr/>
        </p:nvSpPr>
        <p:spPr bwMode="auto">
          <a:xfrm>
            <a:off x="5867400" y="16002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89" name="Rectangle 5"/>
          <p:cNvSpPr>
            <a:spLocks noChangeArrowheads="1"/>
          </p:cNvSpPr>
          <p:nvPr/>
        </p:nvSpPr>
        <p:spPr bwMode="auto">
          <a:xfrm>
            <a:off x="6477000" y="2819400"/>
            <a:ext cx="304800" cy="304800"/>
          </a:xfrm>
          <a:prstGeom prst="rect">
            <a:avLst/>
          </a:prstGeom>
          <a:solidFill>
            <a:srgbClr val="00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190" name="Oval 6"/>
          <p:cNvSpPr>
            <a:spLocks noChangeArrowheads="1"/>
          </p:cNvSpPr>
          <p:nvPr/>
        </p:nvSpPr>
        <p:spPr bwMode="auto">
          <a:xfrm>
            <a:off x="5334000" y="2743200"/>
            <a:ext cx="381000" cy="3810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191" name="Oval 7"/>
          <p:cNvSpPr>
            <a:spLocks noChangeArrowheads="1"/>
          </p:cNvSpPr>
          <p:nvPr/>
        </p:nvSpPr>
        <p:spPr bwMode="auto">
          <a:xfrm>
            <a:off x="7391400" y="2743200"/>
            <a:ext cx="381000" cy="3810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192" name="Line 8"/>
          <p:cNvSpPr>
            <a:spLocks noChangeShapeType="1"/>
          </p:cNvSpPr>
          <p:nvPr/>
        </p:nvSpPr>
        <p:spPr bwMode="auto">
          <a:xfrm>
            <a:off x="6629400" y="1600200"/>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3" name="Line 9"/>
          <p:cNvSpPr>
            <a:spLocks noChangeShapeType="1"/>
          </p:cNvSpPr>
          <p:nvPr/>
        </p:nvSpPr>
        <p:spPr bwMode="auto">
          <a:xfrm>
            <a:off x="5562600" y="2286000"/>
            <a:ext cx="198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4" name="Line 10"/>
          <p:cNvSpPr>
            <a:spLocks noChangeShapeType="1"/>
          </p:cNvSpPr>
          <p:nvPr/>
        </p:nvSpPr>
        <p:spPr bwMode="auto">
          <a:xfrm>
            <a:off x="5562600" y="22860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5" name="Line 11"/>
          <p:cNvSpPr>
            <a:spLocks noChangeShapeType="1"/>
          </p:cNvSpPr>
          <p:nvPr/>
        </p:nvSpPr>
        <p:spPr bwMode="auto">
          <a:xfrm>
            <a:off x="7543800" y="22860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6" name="Line 12"/>
          <p:cNvSpPr>
            <a:spLocks noChangeShapeType="1"/>
          </p:cNvSpPr>
          <p:nvPr/>
        </p:nvSpPr>
        <p:spPr bwMode="auto">
          <a:xfrm flipV="1">
            <a:off x="6400800" y="274320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7" name="Oval 13"/>
          <p:cNvSpPr>
            <a:spLocks noChangeArrowheads="1"/>
          </p:cNvSpPr>
          <p:nvPr/>
        </p:nvSpPr>
        <p:spPr bwMode="auto">
          <a:xfrm flipH="1">
            <a:off x="5486400" y="2895600"/>
            <a:ext cx="76200" cy="76200"/>
          </a:xfrm>
          <a:prstGeom prst="ellipse">
            <a:avLst/>
          </a:prstGeom>
          <a:solidFill>
            <a:srgbClr val="00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198" name="Oval 14"/>
          <p:cNvSpPr>
            <a:spLocks noChangeArrowheads="1"/>
          </p:cNvSpPr>
          <p:nvPr/>
        </p:nvSpPr>
        <p:spPr bwMode="auto">
          <a:xfrm>
            <a:off x="7543800" y="2895600"/>
            <a:ext cx="76200" cy="76200"/>
          </a:xfrm>
          <a:prstGeom prst="ellipse">
            <a:avLst/>
          </a:prstGeom>
          <a:solidFill>
            <a:srgbClr val="00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199" name="Rectangle 15"/>
          <p:cNvSpPr>
            <a:spLocks noChangeArrowheads="1"/>
          </p:cNvSpPr>
          <p:nvPr/>
        </p:nvSpPr>
        <p:spPr bwMode="auto">
          <a:xfrm>
            <a:off x="2819400" y="2819400"/>
            <a:ext cx="304800" cy="3048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200" name="Line 16"/>
          <p:cNvSpPr>
            <a:spLocks noChangeShapeType="1"/>
          </p:cNvSpPr>
          <p:nvPr/>
        </p:nvSpPr>
        <p:spPr bwMode="auto">
          <a:xfrm>
            <a:off x="3124200" y="2971800"/>
            <a:ext cx="2209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01" name="Line 17"/>
          <p:cNvSpPr>
            <a:spLocks noChangeShapeType="1"/>
          </p:cNvSpPr>
          <p:nvPr/>
        </p:nvSpPr>
        <p:spPr bwMode="auto">
          <a:xfrm>
            <a:off x="4191000" y="2971800"/>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02" name="Oval 18"/>
          <p:cNvSpPr>
            <a:spLocks noChangeArrowheads="1"/>
          </p:cNvSpPr>
          <p:nvPr/>
        </p:nvSpPr>
        <p:spPr bwMode="auto">
          <a:xfrm>
            <a:off x="3200400" y="4191000"/>
            <a:ext cx="381000" cy="3810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203" name="Oval 19"/>
          <p:cNvSpPr>
            <a:spLocks noChangeArrowheads="1"/>
          </p:cNvSpPr>
          <p:nvPr/>
        </p:nvSpPr>
        <p:spPr bwMode="auto">
          <a:xfrm flipH="1">
            <a:off x="4038600" y="4191000"/>
            <a:ext cx="381000" cy="3810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204" name="Oval 20"/>
          <p:cNvSpPr>
            <a:spLocks noChangeArrowheads="1"/>
          </p:cNvSpPr>
          <p:nvPr/>
        </p:nvSpPr>
        <p:spPr bwMode="auto">
          <a:xfrm>
            <a:off x="4800600" y="4191000"/>
            <a:ext cx="381000" cy="3810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205" name="Line 21"/>
          <p:cNvSpPr>
            <a:spLocks noChangeShapeType="1"/>
          </p:cNvSpPr>
          <p:nvPr/>
        </p:nvSpPr>
        <p:spPr bwMode="auto">
          <a:xfrm flipV="1">
            <a:off x="3352800" y="38100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06" name="Line 22"/>
          <p:cNvSpPr>
            <a:spLocks noChangeShapeType="1"/>
          </p:cNvSpPr>
          <p:nvPr/>
        </p:nvSpPr>
        <p:spPr bwMode="auto">
          <a:xfrm>
            <a:off x="3352800" y="3810000"/>
            <a:ext cx="1600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07" name="Line 23"/>
          <p:cNvSpPr>
            <a:spLocks noChangeShapeType="1"/>
          </p:cNvSpPr>
          <p:nvPr/>
        </p:nvSpPr>
        <p:spPr bwMode="auto">
          <a:xfrm>
            <a:off x="4953000" y="38100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08" name="Oval 24"/>
          <p:cNvSpPr>
            <a:spLocks noChangeArrowheads="1"/>
          </p:cNvSpPr>
          <p:nvPr/>
        </p:nvSpPr>
        <p:spPr bwMode="auto">
          <a:xfrm>
            <a:off x="3352800" y="4343400"/>
            <a:ext cx="76200" cy="76200"/>
          </a:xfrm>
          <a:prstGeom prst="ellipse">
            <a:avLst/>
          </a:prstGeom>
          <a:solidFill>
            <a:srgbClr val="00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209" name="Oval 25"/>
          <p:cNvSpPr>
            <a:spLocks noChangeArrowheads="1"/>
          </p:cNvSpPr>
          <p:nvPr/>
        </p:nvSpPr>
        <p:spPr bwMode="auto">
          <a:xfrm>
            <a:off x="4953000" y="4343400"/>
            <a:ext cx="76200" cy="76200"/>
          </a:xfrm>
          <a:prstGeom prst="ellipse">
            <a:avLst/>
          </a:prstGeom>
          <a:solidFill>
            <a:srgbClr val="00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210" name="Line 26"/>
          <p:cNvSpPr>
            <a:spLocks noChangeShapeType="1"/>
          </p:cNvSpPr>
          <p:nvPr/>
        </p:nvSpPr>
        <p:spPr bwMode="auto">
          <a:xfrm>
            <a:off x="3352800" y="4572000"/>
            <a:ext cx="0" cy="1066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11" name="Line 27"/>
          <p:cNvSpPr>
            <a:spLocks noChangeShapeType="1"/>
          </p:cNvSpPr>
          <p:nvPr/>
        </p:nvSpPr>
        <p:spPr bwMode="auto">
          <a:xfrm flipH="1">
            <a:off x="2514600" y="5181600"/>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12" name="Line 28"/>
          <p:cNvSpPr>
            <a:spLocks noChangeShapeType="1"/>
          </p:cNvSpPr>
          <p:nvPr/>
        </p:nvSpPr>
        <p:spPr bwMode="auto">
          <a:xfrm>
            <a:off x="3352800" y="5181600"/>
            <a:ext cx="762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13" name="Line 29"/>
          <p:cNvSpPr>
            <a:spLocks noChangeShapeType="1"/>
          </p:cNvSpPr>
          <p:nvPr/>
        </p:nvSpPr>
        <p:spPr bwMode="auto">
          <a:xfrm>
            <a:off x="2514600" y="51816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14" name="Line 30"/>
          <p:cNvSpPr>
            <a:spLocks noChangeShapeType="1"/>
          </p:cNvSpPr>
          <p:nvPr/>
        </p:nvSpPr>
        <p:spPr bwMode="auto">
          <a:xfrm>
            <a:off x="4114800" y="5181600"/>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15" name="Rectangle 31"/>
          <p:cNvSpPr>
            <a:spLocks noChangeArrowheads="1"/>
          </p:cNvSpPr>
          <p:nvPr/>
        </p:nvSpPr>
        <p:spPr bwMode="auto">
          <a:xfrm>
            <a:off x="3200400" y="5638800"/>
            <a:ext cx="304800" cy="304800"/>
          </a:xfrm>
          <a:prstGeom prst="rect">
            <a:avLst/>
          </a:prstGeom>
          <a:solidFill>
            <a:srgbClr val="00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216" name="Oval 32"/>
          <p:cNvSpPr>
            <a:spLocks noChangeArrowheads="1"/>
          </p:cNvSpPr>
          <p:nvPr/>
        </p:nvSpPr>
        <p:spPr bwMode="auto">
          <a:xfrm>
            <a:off x="2286000" y="5638800"/>
            <a:ext cx="381000" cy="3810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217" name="Oval 33"/>
          <p:cNvSpPr>
            <a:spLocks noChangeArrowheads="1"/>
          </p:cNvSpPr>
          <p:nvPr/>
        </p:nvSpPr>
        <p:spPr bwMode="auto">
          <a:xfrm flipV="1">
            <a:off x="2438400" y="5791200"/>
            <a:ext cx="76200" cy="76200"/>
          </a:xfrm>
          <a:prstGeom prst="ellipse">
            <a:avLst/>
          </a:prstGeom>
          <a:solidFill>
            <a:srgbClr val="00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218" name="Line 34"/>
          <p:cNvSpPr>
            <a:spLocks noChangeShapeType="1"/>
          </p:cNvSpPr>
          <p:nvPr/>
        </p:nvSpPr>
        <p:spPr bwMode="auto">
          <a:xfrm flipV="1">
            <a:off x="5486400" y="137160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19" name="Line 35"/>
          <p:cNvSpPr>
            <a:spLocks noChangeShapeType="1"/>
          </p:cNvSpPr>
          <p:nvPr/>
        </p:nvSpPr>
        <p:spPr bwMode="auto">
          <a:xfrm flipV="1">
            <a:off x="2895600" y="6019800"/>
            <a:ext cx="2286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20" name="Text Box 36"/>
          <p:cNvSpPr txBox="1">
            <a:spLocks noChangeArrowheads="1"/>
          </p:cNvSpPr>
          <p:nvPr/>
        </p:nvSpPr>
        <p:spPr bwMode="auto">
          <a:xfrm>
            <a:off x="0" y="26035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a:spcBef>
                <a:spcPct val="0"/>
              </a:spcBef>
              <a:buClrTx/>
              <a:buSzTx/>
              <a:buFontTx/>
              <a:buNone/>
            </a:pPr>
            <a:r>
              <a:rPr lang="cs-CZ" altLang="cs-CZ" sz="3200" b="1" dirty="0" err="1" smtClean="0">
                <a:solidFill>
                  <a:srgbClr val="C00000"/>
                </a:solidFill>
              </a:rPr>
              <a:t>Pedigree</a:t>
            </a:r>
            <a:r>
              <a:rPr lang="cs-CZ" altLang="cs-CZ" sz="3200" b="1" dirty="0" smtClean="0">
                <a:solidFill>
                  <a:srgbClr val="C00000"/>
                </a:solidFill>
              </a:rPr>
              <a:t> </a:t>
            </a:r>
            <a:r>
              <a:rPr lang="cs-CZ" altLang="cs-CZ" sz="3200" b="1" dirty="0" err="1" smtClean="0">
                <a:solidFill>
                  <a:srgbClr val="C00000"/>
                </a:solidFill>
              </a:rPr>
              <a:t>of</a:t>
            </a:r>
            <a:r>
              <a:rPr lang="cs-CZ" altLang="cs-CZ" sz="3200" b="1" dirty="0" smtClean="0">
                <a:solidFill>
                  <a:srgbClr val="C00000"/>
                </a:solidFill>
              </a:rPr>
              <a:t> </a:t>
            </a:r>
            <a:r>
              <a:rPr lang="en-US" altLang="cs-CZ" sz="3200" b="1" dirty="0" smtClean="0">
                <a:solidFill>
                  <a:srgbClr val="C00000"/>
                </a:solidFill>
              </a:rPr>
              <a:t>X</a:t>
            </a:r>
            <a:r>
              <a:rPr lang="cs-CZ" altLang="cs-CZ" sz="3200" b="1" dirty="0" smtClean="0">
                <a:solidFill>
                  <a:srgbClr val="C00000"/>
                </a:solidFill>
              </a:rPr>
              <a:t>-</a:t>
            </a:r>
            <a:r>
              <a:rPr lang="cs-CZ" altLang="cs-CZ" sz="3200" b="1" dirty="0" err="1" smtClean="0">
                <a:solidFill>
                  <a:srgbClr val="C00000"/>
                </a:solidFill>
              </a:rPr>
              <a:t>linked</a:t>
            </a:r>
            <a:r>
              <a:rPr lang="cs-CZ" altLang="cs-CZ" sz="3200" b="1" dirty="0">
                <a:solidFill>
                  <a:srgbClr val="C00000"/>
                </a:solidFill>
              </a:rPr>
              <a:t> </a:t>
            </a:r>
            <a:r>
              <a:rPr lang="cs-CZ" altLang="cs-CZ" sz="3200" b="1" dirty="0" err="1" smtClean="0">
                <a:solidFill>
                  <a:srgbClr val="C00000"/>
                </a:solidFill>
              </a:rPr>
              <a:t>recessive</a:t>
            </a:r>
            <a:r>
              <a:rPr lang="cs-CZ" altLang="cs-CZ" sz="3200" b="1" dirty="0" smtClean="0">
                <a:solidFill>
                  <a:srgbClr val="C00000"/>
                </a:solidFill>
              </a:rPr>
              <a:t> </a:t>
            </a:r>
            <a:r>
              <a:rPr lang="cs-CZ" altLang="cs-CZ" sz="3200" b="1" dirty="0" err="1" smtClean="0">
                <a:solidFill>
                  <a:srgbClr val="C00000"/>
                </a:solidFill>
              </a:rPr>
              <a:t>disease</a:t>
            </a:r>
            <a:endParaRPr lang="en-US" altLang="cs-CZ" sz="3200" b="1" dirty="0">
              <a:solidFill>
                <a:srgbClr val="C00000"/>
              </a:solidFill>
            </a:endParaRPr>
          </a:p>
        </p:txBody>
      </p:sp>
      <p:sp>
        <p:nvSpPr>
          <p:cNvPr id="93221" name="Line 37"/>
          <p:cNvSpPr>
            <a:spLocks noChangeShapeType="1"/>
          </p:cNvSpPr>
          <p:nvPr/>
        </p:nvSpPr>
        <p:spPr bwMode="auto">
          <a:xfrm>
            <a:off x="6629400" y="312420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22" name="Line 38"/>
          <p:cNvSpPr>
            <a:spLocks noChangeShapeType="1"/>
          </p:cNvSpPr>
          <p:nvPr/>
        </p:nvSpPr>
        <p:spPr bwMode="auto">
          <a:xfrm>
            <a:off x="6019800" y="3581400"/>
            <a:ext cx="1143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23" name="Oval 39"/>
          <p:cNvSpPr>
            <a:spLocks noChangeArrowheads="1"/>
          </p:cNvSpPr>
          <p:nvPr/>
        </p:nvSpPr>
        <p:spPr bwMode="auto">
          <a:xfrm>
            <a:off x="5867400" y="4114800"/>
            <a:ext cx="381000" cy="3810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224" name="Oval 40"/>
          <p:cNvSpPr>
            <a:spLocks noChangeArrowheads="1"/>
          </p:cNvSpPr>
          <p:nvPr/>
        </p:nvSpPr>
        <p:spPr bwMode="auto">
          <a:xfrm>
            <a:off x="6934200" y="4114800"/>
            <a:ext cx="381000" cy="3810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225" name="Rectangle 41"/>
          <p:cNvSpPr>
            <a:spLocks noChangeArrowheads="1"/>
          </p:cNvSpPr>
          <p:nvPr/>
        </p:nvSpPr>
        <p:spPr bwMode="auto">
          <a:xfrm>
            <a:off x="6477000" y="4114800"/>
            <a:ext cx="304800" cy="3048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226" name="Line 42"/>
          <p:cNvSpPr>
            <a:spLocks noChangeShapeType="1"/>
          </p:cNvSpPr>
          <p:nvPr/>
        </p:nvSpPr>
        <p:spPr bwMode="auto">
          <a:xfrm>
            <a:off x="6019800" y="35814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27" name="Line 43"/>
          <p:cNvSpPr>
            <a:spLocks noChangeShapeType="1"/>
          </p:cNvSpPr>
          <p:nvPr/>
        </p:nvSpPr>
        <p:spPr bwMode="auto">
          <a:xfrm>
            <a:off x="7162800" y="35814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28" name="Oval 44"/>
          <p:cNvSpPr>
            <a:spLocks noChangeArrowheads="1"/>
          </p:cNvSpPr>
          <p:nvPr/>
        </p:nvSpPr>
        <p:spPr bwMode="auto">
          <a:xfrm flipV="1">
            <a:off x="6019800" y="4267200"/>
            <a:ext cx="76200" cy="76200"/>
          </a:xfrm>
          <a:prstGeom prst="ellipse">
            <a:avLst/>
          </a:prstGeom>
          <a:solidFill>
            <a:srgbClr val="00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229" name="Oval 45"/>
          <p:cNvSpPr>
            <a:spLocks noChangeArrowheads="1"/>
          </p:cNvSpPr>
          <p:nvPr/>
        </p:nvSpPr>
        <p:spPr bwMode="auto">
          <a:xfrm flipV="1">
            <a:off x="7086600" y="4267200"/>
            <a:ext cx="76200" cy="76200"/>
          </a:xfrm>
          <a:prstGeom prst="ellipse">
            <a:avLst/>
          </a:prstGeom>
          <a:solidFill>
            <a:srgbClr val="00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230" name="Oval 46"/>
          <p:cNvSpPr>
            <a:spLocks noChangeArrowheads="1"/>
          </p:cNvSpPr>
          <p:nvPr/>
        </p:nvSpPr>
        <p:spPr bwMode="auto">
          <a:xfrm>
            <a:off x="7467600" y="1524000"/>
            <a:ext cx="76200" cy="76200"/>
          </a:xfrm>
          <a:prstGeom prst="ellipse">
            <a:avLst/>
          </a:prstGeom>
          <a:solidFill>
            <a:srgbClr val="0000CC"/>
          </a:solidFill>
          <a:ln w="9525">
            <a:solidFill>
              <a:srgbClr val="00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231" name="Line 47"/>
          <p:cNvSpPr>
            <a:spLocks noChangeShapeType="1"/>
          </p:cNvSpPr>
          <p:nvPr/>
        </p:nvSpPr>
        <p:spPr bwMode="auto">
          <a:xfrm>
            <a:off x="4953000" y="4572000"/>
            <a:ext cx="0" cy="1143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2" name="Rectangle 48"/>
          <p:cNvSpPr>
            <a:spLocks noChangeArrowheads="1"/>
          </p:cNvSpPr>
          <p:nvPr/>
        </p:nvSpPr>
        <p:spPr bwMode="auto">
          <a:xfrm>
            <a:off x="4800600" y="5638800"/>
            <a:ext cx="304800" cy="3048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233" name="Rectangle 49"/>
          <p:cNvSpPr>
            <a:spLocks noChangeArrowheads="1"/>
          </p:cNvSpPr>
          <p:nvPr/>
        </p:nvSpPr>
        <p:spPr bwMode="auto">
          <a:xfrm>
            <a:off x="8153400" y="1371600"/>
            <a:ext cx="304800" cy="304800"/>
          </a:xfrm>
          <a:prstGeom prst="rect">
            <a:avLst/>
          </a:prstGeom>
          <a:solidFill>
            <a:srgbClr val="00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93234" name="Line 50"/>
          <p:cNvSpPr>
            <a:spLocks noChangeShapeType="1"/>
          </p:cNvSpPr>
          <p:nvPr/>
        </p:nvSpPr>
        <p:spPr bwMode="auto">
          <a:xfrm flipV="1">
            <a:off x="8305800" y="10668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5" name="Line 51"/>
          <p:cNvSpPr>
            <a:spLocks noChangeShapeType="1"/>
          </p:cNvSpPr>
          <p:nvPr/>
        </p:nvSpPr>
        <p:spPr bwMode="auto">
          <a:xfrm>
            <a:off x="7467600" y="1066800"/>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6" name="Line 52"/>
          <p:cNvSpPr>
            <a:spLocks noChangeShapeType="1"/>
          </p:cNvSpPr>
          <p:nvPr/>
        </p:nvSpPr>
        <p:spPr bwMode="auto">
          <a:xfrm flipV="1">
            <a:off x="7467600" y="10668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7" name="Line 53"/>
          <p:cNvSpPr>
            <a:spLocks noChangeShapeType="1"/>
          </p:cNvSpPr>
          <p:nvPr/>
        </p:nvSpPr>
        <p:spPr bwMode="auto">
          <a:xfrm flipV="1">
            <a:off x="8001000" y="1295400"/>
            <a:ext cx="6096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8" name="Rectangle 54"/>
          <p:cNvSpPr>
            <a:spLocks noChangeArrowheads="1"/>
          </p:cNvSpPr>
          <p:nvPr/>
        </p:nvSpPr>
        <p:spPr bwMode="auto">
          <a:xfrm>
            <a:off x="323850" y="836613"/>
            <a:ext cx="8496300" cy="5545137"/>
          </a:xfrm>
          <a:prstGeom prst="rect">
            <a:avLst/>
          </a:prstGeom>
          <a:noFill/>
          <a:ln w="3175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Some X-Linked Recessive Disorders Seen in Pediatric Patients | Download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8316"/>
            <a:ext cx="7216829" cy="674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9463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5166976" y="2362200"/>
            <a:ext cx="3886103" cy="1644554"/>
          </a:xfrm>
          <a:prstGeom prst="rect">
            <a:avLst/>
          </a:prstGeom>
        </p:spPr>
      </p:pic>
      <p:pic>
        <p:nvPicPr>
          <p:cNvPr id="7" name="Obrázek 6"/>
          <p:cNvPicPr>
            <a:picLocks noChangeAspect="1"/>
          </p:cNvPicPr>
          <p:nvPr/>
        </p:nvPicPr>
        <p:blipFill>
          <a:blip r:embed="rId3"/>
          <a:stretch>
            <a:fillRect/>
          </a:stretch>
        </p:blipFill>
        <p:spPr>
          <a:xfrm>
            <a:off x="5049078" y="4476395"/>
            <a:ext cx="4236774" cy="1976300"/>
          </a:xfrm>
          <a:prstGeom prst="rect">
            <a:avLst/>
          </a:prstGeom>
        </p:spPr>
      </p:pic>
      <p:sp>
        <p:nvSpPr>
          <p:cNvPr id="8" name="Nadpis 7"/>
          <p:cNvSpPr>
            <a:spLocks noGrp="1"/>
          </p:cNvSpPr>
          <p:nvPr>
            <p:ph type="title"/>
          </p:nvPr>
        </p:nvSpPr>
        <p:spPr/>
        <p:txBody>
          <a:bodyPr/>
          <a:lstStyle/>
          <a:p>
            <a:pPr algn="ctr"/>
            <a:r>
              <a:rPr lang="cs-CZ" dirty="0" err="1" smtClean="0">
                <a:solidFill>
                  <a:srgbClr val="C00000"/>
                </a:solidFill>
              </a:rPr>
              <a:t>Haemophilia</a:t>
            </a:r>
            <a:r>
              <a:rPr lang="cs-CZ" dirty="0" smtClean="0">
                <a:solidFill>
                  <a:srgbClr val="C00000"/>
                </a:solidFill>
              </a:rPr>
              <a:t/>
            </a:r>
            <a:br>
              <a:rPr lang="cs-CZ" dirty="0" smtClean="0">
                <a:solidFill>
                  <a:srgbClr val="C00000"/>
                </a:solidFill>
              </a:rPr>
            </a:br>
            <a:r>
              <a:rPr lang="en-US" sz="1600" b="0" dirty="0">
                <a:solidFill>
                  <a:srgbClr val="C00000"/>
                </a:solidFill>
              </a:rPr>
              <a:t>rare congenital bleeding disorder that occurs in people with a limited amount of either clotting factor VIII/ 8 (</a:t>
            </a:r>
            <a:r>
              <a:rPr lang="en-US" sz="1600" b="0" dirty="0" err="1">
                <a:solidFill>
                  <a:srgbClr val="C00000"/>
                </a:solidFill>
              </a:rPr>
              <a:t>haemophilia</a:t>
            </a:r>
            <a:r>
              <a:rPr lang="en-US" sz="1600" b="0" dirty="0">
                <a:solidFill>
                  <a:srgbClr val="C00000"/>
                </a:solidFill>
              </a:rPr>
              <a:t> A) or clotting factor IX/ 9 (</a:t>
            </a:r>
            <a:r>
              <a:rPr lang="en-US" sz="1600" b="0" dirty="0" err="1">
                <a:solidFill>
                  <a:srgbClr val="C00000"/>
                </a:solidFill>
              </a:rPr>
              <a:t>haemophilia</a:t>
            </a:r>
            <a:r>
              <a:rPr lang="en-US" sz="1600" b="0" dirty="0">
                <a:solidFill>
                  <a:srgbClr val="C00000"/>
                </a:solidFill>
              </a:rPr>
              <a:t> </a:t>
            </a:r>
            <a:r>
              <a:rPr lang="en-US" sz="1600" b="0" dirty="0" smtClean="0">
                <a:solidFill>
                  <a:srgbClr val="C00000"/>
                </a:solidFill>
              </a:rPr>
              <a:t>B</a:t>
            </a:r>
            <a:r>
              <a:rPr lang="cs-CZ" sz="1600" b="0" dirty="0" smtClean="0">
                <a:solidFill>
                  <a:srgbClr val="C00000"/>
                </a:solidFill>
              </a:rPr>
              <a:t>)</a:t>
            </a:r>
            <a:endParaRPr lang="en-US" sz="1600" dirty="0">
              <a:solidFill>
                <a:srgbClr val="C00000"/>
              </a:solidFill>
            </a:endParaRPr>
          </a:p>
        </p:txBody>
      </p:sp>
      <p:graphicFrame>
        <p:nvGraphicFramePr>
          <p:cNvPr id="12" name="Zástupný symbol pro obsah 11"/>
          <p:cNvGraphicFramePr>
            <a:graphicFrameLocks noGrp="1"/>
          </p:cNvGraphicFramePr>
          <p:nvPr>
            <p:ph sz="half" idx="1"/>
            <p:extLst>
              <p:ext uri="{D42A27DB-BD31-4B8C-83A1-F6EECF244321}">
                <p14:modId xmlns:p14="http://schemas.microsoft.com/office/powerpoint/2010/main" val="1409085925"/>
              </p:ext>
            </p:extLst>
          </p:nvPr>
        </p:nvGraphicFramePr>
        <p:xfrm>
          <a:off x="251520" y="2362200"/>
          <a:ext cx="4824535" cy="4453438"/>
        </p:xfrm>
        <a:graphic>
          <a:graphicData uri="http://schemas.openxmlformats.org/drawingml/2006/table">
            <a:tbl>
              <a:tblPr/>
              <a:tblGrid>
                <a:gridCol w="1412900">
                  <a:extLst>
                    <a:ext uri="{9D8B030D-6E8A-4147-A177-3AD203B41FA5}">
                      <a16:colId xmlns:a16="http://schemas.microsoft.com/office/drawing/2014/main" val="1377954049"/>
                    </a:ext>
                  </a:extLst>
                </a:gridCol>
                <a:gridCol w="1809200">
                  <a:extLst>
                    <a:ext uri="{9D8B030D-6E8A-4147-A177-3AD203B41FA5}">
                      <a16:colId xmlns:a16="http://schemas.microsoft.com/office/drawing/2014/main" val="3559494975"/>
                    </a:ext>
                  </a:extLst>
                </a:gridCol>
                <a:gridCol w="1602435">
                  <a:extLst>
                    <a:ext uri="{9D8B030D-6E8A-4147-A177-3AD203B41FA5}">
                      <a16:colId xmlns:a16="http://schemas.microsoft.com/office/drawing/2014/main" val="2057809553"/>
                    </a:ext>
                  </a:extLst>
                </a:gridCol>
              </a:tblGrid>
              <a:tr h="1190072">
                <a:tc>
                  <a:txBody>
                    <a:bodyPr/>
                    <a:lstStyle/>
                    <a:p>
                      <a:pPr algn="ctr" fontAlgn="base"/>
                      <a:r>
                        <a:rPr lang="fr-BE" sz="1600" b="0" dirty="0">
                          <a:solidFill>
                            <a:srgbClr val="962123"/>
                          </a:solidFill>
                          <a:effectLst/>
                          <a:latin typeface="inherit"/>
                        </a:rPr>
                        <a:t>Severity of haemophilia</a:t>
                      </a:r>
                    </a:p>
                  </a:txBody>
                  <a:tcPr marL="22571" marR="22571" marT="22571" marB="22571">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chemeClr val="bg1">
                        <a:lumMod val="85000"/>
                      </a:schemeClr>
                    </a:solidFill>
                  </a:tcPr>
                </a:tc>
                <a:tc>
                  <a:txBody>
                    <a:bodyPr/>
                    <a:lstStyle/>
                    <a:p>
                      <a:pPr algn="ctr" fontAlgn="base"/>
                      <a:r>
                        <a:rPr lang="en-US" sz="1600" b="0" dirty="0">
                          <a:solidFill>
                            <a:srgbClr val="962123"/>
                          </a:solidFill>
                          <a:effectLst/>
                          <a:latin typeface="inherit"/>
                        </a:rPr>
                        <a:t>Percentage of normal factor activity in blood</a:t>
                      </a:r>
                    </a:p>
                  </a:txBody>
                  <a:tcPr marL="22571" marR="22571" marT="22571" marB="22571">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chemeClr val="bg1">
                        <a:lumMod val="85000"/>
                      </a:schemeClr>
                    </a:solidFill>
                  </a:tcPr>
                </a:tc>
                <a:tc>
                  <a:txBody>
                    <a:bodyPr/>
                    <a:lstStyle/>
                    <a:p>
                      <a:pPr algn="ctr" fontAlgn="base"/>
                      <a:r>
                        <a:rPr lang="en-US" sz="1600" b="0" dirty="0">
                          <a:solidFill>
                            <a:srgbClr val="962123"/>
                          </a:solidFill>
                          <a:effectLst/>
                          <a:latin typeface="inherit"/>
                        </a:rPr>
                        <a:t>Number of international units (IU) per </a:t>
                      </a:r>
                      <a:r>
                        <a:rPr lang="en-US" sz="1600" b="0" dirty="0" err="1">
                          <a:solidFill>
                            <a:srgbClr val="962123"/>
                          </a:solidFill>
                          <a:effectLst/>
                          <a:latin typeface="inherit"/>
                        </a:rPr>
                        <a:t>millilitre</a:t>
                      </a:r>
                      <a:r>
                        <a:rPr lang="en-US" sz="1600" b="0" dirty="0">
                          <a:solidFill>
                            <a:srgbClr val="962123"/>
                          </a:solidFill>
                          <a:effectLst/>
                          <a:latin typeface="inherit"/>
                        </a:rPr>
                        <a:t> (ml) of whole blood</a:t>
                      </a:r>
                    </a:p>
                  </a:txBody>
                  <a:tcPr marL="22571" marR="22571" marT="22571" marB="22571">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23014387"/>
                  </a:ext>
                </a:extLst>
              </a:tr>
              <a:tr h="797274">
                <a:tc>
                  <a:txBody>
                    <a:bodyPr/>
                    <a:lstStyle/>
                    <a:p>
                      <a:pPr algn="ctr" fontAlgn="base"/>
                      <a:r>
                        <a:rPr lang="fr-BE" sz="1600" b="1" dirty="0">
                          <a:effectLst/>
                          <a:latin typeface="+mn-lt"/>
                        </a:rPr>
                        <a:t>normal range</a:t>
                      </a:r>
                    </a:p>
                  </a:txBody>
                  <a:tcPr marL="22571" marR="22571" marT="22571" marB="22571">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chemeClr val="bg1">
                        <a:lumMod val="85000"/>
                      </a:schemeClr>
                    </a:solidFill>
                  </a:tcPr>
                </a:tc>
                <a:tc>
                  <a:txBody>
                    <a:bodyPr/>
                    <a:lstStyle/>
                    <a:p>
                      <a:pPr algn="ctr" fontAlgn="base"/>
                      <a:r>
                        <a:rPr lang="fr-BE" sz="1600" b="0" dirty="0">
                          <a:effectLst/>
                          <a:latin typeface="inherit"/>
                        </a:rPr>
                        <a:t>50%-150%</a:t>
                      </a:r>
                    </a:p>
                  </a:txBody>
                  <a:tcPr marL="22571" marR="22571" marT="22571" marB="22571">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chemeClr val="bg1">
                        <a:lumMod val="95000"/>
                      </a:schemeClr>
                    </a:solidFill>
                  </a:tcPr>
                </a:tc>
                <a:tc>
                  <a:txBody>
                    <a:bodyPr/>
                    <a:lstStyle/>
                    <a:p>
                      <a:pPr algn="ctr" fontAlgn="base"/>
                      <a:r>
                        <a:rPr lang="fr-BE" sz="1600" b="0" dirty="0">
                          <a:effectLst/>
                          <a:latin typeface="inherit"/>
                        </a:rPr>
                        <a:t>0.50–1.5 IU</a:t>
                      </a:r>
                    </a:p>
                  </a:txBody>
                  <a:tcPr marL="22571" marR="22571" marT="22571" marB="22571">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64854718"/>
                  </a:ext>
                </a:extLst>
              </a:tr>
              <a:tr h="797274">
                <a:tc>
                  <a:txBody>
                    <a:bodyPr/>
                    <a:lstStyle/>
                    <a:p>
                      <a:pPr algn="ctr" fontAlgn="base"/>
                      <a:r>
                        <a:rPr lang="fr-BE" sz="1600" b="1" dirty="0">
                          <a:effectLst/>
                          <a:latin typeface="+mn-lt"/>
                        </a:rPr>
                        <a:t>mild haemophilia</a:t>
                      </a:r>
                    </a:p>
                  </a:txBody>
                  <a:tcPr marL="22571" marR="22571" marT="22571" marB="22571">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chemeClr val="bg1">
                        <a:lumMod val="85000"/>
                      </a:schemeClr>
                    </a:solidFill>
                  </a:tcPr>
                </a:tc>
                <a:tc>
                  <a:txBody>
                    <a:bodyPr/>
                    <a:lstStyle/>
                    <a:p>
                      <a:pPr algn="ctr" fontAlgn="base"/>
                      <a:r>
                        <a:rPr lang="fr-BE" sz="1600" b="0" dirty="0">
                          <a:effectLst/>
                          <a:latin typeface="inherit"/>
                        </a:rPr>
                        <a:t>5%-40%</a:t>
                      </a:r>
                    </a:p>
                  </a:txBody>
                  <a:tcPr marL="22571" marR="22571" marT="22571" marB="22571">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chemeClr val="bg1">
                        <a:lumMod val="95000"/>
                      </a:schemeClr>
                    </a:solidFill>
                  </a:tcPr>
                </a:tc>
                <a:tc>
                  <a:txBody>
                    <a:bodyPr/>
                    <a:lstStyle/>
                    <a:p>
                      <a:pPr algn="ctr" fontAlgn="base"/>
                      <a:r>
                        <a:rPr lang="fr-BE" sz="1600" b="0" dirty="0">
                          <a:effectLst/>
                          <a:latin typeface="inherit"/>
                        </a:rPr>
                        <a:t>0.05–0.40 IU</a:t>
                      </a:r>
                    </a:p>
                  </a:txBody>
                  <a:tcPr marL="22571" marR="22571" marT="22571" marB="22571">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35392108"/>
                  </a:ext>
                </a:extLst>
              </a:tr>
              <a:tr h="797274">
                <a:tc>
                  <a:txBody>
                    <a:bodyPr/>
                    <a:lstStyle/>
                    <a:p>
                      <a:pPr algn="ctr" fontAlgn="base"/>
                      <a:r>
                        <a:rPr lang="fr-BE" sz="1600" b="1" dirty="0">
                          <a:effectLst/>
                          <a:latin typeface="+mn-lt"/>
                        </a:rPr>
                        <a:t>moderate haemophilia</a:t>
                      </a:r>
                    </a:p>
                  </a:txBody>
                  <a:tcPr marL="22571" marR="22571" marT="22571" marB="22571">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chemeClr val="bg1">
                        <a:lumMod val="85000"/>
                      </a:schemeClr>
                    </a:solidFill>
                  </a:tcPr>
                </a:tc>
                <a:tc>
                  <a:txBody>
                    <a:bodyPr/>
                    <a:lstStyle/>
                    <a:p>
                      <a:pPr algn="ctr" fontAlgn="base"/>
                      <a:r>
                        <a:rPr lang="fr-BE" sz="1600" b="0" dirty="0">
                          <a:effectLst/>
                          <a:latin typeface="inherit"/>
                        </a:rPr>
                        <a:t>1%-5%</a:t>
                      </a:r>
                    </a:p>
                  </a:txBody>
                  <a:tcPr marL="22571" marR="22571" marT="22571" marB="22571">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chemeClr val="bg1">
                        <a:lumMod val="95000"/>
                      </a:schemeClr>
                    </a:solidFill>
                  </a:tcPr>
                </a:tc>
                <a:tc>
                  <a:txBody>
                    <a:bodyPr/>
                    <a:lstStyle/>
                    <a:p>
                      <a:pPr algn="ctr" fontAlgn="base"/>
                      <a:r>
                        <a:rPr lang="fr-BE" sz="1600" b="0">
                          <a:effectLst/>
                          <a:latin typeface="inherit"/>
                        </a:rPr>
                        <a:t>0.01­–0.05 IU</a:t>
                      </a:r>
                    </a:p>
                  </a:txBody>
                  <a:tcPr marL="22571" marR="22571" marT="22571" marB="22571">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1720727"/>
                  </a:ext>
                </a:extLst>
              </a:tr>
              <a:tr h="797274">
                <a:tc>
                  <a:txBody>
                    <a:bodyPr/>
                    <a:lstStyle/>
                    <a:p>
                      <a:pPr algn="ctr" fontAlgn="base"/>
                      <a:r>
                        <a:rPr lang="fr-BE" sz="1600" b="1" dirty="0">
                          <a:effectLst/>
                          <a:latin typeface="+mn-lt"/>
                        </a:rPr>
                        <a:t>severe haemophilia</a:t>
                      </a:r>
                    </a:p>
                  </a:txBody>
                  <a:tcPr marL="22571" marR="22571" marT="22571" marB="22571">
                    <a:lnL>
                      <a:noFill/>
                    </a:lnL>
                    <a:lnR>
                      <a:noFill/>
                    </a:lnR>
                    <a:lnT w="7620" cap="flat" cmpd="sng" algn="ctr">
                      <a:solidFill>
                        <a:srgbClr val="DDDDDD"/>
                      </a:solidFill>
                      <a:prstDash val="solid"/>
                      <a:round/>
                      <a:headEnd type="none" w="med" len="med"/>
                      <a:tailEnd type="none" w="med" len="med"/>
                    </a:lnT>
                    <a:lnB>
                      <a:noFill/>
                    </a:lnB>
                    <a:solidFill>
                      <a:schemeClr val="bg1">
                        <a:lumMod val="85000"/>
                      </a:schemeClr>
                    </a:solidFill>
                  </a:tcPr>
                </a:tc>
                <a:tc>
                  <a:txBody>
                    <a:bodyPr/>
                    <a:lstStyle/>
                    <a:p>
                      <a:pPr algn="ctr" fontAlgn="base"/>
                      <a:r>
                        <a:rPr lang="fr-BE" sz="1600" b="0" dirty="0">
                          <a:effectLst/>
                          <a:latin typeface="inherit"/>
                        </a:rPr>
                        <a:t>less than 1%</a:t>
                      </a:r>
                    </a:p>
                  </a:txBody>
                  <a:tcPr marL="22571" marR="22571" marT="22571" marB="22571">
                    <a:lnL>
                      <a:noFill/>
                    </a:lnL>
                    <a:lnR>
                      <a:noFill/>
                    </a:lnR>
                    <a:lnT w="7620" cap="flat" cmpd="sng" algn="ctr">
                      <a:solidFill>
                        <a:srgbClr val="DDDDDD"/>
                      </a:solidFill>
                      <a:prstDash val="solid"/>
                      <a:round/>
                      <a:headEnd type="none" w="med" len="med"/>
                      <a:tailEnd type="none" w="med" len="med"/>
                    </a:lnT>
                    <a:lnB>
                      <a:noFill/>
                    </a:lnB>
                    <a:solidFill>
                      <a:schemeClr val="bg1">
                        <a:lumMod val="95000"/>
                      </a:schemeClr>
                    </a:solidFill>
                  </a:tcPr>
                </a:tc>
                <a:tc>
                  <a:txBody>
                    <a:bodyPr/>
                    <a:lstStyle/>
                    <a:p>
                      <a:pPr algn="ctr" fontAlgn="base"/>
                      <a:r>
                        <a:rPr lang="fr-BE" sz="1600" b="0" dirty="0">
                          <a:effectLst/>
                          <a:latin typeface="inherit"/>
                        </a:rPr>
                        <a:t>less than 0.01 IU</a:t>
                      </a:r>
                    </a:p>
                  </a:txBody>
                  <a:tcPr marL="22571" marR="22571" marT="22571" marB="22571">
                    <a:lnL>
                      <a:noFill/>
                    </a:lnL>
                    <a:lnR>
                      <a:noFill/>
                    </a:lnR>
                    <a:lnT w="7620" cap="flat" cmpd="sng" algn="ctr">
                      <a:solidFill>
                        <a:srgbClr val="DDDDDD"/>
                      </a:solidFill>
                      <a:prstDash val="solid"/>
                      <a:round/>
                      <a:headEnd type="none" w="med" len="med"/>
                      <a:tailEnd type="none" w="med" len="med"/>
                    </a:lnT>
                    <a:lnB>
                      <a:noFill/>
                    </a:lnB>
                    <a:solidFill>
                      <a:schemeClr val="bg1">
                        <a:lumMod val="95000"/>
                      </a:schemeClr>
                    </a:solidFill>
                  </a:tcPr>
                </a:tc>
                <a:extLst>
                  <a:ext uri="{0D108BD9-81ED-4DB2-BD59-A6C34878D82A}">
                    <a16:rowId xmlns:a16="http://schemas.microsoft.com/office/drawing/2014/main" val="2332812630"/>
                  </a:ext>
                </a:extLst>
              </a:tr>
            </a:tbl>
          </a:graphicData>
        </a:graphic>
      </p:graphicFrame>
    </p:spTree>
    <p:extLst>
      <p:ext uri="{BB962C8B-B14F-4D97-AF65-F5344CB8AC3E}">
        <p14:creationId xmlns:p14="http://schemas.microsoft.com/office/powerpoint/2010/main" val="30541149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emophilia a and hemophilia B: different types of diseases? | Semantic  Scho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381" y="2204864"/>
            <a:ext cx="8906619" cy="4558715"/>
          </a:xfrm>
          <a:prstGeom prst="rect">
            <a:avLst/>
          </a:prstGeom>
          <a:noFill/>
          <a:extLst>
            <a:ext uri="{909E8E84-426E-40DD-AFC4-6F175D3DCCD1}">
              <a14:hiddenFill xmlns:a14="http://schemas.microsoft.com/office/drawing/2010/main">
                <a:solidFill>
                  <a:srgbClr val="FFFFFF"/>
                </a:solidFill>
              </a14:hiddenFill>
            </a:ext>
          </a:extLst>
        </p:spPr>
      </p:pic>
      <p:sp>
        <p:nvSpPr>
          <p:cNvPr id="3" name="Nadpis 2"/>
          <p:cNvSpPr>
            <a:spLocks noGrp="1"/>
          </p:cNvSpPr>
          <p:nvPr>
            <p:ph type="title"/>
          </p:nvPr>
        </p:nvSpPr>
        <p:spPr/>
        <p:txBody>
          <a:bodyPr/>
          <a:lstStyle/>
          <a:p>
            <a:pPr algn="ctr"/>
            <a:r>
              <a:rPr lang="cs-CZ" dirty="0" err="1" smtClean="0">
                <a:solidFill>
                  <a:srgbClr val="C00000"/>
                </a:solidFill>
              </a:rPr>
              <a:t>Haemophillia</a:t>
            </a:r>
            <a:r>
              <a:rPr lang="cs-CZ" dirty="0" smtClean="0">
                <a:solidFill>
                  <a:srgbClr val="C00000"/>
                </a:solidFill>
              </a:rPr>
              <a:t> – </a:t>
            </a:r>
            <a:r>
              <a:rPr lang="cs-CZ" dirty="0" err="1" smtClean="0">
                <a:solidFill>
                  <a:srgbClr val="C00000"/>
                </a:solidFill>
              </a:rPr>
              <a:t>clinical</a:t>
            </a:r>
            <a:r>
              <a:rPr lang="cs-CZ" dirty="0" smtClean="0">
                <a:solidFill>
                  <a:srgbClr val="C00000"/>
                </a:solidFill>
              </a:rPr>
              <a:t> </a:t>
            </a:r>
            <a:r>
              <a:rPr lang="cs-CZ" dirty="0" err="1" smtClean="0">
                <a:solidFill>
                  <a:srgbClr val="C00000"/>
                </a:solidFill>
              </a:rPr>
              <a:t>features</a:t>
            </a:r>
            <a:endParaRPr lang="en-US" dirty="0">
              <a:solidFill>
                <a:srgbClr val="C00000"/>
              </a:solidFill>
            </a:endParaRPr>
          </a:p>
        </p:txBody>
      </p:sp>
    </p:spTree>
    <p:extLst>
      <p:ext uri="{BB962C8B-B14F-4D97-AF65-F5344CB8AC3E}">
        <p14:creationId xmlns:p14="http://schemas.microsoft.com/office/powerpoint/2010/main" val="17954459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3200" dirty="0" smtClean="0"/>
              <a:t>   </a:t>
            </a:r>
            <a:r>
              <a:rPr lang="en-US" sz="3200" dirty="0" smtClean="0">
                <a:solidFill>
                  <a:srgbClr val="C00000"/>
                </a:solidFill>
              </a:rPr>
              <a:t>A Royal Disease</a:t>
            </a:r>
            <a:r>
              <a:rPr lang="en-US" sz="1800" dirty="0" smtClean="0">
                <a:solidFill>
                  <a:srgbClr val="C00000"/>
                </a:solidFill>
              </a:rPr>
              <a:t/>
            </a:r>
            <a:br>
              <a:rPr lang="en-US" sz="1800" dirty="0" smtClean="0">
                <a:solidFill>
                  <a:srgbClr val="C00000"/>
                </a:solidFill>
              </a:rPr>
            </a:br>
            <a:r>
              <a:rPr lang="en-US" sz="1800" b="0" dirty="0" smtClean="0">
                <a:solidFill>
                  <a:srgbClr val="C00000"/>
                </a:solidFill>
              </a:rPr>
              <a:t>Queen Victoria of England, who ruled from 1837-1901, is believed to have been the carrier of hemophilia B, or factor IX deficiency. She passed the trait on to three of her nine children</a:t>
            </a:r>
            <a:r>
              <a:rPr lang="en-US" sz="1800" dirty="0" smtClean="0">
                <a:solidFill>
                  <a:srgbClr val="C00000"/>
                </a:solidFill>
              </a:rPr>
              <a:t>.</a:t>
            </a:r>
            <a:endParaRPr lang="en-US" sz="1800" dirty="0">
              <a:solidFill>
                <a:srgbClr val="C00000"/>
              </a:solidFill>
            </a:endParaRPr>
          </a:p>
        </p:txBody>
      </p:sp>
      <p:sp>
        <p:nvSpPr>
          <p:cNvPr id="5" name="Zástupný symbol pro obsah 4"/>
          <p:cNvSpPr>
            <a:spLocks noGrp="1"/>
          </p:cNvSpPr>
          <p:nvPr>
            <p:ph idx="1"/>
          </p:nvPr>
        </p:nvSpPr>
        <p:spPr/>
        <p:txBody>
          <a:bodyPr/>
          <a:lstStyle/>
          <a:p>
            <a:endParaRPr lang="en-US"/>
          </a:p>
        </p:txBody>
      </p:sp>
      <p:pic>
        <p:nvPicPr>
          <p:cNvPr id="297986" name="Picture 2" descr="Queen Victo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890" y="2362200"/>
            <a:ext cx="6776219" cy="4425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2661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434" name="Skupina 3"/>
          <p:cNvGrpSpPr>
            <a:grpSpLocks/>
          </p:cNvGrpSpPr>
          <p:nvPr/>
        </p:nvGrpSpPr>
        <p:grpSpPr bwMode="auto">
          <a:xfrm>
            <a:off x="395288" y="1412875"/>
            <a:ext cx="8208962" cy="4140200"/>
            <a:chOff x="228600" y="1676400"/>
            <a:chExt cx="8686800" cy="4267200"/>
          </a:xfrm>
        </p:grpSpPr>
        <p:pic>
          <p:nvPicPr>
            <p:cNvPr id="18438" name="Picture 3" descr="lidé"/>
            <p:cNvPicPr>
              <a:picLocks noChangeAspect="1" noChangeArrowheads="1"/>
            </p:cNvPicPr>
            <p:nvPr/>
          </p:nvPicPr>
          <p:blipFill>
            <a:blip r:embed="rId3">
              <a:extLst>
                <a:ext uri="{28A0092B-C50C-407E-A947-70E740481C1C}">
                  <a14:useLocalDpi xmlns:a14="http://schemas.microsoft.com/office/drawing/2010/main" val="0"/>
                </a:ext>
              </a:extLst>
            </a:blip>
            <a:srcRect l="53055" t="26625" r="25923" b="53596"/>
            <a:stretch>
              <a:fillRect/>
            </a:stretch>
          </p:blipFill>
          <p:spPr bwMode="auto">
            <a:xfrm>
              <a:off x="3733800" y="1676400"/>
              <a:ext cx="1600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4" descr="lidé"/>
            <p:cNvPicPr>
              <a:picLocks noChangeAspect="1" noChangeArrowheads="1"/>
            </p:cNvPicPr>
            <p:nvPr/>
          </p:nvPicPr>
          <p:blipFill>
            <a:blip r:embed="rId3">
              <a:extLst>
                <a:ext uri="{28A0092B-C50C-407E-A947-70E740481C1C}">
                  <a14:useLocalDpi xmlns:a14="http://schemas.microsoft.com/office/drawing/2010/main" val="0"/>
                </a:ext>
              </a:extLst>
            </a:blip>
            <a:srcRect l="8008" t="26625" r="70970" b="53596"/>
            <a:stretch>
              <a:fillRect/>
            </a:stretch>
          </p:blipFill>
          <p:spPr bwMode="auto">
            <a:xfrm>
              <a:off x="228600" y="1676400"/>
              <a:ext cx="1600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5" descr="lidé"/>
            <p:cNvPicPr>
              <a:picLocks noChangeAspect="1" noChangeArrowheads="1"/>
            </p:cNvPicPr>
            <p:nvPr/>
          </p:nvPicPr>
          <p:blipFill>
            <a:blip r:embed="rId3">
              <a:extLst>
                <a:ext uri="{28A0092B-C50C-407E-A947-70E740481C1C}">
                  <a14:useLocalDpi xmlns:a14="http://schemas.microsoft.com/office/drawing/2010/main" val="0"/>
                </a:ext>
              </a:extLst>
            </a:blip>
            <a:srcRect l="9009" t="51727" r="70970" b="27734"/>
            <a:stretch>
              <a:fillRect/>
            </a:stretch>
          </p:blipFill>
          <p:spPr bwMode="auto">
            <a:xfrm>
              <a:off x="2057400" y="1676400"/>
              <a:ext cx="1524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6" descr="lidé"/>
            <p:cNvPicPr>
              <a:picLocks noChangeAspect="1" noChangeArrowheads="1"/>
            </p:cNvPicPr>
            <p:nvPr/>
          </p:nvPicPr>
          <p:blipFill>
            <a:blip r:embed="rId3">
              <a:extLst>
                <a:ext uri="{28A0092B-C50C-407E-A947-70E740481C1C}">
                  <a14:useLocalDpi xmlns:a14="http://schemas.microsoft.com/office/drawing/2010/main" val="0"/>
                </a:ext>
              </a:extLst>
            </a:blip>
            <a:srcRect l="53055" t="76830" r="25923" b="3392"/>
            <a:stretch>
              <a:fillRect/>
            </a:stretch>
          </p:blipFill>
          <p:spPr bwMode="auto">
            <a:xfrm>
              <a:off x="5486400" y="1676400"/>
              <a:ext cx="1600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7" descr="lidé"/>
            <p:cNvPicPr>
              <a:picLocks noChangeAspect="1" noChangeArrowheads="1"/>
            </p:cNvPicPr>
            <p:nvPr/>
          </p:nvPicPr>
          <p:blipFill>
            <a:blip r:embed="rId3">
              <a:extLst>
                <a:ext uri="{28A0092B-C50C-407E-A947-70E740481C1C}">
                  <a14:useLocalDpi xmlns:a14="http://schemas.microsoft.com/office/drawing/2010/main" val="0"/>
                </a:ext>
              </a:extLst>
            </a:blip>
            <a:srcRect l="30031" t="76831" r="48947" b="2631"/>
            <a:stretch>
              <a:fillRect/>
            </a:stretch>
          </p:blipFill>
          <p:spPr bwMode="auto">
            <a:xfrm>
              <a:off x="228600" y="3810000"/>
              <a:ext cx="1600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8" descr="lidé"/>
            <p:cNvPicPr>
              <a:picLocks noChangeAspect="1" noChangeArrowheads="1"/>
            </p:cNvPicPr>
            <p:nvPr/>
          </p:nvPicPr>
          <p:blipFill>
            <a:blip r:embed="rId3">
              <a:extLst>
                <a:ext uri="{28A0092B-C50C-407E-A947-70E740481C1C}">
                  <a14:useLocalDpi xmlns:a14="http://schemas.microsoft.com/office/drawing/2010/main" val="0"/>
                </a:ext>
              </a:extLst>
            </a:blip>
            <a:srcRect l="76079" t="77592" r="3900" b="2631"/>
            <a:stretch>
              <a:fillRect/>
            </a:stretch>
          </p:blipFill>
          <p:spPr bwMode="auto">
            <a:xfrm>
              <a:off x="7391400" y="1676400"/>
              <a:ext cx="1524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9" descr="lidé"/>
            <p:cNvPicPr>
              <a:picLocks noChangeAspect="1" noChangeArrowheads="1"/>
            </p:cNvPicPr>
            <p:nvPr/>
          </p:nvPicPr>
          <p:blipFill>
            <a:blip r:embed="rId3">
              <a:extLst>
                <a:ext uri="{28A0092B-C50C-407E-A947-70E740481C1C}">
                  <a14:useLocalDpi xmlns:a14="http://schemas.microsoft.com/office/drawing/2010/main" val="0"/>
                </a:ext>
              </a:extLst>
            </a:blip>
            <a:srcRect l="76079" t="51727" r="3900" b="27734"/>
            <a:stretch>
              <a:fillRect/>
            </a:stretch>
          </p:blipFill>
          <p:spPr bwMode="auto">
            <a:xfrm>
              <a:off x="2057400" y="3810000"/>
              <a:ext cx="1524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0" descr="lidé"/>
            <p:cNvPicPr>
              <a:picLocks noChangeAspect="1" noChangeArrowheads="1"/>
            </p:cNvPicPr>
            <p:nvPr/>
          </p:nvPicPr>
          <p:blipFill>
            <a:blip r:embed="rId3">
              <a:extLst>
                <a:ext uri="{28A0092B-C50C-407E-A947-70E740481C1C}">
                  <a14:useLocalDpi xmlns:a14="http://schemas.microsoft.com/office/drawing/2010/main" val="0"/>
                </a:ext>
              </a:extLst>
            </a:blip>
            <a:srcRect l="31032" t="51727" r="48947" b="27734"/>
            <a:stretch>
              <a:fillRect/>
            </a:stretch>
          </p:blipFill>
          <p:spPr bwMode="auto">
            <a:xfrm>
              <a:off x="3733800" y="3886200"/>
              <a:ext cx="1524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1" descr="lidé"/>
            <p:cNvPicPr>
              <a:picLocks noChangeAspect="1" noChangeArrowheads="1"/>
            </p:cNvPicPr>
            <p:nvPr/>
          </p:nvPicPr>
          <p:blipFill>
            <a:blip r:embed="rId3">
              <a:extLst>
                <a:ext uri="{28A0092B-C50C-407E-A947-70E740481C1C}">
                  <a14:useLocalDpi xmlns:a14="http://schemas.microsoft.com/office/drawing/2010/main" val="0"/>
                </a:ext>
              </a:extLst>
            </a:blip>
            <a:srcRect l="53055" t="51727" r="25923" b="27734"/>
            <a:stretch>
              <a:fillRect/>
            </a:stretch>
          </p:blipFill>
          <p:spPr bwMode="auto">
            <a:xfrm>
              <a:off x="5486400" y="3733800"/>
              <a:ext cx="1600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2" descr="lidé"/>
            <p:cNvPicPr>
              <a:picLocks noChangeAspect="1" noChangeArrowheads="1"/>
            </p:cNvPicPr>
            <p:nvPr/>
          </p:nvPicPr>
          <p:blipFill>
            <a:blip r:embed="rId3">
              <a:extLst>
                <a:ext uri="{28A0092B-C50C-407E-A947-70E740481C1C}">
                  <a14:useLocalDpi xmlns:a14="http://schemas.microsoft.com/office/drawing/2010/main" val="0"/>
                </a:ext>
              </a:extLst>
            </a:blip>
            <a:srcRect l="31032" t="26625" r="48947" b="53596"/>
            <a:stretch>
              <a:fillRect/>
            </a:stretch>
          </p:blipFill>
          <p:spPr bwMode="auto">
            <a:xfrm>
              <a:off x="7391400" y="3733800"/>
              <a:ext cx="1524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a:extLst/>
          </p:cNvPr>
          <p:cNvSpPr txBox="1">
            <a:spLocks noChangeArrowheads="1"/>
          </p:cNvSpPr>
          <p:nvPr/>
        </p:nvSpPr>
        <p:spPr bwMode="auto">
          <a:xfrm>
            <a:off x="35496" y="5661248"/>
            <a:ext cx="9144000" cy="1143000"/>
          </a:xfrm>
          <a:prstGeom prst="rect">
            <a:avLst/>
          </a:prstGeom>
          <a:noFill/>
          <a:ln w="9525">
            <a:noFill/>
            <a:miter lim="800000"/>
            <a:headEnd/>
            <a:tailEnd/>
          </a:ln>
          <a:effectLst/>
        </p:spPr>
        <p:txBody>
          <a:bodyPr anchor="ctr" anchorCtr="1"/>
          <a:lstStyle>
            <a:lvl1pPr>
              <a:spcBef>
                <a:spcPct val="20000"/>
              </a:spcBef>
              <a:buClr>
                <a:schemeClr val="tx1"/>
              </a:buClr>
              <a:buSzPct val="75000"/>
              <a:buFont typeface="Wingdings" pitchFamily="2" charset="2"/>
              <a:buChar char="l"/>
              <a:defRPr sz="2800">
                <a:solidFill>
                  <a:schemeClr val="tx1"/>
                </a:solidFill>
                <a:latin typeface="Arial" pitchFamily="34" charset="0"/>
              </a:defRPr>
            </a:lvl1pPr>
            <a:lvl2pPr marL="742950" indent="-285750">
              <a:spcBef>
                <a:spcPct val="20000"/>
              </a:spcBef>
              <a:buClr>
                <a:schemeClr val="tx1"/>
              </a:buClr>
              <a:buSzPct val="75000"/>
              <a:buChar char="–"/>
              <a:defRPr sz="2400">
                <a:solidFill>
                  <a:schemeClr val="tx1"/>
                </a:solidFill>
                <a:latin typeface="Arial" pitchFamily="34" charset="0"/>
              </a:defRPr>
            </a:lvl2pPr>
            <a:lvl3pPr marL="1143000" indent="-228600">
              <a:spcBef>
                <a:spcPct val="20000"/>
              </a:spcBef>
              <a:buClr>
                <a:schemeClr val="tx1"/>
              </a:buClr>
              <a:buSzPct val="75000"/>
              <a:buFont typeface="Wingdings" pitchFamily="2" charset="2"/>
              <a:buChar char="l"/>
              <a:defRPr sz="2000">
                <a:solidFill>
                  <a:schemeClr val="tx1"/>
                </a:solidFill>
                <a:latin typeface="Arial" pitchFamily="34" charset="0"/>
              </a:defRPr>
            </a:lvl3pPr>
            <a:lvl4pPr marL="1600200" indent="-228600">
              <a:spcBef>
                <a:spcPct val="20000"/>
              </a:spcBef>
              <a:buClr>
                <a:schemeClr val="tx1"/>
              </a:buClr>
              <a:buSzPct val="80000"/>
              <a:buChar char="–"/>
              <a:defRPr>
                <a:solidFill>
                  <a:schemeClr val="tx1"/>
                </a:solidFill>
                <a:latin typeface="Arial" pitchFamily="34" charset="0"/>
              </a:defRPr>
            </a:lvl4pPr>
            <a:lvl5pPr marL="2057400" indent="-228600">
              <a:spcBef>
                <a:spcPct val="20000"/>
              </a:spcBef>
              <a:buClr>
                <a:schemeClr val="tx1"/>
              </a:buClr>
              <a:buSzPct val="65000"/>
              <a:buFont typeface="Wingdings" pitchFamily="2" charset="2"/>
              <a:buChar char="l"/>
              <a:defRPr>
                <a:solidFill>
                  <a:schemeClr val="tx1"/>
                </a:solidFill>
                <a:latin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pitchFamily="34" charset="0"/>
              </a:defRPr>
            </a:lvl9pPr>
          </a:lstStyle>
          <a:p>
            <a:pPr>
              <a:spcBef>
                <a:spcPct val="0"/>
              </a:spcBef>
              <a:buClrTx/>
              <a:buSzTx/>
              <a:buFontTx/>
              <a:buNone/>
              <a:defRPr/>
            </a:pPr>
            <a:r>
              <a:rPr lang="en-US" altLang="cs-CZ" b="1" dirty="0" smtClean="0">
                <a:solidFill>
                  <a:schemeClr val="tx2"/>
                </a:solidFill>
                <a:effectLst>
                  <a:outerShdw blurRad="38100" dist="38100" dir="2700000" algn="tl">
                    <a:srgbClr val="C0C0C0"/>
                  </a:outerShdw>
                </a:effectLst>
              </a:rPr>
              <a:t>   Genotypes of individuals of same kind can be different           diversity of the genome </a:t>
            </a:r>
            <a:endParaRPr lang="en-US" altLang="cs-CZ" b="1" dirty="0">
              <a:solidFill>
                <a:schemeClr val="tx2"/>
              </a:solidFill>
              <a:effectLst>
                <a:outerShdw blurRad="38100" dist="38100" dir="2700000" algn="tl">
                  <a:srgbClr val="C0C0C0"/>
                </a:outerShdw>
              </a:effectLst>
            </a:endParaRPr>
          </a:p>
        </p:txBody>
      </p:sp>
      <p:sp>
        <p:nvSpPr>
          <p:cNvPr id="19" name="Rectangle 2">
            <a:extLst/>
          </p:cNvPr>
          <p:cNvSpPr txBox="1">
            <a:spLocks noChangeArrowheads="1"/>
          </p:cNvSpPr>
          <p:nvPr/>
        </p:nvSpPr>
        <p:spPr bwMode="auto">
          <a:xfrm>
            <a:off x="609600" y="404664"/>
            <a:ext cx="8229600" cy="1143000"/>
          </a:xfrm>
          <a:prstGeom prst="rect">
            <a:avLst/>
          </a:prstGeom>
          <a:noFill/>
          <a:ln w="9525">
            <a:noFill/>
            <a:miter lim="800000"/>
            <a:headEnd/>
            <a:tailEnd/>
          </a:ln>
          <a:effectLst/>
        </p:spPr>
        <p:txBody>
          <a:bodyPr anchor="ctr" anchorCtr="1"/>
          <a:lstStyle>
            <a:lvl1pPr>
              <a:spcBef>
                <a:spcPct val="20000"/>
              </a:spcBef>
              <a:buClr>
                <a:schemeClr val="tx1"/>
              </a:buClr>
              <a:buSzPct val="75000"/>
              <a:buFont typeface="Wingdings" pitchFamily="2" charset="2"/>
              <a:buChar char="l"/>
              <a:defRPr sz="2800">
                <a:solidFill>
                  <a:schemeClr val="tx1"/>
                </a:solidFill>
                <a:latin typeface="Arial" pitchFamily="34" charset="0"/>
              </a:defRPr>
            </a:lvl1pPr>
            <a:lvl2pPr marL="742950" indent="-285750">
              <a:spcBef>
                <a:spcPct val="20000"/>
              </a:spcBef>
              <a:buClr>
                <a:schemeClr val="tx1"/>
              </a:buClr>
              <a:buSzPct val="75000"/>
              <a:buChar char="–"/>
              <a:defRPr sz="2400">
                <a:solidFill>
                  <a:schemeClr val="tx1"/>
                </a:solidFill>
                <a:latin typeface="Arial" pitchFamily="34" charset="0"/>
              </a:defRPr>
            </a:lvl2pPr>
            <a:lvl3pPr marL="1143000" indent="-228600">
              <a:spcBef>
                <a:spcPct val="20000"/>
              </a:spcBef>
              <a:buClr>
                <a:schemeClr val="tx1"/>
              </a:buClr>
              <a:buSzPct val="75000"/>
              <a:buFont typeface="Wingdings" pitchFamily="2" charset="2"/>
              <a:buChar char="l"/>
              <a:defRPr sz="2000">
                <a:solidFill>
                  <a:schemeClr val="tx1"/>
                </a:solidFill>
                <a:latin typeface="Arial" pitchFamily="34" charset="0"/>
              </a:defRPr>
            </a:lvl3pPr>
            <a:lvl4pPr marL="1600200" indent="-228600">
              <a:spcBef>
                <a:spcPct val="20000"/>
              </a:spcBef>
              <a:buClr>
                <a:schemeClr val="tx1"/>
              </a:buClr>
              <a:buSzPct val="80000"/>
              <a:buChar char="–"/>
              <a:defRPr>
                <a:solidFill>
                  <a:schemeClr val="tx1"/>
                </a:solidFill>
                <a:latin typeface="Arial" pitchFamily="34" charset="0"/>
              </a:defRPr>
            </a:lvl4pPr>
            <a:lvl5pPr marL="2057400" indent="-228600">
              <a:spcBef>
                <a:spcPct val="20000"/>
              </a:spcBef>
              <a:buClr>
                <a:schemeClr val="tx1"/>
              </a:buClr>
              <a:buSzPct val="65000"/>
              <a:buFont typeface="Wingdings" pitchFamily="2" charset="2"/>
              <a:buChar char="l"/>
              <a:defRPr>
                <a:solidFill>
                  <a:schemeClr val="tx1"/>
                </a:solidFill>
                <a:latin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pitchFamily="34" charset="0"/>
              </a:defRPr>
            </a:lvl9pPr>
          </a:lstStyle>
          <a:p>
            <a:pPr algn="ctr">
              <a:spcBef>
                <a:spcPct val="0"/>
              </a:spcBef>
              <a:buClrTx/>
              <a:buSzTx/>
              <a:buFontTx/>
              <a:buNone/>
              <a:defRPr/>
            </a:pPr>
            <a:r>
              <a:rPr lang="en-US" altLang="cs-CZ" b="1" dirty="0" smtClean="0">
                <a:solidFill>
                  <a:schemeClr val="tx2"/>
                </a:solidFill>
                <a:effectLst>
                  <a:outerShdw blurRad="38100" dist="38100" dir="2700000" algn="tl">
                    <a:srgbClr val="C0C0C0"/>
                  </a:outerShdw>
                </a:effectLst>
              </a:rPr>
              <a:t>Genome of the individuals of the given kind is the same</a:t>
            </a:r>
            <a:endParaRPr lang="en-US" altLang="cs-CZ" b="1" dirty="0">
              <a:solidFill>
                <a:schemeClr val="tx2"/>
              </a:solidFill>
              <a:effectLst>
                <a:outerShdw blurRad="38100" dist="38100" dir="2700000" algn="tl">
                  <a:srgbClr val="C0C0C0"/>
                </a:outerShdw>
              </a:effectLst>
            </a:endParaRPr>
          </a:p>
        </p:txBody>
      </p:sp>
      <p:sp>
        <p:nvSpPr>
          <p:cNvPr id="2" name="Šipka doprava 1">
            <a:extLst/>
          </p:cNvPr>
          <p:cNvSpPr/>
          <p:nvPr/>
        </p:nvSpPr>
        <p:spPr>
          <a:xfrm>
            <a:off x="2243857" y="6309320"/>
            <a:ext cx="815975" cy="242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AutoShape 2"/>
          <p:cNvSpPr>
            <a:spLocks noGrp="1" noChangeArrowheads="1"/>
          </p:cNvSpPr>
          <p:nvPr>
            <p:ph type="title"/>
          </p:nvPr>
        </p:nvSpPr>
        <p:spPr>
          <a:xfrm>
            <a:off x="684213" y="620713"/>
            <a:ext cx="7924800" cy="1143000"/>
          </a:xfrm>
        </p:spPr>
        <p:txBody>
          <a:bodyPr/>
          <a:lstStyle/>
          <a:p>
            <a:pPr algn="ctr"/>
            <a:r>
              <a:rPr lang="en-US" altLang="cs-CZ" sz="3200" dirty="0" smtClean="0">
                <a:solidFill>
                  <a:srgbClr val="C00000"/>
                </a:solidFill>
              </a:rPr>
              <a:t>Kinship crossing -</a:t>
            </a:r>
            <a:r>
              <a:rPr lang="cs-CZ" altLang="cs-CZ" sz="3200" dirty="0" smtClean="0">
                <a:solidFill>
                  <a:srgbClr val="C00000"/>
                </a:solidFill>
              </a:rPr>
              <a:t> </a:t>
            </a:r>
            <a:r>
              <a:rPr lang="en-US" altLang="cs-CZ" sz="3200" dirty="0" smtClean="0">
                <a:solidFill>
                  <a:srgbClr val="C00000"/>
                </a:solidFill>
              </a:rPr>
              <a:t>consanguinity</a:t>
            </a:r>
          </a:p>
        </p:txBody>
      </p:sp>
      <p:cxnSp>
        <p:nvCxnSpPr>
          <p:cNvPr id="3" name="Přímá spojnice 2">
            <a:extLst/>
          </p:cNvPr>
          <p:cNvCxnSpPr/>
          <p:nvPr/>
        </p:nvCxnSpPr>
        <p:spPr>
          <a:xfrm>
            <a:off x="3635375" y="4005263"/>
            <a:ext cx="13684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69634" name="Picture 2" descr="Parental consanguinity in Hong Kong | HKM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66" y="2538333"/>
            <a:ext cx="8625868" cy="3372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3760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AutoShape 2"/>
          <p:cNvSpPr>
            <a:spLocks noGrp="1" noChangeArrowheads="1"/>
          </p:cNvSpPr>
          <p:nvPr>
            <p:ph type="title"/>
          </p:nvPr>
        </p:nvSpPr>
        <p:spPr>
          <a:xfrm>
            <a:off x="683568" y="908720"/>
            <a:ext cx="7924800" cy="794792"/>
          </a:xfrm>
        </p:spPr>
        <p:txBody>
          <a:bodyPr/>
          <a:lstStyle/>
          <a:p>
            <a:pPr algn="ctr" eaLnBrk="1" hangingPunct="1"/>
            <a:r>
              <a:rPr lang="en-US" altLang="cs-CZ" dirty="0" smtClean="0">
                <a:solidFill>
                  <a:srgbClr val="C00000"/>
                </a:solidFill>
              </a:rPr>
              <a:t>Inbreeding</a:t>
            </a:r>
            <a:endParaRPr lang="en-US" altLang="cs-CZ" b="0" dirty="0" smtClean="0">
              <a:solidFill>
                <a:srgbClr val="C00000"/>
              </a:solidFill>
            </a:endParaRPr>
          </a:p>
        </p:txBody>
      </p:sp>
      <p:sp>
        <p:nvSpPr>
          <p:cNvPr id="108548" name="Rectangle 3"/>
          <p:cNvSpPr>
            <a:spLocks noGrp="1" noChangeArrowheads="1"/>
          </p:cNvSpPr>
          <p:nvPr>
            <p:ph type="body" idx="1"/>
          </p:nvPr>
        </p:nvSpPr>
        <p:spPr>
          <a:xfrm>
            <a:off x="755650" y="2420938"/>
            <a:ext cx="8136830" cy="4437062"/>
          </a:xfrm>
        </p:spPr>
        <p:txBody>
          <a:bodyPr/>
          <a:lstStyle/>
          <a:p>
            <a:pPr eaLnBrk="1" hangingPunct="1">
              <a:lnSpc>
                <a:spcPct val="90000"/>
              </a:lnSpc>
            </a:pPr>
            <a:r>
              <a:rPr lang="en-US" altLang="cs-CZ" sz="1800" b="1" dirty="0" smtClean="0">
                <a:cs typeface="Calibri Light" panose="020F0302020204030204" pitchFamily="34" charset="0"/>
              </a:rPr>
              <a:t>inbreeding </a:t>
            </a:r>
            <a:r>
              <a:rPr lang="en-US" altLang="cs-CZ" sz="1800" dirty="0">
                <a:cs typeface="Calibri Light" panose="020F0302020204030204" pitchFamily="34" charset="0"/>
              </a:rPr>
              <a:t>occurs when parents have </a:t>
            </a:r>
            <a:r>
              <a:rPr lang="en-US" altLang="cs-CZ" sz="1800" b="1" dirty="0">
                <a:cs typeface="Calibri Light" panose="020F0302020204030204" pitchFamily="34" charset="0"/>
              </a:rPr>
              <a:t>common ancestors </a:t>
            </a:r>
            <a:r>
              <a:rPr lang="en-US" altLang="cs-CZ" sz="1800" dirty="0">
                <a:cs typeface="Calibri Light" panose="020F0302020204030204" pitchFamily="34" charset="0"/>
              </a:rPr>
              <a:t>and are therefore related to each other</a:t>
            </a:r>
            <a:r>
              <a:rPr lang="en-US" altLang="cs-CZ" sz="1800" dirty="0" smtClean="0">
                <a:cs typeface="Calibri Light" panose="020F0302020204030204" pitchFamily="34" charset="0"/>
              </a:rPr>
              <a:t>.</a:t>
            </a:r>
            <a:endParaRPr lang="cs-CZ" altLang="cs-CZ" sz="1800" dirty="0" smtClean="0">
              <a:cs typeface="Calibri Light" panose="020F0302020204030204" pitchFamily="34" charset="0"/>
            </a:endParaRPr>
          </a:p>
          <a:p>
            <a:pPr eaLnBrk="1" hangingPunct="1">
              <a:lnSpc>
                <a:spcPct val="90000"/>
              </a:lnSpc>
            </a:pPr>
            <a:r>
              <a:rPr lang="en-US" altLang="cs-CZ" sz="1800" dirty="0" smtClean="0">
                <a:cs typeface="Calibri Light" panose="020F0302020204030204" pitchFamily="34" charset="0"/>
              </a:rPr>
              <a:t>Inbreeding </a:t>
            </a:r>
            <a:r>
              <a:rPr lang="en-US" altLang="cs-CZ" sz="1800" dirty="0">
                <a:cs typeface="Calibri Light" panose="020F0302020204030204" pitchFamily="34" charset="0"/>
              </a:rPr>
              <a:t>between relatives is referred to as </a:t>
            </a:r>
            <a:r>
              <a:rPr lang="en-US" altLang="cs-CZ" sz="1800" b="1" dirty="0">
                <a:cs typeface="Calibri Light" panose="020F0302020204030204" pitchFamily="34" charset="0"/>
              </a:rPr>
              <a:t>consanguinity</a:t>
            </a:r>
            <a:r>
              <a:rPr lang="en-US" altLang="cs-CZ" sz="1800" dirty="0">
                <a:cs typeface="Calibri Light" panose="020F0302020204030204" pitchFamily="34" charset="0"/>
              </a:rPr>
              <a:t> from the Latin term </a:t>
            </a:r>
            <a:r>
              <a:rPr lang="en-US" altLang="cs-CZ" sz="1800" b="1" dirty="0">
                <a:cs typeface="Calibri Light" panose="020F0302020204030204" pitchFamily="34" charset="0"/>
              </a:rPr>
              <a:t>"of the same </a:t>
            </a:r>
            <a:r>
              <a:rPr lang="en-US" altLang="cs-CZ" sz="1800" b="1" dirty="0" smtClean="0">
                <a:cs typeface="Calibri Light" panose="020F0302020204030204" pitchFamily="34" charset="0"/>
              </a:rPr>
              <a:t>blood„</a:t>
            </a:r>
            <a:endParaRPr lang="cs-CZ" altLang="cs-CZ" sz="1800" b="1" dirty="0" smtClean="0">
              <a:cs typeface="Calibri Light" panose="020F0302020204030204" pitchFamily="34" charset="0"/>
            </a:endParaRPr>
          </a:p>
          <a:p>
            <a:pPr eaLnBrk="1" hangingPunct="1">
              <a:lnSpc>
                <a:spcPct val="90000"/>
              </a:lnSpc>
            </a:pPr>
            <a:r>
              <a:rPr lang="en-US" altLang="cs-CZ" sz="1800" dirty="0" smtClean="0">
                <a:cs typeface="Calibri Light" panose="020F0302020204030204" pitchFamily="34" charset="0"/>
              </a:rPr>
              <a:t>example </a:t>
            </a:r>
            <a:r>
              <a:rPr lang="en-US" altLang="cs-CZ" sz="1800" dirty="0">
                <a:cs typeface="Calibri Light" panose="020F0302020204030204" pitchFamily="34" charset="0"/>
              </a:rPr>
              <a:t>- crosses between siblings, half-siblings and first cousins - the offspring are </a:t>
            </a:r>
            <a:r>
              <a:rPr lang="en-US" altLang="cs-CZ" sz="1800" dirty="0" smtClean="0">
                <a:solidFill>
                  <a:srgbClr val="FF0000"/>
                </a:solidFill>
                <a:cs typeface="Calibri Light" panose="020F0302020204030204" pitchFamily="34" charset="0"/>
              </a:rPr>
              <a:t>inbreed</a:t>
            </a:r>
            <a:endParaRPr lang="cs-CZ" altLang="cs-CZ" sz="1800" dirty="0" smtClean="0">
              <a:solidFill>
                <a:srgbClr val="FF0000"/>
              </a:solidFill>
              <a:cs typeface="Calibri Light" panose="020F0302020204030204" pitchFamily="34" charset="0"/>
            </a:endParaRPr>
          </a:p>
          <a:p>
            <a:pPr eaLnBrk="1" hangingPunct="1">
              <a:lnSpc>
                <a:spcPct val="90000"/>
              </a:lnSpc>
            </a:pPr>
            <a:r>
              <a:rPr lang="en-US" altLang="cs-CZ" sz="1800" dirty="0" smtClean="0">
                <a:cs typeface="Calibri Light" panose="020F0302020204030204" pitchFamily="34" charset="0"/>
              </a:rPr>
              <a:t>inbreeding </a:t>
            </a:r>
            <a:r>
              <a:rPr lang="en-US" altLang="cs-CZ" sz="1800" dirty="0">
                <a:solidFill>
                  <a:srgbClr val="FF0000"/>
                </a:solidFill>
                <a:cs typeface="Calibri Light" panose="020F0302020204030204" pitchFamily="34" charset="0"/>
              </a:rPr>
              <a:t>increases the frequency of homozygotes </a:t>
            </a:r>
            <a:r>
              <a:rPr lang="en-US" altLang="cs-CZ" sz="1800" dirty="0">
                <a:cs typeface="Calibri Light" panose="020F0302020204030204" pitchFamily="34" charset="0"/>
              </a:rPr>
              <a:t>and decreases the frequency of     heterozygotes and is quantified by the </a:t>
            </a:r>
            <a:r>
              <a:rPr lang="en-US" altLang="cs-CZ" sz="1800" dirty="0">
                <a:solidFill>
                  <a:srgbClr val="FF0000"/>
                </a:solidFill>
                <a:cs typeface="Calibri Light" panose="020F0302020204030204" pitchFamily="34" charset="0"/>
              </a:rPr>
              <a:t>inbreeding coefficient </a:t>
            </a:r>
            <a:r>
              <a:rPr lang="en-US" altLang="cs-CZ" sz="1800" dirty="0" smtClean="0">
                <a:solidFill>
                  <a:srgbClr val="FF0000"/>
                </a:solidFill>
                <a:cs typeface="Calibri Light" panose="020F0302020204030204" pitchFamily="34" charset="0"/>
              </a:rPr>
              <a:t>F</a:t>
            </a:r>
            <a:endParaRPr lang="cs-CZ" altLang="cs-CZ" sz="1800" dirty="0">
              <a:solidFill>
                <a:srgbClr val="FF0000"/>
              </a:solidFill>
              <a:cs typeface="Calibri Light" panose="020F0302020204030204" pitchFamily="34" charset="0"/>
            </a:endParaRPr>
          </a:p>
          <a:p>
            <a:pPr eaLnBrk="1" hangingPunct="1">
              <a:lnSpc>
                <a:spcPct val="90000"/>
              </a:lnSpc>
            </a:pPr>
            <a:endParaRPr lang="cs-CZ" altLang="cs-CZ" sz="1000" dirty="0" smtClean="0"/>
          </a:p>
          <a:p>
            <a:pPr eaLnBrk="1" hangingPunct="1">
              <a:lnSpc>
                <a:spcPct val="90000"/>
              </a:lnSpc>
            </a:pPr>
            <a:endParaRPr lang="cs-CZ" altLang="cs-CZ" sz="1000" dirty="0"/>
          </a:p>
          <a:p>
            <a:pPr eaLnBrk="1" hangingPunct="1">
              <a:lnSpc>
                <a:spcPct val="90000"/>
              </a:lnSpc>
            </a:pPr>
            <a:endParaRPr lang="cs-CZ" altLang="cs-CZ" sz="1000" dirty="0"/>
          </a:p>
          <a:p>
            <a:pPr eaLnBrk="1" hangingPunct="1">
              <a:lnSpc>
                <a:spcPct val="90000"/>
              </a:lnSpc>
              <a:buFont typeface="Wingdings" panose="05000000000000000000" pitchFamily="2" charset="2"/>
              <a:buNone/>
            </a:pPr>
            <a:r>
              <a:rPr lang="cs-CZ" altLang="cs-CZ" sz="2000" dirty="0" smtClean="0"/>
              <a:t>   </a:t>
            </a:r>
          </a:p>
          <a:p>
            <a:pPr algn="ctr" eaLnBrk="1" hangingPunct="1">
              <a:lnSpc>
                <a:spcPct val="90000"/>
              </a:lnSpc>
              <a:buFont typeface="Wingdings" panose="05000000000000000000" pitchFamily="2" charset="2"/>
              <a:buNone/>
            </a:pPr>
            <a:endParaRPr lang="cs-CZ" altLang="cs-CZ" sz="1800" b="1" dirty="0" smtClean="0">
              <a:solidFill>
                <a:srgbClr val="FF0000"/>
              </a:solidFill>
            </a:endParaRPr>
          </a:p>
          <a:p>
            <a:pPr algn="ctr" eaLnBrk="1" hangingPunct="1">
              <a:lnSpc>
                <a:spcPct val="90000"/>
              </a:lnSpc>
              <a:buFont typeface="Wingdings" panose="05000000000000000000" pitchFamily="2" charset="2"/>
              <a:buNone/>
            </a:pPr>
            <a:endParaRPr lang="cs-CZ" altLang="cs-CZ" sz="1800" b="1" dirty="0" smtClean="0">
              <a:solidFill>
                <a:srgbClr val="FF0000"/>
              </a:solidFill>
            </a:endParaRPr>
          </a:p>
          <a:p>
            <a:pPr algn="ctr" eaLnBrk="1" hangingPunct="1">
              <a:lnSpc>
                <a:spcPct val="90000"/>
              </a:lnSpc>
              <a:buFont typeface="Wingdings" panose="05000000000000000000" pitchFamily="2" charset="2"/>
              <a:buNone/>
            </a:pPr>
            <a:r>
              <a:rPr lang="cs-CZ" altLang="cs-CZ" sz="1800" b="1" smtClean="0">
                <a:solidFill>
                  <a:srgbClr val="FF0000"/>
                </a:solidFill>
              </a:rPr>
              <a:t>F </a:t>
            </a:r>
            <a:r>
              <a:rPr lang="cs-CZ" altLang="cs-CZ" sz="1800" b="1" dirty="0" err="1" smtClean="0">
                <a:solidFill>
                  <a:srgbClr val="FF0000"/>
                </a:solidFill>
              </a:rPr>
              <a:t>value</a:t>
            </a:r>
            <a:r>
              <a:rPr lang="cs-CZ" altLang="cs-CZ" sz="1800" b="1" dirty="0" smtClean="0">
                <a:solidFill>
                  <a:srgbClr val="FF0000"/>
                </a:solidFill>
              </a:rPr>
              <a:t> </a:t>
            </a:r>
            <a:r>
              <a:rPr lang="cs-CZ" altLang="cs-CZ" sz="1800" b="1" dirty="0" err="1" smtClean="0">
                <a:solidFill>
                  <a:srgbClr val="FF0000"/>
                </a:solidFill>
              </a:rPr>
              <a:t>range</a:t>
            </a:r>
            <a:r>
              <a:rPr lang="cs-CZ" altLang="cs-CZ" sz="1800" b="1" dirty="0" smtClean="0">
                <a:solidFill>
                  <a:srgbClr val="FF0000"/>
                </a:solidFill>
              </a:rPr>
              <a:t> </a:t>
            </a:r>
            <a:r>
              <a:rPr lang="cs-CZ" altLang="cs-CZ" sz="1800" b="1" dirty="0" err="1" smtClean="0">
                <a:solidFill>
                  <a:srgbClr val="FF0000"/>
                </a:solidFill>
              </a:rPr>
              <a:t>from</a:t>
            </a:r>
            <a:r>
              <a:rPr lang="cs-CZ" altLang="cs-CZ" sz="1800" b="1" dirty="0" smtClean="0">
                <a:solidFill>
                  <a:srgbClr val="FF0000"/>
                </a:solidFill>
              </a:rPr>
              <a:t> 0 to 1               1  =  </a:t>
            </a:r>
            <a:r>
              <a:rPr lang="cs-CZ" altLang="cs-CZ" sz="1800" b="1" dirty="0" err="1" smtClean="0">
                <a:solidFill>
                  <a:srgbClr val="FF0000"/>
                </a:solidFill>
              </a:rPr>
              <a:t>all</a:t>
            </a:r>
            <a:r>
              <a:rPr lang="cs-CZ" altLang="cs-CZ" sz="1800" b="1" dirty="0" smtClean="0">
                <a:solidFill>
                  <a:srgbClr val="FF0000"/>
                </a:solidFill>
              </a:rPr>
              <a:t> </a:t>
            </a:r>
            <a:r>
              <a:rPr lang="cs-CZ" altLang="cs-CZ" sz="1800" b="1" dirty="0" err="1" smtClean="0">
                <a:solidFill>
                  <a:srgbClr val="FF0000"/>
                </a:solidFill>
              </a:rPr>
              <a:t>alleles</a:t>
            </a:r>
            <a:r>
              <a:rPr lang="cs-CZ" altLang="cs-CZ" sz="1800" b="1" dirty="0" smtClean="0">
                <a:solidFill>
                  <a:srgbClr val="FF0000"/>
                </a:solidFill>
              </a:rPr>
              <a:t> </a:t>
            </a:r>
            <a:r>
              <a:rPr lang="cs-CZ" altLang="cs-CZ" sz="1800" b="1" dirty="0" err="1" smtClean="0">
                <a:solidFill>
                  <a:srgbClr val="FF0000"/>
                </a:solidFill>
              </a:rPr>
              <a:t>have</a:t>
            </a:r>
            <a:r>
              <a:rPr lang="cs-CZ" altLang="cs-CZ" sz="1800" b="1" dirty="0" smtClean="0">
                <a:solidFill>
                  <a:srgbClr val="FF0000"/>
                </a:solidFill>
              </a:rPr>
              <a:t> </a:t>
            </a:r>
            <a:r>
              <a:rPr lang="cs-CZ" altLang="cs-CZ" sz="1800" b="1" dirty="0" err="1" smtClean="0">
                <a:solidFill>
                  <a:srgbClr val="FF0000"/>
                </a:solidFill>
              </a:rPr>
              <a:t>same</a:t>
            </a:r>
            <a:r>
              <a:rPr lang="cs-CZ" altLang="cs-CZ" sz="1800" b="1" dirty="0" smtClean="0">
                <a:solidFill>
                  <a:srgbClr val="FF0000"/>
                </a:solidFill>
              </a:rPr>
              <a:t> </a:t>
            </a:r>
            <a:r>
              <a:rPr lang="cs-CZ" altLang="cs-CZ" sz="1800" b="1" dirty="0" err="1" smtClean="0">
                <a:solidFill>
                  <a:srgbClr val="FF0000"/>
                </a:solidFill>
              </a:rPr>
              <a:t>origin</a:t>
            </a:r>
            <a:endParaRPr lang="en-US" altLang="cs-CZ" sz="1800" b="1" dirty="0" smtClean="0">
              <a:solidFill>
                <a:srgbClr val="FF0000"/>
              </a:solidFill>
            </a:endParaRPr>
          </a:p>
        </p:txBody>
      </p:sp>
      <p:sp>
        <p:nvSpPr>
          <p:cNvPr id="3" name="Zaoblený obdélník 2">
            <a:extLst/>
          </p:cNvPr>
          <p:cNvSpPr/>
          <p:nvPr/>
        </p:nvSpPr>
        <p:spPr>
          <a:xfrm>
            <a:off x="982663" y="5084763"/>
            <a:ext cx="7848600" cy="1152525"/>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lnSpc>
                <a:spcPct val="90000"/>
              </a:lnSpc>
              <a:buFont typeface="Wingdings" pitchFamily="2" charset="2"/>
              <a:buNone/>
              <a:defRPr/>
            </a:pPr>
            <a:r>
              <a:rPr lang="en-US" altLang="cs-CZ" sz="2000" b="1" dirty="0">
                <a:solidFill>
                  <a:srgbClr val="FF0000"/>
                </a:solidFill>
              </a:rPr>
              <a:t>F = probability that an individual </a:t>
            </a:r>
            <a:r>
              <a:rPr lang="en-US" altLang="cs-CZ" sz="2000" b="1" dirty="0">
                <a:solidFill>
                  <a:srgbClr val="000000"/>
                </a:solidFill>
              </a:rPr>
              <a:t>has two copies of the gene</a:t>
            </a:r>
          </a:p>
          <a:p>
            <a:pPr algn="ctr" eaLnBrk="1" hangingPunct="1">
              <a:lnSpc>
                <a:spcPct val="90000"/>
              </a:lnSpc>
              <a:buFont typeface="Wingdings" pitchFamily="2" charset="2"/>
              <a:buNone/>
              <a:defRPr/>
            </a:pPr>
            <a:r>
              <a:rPr lang="en-US" altLang="cs-CZ" sz="2000" b="1" dirty="0">
                <a:solidFill>
                  <a:srgbClr val="000000"/>
                </a:solidFill>
              </a:rPr>
              <a:t> identical in origin (</a:t>
            </a:r>
            <a:r>
              <a:rPr lang="en-US" altLang="cs-CZ" sz="2000" b="1" dirty="0" err="1">
                <a:solidFill>
                  <a:srgbClr val="000000"/>
                </a:solidFill>
              </a:rPr>
              <a:t>autozygous</a:t>
            </a:r>
            <a:r>
              <a:rPr lang="en-US" altLang="cs-CZ" sz="2000" b="1" dirty="0">
                <a:solidFill>
                  <a:srgbClr val="000000"/>
                </a:solidFill>
              </a:rPr>
              <a:t>) because they </a:t>
            </a:r>
            <a:r>
              <a:rPr lang="en-US" altLang="cs-CZ" sz="2000" b="1" dirty="0">
                <a:solidFill>
                  <a:srgbClr val="FF0000"/>
                </a:solidFill>
              </a:rPr>
              <a:t>come from a common ancestor</a:t>
            </a:r>
          </a:p>
          <a:p>
            <a:pPr algn="ctr" eaLnBrk="1" hangingPunct="1">
              <a:lnSpc>
                <a:spcPct val="90000"/>
              </a:lnSpc>
              <a:buFont typeface="Wingdings" pitchFamily="2" charset="2"/>
              <a:buNone/>
              <a:defRPr/>
            </a:pPr>
            <a:r>
              <a:rPr lang="en-US" altLang="cs-CZ" sz="2000" b="1" dirty="0">
                <a:solidFill>
                  <a:srgbClr val="000000"/>
                </a:solidFill>
              </a:rPr>
              <a:t>(if they are identical, the individual is homozygous)</a:t>
            </a:r>
            <a:endParaRPr lang="cs-CZ" altLang="cs-CZ" sz="2000" b="1" dirty="0">
              <a:solidFill>
                <a:srgbClr val="000000"/>
              </a:solidFill>
            </a:endParaRPr>
          </a:p>
        </p:txBody>
      </p:sp>
    </p:spTree>
    <p:extLst>
      <p:ext uri="{BB962C8B-B14F-4D97-AF65-F5344CB8AC3E}">
        <p14:creationId xmlns:p14="http://schemas.microsoft.com/office/powerpoint/2010/main" val="1687691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8548">
                                            <p:txEl>
                                              <p:pRg st="7" end="7"/>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854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762000" y="333375"/>
            <a:ext cx="7924800" cy="1571625"/>
          </a:xfrm>
        </p:spPr>
        <p:txBody>
          <a:bodyPr/>
          <a:lstStyle/>
          <a:p>
            <a:pPr eaLnBrk="1" hangingPunct="1"/>
            <a:r>
              <a:rPr lang="cs-CZ" altLang="cs-CZ" sz="3200" dirty="0">
                <a:solidFill>
                  <a:srgbClr val="C00000"/>
                </a:solidFill>
              </a:rPr>
              <a:t>Part </a:t>
            </a:r>
            <a:r>
              <a:rPr lang="cs-CZ" altLang="cs-CZ" sz="3200" dirty="0" err="1">
                <a:solidFill>
                  <a:srgbClr val="C00000"/>
                </a:solidFill>
              </a:rPr>
              <a:t>of</a:t>
            </a:r>
            <a:r>
              <a:rPr lang="cs-CZ" altLang="cs-CZ" sz="3200" dirty="0">
                <a:solidFill>
                  <a:srgbClr val="C00000"/>
                </a:solidFill>
              </a:rPr>
              <a:t> </a:t>
            </a:r>
            <a:r>
              <a:rPr lang="cs-CZ" altLang="cs-CZ" sz="3200" dirty="0" err="1">
                <a:solidFill>
                  <a:srgbClr val="C00000"/>
                </a:solidFill>
              </a:rPr>
              <a:t>Ptolemy</a:t>
            </a:r>
            <a:r>
              <a:rPr lang="cs-CZ" altLang="cs-CZ" sz="3200" dirty="0">
                <a:solidFill>
                  <a:srgbClr val="C00000"/>
                </a:solidFill>
              </a:rPr>
              <a:t> </a:t>
            </a:r>
            <a:r>
              <a:rPr lang="cs-CZ" altLang="cs-CZ" sz="3200" dirty="0" smtClean="0">
                <a:solidFill>
                  <a:srgbClr val="C00000"/>
                </a:solidFill>
              </a:rPr>
              <a:t/>
            </a:r>
            <a:br>
              <a:rPr lang="cs-CZ" altLang="cs-CZ" sz="3200" dirty="0" smtClean="0">
                <a:solidFill>
                  <a:srgbClr val="C00000"/>
                </a:solidFill>
              </a:rPr>
            </a:br>
            <a:r>
              <a:rPr lang="cs-CZ" altLang="cs-CZ" sz="3200" dirty="0" err="1" smtClean="0">
                <a:solidFill>
                  <a:srgbClr val="C00000"/>
                </a:solidFill>
              </a:rPr>
              <a:t>peidgree</a:t>
            </a:r>
            <a:endParaRPr lang="cs-CZ" altLang="cs-CZ" sz="3200" dirty="0" smtClean="0">
              <a:solidFill>
                <a:srgbClr val="C00000"/>
              </a:solidFill>
            </a:endParaRPr>
          </a:p>
        </p:txBody>
      </p:sp>
      <p:sp>
        <p:nvSpPr>
          <p:cNvPr id="113667" name="AutoShape 4"/>
          <p:cNvSpPr>
            <a:spLocks noChangeAspect="1" noChangeArrowheads="1"/>
          </p:cNvSpPr>
          <p:nvPr/>
        </p:nvSpPr>
        <p:spPr bwMode="auto">
          <a:xfrm>
            <a:off x="-10553700" y="-20669250"/>
            <a:ext cx="30251400" cy="4819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pic>
        <p:nvPicPr>
          <p:cNvPr id="82948" name="Picture 5" descr="SCAN360o">
            <a:extLst/>
          </p:cNvPr>
          <p:cNvPicPr>
            <a:picLocks noChangeAspect="1" noChangeArrowheads="1"/>
          </p:cNvPicPr>
          <p:nvPr/>
        </p:nvPicPr>
        <p:blipFill>
          <a:blip r:embed="rId2"/>
          <a:srcRect/>
          <a:stretch>
            <a:fillRect/>
          </a:stretch>
        </p:blipFill>
        <p:spPr bwMode="auto">
          <a:xfrm>
            <a:off x="4859338" y="260350"/>
            <a:ext cx="3860800" cy="6275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7" descr="img008">
            <a:extLst/>
          </p:cNvPr>
          <p:cNvPicPr>
            <a:picLocks noGrp="1" noChangeAspect="1" noChangeArrowheads="1"/>
          </p:cNvPicPr>
          <p:nvPr>
            <p:ph type="body" idx="1"/>
          </p:nvPr>
        </p:nvPicPr>
        <p:blipFill>
          <a:blip r:embed="rId3"/>
          <a:srcRect/>
          <a:stretch>
            <a:fillRect/>
          </a:stretch>
        </p:blipFill>
        <p:spPr>
          <a:xfrm>
            <a:off x="1379538" y="2763838"/>
            <a:ext cx="2671762" cy="3313112"/>
          </a:xfrm>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1" name="Rectangle 8"/>
          <p:cNvSpPr>
            <a:spLocks noChangeArrowheads="1"/>
          </p:cNvSpPr>
          <p:nvPr/>
        </p:nvSpPr>
        <p:spPr bwMode="auto">
          <a:xfrm>
            <a:off x="1187450" y="2349500"/>
            <a:ext cx="3055938" cy="3816350"/>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3672" name="Rectangle 9"/>
          <p:cNvSpPr>
            <a:spLocks noChangeArrowheads="1"/>
          </p:cNvSpPr>
          <p:nvPr/>
        </p:nvSpPr>
        <p:spPr bwMode="auto">
          <a:xfrm>
            <a:off x="4859338" y="260350"/>
            <a:ext cx="3860800" cy="6330950"/>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3673" name="TextovéPole 1"/>
          <p:cNvSpPr txBox="1">
            <a:spLocks noChangeArrowheads="1"/>
          </p:cNvSpPr>
          <p:nvPr/>
        </p:nvSpPr>
        <p:spPr bwMode="auto">
          <a:xfrm>
            <a:off x="1835150" y="2371725"/>
            <a:ext cx="2232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r>
              <a:rPr lang="cs-CZ" altLang="cs-CZ" sz="1800" b="1" dirty="0" err="1" smtClean="0">
                <a:solidFill>
                  <a:srgbClr val="FF0000"/>
                </a:solidFill>
              </a:rPr>
              <a:t>Common</a:t>
            </a:r>
            <a:r>
              <a:rPr lang="cs-CZ" altLang="cs-CZ" sz="1800" b="1" dirty="0" smtClean="0">
                <a:solidFill>
                  <a:srgbClr val="FF0000"/>
                </a:solidFill>
              </a:rPr>
              <a:t> </a:t>
            </a:r>
            <a:r>
              <a:rPr lang="cs-CZ" altLang="cs-CZ" sz="1800" b="1" dirty="0" err="1" smtClean="0">
                <a:solidFill>
                  <a:srgbClr val="FF0000"/>
                </a:solidFill>
              </a:rPr>
              <a:t>ancestor</a:t>
            </a:r>
            <a:endParaRPr lang="cs-CZ" altLang="cs-CZ" sz="1800" b="1" dirty="0">
              <a:solidFill>
                <a:srgbClr val="FF0000"/>
              </a:solidFill>
            </a:endParaRPr>
          </a:p>
        </p:txBody>
      </p:sp>
    </p:spTree>
    <p:extLst>
      <p:ext uri="{BB962C8B-B14F-4D97-AF65-F5344CB8AC3E}">
        <p14:creationId xmlns:p14="http://schemas.microsoft.com/office/powerpoint/2010/main" val="3070586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nu5e_fig_04_17">
            <a:extLst/>
          </p:cNvPr>
          <p:cNvPicPr>
            <a:picLocks noChangeAspect="1" noChangeArrowheads="1"/>
          </p:cNvPicPr>
          <p:nvPr/>
        </p:nvPicPr>
        <p:blipFill>
          <a:blip r:embed="rId3"/>
          <a:srcRect/>
          <a:stretch>
            <a:fillRect/>
          </a:stretch>
        </p:blipFill>
        <p:spPr bwMode="auto">
          <a:xfrm>
            <a:off x="561975" y="306388"/>
            <a:ext cx="8264525" cy="6435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Přímá spojnice se šipkou 2">
            <a:extLst/>
          </p:cNvPr>
          <p:cNvCxnSpPr/>
          <p:nvPr/>
        </p:nvCxnSpPr>
        <p:spPr>
          <a:xfrm flipH="1">
            <a:off x="4570413" y="2565400"/>
            <a:ext cx="142875" cy="79216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4692" name="TextovéPole 1"/>
          <p:cNvSpPr txBox="1">
            <a:spLocks noChangeArrowheads="1"/>
          </p:cNvSpPr>
          <p:nvPr/>
        </p:nvSpPr>
        <p:spPr bwMode="auto">
          <a:xfrm>
            <a:off x="2267744" y="332656"/>
            <a:ext cx="28083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eaLnBrk="1" hangingPunct="1">
              <a:spcBef>
                <a:spcPct val="0"/>
              </a:spcBef>
              <a:buClrTx/>
              <a:buSzTx/>
              <a:buFontTx/>
              <a:buNone/>
            </a:pPr>
            <a:r>
              <a:rPr lang="en-US" altLang="cs-CZ" sz="2000" b="1" dirty="0" smtClean="0"/>
              <a:t>Incidence of albinism in Amish community</a:t>
            </a:r>
            <a:endParaRPr lang="en-US" altLang="cs-CZ" sz="2000" b="1" dirty="0"/>
          </a:p>
        </p:txBody>
      </p:sp>
      <p:pic>
        <p:nvPicPr>
          <p:cNvPr id="114693"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675" y="415925"/>
            <a:ext cx="1184275"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85552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AutoShape 2"/>
          <p:cNvSpPr>
            <a:spLocks noGrp="1" noChangeArrowheads="1"/>
          </p:cNvSpPr>
          <p:nvPr>
            <p:ph type="title"/>
          </p:nvPr>
        </p:nvSpPr>
        <p:spPr/>
        <p:txBody>
          <a:bodyPr/>
          <a:lstStyle/>
          <a:p>
            <a:pPr eaLnBrk="1" hangingPunct="1"/>
            <a:r>
              <a:rPr lang="en-US" altLang="cs-CZ" sz="2400" dirty="0">
                <a:solidFill>
                  <a:srgbClr val="C00000"/>
                </a:solidFill>
              </a:rPr>
              <a:t>Habsburgs - frequent hereditary mental and psychological illnesses due to consanguineous marriages</a:t>
            </a:r>
            <a:endParaRPr lang="en-US" altLang="cs-CZ" sz="2400" dirty="0" smtClean="0">
              <a:solidFill>
                <a:srgbClr val="C00000"/>
              </a:solidFill>
            </a:endParaRPr>
          </a:p>
        </p:txBody>
      </p:sp>
      <p:sp>
        <p:nvSpPr>
          <p:cNvPr id="117763" name="Rectangle 3"/>
          <p:cNvSpPr>
            <a:spLocks noGrp="1" noChangeArrowheads="1"/>
          </p:cNvSpPr>
          <p:nvPr>
            <p:ph type="body" idx="1"/>
          </p:nvPr>
        </p:nvSpPr>
        <p:spPr/>
        <p:txBody>
          <a:bodyPr/>
          <a:lstStyle/>
          <a:p>
            <a:pPr eaLnBrk="1" hangingPunct="1"/>
            <a:endParaRPr lang="cs-CZ" altLang="cs-CZ" smtClean="0"/>
          </a:p>
        </p:txBody>
      </p:sp>
      <p:pic>
        <p:nvPicPr>
          <p:cNvPr id="89092" name="Picture 4" descr="2327849--johana-silena-nositelka-geneticke-zateze-habsburskeho-rodu--1-300x265p0">
            <a:extLst/>
          </p:cNvPr>
          <p:cNvPicPr>
            <a:picLocks noChangeAspect="1" noChangeArrowheads="1"/>
          </p:cNvPicPr>
          <p:nvPr/>
        </p:nvPicPr>
        <p:blipFill>
          <a:blip r:embed="rId2"/>
          <a:srcRect/>
          <a:stretch>
            <a:fillRect/>
          </a:stretch>
        </p:blipFill>
        <p:spPr bwMode="auto">
          <a:xfrm>
            <a:off x="1258888" y="2452688"/>
            <a:ext cx="3057525" cy="2701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Text Box 5"/>
          <p:cNvSpPr txBox="1">
            <a:spLocks noChangeArrowheads="1"/>
          </p:cNvSpPr>
          <p:nvPr/>
        </p:nvSpPr>
        <p:spPr bwMode="auto">
          <a:xfrm>
            <a:off x="1258888" y="5229225"/>
            <a:ext cx="403383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50000"/>
              </a:spcBef>
              <a:buClrTx/>
              <a:buSzTx/>
              <a:buFontTx/>
              <a:buNone/>
            </a:pPr>
            <a:r>
              <a:rPr lang="cs-CZ" altLang="cs-CZ" sz="1800" i="1" dirty="0"/>
              <a:t>Joanna </a:t>
            </a:r>
            <a:r>
              <a:rPr lang="cs-CZ" altLang="cs-CZ" sz="1800" i="1" dirty="0" err="1"/>
              <a:t>of</a:t>
            </a:r>
            <a:r>
              <a:rPr lang="cs-CZ" altLang="cs-CZ" sz="1800" i="1" dirty="0"/>
              <a:t> </a:t>
            </a:r>
            <a:r>
              <a:rPr lang="cs-CZ" altLang="cs-CZ" sz="1800" i="1" dirty="0" err="1" smtClean="0"/>
              <a:t>Castile</a:t>
            </a:r>
            <a:r>
              <a:rPr lang="cs-CZ" altLang="cs-CZ" sz="1800" i="1" dirty="0" smtClean="0"/>
              <a:t> (</a:t>
            </a:r>
            <a:r>
              <a:rPr lang="cs-CZ" altLang="cs-CZ" sz="1800" i="1" dirty="0" err="1" smtClean="0"/>
              <a:t>Mad</a:t>
            </a:r>
            <a:r>
              <a:rPr lang="cs-CZ" altLang="cs-CZ" sz="1800" i="1" dirty="0" smtClean="0"/>
              <a:t>)</a:t>
            </a:r>
          </a:p>
          <a:p>
            <a:pPr eaLnBrk="1" hangingPunct="1">
              <a:spcBef>
                <a:spcPct val="50000"/>
              </a:spcBef>
              <a:buClrTx/>
              <a:buSzTx/>
              <a:buFontTx/>
              <a:buNone/>
            </a:pPr>
            <a:r>
              <a:rPr lang="cs-CZ" altLang="cs-CZ" sz="1800" i="1" dirty="0" err="1" smtClean="0"/>
              <a:t>Married</a:t>
            </a:r>
            <a:r>
              <a:rPr lang="cs-CZ" altLang="cs-CZ" sz="1800" i="1" dirty="0" smtClean="0"/>
              <a:t> </a:t>
            </a:r>
            <a:r>
              <a:rPr lang="cs-CZ" altLang="cs-CZ" sz="1800" i="1" dirty="0" err="1" smtClean="0"/>
              <a:t>with</a:t>
            </a:r>
            <a:r>
              <a:rPr lang="cs-CZ" altLang="cs-CZ" sz="1800" i="1" dirty="0" smtClean="0"/>
              <a:t> </a:t>
            </a:r>
            <a:r>
              <a:rPr lang="cs-CZ" altLang="cs-CZ" sz="1800" i="1" dirty="0" err="1" smtClean="0"/>
              <a:t>Habsburg</a:t>
            </a:r>
            <a:r>
              <a:rPr lang="cs-CZ" altLang="cs-CZ" sz="1800" i="1" dirty="0" smtClean="0"/>
              <a:t> </a:t>
            </a:r>
            <a:r>
              <a:rPr lang="cs-CZ" altLang="cs-CZ" sz="1800" i="1" dirty="0"/>
              <a:t>1496</a:t>
            </a:r>
            <a:endParaRPr lang="en-US" altLang="cs-CZ" sz="1800" i="1" dirty="0"/>
          </a:p>
        </p:txBody>
      </p:sp>
      <p:pic>
        <p:nvPicPr>
          <p:cNvPr id="89094" name="Picture 7" descr="2327855--filip-i-slicny-manzel-johany-silene--1-239x300p0">
            <a:extLst/>
          </p:cNvPr>
          <p:cNvPicPr>
            <a:picLocks noChangeAspect="1" noChangeArrowheads="1"/>
          </p:cNvPicPr>
          <p:nvPr/>
        </p:nvPicPr>
        <p:blipFill>
          <a:blip r:embed="rId3"/>
          <a:srcRect/>
          <a:stretch>
            <a:fillRect/>
          </a:stretch>
        </p:blipFill>
        <p:spPr bwMode="auto">
          <a:xfrm>
            <a:off x="5003800" y="2478088"/>
            <a:ext cx="2592388" cy="3252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Text Box 8"/>
          <p:cNvSpPr txBox="1">
            <a:spLocks noChangeArrowheads="1"/>
          </p:cNvSpPr>
          <p:nvPr/>
        </p:nvSpPr>
        <p:spPr bwMode="auto">
          <a:xfrm>
            <a:off x="4932041" y="5734050"/>
            <a:ext cx="27363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50000"/>
              </a:spcBef>
              <a:buClrTx/>
              <a:buSzTx/>
              <a:buFontTx/>
              <a:buNone/>
            </a:pPr>
            <a:r>
              <a:rPr lang="cs-CZ" altLang="cs-CZ" sz="1800" i="1" dirty="0" smtClean="0"/>
              <a:t>P</a:t>
            </a:r>
            <a:r>
              <a:rPr lang="en-US" altLang="cs-CZ" sz="1800" i="1" dirty="0" err="1" smtClean="0"/>
              <a:t>hilip</a:t>
            </a:r>
            <a:r>
              <a:rPr lang="cs-CZ" altLang="cs-CZ" sz="1800" i="1" dirty="0" smtClean="0"/>
              <a:t> I (</a:t>
            </a:r>
            <a:r>
              <a:rPr lang="en-US" altLang="cs-CZ" sz="1800" i="1" dirty="0" smtClean="0"/>
              <a:t>Handsome</a:t>
            </a:r>
            <a:r>
              <a:rPr lang="cs-CZ" altLang="cs-CZ" sz="1800" i="1" dirty="0" smtClean="0"/>
              <a:t>)</a:t>
            </a:r>
            <a:r>
              <a:rPr lang="en-US" altLang="cs-CZ" sz="1800" i="1" dirty="0" smtClean="0"/>
              <a:t> </a:t>
            </a:r>
            <a:r>
              <a:rPr lang="en-US" altLang="cs-CZ" sz="1800" i="1" dirty="0"/>
              <a:t>Archduke of Austria</a:t>
            </a:r>
          </a:p>
        </p:txBody>
      </p:sp>
    </p:spTree>
    <p:extLst>
      <p:ext uri="{BB962C8B-B14F-4D97-AF65-F5344CB8AC3E}">
        <p14:creationId xmlns:p14="http://schemas.microsoft.com/office/powerpoint/2010/main" val="623541142"/>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Nadpis 1"/>
          <p:cNvSpPr>
            <a:spLocks noGrp="1" noChangeArrowheads="1"/>
          </p:cNvSpPr>
          <p:nvPr>
            <p:ph type="title"/>
          </p:nvPr>
        </p:nvSpPr>
        <p:spPr/>
        <p:txBody>
          <a:bodyPr/>
          <a:lstStyle/>
          <a:p>
            <a:pPr algn="ctr"/>
            <a:r>
              <a:rPr lang="en-US" altLang="cs-CZ" dirty="0" smtClean="0"/>
              <a:t>What destroys House of Habsburgs? Inbreeding</a:t>
            </a:r>
          </a:p>
        </p:txBody>
      </p:sp>
      <p:sp>
        <p:nvSpPr>
          <p:cNvPr id="3" name="Zástupný symbol pro obsah 2">
            <a:extLst/>
          </p:cNvPr>
          <p:cNvSpPr>
            <a:spLocks noGrp="1"/>
          </p:cNvSpPr>
          <p:nvPr>
            <p:ph idx="1"/>
          </p:nvPr>
        </p:nvSpPr>
        <p:spPr>
          <a:xfrm>
            <a:off x="827088" y="2420938"/>
            <a:ext cx="7921376" cy="4248422"/>
          </a:xfrm>
        </p:spPr>
        <p:txBody>
          <a:bodyPr/>
          <a:lstStyle/>
          <a:p>
            <a:pPr marL="0" indent="0">
              <a:buNone/>
              <a:defRPr/>
            </a:pPr>
            <a:r>
              <a:rPr lang="en-US" sz="2400" b="1" dirty="0"/>
              <a:t>In the Habsburg dynasty, uncles and nieces, aunts and nephews, as well as cousins often married each other</a:t>
            </a:r>
            <a:r>
              <a:rPr lang="en-US" sz="2400" dirty="0"/>
              <a:t>. The so-called inbreeding coefficient, which is a measure of how closely related individuals are. </a:t>
            </a:r>
            <a:endParaRPr lang="cs-CZ" sz="2400" dirty="0" smtClean="0"/>
          </a:p>
          <a:p>
            <a:pPr marL="0" indent="0">
              <a:buNone/>
              <a:defRPr/>
            </a:pPr>
            <a:endParaRPr lang="cs-CZ" sz="2000" b="1" dirty="0" smtClean="0"/>
          </a:p>
          <a:p>
            <a:pPr marL="0" indent="0">
              <a:buNone/>
              <a:defRPr/>
            </a:pPr>
            <a:r>
              <a:rPr lang="en-US" sz="2400" dirty="0" smtClean="0"/>
              <a:t>While </a:t>
            </a:r>
            <a:r>
              <a:rPr lang="en-US" sz="2400" dirty="0"/>
              <a:t>the first Spanish king of the Habsburgs, Philip I the Magnificent, had an </a:t>
            </a:r>
            <a:r>
              <a:rPr lang="en-US" sz="2400" b="1" dirty="0"/>
              <a:t>inbreeding coefficient of 0.025 </a:t>
            </a:r>
            <a:r>
              <a:rPr lang="en-US" sz="2400" dirty="0"/>
              <a:t>- meaning that </a:t>
            </a:r>
            <a:r>
              <a:rPr lang="en-US" sz="2400" b="1" dirty="0" smtClean="0"/>
              <a:t>2.5</a:t>
            </a:r>
            <a:r>
              <a:rPr lang="cs-CZ" sz="2400" b="1" dirty="0" smtClean="0"/>
              <a:t>%</a:t>
            </a:r>
            <a:r>
              <a:rPr lang="en-US" sz="2400" dirty="0" smtClean="0"/>
              <a:t> </a:t>
            </a:r>
            <a:r>
              <a:rPr lang="en-US" sz="2400" dirty="0"/>
              <a:t>of his genes </a:t>
            </a:r>
            <a:r>
              <a:rPr lang="en-US" sz="2400" b="1" dirty="0"/>
              <a:t>were identical </a:t>
            </a:r>
            <a:r>
              <a:rPr lang="en-US" sz="2400" dirty="0"/>
              <a:t>to those of his relatives. Seven generations and </a:t>
            </a:r>
            <a:r>
              <a:rPr lang="en-US" sz="2400" b="1" dirty="0"/>
              <a:t>200 years later </a:t>
            </a:r>
            <a:r>
              <a:rPr lang="en-US" sz="2400" dirty="0"/>
              <a:t>- in the case of Charles II - the inbreeding coefficient was already tenfold, i.e. </a:t>
            </a:r>
            <a:r>
              <a:rPr lang="en-US" sz="2400" b="1" dirty="0" smtClean="0"/>
              <a:t>0.25</a:t>
            </a:r>
            <a:r>
              <a:rPr lang="cs-CZ" sz="2400" b="1" dirty="0" smtClean="0"/>
              <a:t> (25%!!!)</a:t>
            </a:r>
            <a:endParaRPr lang="cs-CZ" sz="2400" b="1" dirty="0"/>
          </a:p>
          <a:p>
            <a:pPr>
              <a:defRPr/>
            </a:pPr>
            <a:endParaRPr lang="cs-CZ" dirty="0"/>
          </a:p>
        </p:txBody>
      </p:sp>
    </p:spTree>
    <p:extLst>
      <p:ext uri="{BB962C8B-B14F-4D97-AF65-F5344CB8AC3E}">
        <p14:creationId xmlns:p14="http://schemas.microsoft.com/office/powerpoint/2010/main" val="5141290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332656"/>
            <a:ext cx="8568952" cy="1428328"/>
          </a:xfrm>
        </p:spPr>
        <p:txBody>
          <a:bodyPr/>
          <a:lstStyle/>
          <a:p>
            <a:pPr eaLnBrk="1" hangingPunct="1">
              <a:defRPr/>
            </a:pPr>
            <a:r>
              <a:rPr lang="en-US" altLang="cs-CZ" sz="2800" dirty="0" smtClean="0">
                <a:solidFill>
                  <a:srgbClr val="FF0000"/>
                </a:solidFill>
                <a:cs typeface="Arial" pitchFamily="34" charset="0"/>
              </a:rPr>
              <a:t>98% of human genome is non protein-coding! </a:t>
            </a:r>
            <a:br>
              <a:rPr lang="en-US" altLang="cs-CZ" sz="2800" dirty="0" smtClean="0">
                <a:solidFill>
                  <a:srgbClr val="FF0000"/>
                </a:solidFill>
                <a:cs typeface="Arial" pitchFamily="34" charset="0"/>
              </a:rPr>
            </a:br>
            <a:r>
              <a:rPr lang="en-US" altLang="cs-CZ" sz="2800" dirty="0" smtClean="0">
                <a:solidFill>
                  <a:srgbClr val="FF0000"/>
                </a:solidFill>
                <a:cs typeface="Arial" pitchFamily="34" charset="0"/>
              </a:rPr>
              <a:t>&gt; 50% of genome is consisted of repetitive sequences</a:t>
            </a:r>
            <a:endParaRPr lang="en-US" sz="2800" dirty="0"/>
          </a:p>
        </p:txBody>
      </p:sp>
      <p:pic>
        <p:nvPicPr>
          <p:cNvPr id="215042" name="Picture 2" descr="Organization of the human genome. | Download Scientific Diagra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905000"/>
            <a:ext cx="7080401" cy="4664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125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p:cNvPr>
          <p:cNvSpPr>
            <a:spLocks noGrp="1"/>
          </p:cNvSpPr>
          <p:nvPr>
            <p:ph type="title"/>
          </p:nvPr>
        </p:nvSpPr>
        <p:spPr>
          <a:xfrm>
            <a:off x="758825" y="4763"/>
            <a:ext cx="7772400" cy="1143000"/>
          </a:xfrm>
        </p:spPr>
        <p:txBody>
          <a:bodyPr/>
          <a:lstStyle/>
          <a:p>
            <a:pPr algn="ctr">
              <a:defRPr/>
            </a:pPr>
            <a:r>
              <a:rPr lang="en-US" sz="2800" dirty="0" smtClean="0">
                <a:solidFill>
                  <a:srgbClr val="C00000"/>
                </a:solidFill>
                <a:latin typeface="+mn-lt"/>
              </a:rPr>
              <a:t>Variability of human genome on DNA level</a:t>
            </a:r>
            <a:br>
              <a:rPr lang="en-US" sz="2800" dirty="0" smtClean="0">
                <a:solidFill>
                  <a:srgbClr val="C00000"/>
                </a:solidFill>
                <a:latin typeface="+mn-lt"/>
              </a:rPr>
            </a:br>
            <a:r>
              <a:rPr lang="en-US" sz="2000" dirty="0" smtClean="0">
                <a:solidFill>
                  <a:srgbClr val="C00000"/>
                </a:solidFill>
                <a:latin typeface="+mn-lt"/>
              </a:rPr>
              <a:t>1000 Genomes Project Consortium</a:t>
            </a:r>
            <a:endParaRPr lang="en-US" sz="2000" dirty="0">
              <a:solidFill>
                <a:srgbClr val="C00000"/>
              </a:solidFill>
              <a:latin typeface="+mn-lt"/>
            </a:endParaRPr>
          </a:p>
        </p:txBody>
      </p:sp>
      <p:pic>
        <p:nvPicPr>
          <p:cNvPr id="63490" name="Picture 2">
            <a:extLst/>
          </p:cNvPr>
          <p:cNvPicPr>
            <a:picLocks noChangeAspect="1" noChangeArrowheads="1"/>
          </p:cNvPicPr>
          <p:nvPr/>
        </p:nvPicPr>
        <p:blipFill>
          <a:blip r:embed="rId2"/>
          <a:srcRect/>
          <a:stretch>
            <a:fillRect/>
          </a:stretch>
        </p:blipFill>
        <p:spPr bwMode="auto">
          <a:xfrm>
            <a:off x="611188" y="1268413"/>
            <a:ext cx="4725987" cy="2617787"/>
          </a:xfrm>
          <a:prstGeom prst="rect">
            <a:avLst/>
          </a:prstGeom>
          <a:ln>
            <a:noFill/>
          </a:ln>
          <a:effectLst>
            <a:outerShdw blurRad="292100" dist="139700" dir="2700000" algn="tl" rotWithShape="0">
              <a:srgbClr val="333333">
                <a:alpha val="65000"/>
              </a:srgbClr>
            </a:outerShdw>
          </a:effectLst>
          <a:extLst/>
        </p:spPr>
      </p:pic>
      <p:sp>
        <p:nvSpPr>
          <p:cNvPr id="5" name="TextovéPole 4">
            <a:extLst/>
          </p:cNvPr>
          <p:cNvSpPr txBox="1"/>
          <p:nvPr/>
        </p:nvSpPr>
        <p:spPr>
          <a:xfrm>
            <a:off x="179388" y="4418013"/>
            <a:ext cx="8262937" cy="1816100"/>
          </a:xfrm>
          <a:prstGeom prst="rect">
            <a:avLst/>
          </a:prstGeom>
          <a:noFill/>
        </p:spPr>
        <p:txBody>
          <a:bodyPr>
            <a:spAutoFit/>
          </a:bodyPr>
          <a:lstStyle/>
          <a:p>
            <a:pPr marL="285750" indent="-285750" eaLnBrk="1" hangingPunct="1">
              <a:buFont typeface="Arial" panose="020B0604020202020204" pitchFamily="34" charset="0"/>
              <a:buChar char="•"/>
              <a:defRPr/>
            </a:pPr>
            <a:r>
              <a:rPr lang="en-US" dirty="0" smtClean="0">
                <a:latin typeface="Arial" charset="0"/>
                <a:ea typeface="ＭＳ Ｐゴシック" pitchFamily="34" charset="-128"/>
              </a:rPr>
              <a:t>typical genome differs from the reference human genome at                                           </a:t>
            </a:r>
            <a:r>
              <a:rPr lang="en-US" sz="2000" b="1" u="sng" dirty="0" smtClean="0">
                <a:solidFill>
                  <a:srgbClr val="C00000"/>
                </a:solidFill>
                <a:latin typeface="Arial" charset="0"/>
                <a:ea typeface="ＭＳ Ｐゴシック" pitchFamily="34" charset="-128"/>
              </a:rPr>
              <a:t>4.1 million to 5.0 million sites</a:t>
            </a:r>
          </a:p>
          <a:p>
            <a:pPr marL="285750" indent="-285750" eaLnBrk="1" hangingPunct="1">
              <a:buFont typeface="Arial" panose="020B0604020202020204" pitchFamily="34" charset="0"/>
              <a:buChar char="•"/>
              <a:defRPr/>
            </a:pPr>
            <a:r>
              <a:rPr lang="en-US" sz="2000" b="1" dirty="0" smtClean="0">
                <a:solidFill>
                  <a:srgbClr val="C00000"/>
                </a:solidFill>
                <a:latin typeface="Arial" charset="0"/>
                <a:ea typeface="ＭＳ Ｐゴシック" pitchFamily="34" charset="-128"/>
              </a:rPr>
              <a:t>99.9% of variants consist of SNPs </a:t>
            </a:r>
            <a:r>
              <a:rPr lang="en-US" dirty="0" smtClean="0">
                <a:latin typeface="Arial" charset="0"/>
                <a:ea typeface="ＭＳ Ｐゴシック" pitchFamily="34" charset="-128"/>
              </a:rPr>
              <a:t>and short </a:t>
            </a:r>
            <a:r>
              <a:rPr lang="en-US" b="1" dirty="0" smtClean="0">
                <a:solidFill>
                  <a:srgbClr val="C00000"/>
                </a:solidFill>
                <a:latin typeface="Arial" charset="0"/>
                <a:ea typeface="ＭＳ Ｐゴシック" pitchFamily="34" charset="-128"/>
              </a:rPr>
              <a:t>indels,</a:t>
            </a:r>
          </a:p>
          <a:p>
            <a:pPr marL="285750" indent="-285750" eaLnBrk="1" hangingPunct="1">
              <a:buFont typeface="Arial" panose="020B0604020202020204" pitchFamily="34" charset="0"/>
              <a:buChar char="•"/>
              <a:defRPr/>
            </a:pPr>
            <a:r>
              <a:rPr lang="en-US" b="1" dirty="0" smtClean="0">
                <a:solidFill>
                  <a:srgbClr val="C00000"/>
                </a:solidFill>
                <a:latin typeface="Arial" charset="0"/>
                <a:ea typeface="ＭＳ Ｐゴシック" pitchFamily="34" charset="-128"/>
              </a:rPr>
              <a:t>structural variants affect more bases:</a:t>
            </a:r>
            <a:r>
              <a:rPr lang="en-US" dirty="0" smtClean="0">
                <a:solidFill>
                  <a:srgbClr val="C00000"/>
                </a:solidFill>
                <a:latin typeface="Arial" charset="0"/>
                <a:ea typeface="ＭＳ Ｐゴシック" pitchFamily="34" charset="-128"/>
              </a:rPr>
              <a:t> </a:t>
            </a:r>
            <a:r>
              <a:rPr lang="en-US" dirty="0" smtClean="0">
                <a:latin typeface="Arial" charset="0"/>
                <a:ea typeface="ＭＳ Ｐゴシック" pitchFamily="34" charset="-128"/>
              </a:rPr>
              <a:t>the typical genome contains</a:t>
            </a:r>
          </a:p>
          <a:p>
            <a:pPr eaLnBrk="1" hangingPunct="1">
              <a:defRPr/>
            </a:pPr>
            <a:r>
              <a:rPr lang="en-US" dirty="0" smtClean="0">
                <a:latin typeface="Arial" charset="0"/>
                <a:ea typeface="ＭＳ Ｐゴシック" pitchFamily="34" charset="-128"/>
              </a:rPr>
              <a:t>    an estimated </a:t>
            </a:r>
            <a:r>
              <a:rPr lang="en-US" b="1" dirty="0" smtClean="0">
                <a:solidFill>
                  <a:srgbClr val="C00000"/>
                </a:solidFill>
                <a:latin typeface="Arial" charset="0"/>
                <a:ea typeface="ＭＳ Ｐゴシック" pitchFamily="34" charset="-128"/>
              </a:rPr>
              <a:t>2,100 to 2,500 structural variants:</a:t>
            </a:r>
            <a:r>
              <a:rPr lang="cs-CZ" b="1" dirty="0" smtClean="0">
                <a:solidFill>
                  <a:srgbClr val="C00000"/>
                </a:solidFill>
                <a:latin typeface="Arial" charset="0"/>
                <a:ea typeface="ＭＳ Ｐゴシック" pitchFamily="34" charset="-128"/>
              </a:rPr>
              <a:t> </a:t>
            </a:r>
            <a:r>
              <a:rPr lang="en-US" dirty="0" smtClean="0">
                <a:latin typeface="Arial" charset="0"/>
                <a:ea typeface="ＭＳ Ｐゴシック" pitchFamily="34" charset="-128"/>
              </a:rPr>
              <a:t>affecting </a:t>
            </a:r>
            <a:r>
              <a:rPr lang="en-US" b="1" u="sng" dirty="0" err="1" smtClean="0">
                <a:solidFill>
                  <a:srgbClr val="C00000"/>
                </a:solidFill>
                <a:latin typeface="Arial" charset="0"/>
                <a:ea typeface="ＭＳ Ｐゴシック" pitchFamily="34" charset="-128"/>
              </a:rPr>
              <a:t>cca</a:t>
            </a:r>
            <a:r>
              <a:rPr lang="en-US" b="1" u="sng" dirty="0" smtClean="0">
                <a:solidFill>
                  <a:srgbClr val="C00000"/>
                </a:solidFill>
                <a:latin typeface="Arial" charset="0"/>
                <a:ea typeface="ＭＳ Ｐゴシック" pitchFamily="34" charset="-128"/>
              </a:rPr>
              <a:t> 20 million </a:t>
            </a:r>
            <a:r>
              <a:rPr lang="cs-CZ" b="1" u="sng" dirty="0" smtClean="0">
                <a:solidFill>
                  <a:srgbClr val="C00000"/>
                </a:solidFill>
                <a:latin typeface="Arial" charset="0"/>
                <a:ea typeface="ＭＳ Ｐゴシック" pitchFamily="34" charset="-128"/>
              </a:rPr>
              <a:t>       </a:t>
            </a:r>
            <a:r>
              <a:rPr lang="en-US" b="1" u="sng" dirty="0" smtClean="0">
                <a:solidFill>
                  <a:srgbClr val="C00000"/>
                </a:solidFill>
                <a:latin typeface="Arial" charset="0"/>
                <a:ea typeface="ＭＳ Ｐゴシック" pitchFamily="34" charset="-128"/>
              </a:rPr>
              <a:t>bases of sequence !</a:t>
            </a:r>
            <a:endParaRPr lang="en-US" b="1" u="sng" dirty="0">
              <a:solidFill>
                <a:srgbClr val="C00000"/>
              </a:solidFill>
              <a:latin typeface="Arial" charset="0"/>
              <a:ea typeface="ＭＳ Ｐゴシック" pitchFamily="34" charset="-128"/>
            </a:endParaRPr>
          </a:p>
        </p:txBody>
      </p:sp>
      <p:sp>
        <p:nvSpPr>
          <p:cNvPr id="20485" name="TextovéPole 5"/>
          <p:cNvSpPr txBox="1">
            <a:spLocks noChangeArrowheads="1"/>
          </p:cNvSpPr>
          <p:nvPr/>
        </p:nvSpPr>
        <p:spPr bwMode="auto">
          <a:xfrm>
            <a:off x="2771775" y="4037013"/>
            <a:ext cx="38163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r>
              <a:rPr lang="en-US" altLang="cs-CZ" sz="1600" i="1" dirty="0" smtClean="0"/>
              <a:t>Nature 256, October </a:t>
            </a:r>
            <a:r>
              <a:rPr lang="en-US" altLang="cs-CZ" sz="1600" b="1" i="1" dirty="0" smtClean="0"/>
              <a:t>2015</a:t>
            </a:r>
            <a:endParaRPr lang="en-US" altLang="cs-CZ" sz="1600" b="1" i="1" dirty="0"/>
          </a:p>
        </p:txBody>
      </p:sp>
      <p:sp>
        <p:nvSpPr>
          <p:cNvPr id="20486" name="TextovéPole 2"/>
          <p:cNvSpPr txBox="1">
            <a:spLocks noChangeArrowheads="1"/>
          </p:cNvSpPr>
          <p:nvPr/>
        </p:nvSpPr>
        <p:spPr bwMode="auto">
          <a:xfrm>
            <a:off x="5472113" y="1485900"/>
            <a:ext cx="367188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 typeface="Wingdings" panose="05000000000000000000" pitchFamily="2" charset="2"/>
              <a:buChar char="n"/>
            </a:pPr>
            <a:r>
              <a:rPr lang="en-US" altLang="cs-CZ" sz="1800" b="1" dirty="0" smtClean="0">
                <a:solidFill>
                  <a:srgbClr val="C00000"/>
                </a:solidFill>
              </a:rPr>
              <a:t>2504 genomes sequenced from individuals from various areas of Earth (26 populations)</a:t>
            </a:r>
          </a:p>
          <a:p>
            <a:pPr eaLnBrk="1" hangingPunct="1">
              <a:spcBef>
                <a:spcPct val="0"/>
              </a:spcBef>
              <a:buClrTx/>
              <a:buSzTx/>
              <a:buFont typeface="Wingdings" panose="05000000000000000000" pitchFamily="2" charset="2"/>
              <a:buNone/>
            </a:pPr>
            <a:endParaRPr lang="en-US" altLang="cs-CZ" sz="1600" dirty="0" smtClean="0"/>
          </a:p>
          <a:p>
            <a:pPr eaLnBrk="1" hangingPunct="1">
              <a:spcBef>
                <a:spcPct val="0"/>
              </a:spcBef>
              <a:buClrTx/>
              <a:buSzTx/>
              <a:buFont typeface="Wingdings" panose="05000000000000000000" pitchFamily="2" charset="2"/>
              <a:buChar char="n"/>
            </a:pPr>
            <a:r>
              <a:rPr lang="en-US" altLang="cs-CZ" sz="1600" b="1" dirty="0" smtClean="0">
                <a:solidFill>
                  <a:srgbClr val="C00000"/>
                </a:solidFill>
              </a:rPr>
              <a:t>88 million of genetic variants</a:t>
            </a:r>
          </a:p>
          <a:p>
            <a:pPr eaLnBrk="1" hangingPunct="1">
              <a:spcBef>
                <a:spcPct val="0"/>
              </a:spcBef>
              <a:buClrTx/>
              <a:buSzTx/>
              <a:buFont typeface="Wingdings" panose="05000000000000000000" pitchFamily="2" charset="2"/>
              <a:buChar char="n"/>
            </a:pPr>
            <a:r>
              <a:rPr lang="en-US" altLang="cs-CZ" sz="1600" dirty="0" smtClean="0">
                <a:solidFill>
                  <a:srgbClr val="C00000"/>
                </a:solidFill>
              </a:rPr>
              <a:t>84,7 million SNP – single nucleotide polymorphisms</a:t>
            </a:r>
          </a:p>
          <a:p>
            <a:pPr eaLnBrk="1" hangingPunct="1">
              <a:spcBef>
                <a:spcPct val="0"/>
              </a:spcBef>
              <a:buClrTx/>
              <a:buSzTx/>
              <a:buFont typeface="Wingdings" panose="05000000000000000000" pitchFamily="2" charset="2"/>
              <a:buChar char="n"/>
            </a:pPr>
            <a:r>
              <a:rPr lang="en-US" altLang="cs-CZ" sz="1600" dirty="0" smtClean="0">
                <a:solidFill>
                  <a:srgbClr val="C00000"/>
                </a:solidFill>
              </a:rPr>
              <a:t>3,6 million indels</a:t>
            </a:r>
          </a:p>
          <a:p>
            <a:pPr eaLnBrk="1" hangingPunct="1">
              <a:spcBef>
                <a:spcPct val="0"/>
              </a:spcBef>
              <a:buClrTx/>
              <a:buSzTx/>
              <a:buFont typeface="Wingdings" panose="05000000000000000000" pitchFamily="2" charset="2"/>
              <a:buChar char="n"/>
            </a:pPr>
            <a:r>
              <a:rPr lang="en-US" altLang="cs-CZ" sz="1600" dirty="0" smtClean="0">
                <a:solidFill>
                  <a:srgbClr val="C00000"/>
                </a:solidFill>
              </a:rPr>
              <a:t>60 000 SV – structural variants</a:t>
            </a:r>
            <a:endParaRPr lang="en-US" altLang="cs-CZ" sz="1600" dirty="0">
              <a:solidFill>
                <a:srgbClr val="C00000"/>
              </a:solidFill>
            </a:endParaRPr>
          </a:p>
        </p:txBody>
      </p:sp>
      <p:sp>
        <p:nvSpPr>
          <p:cNvPr id="3" name="TextovéPole 2"/>
          <p:cNvSpPr txBox="1">
            <a:spLocks noChangeArrowheads="1"/>
          </p:cNvSpPr>
          <p:nvPr/>
        </p:nvSpPr>
        <p:spPr bwMode="auto">
          <a:xfrm>
            <a:off x="179388" y="6303963"/>
            <a:ext cx="89646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a:spcBef>
                <a:spcPct val="0"/>
              </a:spcBef>
              <a:buClrTx/>
              <a:buSzTx/>
              <a:buFontTx/>
              <a:buNone/>
            </a:pPr>
            <a:r>
              <a:rPr lang="en-US" altLang="cs-CZ" sz="2000" b="1" i="1" dirty="0" smtClean="0"/>
              <a:t>Single change on DNA level can cause genetic disease!</a:t>
            </a:r>
            <a:endParaRPr lang="en-US" altLang="cs-CZ" sz="2000" b="1" i="1" dirty="0"/>
          </a:p>
        </p:txBody>
      </p:sp>
      <p:pic>
        <p:nvPicPr>
          <p:cNvPr id="4" name="Obrázek 3">
            <a:extLst/>
          </p:cNvPr>
          <p:cNvPicPr>
            <a:picLocks noChangeAspect="1"/>
          </p:cNvPicPr>
          <p:nvPr/>
        </p:nvPicPr>
        <p:blipFill>
          <a:blip r:embed="rId3"/>
          <a:stretch>
            <a:fillRect/>
          </a:stretch>
        </p:blipFill>
        <p:spPr>
          <a:xfrm>
            <a:off x="6948488" y="3981450"/>
            <a:ext cx="1660525" cy="1277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noChangeArrowheads="1"/>
          </p:cNvSpPr>
          <p:nvPr>
            <p:ph type="title"/>
          </p:nvPr>
        </p:nvSpPr>
        <p:spPr/>
        <p:txBody>
          <a:bodyPr/>
          <a:lstStyle/>
          <a:p>
            <a:pPr algn="ctr"/>
            <a:r>
              <a:rPr lang="en-US" altLang="cs-CZ" dirty="0" smtClean="0">
                <a:solidFill>
                  <a:srgbClr val="C00000"/>
                </a:solidFill>
              </a:rPr>
              <a:t>Genetically determined pathologies in humans</a:t>
            </a:r>
          </a:p>
        </p:txBody>
      </p:sp>
      <p:sp>
        <p:nvSpPr>
          <p:cNvPr id="3" name="Zástupný symbol pro obsah 2">
            <a:extLst/>
          </p:cNvPr>
          <p:cNvSpPr>
            <a:spLocks noGrp="1"/>
          </p:cNvSpPr>
          <p:nvPr>
            <p:ph idx="1"/>
          </p:nvPr>
        </p:nvSpPr>
        <p:spPr>
          <a:xfrm>
            <a:off x="827088" y="2420938"/>
            <a:ext cx="8126412" cy="4162425"/>
          </a:xfrm>
        </p:spPr>
        <p:txBody>
          <a:bodyPr/>
          <a:lstStyle/>
          <a:p>
            <a:pPr>
              <a:defRPr/>
            </a:pPr>
            <a:r>
              <a:rPr lang="en-US" sz="2400" dirty="0" smtClean="0"/>
              <a:t>various disorders of mental and physical development are found in about  </a:t>
            </a:r>
            <a:r>
              <a:rPr lang="en-US" sz="2400" b="1" dirty="0" smtClean="0"/>
              <a:t>5% of newborns </a:t>
            </a:r>
          </a:p>
          <a:p>
            <a:pPr>
              <a:defRPr/>
            </a:pPr>
            <a:r>
              <a:rPr lang="en-US" sz="2400" b="1" dirty="0" smtClean="0"/>
              <a:t>Approx. 0,6 - 0,7 % </a:t>
            </a:r>
            <a:r>
              <a:rPr lang="en-US" sz="2000" dirty="0" smtClean="0"/>
              <a:t>population has congenital chromosomal aberration </a:t>
            </a:r>
          </a:p>
          <a:p>
            <a:pPr>
              <a:defRPr/>
            </a:pPr>
            <a:r>
              <a:rPr lang="en-US" sz="2000" dirty="0" smtClean="0"/>
              <a:t> approx. </a:t>
            </a:r>
            <a:r>
              <a:rPr lang="en-US" sz="2400" b="1" dirty="0" smtClean="0"/>
              <a:t> 0,36 % newborns </a:t>
            </a:r>
            <a:r>
              <a:rPr lang="en-US" sz="2000" dirty="0" smtClean="0"/>
              <a:t> is born with monogenic diseases, which will manifested in 90% of cases in pubertal age</a:t>
            </a:r>
          </a:p>
          <a:p>
            <a:pPr marL="0" indent="0">
              <a:buNone/>
              <a:defRPr/>
            </a:pPr>
            <a:endParaRPr lang="en-US" sz="2000" dirty="0" smtClean="0"/>
          </a:p>
          <a:p>
            <a:pPr marL="0" indent="0" algn="ctr">
              <a:buNone/>
              <a:defRPr/>
            </a:pPr>
            <a:r>
              <a:rPr lang="en-US" b="1" dirty="0" smtClean="0">
                <a:solidFill>
                  <a:srgbClr val="FF0000"/>
                </a:solidFill>
              </a:rPr>
              <a:t>Primary cause of genetically-based diseases is change of DNA in form of mutation or pathological variant </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979ab814-13a6-4e18-aa3e-a67406c14390.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Kapsle">
  <a:themeElements>
    <a:clrScheme name="Kapsle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Kapsle">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apsle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Kapsle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Kapsle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Kapsle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Kapsle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Kapsle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Kapsle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Kapsle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Kapsle">
  <a:themeElements>
    <a:clrScheme name="Kapsle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Kapsle">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apsle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Kapsle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Kapsle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Kapsle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Kapsle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Kapsle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Kapsle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Kapsle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Kapsle">
  <a:themeElements>
    <a:clrScheme name="Kapsle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Kapsle">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apsle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Kapsle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Kapsle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Kapsle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Kapsle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Kapsle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Kapsle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Kapsle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Capsules</Template>
  <TotalTime>9350</TotalTime>
  <Words>2684</Words>
  <Application>Microsoft Office PowerPoint</Application>
  <PresentationFormat>Předvádění na obrazovce (4:3)</PresentationFormat>
  <Paragraphs>377</Paragraphs>
  <Slides>65</Slides>
  <Notes>6</Notes>
  <HiddenSlides>0</HiddenSlides>
  <MMClips>0</MMClips>
  <ScaleCrop>false</ScaleCrop>
  <HeadingPairs>
    <vt:vector size="8" baseType="variant">
      <vt:variant>
        <vt:lpstr>Použitá písma</vt:lpstr>
      </vt:variant>
      <vt:variant>
        <vt:i4>11</vt:i4>
      </vt:variant>
      <vt:variant>
        <vt:lpstr>Motiv</vt:lpstr>
      </vt:variant>
      <vt:variant>
        <vt:i4>3</vt:i4>
      </vt:variant>
      <vt:variant>
        <vt:lpstr>Vložené servery OLE</vt:lpstr>
      </vt:variant>
      <vt:variant>
        <vt:i4>1</vt:i4>
      </vt:variant>
      <vt:variant>
        <vt:lpstr>Nadpisy snímků</vt:lpstr>
      </vt:variant>
      <vt:variant>
        <vt:i4>65</vt:i4>
      </vt:variant>
    </vt:vector>
  </HeadingPairs>
  <TitlesOfParts>
    <vt:vector size="80" baseType="lpstr">
      <vt:lpstr>MS PGothic</vt:lpstr>
      <vt:lpstr>MS PGothic</vt:lpstr>
      <vt:lpstr>Arial</vt:lpstr>
      <vt:lpstr>Calibri Light</vt:lpstr>
      <vt:lpstr>Comic Sans MS</vt:lpstr>
      <vt:lpstr>Festive</vt:lpstr>
      <vt:lpstr>inherit</vt:lpstr>
      <vt:lpstr>Symbol</vt:lpstr>
      <vt:lpstr>Tahoma</vt:lpstr>
      <vt:lpstr>Times New Roman</vt:lpstr>
      <vt:lpstr>Wingdings</vt:lpstr>
      <vt:lpstr>Kapsle</vt:lpstr>
      <vt:lpstr>1_Kapsle</vt:lpstr>
      <vt:lpstr>2_Kapsle</vt:lpstr>
      <vt:lpstr>Snímek</vt:lpstr>
      <vt:lpstr>Mendel´s principles in human genetics</vt:lpstr>
      <vt:lpstr>Peculiarities of genetic studies in humans </vt:lpstr>
      <vt:lpstr>Prezentace aplikace PowerPoint</vt:lpstr>
      <vt:lpstr>        Archibald Garrod – physician, verified Mendel´s principles by connecting the incicndece of metabolic abnromalilites and mutant recessive alleles (1910) – dysfnuction of enzymes! </vt:lpstr>
      <vt:lpstr>Human Genome Project</vt:lpstr>
      <vt:lpstr>Prezentace aplikace PowerPoint</vt:lpstr>
      <vt:lpstr>98% of human genome is non protein-coding!  &gt; 50% of genome is consisted of repetitive sequences</vt:lpstr>
      <vt:lpstr>Variability of human genome on DNA level 1000 Genomes Project Consortium</vt:lpstr>
      <vt:lpstr>Genetically determined pathologies in humans</vt:lpstr>
      <vt:lpstr>Types of genetic diseases</vt:lpstr>
      <vt:lpstr>Genetics, medical genetics and medicine</vt:lpstr>
      <vt:lpstr>Prezentace aplikace PowerPoint</vt:lpstr>
      <vt:lpstr>Dpt. Of Medical Genetics, Univeristy Hospital Brno  www.fnbrno.cz/olg</vt:lpstr>
      <vt:lpstr>Prezentace aplikace PowerPoint</vt:lpstr>
      <vt:lpstr>Patients of DMG - adults</vt:lpstr>
      <vt:lpstr>Patients of DMG – pregnant women</vt:lpstr>
      <vt:lpstr>Genetic counselling</vt:lpstr>
      <vt:lpstr>Prezentace aplikace PowerPoint</vt:lpstr>
      <vt:lpstr>Genetic counselling – gathering of information</vt:lpstr>
      <vt:lpstr>     Genetic counsellor is dedicated to answer during session following questions:</vt:lpstr>
      <vt:lpstr>Take care !</vt:lpstr>
      <vt:lpstr>Diagnostic approaches </vt:lpstr>
      <vt:lpstr>Clinical-genetic examination </vt:lpstr>
      <vt:lpstr>Pedigree analysis</vt:lpstr>
      <vt:lpstr>Prezentace aplikace PowerPoint</vt:lpstr>
      <vt:lpstr>Example of pedigree</vt:lpstr>
      <vt:lpstr>Monogenic diseases(DNA mutation at the level of one gene - change of gene product !</vt:lpstr>
      <vt:lpstr>Prezentace aplikace PowerPoint</vt:lpstr>
      <vt:lpstr>Prezentace aplikace PowerPoint</vt:lpstr>
      <vt:lpstr>Pedigree - example of autosomal dominant inheritance </vt:lpstr>
      <vt:lpstr>Autosomal dominant inheritance (AA, Aa – affected,  aa- healthy)</vt:lpstr>
      <vt:lpstr>Polydactyly – AD inhertiance</vt:lpstr>
      <vt:lpstr>Achondroplasia – AD ihneriatnce</vt:lpstr>
      <vt:lpstr>Prezentace aplikace PowerPoint</vt:lpstr>
      <vt:lpstr>Prezentace aplikace PowerPoint</vt:lpstr>
      <vt:lpstr>Marfan syndrome – AD inheritance </vt:lpstr>
      <vt:lpstr>Marfan syndrome – N. Paganini?</vt:lpstr>
      <vt:lpstr>Pedigree - example of autosomal recessive inheritance</vt:lpstr>
      <vt:lpstr>Autozomal recessive inheriatnce (aa – affected) !</vt:lpstr>
      <vt:lpstr>AR inheritance - example Metabolic dysfunctions</vt:lpstr>
      <vt:lpstr>Prezentace aplikace PowerPoint</vt:lpstr>
      <vt:lpstr>Substitution of CTT for CAT in sickle cell anemia in the beta chain of hemoglobin leads to substitution of one amino acid     joining the polymeric fibers      the sickle-shaped form blood cells </vt:lpstr>
      <vt:lpstr>   Cystic fibrosis – AR inheritance  </vt:lpstr>
      <vt:lpstr>CF - pathophysiological defect - impaired ION TRANSPORT in epithelial cells Photograph of the middle transverse section of the lung in a patient with CF (mucus plugs in the lungs)</vt:lpstr>
      <vt:lpstr>Prezentace aplikace PowerPoint</vt:lpstr>
      <vt:lpstr>CF – mutation types in Europe</vt:lpstr>
      <vt:lpstr>Prezentace aplikace PowerPoint</vt:lpstr>
      <vt:lpstr>Prezentace aplikace PowerPoint</vt:lpstr>
      <vt:lpstr>The most common CFTR gene mutations in the Czech population  - allelic heterogeneity - multiple mutations at the same locus = composition of heterozygotes</vt:lpstr>
      <vt:lpstr>Prezentace aplikace PowerPoint</vt:lpstr>
      <vt:lpstr>CF newbron screening </vt:lpstr>
      <vt:lpstr>Blood aspiration for newborn screening</vt:lpstr>
      <vt:lpstr>Causal treatment of CF – new drugs?</vt:lpstr>
      <vt:lpstr>X-linked recessive inheritance</vt:lpstr>
      <vt:lpstr>Prezentace aplikace PowerPoint</vt:lpstr>
      <vt:lpstr>Prezentace aplikace PowerPoint</vt:lpstr>
      <vt:lpstr>Haemophilia rare congenital bleeding disorder that occurs in people with a limited amount of either clotting factor VIII/ 8 (haemophilia A) or clotting factor IX/ 9 (haemophilia B)</vt:lpstr>
      <vt:lpstr>Haemophillia – clinical features</vt:lpstr>
      <vt:lpstr>   A Royal Disease Queen Victoria of England, who ruled from 1837-1901, is believed to have been the carrier of hemophilia B, or factor IX deficiency. She passed the trait on to three of her nine children.</vt:lpstr>
      <vt:lpstr>Kinship crossing - consanguinity</vt:lpstr>
      <vt:lpstr>Inbreeding</vt:lpstr>
      <vt:lpstr>Part of Ptolemy  peidgree</vt:lpstr>
      <vt:lpstr>Prezentace aplikace PowerPoint</vt:lpstr>
      <vt:lpstr>Habsburgs - frequent hereditary mental and psychological illnesses due to consanguineous marriages</vt:lpstr>
      <vt:lpstr>What destroys House of Habsburgs? Inbreeding</vt:lpstr>
    </vt:vector>
  </TitlesOfParts>
  <Company>St. Louis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Russell</dc:creator>
  <cp:lastModifiedBy>jan smetty</cp:lastModifiedBy>
  <cp:revision>508</cp:revision>
  <cp:lastPrinted>2019-10-14T06:49:43Z</cp:lastPrinted>
  <dcterms:created xsi:type="dcterms:W3CDTF">2008-05-07T17:06:32Z</dcterms:created>
  <dcterms:modified xsi:type="dcterms:W3CDTF">2022-08-26T10:35:01Z</dcterms:modified>
</cp:coreProperties>
</file>