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6"/>
  </p:notesMasterIdLst>
  <p:handoutMasterIdLst>
    <p:handoutMasterId r:id="rId67"/>
  </p:handoutMasterIdLst>
  <p:sldIdLst>
    <p:sldId id="374" r:id="rId2"/>
    <p:sldId id="308" r:id="rId3"/>
    <p:sldId id="420" r:id="rId4"/>
    <p:sldId id="434" r:id="rId5"/>
    <p:sldId id="435" r:id="rId6"/>
    <p:sldId id="438" r:id="rId7"/>
    <p:sldId id="309" r:id="rId8"/>
    <p:sldId id="258" r:id="rId9"/>
    <p:sldId id="259" r:id="rId10"/>
    <p:sldId id="260" r:id="rId11"/>
    <p:sldId id="388" r:id="rId12"/>
    <p:sldId id="341" r:id="rId13"/>
    <p:sldId id="275" r:id="rId14"/>
    <p:sldId id="276" r:id="rId15"/>
    <p:sldId id="390" r:id="rId16"/>
    <p:sldId id="419" r:id="rId17"/>
    <p:sldId id="410" r:id="rId18"/>
    <p:sldId id="277" r:id="rId19"/>
    <p:sldId id="407" r:id="rId20"/>
    <p:sldId id="278" r:id="rId21"/>
    <p:sldId id="280" r:id="rId22"/>
    <p:sldId id="432" r:id="rId23"/>
    <p:sldId id="282" r:id="rId24"/>
    <p:sldId id="411" r:id="rId25"/>
    <p:sldId id="392" r:id="rId26"/>
    <p:sldId id="283" r:id="rId27"/>
    <p:sldId id="343" r:id="rId28"/>
    <p:sldId id="347" r:id="rId29"/>
    <p:sldId id="391" r:id="rId30"/>
    <p:sldId id="421" r:id="rId31"/>
    <p:sldId id="422" r:id="rId32"/>
    <p:sldId id="423" r:id="rId33"/>
    <p:sldId id="424" r:id="rId34"/>
    <p:sldId id="409" r:id="rId35"/>
    <p:sldId id="344" r:id="rId36"/>
    <p:sldId id="285" r:id="rId37"/>
    <p:sldId id="305" r:id="rId38"/>
    <p:sldId id="426" r:id="rId39"/>
    <p:sldId id="286" r:id="rId40"/>
    <p:sldId id="439" r:id="rId41"/>
    <p:sldId id="287" r:id="rId42"/>
    <p:sldId id="289" r:id="rId43"/>
    <p:sldId id="291" r:id="rId44"/>
    <p:sldId id="292" r:id="rId45"/>
    <p:sldId id="294" r:id="rId46"/>
    <p:sldId id="403" r:id="rId47"/>
    <p:sldId id="440" r:id="rId48"/>
    <p:sldId id="385" r:id="rId49"/>
    <p:sldId id="444" r:id="rId50"/>
    <p:sldId id="445" r:id="rId51"/>
    <p:sldId id="446" r:id="rId52"/>
    <p:sldId id="297" r:id="rId53"/>
    <p:sldId id="361" r:id="rId54"/>
    <p:sldId id="304" r:id="rId55"/>
    <p:sldId id="427" r:id="rId56"/>
    <p:sldId id="447" r:id="rId57"/>
    <p:sldId id="418" r:id="rId58"/>
    <p:sldId id="302" r:id="rId59"/>
    <p:sldId id="366" r:id="rId60"/>
    <p:sldId id="367" r:id="rId61"/>
    <p:sldId id="369" r:id="rId62"/>
    <p:sldId id="364" r:id="rId63"/>
    <p:sldId id="429" r:id="rId64"/>
    <p:sldId id="437" r:id="rId65"/>
  </p:sldIdLst>
  <p:sldSz cx="9144000" cy="6858000" type="screen4x3"/>
  <p:notesSz cx="6662738" cy="9872663"/>
  <p:custDataLst>
    <p:tags r:id="rId68"/>
  </p:custDataLst>
  <p:defaultTextStyle>
    <a:defPPr>
      <a:defRPr lang="cs-CZ"/>
    </a:defPPr>
    <a:lvl1pPr algn="l" rtl="0" eaLnBrk="0" fontAlgn="base" hangingPunct="0">
      <a:spcBef>
        <a:spcPct val="0"/>
      </a:spcBef>
      <a:spcAft>
        <a:spcPct val="0"/>
      </a:spcAft>
      <a:defRPr sz="2800" kern="1200">
        <a:solidFill>
          <a:schemeClr val="tx1"/>
        </a:solidFill>
        <a:latin typeface="Arial CE" panose="020B0604020202020204" pitchFamily="34" charset="0"/>
        <a:ea typeface="+mn-ea"/>
        <a:cs typeface="+mn-cs"/>
      </a:defRPr>
    </a:lvl1pPr>
    <a:lvl2pPr marL="457200" algn="l" rtl="0" eaLnBrk="0" fontAlgn="base" hangingPunct="0">
      <a:spcBef>
        <a:spcPct val="0"/>
      </a:spcBef>
      <a:spcAft>
        <a:spcPct val="0"/>
      </a:spcAft>
      <a:defRPr sz="2800" kern="1200">
        <a:solidFill>
          <a:schemeClr val="tx1"/>
        </a:solidFill>
        <a:latin typeface="Arial CE" panose="020B0604020202020204" pitchFamily="34" charset="0"/>
        <a:ea typeface="+mn-ea"/>
        <a:cs typeface="+mn-cs"/>
      </a:defRPr>
    </a:lvl2pPr>
    <a:lvl3pPr marL="914400" algn="l" rtl="0" eaLnBrk="0" fontAlgn="base" hangingPunct="0">
      <a:spcBef>
        <a:spcPct val="0"/>
      </a:spcBef>
      <a:spcAft>
        <a:spcPct val="0"/>
      </a:spcAft>
      <a:defRPr sz="2800" kern="1200">
        <a:solidFill>
          <a:schemeClr val="tx1"/>
        </a:solidFill>
        <a:latin typeface="Arial CE" panose="020B0604020202020204"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Arial CE" panose="020B0604020202020204"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Arial CE" panose="020B0604020202020204" pitchFamily="34" charset="0"/>
        <a:ea typeface="+mn-ea"/>
        <a:cs typeface="+mn-cs"/>
      </a:defRPr>
    </a:lvl5pPr>
    <a:lvl6pPr marL="2286000" algn="l" defTabSz="914400" rtl="0" eaLnBrk="1" latinLnBrk="0" hangingPunct="1">
      <a:defRPr sz="2800" kern="1200">
        <a:solidFill>
          <a:schemeClr val="tx1"/>
        </a:solidFill>
        <a:latin typeface="Arial CE" panose="020B0604020202020204" pitchFamily="34" charset="0"/>
        <a:ea typeface="+mn-ea"/>
        <a:cs typeface="+mn-cs"/>
      </a:defRPr>
    </a:lvl6pPr>
    <a:lvl7pPr marL="2743200" algn="l" defTabSz="914400" rtl="0" eaLnBrk="1" latinLnBrk="0" hangingPunct="1">
      <a:defRPr sz="2800" kern="1200">
        <a:solidFill>
          <a:schemeClr val="tx1"/>
        </a:solidFill>
        <a:latin typeface="Arial CE" panose="020B0604020202020204" pitchFamily="34" charset="0"/>
        <a:ea typeface="+mn-ea"/>
        <a:cs typeface="+mn-cs"/>
      </a:defRPr>
    </a:lvl7pPr>
    <a:lvl8pPr marL="3200400" algn="l" defTabSz="914400" rtl="0" eaLnBrk="1" latinLnBrk="0" hangingPunct="1">
      <a:defRPr sz="2800" kern="1200">
        <a:solidFill>
          <a:schemeClr val="tx1"/>
        </a:solidFill>
        <a:latin typeface="Arial CE" panose="020B0604020202020204" pitchFamily="34" charset="0"/>
        <a:ea typeface="+mn-ea"/>
        <a:cs typeface="+mn-cs"/>
      </a:defRPr>
    </a:lvl8pPr>
    <a:lvl9pPr marL="3657600" algn="l" defTabSz="914400" rtl="0" eaLnBrk="1" latinLnBrk="0" hangingPunct="1">
      <a:defRPr sz="2800" kern="1200">
        <a:solidFill>
          <a:schemeClr val="tx1"/>
        </a:solidFill>
        <a:latin typeface="Arial CE"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p15:clr>
            <a:srgbClr val="A4A3A4"/>
          </p15:clr>
        </p15:guide>
        <p15:guide id="2" pos="209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9933"/>
    <a:srgbClr val="FF6600"/>
    <a:srgbClr val="FF0000"/>
    <a:srgbClr val="99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44" autoAdjust="0"/>
    <p:restoredTop sz="94704" autoAdjust="0"/>
  </p:normalViewPr>
  <p:slideViewPr>
    <p:cSldViewPr showGuides="1">
      <p:cViewPr varScale="1">
        <p:scale>
          <a:sx n="93" d="100"/>
          <a:sy n="93" d="100"/>
        </p:scale>
        <p:origin x="1580" y="7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4541"/>
    </p:cViewPr>
  </p:sorterViewPr>
  <p:notesViewPr>
    <p:cSldViewPr showGuides="1">
      <p:cViewPr varScale="1">
        <p:scale>
          <a:sx n="34" d="100"/>
          <a:sy n="34" d="100"/>
        </p:scale>
        <p:origin x="-1602" y="-96"/>
      </p:cViewPr>
      <p:guideLst>
        <p:guide orient="horz" pos="3109"/>
        <p:guide pos="209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defTabSz="762000">
              <a:defRPr sz="1000" i="1">
                <a:latin typeface="Times New Roman CE" pitchFamily="18" charset="0"/>
              </a:defRPr>
            </a:lvl1pPr>
          </a:lstStyle>
          <a:p>
            <a:pPr>
              <a:defRPr/>
            </a:pPr>
            <a:endParaRPr lang="cs-CZ"/>
          </a:p>
        </p:txBody>
      </p:sp>
      <p:sp>
        <p:nvSpPr>
          <p:cNvPr id="4099" name="Rectangle 3"/>
          <p:cNvSpPr>
            <a:spLocks noGrp="1" noChangeArrowheads="1"/>
          </p:cNvSpPr>
          <p:nvPr>
            <p:ph type="dt" sz="quarter" idx="1"/>
          </p:nvPr>
        </p:nvSpPr>
        <p:spPr bwMode="auto">
          <a:xfrm>
            <a:off x="3775075" y="-1588"/>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defTabSz="762000">
              <a:defRPr sz="1000" i="1">
                <a:latin typeface="Times New Roman CE" pitchFamily="18" charset="0"/>
              </a:defRPr>
            </a:lvl1pPr>
          </a:lstStyle>
          <a:p>
            <a:pPr>
              <a:defRPr/>
            </a:pPr>
            <a:endParaRPr lang="cs-CZ"/>
          </a:p>
        </p:txBody>
      </p:sp>
      <p:sp>
        <p:nvSpPr>
          <p:cNvPr id="4100" name="Rectangle 4"/>
          <p:cNvSpPr>
            <a:spLocks noGrp="1" noChangeArrowheads="1"/>
          </p:cNvSpPr>
          <p:nvPr>
            <p:ph type="ftr" sz="quarter" idx="2"/>
          </p:nvPr>
        </p:nvSpPr>
        <p:spPr bwMode="auto">
          <a:xfrm>
            <a:off x="-1588" y="9378950"/>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defTabSz="762000">
              <a:defRPr sz="1000" i="1">
                <a:latin typeface="Times New Roman CE" pitchFamily="18" charset="0"/>
              </a:defRPr>
            </a:lvl1pPr>
          </a:lstStyle>
          <a:p>
            <a:pPr>
              <a:defRPr/>
            </a:pPr>
            <a:endParaRPr lang="cs-CZ"/>
          </a:p>
        </p:txBody>
      </p:sp>
      <p:sp>
        <p:nvSpPr>
          <p:cNvPr id="4101" name="Rectangle 5"/>
          <p:cNvSpPr>
            <a:spLocks noGrp="1" noChangeArrowheads="1"/>
          </p:cNvSpPr>
          <p:nvPr>
            <p:ph type="sldNum" sz="quarter" idx="3"/>
          </p:nvPr>
        </p:nvSpPr>
        <p:spPr bwMode="auto">
          <a:xfrm>
            <a:off x="3775075" y="9378950"/>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defTabSz="762000">
              <a:defRPr sz="1000" i="1">
                <a:latin typeface="Times New Roman CE" panose="02020603050405020304" pitchFamily="18" charset="0"/>
              </a:defRPr>
            </a:lvl1pPr>
          </a:lstStyle>
          <a:p>
            <a:fld id="{DC97D627-85A1-4034-A238-F99966C22D3A}" type="slidenum">
              <a:rPr lang="cs-CZ" altLang="cs-CZ"/>
              <a:pPr/>
              <a:t>‹#›</a:t>
            </a:fld>
            <a:endParaRPr lang="cs-CZ"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defTabSz="762000" rtl="0" eaLnBrk="0" fontAlgn="base" hangingPunct="0">
      <a:spcBef>
        <a:spcPct val="30000"/>
      </a:spcBef>
      <a:spcAft>
        <a:spcPct val="0"/>
      </a:spcAft>
      <a:defRPr sz="1200" kern="1200">
        <a:solidFill>
          <a:schemeClr val="tx1"/>
        </a:solidFill>
        <a:latin typeface="Times New Roman CE" pitchFamily="18" charset="0"/>
        <a:ea typeface="+mn-ea"/>
        <a:cs typeface="+mn-cs"/>
      </a:defRPr>
    </a:lvl1pPr>
    <a:lvl2pPr marL="457200" algn="l" defTabSz="762000" rtl="0" eaLnBrk="0" fontAlgn="base" hangingPunct="0">
      <a:spcBef>
        <a:spcPct val="30000"/>
      </a:spcBef>
      <a:spcAft>
        <a:spcPct val="0"/>
      </a:spcAft>
      <a:defRPr sz="1200" kern="1200">
        <a:solidFill>
          <a:schemeClr val="tx1"/>
        </a:solidFill>
        <a:latin typeface="Times New Roman CE" pitchFamily="18" charset="0"/>
        <a:ea typeface="+mn-ea"/>
        <a:cs typeface="+mn-cs"/>
      </a:defRPr>
    </a:lvl2pPr>
    <a:lvl3pPr marL="914400" algn="l" defTabSz="762000" rtl="0" eaLnBrk="0" fontAlgn="base" hangingPunct="0">
      <a:spcBef>
        <a:spcPct val="30000"/>
      </a:spcBef>
      <a:spcAft>
        <a:spcPct val="0"/>
      </a:spcAft>
      <a:defRPr sz="1200" kern="1200">
        <a:solidFill>
          <a:schemeClr val="tx1"/>
        </a:solidFill>
        <a:latin typeface="Times New Roman CE" pitchFamily="18" charset="0"/>
        <a:ea typeface="+mn-ea"/>
        <a:cs typeface="+mn-cs"/>
      </a:defRPr>
    </a:lvl3pPr>
    <a:lvl4pPr marL="1371600" algn="l" defTabSz="762000" rtl="0" eaLnBrk="0" fontAlgn="base" hangingPunct="0">
      <a:spcBef>
        <a:spcPct val="30000"/>
      </a:spcBef>
      <a:spcAft>
        <a:spcPct val="0"/>
      </a:spcAft>
      <a:defRPr sz="1200" kern="1200">
        <a:solidFill>
          <a:schemeClr val="tx1"/>
        </a:solidFill>
        <a:latin typeface="Times New Roman CE" pitchFamily="18" charset="0"/>
        <a:ea typeface="+mn-ea"/>
        <a:cs typeface="+mn-cs"/>
      </a:defRPr>
    </a:lvl4pPr>
    <a:lvl5pPr marL="1828800" algn="l" defTabSz="762000" rtl="0" eaLnBrk="0" fontAlgn="base" hangingPunct="0">
      <a:spcBef>
        <a:spcPct val="30000"/>
      </a:spcBef>
      <a:spcAft>
        <a:spcPct val="0"/>
      </a:spcAft>
      <a:defRPr sz="1200" kern="1200">
        <a:solidFill>
          <a:schemeClr val="tx1"/>
        </a:solidFill>
        <a:latin typeface="Times New Roman CE"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773488" y="9377363"/>
            <a:ext cx="2887662"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800">
                <a:solidFill>
                  <a:schemeClr val="tx1"/>
                </a:solidFill>
                <a:latin typeface="Arial CE" panose="020B0604020202020204" pitchFamily="34" charset="0"/>
              </a:defRPr>
            </a:lvl1pPr>
            <a:lvl2pPr marL="742950" indent="-285750">
              <a:defRPr sz="2800">
                <a:solidFill>
                  <a:schemeClr val="tx1"/>
                </a:solidFill>
                <a:latin typeface="Arial CE" panose="020B0604020202020204" pitchFamily="34" charset="0"/>
              </a:defRPr>
            </a:lvl2pPr>
            <a:lvl3pPr marL="1143000" indent="-228600">
              <a:defRPr sz="2800">
                <a:solidFill>
                  <a:schemeClr val="tx1"/>
                </a:solidFill>
                <a:latin typeface="Arial CE" panose="020B0604020202020204" pitchFamily="34" charset="0"/>
              </a:defRPr>
            </a:lvl3pPr>
            <a:lvl4pPr marL="1600200" indent="-228600">
              <a:defRPr sz="2800">
                <a:solidFill>
                  <a:schemeClr val="tx1"/>
                </a:solidFill>
                <a:latin typeface="Arial CE" panose="020B0604020202020204" pitchFamily="34" charset="0"/>
              </a:defRPr>
            </a:lvl4pPr>
            <a:lvl5pPr marL="2057400" indent="-228600">
              <a:defRPr sz="2800">
                <a:solidFill>
                  <a:schemeClr val="tx1"/>
                </a:solidFill>
                <a:latin typeface="Arial CE" panose="020B0604020202020204" pitchFamily="34" charset="0"/>
              </a:defRPr>
            </a:lvl5pPr>
            <a:lvl6pPr marL="2514600" indent="-228600" eaLnBrk="0" fontAlgn="base" hangingPunct="0">
              <a:spcBef>
                <a:spcPct val="0"/>
              </a:spcBef>
              <a:spcAft>
                <a:spcPct val="0"/>
              </a:spcAft>
              <a:defRPr sz="2800">
                <a:solidFill>
                  <a:schemeClr val="tx1"/>
                </a:solidFill>
                <a:latin typeface="Arial CE" panose="020B0604020202020204" pitchFamily="34" charset="0"/>
              </a:defRPr>
            </a:lvl6pPr>
            <a:lvl7pPr marL="2971800" indent="-228600" eaLnBrk="0" fontAlgn="base" hangingPunct="0">
              <a:spcBef>
                <a:spcPct val="0"/>
              </a:spcBef>
              <a:spcAft>
                <a:spcPct val="0"/>
              </a:spcAft>
              <a:defRPr sz="2800">
                <a:solidFill>
                  <a:schemeClr val="tx1"/>
                </a:solidFill>
                <a:latin typeface="Arial CE" panose="020B0604020202020204" pitchFamily="34" charset="0"/>
              </a:defRPr>
            </a:lvl7pPr>
            <a:lvl8pPr marL="3429000" indent="-228600" eaLnBrk="0" fontAlgn="base" hangingPunct="0">
              <a:spcBef>
                <a:spcPct val="0"/>
              </a:spcBef>
              <a:spcAft>
                <a:spcPct val="0"/>
              </a:spcAft>
              <a:defRPr sz="2800">
                <a:solidFill>
                  <a:schemeClr val="tx1"/>
                </a:solidFill>
                <a:latin typeface="Arial CE" panose="020B0604020202020204" pitchFamily="34" charset="0"/>
              </a:defRPr>
            </a:lvl8pPr>
            <a:lvl9pPr marL="3886200" indent="-228600" eaLnBrk="0" fontAlgn="base" hangingPunct="0">
              <a:spcBef>
                <a:spcPct val="0"/>
              </a:spcBef>
              <a:spcAft>
                <a:spcPct val="0"/>
              </a:spcAft>
              <a:defRPr sz="2800">
                <a:solidFill>
                  <a:schemeClr val="tx1"/>
                </a:solidFill>
                <a:latin typeface="Arial CE" panose="020B0604020202020204" pitchFamily="34" charset="0"/>
              </a:defRPr>
            </a:lvl9pPr>
          </a:lstStyle>
          <a:p>
            <a:pPr algn="r" eaLnBrk="1" hangingPunct="1"/>
            <a:fld id="{386B55E0-D679-4133-B0D5-CC8D009AFAB5}" type="slidenum">
              <a:rPr lang="cs-CZ" altLang="cs-CZ" sz="1200">
                <a:latin typeface="Arial" panose="020B0604020202020204" pitchFamily="34" charset="0"/>
              </a:rPr>
              <a:pPr algn="r" eaLnBrk="1" hangingPunct="1"/>
              <a:t>24</a:t>
            </a:fld>
            <a:endParaRPr lang="cs-CZ" altLang="cs-CZ" sz="1200">
              <a:latin typeface="Arial" panose="020B0604020202020204" pitchFamily="34" charset="0"/>
            </a:endParaRPr>
          </a:p>
        </p:txBody>
      </p:sp>
      <p:sp>
        <p:nvSpPr>
          <p:cNvPr id="81923" name="Rectangle 2"/>
          <p:cNvSpPr>
            <a:spLocks noGrp="1" noRot="1" noChangeAspect="1" noChangeArrowheads="1" noTextEdit="1"/>
          </p:cNvSpPr>
          <p:nvPr>
            <p:ph type="sldImg"/>
          </p:nvPr>
        </p:nvSpPr>
        <p:spPr bwMode="auto">
          <a:xfrm>
            <a:off x="863600" y="739775"/>
            <a:ext cx="4938713" cy="3703638"/>
          </a:xfrm>
          <a:prstGeom prst="rect">
            <a:avLst/>
          </a:prstGeom>
          <a:solidFill>
            <a:srgbClr val="FFFFFF"/>
          </a:solidFill>
          <a:ln>
            <a:solidFill>
              <a:srgbClr val="000000"/>
            </a:solidFill>
            <a:miter lim="800000"/>
            <a:headEnd/>
            <a:tailEnd/>
          </a:ln>
        </p:spPr>
      </p:sp>
      <p:sp>
        <p:nvSpPr>
          <p:cNvPr id="81924" name="Rectangle 3"/>
          <p:cNvSpPr>
            <a:spLocks noGrp="1" noChangeArrowheads="1"/>
          </p:cNvSpPr>
          <p:nvPr>
            <p:ph type="body" idx="1"/>
          </p:nvPr>
        </p:nvSpPr>
        <p:spPr bwMode="auto">
          <a:xfrm>
            <a:off x="666750" y="4689475"/>
            <a:ext cx="5329238" cy="444341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1" hangingPunct="1"/>
            <a:endParaRPr lang="en-US"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8"/>
          <p:cNvSpPr>
            <a:spLocks noGrp="1" noChangeArrowheads="1"/>
          </p:cNvSpPr>
          <p:nvPr>
            <p:ph type="sldNum" sz="quarter" idx="4294967295"/>
          </p:nvPr>
        </p:nvSpPr>
        <p:spPr bwMode="auto">
          <a:xfrm>
            <a:off x="3773488" y="9377363"/>
            <a:ext cx="2887662" cy="493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E" panose="020B0604020202020204" pitchFamily="34" charset="0"/>
              </a:defRPr>
            </a:lvl1pPr>
            <a:lvl2pPr marL="742950" indent="-285750">
              <a:defRPr sz="2800">
                <a:solidFill>
                  <a:schemeClr val="tx1"/>
                </a:solidFill>
                <a:latin typeface="Arial CE" panose="020B0604020202020204" pitchFamily="34" charset="0"/>
              </a:defRPr>
            </a:lvl2pPr>
            <a:lvl3pPr marL="1143000" indent="-228600">
              <a:defRPr sz="2800">
                <a:solidFill>
                  <a:schemeClr val="tx1"/>
                </a:solidFill>
                <a:latin typeface="Arial CE" panose="020B0604020202020204" pitchFamily="34" charset="0"/>
              </a:defRPr>
            </a:lvl3pPr>
            <a:lvl4pPr marL="1600200" indent="-228600">
              <a:defRPr sz="2800">
                <a:solidFill>
                  <a:schemeClr val="tx1"/>
                </a:solidFill>
                <a:latin typeface="Arial CE" panose="020B0604020202020204" pitchFamily="34" charset="0"/>
              </a:defRPr>
            </a:lvl4pPr>
            <a:lvl5pPr marL="2057400" indent="-228600">
              <a:defRPr sz="2800">
                <a:solidFill>
                  <a:schemeClr val="tx1"/>
                </a:solidFill>
                <a:latin typeface="Arial CE" panose="020B0604020202020204" pitchFamily="34" charset="0"/>
              </a:defRPr>
            </a:lvl5pPr>
            <a:lvl6pPr marL="2514600" indent="-228600" eaLnBrk="0" fontAlgn="base" hangingPunct="0">
              <a:spcBef>
                <a:spcPct val="0"/>
              </a:spcBef>
              <a:spcAft>
                <a:spcPct val="0"/>
              </a:spcAft>
              <a:defRPr sz="2800">
                <a:solidFill>
                  <a:schemeClr val="tx1"/>
                </a:solidFill>
                <a:latin typeface="Arial CE" panose="020B0604020202020204" pitchFamily="34" charset="0"/>
              </a:defRPr>
            </a:lvl6pPr>
            <a:lvl7pPr marL="2971800" indent="-228600" eaLnBrk="0" fontAlgn="base" hangingPunct="0">
              <a:spcBef>
                <a:spcPct val="0"/>
              </a:spcBef>
              <a:spcAft>
                <a:spcPct val="0"/>
              </a:spcAft>
              <a:defRPr sz="2800">
                <a:solidFill>
                  <a:schemeClr val="tx1"/>
                </a:solidFill>
                <a:latin typeface="Arial CE" panose="020B0604020202020204" pitchFamily="34" charset="0"/>
              </a:defRPr>
            </a:lvl7pPr>
            <a:lvl8pPr marL="3429000" indent="-228600" eaLnBrk="0" fontAlgn="base" hangingPunct="0">
              <a:spcBef>
                <a:spcPct val="0"/>
              </a:spcBef>
              <a:spcAft>
                <a:spcPct val="0"/>
              </a:spcAft>
              <a:defRPr sz="2800">
                <a:solidFill>
                  <a:schemeClr val="tx1"/>
                </a:solidFill>
                <a:latin typeface="Arial CE" panose="020B0604020202020204" pitchFamily="34" charset="0"/>
              </a:defRPr>
            </a:lvl8pPr>
            <a:lvl9pPr marL="3886200" indent="-228600" eaLnBrk="0" fontAlgn="base" hangingPunct="0">
              <a:spcBef>
                <a:spcPct val="0"/>
              </a:spcBef>
              <a:spcAft>
                <a:spcPct val="0"/>
              </a:spcAft>
              <a:defRPr sz="2800">
                <a:solidFill>
                  <a:schemeClr val="tx1"/>
                </a:solidFill>
                <a:latin typeface="Arial CE" panose="020B0604020202020204" pitchFamily="34" charset="0"/>
              </a:defRPr>
            </a:lvl9pPr>
          </a:lstStyle>
          <a:p>
            <a:fld id="{0ABAC54E-7FDB-41A5-8F97-B9142EE9C020}" type="slidenum">
              <a:rPr lang="en-US" altLang="cs-CZ">
                <a:solidFill>
                  <a:srgbClr val="FFFFFF"/>
                </a:solidFill>
              </a:rPr>
              <a:pPr/>
              <a:t>30</a:t>
            </a:fld>
            <a:endParaRPr lang="en-US" altLang="cs-CZ">
              <a:solidFill>
                <a:srgbClr val="FFFFFF"/>
              </a:solidFill>
            </a:endParaRPr>
          </a:p>
        </p:txBody>
      </p:sp>
      <p:sp>
        <p:nvSpPr>
          <p:cNvPr id="82947" name="Rectangle 1"/>
          <p:cNvSpPr txBox="1">
            <a:spLocks noGrp="1" noRot="1" noChangeAspect="1" noChangeArrowheads="1"/>
          </p:cNvSpPr>
          <p:nvPr>
            <p:ph type="sldImg"/>
          </p:nvPr>
        </p:nvSpPr>
        <p:spPr bwMode="auto">
          <a:xfrm>
            <a:off x="1060450" y="823913"/>
            <a:ext cx="5427663" cy="40719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Rectangle 2"/>
          <p:cNvSpPr txBox="1">
            <a:spLocks noGrp="1" noChangeArrowheads="1"/>
          </p:cNvSpPr>
          <p:nvPr>
            <p:ph type="body" idx="1"/>
          </p:nvPr>
        </p:nvSpPr>
        <p:spPr bwMode="auto">
          <a:xfrm>
            <a:off x="755650" y="5157788"/>
            <a:ext cx="6040438" cy="48863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09663" y="1233488"/>
            <a:ext cx="4443412" cy="3332162"/>
          </a:xfrm>
          <a:prstGeom prst="rect">
            <a:avLst/>
          </a:prstGeom>
          <a:noFill/>
          <a:ln w="12700">
            <a:solidFill>
              <a:prstClr val="black"/>
            </a:solidFill>
          </a:ln>
        </p:spPr>
      </p:sp>
      <p:sp>
        <p:nvSpPr>
          <p:cNvPr id="3" name="Zástupný symbol pro poznámky 2"/>
          <p:cNvSpPr>
            <a:spLocks noGrp="1"/>
          </p:cNvSpPr>
          <p:nvPr>
            <p:ph type="body" idx="1"/>
          </p:nvPr>
        </p:nvSpPr>
        <p:spPr>
          <a:xfrm>
            <a:off x="666750" y="4751388"/>
            <a:ext cx="5329238" cy="3887787"/>
          </a:xfrm>
          <a:prstGeom prst="rect">
            <a:avLst/>
          </a:prstGeom>
        </p:spPr>
        <p:txBody>
          <a:bodyPr/>
          <a:lstStyle/>
          <a:p>
            <a:endParaRPr lang="en-US" dirty="0"/>
          </a:p>
        </p:txBody>
      </p:sp>
    </p:spTree>
    <p:extLst>
      <p:ext uri="{BB962C8B-B14F-4D97-AF65-F5344CB8AC3E}">
        <p14:creationId xmlns:p14="http://schemas.microsoft.com/office/powerpoint/2010/main" val="133324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09663" y="1233488"/>
            <a:ext cx="4443412" cy="3332162"/>
          </a:xfrm>
          <a:prstGeom prst="rect">
            <a:avLst/>
          </a:prstGeom>
          <a:noFill/>
          <a:ln w="12700">
            <a:solidFill>
              <a:prstClr val="black"/>
            </a:solidFill>
          </a:ln>
        </p:spPr>
      </p:sp>
      <p:sp>
        <p:nvSpPr>
          <p:cNvPr id="3" name="Zástupný symbol pro poznámky 2"/>
          <p:cNvSpPr>
            <a:spLocks noGrp="1"/>
          </p:cNvSpPr>
          <p:nvPr>
            <p:ph type="body" idx="1"/>
          </p:nvPr>
        </p:nvSpPr>
        <p:spPr>
          <a:xfrm>
            <a:off x="666750" y="4751388"/>
            <a:ext cx="5329238" cy="3887787"/>
          </a:xfrm>
          <a:prstGeom prst="rect">
            <a:avLst/>
          </a:prstGeom>
        </p:spPr>
        <p:txBody>
          <a:bodyPr/>
          <a:lstStyle/>
          <a:p>
            <a:endParaRPr lang="en-US" dirty="0"/>
          </a:p>
        </p:txBody>
      </p:sp>
    </p:spTree>
    <p:extLst>
      <p:ext uri="{BB962C8B-B14F-4D97-AF65-F5344CB8AC3E}">
        <p14:creationId xmlns:p14="http://schemas.microsoft.com/office/powerpoint/2010/main" val="603589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p:cNvSpPr>
          <p:nvPr>
            <p:ph type="sldImg"/>
          </p:nvPr>
        </p:nvSpPr>
        <p:spPr bwMode="auto">
          <a:xfrm>
            <a:off x="863600" y="739775"/>
            <a:ext cx="4937125" cy="37036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Zástupný symbol pro poznámky 2"/>
          <p:cNvSpPr>
            <a:spLocks noGrp="1"/>
          </p:cNvSpPr>
          <p:nvPr>
            <p:ph type="body" idx="1"/>
          </p:nvPr>
        </p:nvSpPr>
        <p:spPr bwMode="auto">
          <a:xfrm>
            <a:off x="666750" y="4689475"/>
            <a:ext cx="5329238" cy="4443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09663" y="1233488"/>
            <a:ext cx="4443412" cy="3332162"/>
          </a:xfrm>
          <a:prstGeom prst="rect">
            <a:avLst/>
          </a:prstGeom>
          <a:noFill/>
          <a:ln w="12700">
            <a:solidFill>
              <a:prstClr val="black"/>
            </a:solidFill>
          </a:ln>
        </p:spPr>
      </p:sp>
      <p:sp>
        <p:nvSpPr>
          <p:cNvPr id="3" name="Zástupný symbol pro poznámky 2"/>
          <p:cNvSpPr>
            <a:spLocks noGrp="1"/>
          </p:cNvSpPr>
          <p:nvPr>
            <p:ph type="body" idx="1"/>
          </p:nvPr>
        </p:nvSpPr>
        <p:spPr>
          <a:xfrm>
            <a:off x="666750" y="4751388"/>
            <a:ext cx="5329238" cy="3887787"/>
          </a:xfrm>
          <a:prstGeom prst="rect">
            <a:avLst/>
          </a:prstGeom>
        </p:spPr>
        <p:txBody>
          <a:bodyPr/>
          <a:lstStyle/>
          <a:p>
            <a:endParaRPr lang="en-US" dirty="0"/>
          </a:p>
        </p:txBody>
      </p:sp>
    </p:spTree>
    <p:extLst>
      <p:ext uri="{BB962C8B-B14F-4D97-AF65-F5344CB8AC3E}">
        <p14:creationId xmlns:p14="http://schemas.microsoft.com/office/powerpoint/2010/main" val="229204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874713" y="744538"/>
            <a:ext cx="4926012" cy="3694112"/>
          </a:xfrm>
          <a:prstGeom prst="rect">
            <a:avLst/>
          </a:prstGeom>
          <a:solidFill>
            <a:srgbClr val="FFFFFF"/>
          </a:solidFill>
          <a:ln>
            <a:solidFill>
              <a:srgbClr val="000000"/>
            </a:solidFill>
            <a:miter lim="800000"/>
            <a:headEnd/>
            <a:tailEnd/>
          </a:ln>
        </p:spPr>
      </p:sp>
      <p:sp>
        <p:nvSpPr>
          <p:cNvPr id="84995" name="Rectangle 3"/>
          <p:cNvSpPr>
            <a:spLocks noGrp="1" noChangeArrowheads="1"/>
          </p:cNvSpPr>
          <p:nvPr>
            <p:ph type="body" idx="1"/>
          </p:nvPr>
        </p:nvSpPr>
        <p:spPr bwMode="auto">
          <a:xfrm>
            <a:off x="889000" y="4689475"/>
            <a:ext cx="4884738" cy="4441825"/>
          </a:xfrm>
          <a:prstGeom prst="rect">
            <a:avLst/>
          </a:prstGeom>
          <a:solidFill>
            <a:srgbClr val="FFFFFF"/>
          </a:solidFill>
          <a:ln>
            <a:solidFill>
              <a:srgbClr val="000000"/>
            </a:solidFill>
            <a:miter lim="800000"/>
            <a:headEnd/>
            <a:tailEnd/>
          </a:ln>
        </p:spPr>
        <p:txBody>
          <a:bodyPr/>
          <a:lstStyle/>
          <a:p>
            <a:endParaRPr lang="en-US" alt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xfrm>
            <a:off x="874713" y="744538"/>
            <a:ext cx="4926012" cy="3694112"/>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2001838" y="4689475"/>
            <a:ext cx="3771900" cy="4441825"/>
          </a:xfrm>
          <a:prstGeom prst="rect">
            <a:avLst/>
          </a:prstGeom>
          <a:solidFill>
            <a:srgbClr val="FFFFFF"/>
          </a:solidFill>
          <a:ln>
            <a:solidFill>
              <a:srgbClr val="000000"/>
            </a:solidFill>
            <a:miter lim="800000"/>
            <a:headEnd/>
            <a:tailEnd/>
          </a:ln>
        </p:spPr>
        <p:txBody>
          <a:bodyPr/>
          <a:lstStyle/>
          <a:p>
            <a:pPr>
              <a:lnSpc>
                <a:spcPct val="110000"/>
              </a:lnSpc>
              <a:spcBef>
                <a:spcPct val="0"/>
              </a:spcBef>
              <a:spcAft>
                <a:spcPct val="50000"/>
              </a:spcAft>
            </a:pPr>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bwMode="auto">
          <a:xfrm>
            <a:off x="874713" y="744538"/>
            <a:ext cx="4926012" cy="3694112"/>
          </a:xfrm>
          <a:prstGeom prst="rect">
            <a:avLst/>
          </a:prstGeom>
          <a:solidFill>
            <a:srgbClr val="FFFFFF"/>
          </a:solidFill>
          <a:ln>
            <a:solidFill>
              <a:srgbClr val="000000"/>
            </a:solidFill>
            <a:miter lim="800000"/>
            <a:headEnd/>
            <a:tailEnd/>
          </a:ln>
        </p:spPr>
      </p:sp>
      <p:sp>
        <p:nvSpPr>
          <p:cNvPr id="87043" name="Rectangle 3"/>
          <p:cNvSpPr>
            <a:spLocks noGrp="1" noChangeArrowheads="1"/>
          </p:cNvSpPr>
          <p:nvPr>
            <p:ph type="body" idx="1"/>
          </p:nvPr>
        </p:nvSpPr>
        <p:spPr bwMode="auto">
          <a:xfrm>
            <a:off x="889000" y="4689475"/>
            <a:ext cx="4884738" cy="4441825"/>
          </a:xfrm>
          <a:prstGeom prst="rect">
            <a:avLst/>
          </a:prstGeom>
          <a:solidFill>
            <a:srgbClr val="FFFFFF"/>
          </a:solidFill>
          <a:ln>
            <a:solidFill>
              <a:srgbClr val="000000"/>
            </a:solidFill>
            <a:miter lim="800000"/>
            <a:headEnd/>
            <a:tailEnd/>
          </a:ln>
        </p:spPr>
        <p:txBody>
          <a:bodyPr/>
          <a:lstStyle/>
          <a:p>
            <a:endParaRPr lang="en-US" alt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9"/>
          <p:cNvGrpSpPr>
            <a:grpSpLocks/>
          </p:cNvGrpSpPr>
          <p:nvPr/>
        </p:nvGrpSpPr>
        <p:grpSpPr bwMode="auto">
          <a:xfrm>
            <a:off x="4763" y="3276600"/>
            <a:ext cx="9137650" cy="152400"/>
            <a:chOff x="3" y="2064"/>
            <a:chExt cx="5756" cy="96"/>
          </a:xfrm>
        </p:grpSpPr>
        <p:sp>
          <p:nvSpPr>
            <p:cNvPr id="5" name="Rectangle 7"/>
            <p:cNvSpPr>
              <a:spLocks noChangeArrowheads="1"/>
            </p:cNvSpPr>
            <p:nvPr/>
          </p:nvSpPr>
          <p:spPr bwMode="ltGray">
            <a:xfrm>
              <a:off x="3" y="2064"/>
              <a:ext cx="5756"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a:latin typeface="Arial CE" charset="-18"/>
              </a:endParaRPr>
            </a:p>
          </p:txBody>
        </p:sp>
        <p:sp>
          <p:nvSpPr>
            <p:cNvPr id="6" name="Rectangle 8"/>
            <p:cNvSpPr>
              <a:spLocks noChangeArrowheads="1"/>
            </p:cNvSpPr>
            <p:nvPr/>
          </p:nvSpPr>
          <p:spPr bwMode="ltGray">
            <a:xfrm>
              <a:off x="3" y="2136"/>
              <a:ext cx="5756"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a:latin typeface="Arial CE" charset="-18"/>
              </a:endParaRPr>
            </a:p>
          </p:txBody>
        </p:sp>
      </p:grpSp>
      <p:sp>
        <p:nvSpPr>
          <p:cNvPr id="3074" name="Rectangle 2"/>
          <p:cNvSpPr>
            <a:spLocks noGrp="1" noChangeArrowheads="1"/>
          </p:cNvSpPr>
          <p:nvPr>
            <p:ph type="ctrTitle" sz="quarter"/>
          </p:nvPr>
        </p:nvSpPr>
        <p:spPr>
          <a:xfrm>
            <a:off x="685800" y="2057400"/>
            <a:ext cx="7772400" cy="1143000"/>
          </a:xfrm>
        </p:spPr>
        <p:txBody>
          <a:bodyPr/>
          <a:lstStyle>
            <a:lvl1pPr>
              <a:defRPr/>
            </a:lvl1pPr>
          </a:lstStyle>
          <a:p>
            <a:pPr lvl="0"/>
            <a:r>
              <a:rPr lang="cs-CZ" noProof="0" smtClean="0"/>
              <a:t>Klepnutím lze upravit styl pøedlohy titulu.</a:t>
            </a:r>
          </a:p>
        </p:txBody>
      </p:sp>
      <p:sp>
        <p:nvSpPr>
          <p:cNvPr id="3075" name="Rectangle 3"/>
          <p:cNvSpPr>
            <a:spLocks noGrp="1" noChangeArrowheads="1"/>
          </p:cNvSpPr>
          <p:nvPr>
            <p:ph type="subTitle" sz="quarter" idx="1"/>
          </p:nvPr>
        </p:nvSpPr>
        <p:spPr>
          <a:xfrm>
            <a:off x="1371600" y="4114800"/>
            <a:ext cx="6400800" cy="1752600"/>
          </a:xfrm>
        </p:spPr>
        <p:txBody>
          <a:bodyPr/>
          <a:lstStyle>
            <a:lvl1pPr marL="0" indent="0" algn="ctr">
              <a:buFont typeface="Monotype Sorts" pitchFamily="2" charset="2"/>
              <a:buNone/>
              <a:defRPr/>
            </a:lvl1pPr>
          </a:lstStyle>
          <a:p>
            <a:pPr lvl="0"/>
            <a:r>
              <a:rPr lang="cs-CZ" noProof="0" smtClean="0"/>
              <a:t>Klepnutím lze upravit styl pøedlohy podtitulu.</a:t>
            </a:r>
          </a:p>
        </p:txBody>
      </p:sp>
      <p:sp>
        <p:nvSpPr>
          <p:cNvPr id="7" name="Rectangle 4"/>
          <p:cNvSpPr>
            <a:spLocks noGrp="1" noChangeArrowheads="1"/>
          </p:cNvSpPr>
          <p:nvPr>
            <p:ph type="dt" sz="quarter" idx="10"/>
          </p:nvPr>
        </p:nvSpPr>
        <p:spPr/>
        <p:txBody>
          <a:bodyPr/>
          <a:lstStyle>
            <a:lvl1pPr>
              <a:defRPr/>
            </a:lvl1pPr>
          </a:lstStyle>
          <a:p>
            <a:pPr>
              <a:defRPr/>
            </a:pPr>
            <a:endParaRPr lang="cs-CZ"/>
          </a:p>
        </p:txBody>
      </p:sp>
      <p:sp>
        <p:nvSpPr>
          <p:cNvPr id="8" name="Rectangle 5"/>
          <p:cNvSpPr>
            <a:spLocks noGrp="1" noChangeArrowheads="1"/>
          </p:cNvSpPr>
          <p:nvPr>
            <p:ph type="ftr" sz="quarter" idx="11"/>
          </p:nvPr>
        </p:nvSpPr>
        <p:spPr/>
        <p:txBody>
          <a:bodyPr/>
          <a:lstStyle>
            <a:lvl1pPr>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vl1pPr>
          </a:lstStyle>
          <a:p>
            <a:fld id="{695258BF-C489-4792-A3FD-9921E746EDD6}" type="slidenum">
              <a:rPr lang="cs-CZ" altLang="cs-CZ"/>
              <a:pPr/>
              <a:t>‹#›</a:t>
            </a:fld>
            <a:endParaRPr lang="cs-CZ" altLang="cs-CZ"/>
          </a:p>
        </p:txBody>
      </p:sp>
    </p:spTree>
    <p:extLst>
      <p:ext uri="{BB962C8B-B14F-4D97-AF65-F5344CB8AC3E}">
        <p14:creationId xmlns:p14="http://schemas.microsoft.com/office/powerpoint/2010/main" val="332969825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endParaRPr lang="cs-CZ"/>
          </a:p>
        </p:txBody>
      </p:sp>
      <p:sp>
        <p:nvSpPr>
          <p:cNvPr id="5" name="Rectangle 8"/>
          <p:cNvSpPr>
            <a:spLocks noGrp="1" noChangeArrowheads="1"/>
          </p:cNvSpPr>
          <p:nvPr>
            <p:ph type="ftr" sz="quarter" idx="11"/>
          </p:nvPr>
        </p:nvSpPr>
        <p:spPr>
          <a:ln/>
        </p:spPr>
        <p:txBody>
          <a:bodyPr/>
          <a:lstStyle>
            <a:lvl1pPr>
              <a:defRPr/>
            </a:lvl1pPr>
          </a:lstStyle>
          <a:p>
            <a:pPr>
              <a:defRPr/>
            </a:pPr>
            <a:endParaRPr lang="cs-CZ"/>
          </a:p>
        </p:txBody>
      </p:sp>
      <p:sp>
        <p:nvSpPr>
          <p:cNvPr id="6" name="Rectangle 9"/>
          <p:cNvSpPr>
            <a:spLocks noGrp="1" noChangeArrowheads="1"/>
          </p:cNvSpPr>
          <p:nvPr>
            <p:ph type="sldNum" sz="quarter" idx="12"/>
          </p:nvPr>
        </p:nvSpPr>
        <p:spPr>
          <a:ln/>
        </p:spPr>
        <p:txBody>
          <a:bodyPr/>
          <a:lstStyle>
            <a:lvl1pPr>
              <a:defRPr/>
            </a:lvl1pPr>
          </a:lstStyle>
          <a:p>
            <a:fld id="{0E695792-F273-4074-BC0E-B4AD7665D6F8}" type="slidenum">
              <a:rPr lang="cs-CZ" altLang="cs-CZ"/>
              <a:pPr/>
              <a:t>‹#›</a:t>
            </a:fld>
            <a:endParaRPr lang="cs-CZ" altLang="cs-CZ"/>
          </a:p>
        </p:txBody>
      </p:sp>
    </p:spTree>
    <p:extLst>
      <p:ext uri="{BB962C8B-B14F-4D97-AF65-F5344CB8AC3E}">
        <p14:creationId xmlns:p14="http://schemas.microsoft.com/office/powerpoint/2010/main" val="175346254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496050" y="228600"/>
            <a:ext cx="1962150" cy="5867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28600"/>
            <a:ext cx="5734050" cy="5867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endParaRPr lang="cs-CZ"/>
          </a:p>
        </p:txBody>
      </p:sp>
      <p:sp>
        <p:nvSpPr>
          <p:cNvPr id="5" name="Rectangle 8"/>
          <p:cNvSpPr>
            <a:spLocks noGrp="1" noChangeArrowheads="1"/>
          </p:cNvSpPr>
          <p:nvPr>
            <p:ph type="ftr" sz="quarter" idx="11"/>
          </p:nvPr>
        </p:nvSpPr>
        <p:spPr>
          <a:ln/>
        </p:spPr>
        <p:txBody>
          <a:bodyPr/>
          <a:lstStyle>
            <a:lvl1pPr>
              <a:defRPr/>
            </a:lvl1pPr>
          </a:lstStyle>
          <a:p>
            <a:pPr>
              <a:defRPr/>
            </a:pPr>
            <a:endParaRPr lang="cs-CZ"/>
          </a:p>
        </p:txBody>
      </p:sp>
      <p:sp>
        <p:nvSpPr>
          <p:cNvPr id="6" name="Rectangle 9"/>
          <p:cNvSpPr>
            <a:spLocks noGrp="1" noChangeArrowheads="1"/>
          </p:cNvSpPr>
          <p:nvPr>
            <p:ph type="sldNum" sz="quarter" idx="12"/>
          </p:nvPr>
        </p:nvSpPr>
        <p:spPr>
          <a:ln/>
        </p:spPr>
        <p:txBody>
          <a:bodyPr/>
          <a:lstStyle>
            <a:lvl1pPr>
              <a:defRPr/>
            </a:lvl1pPr>
          </a:lstStyle>
          <a:p>
            <a:fld id="{602654FF-A8CD-4C12-9FAB-EB7E8EF87411}" type="slidenum">
              <a:rPr lang="cs-CZ" altLang="cs-CZ"/>
              <a:pPr/>
              <a:t>‹#›</a:t>
            </a:fld>
            <a:endParaRPr lang="cs-CZ" altLang="cs-CZ"/>
          </a:p>
        </p:txBody>
      </p:sp>
    </p:spTree>
    <p:extLst>
      <p:ext uri="{BB962C8B-B14F-4D97-AF65-F5344CB8AC3E}">
        <p14:creationId xmlns:p14="http://schemas.microsoft.com/office/powerpoint/2010/main" val="25097417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09600" y="1981200"/>
            <a:ext cx="38481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10100" y="1981200"/>
            <a:ext cx="38481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10100" y="4114800"/>
            <a:ext cx="38481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7"/>
          <p:cNvSpPr>
            <a:spLocks noGrp="1" noChangeArrowheads="1"/>
          </p:cNvSpPr>
          <p:nvPr>
            <p:ph type="dt" sz="half" idx="10"/>
          </p:nvPr>
        </p:nvSpPr>
        <p:spPr>
          <a:ln/>
        </p:spPr>
        <p:txBody>
          <a:bodyPr/>
          <a:lstStyle>
            <a:lvl1pPr>
              <a:defRPr/>
            </a:lvl1pPr>
          </a:lstStyle>
          <a:p>
            <a:pPr>
              <a:defRPr/>
            </a:pPr>
            <a:endParaRPr lang="cs-CZ"/>
          </a:p>
        </p:txBody>
      </p:sp>
      <p:sp>
        <p:nvSpPr>
          <p:cNvPr id="7" name="Rectangle 8"/>
          <p:cNvSpPr>
            <a:spLocks noGrp="1" noChangeArrowheads="1"/>
          </p:cNvSpPr>
          <p:nvPr>
            <p:ph type="ftr" sz="quarter" idx="11"/>
          </p:nvPr>
        </p:nvSpPr>
        <p:spPr>
          <a:ln/>
        </p:spPr>
        <p:txBody>
          <a:bodyPr/>
          <a:lstStyle>
            <a:lvl1pPr>
              <a:defRPr/>
            </a:lvl1pPr>
          </a:lstStyle>
          <a:p>
            <a:pPr>
              <a:defRPr/>
            </a:pPr>
            <a:endParaRPr lang="cs-CZ"/>
          </a:p>
        </p:txBody>
      </p:sp>
      <p:sp>
        <p:nvSpPr>
          <p:cNvPr id="8" name="Rectangle 9"/>
          <p:cNvSpPr>
            <a:spLocks noGrp="1" noChangeArrowheads="1"/>
          </p:cNvSpPr>
          <p:nvPr>
            <p:ph type="sldNum" sz="quarter" idx="12"/>
          </p:nvPr>
        </p:nvSpPr>
        <p:spPr>
          <a:ln/>
        </p:spPr>
        <p:txBody>
          <a:bodyPr/>
          <a:lstStyle>
            <a:lvl1pPr>
              <a:defRPr/>
            </a:lvl1pPr>
          </a:lstStyle>
          <a:p>
            <a:fld id="{F41249C4-CCA5-4426-B9CE-7E6CA1BFA885}" type="slidenum">
              <a:rPr lang="cs-CZ" altLang="cs-CZ"/>
              <a:pPr/>
              <a:t>‹#›</a:t>
            </a:fld>
            <a:endParaRPr lang="cs-CZ" altLang="cs-CZ"/>
          </a:p>
        </p:txBody>
      </p:sp>
    </p:spTree>
    <p:extLst>
      <p:ext uri="{BB962C8B-B14F-4D97-AF65-F5344CB8AC3E}">
        <p14:creationId xmlns:p14="http://schemas.microsoft.com/office/powerpoint/2010/main" val="27913750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09600" y="1981200"/>
            <a:ext cx="38481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klipart 3"/>
          <p:cNvSpPr>
            <a:spLocks noGrp="1"/>
          </p:cNvSpPr>
          <p:nvPr>
            <p:ph type="clipArt" sz="half" idx="2"/>
          </p:nvPr>
        </p:nvSpPr>
        <p:spPr>
          <a:xfrm>
            <a:off x="4610100" y="1981200"/>
            <a:ext cx="3848100" cy="4114800"/>
          </a:xfrm>
        </p:spPr>
        <p:txBody>
          <a:bodyPr/>
          <a:lstStyle/>
          <a:p>
            <a:pPr lvl="0"/>
            <a:endParaRPr lang="cs-CZ" noProof="0" smtClean="0"/>
          </a:p>
        </p:txBody>
      </p:sp>
      <p:sp>
        <p:nvSpPr>
          <p:cNvPr id="5" name="Rectangle 7"/>
          <p:cNvSpPr>
            <a:spLocks noGrp="1" noChangeArrowheads="1"/>
          </p:cNvSpPr>
          <p:nvPr>
            <p:ph type="dt" sz="half" idx="10"/>
          </p:nvPr>
        </p:nvSpPr>
        <p:spPr>
          <a:ln/>
        </p:spPr>
        <p:txBody>
          <a:bodyPr/>
          <a:lstStyle>
            <a:lvl1pPr>
              <a:defRPr/>
            </a:lvl1pPr>
          </a:lstStyle>
          <a:p>
            <a:pPr>
              <a:defRPr/>
            </a:pPr>
            <a:endParaRPr lang="cs-CZ"/>
          </a:p>
        </p:txBody>
      </p:sp>
      <p:sp>
        <p:nvSpPr>
          <p:cNvPr id="6" name="Rectangle 8"/>
          <p:cNvSpPr>
            <a:spLocks noGrp="1" noChangeArrowheads="1"/>
          </p:cNvSpPr>
          <p:nvPr>
            <p:ph type="ftr" sz="quarter" idx="11"/>
          </p:nvPr>
        </p:nvSpPr>
        <p:spPr>
          <a:ln/>
        </p:spPr>
        <p:txBody>
          <a:bodyPr/>
          <a:lstStyle>
            <a:lvl1pPr>
              <a:defRPr/>
            </a:lvl1pPr>
          </a:lstStyle>
          <a:p>
            <a:pPr>
              <a:defRPr/>
            </a:pPr>
            <a:endParaRPr lang="cs-CZ"/>
          </a:p>
        </p:txBody>
      </p:sp>
      <p:sp>
        <p:nvSpPr>
          <p:cNvPr id="7" name="Rectangle 9"/>
          <p:cNvSpPr>
            <a:spLocks noGrp="1" noChangeArrowheads="1"/>
          </p:cNvSpPr>
          <p:nvPr>
            <p:ph type="sldNum" sz="quarter" idx="12"/>
          </p:nvPr>
        </p:nvSpPr>
        <p:spPr>
          <a:ln/>
        </p:spPr>
        <p:txBody>
          <a:bodyPr/>
          <a:lstStyle>
            <a:lvl1pPr>
              <a:defRPr/>
            </a:lvl1pPr>
          </a:lstStyle>
          <a:p>
            <a:fld id="{EB0744EB-4DAB-4C47-8B3E-D6E8689F11DF}" type="slidenum">
              <a:rPr lang="cs-CZ" altLang="cs-CZ"/>
              <a:pPr/>
              <a:t>‹#›</a:t>
            </a:fld>
            <a:endParaRPr lang="cs-CZ" altLang="cs-CZ"/>
          </a:p>
        </p:txBody>
      </p:sp>
    </p:spTree>
    <p:extLst>
      <p:ext uri="{BB962C8B-B14F-4D97-AF65-F5344CB8AC3E}">
        <p14:creationId xmlns:p14="http://schemas.microsoft.com/office/powerpoint/2010/main" val="1661221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09600" y="1981200"/>
            <a:ext cx="38481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0100" y="1981200"/>
            <a:ext cx="38481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endParaRPr lang="cs-CZ"/>
          </a:p>
        </p:txBody>
      </p:sp>
      <p:sp>
        <p:nvSpPr>
          <p:cNvPr id="6" name="Rectangle 8"/>
          <p:cNvSpPr>
            <a:spLocks noGrp="1" noChangeArrowheads="1"/>
          </p:cNvSpPr>
          <p:nvPr>
            <p:ph type="ftr" sz="quarter" idx="11"/>
          </p:nvPr>
        </p:nvSpPr>
        <p:spPr>
          <a:ln/>
        </p:spPr>
        <p:txBody>
          <a:bodyPr/>
          <a:lstStyle>
            <a:lvl1pPr>
              <a:defRPr/>
            </a:lvl1pPr>
          </a:lstStyle>
          <a:p>
            <a:pPr>
              <a:defRPr/>
            </a:pPr>
            <a:endParaRPr lang="cs-CZ"/>
          </a:p>
        </p:txBody>
      </p:sp>
      <p:sp>
        <p:nvSpPr>
          <p:cNvPr id="7" name="Rectangle 9"/>
          <p:cNvSpPr>
            <a:spLocks noGrp="1" noChangeArrowheads="1"/>
          </p:cNvSpPr>
          <p:nvPr>
            <p:ph type="sldNum" sz="quarter" idx="12"/>
          </p:nvPr>
        </p:nvSpPr>
        <p:spPr>
          <a:ln/>
        </p:spPr>
        <p:txBody>
          <a:bodyPr/>
          <a:lstStyle>
            <a:lvl1pPr>
              <a:defRPr/>
            </a:lvl1pPr>
          </a:lstStyle>
          <a:p>
            <a:fld id="{558BE273-C478-498B-8775-0E9D19398469}" type="slidenum">
              <a:rPr lang="cs-CZ" altLang="cs-CZ"/>
              <a:pPr/>
              <a:t>‹#›</a:t>
            </a:fld>
            <a:endParaRPr lang="cs-CZ" altLang="cs-CZ"/>
          </a:p>
        </p:txBody>
      </p:sp>
    </p:spTree>
    <p:extLst>
      <p:ext uri="{BB962C8B-B14F-4D97-AF65-F5344CB8AC3E}">
        <p14:creationId xmlns:p14="http://schemas.microsoft.com/office/powerpoint/2010/main" val="16175458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28600"/>
            <a:ext cx="7848600" cy="5867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7"/>
          <p:cNvSpPr>
            <a:spLocks noGrp="1" noChangeArrowheads="1"/>
          </p:cNvSpPr>
          <p:nvPr>
            <p:ph type="dt" sz="half" idx="10"/>
          </p:nvPr>
        </p:nvSpPr>
        <p:spPr>
          <a:ln/>
        </p:spPr>
        <p:txBody>
          <a:bodyPr/>
          <a:lstStyle>
            <a:lvl1pPr>
              <a:defRPr/>
            </a:lvl1pPr>
          </a:lstStyle>
          <a:p>
            <a:pPr>
              <a:defRPr/>
            </a:pPr>
            <a:endParaRPr lang="cs-CZ"/>
          </a:p>
        </p:txBody>
      </p:sp>
      <p:sp>
        <p:nvSpPr>
          <p:cNvPr id="4" name="Rectangle 8"/>
          <p:cNvSpPr>
            <a:spLocks noGrp="1" noChangeArrowheads="1"/>
          </p:cNvSpPr>
          <p:nvPr>
            <p:ph type="ftr" sz="quarter" idx="11"/>
          </p:nvPr>
        </p:nvSpPr>
        <p:spPr>
          <a:ln/>
        </p:spPr>
        <p:txBody>
          <a:bodyPr/>
          <a:lstStyle>
            <a:lvl1pPr>
              <a:defRPr/>
            </a:lvl1pPr>
          </a:lstStyle>
          <a:p>
            <a:pPr>
              <a:defRPr/>
            </a:pPr>
            <a:endParaRPr lang="cs-CZ"/>
          </a:p>
        </p:txBody>
      </p:sp>
      <p:sp>
        <p:nvSpPr>
          <p:cNvPr id="5" name="Rectangle 9"/>
          <p:cNvSpPr>
            <a:spLocks noGrp="1" noChangeArrowheads="1"/>
          </p:cNvSpPr>
          <p:nvPr>
            <p:ph type="sldNum" sz="quarter" idx="12"/>
          </p:nvPr>
        </p:nvSpPr>
        <p:spPr>
          <a:ln/>
        </p:spPr>
        <p:txBody>
          <a:bodyPr/>
          <a:lstStyle>
            <a:lvl1pPr>
              <a:defRPr/>
            </a:lvl1pPr>
          </a:lstStyle>
          <a:p>
            <a:fld id="{4D7F435E-C4FA-4215-B93D-5A46BFFB33B1}" type="slidenum">
              <a:rPr lang="cs-CZ" altLang="cs-CZ"/>
              <a:pPr/>
              <a:t>‹#›</a:t>
            </a:fld>
            <a:endParaRPr lang="cs-CZ" altLang="cs-CZ"/>
          </a:p>
        </p:txBody>
      </p:sp>
    </p:spTree>
    <p:extLst>
      <p:ext uri="{BB962C8B-B14F-4D97-AF65-F5344CB8AC3E}">
        <p14:creationId xmlns:p14="http://schemas.microsoft.com/office/powerpoint/2010/main" val="193105672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smtClean="0"/>
              <a:t>Kliknutím lze upravit styl.</a:t>
            </a:r>
            <a:endParaRPr lang="cs-CZ"/>
          </a:p>
        </p:txBody>
      </p:sp>
      <p:sp>
        <p:nvSpPr>
          <p:cNvPr id="3" name="Zástupný symbol pro graf 2"/>
          <p:cNvSpPr>
            <a:spLocks noGrp="1"/>
          </p:cNvSpPr>
          <p:nvPr>
            <p:ph type="chart" idx="1"/>
          </p:nvPr>
        </p:nvSpPr>
        <p:spPr>
          <a:xfrm>
            <a:off x="609600" y="1981200"/>
            <a:ext cx="7848600" cy="4114800"/>
          </a:xfrm>
        </p:spPr>
        <p:txBody>
          <a:bodyPr/>
          <a:lstStyle/>
          <a:p>
            <a:pPr lvl="0"/>
            <a:endParaRPr lang="cs-CZ"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cs-CZ"/>
          </a:p>
        </p:txBody>
      </p:sp>
      <p:sp>
        <p:nvSpPr>
          <p:cNvPr id="5" name="Rectangle 8"/>
          <p:cNvSpPr>
            <a:spLocks noGrp="1" noChangeArrowheads="1"/>
          </p:cNvSpPr>
          <p:nvPr>
            <p:ph type="ftr" sz="quarter" idx="11"/>
          </p:nvPr>
        </p:nvSpPr>
        <p:spPr>
          <a:ln/>
        </p:spPr>
        <p:txBody>
          <a:bodyPr/>
          <a:lstStyle>
            <a:lvl1pPr>
              <a:defRPr/>
            </a:lvl1pPr>
          </a:lstStyle>
          <a:p>
            <a:pPr>
              <a:defRPr/>
            </a:pPr>
            <a:endParaRPr lang="cs-CZ"/>
          </a:p>
        </p:txBody>
      </p:sp>
      <p:sp>
        <p:nvSpPr>
          <p:cNvPr id="6" name="Rectangle 9"/>
          <p:cNvSpPr>
            <a:spLocks noGrp="1" noChangeArrowheads="1"/>
          </p:cNvSpPr>
          <p:nvPr>
            <p:ph type="sldNum" sz="quarter" idx="12"/>
          </p:nvPr>
        </p:nvSpPr>
        <p:spPr>
          <a:ln/>
        </p:spPr>
        <p:txBody>
          <a:bodyPr/>
          <a:lstStyle>
            <a:lvl1pPr>
              <a:defRPr/>
            </a:lvl1pPr>
          </a:lstStyle>
          <a:p>
            <a:fld id="{0DDB8E47-AFD1-4C70-82FE-FAE06ABF4903}" type="slidenum">
              <a:rPr lang="cs-CZ" altLang="cs-CZ"/>
              <a:pPr/>
              <a:t>‹#›</a:t>
            </a:fld>
            <a:endParaRPr lang="cs-CZ" altLang="cs-CZ"/>
          </a:p>
        </p:txBody>
      </p:sp>
    </p:spTree>
    <p:extLst>
      <p:ext uri="{BB962C8B-B14F-4D97-AF65-F5344CB8AC3E}">
        <p14:creationId xmlns:p14="http://schemas.microsoft.com/office/powerpoint/2010/main" val="32126411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609600" y="1981200"/>
            <a:ext cx="7848600" cy="4114800"/>
          </a:xfrm>
        </p:spPr>
        <p:txBody>
          <a:bodyPr/>
          <a:lstStyle/>
          <a:p>
            <a:pPr lvl="0"/>
            <a:endParaRPr lang="cs-CZ"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cs-CZ"/>
          </a:p>
        </p:txBody>
      </p:sp>
      <p:sp>
        <p:nvSpPr>
          <p:cNvPr id="5" name="Rectangle 8"/>
          <p:cNvSpPr>
            <a:spLocks noGrp="1" noChangeArrowheads="1"/>
          </p:cNvSpPr>
          <p:nvPr>
            <p:ph type="ftr" sz="quarter" idx="11"/>
          </p:nvPr>
        </p:nvSpPr>
        <p:spPr>
          <a:ln/>
        </p:spPr>
        <p:txBody>
          <a:bodyPr/>
          <a:lstStyle>
            <a:lvl1pPr>
              <a:defRPr/>
            </a:lvl1pPr>
          </a:lstStyle>
          <a:p>
            <a:pPr>
              <a:defRPr/>
            </a:pPr>
            <a:endParaRPr lang="cs-CZ"/>
          </a:p>
        </p:txBody>
      </p:sp>
      <p:sp>
        <p:nvSpPr>
          <p:cNvPr id="6" name="Rectangle 9"/>
          <p:cNvSpPr>
            <a:spLocks noGrp="1" noChangeArrowheads="1"/>
          </p:cNvSpPr>
          <p:nvPr>
            <p:ph type="sldNum" sz="quarter" idx="12"/>
          </p:nvPr>
        </p:nvSpPr>
        <p:spPr>
          <a:ln/>
        </p:spPr>
        <p:txBody>
          <a:bodyPr/>
          <a:lstStyle>
            <a:lvl1pPr>
              <a:defRPr/>
            </a:lvl1pPr>
          </a:lstStyle>
          <a:p>
            <a:fld id="{221C16C8-938F-44C6-9930-9659B94B62BC}" type="slidenum">
              <a:rPr lang="cs-CZ" altLang="cs-CZ"/>
              <a:pPr/>
              <a:t>‹#›</a:t>
            </a:fld>
            <a:endParaRPr lang="cs-CZ" altLang="cs-CZ"/>
          </a:p>
        </p:txBody>
      </p:sp>
    </p:spTree>
    <p:extLst>
      <p:ext uri="{BB962C8B-B14F-4D97-AF65-F5344CB8AC3E}">
        <p14:creationId xmlns:p14="http://schemas.microsoft.com/office/powerpoint/2010/main" val="328692182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2057400" y="1143000"/>
            <a:ext cx="6626225" cy="2206625"/>
          </a:xfrm>
        </p:spPr>
        <p:txBody>
          <a:bodyPr/>
          <a:lstStyle/>
          <a:p>
            <a:r>
              <a:rPr lang="cs-CZ"/>
              <a:t>Kliknutím lze upravit styl.</a:t>
            </a:r>
          </a:p>
        </p:txBody>
      </p:sp>
      <p:sp>
        <p:nvSpPr>
          <p:cNvPr id="3" name="Zástupný symbol pro datum 2"/>
          <p:cNvSpPr>
            <a:spLocks noGrp="1"/>
          </p:cNvSpPr>
          <p:nvPr>
            <p:ph type="dt" idx="10"/>
          </p:nvPr>
        </p:nvSpPr>
        <p:spPr>
          <a:xfrm>
            <a:off x="912813" y="6251575"/>
            <a:ext cx="1901825" cy="454025"/>
          </a:xfrm>
        </p:spPr>
        <p:txBody>
          <a:bodyPr/>
          <a:lstStyle>
            <a:lvl1pPr>
              <a:defRPr/>
            </a:lvl1pPr>
          </a:lstStyle>
          <a:p>
            <a:pPr>
              <a:defRPr/>
            </a:pPr>
            <a:endParaRPr lang="cs-CZ" altLang="cs-CZ"/>
          </a:p>
        </p:txBody>
      </p:sp>
      <p:sp>
        <p:nvSpPr>
          <p:cNvPr id="4" name="Zástupný symbol pro zápatí 3"/>
          <p:cNvSpPr>
            <a:spLocks noGrp="1"/>
          </p:cNvSpPr>
          <p:nvPr>
            <p:ph type="ftr" idx="11"/>
          </p:nvPr>
        </p:nvSpPr>
        <p:spPr>
          <a:xfrm>
            <a:off x="3354388" y="6248400"/>
            <a:ext cx="2892425" cy="454025"/>
          </a:xfrm>
        </p:spPr>
        <p:txBody>
          <a:bodyPr/>
          <a:lstStyle>
            <a:lvl1pPr>
              <a:defRPr/>
            </a:lvl1pPr>
          </a:lstStyle>
          <a:p>
            <a:pPr>
              <a:defRPr/>
            </a:pPr>
            <a:endParaRPr lang="en-US" altLang="cs-CZ"/>
          </a:p>
        </p:txBody>
      </p:sp>
      <p:sp>
        <p:nvSpPr>
          <p:cNvPr id="5" name="Zástupný symbol pro číslo snímku 4"/>
          <p:cNvSpPr>
            <a:spLocks noGrp="1"/>
          </p:cNvSpPr>
          <p:nvPr>
            <p:ph type="sldNum" idx="12"/>
          </p:nvPr>
        </p:nvSpPr>
        <p:spPr>
          <a:xfrm>
            <a:off x="6781800" y="6248400"/>
            <a:ext cx="1901825" cy="454025"/>
          </a:xfrm>
        </p:spPr>
        <p:txBody>
          <a:bodyPr/>
          <a:lstStyle>
            <a:lvl1pPr>
              <a:defRPr/>
            </a:lvl1pPr>
          </a:lstStyle>
          <a:p>
            <a:fld id="{4DEF56A1-EE7C-4A6E-B4EB-5AFDA6C5F608}" type="slidenum">
              <a:rPr lang="en-US" altLang="cs-CZ"/>
              <a:pPr/>
              <a:t>‹#›</a:t>
            </a:fld>
            <a:endParaRPr lang="en-US" altLang="cs-CZ"/>
          </a:p>
        </p:txBody>
      </p:sp>
    </p:spTree>
    <p:extLst>
      <p:ext uri="{BB962C8B-B14F-4D97-AF65-F5344CB8AC3E}">
        <p14:creationId xmlns:p14="http://schemas.microsoft.com/office/powerpoint/2010/main" val="3027109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7"/>
          <p:cNvSpPr>
            <a:spLocks noGrp="1" noChangeArrowheads="1"/>
          </p:cNvSpPr>
          <p:nvPr>
            <p:ph type="dt" sz="half" idx="10"/>
          </p:nvPr>
        </p:nvSpPr>
        <p:spPr>
          <a:ln/>
        </p:spPr>
        <p:txBody>
          <a:bodyPr/>
          <a:lstStyle>
            <a:lvl1pPr>
              <a:defRPr/>
            </a:lvl1pPr>
          </a:lstStyle>
          <a:p>
            <a:pPr>
              <a:defRPr/>
            </a:pPr>
            <a:endParaRPr lang="cs-CZ"/>
          </a:p>
        </p:txBody>
      </p:sp>
      <p:sp>
        <p:nvSpPr>
          <p:cNvPr id="5" name="Rectangle 8"/>
          <p:cNvSpPr>
            <a:spLocks noGrp="1" noChangeArrowheads="1"/>
          </p:cNvSpPr>
          <p:nvPr>
            <p:ph type="ftr" sz="quarter" idx="11"/>
          </p:nvPr>
        </p:nvSpPr>
        <p:spPr>
          <a:ln/>
        </p:spPr>
        <p:txBody>
          <a:bodyPr/>
          <a:lstStyle>
            <a:lvl1pPr>
              <a:defRPr/>
            </a:lvl1pPr>
          </a:lstStyle>
          <a:p>
            <a:pPr>
              <a:defRPr/>
            </a:pPr>
            <a:endParaRPr lang="cs-CZ"/>
          </a:p>
        </p:txBody>
      </p:sp>
      <p:sp>
        <p:nvSpPr>
          <p:cNvPr id="6" name="Rectangle 9"/>
          <p:cNvSpPr>
            <a:spLocks noGrp="1" noChangeArrowheads="1"/>
          </p:cNvSpPr>
          <p:nvPr>
            <p:ph type="sldNum" sz="quarter" idx="12"/>
          </p:nvPr>
        </p:nvSpPr>
        <p:spPr>
          <a:ln/>
        </p:spPr>
        <p:txBody>
          <a:bodyPr/>
          <a:lstStyle>
            <a:lvl1pPr>
              <a:defRPr/>
            </a:lvl1pPr>
          </a:lstStyle>
          <a:p>
            <a:fld id="{1F2CECCE-05A0-4D17-A98E-13CFE8C4268B}" type="slidenum">
              <a:rPr lang="cs-CZ" altLang="cs-CZ"/>
              <a:pPr/>
              <a:t>‹#›</a:t>
            </a:fld>
            <a:endParaRPr lang="cs-CZ" altLang="cs-CZ"/>
          </a:p>
        </p:txBody>
      </p:sp>
    </p:spTree>
    <p:extLst>
      <p:ext uri="{BB962C8B-B14F-4D97-AF65-F5344CB8AC3E}">
        <p14:creationId xmlns:p14="http://schemas.microsoft.com/office/powerpoint/2010/main" val="39110084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7"/>
          <p:cNvSpPr>
            <a:spLocks noGrp="1" noChangeArrowheads="1"/>
          </p:cNvSpPr>
          <p:nvPr>
            <p:ph type="dt" sz="half" idx="10"/>
          </p:nvPr>
        </p:nvSpPr>
        <p:spPr>
          <a:ln/>
        </p:spPr>
        <p:txBody>
          <a:bodyPr/>
          <a:lstStyle>
            <a:lvl1pPr>
              <a:defRPr/>
            </a:lvl1pPr>
          </a:lstStyle>
          <a:p>
            <a:pPr>
              <a:defRPr/>
            </a:pPr>
            <a:endParaRPr lang="cs-CZ"/>
          </a:p>
        </p:txBody>
      </p:sp>
      <p:sp>
        <p:nvSpPr>
          <p:cNvPr id="5" name="Rectangle 8"/>
          <p:cNvSpPr>
            <a:spLocks noGrp="1" noChangeArrowheads="1"/>
          </p:cNvSpPr>
          <p:nvPr>
            <p:ph type="ftr" sz="quarter" idx="11"/>
          </p:nvPr>
        </p:nvSpPr>
        <p:spPr>
          <a:ln/>
        </p:spPr>
        <p:txBody>
          <a:bodyPr/>
          <a:lstStyle>
            <a:lvl1pPr>
              <a:defRPr/>
            </a:lvl1pPr>
          </a:lstStyle>
          <a:p>
            <a:pPr>
              <a:defRPr/>
            </a:pPr>
            <a:endParaRPr lang="cs-CZ"/>
          </a:p>
        </p:txBody>
      </p:sp>
      <p:sp>
        <p:nvSpPr>
          <p:cNvPr id="6" name="Rectangle 9"/>
          <p:cNvSpPr>
            <a:spLocks noGrp="1" noChangeArrowheads="1"/>
          </p:cNvSpPr>
          <p:nvPr>
            <p:ph type="sldNum" sz="quarter" idx="12"/>
          </p:nvPr>
        </p:nvSpPr>
        <p:spPr>
          <a:ln/>
        </p:spPr>
        <p:txBody>
          <a:bodyPr/>
          <a:lstStyle>
            <a:lvl1pPr>
              <a:defRPr/>
            </a:lvl1pPr>
          </a:lstStyle>
          <a:p>
            <a:fld id="{69EA99D5-5E46-40CE-BB7A-3A2DF1449DD9}" type="slidenum">
              <a:rPr lang="cs-CZ" altLang="cs-CZ"/>
              <a:pPr/>
              <a:t>‹#›</a:t>
            </a:fld>
            <a:endParaRPr lang="cs-CZ" altLang="cs-CZ"/>
          </a:p>
        </p:txBody>
      </p:sp>
    </p:spTree>
    <p:extLst>
      <p:ext uri="{BB962C8B-B14F-4D97-AF65-F5344CB8AC3E}">
        <p14:creationId xmlns:p14="http://schemas.microsoft.com/office/powerpoint/2010/main" val="4470578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101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7"/>
          <p:cNvSpPr>
            <a:spLocks noGrp="1" noChangeArrowheads="1"/>
          </p:cNvSpPr>
          <p:nvPr>
            <p:ph type="dt" sz="half" idx="10"/>
          </p:nvPr>
        </p:nvSpPr>
        <p:spPr>
          <a:ln/>
        </p:spPr>
        <p:txBody>
          <a:bodyPr/>
          <a:lstStyle>
            <a:lvl1pPr>
              <a:defRPr/>
            </a:lvl1pPr>
          </a:lstStyle>
          <a:p>
            <a:pPr>
              <a:defRPr/>
            </a:pPr>
            <a:endParaRPr lang="cs-CZ"/>
          </a:p>
        </p:txBody>
      </p:sp>
      <p:sp>
        <p:nvSpPr>
          <p:cNvPr id="6" name="Rectangle 8"/>
          <p:cNvSpPr>
            <a:spLocks noGrp="1" noChangeArrowheads="1"/>
          </p:cNvSpPr>
          <p:nvPr>
            <p:ph type="ftr" sz="quarter" idx="11"/>
          </p:nvPr>
        </p:nvSpPr>
        <p:spPr>
          <a:ln/>
        </p:spPr>
        <p:txBody>
          <a:bodyPr/>
          <a:lstStyle>
            <a:lvl1pPr>
              <a:defRPr/>
            </a:lvl1pPr>
          </a:lstStyle>
          <a:p>
            <a:pPr>
              <a:defRPr/>
            </a:pPr>
            <a:endParaRPr lang="cs-CZ"/>
          </a:p>
        </p:txBody>
      </p:sp>
      <p:sp>
        <p:nvSpPr>
          <p:cNvPr id="7" name="Rectangle 9"/>
          <p:cNvSpPr>
            <a:spLocks noGrp="1" noChangeArrowheads="1"/>
          </p:cNvSpPr>
          <p:nvPr>
            <p:ph type="sldNum" sz="quarter" idx="12"/>
          </p:nvPr>
        </p:nvSpPr>
        <p:spPr>
          <a:ln/>
        </p:spPr>
        <p:txBody>
          <a:bodyPr/>
          <a:lstStyle>
            <a:lvl1pPr>
              <a:defRPr/>
            </a:lvl1pPr>
          </a:lstStyle>
          <a:p>
            <a:fld id="{CB341E93-39E4-42FA-A220-7C4089867C16}" type="slidenum">
              <a:rPr lang="cs-CZ" altLang="cs-CZ"/>
              <a:pPr/>
              <a:t>‹#›</a:t>
            </a:fld>
            <a:endParaRPr lang="cs-CZ" altLang="cs-CZ"/>
          </a:p>
        </p:txBody>
      </p:sp>
    </p:spTree>
    <p:extLst>
      <p:ext uri="{BB962C8B-B14F-4D97-AF65-F5344CB8AC3E}">
        <p14:creationId xmlns:p14="http://schemas.microsoft.com/office/powerpoint/2010/main" val="956883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7"/>
          <p:cNvSpPr>
            <a:spLocks noGrp="1" noChangeArrowheads="1"/>
          </p:cNvSpPr>
          <p:nvPr>
            <p:ph type="dt" sz="half" idx="10"/>
          </p:nvPr>
        </p:nvSpPr>
        <p:spPr>
          <a:ln/>
        </p:spPr>
        <p:txBody>
          <a:bodyPr/>
          <a:lstStyle>
            <a:lvl1pPr>
              <a:defRPr/>
            </a:lvl1pPr>
          </a:lstStyle>
          <a:p>
            <a:pPr>
              <a:defRPr/>
            </a:pPr>
            <a:endParaRPr lang="cs-CZ"/>
          </a:p>
        </p:txBody>
      </p:sp>
      <p:sp>
        <p:nvSpPr>
          <p:cNvPr id="8" name="Rectangle 8"/>
          <p:cNvSpPr>
            <a:spLocks noGrp="1" noChangeArrowheads="1"/>
          </p:cNvSpPr>
          <p:nvPr>
            <p:ph type="ftr" sz="quarter" idx="11"/>
          </p:nvPr>
        </p:nvSpPr>
        <p:spPr>
          <a:ln/>
        </p:spPr>
        <p:txBody>
          <a:bodyPr/>
          <a:lstStyle>
            <a:lvl1pPr>
              <a:defRPr/>
            </a:lvl1pPr>
          </a:lstStyle>
          <a:p>
            <a:pPr>
              <a:defRPr/>
            </a:pPr>
            <a:endParaRPr lang="cs-CZ"/>
          </a:p>
        </p:txBody>
      </p:sp>
      <p:sp>
        <p:nvSpPr>
          <p:cNvPr id="9" name="Rectangle 9"/>
          <p:cNvSpPr>
            <a:spLocks noGrp="1" noChangeArrowheads="1"/>
          </p:cNvSpPr>
          <p:nvPr>
            <p:ph type="sldNum" sz="quarter" idx="12"/>
          </p:nvPr>
        </p:nvSpPr>
        <p:spPr>
          <a:ln/>
        </p:spPr>
        <p:txBody>
          <a:bodyPr/>
          <a:lstStyle>
            <a:lvl1pPr>
              <a:defRPr/>
            </a:lvl1pPr>
          </a:lstStyle>
          <a:p>
            <a:fld id="{9DB7FFB0-3865-4C2D-8767-96DB2C4E43B0}" type="slidenum">
              <a:rPr lang="cs-CZ" altLang="cs-CZ"/>
              <a:pPr/>
              <a:t>‹#›</a:t>
            </a:fld>
            <a:endParaRPr lang="cs-CZ" altLang="cs-CZ"/>
          </a:p>
        </p:txBody>
      </p:sp>
    </p:spTree>
    <p:extLst>
      <p:ext uri="{BB962C8B-B14F-4D97-AF65-F5344CB8AC3E}">
        <p14:creationId xmlns:p14="http://schemas.microsoft.com/office/powerpoint/2010/main" val="174377210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7"/>
          <p:cNvSpPr>
            <a:spLocks noGrp="1" noChangeArrowheads="1"/>
          </p:cNvSpPr>
          <p:nvPr>
            <p:ph type="dt" sz="half" idx="10"/>
          </p:nvPr>
        </p:nvSpPr>
        <p:spPr>
          <a:ln/>
        </p:spPr>
        <p:txBody>
          <a:bodyPr/>
          <a:lstStyle>
            <a:lvl1pPr>
              <a:defRPr/>
            </a:lvl1pPr>
          </a:lstStyle>
          <a:p>
            <a:pPr>
              <a:defRPr/>
            </a:pPr>
            <a:endParaRPr lang="cs-CZ"/>
          </a:p>
        </p:txBody>
      </p:sp>
      <p:sp>
        <p:nvSpPr>
          <p:cNvPr id="4" name="Rectangle 8"/>
          <p:cNvSpPr>
            <a:spLocks noGrp="1" noChangeArrowheads="1"/>
          </p:cNvSpPr>
          <p:nvPr>
            <p:ph type="ftr" sz="quarter" idx="11"/>
          </p:nvPr>
        </p:nvSpPr>
        <p:spPr>
          <a:ln/>
        </p:spPr>
        <p:txBody>
          <a:bodyPr/>
          <a:lstStyle>
            <a:lvl1pPr>
              <a:defRPr/>
            </a:lvl1pPr>
          </a:lstStyle>
          <a:p>
            <a:pPr>
              <a:defRPr/>
            </a:pPr>
            <a:endParaRPr lang="cs-CZ"/>
          </a:p>
        </p:txBody>
      </p:sp>
      <p:sp>
        <p:nvSpPr>
          <p:cNvPr id="5" name="Rectangle 9"/>
          <p:cNvSpPr>
            <a:spLocks noGrp="1" noChangeArrowheads="1"/>
          </p:cNvSpPr>
          <p:nvPr>
            <p:ph type="sldNum" sz="quarter" idx="12"/>
          </p:nvPr>
        </p:nvSpPr>
        <p:spPr>
          <a:ln/>
        </p:spPr>
        <p:txBody>
          <a:bodyPr/>
          <a:lstStyle>
            <a:lvl1pPr>
              <a:defRPr/>
            </a:lvl1pPr>
          </a:lstStyle>
          <a:p>
            <a:fld id="{3C8B1B40-F6B9-4807-8D94-51005FB26462}" type="slidenum">
              <a:rPr lang="cs-CZ" altLang="cs-CZ"/>
              <a:pPr/>
              <a:t>‹#›</a:t>
            </a:fld>
            <a:endParaRPr lang="cs-CZ" altLang="cs-CZ"/>
          </a:p>
        </p:txBody>
      </p:sp>
    </p:spTree>
    <p:extLst>
      <p:ext uri="{BB962C8B-B14F-4D97-AF65-F5344CB8AC3E}">
        <p14:creationId xmlns:p14="http://schemas.microsoft.com/office/powerpoint/2010/main" val="289027366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cs-CZ"/>
          </a:p>
        </p:txBody>
      </p:sp>
      <p:sp>
        <p:nvSpPr>
          <p:cNvPr id="3" name="Rectangle 8"/>
          <p:cNvSpPr>
            <a:spLocks noGrp="1" noChangeArrowheads="1"/>
          </p:cNvSpPr>
          <p:nvPr>
            <p:ph type="ftr" sz="quarter" idx="11"/>
          </p:nvPr>
        </p:nvSpPr>
        <p:spPr>
          <a:ln/>
        </p:spPr>
        <p:txBody>
          <a:bodyPr/>
          <a:lstStyle>
            <a:lvl1pPr>
              <a:defRPr/>
            </a:lvl1pPr>
          </a:lstStyle>
          <a:p>
            <a:pPr>
              <a:defRPr/>
            </a:pPr>
            <a:endParaRPr lang="cs-CZ"/>
          </a:p>
        </p:txBody>
      </p:sp>
      <p:sp>
        <p:nvSpPr>
          <p:cNvPr id="4" name="Rectangle 9"/>
          <p:cNvSpPr>
            <a:spLocks noGrp="1" noChangeArrowheads="1"/>
          </p:cNvSpPr>
          <p:nvPr>
            <p:ph type="sldNum" sz="quarter" idx="12"/>
          </p:nvPr>
        </p:nvSpPr>
        <p:spPr>
          <a:ln/>
        </p:spPr>
        <p:txBody>
          <a:bodyPr/>
          <a:lstStyle>
            <a:lvl1pPr>
              <a:defRPr/>
            </a:lvl1pPr>
          </a:lstStyle>
          <a:p>
            <a:fld id="{C6271100-017A-490A-AE87-35C9C6BB5C9F}" type="slidenum">
              <a:rPr lang="cs-CZ" altLang="cs-CZ"/>
              <a:pPr/>
              <a:t>‹#›</a:t>
            </a:fld>
            <a:endParaRPr lang="cs-CZ" altLang="cs-CZ"/>
          </a:p>
        </p:txBody>
      </p:sp>
    </p:spTree>
    <p:extLst>
      <p:ext uri="{BB962C8B-B14F-4D97-AF65-F5344CB8AC3E}">
        <p14:creationId xmlns:p14="http://schemas.microsoft.com/office/powerpoint/2010/main" val="20521381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endParaRPr lang="cs-CZ"/>
          </a:p>
        </p:txBody>
      </p:sp>
      <p:sp>
        <p:nvSpPr>
          <p:cNvPr id="6" name="Rectangle 8"/>
          <p:cNvSpPr>
            <a:spLocks noGrp="1" noChangeArrowheads="1"/>
          </p:cNvSpPr>
          <p:nvPr>
            <p:ph type="ftr" sz="quarter" idx="11"/>
          </p:nvPr>
        </p:nvSpPr>
        <p:spPr>
          <a:ln/>
        </p:spPr>
        <p:txBody>
          <a:bodyPr/>
          <a:lstStyle>
            <a:lvl1pPr>
              <a:defRPr/>
            </a:lvl1pPr>
          </a:lstStyle>
          <a:p>
            <a:pPr>
              <a:defRPr/>
            </a:pPr>
            <a:endParaRPr lang="cs-CZ"/>
          </a:p>
        </p:txBody>
      </p:sp>
      <p:sp>
        <p:nvSpPr>
          <p:cNvPr id="7" name="Rectangle 9"/>
          <p:cNvSpPr>
            <a:spLocks noGrp="1" noChangeArrowheads="1"/>
          </p:cNvSpPr>
          <p:nvPr>
            <p:ph type="sldNum" sz="quarter" idx="12"/>
          </p:nvPr>
        </p:nvSpPr>
        <p:spPr>
          <a:ln/>
        </p:spPr>
        <p:txBody>
          <a:bodyPr/>
          <a:lstStyle>
            <a:lvl1pPr>
              <a:defRPr/>
            </a:lvl1pPr>
          </a:lstStyle>
          <a:p>
            <a:fld id="{32AE5FCC-7F03-4533-8585-8062708A2DAA}" type="slidenum">
              <a:rPr lang="cs-CZ" altLang="cs-CZ"/>
              <a:pPr/>
              <a:t>‹#›</a:t>
            </a:fld>
            <a:endParaRPr lang="cs-CZ" altLang="cs-CZ"/>
          </a:p>
        </p:txBody>
      </p:sp>
    </p:spTree>
    <p:extLst>
      <p:ext uri="{BB962C8B-B14F-4D97-AF65-F5344CB8AC3E}">
        <p14:creationId xmlns:p14="http://schemas.microsoft.com/office/powerpoint/2010/main" val="40814604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endParaRPr lang="cs-CZ"/>
          </a:p>
        </p:txBody>
      </p:sp>
      <p:sp>
        <p:nvSpPr>
          <p:cNvPr id="6" name="Rectangle 8"/>
          <p:cNvSpPr>
            <a:spLocks noGrp="1" noChangeArrowheads="1"/>
          </p:cNvSpPr>
          <p:nvPr>
            <p:ph type="ftr" sz="quarter" idx="11"/>
          </p:nvPr>
        </p:nvSpPr>
        <p:spPr>
          <a:ln/>
        </p:spPr>
        <p:txBody>
          <a:bodyPr/>
          <a:lstStyle>
            <a:lvl1pPr>
              <a:defRPr/>
            </a:lvl1pPr>
          </a:lstStyle>
          <a:p>
            <a:pPr>
              <a:defRPr/>
            </a:pPr>
            <a:endParaRPr lang="cs-CZ"/>
          </a:p>
        </p:txBody>
      </p:sp>
      <p:sp>
        <p:nvSpPr>
          <p:cNvPr id="7" name="Rectangle 9"/>
          <p:cNvSpPr>
            <a:spLocks noGrp="1" noChangeArrowheads="1"/>
          </p:cNvSpPr>
          <p:nvPr>
            <p:ph type="sldNum" sz="quarter" idx="12"/>
          </p:nvPr>
        </p:nvSpPr>
        <p:spPr>
          <a:ln/>
        </p:spPr>
        <p:txBody>
          <a:bodyPr/>
          <a:lstStyle>
            <a:lvl1pPr>
              <a:defRPr/>
            </a:lvl1pPr>
          </a:lstStyle>
          <a:p>
            <a:fld id="{7D4A664D-99D2-4CEE-B991-E7132CB321F9}" type="slidenum">
              <a:rPr lang="cs-CZ" altLang="cs-CZ"/>
              <a:pPr/>
              <a:t>‹#›</a:t>
            </a:fld>
            <a:endParaRPr lang="cs-CZ" altLang="cs-CZ"/>
          </a:p>
        </p:txBody>
      </p:sp>
    </p:spTree>
    <p:extLst>
      <p:ext uri="{BB962C8B-B14F-4D97-AF65-F5344CB8AC3E}">
        <p14:creationId xmlns:p14="http://schemas.microsoft.com/office/powerpoint/2010/main" val="314569005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1428750"/>
            <a:ext cx="9142413" cy="152400"/>
            <a:chOff x="0" y="900"/>
            <a:chExt cx="5759" cy="96"/>
          </a:xfrm>
        </p:grpSpPr>
        <p:sp>
          <p:nvSpPr>
            <p:cNvPr id="2" name="Rectangle 2"/>
            <p:cNvSpPr>
              <a:spLocks noChangeArrowheads="1"/>
            </p:cNvSpPr>
            <p:nvPr/>
          </p:nvSpPr>
          <p:spPr bwMode="ltGray">
            <a:xfrm>
              <a:off x="0" y="900"/>
              <a:ext cx="5759" cy="47"/>
            </a:xfrm>
            <a:prstGeom prst="rect">
              <a:avLst/>
            </a:prstGeom>
            <a:gradFill rotWithShape="0">
              <a:gsLst>
                <a:gs pos="0">
                  <a:schemeClr val="bg2"/>
                </a:gs>
                <a:gs pos="5000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a:latin typeface="Arial CE" charset="-18"/>
              </a:endParaRPr>
            </a:p>
          </p:txBody>
        </p:sp>
        <p:sp>
          <p:nvSpPr>
            <p:cNvPr id="3" name="Rectangle 3"/>
            <p:cNvSpPr>
              <a:spLocks noChangeArrowheads="1"/>
            </p:cNvSpPr>
            <p:nvPr/>
          </p:nvSpPr>
          <p:spPr bwMode="ltGray">
            <a:xfrm>
              <a:off x="0" y="972"/>
              <a:ext cx="5759" cy="24"/>
            </a:xfrm>
            <a:prstGeom prst="rect">
              <a:avLst/>
            </a:prstGeom>
            <a:gradFill rotWithShape="0">
              <a:gsLst>
                <a:gs pos="0">
                  <a:schemeClr val="bg2"/>
                </a:gs>
                <a:gs pos="50000">
                  <a:schemeClr val="folHlink"/>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a:latin typeface="Arial CE" charset="-18"/>
              </a:endParaRPr>
            </a:p>
          </p:txBody>
        </p:sp>
      </p:grpSp>
      <p:sp>
        <p:nvSpPr>
          <p:cNvPr id="1027" name="Rectangle 5"/>
          <p:cNvSpPr>
            <a:spLocks noGrp="1" noChangeArrowheads="1"/>
          </p:cNvSpPr>
          <p:nvPr>
            <p:ph type="title"/>
          </p:nvPr>
        </p:nvSpPr>
        <p:spPr bwMode="auto">
          <a:xfrm>
            <a:off x="609600" y="2286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cs-CZ" altLang="cs-CZ" smtClean="0"/>
              <a:t>Klepnutím lze upravit styl pøedlohy titulu.</a:t>
            </a:r>
          </a:p>
        </p:txBody>
      </p:sp>
      <p:sp>
        <p:nvSpPr>
          <p:cNvPr id="1028" name="Rectangle 6"/>
          <p:cNvSpPr>
            <a:spLocks noGrp="1" noChangeArrowheads="1"/>
          </p:cNvSpPr>
          <p:nvPr>
            <p:ph type="body" idx="1"/>
          </p:nvPr>
        </p:nvSpPr>
        <p:spPr bwMode="auto">
          <a:xfrm>
            <a:off x="609600" y="1981200"/>
            <a:ext cx="7848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cs-CZ" altLang="cs-CZ" smtClean="0"/>
              <a:t>Klepnutím lze upravit styly pøedlohy textu.</a:t>
            </a:r>
          </a:p>
          <a:p>
            <a:pPr lvl="1"/>
            <a:r>
              <a:rPr lang="cs-CZ" altLang="cs-CZ" smtClean="0"/>
              <a:t>Druhá úroveò</a:t>
            </a:r>
          </a:p>
          <a:p>
            <a:pPr lvl="2"/>
            <a:r>
              <a:rPr lang="cs-CZ" altLang="cs-CZ" smtClean="0"/>
              <a:t>Tøetí úroveò</a:t>
            </a:r>
          </a:p>
          <a:p>
            <a:pPr lvl="3"/>
            <a:r>
              <a:rPr lang="cs-CZ" altLang="cs-CZ" smtClean="0"/>
              <a:t>Ètvrtá úroveò</a:t>
            </a:r>
          </a:p>
          <a:p>
            <a:pPr lvl="4"/>
            <a:r>
              <a:rPr lang="cs-CZ" altLang="cs-CZ" smtClean="0"/>
              <a:t>Pátá úroveò</a:t>
            </a:r>
          </a:p>
        </p:txBody>
      </p:sp>
      <p:sp>
        <p:nvSpPr>
          <p:cNvPr id="1031"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atin typeface="Arial CE" charset="-18"/>
              </a:defRPr>
            </a:lvl1pPr>
          </a:lstStyle>
          <a:p>
            <a:pPr>
              <a:defRPr/>
            </a:pPr>
            <a:endParaRPr lang="cs-CZ"/>
          </a:p>
        </p:txBody>
      </p:sp>
      <p:sp>
        <p:nvSpPr>
          <p:cNvPr id="103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latin typeface="Arial CE" charset="-18"/>
              </a:defRPr>
            </a:lvl1pPr>
          </a:lstStyle>
          <a:p>
            <a:pPr>
              <a:defRPr/>
            </a:pPr>
            <a:endParaRPr lang="cs-CZ"/>
          </a:p>
        </p:txBody>
      </p:sp>
      <p:sp>
        <p:nvSpPr>
          <p:cNvPr id="1033"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lvl1pPr>
          </a:lstStyle>
          <a:p>
            <a:fld id="{352855BD-D47F-451A-8867-F13E30700CC0}" type="slidenum">
              <a:rPr lang="cs-CZ" altLang="cs-CZ"/>
              <a:pPr/>
              <a:t>‹#›</a:t>
            </a:fld>
            <a:endParaRPr lang="cs-CZ" altLang="cs-CZ"/>
          </a:p>
        </p:txBody>
      </p:sp>
    </p:spTree>
  </p:cSld>
  <p:clrMap bg1="dk2" tx1="lt1" bg2="dk1" tx2="lt2" accent1="accent1" accent2="accent2" accent3="accent3" accent4="accent4" accent5="accent5" accent6="accent6" hlink="hlink" folHlink="folHlink"/>
  <p:sldLayoutIdLst>
    <p:sldLayoutId id="2147484029"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30" r:id="rId18"/>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E" pitchFamily="18" charset="0"/>
        </a:defRPr>
      </a:lvl2pPr>
      <a:lvl3pPr algn="ctr" rtl="0" eaLnBrk="0" fontAlgn="base" hangingPunct="0">
        <a:spcBef>
          <a:spcPct val="0"/>
        </a:spcBef>
        <a:spcAft>
          <a:spcPct val="0"/>
        </a:spcAft>
        <a:defRPr sz="4400">
          <a:solidFill>
            <a:schemeClr val="tx2"/>
          </a:solidFill>
          <a:latin typeface="Times New Roman CE" pitchFamily="18" charset="0"/>
        </a:defRPr>
      </a:lvl3pPr>
      <a:lvl4pPr algn="ctr" rtl="0" eaLnBrk="0" fontAlgn="base" hangingPunct="0">
        <a:spcBef>
          <a:spcPct val="0"/>
        </a:spcBef>
        <a:spcAft>
          <a:spcPct val="0"/>
        </a:spcAft>
        <a:defRPr sz="4400">
          <a:solidFill>
            <a:schemeClr val="tx2"/>
          </a:solidFill>
          <a:latin typeface="Times New Roman CE" pitchFamily="18" charset="0"/>
        </a:defRPr>
      </a:lvl4pPr>
      <a:lvl5pPr algn="ctr" rtl="0" eaLnBrk="0" fontAlgn="base" hangingPunct="0">
        <a:spcBef>
          <a:spcPct val="0"/>
        </a:spcBef>
        <a:spcAft>
          <a:spcPct val="0"/>
        </a:spcAft>
        <a:defRPr sz="4400">
          <a:solidFill>
            <a:schemeClr val="tx2"/>
          </a:solidFill>
          <a:latin typeface="Times New Roman CE" pitchFamily="18" charset="0"/>
        </a:defRPr>
      </a:lvl5pPr>
      <a:lvl6pPr marL="457200" algn="ctr" rtl="0" eaLnBrk="0" fontAlgn="base" hangingPunct="0">
        <a:spcBef>
          <a:spcPct val="0"/>
        </a:spcBef>
        <a:spcAft>
          <a:spcPct val="0"/>
        </a:spcAft>
        <a:defRPr sz="4400">
          <a:solidFill>
            <a:schemeClr val="tx2"/>
          </a:solidFill>
          <a:latin typeface="Times New Roman CE" pitchFamily="18" charset="0"/>
        </a:defRPr>
      </a:lvl6pPr>
      <a:lvl7pPr marL="914400" algn="ctr" rtl="0" eaLnBrk="0" fontAlgn="base" hangingPunct="0">
        <a:spcBef>
          <a:spcPct val="0"/>
        </a:spcBef>
        <a:spcAft>
          <a:spcPct val="0"/>
        </a:spcAft>
        <a:defRPr sz="4400">
          <a:solidFill>
            <a:schemeClr val="tx2"/>
          </a:solidFill>
          <a:latin typeface="Times New Roman CE" pitchFamily="18" charset="0"/>
        </a:defRPr>
      </a:lvl7pPr>
      <a:lvl8pPr marL="1371600" algn="ctr" rtl="0" eaLnBrk="0" fontAlgn="base" hangingPunct="0">
        <a:spcBef>
          <a:spcPct val="0"/>
        </a:spcBef>
        <a:spcAft>
          <a:spcPct val="0"/>
        </a:spcAft>
        <a:defRPr sz="4400">
          <a:solidFill>
            <a:schemeClr val="tx2"/>
          </a:solidFill>
          <a:latin typeface="Times New Roman CE" pitchFamily="18" charset="0"/>
        </a:defRPr>
      </a:lvl8pPr>
      <a:lvl9pPr marL="1828800" algn="ctr" rtl="0" eaLnBrk="0" fontAlgn="base" hangingPunct="0">
        <a:spcBef>
          <a:spcPct val="0"/>
        </a:spcBef>
        <a:spcAft>
          <a:spcPct val="0"/>
        </a:spcAft>
        <a:defRPr sz="4400">
          <a:solidFill>
            <a:schemeClr val="tx2"/>
          </a:solidFill>
          <a:latin typeface="Times New Roman CE"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Monotype Sort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7.emf"/><Relationship Id="rId5" Type="http://schemas.openxmlformats.org/officeDocument/2006/relationships/oleObject" Target="../embeddings/oleObject6.bin"/><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image" Target="../media/image5.wmf"/><Relationship Id="rId4" Type="http://schemas.openxmlformats.org/officeDocument/2006/relationships/oleObject" Target="../embeddings/oleObject2.bin"/><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34.emf"/><Relationship Id="rId4"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47.jpeg"/><Relationship Id="rId5" Type="http://schemas.openxmlformats.org/officeDocument/2006/relationships/oleObject" Target="../embeddings/oleObject10.bin"/><Relationship Id="rId4" Type="http://schemas.openxmlformats.org/officeDocument/2006/relationships/image" Target="../media/image2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1.png"/><Relationship Id="rId4" Type="http://schemas.openxmlformats.org/officeDocument/2006/relationships/oleObject" Target="../embeddings/oleObject11.bin"/></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a:xfrm>
            <a:off x="539750" y="2132856"/>
            <a:ext cx="7848600" cy="2075483"/>
          </a:xfrm>
        </p:spPr>
        <p:txBody>
          <a:bodyPr/>
          <a:lstStyle/>
          <a:p>
            <a:pPr>
              <a:defRPr/>
            </a:pPr>
            <a:r>
              <a:rPr lang="cs-CZ" altLang="cs-CZ" sz="5400" b="1" dirty="0" err="1" smtClean="0">
                <a:solidFill>
                  <a:srgbClr val="FFFF00"/>
                </a:solidFill>
                <a:latin typeface="+mn-lt"/>
              </a:rPr>
              <a:t>Genetic</a:t>
            </a:r>
            <a:r>
              <a:rPr lang="cs-CZ" altLang="cs-CZ" sz="5400" b="1" dirty="0" smtClean="0">
                <a:solidFill>
                  <a:srgbClr val="FFFF00"/>
                </a:solidFill>
                <a:latin typeface="+mn-lt"/>
              </a:rPr>
              <a:t> </a:t>
            </a:r>
            <a:r>
              <a:rPr lang="cs-CZ" altLang="cs-CZ" sz="5400" b="1" dirty="0" err="1" smtClean="0">
                <a:solidFill>
                  <a:srgbClr val="FFFF00"/>
                </a:solidFill>
                <a:latin typeface="+mn-lt"/>
              </a:rPr>
              <a:t>analyses</a:t>
            </a:r>
            <a:r>
              <a:rPr lang="cs-CZ" altLang="cs-CZ" sz="5400" b="1" dirty="0" smtClean="0">
                <a:solidFill>
                  <a:srgbClr val="FFFF00"/>
                </a:solidFill>
                <a:latin typeface="+mn-lt"/>
              </a:rPr>
              <a:t> in tumor </a:t>
            </a:r>
            <a:r>
              <a:rPr lang="cs-CZ" altLang="cs-CZ" sz="5400" b="1" dirty="0" err="1" smtClean="0">
                <a:solidFill>
                  <a:srgbClr val="FFFF00"/>
                </a:solidFill>
                <a:latin typeface="+mn-lt"/>
              </a:rPr>
              <a:t>diseases</a:t>
            </a:r>
            <a:r>
              <a:rPr lang="cs-CZ" altLang="cs-CZ" dirty="0" smtClean="0">
                <a:solidFill>
                  <a:schemeClr val="accent1"/>
                </a:solidFill>
              </a:rPr>
              <a:t>                                </a:t>
            </a:r>
          </a:p>
        </p:txBody>
      </p:sp>
      <p:sp>
        <p:nvSpPr>
          <p:cNvPr id="4099" name="Rectangle 3"/>
          <p:cNvSpPr>
            <a:spLocks noGrp="1" noChangeArrowheads="1"/>
          </p:cNvSpPr>
          <p:nvPr>
            <p:ph type="subTitle" idx="1"/>
          </p:nvPr>
        </p:nvSpPr>
        <p:spPr>
          <a:xfrm>
            <a:off x="468313" y="4724400"/>
            <a:ext cx="8424862" cy="1752600"/>
          </a:xfrm>
        </p:spPr>
        <p:txBody>
          <a:bodyPr/>
          <a:lstStyle/>
          <a:p>
            <a:pPr>
              <a:buClr>
                <a:schemeClr val="tx1"/>
              </a:buClr>
              <a:buFont typeface="Monotype Sorts" pitchFamily="2" charset="2"/>
              <a:buChar char="l"/>
              <a:defRPr/>
            </a:pPr>
            <a:r>
              <a:rPr lang="cs-CZ" altLang="cs-CZ" sz="2800" b="1" dirty="0" smtClean="0"/>
              <a:t> </a:t>
            </a:r>
            <a:endParaRPr lang="en-US" altLang="cs-CZ" sz="2800" b="1" dirty="0" smtClean="0">
              <a:latin typeface="+mj-lt"/>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27088" y="836712"/>
            <a:ext cx="7848600" cy="782538"/>
          </a:xfrm>
        </p:spPr>
        <p:txBody>
          <a:bodyPr/>
          <a:lstStyle/>
          <a:p>
            <a:r>
              <a:rPr lang="cs-CZ" altLang="cs-CZ" sz="4000" b="1" dirty="0" smtClean="0">
                <a:latin typeface="+mn-lt"/>
              </a:rPr>
              <a:t>G-</a:t>
            </a:r>
            <a:r>
              <a:rPr lang="cs-CZ" altLang="cs-CZ" sz="4000" b="1" dirty="0" err="1" smtClean="0">
                <a:latin typeface="+mn-lt"/>
              </a:rPr>
              <a:t>banding</a:t>
            </a:r>
            <a:r>
              <a:rPr lang="cs-CZ" altLang="cs-CZ" sz="4000" b="1" dirty="0" smtClean="0">
                <a:latin typeface="+mn-lt"/>
              </a:rPr>
              <a:t> in tumor </a:t>
            </a:r>
            <a:r>
              <a:rPr lang="cs-CZ" altLang="cs-CZ" sz="4000" b="1" dirty="0" err="1" smtClean="0">
                <a:latin typeface="+mn-lt"/>
              </a:rPr>
              <a:t>diseases</a:t>
            </a:r>
            <a:endParaRPr lang="cs-CZ" altLang="cs-CZ" sz="5400" b="1" dirty="0" smtClean="0">
              <a:solidFill>
                <a:schemeClr val="tx1"/>
              </a:solidFill>
              <a:latin typeface="+mn-lt"/>
            </a:endParaRPr>
          </a:p>
        </p:txBody>
      </p:sp>
      <p:sp>
        <p:nvSpPr>
          <p:cNvPr id="14339" name="Rectangle 7"/>
          <p:cNvSpPr>
            <a:spLocks noGrp="1" noChangeArrowheads="1"/>
          </p:cNvSpPr>
          <p:nvPr>
            <p:ph type="body" idx="1"/>
          </p:nvPr>
        </p:nvSpPr>
        <p:spPr>
          <a:xfrm>
            <a:off x="609600" y="2362199"/>
            <a:ext cx="7848600" cy="4029075"/>
          </a:xfrm>
        </p:spPr>
        <p:txBody>
          <a:bodyPr/>
          <a:lstStyle/>
          <a:p>
            <a:r>
              <a:rPr lang="en-US" altLang="cs-CZ" sz="2000" dirty="0" smtClean="0">
                <a:solidFill>
                  <a:srgbClr val="FFFF00"/>
                </a:solidFill>
              </a:rPr>
              <a:t>basic examination method - tumor karyotype</a:t>
            </a:r>
          </a:p>
          <a:p>
            <a:r>
              <a:rPr lang="en-US" altLang="cs-CZ" sz="2000" dirty="0" smtClean="0">
                <a:solidFill>
                  <a:srgbClr val="FFFF00"/>
                </a:solidFill>
              </a:rPr>
              <a:t>we use cells </a:t>
            </a:r>
            <a:r>
              <a:rPr lang="en-US" altLang="cs-CZ" sz="2000" b="1" dirty="0" smtClean="0">
                <a:solidFill>
                  <a:srgbClr val="FFFF00"/>
                </a:solidFill>
              </a:rPr>
              <a:t>cultured in vitro</a:t>
            </a:r>
            <a:r>
              <a:rPr lang="en-US" altLang="cs-CZ" sz="2000" dirty="0" smtClean="0">
                <a:solidFill>
                  <a:srgbClr val="FFFF00"/>
                </a:solidFill>
              </a:rPr>
              <a:t>, mainly from </a:t>
            </a:r>
            <a:r>
              <a:rPr lang="en-US" altLang="cs-CZ" sz="2000" b="1" dirty="0" smtClean="0">
                <a:solidFill>
                  <a:srgbClr val="FFFF00"/>
                </a:solidFill>
              </a:rPr>
              <a:t>bone marrow</a:t>
            </a:r>
            <a:r>
              <a:rPr lang="en-US" altLang="cs-CZ" sz="2000" dirty="0" smtClean="0">
                <a:solidFill>
                  <a:srgbClr val="FFFF00"/>
                </a:solidFill>
              </a:rPr>
              <a:t>, less from peripheral blood or other types of tissues</a:t>
            </a:r>
          </a:p>
          <a:p>
            <a:r>
              <a:rPr lang="en-US" altLang="cs-CZ" sz="2000" dirty="0" smtClean="0">
                <a:solidFill>
                  <a:srgbClr val="FFFF00"/>
                </a:solidFill>
              </a:rPr>
              <a:t>cultured in culture medium at 37°C </a:t>
            </a:r>
            <a:r>
              <a:rPr lang="en-US" altLang="cs-CZ" sz="2000" b="1" dirty="0" smtClean="0">
                <a:solidFill>
                  <a:srgbClr val="FFFF00"/>
                </a:solidFill>
              </a:rPr>
              <a:t>without stimulation</a:t>
            </a:r>
          </a:p>
          <a:p>
            <a:r>
              <a:rPr lang="en-US" altLang="cs-CZ" sz="2000" dirty="0" smtClean="0">
                <a:solidFill>
                  <a:srgbClr val="FFFF00"/>
                </a:solidFill>
              </a:rPr>
              <a:t>success rate of cytogenetic examination of </a:t>
            </a:r>
            <a:r>
              <a:rPr lang="cs-CZ" altLang="cs-CZ" sz="2000" dirty="0" smtClean="0">
                <a:solidFill>
                  <a:srgbClr val="FFFF00"/>
                </a:solidFill>
              </a:rPr>
              <a:t>BM</a:t>
            </a:r>
            <a:r>
              <a:rPr lang="en-US" altLang="cs-CZ" sz="2000" dirty="0" smtClean="0">
                <a:solidFill>
                  <a:srgbClr val="FFFF00"/>
                </a:solidFill>
              </a:rPr>
              <a:t> around 80%</a:t>
            </a:r>
          </a:p>
          <a:p>
            <a:r>
              <a:rPr lang="en-US" altLang="cs-CZ" sz="2000" dirty="0" smtClean="0">
                <a:solidFill>
                  <a:srgbClr val="FFFF00"/>
                </a:solidFill>
              </a:rPr>
              <a:t>150 - 200 bands (G-banding)</a:t>
            </a:r>
          </a:p>
          <a:p>
            <a:r>
              <a:rPr lang="en-US" altLang="cs-CZ" sz="2000" b="1" dirty="0" smtClean="0">
                <a:solidFill>
                  <a:srgbClr val="FFFF00"/>
                </a:solidFill>
              </a:rPr>
              <a:t>but...worse chromosome morphology, few mitoses</a:t>
            </a:r>
            <a:endParaRPr lang="cs-CZ" altLang="cs-CZ" sz="2000" b="1" dirty="0" smtClean="0">
              <a:solidFill>
                <a:srgbClr val="FFFF00"/>
              </a:solidFill>
            </a:endParaRPr>
          </a:p>
          <a:p>
            <a:endParaRPr lang="cs-CZ" altLang="cs-CZ" sz="2000" dirty="0">
              <a:solidFill>
                <a:srgbClr val="FFFF00"/>
              </a:solidFill>
            </a:endParaRPr>
          </a:p>
          <a:p>
            <a:r>
              <a:rPr lang="en-US" altLang="cs-CZ" sz="2000" b="1" dirty="0" smtClean="0">
                <a:solidFill>
                  <a:srgbClr val="FFFF00"/>
                </a:solidFill>
              </a:rPr>
              <a:t>Examination of karyotype in tumors is still of great importance- we evaluate individual mitoses, we can also detect small clones....</a:t>
            </a:r>
            <a:endParaRPr lang="cs-CZ" altLang="cs-CZ" sz="2000" b="1" dirty="0" smtClean="0">
              <a:solidFill>
                <a:srgbClr val="FFFF00"/>
              </a:solidFill>
            </a:endParaRPr>
          </a:p>
        </p:txBody>
      </p:sp>
      <p:sp>
        <p:nvSpPr>
          <p:cNvPr id="14340" name="Rectangle 9"/>
          <p:cNvSpPr>
            <a:spLocks noChangeArrowheads="1"/>
          </p:cNvSpPr>
          <p:nvPr/>
        </p:nvSpPr>
        <p:spPr bwMode="auto">
          <a:xfrm>
            <a:off x="611188" y="2349500"/>
            <a:ext cx="7848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endParaRPr lang="cs-CZ" altLang="cs-CZ" dirty="0"/>
          </a:p>
        </p:txBody>
      </p:sp>
      <p:sp>
        <p:nvSpPr>
          <p:cNvPr id="10245" name="Rectangle 10"/>
          <p:cNvSpPr>
            <a:spLocks noChangeArrowheads="1"/>
          </p:cNvSpPr>
          <p:nvPr/>
        </p:nvSpPr>
        <p:spPr bwMode="auto">
          <a:xfrm>
            <a:off x="611188" y="2349500"/>
            <a:ext cx="7848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chemeClr val="tx2"/>
              </a:buClr>
              <a:buSzPct val="75000"/>
              <a:buFont typeface="Monotype Sorts" pitchFamily="2" charset="2"/>
              <a:buChar char="l"/>
              <a:defRPr sz="3200">
                <a:solidFill>
                  <a:schemeClr val="tx1"/>
                </a:solidFill>
                <a:latin typeface="Arial CE" charset="-18"/>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charset="-18"/>
              </a:defRPr>
            </a:lvl2pPr>
            <a:lvl3pPr marL="1143000" indent="-228600">
              <a:spcBef>
                <a:spcPct val="20000"/>
              </a:spcBef>
              <a:buClr>
                <a:schemeClr val="tx1"/>
              </a:buClr>
              <a:buChar char="–"/>
              <a:defRPr sz="2400">
                <a:solidFill>
                  <a:schemeClr val="tx1"/>
                </a:solidFill>
                <a:latin typeface="Arial CE" charset="-18"/>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charset="-18"/>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charset="-18"/>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9pPr>
          </a:lstStyle>
          <a:p>
            <a:pPr>
              <a:defRPr/>
            </a:pPr>
            <a:endParaRPr lang="cs-CZ" altLang="cs-CZ" dirty="0" smtClean="0"/>
          </a:p>
        </p:txBody>
      </p:sp>
      <p:sp>
        <p:nvSpPr>
          <p:cNvPr id="14342" name="Rectangle 12"/>
          <p:cNvSpPr>
            <a:spLocks noChangeArrowheads="1"/>
          </p:cNvSpPr>
          <p:nvPr/>
        </p:nvSpPr>
        <p:spPr bwMode="auto">
          <a:xfrm>
            <a:off x="250825" y="2060575"/>
            <a:ext cx="8642350" cy="4330699"/>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11188" y="115888"/>
            <a:ext cx="7848600" cy="968375"/>
          </a:xfrm>
        </p:spPr>
        <p:txBody>
          <a:bodyPr/>
          <a:lstStyle/>
          <a:p>
            <a:r>
              <a:rPr lang="cs-CZ" altLang="cs-CZ" sz="3200" b="1" dirty="0" err="1" smtClean="0">
                <a:solidFill>
                  <a:srgbClr val="00FFFF"/>
                </a:solidFill>
                <a:latin typeface="Times New Roman" panose="02020603050405020304" pitchFamily="18" charset="0"/>
              </a:rPr>
              <a:t>Clonal</a:t>
            </a:r>
            <a:r>
              <a:rPr lang="cs-CZ" altLang="cs-CZ" sz="3200" b="1" dirty="0" smtClean="0">
                <a:solidFill>
                  <a:srgbClr val="00FFFF"/>
                </a:solidFill>
                <a:latin typeface="Times New Roman" panose="02020603050405020304" pitchFamily="18" charset="0"/>
              </a:rPr>
              <a:t> </a:t>
            </a:r>
            <a:r>
              <a:rPr lang="cs-CZ" altLang="cs-CZ" sz="3200" b="1" dirty="0" err="1" smtClean="0">
                <a:solidFill>
                  <a:srgbClr val="00FFFF"/>
                </a:solidFill>
                <a:latin typeface="Times New Roman" panose="02020603050405020304" pitchFamily="18" charset="0"/>
              </a:rPr>
              <a:t>CHAs</a:t>
            </a:r>
            <a:r>
              <a:rPr lang="cs-CZ" altLang="cs-CZ" sz="3200" b="1" dirty="0" smtClean="0">
                <a:solidFill>
                  <a:srgbClr val="00FFFF"/>
                </a:solidFill>
                <a:latin typeface="Times New Roman" panose="02020603050405020304" pitchFamily="18" charset="0"/>
              </a:rPr>
              <a:t> in </a:t>
            </a:r>
            <a:r>
              <a:rPr lang="cs-CZ" altLang="cs-CZ" sz="3200" b="1" dirty="0" err="1" smtClean="0">
                <a:solidFill>
                  <a:srgbClr val="00FFFF"/>
                </a:solidFill>
                <a:latin typeface="Times New Roman" panose="02020603050405020304" pitchFamily="18" charset="0"/>
              </a:rPr>
              <a:t>tumors</a:t>
            </a:r>
            <a:endParaRPr lang="cs-CZ" altLang="cs-CZ" sz="3200" b="1" dirty="0" smtClean="0">
              <a:solidFill>
                <a:srgbClr val="00FFFF"/>
              </a:solidFill>
              <a:latin typeface="Times New Roman" panose="02020603050405020304" pitchFamily="18" charset="0"/>
            </a:endParaRPr>
          </a:p>
        </p:txBody>
      </p:sp>
      <p:sp>
        <p:nvSpPr>
          <p:cNvPr id="17412" name="Rectangle 4"/>
          <p:cNvSpPr>
            <a:spLocks noGrp="1" noChangeArrowheads="1"/>
          </p:cNvSpPr>
          <p:nvPr>
            <p:ph sz="half" idx="2"/>
          </p:nvPr>
        </p:nvSpPr>
        <p:spPr>
          <a:xfrm>
            <a:off x="4931791" y="1628775"/>
            <a:ext cx="4176713" cy="5112593"/>
          </a:xfrm>
        </p:spPr>
        <p:txBody>
          <a:bodyPr/>
          <a:lstStyle/>
          <a:p>
            <a:r>
              <a:rPr lang="en-US" altLang="cs-CZ" sz="1800" b="1" dirty="0" smtClean="0">
                <a:solidFill>
                  <a:schemeClr val="accent2"/>
                </a:solidFill>
              </a:rPr>
              <a:t>Tumor cell populations are composed of heterogeneous cells....important !!!!</a:t>
            </a:r>
          </a:p>
          <a:p>
            <a:r>
              <a:rPr lang="en-US" altLang="cs-CZ" sz="1800" b="1" dirty="0" smtClean="0">
                <a:solidFill>
                  <a:schemeClr val="accent2"/>
                </a:solidFill>
              </a:rPr>
              <a:t>Most changes are clonal, </a:t>
            </a:r>
            <a:r>
              <a:rPr lang="en-US" altLang="cs-CZ" sz="1800" dirty="0" smtClean="0">
                <a:solidFill>
                  <a:schemeClr val="accent2"/>
                </a:solidFill>
              </a:rPr>
              <a:t>but we often find cells with normal karyotypes</a:t>
            </a:r>
          </a:p>
          <a:p>
            <a:r>
              <a:rPr lang="en-US" altLang="cs-CZ" sz="1800" b="1" dirty="0" smtClean="0">
                <a:solidFill>
                  <a:schemeClr val="accent2"/>
                </a:solidFill>
              </a:rPr>
              <a:t>The karyotype of a tumor evolves gradually ....we find several clones - selection advantage !!!</a:t>
            </a:r>
            <a:endParaRPr lang="cs-CZ" altLang="cs-CZ" sz="1800" b="1" dirty="0" smtClean="0">
              <a:solidFill>
                <a:schemeClr val="accent2"/>
              </a:solidFill>
            </a:endParaRPr>
          </a:p>
          <a:p>
            <a:endParaRPr lang="cs-CZ" altLang="cs-CZ" sz="1800" b="1" u="sng" dirty="0" smtClean="0">
              <a:solidFill>
                <a:schemeClr val="accent2"/>
              </a:solidFill>
            </a:endParaRPr>
          </a:p>
          <a:p>
            <a:r>
              <a:rPr lang="cs-CZ" altLang="cs-CZ" sz="1800" b="1" u="sng" dirty="0" smtClean="0">
                <a:solidFill>
                  <a:schemeClr val="accent2"/>
                </a:solidFill>
              </a:rPr>
              <a:t>CLONE</a:t>
            </a:r>
          </a:p>
          <a:p>
            <a:pPr marL="0" indent="0">
              <a:buNone/>
            </a:pPr>
            <a:r>
              <a:rPr lang="cs-CZ" altLang="cs-CZ" sz="1800" dirty="0" smtClean="0">
                <a:solidFill>
                  <a:schemeClr val="accent2"/>
                </a:solidFill>
              </a:rPr>
              <a:t>= </a:t>
            </a:r>
            <a:r>
              <a:rPr lang="en-US" altLang="cs-CZ" sz="1800" dirty="0" smtClean="0">
                <a:solidFill>
                  <a:schemeClr val="accent2"/>
                </a:solidFill>
              </a:rPr>
              <a:t>the same chromosome is missing in 3 mitoses</a:t>
            </a:r>
            <a:endParaRPr lang="cs-CZ" altLang="cs-CZ" sz="1800" dirty="0" smtClean="0">
              <a:solidFill>
                <a:schemeClr val="accent2"/>
              </a:solidFill>
            </a:endParaRPr>
          </a:p>
          <a:p>
            <a:pPr marL="0" indent="0">
              <a:buNone/>
            </a:pPr>
            <a:r>
              <a:rPr lang="cs-CZ" altLang="cs-CZ" sz="1800" dirty="0" smtClean="0">
                <a:solidFill>
                  <a:schemeClr val="accent2"/>
                </a:solidFill>
              </a:rPr>
              <a:t>= </a:t>
            </a:r>
            <a:r>
              <a:rPr lang="en-US" altLang="cs-CZ" sz="1800" dirty="0" smtClean="0">
                <a:solidFill>
                  <a:schemeClr val="accent2"/>
                </a:solidFill>
              </a:rPr>
              <a:t>2 mitoses have the same supernumerary chromosome or the same structural aberration</a:t>
            </a:r>
            <a:endParaRPr lang="cs-CZ" altLang="cs-CZ" sz="1800" dirty="0" smtClean="0">
              <a:solidFill>
                <a:schemeClr val="accent2"/>
              </a:solidFill>
            </a:endParaRPr>
          </a:p>
        </p:txBody>
      </p:sp>
      <p:sp>
        <p:nvSpPr>
          <p:cNvPr id="2" name="Zástupný symbol pro text 1"/>
          <p:cNvSpPr>
            <a:spLocks noGrp="1"/>
          </p:cNvSpPr>
          <p:nvPr>
            <p:ph type="body" sz="half" idx="1"/>
          </p:nvPr>
        </p:nvSpPr>
        <p:spPr/>
        <p:txBody>
          <a:bodyPr/>
          <a:lstStyle/>
          <a:p>
            <a:endParaRPr lang="en-US"/>
          </a:p>
        </p:txBody>
      </p:sp>
      <p:pic>
        <p:nvPicPr>
          <p:cNvPr id="17418" name="Picture 10" descr="Clonal heterogeneity is hidden in the mix – Wellcome Sanger Instit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198" y="1797288"/>
            <a:ext cx="4634903"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587524" y="5988278"/>
            <a:ext cx="3870176" cy="215444"/>
          </a:xfrm>
          <a:prstGeom prst="rect">
            <a:avLst/>
          </a:prstGeom>
        </p:spPr>
        <p:txBody>
          <a:bodyPr wrap="square">
            <a:spAutoFit/>
          </a:bodyPr>
          <a:lstStyle/>
          <a:p>
            <a:pPr algn="ctr"/>
            <a:r>
              <a:rPr lang="en-US" sz="800" dirty="0" smtClean="0"/>
              <a:t>https://www.sanger.ac.uk/wp-content/uploads/140529-clonal_0.png</a:t>
            </a:r>
            <a:endParaRPr lang="en-US" sz="8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47700" y="116632"/>
            <a:ext cx="7848600" cy="1143000"/>
          </a:xfrm>
        </p:spPr>
        <p:txBody>
          <a:bodyPr/>
          <a:lstStyle/>
          <a:p>
            <a:r>
              <a:rPr lang="en-US" altLang="cs-CZ" sz="3600" b="1" dirty="0" smtClean="0">
                <a:solidFill>
                  <a:srgbClr val="00FFFF"/>
                </a:solidFill>
              </a:rPr>
              <a:t>Genome destabilization and the multistep process of tumor formation</a:t>
            </a:r>
            <a:endParaRPr lang="cs-CZ" altLang="cs-CZ" sz="3600" b="1" dirty="0" smtClean="0">
              <a:solidFill>
                <a:srgbClr val="00FFFF"/>
              </a:solidFill>
            </a:endParaRPr>
          </a:p>
        </p:txBody>
      </p:sp>
      <p:sp>
        <p:nvSpPr>
          <p:cNvPr id="22531" name="Rectangle 3"/>
          <p:cNvSpPr>
            <a:spLocks noGrp="1" noChangeArrowheads="1"/>
          </p:cNvSpPr>
          <p:nvPr>
            <p:ph type="body" idx="1"/>
          </p:nvPr>
        </p:nvSpPr>
        <p:spPr>
          <a:xfrm>
            <a:off x="609600" y="1700213"/>
            <a:ext cx="7848600" cy="4395787"/>
          </a:xfrm>
        </p:spPr>
        <p:txBody>
          <a:bodyPr/>
          <a:lstStyle/>
          <a:p>
            <a:pPr>
              <a:lnSpc>
                <a:spcPct val="80000"/>
              </a:lnSpc>
              <a:buNone/>
            </a:pPr>
            <a:r>
              <a:rPr lang="en-US" altLang="cs-CZ" sz="2000" dirty="0" smtClean="0">
                <a:solidFill>
                  <a:srgbClr val="FFFF00"/>
                </a:solidFill>
              </a:rPr>
              <a:t>Tumor </a:t>
            </a:r>
            <a:r>
              <a:rPr lang="en-US" altLang="cs-CZ" sz="2000" dirty="0" smtClean="0">
                <a:solidFill>
                  <a:srgbClr val="FFFF00"/>
                </a:solidFill>
              </a:rPr>
              <a:t>formation is the result of mutations affecting genes:</a:t>
            </a:r>
          </a:p>
          <a:p>
            <a:pPr>
              <a:lnSpc>
                <a:spcPct val="80000"/>
              </a:lnSpc>
              <a:buNone/>
            </a:pPr>
            <a:endParaRPr lang="en-US" altLang="cs-CZ" sz="2000" b="1" dirty="0" smtClean="0">
              <a:solidFill>
                <a:schemeClr val="tx2"/>
              </a:solidFill>
            </a:endParaRPr>
          </a:p>
          <a:p>
            <a:pPr>
              <a:lnSpc>
                <a:spcPct val="80000"/>
              </a:lnSpc>
              <a:buNone/>
            </a:pPr>
            <a:r>
              <a:rPr lang="en-US" altLang="cs-CZ" sz="2000" b="1" dirty="0" smtClean="0">
                <a:solidFill>
                  <a:srgbClr val="FFFF00"/>
                </a:solidFill>
              </a:rPr>
              <a:t>1) cell aging (telomerase)</a:t>
            </a:r>
          </a:p>
          <a:p>
            <a:pPr>
              <a:lnSpc>
                <a:spcPct val="80000"/>
              </a:lnSpc>
              <a:buNone/>
            </a:pPr>
            <a:r>
              <a:rPr lang="en-US" altLang="cs-CZ" sz="2000" b="1" dirty="0" smtClean="0">
                <a:solidFill>
                  <a:srgbClr val="FFFF00"/>
                </a:solidFill>
              </a:rPr>
              <a:t>2) cellular proto-oncogenes – </a:t>
            </a:r>
          </a:p>
          <a:p>
            <a:pPr>
              <a:lnSpc>
                <a:spcPct val="80000"/>
              </a:lnSpc>
              <a:buNone/>
            </a:pPr>
            <a:r>
              <a:rPr lang="en-US" altLang="cs-CZ" sz="2000" b="1" dirty="0" smtClean="0">
                <a:solidFill>
                  <a:srgbClr val="FFFF00"/>
                </a:solidFill>
              </a:rPr>
              <a:t>e.g. </a:t>
            </a:r>
            <a:r>
              <a:rPr lang="en-US" altLang="cs-CZ" sz="2000" b="1" i="1" dirty="0" smtClean="0">
                <a:solidFill>
                  <a:srgbClr val="FFFF00"/>
                </a:solidFill>
              </a:rPr>
              <a:t>MYC, ERBB, MYB, INT1, RAS, NEU, ABL</a:t>
            </a:r>
            <a:r>
              <a:rPr lang="en-US" altLang="cs-CZ" sz="2000" b="1" dirty="0" smtClean="0">
                <a:solidFill>
                  <a:schemeClr val="tx2"/>
                </a:solidFill>
              </a:rPr>
              <a:t> </a:t>
            </a:r>
            <a:r>
              <a:rPr lang="en-US" altLang="cs-CZ" sz="2000" dirty="0" smtClean="0">
                <a:solidFill>
                  <a:srgbClr val="FFFF00"/>
                </a:solidFill>
              </a:rPr>
              <a:t>(activation by insertional mutagenesis, point mutation, translocation, gene amplification) behave in a dominant manner</a:t>
            </a:r>
          </a:p>
          <a:p>
            <a:pPr>
              <a:lnSpc>
                <a:spcPct val="80000"/>
              </a:lnSpc>
              <a:buNone/>
            </a:pPr>
            <a:endParaRPr lang="en-US" altLang="cs-CZ" sz="2000" b="1" dirty="0" smtClean="0">
              <a:solidFill>
                <a:schemeClr val="tx2"/>
              </a:solidFill>
            </a:endParaRPr>
          </a:p>
          <a:p>
            <a:pPr>
              <a:lnSpc>
                <a:spcPct val="80000"/>
              </a:lnSpc>
              <a:buNone/>
            </a:pPr>
            <a:r>
              <a:rPr lang="en-US" altLang="cs-CZ" sz="2000" b="1" dirty="0" smtClean="0">
                <a:solidFill>
                  <a:srgbClr val="FFFF00"/>
                </a:solidFill>
              </a:rPr>
              <a:t>3) </a:t>
            </a:r>
            <a:r>
              <a:rPr lang="en-US" altLang="cs-CZ" sz="2000" b="1" dirty="0" err="1" smtClean="0">
                <a:solidFill>
                  <a:srgbClr val="FFFF00"/>
                </a:solidFill>
              </a:rPr>
              <a:t>tumour</a:t>
            </a:r>
            <a:r>
              <a:rPr lang="en-US" altLang="cs-CZ" sz="2000" b="1" dirty="0" smtClean="0">
                <a:solidFill>
                  <a:srgbClr val="FFFF00"/>
                </a:solidFill>
              </a:rPr>
              <a:t> suppressor genes </a:t>
            </a:r>
            <a:r>
              <a:rPr lang="en-US" altLang="cs-CZ" sz="2000" b="1" i="1" dirty="0" smtClean="0">
                <a:solidFill>
                  <a:srgbClr val="FFFF00"/>
                </a:solidFill>
              </a:rPr>
              <a:t>TP53, Rb1</a:t>
            </a:r>
            <a:r>
              <a:rPr lang="en-US" altLang="cs-CZ" sz="2000" b="1" dirty="0" smtClean="0">
                <a:solidFill>
                  <a:srgbClr val="FFFF00"/>
                </a:solidFill>
              </a:rPr>
              <a:t> </a:t>
            </a:r>
          </a:p>
          <a:p>
            <a:pPr>
              <a:lnSpc>
                <a:spcPct val="80000"/>
              </a:lnSpc>
              <a:buNone/>
            </a:pPr>
            <a:r>
              <a:rPr lang="en-US" altLang="cs-CZ" sz="2000" b="1" dirty="0" smtClean="0">
                <a:solidFill>
                  <a:srgbClr val="FFFF00"/>
                </a:solidFill>
              </a:rPr>
              <a:t>	mutation, loss of gene or whole chromosome, loss of </a:t>
            </a:r>
            <a:r>
              <a:rPr lang="en-US" altLang="cs-CZ" sz="2000" b="1" dirty="0" err="1" smtClean="0">
                <a:solidFill>
                  <a:srgbClr val="FFFF00"/>
                </a:solidFill>
              </a:rPr>
              <a:t>heterozygosty</a:t>
            </a:r>
            <a:r>
              <a:rPr lang="en-US" altLang="cs-CZ" sz="2000" b="1" dirty="0" smtClean="0">
                <a:solidFill>
                  <a:srgbClr val="FFFF00"/>
                </a:solidFill>
              </a:rPr>
              <a:t> (LOH), recessive character</a:t>
            </a:r>
          </a:p>
          <a:p>
            <a:pPr>
              <a:lnSpc>
                <a:spcPct val="80000"/>
              </a:lnSpc>
              <a:buNone/>
            </a:pPr>
            <a:endParaRPr lang="en-US" altLang="cs-CZ" sz="2000" b="1" dirty="0" smtClean="0">
              <a:solidFill>
                <a:schemeClr val="tx2"/>
              </a:solidFill>
            </a:endParaRPr>
          </a:p>
          <a:p>
            <a:pPr>
              <a:lnSpc>
                <a:spcPct val="80000"/>
              </a:lnSpc>
              <a:buNone/>
            </a:pPr>
            <a:r>
              <a:rPr lang="en-US" altLang="cs-CZ" sz="2000" b="1" dirty="0" smtClean="0">
                <a:solidFill>
                  <a:schemeClr val="tx2"/>
                </a:solidFill>
              </a:rPr>
              <a:t>1</a:t>
            </a:r>
            <a:r>
              <a:rPr lang="en-US" altLang="cs-CZ" sz="2000" b="1" dirty="0" smtClean="0">
                <a:solidFill>
                  <a:srgbClr val="FFFF00"/>
                </a:solidFill>
              </a:rPr>
              <a:t>% of </a:t>
            </a:r>
            <a:r>
              <a:rPr lang="en-US" altLang="cs-CZ" sz="2000" b="1" dirty="0" err="1" smtClean="0">
                <a:solidFill>
                  <a:srgbClr val="FFFF00"/>
                </a:solidFill>
              </a:rPr>
              <a:t>tumours</a:t>
            </a:r>
            <a:r>
              <a:rPr lang="en-US" altLang="cs-CZ" sz="2000" b="1" dirty="0" smtClean="0">
                <a:solidFill>
                  <a:srgbClr val="FFFF00"/>
                </a:solidFill>
              </a:rPr>
              <a:t> - </a:t>
            </a:r>
            <a:r>
              <a:rPr lang="en-US" altLang="cs-CZ" sz="2000" b="1" dirty="0" err="1" smtClean="0">
                <a:solidFill>
                  <a:srgbClr val="FFFF00"/>
                </a:solidFill>
              </a:rPr>
              <a:t>gametic</a:t>
            </a:r>
            <a:r>
              <a:rPr lang="en-US" altLang="cs-CZ" sz="2000" b="1" dirty="0" smtClean="0">
                <a:solidFill>
                  <a:srgbClr val="FFFF00"/>
                </a:solidFill>
              </a:rPr>
              <a:t> mutations </a:t>
            </a:r>
          </a:p>
          <a:p>
            <a:pPr>
              <a:lnSpc>
                <a:spcPct val="80000"/>
              </a:lnSpc>
              <a:buNone/>
            </a:pPr>
            <a:r>
              <a:rPr lang="en-US" altLang="cs-CZ" sz="2000" b="1" dirty="0" smtClean="0">
                <a:solidFill>
                  <a:srgbClr val="FFFF00"/>
                </a:solidFill>
              </a:rPr>
              <a:t>99% of </a:t>
            </a:r>
            <a:r>
              <a:rPr lang="en-US" altLang="cs-CZ" sz="2000" b="1" dirty="0" err="1" smtClean="0">
                <a:solidFill>
                  <a:srgbClr val="FFFF00"/>
                </a:solidFill>
              </a:rPr>
              <a:t>tumours</a:t>
            </a:r>
            <a:r>
              <a:rPr lang="en-US" altLang="cs-CZ" sz="2000" b="1" dirty="0" smtClean="0">
                <a:solidFill>
                  <a:srgbClr val="FFFF00"/>
                </a:solidFill>
              </a:rPr>
              <a:t> - somatic mutations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19138" y="115888"/>
            <a:ext cx="7848600" cy="1143000"/>
          </a:xfrm>
        </p:spPr>
        <p:txBody>
          <a:bodyPr/>
          <a:lstStyle/>
          <a:p>
            <a:r>
              <a:rPr lang="cs-CZ" altLang="cs-CZ" sz="2800" b="1" dirty="0" smtClean="0"/>
              <a:t>    </a:t>
            </a:r>
            <a:r>
              <a:rPr lang="cs-CZ" altLang="cs-CZ" sz="2800" b="1" dirty="0" err="1" smtClean="0">
                <a:latin typeface="+mn-lt"/>
              </a:rPr>
              <a:t>Chromosomal</a:t>
            </a:r>
            <a:r>
              <a:rPr lang="cs-CZ" altLang="cs-CZ" sz="2800" b="1" dirty="0" smtClean="0">
                <a:latin typeface="+mn-lt"/>
              </a:rPr>
              <a:t> </a:t>
            </a:r>
            <a:r>
              <a:rPr lang="cs-CZ" altLang="cs-CZ" sz="2800" b="1" dirty="0" err="1" smtClean="0">
                <a:latin typeface="+mn-lt"/>
              </a:rPr>
              <a:t>aberrations</a:t>
            </a:r>
            <a:r>
              <a:rPr lang="cs-CZ" altLang="cs-CZ" sz="2800" b="1" dirty="0" smtClean="0">
                <a:latin typeface="+mn-lt"/>
              </a:rPr>
              <a:t> in </a:t>
            </a:r>
            <a:r>
              <a:rPr lang="cs-CZ" altLang="cs-CZ" sz="2800" b="1" dirty="0" err="1" smtClean="0">
                <a:latin typeface="+mn-lt"/>
              </a:rPr>
              <a:t>tumours</a:t>
            </a:r>
            <a:r>
              <a:rPr lang="cs-CZ" altLang="cs-CZ" sz="2800" b="1" dirty="0" smtClean="0">
                <a:latin typeface="+mn-lt"/>
              </a:rPr>
              <a:t> - basic </a:t>
            </a:r>
            <a:r>
              <a:rPr lang="cs-CZ" altLang="cs-CZ" sz="2800" b="1" dirty="0" err="1" smtClean="0">
                <a:latin typeface="+mn-lt"/>
              </a:rPr>
              <a:t>classification</a:t>
            </a:r>
            <a:endParaRPr lang="cs-CZ" altLang="cs-CZ" sz="3200" b="1" dirty="0" smtClean="0">
              <a:solidFill>
                <a:schemeClr val="accent2"/>
              </a:solidFill>
              <a:latin typeface="+mn-lt"/>
            </a:endParaRPr>
          </a:p>
        </p:txBody>
      </p:sp>
      <p:sp>
        <p:nvSpPr>
          <p:cNvPr id="22531" name="Rectangle 3"/>
          <p:cNvSpPr>
            <a:spLocks noGrp="1" noChangeArrowheads="1"/>
          </p:cNvSpPr>
          <p:nvPr>
            <p:ph type="body" idx="1"/>
          </p:nvPr>
        </p:nvSpPr>
        <p:spPr>
          <a:xfrm>
            <a:off x="609600" y="1752600"/>
            <a:ext cx="8355013" cy="4343400"/>
          </a:xfrm>
        </p:spPr>
        <p:txBody>
          <a:bodyPr/>
          <a:lstStyle/>
          <a:p>
            <a:pPr algn="just">
              <a:buSzTx/>
              <a:buNone/>
            </a:pPr>
            <a:r>
              <a:rPr lang="cs-CZ" altLang="cs-CZ" sz="2400" b="1" dirty="0" err="1" smtClean="0">
                <a:solidFill>
                  <a:schemeClr val="folHlink"/>
                </a:solidFill>
                <a:latin typeface="Times New Roman CE" panose="02020603050405020304" pitchFamily="18" charset="0"/>
              </a:rPr>
              <a:t>Primary</a:t>
            </a:r>
            <a:r>
              <a:rPr lang="cs-CZ" altLang="cs-CZ" sz="2400" b="1" dirty="0" smtClean="0">
                <a:solidFill>
                  <a:schemeClr val="folHlink"/>
                </a:solidFill>
                <a:latin typeface="Times New Roman CE" panose="02020603050405020304" pitchFamily="18" charset="0"/>
              </a:rPr>
              <a:t>	</a:t>
            </a:r>
            <a:r>
              <a:rPr lang="en-US" altLang="cs-CZ" sz="2000" b="1" dirty="0" smtClean="0">
                <a:solidFill>
                  <a:schemeClr val="accent2"/>
                </a:solidFill>
                <a:latin typeface="Times New Roman CE" panose="02020603050405020304" pitchFamily="18" charset="0"/>
              </a:rPr>
              <a:t>basis for tumorigenesis, a single change, triggers a </a:t>
            </a:r>
            <a:r>
              <a:rPr lang="cs-CZ" altLang="cs-CZ" sz="2000" b="1" dirty="0" smtClean="0">
                <a:solidFill>
                  <a:schemeClr val="accent2"/>
                </a:solidFill>
                <a:latin typeface="Times New Roman CE" panose="02020603050405020304" pitchFamily="18" charset="0"/>
              </a:rPr>
              <a:t>			</a:t>
            </a:r>
            <a:r>
              <a:rPr lang="en-US" altLang="cs-CZ" sz="2000" b="1" dirty="0" smtClean="0">
                <a:solidFill>
                  <a:schemeClr val="accent2"/>
                </a:solidFill>
                <a:latin typeface="Times New Roman CE" panose="02020603050405020304" pitchFamily="18" charset="0"/>
              </a:rPr>
              <a:t>multistep process of carcinogenesis - e.g. t(9;22)</a:t>
            </a:r>
            <a:endParaRPr lang="cs-CZ" altLang="cs-CZ" sz="2000" b="1" dirty="0" smtClean="0">
              <a:solidFill>
                <a:schemeClr val="accent2"/>
              </a:solidFill>
              <a:latin typeface="Times New Roman CE" panose="02020603050405020304" pitchFamily="18" charset="0"/>
            </a:endParaRPr>
          </a:p>
          <a:p>
            <a:pPr algn="just">
              <a:buSzTx/>
              <a:buNone/>
            </a:pPr>
            <a:r>
              <a:rPr lang="cs-CZ" altLang="cs-CZ" sz="2400" b="1" dirty="0" err="1" smtClean="0">
                <a:solidFill>
                  <a:schemeClr val="folHlink"/>
                </a:solidFill>
                <a:latin typeface="Times New Roman CE" panose="02020603050405020304" pitchFamily="18" charset="0"/>
              </a:rPr>
              <a:t>Secondary</a:t>
            </a:r>
            <a:r>
              <a:rPr lang="cs-CZ" altLang="cs-CZ" sz="2400" b="1" dirty="0" smtClean="0">
                <a:solidFill>
                  <a:schemeClr val="accent2"/>
                </a:solidFill>
                <a:latin typeface="Times New Roman CE" panose="02020603050405020304" pitchFamily="18" charset="0"/>
              </a:rPr>
              <a:t>	</a:t>
            </a:r>
            <a:r>
              <a:rPr lang="en-US" altLang="cs-CZ" sz="2000" b="1" dirty="0" smtClean="0">
                <a:solidFill>
                  <a:schemeClr val="accent2"/>
                </a:solidFill>
                <a:latin typeface="Times New Roman CE" panose="02020603050405020304" pitchFamily="18" charset="0"/>
              </a:rPr>
              <a:t>secondary occur during the course of the disease, image </a:t>
            </a:r>
            <a:r>
              <a:rPr lang="cs-CZ" altLang="cs-CZ" sz="2000" b="1" dirty="0" smtClean="0">
                <a:solidFill>
                  <a:schemeClr val="accent2"/>
                </a:solidFill>
                <a:latin typeface="Times New Roman CE" panose="02020603050405020304" pitchFamily="18" charset="0"/>
              </a:rPr>
              <a:t>		</a:t>
            </a:r>
            <a:r>
              <a:rPr lang="en-US" altLang="cs-CZ" sz="2000" b="1" dirty="0" smtClean="0">
                <a:solidFill>
                  <a:schemeClr val="accent2"/>
                </a:solidFill>
                <a:latin typeface="Times New Roman CE" panose="02020603050405020304" pitchFamily="18" charset="0"/>
              </a:rPr>
              <a:t>of the stage of the disease, expression of </a:t>
            </a:r>
            <a:r>
              <a:rPr lang="en-US" altLang="cs-CZ" sz="2000" b="1" dirty="0" err="1" smtClean="0">
                <a:solidFill>
                  <a:schemeClr val="accent2"/>
                </a:solidFill>
                <a:latin typeface="Times New Roman CE" panose="02020603050405020304" pitchFamily="18" charset="0"/>
              </a:rPr>
              <a:t>tumour</a:t>
            </a:r>
            <a:r>
              <a:rPr lang="en-US" altLang="cs-CZ" sz="2000" b="1" dirty="0" smtClean="0">
                <a:solidFill>
                  <a:schemeClr val="accent2"/>
                </a:solidFill>
                <a:latin typeface="Times New Roman CE" panose="02020603050405020304" pitchFamily="18" charset="0"/>
              </a:rPr>
              <a:t> </a:t>
            </a:r>
            <a:r>
              <a:rPr lang="cs-CZ" altLang="cs-CZ" sz="2000" b="1" dirty="0" smtClean="0">
                <a:solidFill>
                  <a:schemeClr val="accent2"/>
                </a:solidFill>
                <a:latin typeface="Times New Roman CE" panose="02020603050405020304" pitchFamily="18" charset="0"/>
              </a:rPr>
              <a:t>			</a:t>
            </a:r>
            <a:r>
              <a:rPr lang="en-US" altLang="cs-CZ" sz="2000" b="1" dirty="0" smtClean="0">
                <a:solidFill>
                  <a:schemeClr val="accent2"/>
                </a:solidFill>
                <a:latin typeface="Times New Roman CE" panose="02020603050405020304" pitchFamily="18" charset="0"/>
              </a:rPr>
              <a:t>progression, sometimes a prognostic factor for disease </a:t>
            </a:r>
            <a:r>
              <a:rPr lang="cs-CZ" altLang="cs-CZ" sz="2000" b="1" dirty="0" smtClean="0">
                <a:solidFill>
                  <a:schemeClr val="accent2"/>
                </a:solidFill>
                <a:latin typeface="Times New Roman CE" panose="02020603050405020304" pitchFamily="18" charset="0"/>
              </a:rPr>
              <a:t>		</a:t>
            </a:r>
            <a:r>
              <a:rPr lang="en-US" altLang="cs-CZ" sz="2000" b="1" dirty="0" smtClean="0">
                <a:solidFill>
                  <a:schemeClr val="accent2"/>
                </a:solidFill>
                <a:latin typeface="Times New Roman CE" panose="02020603050405020304" pitchFamily="18" charset="0"/>
              </a:rPr>
              <a:t>progression</a:t>
            </a:r>
            <a:endParaRPr lang="cs-CZ" altLang="cs-CZ" sz="1800" b="1" dirty="0" smtClean="0">
              <a:solidFill>
                <a:schemeClr val="accent2"/>
              </a:solidFill>
              <a:latin typeface="Times New Roman CE" panose="02020603050405020304" pitchFamily="18" charset="0"/>
            </a:endParaRPr>
          </a:p>
          <a:p>
            <a:pPr algn="just">
              <a:buSzTx/>
              <a:buNone/>
            </a:pPr>
            <a:r>
              <a:rPr lang="cs-CZ" altLang="cs-CZ" sz="2400" b="1" dirty="0" err="1" smtClean="0">
                <a:solidFill>
                  <a:schemeClr val="folHlink"/>
                </a:solidFill>
                <a:latin typeface="Times New Roman CE" panose="02020603050405020304" pitchFamily="18" charset="0"/>
              </a:rPr>
              <a:t>Specific</a:t>
            </a:r>
            <a:r>
              <a:rPr lang="cs-CZ" altLang="cs-CZ" sz="2400" b="1" dirty="0" smtClean="0">
                <a:solidFill>
                  <a:schemeClr val="accent2"/>
                </a:solidFill>
                <a:latin typeface="Times New Roman CE" panose="02020603050405020304" pitchFamily="18" charset="0"/>
              </a:rPr>
              <a:t>	</a:t>
            </a:r>
            <a:r>
              <a:rPr lang="cs-CZ" altLang="cs-CZ" sz="2000" b="1" dirty="0" smtClean="0">
                <a:solidFill>
                  <a:schemeClr val="accent2"/>
                </a:solidFill>
                <a:latin typeface="Times New Roman CE" panose="02020603050405020304" pitchFamily="18" charset="0"/>
              </a:rPr>
              <a:t>r</a:t>
            </a:r>
            <a:r>
              <a:rPr lang="en-US" altLang="cs-CZ" sz="2000" b="1" dirty="0" err="1" smtClean="0">
                <a:solidFill>
                  <a:schemeClr val="accent2"/>
                </a:solidFill>
                <a:latin typeface="Times New Roman CE" panose="02020603050405020304" pitchFamily="18" charset="0"/>
              </a:rPr>
              <a:t>egularly</a:t>
            </a:r>
            <a:r>
              <a:rPr lang="en-US" altLang="cs-CZ" sz="2000" b="1" dirty="0" smtClean="0">
                <a:solidFill>
                  <a:schemeClr val="accent2"/>
                </a:solidFill>
                <a:latin typeface="Times New Roman CE" panose="02020603050405020304" pitchFamily="18" charset="0"/>
              </a:rPr>
              <a:t> in a certain type of </a:t>
            </a:r>
            <a:r>
              <a:rPr lang="en-US" altLang="cs-CZ" sz="2000" b="1" dirty="0" err="1" smtClean="0">
                <a:solidFill>
                  <a:schemeClr val="accent2"/>
                </a:solidFill>
                <a:latin typeface="Times New Roman CE" panose="02020603050405020304" pitchFamily="18" charset="0"/>
              </a:rPr>
              <a:t>tumour</a:t>
            </a:r>
            <a:r>
              <a:rPr lang="en-US" altLang="cs-CZ" sz="2000" b="1" dirty="0" smtClean="0">
                <a:solidFill>
                  <a:schemeClr val="accent2"/>
                </a:solidFill>
                <a:latin typeface="Times New Roman CE" panose="02020603050405020304" pitchFamily="18" charset="0"/>
              </a:rPr>
              <a:t>, the same </a:t>
            </a:r>
            <a:r>
              <a:rPr lang="cs-CZ" altLang="cs-CZ" sz="2000" b="1" dirty="0" smtClean="0">
                <a:solidFill>
                  <a:schemeClr val="accent2"/>
                </a:solidFill>
                <a:latin typeface="Times New Roman CE" panose="02020603050405020304" pitchFamily="18" charset="0"/>
              </a:rPr>
              <a:t>			</a:t>
            </a:r>
            <a:r>
              <a:rPr lang="en-US" altLang="cs-CZ" sz="2000" b="1" dirty="0" smtClean="0">
                <a:solidFill>
                  <a:schemeClr val="accent2"/>
                </a:solidFill>
                <a:latin typeface="Times New Roman CE" panose="02020603050405020304" pitchFamily="18" charset="0"/>
              </a:rPr>
              <a:t>chromosomes represent a specific </a:t>
            </a:r>
            <a:r>
              <a:rPr lang="en-US" altLang="cs-CZ" sz="2000" b="1" dirty="0" err="1" smtClean="0">
                <a:solidFill>
                  <a:schemeClr val="accent2"/>
                </a:solidFill>
                <a:latin typeface="Times New Roman CE" panose="02020603050405020304" pitchFamily="18" charset="0"/>
              </a:rPr>
              <a:t>tumour</a:t>
            </a:r>
            <a:r>
              <a:rPr lang="en-US" altLang="cs-CZ" sz="2000" b="1" dirty="0" smtClean="0">
                <a:solidFill>
                  <a:schemeClr val="accent2"/>
                </a:solidFill>
                <a:latin typeface="Times New Roman CE" panose="02020603050405020304" pitchFamily="18" charset="0"/>
              </a:rPr>
              <a:t> </a:t>
            </a:r>
            <a:r>
              <a:rPr lang="cs-CZ" altLang="cs-CZ" sz="2000" b="1" dirty="0" smtClean="0">
                <a:solidFill>
                  <a:schemeClr val="accent2"/>
                </a:solidFill>
                <a:latin typeface="Times New Roman CE" panose="02020603050405020304" pitchFamily="18" charset="0"/>
              </a:rPr>
              <a:t>			</a:t>
            </a:r>
            <a:r>
              <a:rPr lang="en-US" altLang="cs-CZ" sz="2000" b="1" dirty="0" smtClean="0">
                <a:solidFill>
                  <a:schemeClr val="accent2"/>
                </a:solidFill>
                <a:latin typeface="Times New Roman CE" panose="02020603050405020304" pitchFamily="18" charset="0"/>
              </a:rPr>
              <a:t>marker, genes involved in the </a:t>
            </a:r>
            <a:r>
              <a:rPr lang="en-US" altLang="cs-CZ" sz="2000" b="1" dirty="0" err="1" smtClean="0">
                <a:solidFill>
                  <a:schemeClr val="accent2"/>
                </a:solidFill>
                <a:latin typeface="Times New Roman CE" panose="02020603050405020304" pitchFamily="18" charset="0"/>
              </a:rPr>
              <a:t>tumour</a:t>
            </a:r>
            <a:r>
              <a:rPr lang="en-US" altLang="cs-CZ" sz="2000" b="1" dirty="0" smtClean="0">
                <a:solidFill>
                  <a:schemeClr val="accent2"/>
                </a:solidFill>
                <a:latin typeface="Times New Roman CE" panose="02020603050405020304" pitchFamily="18" charset="0"/>
              </a:rPr>
              <a:t> process </a:t>
            </a:r>
            <a:r>
              <a:rPr lang="cs-CZ" altLang="cs-CZ" sz="2000" b="1" dirty="0" smtClean="0">
                <a:solidFill>
                  <a:schemeClr val="accent2"/>
                </a:solidFill>
                <a:latin typeface="Times New Roman CE" panose="02020603050405020304" pitchFamily="18" charset="0"/>
              </a:rPr>
              <a:t>			</a:t>
            </a:r>
            <a:r>
              <a:rPr lang="en-US" altLang="cs-CZ" sz="2000" b="1" dirty="0" smtClean="0">
                <a:solidFill>
                  <a:schemeClr val="accent2"/>
                </a:solidFill>
                <a:latin typeface="Times New Roman CE" panose="02020603050405020304" pitchFamily="18" charset="0"/>
              </a:rPr>
              <a:t>have been identified at the breakpoints - </a:t>
            </a:r>
            <a:r>
              <a:rPr lang="cs-CZ" altLang="cs-CZ" sz="2000" b="1" dirty="0" smtClean="0">
                <a:solidFill>
                  <a:schemeClr val="accent2"/>
                </a:solidFill>
                <a:latin typeface="Times New Roman CE" panose="02020603050405020304" pitchFamily="18" charset="0"/>
              </a:rPr>
              <a:t>				</a:t>
            </a:r>
            <a:r>
              <a:rPr lang="en-US" altLang="cs-CZ" sz="2000" b="1" dirty="0" smtClean="0">
                <a:solidFill>
                  <a:schemeClr val="accent2"/>
                </a:solidFill>
                <a:latin typeface="Times New Roman CE" panose="02020603050405020304" pitchFamily="18" charset="0"/>
              </a:rPr>
              <a:t>influence on prognosis !!!</a:t>
            </a:r>
            <a:endParaRPr lang="cs-CZ" altLang="cs-CZ" sz="2000" b="1" dirty="0" smtClean="0">
              <a:solidFill>
                <a:schemeClr val="accent2"/>
              </a:solidFill>
              <a:latin typeface="Times New Roman CE" panose="02020603050405020304" pitchFamily="18" charset="0"/>
            </a:endParaRPr>
          </a:p>
          <a:p>
            <a:pPr>
              <a:buSzTx/>
              <a:buNone/>
            </a:pPr>
            <a:r>
              <a:rPr lang="cs-CZ" altLang="cs-CZ" sz="2400" b="1" dirty="0" err="1" smtClean="0">
                <a:solidFill>
                  <a:schemeClr val="folHlink"/>
                </a:solidFill>
                <a:latin typeface="Times New Roman CE" panose="02020603050405020304" pitchFamily="18" charset="0"/>
              </a:rPr>
              <a:t>Random</a:t>
            </a:r>
            <a:r>
              <a:rPr lang="cs-CZ" altLang="cs-CZ" sz="2400" b="1" dirty="0" smtClean="0">
                <a:solidFill>
                  <a:schemeClr val="accent2"/>
                </a:solidFill>
                <a:latin typeface="Times New Roman CE" panose="02020603050405020304" pitchFamily="18" charset="0"/>
              </a:rPr>
              <a:t>	</a:t>
            </a:r>
            <a:r>
              <a:rPr lang="cs-CZ" altLang="cs-CZ" sz="2000" b="1" dirty="0" smtClean="0">
                <a:solidFill>
                  <a:schemeClr val="accent2"/>
                </a:solidFill>
                <a:latin typeface="Times New Roman CE" panose="02020603050405020304" pitchFamily="18" charset="0"/>
              </a:rPr>
              <a:t>t</a:t>
            </a:r>
            <a:r>
              <a:rPr lang="en-US" altLang="cs-CZ" sz="2000" b="1" dirty="0" smtClean="0">
                <a:solidFill>
                  <a:schemeClr val="accent2"/>
                </a:solidFill>
                <a:latin typeface="Times New Roman CE" panose="02020603050405020304" pitchFamily="18" charset="0"/>
              </a:rPr>
              <a:t>hey occur randomly, affecting different </a:t>
            </a:r>
            <a:r>
              <a:rPr lang="cs-CZ" altLang="cs-CZ" sz="2000" b="1" dirty="0" smtClean="0">
                <a:solidFill>
                  <a:schemeClr val="accent2"/>
                </a:solidFill>
                <a:latin typeface="Times New Roman CE" panose="02020603050405020304" pitchFamily="18" charset="0"/>
              </a:rPr>
              <a:t>				</a:t>
            </a:r>
            <a:r>
              <a:rPr lang="en-US" altLang="cs-CZ" sz="2000" b="1" dirty="0" smtClean="0">
                <a:solidFill>
                  <a:schemeClr val="accent2"/>
                </a:solidFill>
                <a:latin typeface="Times New Roman CE" panose="02020603050405020304" pitchFamily="18" charset="0"/>
              </a:rPr>
              <a:t>chromosomes</a:t>
            </a:r>
            <a:endParaRPr lang="cs-CZ" altLang="cs-CZ" sz="2000" b="1" dirty="0" smtClean="0">
              <a:solidFill>
                <a:schemeClr val="accent2"/>
              </a:solidFill>
              <a:latin typeface="Times New Roman CE" panose="02020603050405020304" pitchFamily="18" charset="0"/>
            </a:endParaRPr>
          </a:p>
        </p:txBody>
      </p:sp>
      <p:sp>
        <p:nvSpPr>
          <p:cNvPr id="23556" name="Obdélník 1"/>
          <p:cNvSpPr>
            <a:spLocks noChangeArrowheads="1"/>
          </p:cNvSpPr>
          <p:nvPr/>
        </p:nvSpPr>
        <p:spPr bwMode="auto">
          <a:xfrm>
            <a:off x="323850" y="1484313"/>
            <a:ext cx="8640763" cy="5040312"/>
          </a:xfrm>
          <a:prstGeom prst="rect">
            <a:avLst/>
          </a:prstGeom>
          <a:noFill/>
          <a:ln w="38100" algn="ctr">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r>
              <a:rPr lang="cs-CZ" altLang="cs-CZ" sz="280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71500" y="404813"/>
            <a:ext cx="8001000" cy="936625"/>
          </a:xfrm>
        </p:spPr>
        <p:txBody>
          <a:bodyPr/>
          <a:lstStyle/>
          <a:p>
            <a:r>
              <a:rPr lang="en-US" altLang="cs-CZ" sz="3200" b="1" dirty="0" smtClean="0">
                <a:latin typeface="+mn-lt"/>
              </a:rPr>
              <a:t>Chromosomal changes in </a:t>
            </a:r>
            <a:r>
              <a:rPr lang="en-US" altLang="cs-CZ" sz="3200" b="1" dirty="0" err="1" smtClean="0">
                <a:latin typeface="+mn-lt"/>
              </a:rPr>
              <a:t>tumours</a:t>
            </a:r>
            <a:r>
              <a:rPr lang="en-US" altLang="cs-CZ" sz="3200" b="1" dirty="0" smtClean="0">
                <a:latin typeface="+mn-lt"/>
              </a:rPr>
              <a:t> - classification according to mechanism</a:t>
            </a:r>
            <a:endParaRPr lang="cs-CZ" altLang="cs-CZ" sz="3200" b="1" dirty="0" smtClean="0">
              <a:latin typeface="+mn-lt"/>
            </a:endParaRPr>
          </a:p>
        </p:txBody>
      </p:sp>
      <p:sp>
        <p:nvSpPr>
          <p:cNvPr id="24579" name="Rectangle 3"/>
          <p:cNvSpPr>
            <a:spLocks noGrp="1" noChangeArrowheads="1"/>
          </p:cNvSpPr>
          <p:nvPr>
            <p:ph type="body" idx="1"/>
          </p:nvPr>
        </p:nvSpPr>
        <p:spPr>
          <a:xfrm>
            <a:off x="609600" y="1773238"/>
            <a:ext cx="7848600" cy="4703762"/>
          </a:xfrm>
        </p:spPr>
        <p:txBody>
          <a:bodyPr/>
          <a:lstStyle/>
          <a:p>
            <a:pPr marL="914400" lvl="2" indent="0">
              <a:buClr>
                <a:schemeClr val="accent2"/>
              </a:buClr>
              <a:buNone/>
            </a:pPr>
            <a:r>
              <a:rPr lang="en-US" altLang="cs-CZ" b="1" dirty="0">
                <a:solidFill>
                  <a:schemeClr val="accent2"/>
                </a:solidFill>
              </a:rPr>
              <a:t>loss of genetic material </a:t>
            </a:r>
          </a:p>
          <a:p>
            <a:pPr marL="914400" lvl="2" indent="0">
              <a:buClr>
                <a:schemeClr val="accent2"/>
              </a:buClr>
              <a:buNone/>
            </a:pPr>
            <a:r>
              <a:rPr lang="en-US" altLang="cs-CZ" dirty="0" smtClean="0">
                <a:solidFill>
                  <a:schemeClr val="accent2"/>
                </a:solidFill>
              </a:rPr>
              <a:t>(</a:t>
            </a:r>
            <a:r>
              <a:rPr lang="en-US" altLang="cs-CZ" dirty="0">
                <a:solidFill>
                  <a:schemeClr val="accent2"/>
                </a:solidFill>
              </a:rPr>
              <a:t>deletion, monosomy)</a:t>
            </a:r>
          </a:p>
          <a:p>
            <a:pPr lvl="2">
              <a:buClr>
                <a:schemeClr val="accent2"/>
              </a:buClr>
            </a:pPr>
            <a:endParaRPr lang="en-US" altLang="cs-CZ" dirty="0">
              <a:solidFill>
                <a:schemeClr val="accent2"/>
              </a:solidFill>
            </a:endParaRPr>
          </a:p>
          <a:p>
            <a:pPr marL="914400" lvl="2" indent="0">
              <a:buClr>
                <a:schemeClr val="accent2"/>
              </a:buClr>
              <a:buNone/>
            </a:pPr>
            <a:r>
              <a:rPr lang="en-US" altLang="cs-CZ" b="1" dirty="0" smtClean="0">
                <a:solidFill>
                  <a:schemeClr val="accent2"/>
                </a:solidFill>
              </a:rPr>
              <a:t>multiplication </a:t>
            </a:r>
            <a:r>
              <a:rPr lang="en-US" altLang="cs-CZ" b="1" dirty="0">
                <a:solidFill>
                  <a:schemeClr val="accent2"/>
                </a:solidFill>
              </a:rPr>
              <a:t>of genetic material </a:t>
            </a:r>
          </a:p>
          <a:p>
            <a:pPr marL="914400" lvl="2" indent="0">
              <a:buClr>
                <a:schemeClr val="accent2"/>
              </a:buClr>
              <a:buNone/>
            </a:pPr>
            <a:r>
              <a:rPr lang="en-US" altLang="cs-CZ" dirty="0" smtClean="0">
                <a:solidFill>
                  <a:schemeClr val="accent2"/>
                </a:solidFill>
              </a:rPr>
              <a:t>duplication</a:t>
            </a:r>
            <a:r>
              <a:rPr lang="en-US" altLang="cs-CZ" dirty="0">
                <a:solidFill>
                  <a:schemeClr val="accent2"/>
                </a:solidFill>
              </a:rPr>
              <a:t>, amplification, trisomy, polyploidy)</a:t>
            </a:r>
          </a:p>
          <a:p>
            <a:pPr lvl="2">
              <a:buClr>
                <a:schemeClr val="accent2"/>
              </a:buClr>
            </a:pPr>
            <a:endParaRPr lang="en-US" altLang="cs-CZ" dirty="0">
              <a:solidFill>
                <a:schemeClr val="accent2"/>
              </a:solidFill>
            </a:endParaRPr>
          </a:p>
          <a:p>
            <a:pPr marL="914400" lvl="2" indent="0">
              <a:buClr>
                <a:schemeClr val="accent2"/>
              </a:buClr>
              <a:buNone/>
            </a:pPr>
            <a:r>
              <a:rPr lang="en-US" altLang="cs-CZ" b="1" dirty="0" smtClean="0">
                <a:solidFill>
                  <a:schemeClr val="accent2"/>
                </a:solidFill>
              </a:rPr>
              <a:t>translocation </a:t>
            </a:r>
            <a:r>
              <a:rPr lang="en-US" altLang="cs-CZ" b="1" dirty="0">
                <a:solidFill>
                  <a:schemeClr val="accent2"/>
                </a:solidFill>
              </a:rPr>
              <a:t>without loss of materia</a:t>
            </a:r>
            <a:r>
              <a:rPr lang="en-US" altLang="cs-CZ" dirty="0">
                <a:solidFill>
                  <a:schemeClr val="accent2"/>
                </a:solidFill>
              </a:rPr>
              <a:t>l </a:t>
            </a:r>
          </a:p>
          <a:p>
            <a:pPr marL="914400" lvl="2" indent="0">
              <a:buClr>
                <a:schemeClr val="accent2"/>
              </a:buClr>
              <a:buNone/>
            </a:pPr>
            <a:r>
              <a:rPr lang="en-US" altLang="cs-CZ" dirty="0" smtClean="0">
                <a:solidFill>
                  <a:schemeClr val="accent2"/>
                </a:solidFill>
              </a:rPr>
              <a:t>(</a:t>
            </a:r>
            <a:r>
              <a:rPr lang="en-US" altLang="cs-CZ" dirty="0">
                <a:solidFill>
                  <a:schemeClr val="accent2"/>
                </a:solidFill>
              </a:rPr>
              <a:t>translocation, inversion, insertion)</a:t>
            </a:r>
            <a:endParaRPr lang="cs-CZ" altLang="cs-CZ" sz="2400" dirty="0" smtClean="0">
              <a:solidFill>
                <a:schemeClr val="accent2"/>
              </a:solidFill>
            </a:endParaRPr>
          </a:p>
          <a:p>
            <a:endParaRPr lang="cs-CZ" altLang="cs-CZ" dirty="0" smtClean="0"/>
          </a:p>
        </p:txBody>
      </p:sp>
      <p:sp>
        <p:nvSpPr>
          <p:cNvPr id="25604" name="Rectangle 4"/>
          <p:cNvSpPr>
            <a:spLocks noChangeArrowheads="1"/>
          </p:cNvSpPr>
          <p:nvPr/>
        </p:nvSpPr>
        <p:spPr bwMode="auto">
          <a:xfrm>
            <a:off x="900113" y="1557338"/>
            <a:ext cx="7416800" cy="4679950"/>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11188" y="404813"/>
            <a:ext cx="7848600" cy="896937"/>
          </a:xfrm>
        </p:spPr>
        <p:txBody>
          <a:bodyPr/>
          <a:lstStyle/>
          <a:p>
            <a:r>
              <a:rPr lang="en-US" altLang="cs-CZ" sz="3200" b="1" dirty="0" smtClean="0">
                <a:latin typeface="+mn-lt"/>
              </a:rPr>
              <a:t>Numerical CHAs in tumor diseases</a:t>
            </a:r>
          </a:p>
        </p:txBody>
      </p:sp>
      <p:sp>
        <p:nvSpPr>
          <p:cNvPr id="26627" name="Rectangle 3"/>
          <p:cNvSpPr>
            <a:spLocks noGrp="1" noChangeArrowheads="1"/>
          </p:cNvSpPr>
          <p:nvPr>
            <p:ph type="body" idx="1"/>
          </p:nvPr>
        </p:nvSpPr>
        <p:spPr>
          <a:xfrm>
            <a:off x="611188" y="2060575"/>
            <a:ext cx="7848600" cy="3819525"/>
          </a:xfrm>
        </p:spPr>
        <p:txBody>
          <a:bodyPr/>
          <a:lstStyle/>
          <a:p>
            <a:pPr>
              <a:lnSpc>
                <a:spcPct val="80000"/>
              </a:lnSpc>
              <a:buClr>
                <a:schemeClr val="accent2"/>
              </a:buClr>
            </a:pPr>
            <a:r>
              <a:rPr lang="en-US" altLang="cs-CZ" sz="2400" u="sng" dirty="0" smtClean="0">
                <a:solidFill>
                  <a:schemeClr val="accent2"/>
                </a:solidFill>
              </a:rPr>
              <a:t>aneuploidy x polyploidy - </a:t>
            </a:r>
            <a:r>
              <a:rPr lang="en-US" altLang="cs-CZ" sz="2400" b="1" u="sng" dirty="0" smtClean="0">
                <a:solidFill>
                  <a:schemeClr val="accent2"/>
                </a:solidFill>
              </a:rPr>
              <a:t>common in </a:t>
            </a:r>
            <a:r>
              <a:rPr lang="en-US" altLang="cs-CZ" sz="2400" b="1" u="sng" dirty="0" err="1" smtClean="0">
                <a:solidFill>
                  <a:schemeClr val="accent2"/>
                </a:solidFill>
              </a:rPr>
              <a:t>tumours</a:t>
            </a:r>
            <a:r>
              <a:rPr lang="en-US" altLang="cs-CZ" sz="2400" b="1" u="sng" dirty="0" smtClean="0">
                <a:solidFill>
                  <a:schemeClr val="accent2"/>
                </a:solidFill>
              </a:rPr>
              <a:t> !</a:t>
            </a:r>
          </a:p>
          <a:p>
            <a:pPr>
              <a:lnSpc>
                <a:spcPct val="80000"/>
              </a:lnSpc>
              <a:buClr>
                <a:schemeClr val="accent2"/>
              </a:buClr>
            </a:pPr>
            <a:endParaRPr lang="en-US" altLang="cs-CZ" sz="2400" b="1" u="sng" dirty="0" smtClean="0">
              <a:solidFill>
                <a:schemeClr val="accent2"/>
              </a:solidFill>
            </a:endParaRPr>
          </a:p>
          <a:p>
            <a:pPr>
              <a:lnSpc>
                <a:spcPct val="80000"/>
              </a:lnSpc>
              <a:buClr>
                <a:schemeClr val="accent2"/>
              </a:buClr>
            </a:pPr>
            <a:r>
              <a:rPr lang="en-US" altLang="cs-CZ" sz="2400" b="1" dirty="0" err="1" smtClean="0">
                <a:solidFill>
                  <a:schemeClr val="accent2"/>
                </a:solidFill>
              </a:rPr>
              <a:t>hyperdiploidy</a:t>
            </a:r>
            <a:r>
              <a:rPr lang="en-US" altLang="cs-CZ" sz="2400" b="1" dirty="0" smtClean="0">
                <a:solidFill>
                  <a:schemeClr val="accent2"/>
                </a:solidFill>
              </a:rPr>
              <a:t> (more than 46 chromosomes</a:t>
            </a:r>
            <a:r>
              <a:rPr lang="en-US" altLang="cs-CZ" sz="2400" dirty="0" smtClean="0">
                <a:solidFill>
                  <a:schemeClr val="accent2"/>
                </a:solidFill>
              </a:rPr>
              <a:t>) - often better prognosis (ALL, multiple myeloma) ...more active tumor suppressor genes?</a:t>
            </a:r>
          </a:p>
          <a:p>
            <a:pPr>
              <a:lnSpc>
                <a:spcPct val="80000"/>
              </a:lnSpc>
              <a:buClr>
                <a:schemeClr val="accent2"/>
              </a:buClr>
            </a:pPr>
            <a:endParaRPr lang="en-US" altLang="cs-CZ" sz="2400" dirty="0" smtClean="0">
              <a:solidFill>
                <a:schemeClr val="accent2"/>
              </a:solidFill>
            </a:endParaRPr>
          </a:p>
          <a:p>
            <a:pPr>
              <a:lnSpc>
                <a:spcPct val="80000"/>
              </a:lnSpc>
              <a:buClr>
                <a:schemeClr val="accent2"/>
              </a:buClr>
            </a:pPr>
            <a:r>
              <a:rPr lang="en-US" altLang="cs-CZ" sz="2400" b="1" dirty="0" err="1" smtClean="0">
                <a:solidFill>
                  <a:schemeClr val="accent2"/>
                </a:solidFill>
              </a:rPr>
              <a:t>hypodiploidy</a:t>
            </a:r>
            <a:r>
              <a:rPr lang="en-US" altLang="cs-CZ" sz="2400" b="1" dirty="0" smtClean="0">
                <a:solidFill>
                  <a:schemeClr val="accent2"/>
                </a:solidFill>
              </a:rPr>
              <a:t> - less than 46 chromosomes </a:t>
            </a:r>
            <a:r>
              <a:rPr lang="en-US" altLang="cs-CZ" sz="2400" dirty="0" smtClean="0">
                <a:solidFill>
                  <a:schemeClr val="accent2"/>
                </a:solidFill>
              </a:rPr>
              <a:t>- worse prognosis</a:t>
            </a:r>
          </a:p>
          <a:p>
            <a:pPr>
              <a:lnSpc>
                <a:spcPct val="80000"/>
              </a:lnSpc>
              <a:buClr>
                <a:schemeClr val="accent2"/>
              </a:buClr>
            </a:pPr>
            <a:endParaRPr lang="en-US" altLang="cs-CZ" sz="2400" dirty="0" smtClean="0">
              <a:solidFill>
                <a:schemeClr val="accent2"/>
              </a:solidFill>
            </a:endParaRPr>
          </a:p>
          <a:p>
            <a:pPr>
              <a:lnSpc>
                <a:spcPct val="80000"/>
              </a:lnSpc>
              <a:buClr>
                <a:schemeClr val="accent2"/>
              </a:buClr>
            </a:pPr>
            <a:r>
              <a:rPr lang="en-US" altLang="cs-CZ" sz="2400" dirty="0" smtClean="0">
                <a:solidFill>
                  <a:schemeClr val="accent2"/>
                </a:solidFill>
              </a:rPr>
              <a:t>Methods of investigation - classical cytogenetics, I-FISH, flow cytometry, array-CGH (not ploidy</a:t>
            </a:r>
            <a:r>
              <a:rPr lang="cs-CZ" altLang="cs-CZ" sz="2400" dirty="0" smtClean="0">
                <a:solidFill>
                  <a:schemeClr val="accent2"/>
                </a:solidFill>
              </a:rPr>
              <a:t>)</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p:txBody>
          <a:bodyPr/>
          <a:lstStyle/>
          <a:p>
            <a:r>
              <a:rPr lang="en-US" altLang="cs-CZ" sz="2800" b="1" dirty="0" smtClean="0">
                <a:latin typeface="+mn-lt"/>
              </a:rPr>
              <a:t>Demonstration of </a:t>
            </a:r>
            <a:r>
              <a:rPr lang="en-US" altLang="cs-CZ" sz="2800" b="1" dirty="0" err="1" smtClean="0">
                <a:latin typeface="+mn-lt"/>
              </a:rPr>
              <a:t>hyperdiploid</a:t>
            </a:r>
            <a:r>
              <a:rPr lang="en-US" altLang="cs-CZ" sz="2800" b="1" dirty="0" smtClean="0">
                <a:latin typeface="+mn-lt"/>
              </a:rPr>
              <a:t> karyotype in a patient with myeloma - 63 chromosomes</a:t>
            </a:r>
            <a:endParaRPr lang="cs-CZ" altLang="cs-CZ" sz="2800" b="1" dirty="0" smtClean="0">
              <a:latin typeface="+mn-lt"/>
            </a:endParaRPr>
          </a:p>
        </p:txBody>
      </p:sp>
      <p:pic>
        <p:nvPicPr>
          <p:cNvPr id="286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20888" y="2540000"/>
            <a:ext cx="5184775" cy="3375025"/>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17961" dir="13500000" algn="ctr" rotWithShape="0">
                    <a:srgbClr val="800058"/>
                  </a:outerShdw>
                </a:effectLst>
              </a14:hiddenEffects>
            </a:ext>
          </a:extLst>
        </p:spPr>
      </p:pic>
      <p:sp>
        <p:nvSpPr>
          <p:cNvPr id="23556" name="TextovéPole 3"/>
          <p:cNvSpPr txBox="1">
            <a:spLocks noChangeArrowheads="1"/>
          </p:cNvSpPr>
          <p:nvPr/>
        </p:nvSpPr>
        <p:spPr bwMode="auto">
          <a:xfrm>
            <a:off x="406400" y="5934075"/>
            <a:ext cx="871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charset="-18"/>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charset="-18"/>
              </a:defRPr>
            </a:lvl2pPr>
            <a:lvl3pPr marL="1143000" indent="-228600">
              <a:spcBef>
                <a:spcPct val="20000"/>
              </a:spcBef>
              <a:buClr>
                <a:schemeClr val="tx1"/>
              </a:buClr>
              <a:buChar char="–"/>
              <a:defRPr sz="2400">
                <a:solidFill>
                  <a:schemeClr val="tx1"/>
                </a:solidFill>
                <a:latin typeface="Arial CE" charset="-18"/>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charset="-18"/>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charset="-18"/>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9pPr>
          </a:lstStyle>
          <a:p>
            <a:pPr algn="ctr">
              <a:spcBef>
                <a:spcPct val="0"/>
              </a:spcBef>
              <a:buClrTx/>
              <a:buSzTx/>
              <a:buFontTx/>
              <a:buNone/>
              <a:defRPr/>
            </a:pPr>
            <a:r>
              <a:rPr lang="en-US" altLang="cs-CZ" sz="1600" dirty="0" err="1" smtClean="0">
                <a:solidFill>
                  <a:srgbClr val="FFFF00"/>
                </a:solidFill>
                <a:latin typeface="+mn-lt"/>
              </a:rPr>
              <a:t>Hypotriploid</a:t>
            </a:r>
            <a:r>
              <a:rPr lang="en-US" altLang="cs-CZ" sz="1600" dirty="0" smtClean="0">
                <a:solidFill>
                  <a:srgbClr val="FFFF00"/>
                </a:solidFill>
                <a:latin typeface="+mn-lt"/>
              </a:rPr>
              <a:t> karyotype from patient with </a:t>
            </a:r>
            <a:r>
              <a:rPr lang="cs-CZ" altLang="cs-CZ" sz="1600" dirty="0" err="1" smtClean="0">
                <a:solidFill>
                  <a:srgbClr val="FFFF00"/>
                </a:solidFill>
                <a:latin typeface="+mn-lt"/>
              </a:rPr>
              <a:t>extramedular</a:t>
            </a:r>
            <a:r>
              <a:rPr lang="cs-CZ" altLang="cs-CZ" sz="1600" dirty="0" smtClean="0">
                <a:solidFill>
                  <a:srgbClr val="FFFF00"/>
                </a:solidFill>
                <a:latin typeface="+mn-lt"/>
              </a:rPr>
              <a:t> </a:t>
            </a:r>
            <a:r>
              <a:rPr lang="cs-CZ" altLang="cs-CZ" sz="1600" dirty="0" err="1" smtClean="0">
                <a:solidFill>
                  <a:srgbClr val="FFFF00"/>
                </a:solidFill>
                <a:latin typeface="+mn-lt"/>
              </a:rPr>
              <a:t>myeloma</a:t>
            </a:r>
            <a:r>
              <a:rPr lang="en-US" altLang="cs-CZ" sz="1600" dirty="0" smtClean="0">
                <a:solidFill>
                  <a:srgbClr val="FFFF00"/>
                </a:solidFill>
                <a:latin typeface="+mn-lt"/>
              </a:rPr>
              <a:t> relapse at the time of diagnosis detected by G-banding.  ISCN: 63,X,-X,-X,der(1),+3,+3,+3,-4,-5,-6,-6,-8,-10,-12,-13,+14,-15,-16,+18,-22,+mar,+mar</a:t>
            </a:r>
            <a:endParaRPr lang="cs-CZ" altLang="cs-CZ" sz="1600" b="1" dirty="0" smtClean="0">
              <a:solidFill>
                <a:srgbClr val="FFFF00"/>
              </a:solidFill>
              <a:latin typeface="+mn-lt"/>
            </a:endParaRPr>
          </a:p>
        </p:txBody>
      </p:sp>
      <p:sp>
        <p:nvSpPr>
          <p:cNvPr id="2" name="TextovéPole 1"/>
          <p:cNvSpPr txBox="1"/>
          <p:nvPr/>
        </p:nvSpPr>
        <p:spPr>
          <a:xfrm>
            <a:off x="971600" y="1628800"/>
            <a:ext cx="8413750" cy="1200329"/>
          </a:xfrm>
          <a:prstGeom prst="rect">
            <a:avLst/>
          </a:prstGeom>
          <a:noFill/>
        </p:spPr>
        <p:txBody>
          <a:bodyPr>
            <a:spAutoFit/>
          </a:bodyPr>
          <a:lstStyle/>
          <a:p>
            <a:pPr>
              <a:defRPr/>
            </a:pPr>
            <a:r>
              <a:rPr lang="cs-CZ" sz="2400" dirty="0" err="1">
                <a:solidFill>
                  <a:srgbClr val="FFFF00"/>
                </a:solidFill>
                <a:latin typeface="+mn-lt"/>
              </a:rPr>
              <a:t>Multiple</a:t>
            </a:r>
            <a:r>
              <a:rPr lang="cs-CZ" sz="2400" dirty="0">
                <a:solidFill>
                  <a:srgbClr val="FFFF00"/>
                </a:solidFill>
                <a:latin typeface="+mn-lt"/>
              </a:rPr>
              <a:t> </a:t>
            </a:r>
            <a:r>
              <a:rPr lang="cs-CZ" sz="2400" dirty="0" err="1">
                <a:solidFill>
                  <a:srgbClr val="FFFF00"/>
                </a:solidFill>
                <a:latin typeface="+mn-lt"/>
              </a:rPr>
              <a:t>myeloma</a:t>
            </a:r>
            <a:r>
              <a:rPr lang="cs-CZ" sz="2400" dirty="0">
                <a:solidFill>
                  <a:srgbClr val="FFFF00"/>
                </a:solidFill>
                <a:latin typeface="+mn-lt"/>
              </a:rPr>
              <a:t>: </a:t>
            </a:r>
            <a:r>
              <a:rPr lang="cs-CZ" sz="2400" dirty="0" err="1">
                <a:solidFill>
                  <a:srgbClr val="FFFF00"/>
                </a:solidFill>
                <a:latin typeface="+mn-lt"/>
              </a:rPr>
              <a:t>hyperdiploid</a:t>
            </a:r>
            <a:r>
              <a:rPr lang="cs-CZ" sz="2400" dirty="0">
                <a:solidFill>
                  <a:srgbClr val="FFFF00"/>
                </a:solidFill>
                <a:latin typeface="+mn-lt"/>
              </a:rPr>
              <a:t> </a:t>
            </a:r>
            <a:r>
              <a:rPr lang="cs-CZ" sz="2400" dirty="0" err="1">
                <a:solidFill>
                  <a:srgbClr val="FFFF00"/>
                </a:solidFill>
                <a:latin typeface="+mn-lt"/>
              </a:rPr>
              <a:t>subgroup</a:t>
            </a:r>
            <a:endParaRPr lang="cs-CZ" sz="2400" dirty="0">
              <a:solidFill>
                <a:srgbClr val="FFFF00"/>
              </a:solidFill>
              <a:latin typeface="+mn-lt"/>
            </a:endParaRPr>
          </a:p>
          <a:p>
            <a:pPr>
              <a:defRPr/>
            </a:pPr>
            <a:r>
              <a:rPr lang="cs-CZ" sz="2400" dirty="0">
                <a:solidFill>
                  <a:srgbClr val="FFFF00"/>
                </a:solidFill>
                <a:latin typeface="+mn-lt"/>
              </a:rPr>
              <a:t>                             </a:t>
            </a:r>
            <a:r>
              <a:rPr lang="cs-CZ" sz="2400" dirty="0" smtClean="0">
                <a:solidFill>
                  <a:srgbClr val="FFFF00"/>
                </a:solidFill>
                <a:latin typeface="+mn-lt"/>
              </a:rPr>
              <a:t>   </a:t>
            </a:r>
            <a:r>
              <a:rPr lang="cs-CZ" sz="2400" dirty="0">
                <a:solidFill>
                  <a:srgbClr val="FFFF00"/>
                </a:solidFill>
                <a:latin typeface="+mn-lt"/>
              </a:rPr>
              <a:t>non </a:t>
            </a:r>
            <a:r>
              <a:rPr lang="cs-CZ" sz="2400" dirty="0" err="1">
                <a:solidFill>
                  <a:srgbClr val="FFFF00"/>
                </a:solidFill>
                <a:latin typeface="+mn-lt"/>
              </a:rPr>
              <a:t>hyperdiploid</a:t>
            </a:r>
            <a:r>
              <a:rPr lang="cs-CZ" sz="2400" dirty="0">
                <a:solidFill>
                  <a:srgbClr val="FFFF00"/>
                </a:solidFill>
                <a:latin typeface="+mn-lt"/>
              </a:rPr>
              <a:t> </a:t>
            </a:r>
            <a:r>
              <a:rPr lang="cs-CZ" sz="2400" dirty="0" err="1">
                <a:solidFill>
                  <a:srgbClr val="FFFF00"/>
                </a:solidFill>
                <a:latin typeface="+mn-lt"/>
              </a:rPr>
              <a:t>subgroup</a:t>
            </a:r>
            <a:endParaRPr lang="cs-CZ" sz="2400" dirty="0">
              <a:solidFill>
                <a:srgbClr val="FFFF00"/>
              </a:solidFill>
              <a:latin typeface="+mn-lt"/>
            </a:endParaRPr>
          </a:p>
          <a:p>
            <a:pPr>
              <a:defRPr/>
            </a:pPr>
            <a:endParaRPr lang="cs-CZ" sz="2400" dirty="0">
              <a:solidFill>
                <a:srgbClr val="FFFF00"/>
              </a:solidFill>
              <a:latin typeface="+mj-lt"/>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cs-CZ" sz="2400" b="1" dirty="0" smtClean="0">
                <a:latin typeface="+mn-lt"/>
              </a:rPr>
              <a:t>Summary of whole genome profiles in 51 patients with multiple myeloma - </a:t>
            </a:r>
            <a:r>
              <a:rPr lang="en-US" altLang="cs-CZ" sz="2400" b="1" dirty="0" err="1" smtClean="0">
                <a:latin typeface="+mn-lt"/>
              </a:rPr>
              <a:t>hyperdiploid</a:t>
            </a:r>
            <a:r>
              <a:rPr lang="en-US" altLang="cs-CZ" sz="2400" b="1" dirty="0" smtClean="0">
                <a:latin typeface="+mn-lt"/>
              </a:rPr>
              <a:t> subtypes - "odd chromosome" trisomy array-CGH</a:t>
            </a:r>
            <a:endParaRPr lang="cs-CZ" altLang="cs-CZ" sz="2400" b="1" dirty="0" smtClean="0">
              <a:latin typeface="+mn-lt"/>
            </a:endParaRPr>
          </a:p>
        </p:txBody>
      </p:sp>
      <p:pic>
        <p:nvPicPr>
          <p:cNvPr id="2969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54188" y="2465388"/>
            <a:ext cx="5689600" cy="4259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TextovéPole 1"/>
          <p:cNvSpPr txBox="1">
            <a:spLocks noChangeArrowheads="1"/>
          </p:cNvSpPr>
          <p:nvPr/>
        </p:nvSpPr>
        <p:spPr bwMode="auto">
          <a:xfrm>
            <a:off x="107950" y="1628775"/>
            <a:ext cx="8856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E" charset="-18"/>
              </a:defRPr>
            </a:lvl1pPr>
            <a:lvl2pPr marL="742950" indent="-285750">
              <a:defRPr sz="2800">
                <a:solidFill>
                  <a:schemeClr val="tx1"/>
                </a:solidFill>
                <a:latin typeface="Arial CE" charset="-18"/>
              </a:defRPr>
            </a:lvl2pPr>
            <a:lvl3pPr marL="1143000" indent="-228600">
              <a:defRPr sz="2800">
                <a:solidFill>
                  <a:schemeClr val="tx1"/>
                </a:solidFill>
                <a:latin typeface="Arial CE" charset="-18"/>
              </a:defRPr>
            </a:lvl3pPr>
            <a:lvl4pPr marL="1600200" indent="-228600">
              <a:defRPr sz="2800">
                <a:solidFill>
                  <a:schemeClr val="tx1"/>
                </a:solidFill>
                <a:latin typeface="Arial CE" charset="-18"/>
              </a:defRPr>
            </a:lvl4pPr>
            <a:lvl5pPr marL="2057400" indent="-228600">
              <a:defRPr sz="2800">
                <a:solidFill>
                  <a:schemeClr val="tx1"/>
                </a:solidFill>
                <a:latin typeface="Arial CE" charset="-18"/>
              </a:defRPr>
            </a:lvl5pPr>
            <a:lvl6pPr marL="2514600" indent="-228600" eaLnBrk="0" fontAlgn="base" hangingPunct="0">
              <a:spcBef>
                <a:spcPct val="0"/>
              </a:spcBef>
              <a:spcAft>
                <a:spcPct val="0"/>
              </a:spcAft>
              <a:defRPr sz="2800">
                <a:solidFill>
                  <a:schemeClr val="tx1"/>
                </a:solidFill>
                <a:latin typeface="Arial CE" charset="-18"/>
              </a:defRPr>
            </a:lvl6pPr>
            <a:lvl7pPr marL="2971800" indent="-228600" eaLnBrk="0" fontAlgn="base" hangingPunct="0">
              <a:spcBef>
                <a:spcPct val="0"/>
              </a:spcBef>
              <a:spcAft>
                <a:spcPct val="0"/>
              </a:spcAft>
              <a:defRPr sz="2800">
                <a:solidFill>
                  <a:schemeClr val="tx1"/>
                </a:solidFill>
                <a:latin typeface="Arial CE" charset="-18"/>
              </a:defRPr>
            </a:lvl7pPr>
            <a:lvl8pPr marL="3429000" indent="-228600" eaLnBrk="0" fontAlgn="base" hangingPunct="0">
              <a:spcBef>
                <a:spcPct val="0"/>
              </a:spcBef>
              <a:spcAft>
                <a:spcPct val="0"/>
              </a:spcAft>
              <a:defRPr sz="2800">
                <a:solidFill>
                  <a:schemeClr val="tx1"/>
                </a:solidFill>
                <a:latin typeface="Arial CE" charset="-18"/>
              </a:defRPr>
            </a:lvl8pPr>
            <a:lvl9pPr marL="3886200" indent="-228600" eaLnBrk="0" fontAlgn="base" hangingPunct="0">
              <a:spcBef>
                <a:spcPct val="0"/>
              </a:spcBef>
              <a:spcAft>
                <a:spcPct val="0"/>
              </a:spcAft>
              <a:defRPr sz="2800">
                <a:solidFill>
                  <a:schemeClr val="tx1"/>
                </a:solidFill>
                <a:latin typeface="Arial CE" charset="-18"/>
              </a:defRPr>
            </a:lvl9pPr>
          </a:lstStyle>
          <a:p>
            <a:pPr>
              <a:defRPr/>
            </a:pPr>
            <a:r>
              <a:rPr lang="en-US" sz="2400" b="1" dirty="0">
                <a:solidFill>
                  <a:schemeClr val="accent2"/>
                </a:solidFill>
                <a:latin typeface="+mn-lt"/>
              </a:rPr>
              <a:t>Trisomy of chromosomes 3, 5, 7, 9, 11, 15, 17, 19 often occurs in MM - better prognosis !</a:t>
            </a:r>
            <a:endParaRPr lang="cs-CZ" sz="2400" b="1" dirty="0" smtClean="0">
              <a:solidFill>
                <a:schemeClr val="accent2"/>
              </a:solidFill>
              <a:latin typeface="+mn-lt"/>
            </a:endParaRPr>
          </a:p>
        </p:txBody>
      </p:sp>
      <p:sp>
        <p:nvSpPr>
          <p:cNvPr id="29701" name="Šipka dolů 1"/>
          <p:cNvSpPr>
            <a:spLocks noChangeArrowheads="1"/>
          </p:cNvSpPr>
          <p:nvPr/>
        </p:nvSpPr>
        <p:spPr bwMode="auto">
          <a:xfrm rot="5029532">
            <a:off x="7406482" y="2777331"/>
            <a:ext cx="395288" cy="244475"/>
          </a:xfrm>
          <a:prstGeom prst="downArrow">
            <a:avLst>
              <a:gd name="adj1" fmla="val 50000"/>
              <a:gd name="adj2" fmla="val 50000"/>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29702" name="Šipka dolů 5"/>
          <p:cNvSpPr>
            <a:spLocks noChangeArrowheads="1"/>
          </p:cNvSpPr>
          <p:nvPr/>
        </p:nvSpPr>
        <p:spPr bwMode="auto">
          <a:xfrm rot="5029532">
            <a:off x="5092701" y="2781300"/>
            <a:ext cx="393700" cy="244475"/>
          </a:xfrm>
          <a:prstGeom prst="downArrow">
            <a:avLst>
              <a:gd name="adj1" fmla="val 50000"/>
              <a:gd name="adj2" fmla="val 50000"/>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29703" name="Šipka dolů 6"/>
          <p:cNvSpPr>
            <a:spLocks noChangeArrowheads="1"/>
          </p:cNvSpPr>
          <p:nvPr/>
        </p:nvSpPr>
        <p:spPr bwMode="auto">
          <a:xfrm rot="5029532">
            <a:off x="7404894" y="4483894"/>
            <a:ext cx="395287" cy="244475"/>
          </a:xfrm>
          <a:prstGeom prst="downArrow">
            <a:avLst>
              <a:gd name="adj1" fmla="val 50000"/>
              <a:gd name="adj2" fmla="val 50000"/>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29704" name="Šipka dolů 7"/>
          <p:cNvSpPr>
            <a:spLocks noChangeArrowheads="1"/>
          </p:cNvSpPr>
          <p:nvPr/>
        </p:nvSpPr>
        <p:spPr bwMode="auto">
          <a:xfrm rot="5029532">
            <a:off x="3798888" y="3581400"/>
            <a:ext cx="393700" cy="244475"/>
          </a:xfrm>
          <a:prstGeom prst="downArrow">
            <a:avLst>
              <a:gd name="adj1" fmla="val 50000"/>
              <a:gd name="adj2" fmla="val 50000"/>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29705" name="Šipka dolů 8"/>
          <p:cNvSpPr>
            <a:spLocks noChangeArrowheads="1"/>
          </p:cNvSpPr>
          <p:nvPr/>
        </p:nvSpPr>
        <p:spPr bwMode="auto">
          <a:xfrm rot="5029532">
            <a:off x="6246813" y="3371850"/>
            <a:ext cx="393700" cy="244475"/>
          </a:xfrm>
          <a:prstGeom prst="downArrow">
            <a:avLst>
              <a:gd name="adj1" fmla="val 50000"/>
              <a:gd name="adj2" fmla="val 50000"/>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29706" name="Šipka dolů 9"/>
          <p:cNvSpPr>
            <a:spLocks noChangeArrowheads="1"/>
          </p:cNvSpPr>
          <p:nvPr/>
        </p:nvSpPr>
        <p:spPr bwMode="auto">
          <a:xfrm rot="5029532">
            <a:off x="2719388" y="4433887"/>
            <a:ext cx="393700" cy="244475"/>
          </a:xfrm>
          <a:prstGeom prst="downArrow">
            <a:avLst>
              <a:gd name="adj1" fmla="val 50000"/>
              <a:gd name="adj2" fmla="val 50000"/>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07504" y="260648"/>
            <a:ext cx="9001000" cy="1152525"/>
          </a:xfrm>
        </p:spPr>
        <p:txBody>
          <a:bodyPr/>
          <a:lstStyle/>
          <a:p>
            <a:r>
              <a:rPr lang="cs-CZ" altLang="cs-CZ" sz="2400" b="1" dirty="0" smtClean="0"/>
              <a:t/>
            </a:r>
            <a:br>
              <a:rPr lang="cs-CZ" altLang="cs-CZ" sz="2400" b="1" dirty="0" smtClean="0"/>
            </a:br>
            <a:r>
              <a:rPr lang="cs-CZ" altLang="cs-CZ" sz="2400" b="1" dirty="0" smtClean="0"/>
              <a:t/>
            </a:r>
            <a:br>
              <a:rPr lang="cs-CZ" altLang="cs-CZ" sz="2400" b="1" dirty="0" smtClean="0"/>
            </a:br>
            <a:r>
              <a:rPr lang="cs-CZ" altLang="cs-CZ" sz="2400" b="1" dirty="0" smtClean="0"/>
              <a:t/>
            </a:r>
            <a:br>
              <a:rPr lang="cs-CZ" altLang="cs-CZ" sz="2400" b="1" dirty="0" smtClean="0"/>
            </a:br>
            <a:r>
              <a:rPr lang="cs-CZ" altLang="cs-CZ" sz="2400" b="1" dirty="0" smtClean="0"/>
              <a:t/>
            </a:r>
            <a:br>
              <a:rPr lang="cs-CZ" altLang="cs-CZ" sz="2400" b="1" dirty="0" smtClean="0"/>
            </a:br>
            <a:r>
              <a:rPr lang="cs-CZ" altLang="cs-CZ" sz="2400" b="1" dirty="0" smtClean="0"/>
              <a:t/>
            </a:r>
            <a:br>
              <a:rPr lang="cs-CZ" altLang="cs-CZ" sz="2400" b="1" dirty="0" smtClean="0"/>
            </a:br>
            <a:r>
              <a:rPr lang="cs-CZ" altLang="cs-CZ" sz="2400" b="1" dirty="0" smtClean="0"/>
              <a:t/>
            </a:r>
            <a:br>
              <a:rPr lang="cs-CZ" altLang="cs-CZ" sz="2400" b="1" dirty="0" smtClean="0"/>
            </a:br>
            <a:r>
              <a:rPr lang="cs-CZ" altLang="cs-CZ" sz="2400" b="1" dirty="0" smtClean="0"/>
              <a:t/>
            </a:r>
            <a:br>
              <a:rPr lang="cs-CZ" altLang="cs-CZ" sz="2400" b="1" dirty="0" smtClean="0"/>
            </a:br>
            <a:r>
              <a:rPr lang="en-US" altLang="cs-CZ" sz="2800" b="1" dirty="0">
                <a:latin typeface="+mn-lt"/>
              </a:rPr>
              <a:t>Consequences of individual chromosomal aberrations in the process of </a:t>
            </a:r>
            <a:r>
              <a:rPr lang="en-US" altLang="cs-CZ" sz="2800" b="1" dirty="0" smtClean="0">
                <a:latin typeface="+mn-lt"/>
              </a:rPr>
              <a:t>carcinogenesis</a:t>
            </a:r>
            <a:endParaRPr lang="cs-CZ" altLang="cs-CZ" sz="2800" b="1" dirty="0" smtClean="0">
              <a:solidFill>
                <a:schemeClr val="tx1"/>
              </a:solidFill>
              <a:latin typeface="+mn-lt"/>
            </a:endParaRPr>
          </a:p>
        </p:txBody>
      </p:sp>
      <p:sp>
        <p:nvSpPr>
          <p:cNvPr id="30723" name="Rectangle 3"/>
          <p:cNvSpPr>
            <a:spLocks noGrp="1" noChangeArrowheads="1"/>
          </p:cNvSpPr>
          <p:nvPr>
            <p:ph type="body" idx="1"/>
          </p:nvPr>
        </p:nvSpPr>
        <p:spPr/>
        <p:txBody>
          <a:bodyPr/>
          <a:lstStyle/>
          <a:p>
            <a:pPr marL="0" indent="0" algn="just">
              <a:lnSpc>
                <a:spcPct val="90000"/>
              </a:lnSpc>
              <a:buClr>
                <a:schemeClr val="accent2"/>
              </a:buClr>
              <a:buSzTx/>
              <a:buNone/>
            </a:pPr>
            <a:r>
              <a:rPr lang="en-US" altLang="cs-CZ" sz="2400" b="1" u="sng" dirty="0" smtClean="0"/>
              <a:t>Translocation</a:t>
            </a:r>
            <a:r>
              <a:rPr lang="cs-CZ" altLang="cs-CZ" sz="2400" b="1" u="sng" dirty="0" smtClean="0"/>
              <a:t>s</a:t>
            </a:r>
            <a:endParaRPr lang="cs-CZ" altLang="cs-CZ" sz="2400" b="1" u="sng" dirty="0" smtClean="0">
              <a:solidFill>
                <a:schemeClr val="accent2"/>
              </a:solidFill>
            </a:endParaRPr>
          </a:p>
          <a:p>
            <a:pPr algn="just">
              <a:lnSpc>
                <a:spcPct val="90000"/>
              </a:lnSpc>
              <a:buClr>
                <a:schemeClr val="accent2"/>
              </a:buClr>
              <a:buSzTx/>
              <a:buFont typeface="Monotype Sorts" pitchFamily="2" charset="2"/>
              <a:buChar char="n"/>
            </a:pPr>
            <a:r>
              <a:rPr lang="en-US" altLang="cs-CZ" sz="1800" b="1" dirty="0">
                <a:solidFill>
                  <a:schemeClr val="accent2"/>
                </a:solidFill>
              </a:rPr>
              <a:t>genes directly involved in the </a:t>
            </a:r>
            <a:r>
              <a:rPr lang="en-US" altLang="cs-CZ" sz="1800" b="1" dirty="0" err="1">
                <a:solidFill>
                  <a:schemeClr val="accent2"/>
                </a:solidFill>
              </a:rPr>
              <a:t>tumour</a:t>
            </a:r>
            <a:r>
              <a:rPr lang="en-US" altLang="cs-CZ" sz="1800" b="1" dirty="0">
                <a:solidFill>
                  <a:schemeClr val="accent2"/>
                </a:solidFill>
              </a:rPr>
              <a:t> process identified at the </a:t>
            </a:r>
            <a:r>
              <a:rPr lang="en-US" altLang="cs-CZ" sz="1800" b="1" dirty="0" smtClean="0">
                <a:solidFill>
                  <a:schemeClr val="accent2"/>
                </a:solidFill>
              </a:rPr>
              <a:t>breakpoints</a:t>
            </a:r>
            <a:endParaRPr lang="cs-CZ" altLang="cs-CZ" sz="1800" b="1" dirty="0" smtClean="0">
              <a:solidFill>
                <a:schemeClr val="accent2"/>
              </a:solidFill>
            </a:endParaRPr>
          </a:p>
          <a:p>
            <a:pPr marL="0" indent="0" algn="just">
              <a:lnSpc>
                <a:spcPct val="90000"/>
              </a:lnSpc>
              <a:buClr>
                <a:schemeClr val="accent2"/>
              </a:buClr>
              <a:buSzTx/>
              <a:buNone/>
            </a:pPr>
            <a:endParaRPr lang="cs-CZ" altLang="cs-CZ" sz="1800" b="1" dirty="0" smtClean="0">
              <a:solidFill>
                <a:schemeClr val="accent2"/>
              </a:solidFill>
            </a:endParaRPr>
          </a:p>
          <a:p>
            <a:pPr marL="0" indent="0" algn="just">
              <a:lnSpc>
                <a:spcPct val="90000"/>
              </a:lnSpc>
              <a:buClr>
                <a:schemeClr val="accent2"/>
              </a:buClr>
              <a:buSzTx/>
              <a:buNone/>
            </a:pPr>
            <a:r>
              <a:rPr lang="en-US" altLang="cs-CZ" sz="1800" b="1" dirty="0" smtClean="0"/>
              <a:t>There </a:t>
            </a:r>
            <a:r>
              <a:rPr lang="en-US" altLang="cs-CZ" sz="1800" b="1" dirty="0"/>
              <a:t>are two principal consequences of translocations and inversions:</a:t>
            </a:r>
          </a:p>
          <a:p>
            <a:pPr algn="just">
              <a:lnSpc>
                <a:spcPct val="90000"/>
              </a:lnSpc>
              <a:buClr>
                <a:schemeClr val="accent2"/>
              </a:buClr>
              <a:buSzTx/>
              <a:buFont typeface="Monotype Sorts" pitchFamily="2" charset="2"/>
              <a:buChar char="n"/>
            </a:pPr>
            <a:endParaRPr lang="en-US" altLang="cs-CZ" sz="1800" b="1" dirty="0">
              <a:solidFill>
                <a:schemeClr val="accent2"/>
              </a:solidFill>
            </a:endParaRPr>
          </a:p>
          <a:p>
            <a:pPr lvl="1" algn="just">
              <a:lnSpc>
                <a:spcPct val="90000"/>
              </a:lnSpc>
              <a:buClr>
                <a:schemeClr val="accent2"/>
              </a:buClr>
              <a:buSzTx/>
            </a:pPr>
            <a:r>
              <a:rPr lang="en-US" altLang="cs-CZ" sz="1800" dirty="0">
                <a:solidFill>
                  <a:schemeClr val="accent2"/>
                </a:solidFill>
              </a:rPr>
              <a:t>a break site within genes on each chromosome, rearranging them to create a fusion gene encoding a chimeric protein involved in the </a:t>
            </a:r>
            <a:r>
              <a:rPr lang="en-US" altLang="cs-CZ" sz="1800" b="1" dirty="0">
                <a:solidFill>
                  <a:schemeClr val="accent2"/>
                </a:solidFill>
              </a:rPr>
              <a:t>malignant process</a:t>
            </a:r>
          </a:p>
          <a:p>
            <a:pPr lvl="1" algn="just">
              <a:lnSpc>
                <a:spcPct val="90000"/>
              </a:lnSpc>
              <a:buClr>
                <a:schemeClr val="accent2"/>
              </a:buClr>
              <a:buSzTx/>
            </a:pPr>
            <a:endParaRPr lang="en-US" altLang="cs-CZ" sz="1800" b="1" dirty="0">
              <a:solidFill>
                <a:schemeClr val="accent2"/>
              </a:solidFill>
            </a:endParaRPr>
          </a:p>
          <a:p>
            <a:pPr lvl="1" algn="just">
              <a:lnSpc>
                <a:spcPct val="90000"/>
              </a:lnSpc>
              <a:buClr>
                <a:schemeClr val="accent2"/>
              </a:buClr>
              <a:buSzTx/>
            </a:pPr>
            <a:r>
              <a:rPr lang="en-US" altLang="cs-CZ" sz="1800" b="1" dirty="0">
                <a:solidFill>
                  <a:schemeClr val="accent2"/>
                </a:solidFill>
              </a:rPr>
              <a:t>deregulation of gene expression </a:t>
            </a:r>
            <a:r>
              <a:rPr lang="en-US" altLang="cs-CZ" sz="1800" dirty="0">
                <a:solidFill>
                  <a:schemeClr val="accent2"/>
                </a:solidFill>
              </a:rPr>
              <a:t>by translocation to a strong promoter region (gene for T-cell receptor or immunoglobulin protein near proto-oncogene) ...often transcription factors</a:t>
            </a:r>
          </a:p>
          <a:p>
            <a:pPr algn="just">
              <a:lnSpc>
                <a:spcPct val="90000"/>
              </a:lnSpc>
              <a:buClr>
                <a:schemeClr val="accent2"/>
              </a:buClr>
              <a:buSzTx/>
              <a:buFont typeface="Monotype Sorts" pitchFamily="2" charset="2"/>
              <a:buChar char="n"/>
            </a:pPr>
            <a:endParaRPr lang="cs-CZ" altLang="cs-CZ" sz="1800" b="1" dirty="0" smtClean="0">
              <a:solidFill>
                <a:schemeClr val="accent2"/>
              </a:solidFill>
            </a:endParaRPr>
          </a:p>
        </p:txBody>
      </p:sp>
      <p:sp>
        <p:nvSpPr>
          <p:cNvPr id="30724" name="Obdélník 1"/>
          <p:cNvSpPr>
            <a:spLocks noChangeArrowheads="1"/>
          </p:cNvSpPr>
          <p:nvPr/>
        </p:nvSpPr>
        <p:spPr bwMode="auto">
          <a:xfrm>
            <a:off x="395288" y="1700213"/>
            <a:ext cx="8424862" cy="4752975"/>
          </a:xfrm>
          <a:prstGeom prst="rect">
            <a:avLst/>
          </a:prstGeom>
          <a:noFill/>
          <a:ln w="3810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228600"/>
            <a:ext cx="7848600" cy="896938"/>
          </a:xfrm>
        </p:spPr>
        <p:txBody>
          <a:bodyPr/>
          <a:lstStyle/>
          <a:p>
            <a:r>
              <a:rPr lang="cs-CZ" altLang="cs-CZ" b="1" dirty="0" err="1" smtClean="0">
                <a:latin typeface="+mn-lt"/>
              </a:rPr>
              <a:t>Translocations</a:t>
            </a:r>
            <a:r>
              <a:rPr lang="cs-CZ" altLang="cs-CZ" b="1" dirty="0" smtClean="0">
                <a:latin typeface="+mn-lt"/>
              </a:rPr>
              <a:t> and </a:t>
            </a:r>
            <a:r>
              <a:rPr lang="cs-CZ" altLang="cs-CZ" b="1" dirty="0" err="1" smtClean="0">
                <a:latin typeface="+mn-lt"/>
              </a:rPr>
              <a:t>tumors</a:t>
            </a:r>
            <a:endParaRPr lang="cs-CZ" altLang="cs-CZ" b="1" dirty="0" smtClean="0">
              <a:latin typeface="+mn-lt"/>
            </a:endParaRPr>
          </a:p>
        </p:txBody>
      </p:sp>
      <p:pic>
        <p:nvPicPr>
          <p:cNvPr id="317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90513" y="1989138"/>
            <a:ext cx="4857750" cy="4103687"/>
          </a:xfrm>
        </p:spPr>
      </p:pic>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350" y="2133600"/>
            <a:ext cx="3240088" cy="31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9701" name="TextovéPole 1"/>
          <p:cNvSpPr txBox="1">
            <a:spLocks noChangeArrowheads="1"/>
          </p:cNvSpPr>
          <p:nvPr/>
        </p:nvSpPr>
        <p:spPr bwMode="auto">
          <a:xfrm>
            <a:off x="5467350" y="5307013"/>
            <a:ext cx="38544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charset="-18"/>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charset="-18"/>
              </a:defRPr>
            </a:lvl2pPr>
            <a:lvl3pPr marL="1143000" indent="-228600">
              <a:spcBef>
                <a:spcPct val="20000"/>
              </a:spcBef>
              <a:buClr>
                <a:schemeClr val="tx1"/>
              </a:buClr>
              <a:buChar char="–"/>
              <a:defRPr sz="2400">
                <a:solidFill>
                  <a:schemeClr val="tx1"/>
                </a:solidFill>
                <a:latin typeface="Arial CE" charset="-18"/>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charset="-18"/>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charset="-18"/>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9pPr>
          </a:lstStyle>
          <a:p>
            <a:pPr>
              <a:spcBef>
                <a:spcPct val="0"/>
              </a:spcBef>
              <a:buClrTx/>
              <a:buSzTx/>
              <a:buFontTx/>
              <a:buNone/>
              <a:defRPr/>
            </a:pPr>
            <a:r>
              <a:rPr lang="en-US" altLang="cs-CZ" sz="2000" b="1" dirty="0">
                <a:latin typeface="+mj-lt"/>
              </a:rPr>
              <a:t>Discovered fusion genes - counts</a:t>
            </a:r>
          </a:p>
          <a:p>
            <a:pPr>
              <a:spcBef>
                <a:spcPct val="0"/>
              </a:spcBef>
              <a:buClrTx/>
              <a:buSzTx/>
              <a:buFontTx/>
              <a:buNone/>
              <a:defRPr/>
            </a:pPr>
            <a:r>
              <a:rPr lang="en-US" altLang="cs-CZ" sz="2000" b="1" dirty="0" err="1" smtClean="0">
                <a:latin typeface="+mj-lt"/>
              </a:rPr>
              <a:t>Hemat</a:t>
            </a:r>
            <a:r>
              <a:rPr lang="cs-CZ" altLang="cs-CZ" sz="2000" b="1" dirty="0" smtClean="0">
                <a:latin typeface="+mj-lt"/>
              </a:rPr>
              <a:t>. </a:t>
            </a:r>
            <a:r>
              <a:rPr lang="en-US" altLang="cs-CZ" sz="2000" b="1" dirty="0" smtClean="0">
                <a:latin typeface="+mj-lt"/>
              </a:rPr>
              <a:t>l </a:t>
            </a:r>
            <a:r>
              <a:rPr lang="en-US" altLang="cs-CZ" sz="2000" b="1" dirty="0">
                <a:latin typeface="+mj-lt"/>
              </a:rPr>
              <a:t>malignancies - 1231</a:t>
            </a:r>
          </a:p>
          <a:p>
            <a:pPr>
              <a:spcBef>
                <a:spcPct val="0"/>
              </a:spcBef>
              <a:buClrTx/>
              <a:buSzTx/>
              <a:buFontTx/>
              <a:buNone/>
              <a:defRPr/>
            </a:pPr>
            <a:r>
              <a:rPr lang="en-US" altLang="cs-CZ" sz="2000" b="1" dirty="0">
                <a:latin typeface="+mj-lt"/>
              </a:rPr>
              <a:t>Solid </a:t>
            </a:r>
            <a:r>
              <a:rPr lang="en-US" altLang="cs-CZ" sz="2000" b="1" dirty="0" err="1">
                <a:latin typeface="+mj-lt"/>
              </a:rPr>
              <a:t>tumours</a:t>
            </a:r>
            <a:r>
              <a:rPr lang="en-US" altLang="cs-CZ" sz="2000" b="1" dirty="0">
                <a:latin typeface="+mj-lt"/>
              </a:rPr>
              <a:t> - </a:t>
            </a:r>
            <a:r>
              <a:rPr lang="en-US" altLang="cs-CZ" sz="2000" b="1" dirty="0" smtClean="0">
                <a:latin typeface="+mj-lt"/>
              </a:rPr>
              <a:t>9641</a:t>
            </a:r>
            <a:endParaRPr lang="en-US" altLang="cs-CZ" sz="2000" b="1" dirty="0">
              <a:latin typeface="+mj-lt"/>
            </a:endParaRPr>
          </a:p>
        </p:txBody>
      </p:sp>
      <p:sp>
        <p:nvSpPr>
          <p:cNvPr id="2" name="Zaoblený obdélník 1"/>
          <p:cNvSpPr/>
          <p:nvPr/>
        </p:nvSpPr>
        <p:spPr bwMode="auto">
          <a:xfrm>
            <a:off x="7451725" y="4941888"/>
            <a:ext cx="576263" cy="169862"/>
          </a:xfrm>
          <a:prstGeom prst="roundRect">
            <a:avLst/>
          </a:prstGeom>
          <a:noFill/>
          <a:ln w="31750" cap="flat" cmpd="sng" algn="ctr">
            <a:solidFill>
              <a:schemeClr val="tx2">
                <a:lumMod val="75000"/>
              </a:schemeClr>
            </a:solidFill>
            <a:prstDash val="solid"/>
            <a:round/>
            <a:headEnd type="none" w="sm" len="sm"/>
            <a:tailEnd type="none" w="sm" len="sm"/>
          </a:ln>
          <a:effectLst/>
          <a:extLst/>
        </p:spPr>
        <p:txBody>
          <a:bodyPr/>
          <a:lstStyle/>
          <a:p>
            <a:pPr>
              <a:defRPr/>
            </a:pPr>
            <a:endParaRPr lang="cs-CZ">
              <a:latin typeface="Arial CE" charset="-18"/>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09600" y="228600"/>
            <a:ext cx="7848600" cy="1066800"/>
          </a:xfrm>
        </p:spPr>
        <p:txBody>
          <a:bodyPr/>
          <a:lstStyle/>
          <a:p>
            <a:pPr>
              <a:defRPr/>
            </a:pPr>
            <a:r>
              <a:rPr lang="cs-CZ" sz="3200" b="1" dirty="0" err="1" smtClean="0">
                <a:solidFill>
                  <a:srgbClr val="00FFFF"/>
                </a:solidFill>
                <a:effectLst>
                  <a:outerShdw blurRad="38100" dist="38100" dir="2700000" algn="tl">
                    <a:srgbClr val="000000"/>
                  </a:outerShdw>
                </a:effectLst>
              </a:rPr>
              <a:t>Developopmnet</a:t>
            </a:r>
            <a:r>
              <a:rPr lang="cs-CZ" sz="3200" b="1" dirty="0" smtClean="0">
                <a:solidFill>
                  <a:srgbClr val="00FFFF"/>
                </a:solidFill>
                <a:effectLst>
                  <a:outerShdw blurRad="38100" dist="38100" dir="2700000" algn="tl">
                    <a:srgbClr val="000000"/>
                  </a:outerShdw>
                </a:effectLst>
              </a:rPr>
              <a:t> </a:t>
            </a:r>
            <a:r>
              <a:rPr lang="cs-CZ" sz="3200" b="1" dirty="0" err="1" smtClean="0">
                <a:solidFill>
                  <a:srgbClr val="00FFFF"/>
                </a:solidFill>
                <a:effectLst>
                  <a:outerShdw blurRad="38100" dist="38100" dir="2700000" algn="tl">
                    <a:srgbClr val="000000"/>
                  </a:outerShdw>
                </a:effectLst>
              </a:rPr>
              <a:t>of</a:t>
            </a:r>
            <a:r>
              <a:rPr lang="cs-CZ" sz="3200" b="1" dirty="0" smtClean="0">
                <a:solidFill>
                  <a:srgbClr val="00FFFF"/>
                </a:solidFill>
                <a:effectLst>
                  <a:outerShdw blurRad="38100" dist="38100" dir="2700000" algn="tl">
                    <a:srgbClr val="000000"/>
                  </a:outerShdw>
                </a:effectLst>
              </a:rPr>
              <a:t> tumor </a:t>
            </a:r>
            <a:r>
              <a:rPr lang="cs-CZ" sz="3200" b="1" dirty="0" err="1" smtClean="0">
                <a:solidFill>
                  <a:srgbClr val="00FFFF"/>
                </a:solidFill>
                <a:effectLst>
                  <a:outerShdw blurRad="38100" dist="38100" dir="2700000" algn="tl">
                    <a:srgbClr val="000000"/>
                  </a:outerShdw>
                </a:effectLst>
              </a:rPr>
              <a:t>genetics</a:t>
            </a:r>
            <a:r>
              <a:rPr lang="cs-CZ" sz="3200" b="1" dirty="0" smtClean="0">
                <a:solidFill>
                  <a:srgbClr val="00FFFF"/>
                </a:solidFill>
                <a:effectLst>
                  <a:outerShdw blurRad="38100" dist="38100" dir="2700000" algn="tl">
                    <a:srgbClr val="000000"/>
                  </a:outerShdw>
                </a:effectLst>
              </a:rPr>
              <a:t>                                </a:t>
            </a:r>
            <a:r>
              <a:rPr lang="cs-CZ" sz="3200" b="1" i="1" dirty="0" smtClean="0">
                <a:solidFill>
                  <a:srgbClr val="00FFFF"/>
                </a:solidFill>
                <a:effectLst>
                  <a:outerShdw blurRad="38100" dist="38100" dir="2700000" algn="tl">
                    <a:srgbClr val="000000"/>
                  </a:outerShdw>
                </a:effectLst>
              </a:rPr>
              <a:t>(</a:t>
            </a:r>
            <a:r>
              <a:rPr lang="cs-CZ" sz="3200" b="1" i="1" dirty="0" err="1" smtClean="0">
                <a:solidFill>
                  <a:srgbClr val="00FFFF"/>
                </a:solidFill>
                <a:effectLst>
                  <a:outerShdw blurRad="38100" dist="38100" dir="2700000" algn="tl">
                    <a:srgbClr val="000000"/>
                  </a:outerShdw>
                </a:effectLst>
              </a:rPr>
              <a:t>cytogenetics</a:t>
            </a:r>
            <a:r>
              <a:rPr lang="cs-CZ" sz="3200" b="1" i="1" dirty="0" smtClean="0">
                <a:solidFill>
                  <a:srgbClr val="00FFFF"/>
                </a:solidFill>
                <a:effectLst>
                  <a:outerShdw blurRad="38100" dist="38100" dir="2700000" algn="tl">
                    <a:srgbClr val="000000"/>
                  </a:outerShdw>
                </a:effectLst>
              </a:rPr>
              <a:t>)</a:t>
            </a:r>
          </a:p>
        </p:txBody>
      </p:sp>
      <p:sp>
        <p:nvSpPr>
          <p:cNvPr id="5123" name="Rectangle 3"/>
          <p:cNvSpPr>
            <a:spLocks noGrp="1" noChangeArrowheads="1"/>
          </p:cNvSpPr>
          <p:nvPr>
            <p:ph type="body" sz="half" idx="1"/>
          </p:nvPr>
        </p:nvSpPr>
        <p:spPr>
          <a:xfrm>
            <a:off x="614363" y="1252538"/>
            <a:ext cx="3733800" cy="609600"/>
          </a:xfrm>
        </p:spPr>
        <p:txBody>
          <a:bodyPr/>
          <a:lstStyle/>
          <a:p>
            <a:pPr algn="ctr">
              <a:lnSpc>
                <a:spcPct val="90000"/>
              </a:lnSpc>
              <a:buFont typeface="Monotype Sorts" pitchFamily="2" charset="2"/>
              <a:buNone/>
              <a:tabLst>
                <a:tab pos="95250" algn="l"/>
              </a:tabLst>
              <a:defRPr/>
            </a:pPr>
            <a:r>
              <a:rPr lang="cs-CZ" altLang="cs-CZ" sz="2000" b="1" dirty="0" smtClean="0">
                <a:solidFill>
                  <a:srgbClr val="FFFFFF"/>
                </a:solidFill>
                <a:latin typeface="Arial" charset="0"/>
              </a:rPr>
              <a:t>      </a:t>
            </a:r>
            <a:r>
              <a:rPr lang="cs-CZ" altLang="cs-CZ" sz="2000" b="1" dirty="0" smtClean="0">
                <a:solidFill>
                  <a:srgbClr val="FFFFFF"/>
                </a:solidFill>
                <a:latin typeface="+mj-lt"/>
              </a:rPr>
              <a:t>David </a:t>
            </a:r>
            <a:r>
              <a:rPr lang="cs-CZ" altLang="cs-CZ" sz="2000" b="1" dirty="0" err="1" smtClean="0">
                <a:solidFill>
                  <a:srgbClr val="FFFFFF"/>
                </a:solidFill>
                <a:latin typeface="+mj-lt"/>
              </a:rPr>
              <a:t>Hanseman</a:t>
            </a:r>
            <a:r>
              <a:rPr lang="cs-CZ" altLang="cs-CZ" sz="2000" b="1" dirty="0" smtClean="0">
                <a:solidFill>
                  <a:srgbClr val="FFFFFF"/>
                </a:solidFill>
                <a:latin typeface="+mj-lt"/>
              </a:rPr>
              <a:t> (1890) Theodor </a:t>
            </a:r>
            <a:r>
              <a:rPr lang="cs-CZ" altLang="cs-CZ" sz="2000" b="1" dirty="0" err="1" smtClean="0">
                <a:solidFill>
                  <a:srgbClr val="FFFFFF"/>
                </a:solidFill>
                <a:latin typeface="+mj-lt"/>
              </a:rPr>
              <a:t>Boveri</a:t>
            </a:r>
            <a:r>
              <a:rPr lang="cs-CZ" altLang="cs-CZ" sz="2000" b="1" dirty="0" smtClean="0">
                <a:solidFill>
                  <a:srgbClr val="FFFFFF"/>
                </a:solidFill>
                <a:latin typeface="+mj-lt"/>
              </a:rPr>
              <a:t> (1914</a:t>
            </a:r>
            <a:r>
              <a:rPr lang="cs-CZ" altLang="cs-CZ" sz="2000" b="1" dirty="0" smtClean="0">
                <a:solidFill>
                  <a:srgbClr val="FFFFFF"/>
                </a:solidFill>
                <a:latin typeface="Arial" charset="0"/>
              </a:rPr>
              <a:t>)</a:t>
            </a:r>
          </a:p>
          <a:p>
            <a:pPr>
              <a:lnSpc>
                <a:spcPct val="90000"/>
              </a:lnSpc>
              <a:buFont typeface="Monotype Sorts" pitchFamily="2" charset="2"/>
              <a:buNone/>
              <a:tabLst>
                <a:tab pos="95250" algn="l"/>
              </a:tabLst>
              <a:defRPr/>
            </a:pPr>
            <a:endParaRPr lang="cs-CZ" altLang="cs-CZ" sz="2000" b="1" dirty="0" smtClean="0">
              <a:solidFill>
                <a:srgbClr val="FFFFFF"/>
              </a:solidFill>
              <a:latin typeface="Arial" charset="0"/>
            </a:endParaRPr>
          </a:p>
          <a:p>
            <a:pPr>
              <a:lnSpc>
                <a:spcPct val="90000"/>
              </a:lnSpc>
              <a:buFont typeface="Monotype Sorts" pitchFamily="2" charset="2"/>
              <a:buNone/>
              <a:tabLst>
                <a:tab pos="95250" algn="l"/>
              </a:tabLst>
              <a:defRPr/>
            </a:pPr>
            <a:endParaRPr lang="cs-CZ" altLang="cs-CZ" sz="2400" b="1" dirty="0" smtClean="0">
              <a:solidFill>
                <a:srgbClr val="FFFFFF"/>
              </a:solidFill>
              <a:latin typeface="Arial" charset="0"/>
            </a:endParaRPr>
          </a:p>
          <a:p>
            <a:pPr>
              <a:lnSpc>
                <a:spcPct val="90000"/>
              </a:lnSpc>
              <a:buFont typeface="Monotype Sorts" pitchFamily="2" charset="2"/>
              <a:buNone/>
              <a:tabLst>
                <a:tab pos="95250" algn="l"/>
              </a:tabLst>
              <a:defRPr/>
            </a:pPr>
            <a:endParaRPr lang="cs-CZ" altLang="cs-CZ" sz="2400" b="1" dirty="0" smtClean="0">
              <a:solidFill>
                <a:srgbClr val="FFFFFF"/>
              </a:solidFill>
              <a:latin typeface="Arial" charset="0"/>
            </a:endParaRPr>
          </a:p>
          <a:p>
            <a:pPr>
              <a:lnSpc>
                <a:spcPct val="90000"/>
              </a:lnSpc>
              <a:buFont typeface="Monotype Sorts" pitchFamily="2" charset="2"/>
              <a:buNone/>
              <a:tabLst>
                <a:tab pos="95250" algn="l"/>
              </a:tabLst>
              <a:defRPr/>
            </a:pPr>
            <a:endParaRPr lang="cs-CZ" altLang="cs-CZ" sz="2400" b="1" dirty="0" smtClean="0">
              <a:solidFill>
                <a:srgbClr val="FFFFFF"/>
              </a:solidFill>
              <a:latin typeface="Arial" charset="0"/>
            </a:endParaRPr>
          </a:p>
          <a:p>
            <a:pPr>
              <a:lnSpc>
                <a:spcPct val="90000"/>
              </a:lnSpc>
              <a:tabLst>
                <a:tab pos="95250" algn="l"/>
              </a:tabLst>
              <a:defRPr/>
            </a:pPr>
            <a:endParaRPr lang="cs-CZ" altLang="cs-CZ" sz="2400" b="1" dirty="0" smtClean="0">
              <a:solidFill>
                <a:srgbClr val="FFFFFF"/>
              </a:solidFill>
              <a:latin typeface="Arial" charset="0"/>
            </a:endParaRPr>
          </a:p>
        </p:txBody>
      </p:sp>
      <p:pic>
        <p:nvPicPr>
          <p:cNvPr id="5124" name="Picture 4"/>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5029200" y="4724400"/>
            <a:ext cx="2819400" cy="1879600"/>
          </a:xfrm>
          <a:noFill/>
        </p:spPr>
      </p:pic>
      <p:pic>
        <p:nvPicPr>
          <p:cNvPr id="5125" name="Picture 5" descr="46,XXa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219200" y="4648200"/>
            <a:ext cx="2971800" cy="1981200"/>
          </a:xfrm>
          <a:noFill/>
        </p:spPr>
      </p:pic>
      <p:sp>
        <p:nvSpPr>
          <p:cNvPr id="5126" name="Rectangle 6"/>
          <p:cNvSpPr>
            <a:spLocks noChangeArrowheads="1"/>
          </p:cNvSpPr>
          <p:nvPr/>
        </p:nvSpPr>
        <p:spPr bwMode="auto">
          <a:xfrm>
            <a:off x="990600" y="41910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charset="-18"/>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charset="-18"/>
              </a:defRPr>
            </a:lvl2pPr>
            <a:lvl3pPr marL="1143000" indent="-228600">
              <a:spcBef>
                <a:spcPct val="20000"/>
              </a:spcBef>
              <a:buClr>
                <a:schemeClr val="tx1"/>
              </a:buClr>
              <a:buChar char="–"/>
              <a:defRPr sz="2400">
                <a:solidFill>
                  <a:schemeClr val="tx1"/>
                </a:solidFill>
                <a:latin typeface="Arial CE" charset="-18"/>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charset="-18"/>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charset="-18"/>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9pPr>
          </a:lstStyle>
          <a:p>
            <a:pPr eaLnBrk="1" hangingPunct="1">
              <a:buSzTx/>
              <a:buFontTx/>
              <a:buNone/>
              <a:defRPr/>
            </a:pPr>
            <a:r>
              <a:rPr lang="cs-CZ" altLang="cs-CZ" sz="1800" b="1" dirty="0" smtClean="0">
                <a:solidFill>
                  <a:srgbClr val="FFFFFF"/>
                </a:solidFill>
                <a:latin typeface="Arial" charset="0"/>
              </a:rPr>
              <a:t>  </a:t>
            </a:r>
            <a:r>
              <a:rPr lang="cs-CZ" altLang="cs-CZ" sz="1800" b="1" dirty="0" err="1" smtClean="0">
                <a:solidFill>
                  <a:srgbClr val="FFFFFF"/>
                </a:solidFill>
                <a:latin typeface="+mj-lt"/>
              </a:rPr>
              <a:t>Tjio</a:t>
            </a:r>
            <a:r>
              <a:rPr lang="cs-CZ" altLang="cs-CZ" sz="1800" b="1" dirty="0" smtClean="0">
                <a:solidFill>
                  <a:srgbClr val="FFFFFF"/>
                </a:solidFill>
                <a:latin typeface="+mj-lt"/>
              </a:rPr>
              <a:t> and </a:t>
            </a:r>
            <a:r>
              <a:rPr lang="cs-CZ" altLang="cs-CZ" sz="1800" b="1" dirty="0" err="1" smtClean="0">
                <a:solidFill>
                  <a:srgbClr val="FFFFFF"/>
                </a:solidFill>
                <a:latin typeface="+mj-lt"/>
              </a:rPr>
              <a:t>Levan</a:t>
            </a:r>
            <a:r>
              <a:rPr lang="cs-CZ" altLang="cs-CZ" sz="1800" b="1" dirty="0" smtClean="0">
                <a:solidFill>
                  <a:srgbClr val="FFFFFF"/>
                </a:solidFill>
                <a:latin typeface="+mj-lt"/>
              </a:rPr>
              <a:t>  (1956)</a:t>
            </a:r>
          </a:p>
        </p:txBody>
      </p:sp>
      <p:pic>
        <p:nvPicPr>
          <p:cNvPr id="5127" name="Picture 7" descr="Mit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0613" y="2460625"/>
            <a:ext cx="25304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8"/>
          <p:cNvSpPr>
            <a:spLocks noChangeArrowheads="1"/>
          </p:cNvSpPr>
          <p:nvPr/>
        </p:nvSpPr>
        <p:spPr bwMode="auto">
          <a:xfrm>
            <a:off x="4633913" y="1557338"/>
            <a:ext cx="4767262"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charset="-18"/>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charset="-18"/>
              </a:defRPr>
            </a:lvl2pPr>
            <a:lvl3pPr marL="1143000" indent="-228600">
              <a:spcBef>
                <a:spcPct val="20000"/>
              </a:spcBef>
              <a:buClr>
                <a:schemeClr val="tx1"/>
              </a:buClr>
              <a:buChar char="–"/>
              <a:defRPr sz="2400">
                <a:solidFill>
                  <a:schemeClr val="tx1"/>
                </a:solidFill>
                <a:latin typeface="Arial CE" charset="-18"/>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charset="-18"/>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charset="-18"/>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9pPr>
          </a:lstStyle>
          <a:p>
            <a:pPr eaLnBrk="1" hangingPunct="1">
              <a:lnSpc>
                <a:spcPct val="90000"/>
              </a:lnSpc>
              <a:buSzTx/>
              <a:buFontTx/>
              <a:buNone/>
              <a:defRPr/>
            </a:pPr>
            <a:r>
              <a:rPr lang="cs-CZ" altLang="cs-CZ" sz="2400" b="1" dirty="0" err="1" smtClean="0">
                <a:solidFill>
                  <a:srgbClr val="FFFFFF"/>
                </a:solidFill>
                <a:latin typeface="+mj-lt"/>
              </a:rPr>
              <a:t>Nowell</a:t>
            </a:r>
            <a:r>
              <a:rPr lang="cs-CZ" altLang="cs-CZ" sz="2400" b="1" dirty="0" smtClean="0">
                <a:solidFill>
                  <a:srgbClr val="FFFFFF"/>
                </a:solidFill>
                <a:latin typeface="+mj-lt"/>
              </a:rPr>
              <a:t> a </a:t>
            </a:r>
            <a:r>
              <a:rPr lang="cs-CZ" altLang="cs-CZ" sz="2400" b="1" dirty="0" err="1" smtClean="0">
                <a:solidFill>
                  <a:srgbClr val="FFFFFF"/>
                </a:solidFill>
                <a:latin typeface="+mj-lt"/>
              </a:rPr>
              <a:t>Hungerford</a:t>
            </a:r>
            <a:r>
              <a:rPr lang="cs-CZ" altLang="cs-CZ" sz="2400" b="1" dirty="0" smtClean="0">
                <a:solidFill>
                  <a:srgbClr val="FFFFFF"/>
                </a:solidFill>
                <a:latin typeface="+mj-lt"/>
              </a:rPr>
              <a:t>  (1960) </a:t>
            </a:r>
          </a:p>
        </p:txBody>
      </p:sp>
      <p:sp>
        <p:nvSpPr>
          <p:cNvPr id="5129" name="Rectangle 9"/>
          <p:cNvSpPr>
            <a:spLocks noChangeArrowheads="1"/>
          </p:cNvSpPr>
          <p:nvPr/>
        </p:nvSpPr>
        <p:spPr bwMode="auto">
          <a:xfrm>
            <a:off x="4876800" y="4267200"/>
            <a:ext cx="55213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charset="-18"/>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charset="-18"/>
              </a:defRPr>
            </a:lvl2pPr>
            <a:lvl3pPr marL="1143000" indent="-228600">
              <a:spcBef>
                <a:spcPct val="20000"/>
              </a:spcBef>
              <a:buClr>
                <a:schemeClr val="tx1"/>
              </a:buClr>
              <a:buChar char="–"/>
              <a:defRPr sz="2400">
                <a:solidFill>
                  <a:schemeClr val="tx1"/>
                </a:solidFill>
                <a:latin typeface="Arial CE" charset="-18"/>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charset="-18"/>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charset="-18"/>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9pPr>
          </a:lstStyle>
          <a:p>
            <a:pPr eaLnBrk="1" hangingPunct="1">
              <a:lnSpc>
                <a:spcPct val="90000"/>
              </a:lnSpc>
              <a:buSzTx/>
              <a:buFontTx/>
              <a:buNone/>
              <a:defRPr/>
            </a:pPr>
            <a:r>
              <a:rPr lang="cs-CZ" altLang="cs-CZ" sz="1800" b="1" dirty="0" err="1" smtClean="0">
                <a:solidFill>
                  <a:srgbClr val="FFFFFF"/>
                </a:solidFill>
                <a:latin typeface="+mj-lt"/>
              </a:rPr>
              <a:t>Rowley</a:t>
            </a:r>
            <a:r>
              <a:rPr lang="cs-CZ" altLang="cs-CZ" sz="1800" b="1" dirty="0" smtClean="0">
                <a:solidFill>
                  <a:srgbClr val="FFFFFF"/>
                </a:solidFill>
                <a:latin typeface="+mj-lt"/>
              </a:rPr>
              <a:t> (1973) </a:t>
            </a:r>
          </a:p>
        </p:txBody>
      </p:sp>
      <p:pic>
        <p:nvPicPr>
          <p:cNvPr id="5130" name="Picture 10" descr="Bove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425700"/>
            <a:ext cx="13065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31" name="Přímá spojnice 2"/>
          <p:cNvCxnSpPr>
            <a:cxnSpLocks noChangeShapeType="1"/>
          </p:cNvCxnSpPr>
          <p:nvPr/>
        </p:nvCxnSpPr>
        <p:spPr bwMode="auto">
          <a:xfrm>
            <a:off x="8027988" y="3097213"/>
            <a:ext cx="576262" cy="0"/>
          </a:xfrm>
          <a:prstGeom prst="line">
            <a:avLst/>
          </a:prstGeom>
          <a:noFill/>
          <a:ln w="12700" algn="ctr">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2" name="Přímá spojnice 4"/>
          <p:cNvCxnSpPr>
            <a:cxnSpLocks noChangeShapeType="1"/>
          </p:cNvCxnSpPr>
          <p:nvPr/>
        </p:nvCxnSpPr>
        <p:spPr bwMode="auto">
          <a:xfrm>
            <a:off x="8604250" y="3097213"/>
            <a:ext cx="0" cy="2419350"/>
          </a:xfrm>
          <a:prstGeom prst="line">
            <a:avLst/>
          </a:prstGeom>
          <a:noFill/>
          <a:ln w="12700" algn="ctr">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3" name="Přímá spojnice se šipkou 6"/>
          <p:cNvCxnSpPr>
            <a:cxnSpLocks noChangeShapeType="1"/>
          </p:cNvCxnSpPr>
          <p:nvPr/>
        </p:nvCxnSpPr>
        <p:spPr bwMode="auto">
          <a:xfrm flipH="1">
            <a:off x="8101013" y="5516563"/>
            <a:ext cx="503237" cy="0"/>
          </a:xfrm>
          <a:prstGeom prst="straightConnector1">
            <a:avLst/>
          </a:prstGeom>
          <a:noFill/>
          <a:ln w="12700"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ovéPole 1"/>
          <p:cNvSpPr txBox="1"/>
          <p:nvPr/>
        </p:nvSpPr>
        <p:spPr>
          <a:xfrm>
            <a:off x="827088" y="1841500"/>
            <a:ext cx="3889375" cy="584775"/>
          </a:xfrm>
          <a:prstGeom prst="rect">
            <a:avLst/>
          </a:prstGeom>
          <a:noFill/>
        </p:spPr>
        <p:txBody>
          <a:bodyPr>
            <a:spAutoFit/>
          </a:bodyPr>
          <a:lstStyle/>
          <a:p>
            <a:pPr>
              <a:defRPr/>
            </a:pPr>
            <a:r>
              <a:rPr lang="en-US" sz="1600" dirty="0">
                <a:latin typeface="+mj-lt"/>
              </a:rPr>
              <a:t>The first theories on the relationship between mitotic disorders and tumorigenesis</a:t>
            </a:r>
            <a:endParaRPr lang="cs-CZ" sz="1600" dirty="0">
              <a:latin typeface="+mj-lt"/>
            </a:endParaRPr>
          </a:p>
        </p:txBody>
      </p:sp>
      <p:sp>
        <p:nvSpPr>
          <p:cNvPr id="3" name="TextovéPole 2"/>
          <p:cNvSpPr txBox="1"/>
          <p:nvPr/>
        </p:nvSpPr>
        <p:spPr>
          <a:xfrm>
            <a:off x="4876800" y="1981200"/>
            <a:ext cx="3367608" cy="369332"/>
          </a:xfrm>
          <a:prstGeom prst="rect">
            <a:avLst/>
          </a:prstGeom>
          <a:noFill/>
        </p:spPr>
        <p:txBody>
          <a:bodyPr wrap="square">
            <a:spAutoFit/>
          </a:bodyPr>
          <a:lstStyle/>
          <a:p>
            <a:pPr>
              <a:defRPr/>
            </a:pPr>
            <a:r>
              <a:rPr lang="cs-CZ" sz="1800" dirty="0">
                <a:latin typeface="+mj-lt"/>
              </a:rPr>
              <a:t>    </a:t>
            </a:r>
            <a:r>
              <a:rPr lang="cs-CZ" sz="1800" dirty="0" err="1" smtClean="0">
                <a:latin typeface="+mj-lt"/>
              </a:rPr>
              <a:t>Discovery</a:t>
            </a:r>
            <a:r>
              <a:rPr lang="cs-CZ" sz="1800" dirty="0" smtClean="0">
                <a:latin typeface="+mj-lt"/>
              </a:rPr>
              <a:t> </a:t>
            </a:r>
            <a:r>
              <a:rPr lang="cs-CZ" sz="1800" dirty="0" err="1" smtClean="0">
                <a:latin typeface="+mj-lt"/>
              </a:rPr>
              <a:t>of</a:t>
            </a:r>
            <a:r>
              <a:rPr lang="cs-CZ" sz="1800" dirty="0" smtClean="0">
                <a:latin typeface="+mj-lt"/>
              </a:rPr>
              <a:t>  </a:t>
            </a:r>
            <a:r>
              <a:rPr lang="cs-CZ" sz="1800" dirty="0" err="1">
                <a:latin typeface="+mj-lt"/>
              </a:rPr>
              <a:t>Ph</a:t>
            </a:r>
            <a:r>
              <a:rPr lang="cs-CZ" sz="1800" dirty="0">
                <a:latin typeface="+mj-lt"/>
              </a:rPr>
              <a:t> chromozomu</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23850" y="116632"/>
            <a:ext cx="8153400" cy="1143000"/>
          </a:xfrm>
        </p:spPr>
        <p:txBody>
          <a:bodyPr/>
          <a:lstStyle/>
          <a:p>
            <a:r>
              <a:rPr lang="en-US" altLang="cs-CZ" sz="2400" b="1" dirty="0" smtClean="0">
                <a:latin typeface="+mn-lt"/>
              </a:rPr>
              <a:t>Consequences of individual chromosomal aberrations in the process of carcinogenesis</a:t>
            </a:r>
            <a:br>
              <a:rPr lang="en-US" altLang="cs-CZ" sz="2400" b="1" dirty="0" smtClean="0">
                <a:latin typeface="+mn-lt"/>
              </a:rPr>
            </a:br>
            <a:r>
              <a:rPr lang="en-US" altLang="cs-CZ" sz="2000" b="1" dirty="0" smtClean="0">
                <a:solidFill>
                  <a:schemeClr val="tx1"/>
                </a:solidFill>
                <a:latin typeface="+mn-lt"/>
              </a:rPr>
              <a:t>Translations associated with creation of chimeric protein</a:t>
            </a:r>
            <a:r>
              <a:rPr lang="cs-CZ" altLang="cs-CZ" sz="2000" b="1" dirty="0" smtClean="0">
                <a:solidFill>
                  <a:schemeClr val="tx1"/>
                </a:solidFill>
                <a:latin typeface="+mn-lt"/>
              </a:rPr>
              <a:t>s</a:t>
            </a:r>
            <a:endParaRPr lang="en-US" altLang="cs-CZ" sz="2400" b="1" dirty="0" smtClean="0">
              <a:solidFill>
                <a:schemeClr val="tx1"/>
              </a:solidFill>
              <a:latin typeface="+mn-lt"/>
            </a:endParaRPr>
          </a:p>
        </p:txBody>
      </p:sp>
      <p:sp>
        <p:nvSpPr>
          <p:cNvPr id="32771" name="Rectangle 3"/>
          <p:cNvSpPr>
            <a:spLocks noGrp="1" noChangeArrowheads="1"/>
          </p:cNvSpPr>
          <p:nvPr>
            <p:ph type="body" sz="half" idx="1"/>
          </p:nvPr>
        </p:nvSpPr>
        <p:spPr>
          <a:xfrm>
            <a:off x="179388" y="1341438"/>
            <a:ext cx="5562600" cy="5181600"/>
          </a:xfrm>
        </p:spPr>
        <p:txBody>
          <a:bodyPr/>
          <a:lstStyle/>
          <a:p>
            <a:pPr algn="just">
              <a:buSzPct val="80000"/>
              <a:buFont typeface="Monotype Sorts" pitchFamily="2" charset="2"/>
              <a:buNone/>
            </a:pPr>
            <a:r>
              <a:rPr lang="en-US" altLang="cs-CZ" sz="2400" b="1" dirty="0" smtClean="0"/>
              <a:t>	</a:t>
            </a:r>
            <a:r>
              <a:rPr lang="en-US" altLang="cs-CZ" sz="2000" b="1" u="sng" dirty="0" smtClean="0"/>
              <a:t>t(9;22) – chronic myeloid leukemia</a:t>
            </a:r>
            <a:r>
              <a:rPr lang="cs-CZ" altLang="cs-CZ" sz="2000" b="1" u="sng" dirty="0" smtClean="0"/>
              <a:t> (CML)</a:t>
            </a:r>
            <a:r>
              <a:rPr lang="en-US" altLang="cs-CZ" sz="2000" b="1" u="sng" dirty="0" smtClean="0"/>
              <a:t> </a:t>
            </a:r>
            <a:endParaRPr lang="cs-CZ" altLang="cs-CZ" sz="2000" b="1" u="sng" dirty="0" smtClean="0"/>
          </a:p>
          <a:p>
            <a:pPr algn="just">
              <a:buSzPct val="80000"/>
              <a:buFont typeface="Monotype Sorts" pitchFamily="2" charset="2"/>
              <a:buNone/>
            </a:pPr>
            <a:r>
              <a:rPr lang="cs-CZ" altLang="cs-CZ" sz="2000" b="1" dirty="0" smtClean="0"/>
              <a:t>		</a:t>
            </a:r>
            <a:r>
              <a:rPr lang="en-US" altLang="cs-CZ" sz="2000" b="1" dirty="0" smtClean="0"/>
              <a:t>„PH“ chromosome</a:t>
            </a:r>
            <a:endParaRPr lang="cs-CZ" altLang="cs-CZ" sz="2000" b="1" dirty="0" smtClean="0"/>
          </a:p>
          <a:p>
            <a:pPr algn="just">
              <a:buSzPct val="80000"/>
              <a:buFont typeface="Monotype Sorts" pitchFamily="2" charset="2"/>
              <a:buNone/>
            </a:pPr>
            <a:r>
              <a:rPr lang="en-US" altLang="cs-CZ" sz="1800" dirty="0" smtClean="0">
                <a:solidFill>
                  <a:schemeClr val="accent2"/>
                </a:solidFill>
              </a:rPr>
              <a:t>the cellular </a:t>
            </a:r>
            <a:r>
              <a:rPr lang="en-US" altLang="cs-CZ" sz="1800" b="1" dirty="0" smtClean="0">
                <a:solidFill>
                  <a:schemeClr val="accent2"/>
                </a:solidFill>
              </a:rPr>
              <a:t>proto-oncogene </a:t>
            </a:r>
            <a:r>
              <a:rPr lang="en-US" altLang="cs-CZ" sz="1800" b="1" i="1" dirty="0" smtClean="0">
                <a:solidFill>
                  <a:schemeClr val="accent2"/>
                </a:solidFill>
              </a:rPr>
              <a:t>ABL </a:t>
            </a:r>
            <a:r>
              <a:rPr lang="en-US" altLang="cs-CZ" sz="1800" dirty="0" smtClean="0">
                <a:solidFill>
                  <a:schemeClr val="accent2"/>
                </a:solidFill>
              </a:rPr>
              <a:t>is localized on chromosome </a:t>
            </a:r>
            <a:r>
              <a:rPr lang="en-US" altLang="cs-CZ" sz="1800" b="1" dirty="0" smtClean="0">
                <a:solidFill>
                  <a:schemeClr val="accent2"/>
                </a:solidFill>
              </a:rPr>
              <a:t>9q34</a:t>
            </a:r>
            <a:r>
              <a:rPr lang="en-US" altLang="cs-CZ" sz="1800" dirty="0" smtClean="0">
                <a:solidFill>
                  <a:schemeClr val="accent2"/>
                </a:solidFill>
              </a:rPr>
              <a:t>, the </a:t>
            </a:r>
            <a:r>
              <a:rPr lang="en-US" altLang="cs-CZ" sz="1800" b="1" i="1" dirty="0" smtClean="0">
                <a:solidFill>
                  <a:schemeClr val="accent2"/>
                </a:solidFill>
              </a:rPr>
              <a:t>BCR</a:t>
            </a:r>
            <a:r>
              <a:rPr lang="en-US" altLang="cs-CZ" sz="1800" dirty="0" smtClean="0">
                <a:solidFill>
                  <a:schemeClr val="accent2"/>
                </a:solidFill>
              </a:rPr>
              <a:t> gene on chromosome </a:t>
            </a:r>
            <a:r>
              <a:rPr lang="en-US" altLang="cs-CZ" sz="1800" b="1" dirty="0" smtClean="0">
                <a:solidFill>
                  <a:schemeClr val="accent2"/>
                </a:solidFill>
              </a:rPr>
              <a:t>22q11</a:t>
            </a:r>
          </a:p>
          <a:p>
            <a:pPr>
              <a:buSzPct val="80000"/>
            </a:pPr>
            <a:r>
              <a:rPr lang="en-US" altLang="cs-CZ" sz="1800" dirty="0" smtClean="0">
                <a:solidFill>
                  <a:schemeClr val="accent2"/>
                </a:solidFill>
              </a:rPr>
              <a:t>during translocation, mutual exchange of parts of both chromosomes </a:t>
            </a:r>
            <a:r>
              <a:rPr lang="en-US" altLang="cs-CZ" sz="1800" dirty="0" err="1" smtClean="0">
                <a:solidFill>
                  <a:schemeClr val="accent2"/>
                </a:solidFill>
              </a:rPr>
              <a:t>cration</a:t>
            </a:r>
            <a:r>
              <a:rPr lang="en-US" altLang="cs-CZ" sz="1800" dirty="0" smtClean="0">
                <a:solidFill>
                  <a:schemeClr val="accent2"/>
                </a:solidFill>
              </a:rPr>
              <a:t> of a </a:t>
            </a:r>
            <a:r>
              <a:rPr lang="en-US" altLang="cs-CZ" sz="1800" b="1" dirty="0" smtClean="0">
                <a:solidFill>
                  <a:schemeClr val="accent2"/>
                </a:solidFill>
              </a:rPr>
              <a:t>BCR/ABL</a:t>
            </a:r>
            <a:r>
              <a:rPr lang="en-US" altLang="cs-CZ" sz="1800" dirty="0" smtClean="0">
                <a:solidFill>
                  <a:schemeClr val="accent2"/>
                </a:solidFill>
              </a:rPr>
              <a:t> fusion gene is created which encodes the hybrid </a:t>
            </a:r>
            <a:r>
              <a:rPr lang="en-US" altLang="cs-CZ" sz="1800" b="1" dirty="0" smtClean="0">
                <a:solidFill>
                  <a:schemeClr val="accent2"/>
                </a:solidFill>
              </a:rPr>
              <a:t>protein p210</a:t>
            </a:r>
            <a:r>
              <a:rPr lang="en-US" altLang="cs-CZ" sz="1800" dirty="0" smtClean="0">
                <a:solidFill>
                  <a:schemeClr val="accent2"/>
                </a:solidFill>
              </a:rPr>
              <a:t>, which initiates the malignant process...several breakpoints</a:t>
            </a:r>
          </a:p>
          <a:p>
            <a:pPr marL="0" indent="0">
              <a:buSzPct val="80000"/>
              <a:buNone/>
            </a:pPr>
            <a:r>
              <a:rPr lang="en-US" altLang="cs-CZ" sz="2000" b="1" u="sng" dirty="0" smtClean="0"/>
              <a:t>t(15;17) – acute myeloid leukemia (AML</a:t>
            </a:r>
            <a:r>
              <a:rPr lang="en-US" altLang="cs-CZ" sz="2000" b="1" dirty="0" smtClean="0"/>
              <a:t>) </a:t>
            </a:r>
            <a:r>
              <a:rPr lang="en-US" altLang="cs-CZ" sz="2000" b="1" dirty="0" smtClean="0">
                <a:solidFill>
                  <a:schemeClr val="accent2"/>
                </a:solidFill>
              </a:rPr>
              <a:t> </a:t>
            </a:r>
          </a:p>
          <a:p>
            <a:pPr>
              <a:buSzPct val="80000"/>
            </a:pPr>
            <a:r>
              <a:rPr lang="en-US" altLang="cs-CZ" sz="2000" b="1" dirty="0" smtClean="0">
                <a:solidFill>
                  <a:schemeClr val="accent2"/>
                </a:solidFill>
              </a:rPr>
              <a:t>PML/RARA fusion protein </a:t>
            </a:r>
            <a:r>
              <a:rPr lang="en-US" altLang="cs-CZ" sz="2000" dirty="0" smtClean="0">
                <a:solidFill>
                  <a:schemeClr val="accent2"/>
                </a:solidFill>
              </a:rPr>
              <a:t>is likely the target protein in trans retinoic acid therapy </a:t>
            </a:r>
          </a:p>
          <a:p>
            <a:pPr>
              <a:buSzPct val="80000"/>
            </a:pPr>
            <a:r>
              <a:rPr lang="en-US" altLang="cs-CZ" sz="2000" dirty="0" smtClean="0">
                <a:solidFill>
                  <a:schemeClr val="accent2"/>
                </a:solidFill>
              </a:rPr>
              <a:t>direct relationship between treatment of genetic defect and malignancy </a:t>
            </a:r>
          </a:p>
        </p:txBody>
      </p:sp>
      <p:pic>
        <p:nvPicPr>
          <p:cNvPr id="32772"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878513" y="1676400"/>
            <a:ext cx="3276600" cy="2514600"/>
          </a:xfrm>
        </p:spPr>
      </p:pic>
      <p:sp>
        <p:nvSpPr>
          <p:cNvPr id="32773" name="Rectangle 5"/>
          <p:cNvSpPr>
            <a:spLocks noChangeArrowheads="1"/>
          </p:cNvSpPr>
          <p:nvPr/>
        </p:nvSpPr>
        <p:spPr bwMode="auto">
          <a:xfrm>
            <a:off x="8001000" y="1676400"/>
            <a:ext cx="1143000" cy="2514600"/>
          </a:xfrm>
          <a:prstGeom prst="rect">
            <a:avLst/>
          </a:prstGeom>
          <a:gradFill rotWithShape="0">
            <a:gsLst>
              <a:gs pos="0">
                <a:srgbClr val="3D0029"/>
              </a:gs>
              <a:gs pos="100000">
                <a:srgbClr val="990066"/>
              </a:gs>
            </a:gsLst>
            <a:lin ang="5400000" scaled="1"/>
          </a:gra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pic>
        <p:nvPicPr>
          <p:cNvPr id="32774" name="Picture 6"/>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011863" y="4437063"/>
            <a:ext cx="2908300" cy="2305050"/>
          </a:xfr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 y="44624"/>
            <a:ext cx="8496300" cy="1296988"/>
          </a:xfrm>
        </p:spPr>
        <p:txBody>
          <a:bodyPr/>
          <a:lstStyle/>
          <a:p>
            <a:r>
              <a:rPr lang="en-US" altLang="cs-CZ" sz="2400" b="1" dirty="0">
                <a:latin typeface="+mn-lt"/>
              </a:rPr>
              <a:t>Consequences of individual chromosomal aberrations in the process of </a:t>
            </a:r>
            <a:r>
              <a:rPr lang="en-US" altLang="cs-CZ" sz="2400" b="1" dirty="0" smtClean="0">
                <a:latin typeface="+mn-lt"/>
              </a:rPr>
              <a:t>carcinogenesis</a:t>
            </a:r>
            <a:r>
              <a:rPr lang="cs-CZ" altLang="cs-CZ" sz="2400" b="1" dirty="0" smtClean="0">
                <a:latin typeface="+mn-lt"/>
              </a:rPr>
              <a:t/>
            </a:r>
            <a:br>
              <a:rPr lang="cs-CZ" altLang="cs-CZ" sz="2400" b="1" dirty="0" smtClean="0">
                <a:latin typeface="+mn-lt"/>
              </a:rPr>
            </a:br>
            <a:r>
              <a:rPr lang="cs-CZ" altLang="cs-CZ" sz="2000" b="1" dirty="0" err="1" smtClean="0">
                <a:solidFill>
                  <a:schemeClr val="tx1"/>
                </a:solidFill>
                <a:latin typeface="+mn-lt"/>
              </a:rPr>
              <a:t>Translocations</a:t>
            </a:r>
            <a:r>
              <a:rPr lang="cs-CZ" altLang="cs-CZ" sz="2000" b="1" dirty="0" smtClean="0">
                <a:solidFill>
                  <a:schemeClr val="tx1"/>
                </a:solidFill>
                <a:latin typeface="+mn-lt"/>
              </a:rPr>
              <a:t> </a:t>
            </a:r>
            <a:r>
              <a:rPr lang="cs-CZ" altLang="cs-CZ" sz="2000" b="1" dirty="0" err="1" smtClean="0">
                <a:solidFill>
                  <a:schemeClr val="tx1"/>
                </a:solidFill>
                <a:latin typeface="+mn-lt"/>
              </a:rPr>
              <a:t>associted</a:t>
            </a:r>
            <a:r>
              <a:rPr lang="cs-CZ" altLang="cs-CZ" sz="2000" b="1" dirty="0" smtClean="0">
                <a:solidFill>
                  <a:schemeClr val="tx1"/>
                </a:solidFill>
                <a:latin typeface="+mn-lt"/>
              </a:rPr>
              <a:t> </a:t>
            </a:r>
            <a:r>
              <a:rPr lang="cs-CZ" altLang="cs-CZ" sz="2000" b="1" dirty="0" err="1" smtClean="0">
                <a:solidFill>
                  <a:schemeClr val="tx1"/>
                </a:solidFill>
                <a:latin typeface="+mn-lt"/>
              </a:rPr>
              <a:t>with</a:t>
            </a:r>
            <a:r>
              <a:rPr lang="cs-CZ" altLang="cs-CZ" sz="2000" b="1" dirty="0" smtClean="0">
                <a:solidFill>
                  <a:schemeClr val="tx1"/>
                </a:solidFill>
                <a:latin typeface="+mn-lt"/>
              </a:rPr>
              <a:t> </a:t>
            </a:r>
            <a:r>
              <a:rPr lang="cs-CZ" altLang="cs-CZ" sz="2000" b="1" dirty="0" err="1" smtClean="0">
                <a:solidFill>
                  <a:schemeClr val="tx1"/>
                </a:solidFill>
                <a:latin typeface="+mn-lt"/>
              </a:rPr>
              <a:t>protooncogen</a:t>
            </a:r>
            <a:r>
              <a:rPr lang="cs-CZ" altLang="cs-CZ" sz="2000" b="1" dirty="0" smtClean="0">
                <a:solidFill>
                  <a:schemeClr val="tx1"/>
                </a:solidFill>
                <a:latin typeface="+mn-lt"/>
              </a:rPr>
              <a:t> </a:t>
            </a:r>
            <a:r>
              <a:rPr lang="cs-CZ" altLang="cs-CZ" sz="2000" b="1" dirty="0" err="1" smtClean="0">
                <a:solidFill>
                  <a:schemeClr val="tx1"/>
                </a:solidFill>
                <a:latin typeface="+mn-lt"/>
              </a:rPr>
              <a:t>activation</a:t>
            </a:r>
            <a:r>
              <a:rPr lang="cs-CZ" altLang="cs-CZ" sz="2000" b="1" dirty="0" smtClean="0">
                <a:solidFill>
                  <a:schemeClr val="tx1"/>
                </a:solidFill>
                <a:latin typeface="+mn-lt"/>
              </a:rPr>
              <a:t> </a:t>
            </a:r>
          </a:p>
        </p:txBody>
      </p:sp>
      <p:sp>
        <p:nvSpPr>
          <p:cNvPr id="33795" name="Rectangle 3"/>
          <p:cNvSpPr>
            <a:spLocks noGrp="1" noChangeArrowheads="1"/>
          </p:cNvSpPr>
          <p:nvPr>
            <p:ph type="body" sz="half" idx="1"/>
          </p:nvPr>
        </p:nvSpPr>
        <p:spPr>
          <a:xfrm>
            <a:off x="250825" y="1593304"/>
            <a:ext cx="4702175" cy="4572000"/>
          </a:xfrm>
        </p:spPr>
        <p:txBody>
          <a:bodyPr/>
          <a:lstStyle/>
          <a:p>
            <a:pPr>
              <a:buNone/>
            </a:pPr>
            <a:r>
              <a:rPr lang="cs-CZ" altLang="cs-CZ" sz="1800" b="1" u="sng" dirty="0"/>
              <a:t>t(8;14</a:t>
            </a:r>
            <a:r>
              <a:rPr lang="cs-CZ" altLang="cs-CZ" sz="1800" b="1" u="sng" dirty="0" smtClean="0"/>
              <a:t>) - </a:t>
            </a:r>
            <a:r>
              <a:rPr lang="cs-CZ" altLang="cs-CZ" sz="1800" b="1" u="sng" dirty="0" err="1" smtClean="0"/>
              <a:t>Acute</a:t>
            </a:r>
            <a:r>
              <a:rPr lang="cs-CZ" altLang="cs-CZ" sz="1800" b="1" u="sng" dirty="0" smtClean="0"/>
              <a:t> </a:t>
            </a:r>
            <a:r>
              <a:rPr lang="cs-CZ" altLang="cs-CZ" sz="1800" b="1" u="sng" dirty="0" err="1"/>
              <a:t>Lymphoblastic</a:t>
            </a:r>
            <a:r>
              <a:rPr lang="cs-CZ" altLang="cs-CZ" sz="1800" b="1" u="sng" dirty="0"/>
              <a:t> </a:t>
            </a:r>
            <a:r>
              <a:rPr lang="cs-CZ" altLang="cs-CZ" sz="1800" b="1" u="sng" dirty="0" err="1"/>
              <a:t>Leukemia</a:t>
            </a:r>
            <a:r>
              <a:rPr lang="cs-CZ" altLang="cs-CZ" sz="1800" b="1" u="sng" dirty="0"/>
              <a:t> </a:t>
            </a:r>
          </a:p>
          <a:p>
            <a:pPr algn="just"/>
            <a:r>
              <a:rPr lang="cs-CZ" altLang="cs-CZ" sz="1800" b="1" dirty="0" smtClean="0">
                <a:solidFill>
                  <a:srgbClr val="FFFF00"/>
                </a:solidFill>
              </a:rPr>
              <a:t>c-MYC </a:t>
            </a:r>
            <a:r>
              <a:rPr lang="cs-CZ" altLang="cs-CZ" sz="1800" b="1" dirty="0" err="1">
                <a:solidFill>
                  <a:srgbClr val="FFFF00"/>
                </a:solidFill>
              </a:rPr>
              <a:t>oncogene</a:t>
            </a:r>
            <a:r>
              <a:rPr lang="cs-CZ" altLang="cs-CZ" sz="1800" b="1" dirty="0">
                <a:solidFill>
                  <a:srgbClr val="FFFF00"/>
                </a:solidFill>
              </a:rPr>
              <a:t> </a:t>
            </a:r>
            <a:r>
              <a:rPr lang="cs-CZ" altLang="cs-CZ" sz="1800" b="1" dirty="0" err="1">
                <a:solidFill>
                  <a:srgbClr val="FFFF00"/>
                </a:solidFill>
              </a:rPr>
              <a:t>from</a:t>
            </a:r>
            <a:r>
              <a:rPr lang="cs-CZ" altLang="cs-CZ" sz="1800" b="1" dirty="0">
                <a:solidFill>
                  <a:srgbClr val="FFFF00"/>
                </a:solidFill>
              </a:rPr>
              <a:t> 8q24 </a:t>
            </a:r>
            <a:r>
              <a:rPr lang="cs-CZ" altLang="cs-CZ" sz="1800" b="1" dirty="0" err="1">
                <a:solidFill>
                  <a:srgbClr val="FFFF00"/>
                </a:solidFill>
              </a:rPr>
              <a:t>moved</a:t>
            </a:r>
            <a:r>
              <a:rPr lang="cs-CZ" altLang="cs-CZ" sz="1800" b="1" dirty="0">
                <a:solidFill>
                  <a:srgbClr val="FFFF00"/>
                </a:solidFill>
              </a:rPr>
              <a:t> to </a:t>
            </a:r>
            <a:r>
              <a:rPr lang="cs-CZ" altLang="cs-CZ" sz="1800" b="1" dirty="0" err="1">
                <a:solidFill>
                  <a:srgbClr val="FFFF00"/>
                </a:solidFill>
              </a:rPr>
              <a:t>the</a:t>
            </a:r>
            <a:r>
              <a:rPr lang="cs-CZ" altLang="cs-CZ" sz="1800" b="1" dirty="0">
                <a:solidFill>
                  <a:srgbClr val="FFFF00"/>
                </a:solidFill>
              </a:rPr>
              <a:t> </a:t>
            </a:r>
            <a:r>
              <a:rPr lang="cs-CZ" altLang="cs-CZ" sz="1800" b="1" dirty="0" err="1">
                <a:solidFill>
                  <a:srgbClr val="FFFF00"/>
                </a:solidFill>
              </a:rPr>
              <a:t>immunoglobulin</a:t>
            </a:r>
            <a:r>
              <a:rPr lang="cs-CZ" altLang="cs-CZ" sz="1800" b="1" dirty="0">
                <a:solidFill>
                  <a:srgbClr val="FFFF00"/>
                </a:solidFill>
              </a:rPr>
              <a:t> </a:t>
            </a:r>
            <a:r>
              <a:rPr lang="cs-CZ" altLang="cs-CZ" sz="1800" b="1" dirty="0" err="1">
                <a:solidFill>
                  <a:srgbClr val="FFFF00"/>
                </a:solidFill>
              </a:rPr>
              <a:t>heavy</a:t>
            </a:r>
            <a:r>
              <a:rPr lang="cs-CZ" altLang="cs-CZ" sz="1800" b="1" dirty="0">
                <a:solidFill>
                  <a:srgbClr val="FFFF00"/>
                </a:solidFill>
              </a:rPr>
              <a:t> </a:t>
            </a:r>
            <a:r>
              <a:rPr lang="cs-CZ" altLang="cs-CZ" sz="1800" b="1" dirty="0" err="1">
                <a:solidFill>
                  <a:srgbClr val="FFFF00"/>
                </a:solidFill>
              </a:rPr>
              <a:t>chain</a:t>
            </a:r>
            <a:r>
              <a:rPr lang="cs-CZ" altLang="cs-CZ" sz="1800" b="1" dirty="0">
                <a:solidFill>
                  <a:srgbClr val="FFFF00"/>
                </a:solidFill>
              </a:rPr>
              <a:t> gene region on 14q32</a:t>
            </a:r>
          </a:p>
          <a:p>
            <a:pPr algn="just"/>
            <a:r>
              <a:rPr lang="cs-CZ" altLang="cs-CZ" sz="1800" b="1" dirty="0" err="1">
                <a:solidFill>
                  <a:srgbClr val="FFFF00"/>
                </a:solidFill>
              </a:rPr>
              <a:t>the</a:t>
            </a:r>
            <a:r>
              <a:rPr lang="cs-CZ" altLang="cs-CZ" sz="1800" b="1" dirty="0">
                <a:solidFill>
                  <a:srgbClr val="FFFF00"/>
                </a:solidFill>
              </a:rPr>
              <a:t> </a:t>
            </a:r>
            <a:r>
              <a:rPr lang="cs-CZ" altLang="cs-CZ" sz="1800" b="1" dirty="0" err="1">
                <a:solidFill>
                  <a:srgbClr val="FFFF00"/>
                </a:solidFill>
              </a:rPr>
              <a:t>relocation</a:t>
            </a:r>
            <a:r>
              <a:rPr lang="cs-CZ" altLang="cs-CZ" sz="1800" b="1" dirty="0">
                <a:solidFill>
                  <a:srgbClr val="FFFF00"/>
                </a:solidFill>
              </a:rPr>
              <a:t> </a:t>
            </a:r>
            <a:r>
              <a:rPr lang="cs-CZ" altLang="cs-CZ" sz="1800" b="1" dirty="0" err="1">
                <a:solidFill>
                  <a:srgbClr val="FFFF00"/>
                </a:solidFill>
              </a:rPr>
              <a:t>results</a:t>
            </a:r>
            <a:r>
              <a:rPr lang="cs-CZ" altLang="cs-CZ" sz="1800" b="1" dirty="0">
                <a:solidFill>
                  <a:srgbClr val="FFFF00"/>
                </a:solidFill>
              </a:rPr>
              <a:t> in </a:t>
            </a:r>
            <a:r>
              <a:rPr lang="cs-CZ" altLang="cs-CZ" sz="1800" b="1" dirty="0" err="1">
                <a:solidFill>
                  <a:srgbClr val="FFFF00"/>
                </a:solidFill>
              </a:rPr>
              <a:t>deregulation</a:t>
            </a:r>
            <a:r>
              <a:rPr lang="cs-CZ" altLang="cs-CZ" sz="1800" b="1" dirty="0">
                <a:solidFill>
                  <a:srgbClr val="FFFF00"/>
                </a:solidFill>
              </a:rPr>
              <a:t> </a:t>
            </a:r>
            <a:r>
              <a:rPr lang="cs-CZ" altLang="cs-CZ" sz="1800" b="1" dirty="0" err="1">
                <a:solidFill>
                  <a:srgbClr val="FFFF00"/>
                </a:solidFill>
              </a:rPr>
              <a:t>of</a:t>
            </a:r>
            <a:r>
              <a:rPr lang="cs-CZ" altLang="cs-CZ" sz="1800" b="1" dirty="0">
                <a:solidFill>
                  <a:srgbClr val="FFFF00"/>
                </a:solidFill>
              </a:rPr>
              <a:t> c-MYC proto-</a:t>
            </a:r>
            <a:r>
              <a:rPr lang="cs-CZ" altLang="cs-CZ" sz="1800" b="1" dirty="0" err="1">
                <a:solidFill>
                  <a:srgbClr val="FFFF00"/>
                </a:solidFill>
              </a:rPr>
              <a:t>oncogene</a:t>
            </a:r>
            <a:r>
              <a:rPr lang="cs-CZ" altLang="cs-CZ" sz="1800" b="1" dirty="0">
                <a:solidFill>
                  <a:srgbClr val="FFFF00"/>
                </a:solidFill>
              </a:rPr>
              <a:t> </a:t>
            </a:r>
            <a:r>
              <a:rPr lang="cs-CZ" altLang="cs-CZ" sz="1800" b="1" dirty="0" err="1">
                <a:solidFill>
                  <a:srgbClr val="FFFF00"/>
                </a:solidFill>
              </a:rPr>
              <a:t>expression</a:t>
            </a:r>
            <a:endParaRPr lang="cs-CZ" altLang="cs-CZ" sz="1800" b="1" dirty="0">
              <a:solidFill>
                <a:srgbClr val="FFFF00"/>
              </a:solidFill>
            </a:endParaRPr>
          </a:p>
          <a:p>
            <a:pPr algn="just">
              <a:buNone/>
            </a:pPr>
            <a:r>
              <a:rPr lang="cs-CZ" altLang="cs-CZ" sz="1800" b="1" dirty="0" smtClean="0">
                <a:solidFill>
                  <a:srgbClr val="FFFF00"/>
                </a:solidFill>
              </a:rPr>
              <a:t>	</a:t>
            </a:r>
            <a:r>
              <a:rPr lang="cs-CZ" altLang="cs-CZ" sz="1800" b="1" dirty="0" err="1" smtClean="0">
                <a:solidFill>
                  <a:srgbClr val="FFFF00"/>
                </a:solidFill>
              </a:rPr>
              <a:t>deregulation</a:t>
            </a:r>
            <a:r>
              <a:rPr lang="cs-CZ" altLang="cs-CZ" sz="1800" b="1" dirty="0" smtClean="0">
                <a:solidFill>
                  <a:srgbClr val="FFFF00"/>
                </a:solidFill>
              </a:rPr>
              <a:t> </a:t>
            </a:r>
            <a:r>
              <a:rPr lang="cs-CZ" altLang="cs-CZ" sz="1800" b="1" dirty="0" err="1">
                <a:solidFill>
                  <a:srgbClr val="FFFF00"/>
                </a:solidFill>
              </a:rPr>
              <a:t>triggers</a:t>
            </a:r>
            <a:r>
              <a:rPr lang="cs-CZ" altLang="cs-CZ" sz="1800" b="1" dirty="0">
                <a:solidFill>
                  <a:srgbClr val="FFFF00"/>
                </a:solidFill>
              </a:rPr>
              <a:t> </a:t>
            </a:r>
            <a:r>
              <a:rPr lang="cs-CZ" altLang="cs-CZ" sz="1800" b="1" dirty="0" err="1">
                <a:solidFill>
                  <a:srgbClr val="FFFF00"/>
                </a:solidFill>
              </a:rPr>
              <a:t>the</a:t>
            </a:r>
            <a:r>
              <a:rPr lang="cs-CZ" altLang="cs-CZ" sz="1800" b="1" dirty="0">
                <a:solidFill>
                  <a:srgbClr val="FFFF00"/>
                </a:solidFill>
              </a:rPr>
              <a:t> </a:t>
            </a:r>
            <a:r>
              <a:rPr lang="cs-CZ" altLang="cs-CZ" sz="1800" b="1" dirty="0" err="1">
                <a:solidFill>
                  <a:srgbClr val="FFFF00"/>
                </a:solidFill>
              </a:rPr>
              <a:t>process</a:t>
            </a:r>
            <a:r>
              <a:rPr lang="cs-CZ" altLang="cs-CZ" sz="1800" b="1" dirty="0">
                <a:solidFill>
                  <a:srgbClr val="FFFF00"/>
                </a:solidFill>
              </a:rPr>
              <a:t> </a:t>
            </a:r>
            <a:r>
              <a:rPr lang="cs-CZ" altLang="cs-CZ" sz="1800" b="1" dirty="0" err="1">
                <a:solidFill>
                  <a:srgbClr val="FFFF00"/>
                </a:solidFill>
              </a:rPr>
              <a:t>of</a:t>
            </a:r>
            <a:r>
              <a:rPr lang="cs-CZ" altLang="cs-CZ" sz="1800" b="1" dirty="0">
                <a:solidFill>
                  <a:srgbClr val="FFFF00"/>
                </a:solidFill>
              </a:rPr>
              <a:t> </a:t>
            </a:r>
            <a:r>
              <a:rPr lang="cs-CZ" altLang="cs-CZ" sz="1800" b="1" dirty="0" err="1">
                <a:solidFill>
                  <a:srgbClr val="FFFF00"/>
                </a:solidFill>
              </a:rPr>
              <a:t>carcinogenesis</a:t>
            </a:r>
            <a:endParaRPr lang="cs-CZ" altLang="cs-CZ" sz="1800" b="1" dirty="0">
              <a:solidFill>
                <a:srgbClr val="FFFF00"/>
              </a:solidFill>
            </a:endParaRPr>
          </a:p>
          <a:p>
            <a:pPr algn="just">
              <a:buNone/>
            </a:pPr>
            <a:r>
              <a:rPr lang="cs-CZ" altLang="cs-CZ" sz="1800" b="1" dirty="0"/>
              <a:t>t(2;8), t(8;22)</a:t>
            </a:r>
          </a:p>
          <a:p>
            <a:r>
              <a:rPr lang="cs-CZ" altLang="cs-CZ" sz="1800" b="1" dirty="0">
                <a:solidFill>
                  <a:srgbClr val="FFFF00"/>
                </a:solidFill>
              </a:rPr>
              <a:t>variant </a:t>
            </a:r>
            <a:r>
              <a:rPr lang="cs-CZ" altLang="cs-CZ" sz="1800" b="1" dirty="0" err="1">
                <a:solidFill>
                  <a:srgbClr val="FFFF00"/>
                </a:solidFill>
              </a:rPr>
              <a:t>translocation</a:t>
            </a:r>
            <a:r>
              <a:rPr lang="cs-CZ" altLang="cs-CZ" sz="1800" b="1" dirty="0">
                <a:solidFill>
                  <a:srgbClr val="FFFF00"/>
                </a:solidFill>
              </a:rPr>
              <a:t> </a:t>
            </a:r>
            <a:r>
              <a:rPr lang="cs-CZ" altLang="cs-CZ" sz="1800" b="1" dirty="0" err="1">
                <a:solidFill>
                  <a:srgbClr val="FFFF00"/>
                </a:solidFill>
              </a:rPr>
              <a:t>with</a:t>
            </a:r>
            <a:r>
              <a:rPr lang="cs-CZ" altLang="cs-CZ" sz="1800" b="1" dirty="0">
                <a:solidFill>
                  <a:srgbClr val="FFFF00"/>
                </a:solidFill>
              </a:rPr>
              <a:t> a </a:t>
            </a:r>
            <a:r>
              <a:rPr lang="cs-CZ" altLang="cs-CZ" sz="1800" b="1" dirty="0" err="1">
                <a:solidFill>
                  <a:srgbClr val="FFFF00"/>
                </a:solidFill>
              </a:rPr>
              <a:t>breakpoint</a:t>
            </a:r>
            <a:r>
              <a:rPr lang="cs-CZ" altLang="cs-CZ" sz="1800" b="1" dirty="0">
                <a:solidFill>
                  <a:srgbClr val="FFFF00"/>
                </a:solidFill>
              </a:rPr>
              <a:t> in </a:t>
            </a:r>
            <a:r>
              <a:rPr lang="cs-CZ" altLang="cs-CZ" sz="1800" b="1" dirty="0" err="1">
                <a:solidFill>
                  <a:srgbClr val="FFFF00"/>
                </a:solidFill>
              </a:rPr>
              <a:t>the</a:t>
            </a:r>
            <a:r>
              <a:rPr lang="cs-CZ" altLang="cs-CZ" sz="1800" b="1" dirty="0">
                <a:solidFill>
                  <a:srgbClr val="FFFF00"/>
                </a:solidFill>
              </a:rPr>
              <a:t> c-MYC gene ...</a:t>
            </a:r>
            <a:r>
              <a:rPr lang="cs-CZ" altLang="cs-CZ" sz="1800" b="1" dirty="0" err="1">
                <a:solidFill>
                  <a:srgbClr val="FFFF00"/>
                </a:solidFill>
              </a:rPr>
              <a:t>regions</a:t>
            </a:r>
            <a:r>
              <a:rPr lang="cs-CZ" altLang="cs-CZ" sz="1800" b="1" dirty="0">
                <a:solidFill>
                  <a:srgbClr val="FFFF00"/>
                </a:solidFill>
              </a:rPr>
              <a:t> </a:t>
            </a:r>
            <a:r>
              <a:rPr lang="cs-CZ" altLang="cs-CZ" sz="1800" b="1" dirty="0" err="1">
                <a:solidFill>
                  <a:srgbClr val="FFFF00"/>
                </a:solidFill>
              </a:rPr>
              <a:t>of</a:t>
            </a:r>
            <a:r>
              <a:rPr lang="cs-CZ" altLang="cs-CZ" sz="1800" b="1" dirty="0">
                <a:solidFill>
                  <a:srgbClr val="FFFF00"/>
                </a:solidFill>
              </a:rPr>
              <a:t> </a:t>
            </a:r>
            <a:r>
              <a:rPr lang="cs-CZ" altLang="cs-CZ" sz="1800" b="1" dirty="0" err="1">
                <a:solidFill>
                  <a:srgbClr val="FFFF00"/>
                </a:solidFill>
              </a:rPr>
              <a:t>the</a:t>
            </a:r>
            <a:r>
              <a:rPr lang="cs-CZ" altLang="cs-CZ" sz="1800" b="1" dirty="0">
                <a:solidFill>
                  <a:srgbClr val="FFFF00"/>
                </a:solidFill>
              </a:rPr>
              <a:t> kappa (2p11) and lambda (22q11) </a:t>
            </a:r>
            <a:r>
              <a:rPr lang="cs-CZ" altLang="cs-CZ" sz="1800" b="1" dirty="0" err="1">
                <a:solidFill>
                  <a:srgbClr val="FFFF00"/>
                </a:solidFill>
              </a:rPr>
              <a:t>light</a:t>
            </a:r>
            <a:r>
              <a:rPr lang="cs-CZ" altLang="cs-CZ" sz="1800" b="1" dirty="0">
                <a:solidFill>
                  <a:srgbClr val="FFFF00"/>
                </a:solidFill>
              </a:rPr>
              <a:t> </a:t>
            </a:r>
            <a:r>
              <a:rPr lang="cs-CZ" altLang="cs-CZ" sz="1800" b="1" dirty="0" err="1">
                <a:solidFill>
                  <a:srgbClr val="FFFF00"/>
                </a:solidFill>
              </a:rPr>
              <a:t>chain</a:t>
            </a:r>
            <a:r>
              <a:rPr lang="cs-CZ" altLang="cs-CZ" sz="1800" b="1" dirty="0">
                <a:solidFill>
                  <a:srgbClr val="FFFF00"/>
                </a:solidFill>
              </a:rPr>
              <a:t> </a:t>
            </a:r>
            <a:r>
              <a:rPr lang="cs-CZ" altLang="cs-CZ" sz="1800" b="1" dirty="0" err="1">
                <a:solidFill>
                  <a:srgbClr val="FFFF00"/>
                </a:solidFill>
              </a:rPr>
              <a:t>genes</a:t>
            </a:r>
            <a:endParaRPr lang="cs-CZ" altLang="cs-CZ" sz="1800" b="1" dirty="0" smtClean="0">
              <a:solidFill>
                <a:srgbClr val="FFFF00"/>
              </a:solidFill>
            </a:endParaRPr>
          </a:p>
        </p:txBody>
      </p:sp>
      <p:pic>
        <p:nvPicPr>
          <p:cNvPr id="28676" name="Picture 4"/>
          <p:cNvPicPr>
            <a:picLocks noGrp="1" noChangeAspect="1" noChangeArrowheads="1"/>
          </p:cNvPicPr>
          <p:nvPr>
            <p:ph type="clipArt" sz="half" idx="2"/>
          </p:nvPr>
        </p:nvPicPr>
        <p:blipFill>
          <a:blip r:embed="rId2"/>
          <a:srcRect/>
          <a:stretch>
            <a:fillRect/>
          </a:stretch>
        </p:blipFill>
        <p:spPr>
          <a:xfrm>
            <a:off x="4953000" y="2057400"/>
            <a:ext cx="3848100" cy="3579813"/>
          </a:xfrm>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p:cNvSpPr>
            <a:spLocks noGrp="1"/>
          </p:cNvSpPr>
          <p:nvPr>
            <p:ph type="title"/>
          </p:nvPr>
        </p:nvSpPr>
        <p:spPr>
          <a:xfrm>
            <a:off x="250825" y="188913"/>
            <a:ext cx="8641655" cy="1143000"/>
          </a:xfrm>
        </p:spPr>
        <p:txBody>
          <a:bodyPr/>
          <a:lstStyle/>
          <a:p>
            <a:r>
              <a:rPr lang="cs-CZ" altLang="cs-CZ" sz="2800" b="1" dirty="0" err="1" smtClean="0">
                <a:latin typeface="+mn-lt"/>
              </a:rPr>
              <a:t>Examples</a:t>
            </a:r>
            <a:r>
              <a:rPr lang="cs-CZ" altLang="cs-CZ" sz="2800" b="1" dirty="0" smtClean="0">
                <a:latin typeface="+mn-lt"/>
              </a:rPr>
              <a:t> </a:t>
            </a:r>
            <a:r>
              <a:rPr lang="cs-CZ" altLang="cs-CZ" sz="2800" b="1" dirty="0" err="1" smtClean="0">
                <a:latin typeface="+mn-lt"/>
              </a:rPr>
              <a:t>of</a:t>
            </a:r>
            <a:r>
              <a:rPr lang="cs-CZ" altLang="cs-CZ" sz="2800" b="1" dirty="0" smtClean="0">
                <a:latin typeface="+mn-lt"/>
              </a:rPr>
              <a:t> </a:t>
            </a:r>
            <a:r>
              <a:rPr lang="cs-CZ" altLang="cs-CZ" sz="2800" b="1" dirty="0" err="1" smtClean="0">
                <a:latin typeface="+mn-lt"/>
              </a:rPr>
              <a:t>translocations</a:t>
            </a:r>
            <a:r>
              <a:rPr lang="cs-CZ" altLang="cs-CZ" sz="2800" b="1" dirty="0" smtClean="0">
                <a:latin typeface="+mn-lt"/>
              </a:rPr>
              <a:t> in B cell </a:t>
            </a:r>
            <a:r>
              <a:rPr lang="cs-CZ" altLang="cs-CZ" sz="2800" b="1" dirty="0" err="1" smtClean="0">
                <a:latin typeface="+mn-lt"/>
              </a:rPr>
              <a:t>lymphomas</a:t>
            </a:r>
            <a:r>
              <a:rPr lang="cs-CZ" altLang="cs-CZ" sz="2800" b="1" dirty="0" smtClean="0">
                <a:latin typeface="+mn-lt"/>
              </a:rPr>
              <a:t> – </a:t>
            </a:r>
            <a:r>
              <a:rPr lang="cs-CZ" altLang="cs-CZ" sz="2800" b="1" dirty="0" err="1" smtClean="0">
                <a:latin typeface="+mn-lt"/>
              </a:rPr>
              <a:t>involvement</a:t>
            </a:r>
            <a:r>
              <a:rPr lang="cs-CZ" altLang="cs-CZ" sz="2800" b="1" dirty="0" smtClean="0">
                <a:latin typeface="+mn-lt"/>
              </a:rPr>
              <a:t> </a:t>
            </a:r>
            <a:r>
              <a:rPr lang="cs-CZ" altLang="cs-CZ" sz="2800" b="1" dirty="0" err="1" smtClean="0">
                <a:latin typeface="+mn-lt"/>
              </a:rPr>
              <a:t>of</a:t>
            </a:r>
            <a:r>
              <a:rPr lang="cs-CZ" altLang="cs-CZ" sz="2800" b="1" dirty="0" smtClean="0">
                <a:latin typeface="+mn-lt"/>
              </a:rPr>
              <a:t>  </a:t>
            </a:r>
            <a:r>
              <a:rPr lang="cs-CZ" altLang="cs-CZ" sz="2800" b="1" dirty="0" err="1" smtClean="0">
                <a:latin typeface="+mn-lt"/>
              </a:rPr>
              <a:t>IgH</a:t>
            </a:r>
            <a:r>
              <a:rPr lang="cs-CZ" altLang="cs-CZ" sz="2800" b="1" dirty="0" smtClean="0">
                <a:latin typeface="+mn-lt"/>
              </a:rPr>
              <a:t>  </a:t>
            </a:r>
            <a:r>
              <a:rPr lang="cs-CZ" altLang="cs-CZ" sz="2800" b="1" dirty="0" err="1" smtClean="0">
                <a:latin typeface="+mn-lt"/>
              </a:rPr>
              <a:t>locus</a:t>
            </a:r>
            <a:r>
              <a:rPr lang="cs-CZ" altLang="cs-CZ" sz="2800" b="1" dirty="0" smtClean="0">
                <a:latin typeface="+mn-lt"/>
              </a:rPr>
              <a:t> 14q32!</a:t>
            </a:r>
          </a:p>
        </p:txBody>
      </p:sp>
      <p:sp>
        <p:nvSpPr>
          <p:cNvPr id="3" name="Zástupný symbol pro obsah 2"/>
          <p:cNvSpPr>
            <a:spLocks noGrp="1"/>
          </p:cNvSpPr>
          <p:nvPr>
            <p:ph idx="1"/>
          </p:nvPr>
        </p:nvSpPr>
        <p:spPr>
          <a:xfrm>
            <a:off x="468313" y="1773238"/>
            <a:ext cx="8567737" cy="4968130"/>
          </a:xfrm>
        </p:spPr>
        <p:txBody>
          <a:bodyPr/>
          <a:lstStyle/>
          <a:p>
            <a:pPr marL="0" indent="0">
              <a:buNone/>
              <a:defRPr/>
            </a:pPr>
            <a:r>
              <a:rPr lang="cs-CZ" sz="2000" b="1" u="sng" dirty="0" smtClean="0"/>
              <a:t>MALT </a:t>
            </a:r>
            <a:r>
              <a:rPr lang="cs-CZ" sz="2000" b="1" u="sng" dirty="0" err="1" smtClean="0"/>
              <a:t>lymphomas</a:t>
            </a:r>
            <a:r>
              <a:rPr lang="cs-CZ" sz="2000" b="1" u="sng" dirty="0"/>
              <a:t> </a:t>
            </a:r>
            <a:r>
              <a:rPr lang="cs-CZ" sz="2000" b="1" u="sng" dirty="0" smtClean="0"/>
              <a:t>(</a:t>
            </a:r>
            <a:r>
              <a:rPr lang="cs-CZ" sz="2000" b="1" u="sng" dirty="0" err="1" smtClean="0"/>
              <a:t>mucosa-associated</a:t>
            </a:r>
            <a:r>
              <a:rPr lang="cs-CZ" sz="2000" b="1" u="sng" dirty="0" smtClean="0"/>
              <a:t> </a:t>
            </a:r>
            <a:r>
              <a:rPr lang="cs-CZ" sz="2000" b="1" u="sng" dirty="0" err="1"/>
              <a:t>lymphoid</a:t>
            </a:r>
            <a:r>
              <a:rPr lang="cs-CZ" sz="2000" b="1" u="sng" dirty="0"/>
              <a:t> </a:t>
            </a:r>
            <a:r>
              <a:rPr lang="cs-CZ" sz="2000" b="1" u="sng" dirty="0" err="1" smtClean="0"/>
              <a:t>tissue</a:t>
            </a:r>
            <a:r>
              <a:rPr lang="cs-CZ" sz="2000" b="1" u="sng" dirty="0" smtClean="0"/>
              <a:t>)</a:t>
            </a:r>
          </a:p>
          <a:p>
            <a:pPr marL="266700" lvl="1" indent="-266700">
              <a:defRPr/>
            </a:pPr>
            <a:r>
              <a:rPr lang="cs-CZ" sz="1800" dirty="0" err="1" smtClean="0">
                <a:solidFill>
                  <a:schemeClr val="accent2"/>
                </a:solidFill>
              </a:rPr>
              <a:t>recurrent</a:t>
            </a:r>
            <a:r>
              <a:rPr lang="cs-CZ" sz="1800" dirty="0" smtClean="0">
                <a:solidFill>
                  <a:schemeClr val="accent2"/>
                </a:solidFill>
              </a:rPr>
              <a:t> </a:t>
            </a:r>
            <a:r>
              <a:rPr lang="cs-CZ" sz="1800" dirty="0" err="1">
                <a:solidFill>
                  <a:schemeClr val="accent2"/>
                </a:solidFill>
              </a:rPr>
              <a:t>translocations</a:t>
            </a:r>
            <a:r>
              <a:rPr lang="cs-CZ" sz="1800" dirty="0">
                <a:solidFill>
                  <a:schemeClr val="accent2"/>
                </a:solidFill>
              </a:rPr>
              <a:t> </a:t>
            </a:r>
            <a:r>
              <a:rPr lang="cs-CZ" sz="1800" dirty="0" err="1">
                <a:solidFill>
                  <a:schemeClr val="accent2"/>
                </a:solidFill>
              </a:rPr>
              <a:t>associated</a:t>
            </a:r>
            <a:r>
              <a:rPr lang="cs-CZ" sz="1800" dirty="0">
                <a:solidFill>
                  <a:schemeClr val="accent2"/>
                </a:solidFill>
              </a:rPr>
              <a:t> </a:t>
            </a:r>
            <a:r>
              <a:rPr lang="cs-CZ" sz="1800" dirty="0" err="1">
                <a:solidFill>
                  <a:schemeClr val="accent2"/>
                </a:solidFill>
              </a:rPr>
              <a:t>with</a:t>
            </a:r>
            <a:r>
              <a:rPr lang="cs-CZ" sz="1800" dirty="0">
                <a:solidFill>
                  <a:schemeClr val="accent2"/>
                </a:solidFill>
              </a:rPr>
              <a:t> </a:t>
            </a:r>
            <a:r>
              <a:rPr lang="cs-CZ" sz="1800" dirty="0" err="1" smtClean="0">
                <a:solidFill>
                  <a:schemeClr val="accent2"/>
                </a:solidFill>
              </a:rPr>
              <a:t>include</a:t>
            </a:r>
            <a:r>
              <a:rPr lang="cs-CZ" sz="1800" dirty="0" smtClean="0">
                <a:solidFill>
                  <a:schemeClr val="accent2"/>
                </a:solidFill>
              </a:rPr>
              <a:t> </a:t>
            </a:r>
            <a:r>
              <a:rPr lang="cs-CZ" sz="1800" b="1" dirty="0">
                <a:solidFill>
                  <a:schemeClr val="accent2"/>
                </a:solidFill>
              </a:rPr>
              <a:t>t(11;18)(q21;q21); t(1;14)(p22;q23); t(14;18)(q32;q21) and t(3;14)(p14.1;q32)</a:t>
            </a:r>
          </a:p>
          <a:p>
            <a:pPr marL="266700" indent="-266700">
              <a:defRPr/>
            </a:pPr>
            <a:endParaRPr lang="cs-CZ" dirty="0">
              <a:solidFill>
                <a:schemeClr val="accent2"/>
              </a:solidFill>
            </a:endParaRPr>
          </a:p>
          <a:p>
            <a:pPr marL="0" indent="0">
              <a:buNone/>
              <a:defRPr/>
            </a:pPr>
            <a:r>
              <a:rPr lang="cs-CZ" sz="2000" b="1" u="sng" dirty="0" err="1" smtClean="0"/>
              <a:t>Follicular</a:t>
            </a:r>
            <a:r>
              <a:rPr lang="cs-CZ" sz="2000" b="1" u="sng" dirty="0" smtClean="0"/>
              <a:t> </a:t>
            </a:r>
            <a:r>
              <a:rPr lang="cs-CZ" sz="2000" b="1" u="sng" dirty="0" err="1"/>
              <a:t>lymphoma</a:t>
            </a:r>
            <a:r>
              <a:rPr lang="cs-CZ" sz="2000" b="1" u="sng" dirty="0"/>
              <a:t> (FL)</a:t>
            </a:r>
            <a:endParaRPr lang="cs-CZ" sz="2000" b="1" u="sng" dirty="0" smtClean="0"/>
          </a:p>
          <a:p>
            <a:pPr marL="266700" lvl="1" indent="-266700">
              <a:defRPr/>
            </a:pPr>
            <a:r>
              <a:rPr lang="cs-CZ" sz="1800" dirty="0" err="1" smtClean="0">
                <a:solidFill>
                  <a:schemeClr val="accent2"/>
                </a:solidFill>
              </a:rPr>
              <a:t>the</a:t>
            </a:r>
            <a:r>
              <a:rPr lang="cs-CZ" sz="1800" dirty="0" smtClean="0">
                <a:solidFill>
                  <a:schemeClr val="accent2"/>
                </a:solidFill>
              </a:rPr>
              <a:t> </a:t>
            </a:r>
            <a:r>
              <a:rPr lang="cs-CZ" sz="1800" dirty="0" err="1">
                <a:solidFill>
                  <a:schemeClr val="accent2"/>
                </a:solidFill>
              </a:rPr>
              <a:t>recurrent</a:t>
            </a:r>
            <a:r>
              <a:rPr lang="cs-CZ" sz="1800" dirty="0">
                <a:solidFill>
                  <a:schemeClr val="accent2"/>
                </a:solidFill>
              </a:rPr>
              <a:t> </a:t>
            </a:r>
            <a:r>
              <a:rPr lang="cs-CZ" sz="1800" dirty="0" err="1">
                <a:solidFill>
                  <a:schemeClr val="accent2"/>
                </a:solidFill>
              </a:rPr>
              <a:t>translocation</a:t>
            </a:r>
            <a:r>
              <a:rPr lang="cs-CZ" sz="1800" dirty="0">
                <a:solidFill>
                  <a:schemeClr val="accent2"/>
                </a:solidFill>
              </a:rPr>
              <a:t> </a:t>
            </a:r>
            <a:r>
              <a:rPr lang="cs-CZ" sz="1800" dirty="0" err="1">
                <a:solidFill>
                  <a:schemeClr val="accent2"/>
                </a:solidFill>
              </a:rPr>
              <a:t>associated</a:t>
            </a:r>
            <a:r>
              <a:rPr lang="cs-CZ" sz="1800" dirty="0">
                <a:solidFill>
                  <a:schemeClr val="accent2"/>
                </a:solidFill>
              </a:rPr>
              <a:t> </a:t>
            </a:r>
            <a:r>
              <a:rPr lang="cs-CZ" sz="1800" dirty="0" err="1" smtClean="0">
                <a:solidFill>
                  <a:schemeClr val="accent2"/>
                </a:solidFill>
              </a:rPr>
              <a:t>with</a:t>
            </a:r>
            <a:r>
              <a:rPr lang="cs-CZ" sz="1800" dirty="0" smtClean="0">
                <a:solidFill>
                  <a:schemeClr val="accent2"/>
                </a:solidFill>
              </a:rPr>
              <a:t> FL </a:t>
            </a:r>
            <a:r>
              <a:rPr lang="cs-CZ" sz="1800" dirty="0" err="1" smtClean="0">
                <a:solidFill>
                  <a:schemeClr val="accent2"/>
                </a:solidFill>
              </a:rPr>
              <a:t>is</a:t>
            </a:r>
            <a:r>
              <a:rPr lang="cs-CZ" sz="1800" dirty="0" smtClean="0">
                <a:solidFill>
                  <a:schemeClr val="accent2"/>
                </a:solidFill>
              </a:rPr>
              <a:t> </a:t>
            </a:r>
            <a:r>
              <a:rPr lang="cs-CZ" sz="1800" dirty="0" err="1">
                <a:solidFill>
                  <a:schemeClr val="accent2"/>
                </a:solidFill>
              </a:rPr>
              <a:t>characterised</a:t>
            </a:r>
            <a:r>
              <a:rPr lang="cs-CZ" sz="1800" dirty="0">
                <a:solidFill>
                  <a:schemeClr val="accent2"/>
                </a:solidFill>
              </a:rPr>
              <a:t> by </a:t>
            </a:r>
            <a:r>
              <a:rPr lang="cs-CZ" sz="1800" b="1" dirty="0">
                <a:solidFill>
                  <a:schemeClr val="accent2"/>
                </a:solidFill>
              </a:rPr>
              <a:t>t(14;18)(q32;q21)</a:t>
            </a:r>
          </a:p>
          <a:p>
            <a:pPr marL="0" indent="0">
              <a:buNone/>
              <a:defRPr/>
            </a:pPr>
            <a:endParaRPr lang="cs-CZ" sz="2000" dirty="0" smtClean="0">
              <a:solidFill>
                <a:schemeClr val="accent2"/>
              </a:solidFill>
            </a:endParaRPr>
          </a:p>
          <a:p>
            <a:pPr marL="0" indent="0">
              <a:buNone/>
              <a:defRPr/>
            </a:pPr>
            <a:r>
              <a:rPr lang="cs-CZ" sz="2000" b="1" u="sng" dirty="0" smtClean="0"/>
              <a:t>Mantle </a:t>
            </a:r>
            <a:r>
              <a:rPr lang="cs-CZ" sz="2000" b="1" u="sng" dirty="0"/>
              <a:t>cell </a:t>
            </a:r>
            <a:r>
              <a:rPr lang="cs-CZ" sz="2000" b="1" u="sng" dirty="0" err="1"/>
              <a:t>lymphoma</a:t>
            </a:r>
            <a:r>
              <a:rPr lang="cs-CZ" sz="2000" b="1" u="sng" dirty="0"/>
              <a:t> (</a:t>
            </a:r>
            <a:r>
              <a:rPr lang="cs-CZ" sz="2000" b="1" u="sng" dirty="0" smtClean="0"/>
              <a:t>MCL)</a:t>
            </a:r>
          </a:p>
          <a:p>
            <a:pPr>
              <a:buFont typeface="Wingdings" panose="05000000000000000000" pitchFamily="2" charset="2"/>
              <a:buChar char="q"/>
              <a:defRPr/>
            </a:pPr>
            <a:r>
              <a:rPr lang="cs-CZ" sz="2000" dirty="0" err="1" smtClean="0">
                <a:solidFill>
                  <a:schemeClr val="accent2"/>
                </a:solidFill>
              </a:rPr>
              <a:t>the</a:t>
            </a:r>
            <a:r>
              <a:rPr lang="cs-CZ" sz="2000" dirty="0" smtClean="0">
                <a:solidFill>
                  <a:schemeClr val="accent2"/>
                </a:solidFill>
              </a:rPr>
              <a:t> </a:t>
            </a:r>
            <a:r>
              <a:rPr lang="cs-CZ" sz="2000" dirty="0" err="1">
                <a:solidFill>
                  <a:schemeClr val="accent2"/>
                </a:solidFill>
              </a:rPr>
              <a:t>recurrent</a:t>
            </a:r>
            <a:r>
              <a:rPr lang="cs-CZ" sz="2000" dirty="0">
                <a:solidFill>
                  <a:schemeClr val="accent2"/>
                </a:solidFill>
              </a:rPr>
              <a:t> </a:t>
            </a:r>
            <a:r>
              <a:rPr lang="cs-CZ" sz="2000" dirty="0" err="1">
                <a:solidFill>
                  <a:schemeClr val="accent2"/>
                </a:solidFill>
              </a:rPr>
              <a:t>translocation</a:t>
            </a:r>
            <a:r>
              <a:rPr lang="cs-CZ" sz="2000" dirty="0">
                <a:solidFill>
                  <a:schemeClr val="accent2"/>
                </a:solidFill>
              </a:rPr>
              <a:t> </a:t>
            </a:r>
            <a:r>
              <a:rPr lang="cs-CZ" sz="2000" dirty="0" err="1">
                <a:solidFill>
                  <a:schemeClr val="accent2"/>
                </a:solidFill>
              </a:rPr>
              <a:t>associated</a:t>
            </a:r>
            <a:r>
              <a:rPr lang="cs-CZ" sz="2000" dirty="0">
                <a:solidFill>
                  <a:schemeClr val="accent2"/>
                </a:solidFill>
              </a:rPr>
              <a:t> </a:t>
            </a:r>
            <a:r>
              <a:rPr lang="cs-CZ" sz="2000" dirty="0" err="1">
                <a:solidFill>
                  <a:schemeClr val="accent2"/>
                </a:solidFill>
              </a:rPr>
              <a:t>with</a:t>
            </a:r>
            <a:r>
              <a:rPr lang="cs-CZ" sz="2000" dirty="0">
                <a:solidFill>
                  <a:schemeClr val="accent2"/>
                </a:solidFill>
              </a:rPr>
              <a:t> </a:t>
            </a:r>
            <a:r>
              <a:rPr lang="cs-CZ" sz="2000" dirty="0" err="1" smtClean="0">
                <a:solidFill>
                  <a:schemeClr val="accent2"/>
                </a:solidFill>
              </a:rPr>
              <a:t>is</a:t>
            </a:r>
            <a:r>
              <a:rPr lang="cs-CZ" sz="2000" dirty="0" smtClean="0">
                <a:solidFill>
                  <a:schemeClr val="accent2"/>
                </a:solidFill>
              </a:rPr>
              <a:t> </a:t>
            </a:r>
            <a:r>
              <a:rPr lang="cs-CZ" sz="2000" b="1" dirty="0">
                <a:solidFill>
                  <a:schemeClr val="accent2"/>
                </a:solidFill>
              </a:rPr>
              <a:t>t(11;14)(q13;q32)</a:t>
            </a:r>
          </a:p>
          <a:p>
            <a:pPr>
              <a:buFont typeface="Wingdings" panose="05000000000000000000" pitchFamily="2" charset="2"/>
              <a:buChar char="q"/>
              <a:defRPr/>
            </a:pPr>
            <a:endParaRPr lang="cs-CZ" sz="2000" dirty="0" smtClean="0">
              <a:solidFill>
                <a:schemeClr val="accent2"/>
              </a:solidFill>
            </a:endParaRPr>
          </a:p>
          <a:p>
            <a:pPr marL="0" indent="0">
              <a:buNone/>
              <a:defRPr/>
            </a:pPr>
            <a:r>
              <a:rPr lang="cs-CZ" sz="2000" b="1" u="sng" dirty="0" err="1" smtClean="0"/>
              <a:t>Burkitt</a:t>
            </a:r>
            <a:r>
              <a:rPr lang="cs-CZ" sz="2000" b="1" u="sng" dirty="0" smtClean="0"/>
              <a:t> </a:t>
            </a:r>
            <a:r>
              <a:rPr lang="cs-CZ" sz="2000" b="1" u="sng" dirty="0" err="1"/>
              <a:t>lymphoma</a:t>
            </a:r>
            <a:r>
              <a:rPr lang="cs-CZ" sz="2000" b="1" u="sng" dirty="0"/>
              <a:t> (BL) </a:t>
            </a:r>
            <a:endParaRPr lang="cs-CZ" sz="2000" b="1" u="sng" dirty="0" smtClean="0"/>
          </a:p>
          <a:p>
            <a:pPr>
              <a:buFont typeface="Wingdings" panose="05000000000000000000" pitchFamily="2" charset="2"/>
              <a:buChar char="q"/>
              <a:defRPr/>
            </a:pPr>
            <a:r>
              <a:rPr lang="cs-CZ" sz="2000" dirty="0" err="1" smtClean="0">
                <a:solidFill>
                  <a:schemeClr val="accent2"/>
                </a:solidFill>
              </a:rPr>
              <a:t>characterised</a:t>
            </a:r>
            <a:r>
              <a:rPr lang="cs-CZ" sz="2000" dirty="0" smtClean="0">
                <a:solidFill>
                  <a:schemeClr val="accent2"/>
                </a:solidFill>
              </a:rPr>
              <a:t> </a:t>
            </a:r>
            <a:r>
              <a:rPr lang="cs-CZ" sz="2000" dirty="0" err="1" smtClean="0">
                <a:solidFill>
                  <a:schemeClr val="accent2"/>
                </a:solidFill>
              </a:rPr>
              <a:t>typically</a:t>
            </a:r>
            <a:r>
              <a:rPr lang="cs-CZ" sz="2000" dirty="0" smtClean="0">
                <a:solidFill>
                  <a:schemeClr val="accent2"/>
                </a:solidFill>
              </a:rPr>
              <a:t> by </a:t>
            </a:r>
            <a:r>
              <a:rPr lang="cs-CZ" sz="2000" dirty="0">
                <a:solidFill>
                  <a:schemeClr val="accent2"/>
                </a:solidFill>
              </a:rPr>
              <a:t>t(8;14)(q24;q32)</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79512" y="217511"/>
            <a:ext cx="8153400" cy="1143001"/>
          </a:xfrm>
        </p:spPr>
        <p:txBody>
          <a:bodyPr/>
          <a:lstStyle/>
          <a:p>
            <a:r>
              <a:rPr lang="en-US" altLang="cs-CZ" sz="2400" b="1" dirty="0">
                <a:solidFill>
                  <a:srgbClr val="00CCCC"/>
                </a:solidFill>
                <a:latin typeface="Arial CE"/>
              </a:rPr>
              <a:t>Consequences of individual chromosomal aberrations in the process of carcinogenesis</a:t>
            </a:r>
            <a:r>
              <a:rPr lang="cs-CZ" altLang="cs-CZ" sz="2400" b="1" dirty="0" smtClean="0"/>
              <a:t/>
            </a:r>
            <a:br>
              <a:rPr lang="cs-CZ" altLang="cs-CZ" sz="2400" b="1" dirty="0" smtClean="0"/>
            </a:br>
            <a:r>
              <a:rPr lang="cs-CZ" altLang="cs-CZ" sz="2000" b="1" dirty="0" err="1" smtClean="0">
                <a:solidFill>
                  <a:schemeClr val="tx1"/>
                </a:solidFill>
              </a:rPr>
              <a:t>Deletions</a:t>
            </a:r>
            <a:r>
              <a:rPr lang="cs-CZ" altLang="cs-CZ" sz="2000" b="1" dirty="0">
                <a:solidFill>
                  <a:schemeClr val="tx1"/>
                </a:solidFill>
              </a:rPr>
              <a:t> </a:t>
            </a:r>
            <a:r>
              <a:rPr lang="cs-CZ" altLang="cs-CZ" sz="2000" b="1" dirty="0" smtClean="0">
                <a:solidFill>
                  <a:schemeClr val="tx1"/>
                </a:solidFill>
              </a:rPr>
              <a:t>- </a:t>
            </a:r>
            <a:r>
              <a:rPr lang="cs-CZ" altLang="cs-CZ" sz="2000" b="1" dirty="0" err="1" smtClean="0">
                <a:solidFill>
                  <a:schemeClr val="tx1"/>
                </a:solidFill>
              </a:rPr>
              <a:t>examples</a:t>
            </a:r>
            <a:endParaRPr lang="cs-CZ" altLang="cs-CZ" sz="2400" b="1" dirty="0" smtClean="0">
              <a:solidFill>
                <a:schemeClr val="tx1"/>
              </a:solidFill>
            </a:endParaRPr>
          </a:p>
        </p:txBody>
      </p:sp>
      <p:pic>
        <p:nvPicPr>
          <p:cNvPr id="35843" name="Picture 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620000" y="1828800"/>
            <a:ext cx="1143000" cy="4648200"/>
          </a:xfrm>
        </p:spPr>
      </p:pic>
      <p:sp>
        <p:nvSpPr>
          <p:cNvPr id="31748" name="Rectangle 4"/>
          <p:cNvSpPr>
            <a:spLocks noGrp="1" noChangeArrowheads="1"/>
          </p:cNvSpPr>
          <p:nvPr>
            <p:ph type="body" sz="half" idx="1"/>
          </p:nvPr>
        </p:nvSpPr>
        <p:spPr>
          <a:xfrm>
            <a:off x="323528" y="1360512"/>
            <a:ext cx="7128197" cy="4876800"/>
          </a:xfrm>
        </p:spPr>
        <p:txBody>
          <a:bodyPr/>
          <a:lstStyle/>
          <a:p>
            <a:pPr algn="just">
              <a:buSzPct val="80000"/>
              <a:buFont typeface="Monotype Sorts" pitchFamily="2" charset="2"/>
              <a:buChar char="n"/>
            </a:pPr>
            <a:r>
              <a:rPr lang="en-US" altLang="cs-CZ" sz="1600" dirty="0" smtClean="0">
                <a:solidFill>
                  <a:schemeClr val="accent2"/>
                </a:solidFill>
              </a:rPr>
              <a:t>loss </a:t>
            </a:r>
            <a:r>
              <a:rPr lang="en-US" altLang="cs-CZ" sz="1600" dirty="0">
                <a:solidFill>
                  <a:schemeClr val="accent2"/>
                </a:solidFill>
              </a:rPr>
              <a:t>of part of a chromosome, often affecting </a:t>
            </a:r>
            <a:r>
              <a:rPr lang="en-US" altLang="cs-CZ" sz="1600" b="1" dirty="0" err="1">
                <a:solidFill>
                  <a:schemeClr val="accent2"/>
                </a:solidFill>
              </a:rPr>
              <a:t>tumour</a:t>
            </a:r>
            <a:r>
              <a:rPr lang="en-US" altLang="cs-CZ" sz="1600" b="1" dirty="0">
                <a:solidFill>
                  <a:schemeClr val="accent2"/>
                </a:solidFill>
              </a:rPr>
              <a:t>-suppressor genes </a:t>
            </a:r>
            <a:r>
              <a:rPr lang="en-US" altLang="cs-CZ" sz="1600" dirty="0">
                <a:solidFill>
                  <a:schemeClr val="accent2"/>
                </a:solidFill>
              </a:rPr>
              <a:t>(</a:t>
            </a:r>
            <a:r>
              <a:rPr lang="en-US" altLang="cs-CZ" sz="1600" b="1" i="1" dirty="0">
                <a:solidFill>
                  <a:schemeClr val="accent2"/>
                </a:solidFill>
              </a:rPr>
              <a:t>RB1, p53</a:t>
            </a:r>
            <a:r>
              <a:rPr lang="en-US" altLang="cs-CZ" sz="1600" b="1" dirty="0">
                <a:solidFill>
                  <a:schemeClr val="accent2"/>
                </a:solidFill>
              </a:rPr>
              <a:t>) </a:t>
            </a:r>
            <a:r>
              <a:rPr lang="en-US" altLang="cs-CZ" sz="1600" dirty="0">
                <a:solidFill>
                  <a:schemeClr val="accent2"/>
                </a:solidFill>
              </a:rPr>
              <a:t>or genes for stimulatory and growth factors</a:t>
            </a:r>
          </a:p>
          <a:p>
            <a:pPr algn="just">
              <a:buSzPct val="80000"/>
              <a:buFont typeface="Monotype Sorts" pitchFamily="2" charset="2"/>
              <a:buChar char="n"/>
            </a:pPr>
            <a:r>
              <a:rPr lang="en-US" altLang="cs-CZ" sz="1600" b="1" dirty="0">
                <a:solidFill>
                  <a:schemeClr val="accent2"/>
                </a:solidFill>
              </a:rPr>
              <a:t>LOH- loss of heterozygosity due to gene deletion</a:t>
            </a:r>
          </a:p>
          <a:p>
            <a:pPr algn="just">
              <a:buSzPct val="80000"/>
              <a:buFont typeface="Monotype Sorts" pitchFamily="2" charset="2"/>
              <a:buChar char="n"/>
            </a:pPr>
            <a:r>
              <a:rPr lang="en-US" altLang="cs-CZ" sz="1600" b="1" dirty="0">
                <a:solidFill>
                  <a:schemeClr val="accent2"/>
                </a:solidFill>
              </a:rPr>
              <a:t>specific changes in </a:t>
            </a:r>
            <a:r>
              <a:rPr lang="en-US" altLang="cs-CZ" sz="1600" b="1" dirty="0" err="1">
                <a:solidFill>
                  <a:schemeClr val="accent2"/>
                </a:solidFill>
              </a:rPr>
              <a:t>haematological</a:t>
            </a:r>
            <a:r>
              <a:rPr lang="en-US" altLang="cs-CZ" sz="1600" b="1" dirty="0">
                <a:solidFill>
                  <a:schemeClr val="accent2"/>
                </a:solidFill>
              </a:rPr>
              <a:t> malignancie</a:t>
            </a:r>
            <a:r>
              <a:rPr lang="en-US" altLang="cs-CZ" sz="1800" b="1" dirty="0">
                <a:solidFill>
                  <a:schemeClr val="accent2"/>
                </a:solidFill>
              </a:rPr>
              <a:t>s</a:t>
            </a:r>
            <a:endParaRPr lang="cs-CZ" altLang="cs-CZ" sz="1800" b="1" dirty="0" smtClean="0">
              <a:solidFill>
                <a:schemeClr val="accent2"/>
              </a:solidFill>
            </a:endParaRPr>
          </a:p>
          <a:p>
            <a:pPr>
              <a:buSzPct val="80000"/>
              <a:buFont typeface="Monotype Sorts" pitchFamily="2" charset="2"/>
              <a:buNone/>
            </a:pPr>
            <a:r>
              <a:rPr lang="cs-CZ" altLang="cs-CZ" sz="1800" b="1" u="sng" dirty="0" err="1" smtClean="0"/>
              <a:t>del</a:t>
            </a:r>
            <a:r>
              <a:rPr lang="cs-CZ" altLang="cs-CZ" sz="1800" b="1" u="sng" dirty="0" smtClean="0"/>
              <a:t> 5q -  </a:t>
            </a:r>
            <a:r>
              <a:rPr lang="cs-CZ" altLang="cs-CZ" sz="1800" b="1" u="sng" dirty="0" err="1" smtClean="0"/>
              <a:t>acute</a:t>
            </a:r>
            <a:r>
              <a:rPr lang="cs-CZ" altLang="cs-CZ" sz="1800" b="1" u="sng" dirty="0" smtClean="0"/>
              <a:t> </a:t>
            </a:r>
            <a:r>
              <a:rPr lang="cs-CZ" altLang="cs-CZ" sz="1800" b="1" u="sng" dirty="0" err="1" smtClean="0"/>
              <a:t>myeloid</a:t>
            </a:r>
            <a:r>
              <a:rPr lang="cs-CZ" altLang="cs-CZ" sz="1800" b="1" u="sng" dirty="0" smtClean="0"/>
              <a:t> </a:t>
            </a:r>
            <a:r>
              <a:rPr lang="cs-CZ" altLang="cs-CZ" sz="1800" b="1" u="sng" dirty="0" err="1" smtClean="0"/>
              <a:t>lekuemia</a:t>
            </a:r>
            <a:r>
              <a:rPr lang="cs-CZ" altLang="cs-CZ" sz="1800" b="1" u="sng" dirty="0" smtClean="0"/>
              <a:t>, </a:t>
            </a:r>
            <a:r>
              <a:rPr lang="cs-CZ" altLang="cs-CZ" sz="1800" b="1" u="sng" dirty="0" err="1" smtClean="0"/>
              <a:t>myelodysplatic</a:t>
            </a:r>
            <a:r>
              <a:rPr lang="cs-CZ" altLang="cs-CZ" sz="1800" b="1" u="sng" dirty="0" smtClean="0"/>
              <a:t> syndrome</a:t>
            </a:r>
          </a:p>
          <a:p>
            <a:pPr algn="just">
              <a:buSzPct val="80000"/>
            </a:pPr>
            <a:r>
              <a:rPr lang="en-US" altLang="cs-CZ" sz="1600" dirty="0">
                <a:solidFill>
                  <a:schemeClr val="accent2"/>
                </a:solidFill>
              </a:rPr>
              <a:t>in AML and MDS, the deletion is interstitial, the </a:t>
            </a:r>
            <a:r>
              <a:rPr lang="en-US" altLang="cs-CZ" sz="1600" b="1" dirty="0">
                <a:solidFill>
                  <a:schemeClr val="accent2"/>
                </a:solidFill>
              </a:rPr>
              <a:t>extent is highly variable</a:t>
            </a:r>
            <a:r>
              <a:rPr lang="en-US" altLang="cs-CZ" sz="1600" dirty="0">
                <a:solidFill>
                  <a:schemeClr val="accent2"/>
                </a:solidFill>
              </a:rPr>
              <a:t>, </a:t>
            </a:r>
            <a:endParaRPr lang="cs-CZ" altLang="cs-CZ" sz="1600" dirty="0" smtClean="0">
              <a:solidFill>
                <a:schemeClr val="accent2"/>
              </a:solidFill>
            </a:endParaRPr>
          </a:p>
          <a:p>
            <a:pPr algn="just">
              <a:buSzPct val="80000"/>
            </a:pPr>
            <a:r>
              <a:rPr lang="en-US" altLang="cs-CZ" sz="1600" b="1" dirty="0" smtClean="0">
                <a:solidFill>
                  <a:schemeClr val="accent2"/>
                </a:solidFill>
              </a:rPr>
              <a:t>5q31-critical </a:t>
            </a:r>
            <a:r>
              <a:rPr lang="en-US" altLang="cs-CZ" sz="1600" b="1" dirty="0">
                <a:solidFill>
                  <a:schemeClr val="accent2"/>
                </a:solidFill>
              </a:rPr>
              <a:t>region is always affected</a:t>
            </a:r>
            <a:r>
              <a:rPr lang="en-US" altLang="cs-CZ" sz="1600" dirty="0">
                <a:solidFill>
                  <a:schemeClr val="accent2"/>
                </a:solidFill>
              </a:rPr>
              <a:t>, multiple genes controlling normal hematopoiesis are mapped in the </a:t>
            </a:r>
            <a:r>
              <a:rPr lang="en-US" altLang="cs-CZ" sz="1600" dirty="0" smtClean="0">
                <a:solidFill>
                  <a:schemeClr val="accent2"/>
                </a:solidFill>
              </a:rPr>
              <a:t>region</a:t>
            </a:r>
            <a:endParaRPr lang="cs-CZ" altLang="cs-CZ" sz="1600" b="1" dirty="0">
              <a:solidFill>
                <a:schemeClr val="accent2"/>
              </a:solidFill>
            </a:endParaRPr>
          </a:p>
          <a:p>
            <a:pPr algn="just">
              <a:buSzPct val="80000"/>
              <a:buFont typeface="Monotype Sorts" pitchFamily="2" charset="2"/>
              <a:buNone/>
            </a:pPr>
            <a:r>
              <a:rPr lang="cs-CZ" altLang="cs-CZ" sz="1800" b="1" u="sng" dirty="0" err="1" smtClean="0"/>
              <a:t>del</a:t>
            </a:r>
            <a:r>
              <a:rPr lang="cs-CZ" altLang="cs-CZ" sz="1800" b="1" u="sng" dirty="0" smtClean="0"/>
              <a:t> 11q23</a:t>
            </a:r>
          </a:p>
          <a:p>
            <a:pPr algn="just">
              <a:buSzPct val="80000"/>
            </a:pPr>
            <a:r>
              <a:rPr lang="cs-CZ" altLang="cs-CZ" sz="1600" dirty="0" smtClean="0">
                <a:solidFill>
                  <a:schemeClr val="accent2"/>
                </a:solidFill>
              </a:rPr>
              <a:t>i</a:t>
            </a:r>
            <a:r>
              <a:rPr lang="en-US" altLang="cs-CZ" sz="1600" dirty="0" smtClean="0">
                <a:solidFill>
                  <a:schemeClr val="accent2"/>
                </a:solidFill>
              </a:rPr>
              <a:t>n </a:t>
            </a:r>
            <a:r>
              <a:rPr lang="en-US" altLang="cs-CZ" sz="1600" dirty="0">
                <a:solidFill>
                  <a:schemeClr val="accent2"/>
                </a:solidFill>
              </a:rPr>
              <a:t>AML and ALL, </a:t>
            </a:r>
            <a:r>
              <a:rPr lang="en-US" altLang="cs-CZ" sz="1600" b="1" i="1" dirty="0">
                <a:solidFill>
                  <a:schemeClr val="accent2"/>
                </a:solidFill>
              </a:rPr>
              <a:t>MLL</a:t>
            </a:r>
            <a:r>
              <a:rPr lang="en-US" altLang="cs-CZ" sz="1600" dirty="0">
                <a:solidFill>
                  <a:schemeClr val="accent2"/>
                </a:solidFill>
              </a:rPr>
              <a:t> gene </a:t>
            </a:r>
            <a:r>
              <a:rPr lang="cs-CZ" altLang="cs-CZ" sz="1600" dirty="0" err="1" smtClean="0">
                <a:solidFill>
                  <a:schemeClr val="accent2"/>
                </a:solidFill>
              </a:rPr>
              <a:t>is</a:t>
            </a:r>
            <a:r>
              <a:rPr lang="cs-CZ" altLang="cs-CZ" sz="1600" dirty="0" smtClean="0">
                <a:solidFill>
                  <a:schemeClr val="accent2"/>
                </a:solidFill>
              </a:rPr>
              <a:t> </a:t>
            </a:r>
            <a:r>
              <a:rPr lang="en-US" altLang="cs-CZ" sz="1600" dirty="0" smtClean="0">
                <a:solidFill>
                  <a:schemeClr val="accent2"/>
                </a:solidFill>
              </a:rPr>
              <a:t>mapped </a:t>
            </a:r>
            <a:r>
              <a:rPr lang="en-US" altLang="cs-CZ" sz="1600" dirty="0">
                <a:solidFill>
                  <a:schemeClr val="accent2"/>
                </a:solidFill>
              </a:rPr>
              <a:t>in the 11q23 </a:t>
            </a:r>
            <a:r>
              <a:rPr lang="en-US" altLang="cs-CZ" sz="1600" dirty="0" smtClean="0">
                <a:solidFill>
                  <a:schemeClr val="accent2"/>
                </a:solidFill>
              </a:rPr>
              <a:t>region</a:t>
            </a:r>
            <a:r>
              <a:rPr lang="cs-CZ" altLang="cs-CZ" sz="1600" dirty="0" smtClean="0">
                <a:solidFill>
                  <a:schemeClr val="accent2"/>
                </a:solidFill>
              </a:rPr>
              <a:t>, </a:t>
            </a:r>
            <a:r>
              <a:rPr lang="cs-CZ" altLang="cs-CZ" sz="1600" dirty="0" err="1" smtClean="0">
                <a:solidFill>
                  <a:schemeClr val="accent2"/>
                </a:solidFill>
              </a:rPr>
              <a:t>moreover</a:t>
            </a:r>
            <a:r>
              <a:rPr lang="cs-CZ" altLang="cs-CZ" sz="1600" dirty="0" smtClean="0">
                <a:solidFill>
                  <a:schemeClr val="accent2"/>
                </a:solidFill>
              </a:rPr>
              <a:t> </a:t>
            </a:r>
            <a:r>
              <a:rPr lang="cs-CZ" altLang="cs-CZ" sz="1600" i="1" dirty="0" smtClean="0">
                <a:solidFill>
                  <a:schemeClr val="accent2"/>
                </a:solidFill>
              </a:rPr>
              <a:t>MLL</a:t>
            </a:r>
            <a:r>
              <a:rPr lang="cs-CZ" altLang="cs-CZ" sz="1600" dirty="0" smtClean="0">
                <a:solidFill>
                  <a:schemeClr val="accent2"/>
                </a:solidFill>
              </a:rPr>
              <a:t> </a:t>
            </a:r>
            <a:r>
              <a:rPr lang="en-US" altLang="cs-CZ" sz="1600" dirty="0" smtClean="0">
                <a:solidFill>
                  <a:schemeClr val="accent2"/>
                </a:solidFill>
              </a:rPr>
              <a:t> </a:t>
            </a:r>
            <a:r>
              <a:rPr lang="en-US" altLang="cs-CZ" sz="1600" dirty="0">
                <a:solidFill>
                  <a:schemeClr val="accent2"/>
                </a:solidFill>
              </a:rPr>
              <a:t>involved in numerous translocations (6q27, 9p21, 10p15, 17q11, 19p13) besides </a:t>
            </a:r>
            <a:r>
              <a:rPr lang="en-US" altLang="cs-CZ" sz="1600" dirty="0" smtClean="0">
                <a:solidFill>
                  <a:schemeClr val="accent2"/>
                </a:solidFill>
              </a:rPr>
              <a:t>deletions</a:t>
            </a:r>
            <a:endParaRPr lang="cs-CZ" altLang="cs-CZ" sz="1600" dirty="0" smtClean="0">
              <a:solidFill>
                <a:schemeClr val="accent2"/>
              </a:solidFill>
            </a:endParaRPr>
          </a:p>
          <a:p>
            <a:pPr marL="0" indent="0" algn="just">
              <a:buSzPct val="80000"/>
              <a:buNone/>
            </a:pPr>
            <a:r>
              <a:rPr lang="cs-CZ" altLang="cs-CZ" sz="1800" b="1" u="sng" dirty="0" smtClean="0"/>
              <a:t>M</a:t>
            </a:r>
            <a:r>
              <a:rPr lang="en-US" altLang="cs-CZ" sz="1800" b="1" u="sng" dirty="0" err="1" smtClean="0"/>
              <a:t>onosomy</a:t>
            </a:r>
            <a:endParaRPr lang="en-US" altLang="cs-CZ" sz="1800" b="1" u="sng" dirty="0"/>
          </a:p>
          <a:p>
            <a:pPr algn="just">
              <a:buSzPct val="80000"/>
            </a:pPr>
            <a:r>
              <a:rPr lang="en-US" altLang="cs-CZ" sz="1600" b="1" dirty="0">
                <a:solidFill>
                  <a:schemeClr val="accent2"/>
                </a:solidFill>
              </a:rPr>
              <a:t>loss of whole chromosomes</a:t>
            </a:r>
            <a:r>
              <a:rPr lang="en-US" altLang="cs-CZ" sz="1600" dirty="0">
                <a:solidFill>
                  <a:schemeClr val="accent2"/>
                </a:solidFill>
              </a:rPr>
              <a:t>, changes are rather secondary, frequent monosomy 5, 7 in MDS</a:t>
            </a:r>
          </a:p>
        </p:txBody>
      </p:sp>
      <p:sp>
        <p:nvSpPr>
          <p:cNvPr id="35845" name="Rectangle 5"/>
          <p:cNvSpPr>
            <a:spLocks noChangeArrowheads="1"/>
          </p:cNvSpPr>
          <p:nvPr/>
        </p:nvSpPr>
        <p:spPr bwMode="auto">
          <a:xfrm>
            <a:off x="8534400" y="5029200"/>
            <a:ext cx="152400" cy="381000"/>
          </a:xfrm>
          <a:prstGeom prst="rect">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8">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8">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8">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107504" y="30163"/>
            <a:ext cx="76327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Arial CE" charset="-18"/>
              </a:defRPr>
            </a:lvl1pPr>
            <a:lvl2pPr marL="742950" indent="-285750">
              <a:defRPr sz="2800">
                <a:solidFill>
                  <a:schemeClr val="tx1"/>
                </a:solidFill>
                <a:latin typeface="Arial CE" charset="-18"/>
              </a:defRPr>
            </a:lvl2pPr>
            <a:lvl3pPr marL="1143000" indent="-228600">
              <a:defRPr sz="2800">
                <a:solidFill>
                  <a:schemeClr val="tx1"/>
                </a:solidFill>
                <a:latin typeface="Arial CE" charset="-18"/>
              </a:defRPr>
            </a:lvl3pPr>
            <a:lvl4pPr marL="1600200" indent="-228600">
              <a:defRPr sz="2800">
                <a:solidFill>
                  <a:schemeClr val="tx1"/>
                </a:solidFill>
                <a:latin typeface="Arial CE" charset="-18"/>
              </a:defRPr>
            </a:lvl4pPr>
            <a:lvl5pPr marL="2057400" indent="-228600">
              <a:defRPr sz="2800">
                <a:solidFill>
                  <a:schemeClr val="tx1"/>
                </a:solidFill>
                <a:latin typeface="Arial CE" charset="-18"/>
              </a:defRPr>
            </a:lvl5pPr>
            <a:lvl6pPr marL="2514600" indent="-228600" eaLnBrk="0" fontAlgn="base" hangingPunct="0">
              <a:spcBef>
                <a:spcPct val="0"/>
              </a:spcBef>
              <a:spcAft>
                <a:spcPct val="0"/>
              </a:spcAft>
              <a:defRPr sz="2800">
                <a:solidFill>
                  <a:schemeClr val="tx1"/>
                </a:solidFill>
                <a:latin typeface="Arial CE" charset="-18"/>
              </a:defRPr>
            </a:lvl6pPr>
            <a:lvl7pPr marL="2971800" indent="-228600" eaLnBrk="0" fontAlgn="base" hangingPunct="0">
              <a:spcBef>
                <a:spcPct val="0"/>
              </a:spcBef>
              <a:spcAft>
                <a:spcPct val="0"/>
              </a:spcAft>
              <a:defRPr sz="2800">
                <a:solidFill>
                  <a:schemeClr val="tx1"/>
                </a:solidFill>
                <a:latin typeface="Arial CE" charset="-18"/>
              </a:defRPr>
            </a:lvl7pPr>
            <a:lvl8pPr marL="3429000" indent="-228600" eaLnBrk="0" fontAlgn="base" hangingPunct="0">
              <a:spcBef>
                <a:spcPct val="0"/>
              </a:spcBef>
              <a:spcAft>
                <a:spcPct val="0"/>
              </a:spcAft>
              <a:defRPr sz="2800">
                <a:solidFill>
                  <a:schemeClr val="tx1"/>
                </a:solidFill>
                <a:latin typeface="Arial CE" charset="-18"/>
              </a:defRPr>
            </a:lvl8pPr>
            <a:lvl9pPr marL="3886200" indent="-228600" eaLnBrk="0" fontAlgn="base" hangingPunct="0">
              <a:spcBef>
                <a:spcPct val="0"/>
              </a:spcBef>
              <a:spcAft>
                <a:spcPct val="0"/>
              </a:spcAft>
              <a:defRPr sz="2800">
                <a:solidFill>
                  <a:schemeClr val="tx1"/>
                </a:solidFill>
                <a:latin typeface="Arial CE" charset="-18"/>
              </a:defRPr>
            </a:lvl9pPr>
          </a:lstStyle>
          <a:p>
            <a:pPr algn="ctr">
              <a:spcBef>
                <a:spcPct val="50000"/>
              </a:spcBef>
              <a:defRPr/>
            </a:pPr>
            <a:r>
              <a:rPr lang="en-US" sz="2400" b="1" dirty="0">
                <a:solidFill>
                  <a:schemeClr val="tx2"/>
                </a:solidFill>
                <a:latin typeface="+mn-lt"/>
              </a:rPr>
              <a:t>RB1 gene deletion - loss of constitutive heterozygosity in retinoblastoma - LOH</a:t>
            </a:r>
            <a:endParaRPr lang="cs-CZ" sz="2400" b="1" dirty="0" smtClean="0">
              <a:solidFill>
                <a:schemeClr val="tx2"/>
              </a:solidFill>
              <a:latin typeface="+mn-lt"/>
            </a:endParaRPr>
          </a:p>
          <a:p>
            <a:pPr algn="ctr">
              <a:spcBef>
                <a:spcPct val="50000"/>
              </a:spcBef>
              <a:defRPr/>
            </a:pPr>
            <a:r>
              <a:rPr lang="cs-CZ" sz="1800" b="1" dirty="0" err="1" smtClean="0">
                <a:latin typeface="+mn-lt"/>
              </a:rPr>
              <a:t>Knuston</a:t>
            </a:r>
            <a:r>
              <a:rPr lang="cs-CZ" sz="1800" b="1" dirty="0" smtClean="0">
                <a:latin typeface="+mn-lt"/>
              </a:rPr>
              <a:t> </a:t>
            </a:r>
            <a:r>
              <a:rPr lang="cs-CZ" sz="1800" b="1" dirty="0" err="1" smtClean="0">
                <a:latin typeface="+mn-lt"/>
              </a:rPr>
              <a:t>hypothesis</a:t>
            </a:r>
            <a:r>
              <a:rPr lang="cs-CZ" sz="1800" b="1" dirty="0" smtClean="0">
                <a:latin typeface="+mn-lt"/>
              </a:rPr>
              <a:t> – (</a:t>
            </a:r>
            <a:r>
              <a:rPr lang="cs-CZ" sz="1800" b="1" dirty="0" err="1" smtClean="0">
                <a:latin typeface="+mn-lt"/>
              </a:rPr>
              <a:t>the</a:t>
            </a:r>
            <a:r>
              <a:rPr lang="cs-CZ" sz="1800" b="1" dirty="0" smtClean="0">
                <a:latin typeface="+mn-lt"/>
              </a:rPr>
              <a:t> double hit </a:t>
            </a:r>
            <a:r>
              <a:rPr lang="cs-CZ" sz="1800" b="1" dirty="0" err="1" smtClean="0">
                <a:latin typeface="+mn-lt"/>
              </a:rPr>
              <a:t>theory</a:t>
            </a:r>
            <a:r>
              <a:rPr lang="cs-CZ" sz="1800" b="1" dirty="0" smtClean="0">
                <a:latin typeface="+mn-lt"/>
              </a:rPr>
              <a:t>)</a:t>
            </a:r>
            <a:endParaRPr lang="cs-CZ" sz="2400" b="1" dirty="0" smtClean="0">
              <a:solidFill>
                <a:schemeClr val="tx2"/>
              </a:solidFill>
              <a:latin typeface="+mj-lt"/>
            </a:endParaRPr>
          </a:p>
        </p:txBody>
      </p:sp>
      <p:pic>
        <p:nvPicPr>
          <p:cNvPr id="36869" name="Picture 6" descr="retioblas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27000"/>
            <a:ext cx="173990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descr="Upper image presents tumor suppressor gene mutation in a normal cell leading to sporadic cancer. Two chromosomes with wild type tumor suppressor gene are presented. Upon new mutation in one of the presented chromosomes the cell acquires first hit. Then a second hit is introduced in the form of deletion of the part of chromosome hosting tumor suppressor gene. This leads to tumor formation since no tumor suppressor genes are present. Lower image presents tumor suppressor gene mutation in a cell with germline mutation, leading to familial cancer. Two chromosomes are presented - one with wild type allele and one with inherited germline mutation in tumor suppressor gene. The cel already has a first hit. Second hit is introduced in the form of deletion of the part of chromosome hosting tumor suppressor gene. This leads to tumor formation since no tumor suppressor genes are presen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6357"/>
            <a:ext cx="5939879" cy="527164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012160" y="2420888"/>
            <a:ext cx="2880319" cy="2831544"/>
          </a:xfrm>
          <a:prstGeom prst="rect">
            <a:avLst/>
          </a:prstGeom>
        </p:spPr>
        <p:txBody>
          <a:bodyPr wrap="square">
            <a:spAutoFit/>
          </a:bodyPr>
          <a:lstStyle/>
          <a:p>
            <a:pPr algn="ctr"/>
            <a:r>
              <a:rPr lang="cs-CZ" sz="2000" b="1" dirty="0" smtClean="0">
                <a:solidFill>
                  <a:schemeClr val="accent2"/>
                </a:solidFill>
                <a:latin typeface="arial" panose="020B0604020202020204" pitchFamily="34" charset="0"/>
              </a:rPr>
              <a:t>„</a:t>
            </a:r>
            <a:r>
              <a:rPr lang="cs-CZ" sz="2000" b="1" dirty="0" err="1" smtClean="0">
                <a:solidFill>
                  <a:schemeClr val="accent2"/>
                </a:solidFill>
                <a:latin typeface="arial" panose="020B0604020202020204" pitchFamily="34" charset="0"/>
              </a:rPr>
              <a:t>The</a:t>
            </a:r>
            <a:r>
              <a:rPr lang="cs-CZ" sz="2000" b="1" dirty="0" smtClean="0">
                <a:solidFill>
                  <a:schemeClr val="accent2"/>
                </a:solidFill>
                <a:latin typeface="arial" panose="020B0604020202020204" pitchFamily="34" charset="0"/>
              </a:rPr>
              <a:t> </a:t>
            </a:r>
            <a:r>
              <a:rPr lang="en-US" sz="2000" b="1" dirty="0" smtClean="0">
                <a:solidFill>
                  <a:schemeClr val="accent2"/>
                </a:solidFill>
                <a:latin typeface="arial" panose="020B0604020202020204" pitchFamily="34" charset="0"/>
              </a:rPr>
              <a:t>most </a:t>
            </a:r>
            <a:r>
              <a:rPr lang="en-US" sz="2000" b="1" dirty="0">
                <a:solidFill>
                  <a:schemeClr val="accent2"/>
                </a:solidFill>
                <a:latin typeface="arial" panose="020B0604020202020204" pitchFamily="34" charset="0"/>
              </a:rPr>
              <a:t>tumor suppressor genes require both alleles to be inactivated, either through mutations or through epigenetic silencing, to cause a phenotypic </a:t>
            </a:r>
            <a:r>
              <a:rPr lang="en-US" sz="2000" b="1" dirty="0" smtClean="0">
                <a:solidFill>
                  <a:schemeClr val="accent2"/>
                </a:solidFill>
                <a:latin typeface="arial" panose="020B0604020202020204" pitchFamily="34" charset="0"/>
              </a:rPr>
              <a:t>change</a:t>
            </a:r>
            <a:r>
              <a:rPr lang="cs-CZ" sz="2000" b="1" dirty="0" smtClean="0">
                <a:solidFill>
                  <a:schemeClr val="accent2"/>
                </a:solidFill>
                <a:latin typeface="arial" panose="020B0604020202020204" pitchFamily="34" charset="0"/>
              </a:rPr>
              <a:t>“</a:t>
            </a:r>
          </a:p>
          <a:p>
            <a:pPr algn="ctr"/>
            <a:r>
              <a:rPr lang="cs-CZ" sz="1800" dirty="0" smtClean="0">
                <a:solidFill>
                  <a:schemeClr val="accent2"/>
                </a:solidFill>
                <a:latin typeface="arial" panose="020B0604020202020204" pitchFamily="34" charset="0"/>
              </a:rPr>
              <a:t>Alfred G. </a:t>
            </a:r>
            <a:r>
              <a:rPr lang="cs-CZ" sz="1800" dirty="0" err="1" smtClean="0">
                <a:solidFill>
                  <a:schemeClr val="accent2"/>
                </a:solidFill>
                <a:latin typeface="arial" panose="020B0604020202020204" pitchFamily="34" charset="0"/>
              </a:rPr>
              <a:t>Knudson</a:t>
            </a:r>
            <a:r>
              <a:rPr lang="cs-CZ" sz="1800" dirty="0" smtClean="0">
                <a:solidFill>
                  <a:schemeClr val="accent2"/>
                </a:solidFill>
                <a:latin typeface="arial" panose="020B0604020202020204" pitchFamily="34" charset="0"/>
              </a:rPr>
              <a:t>, 1971</a:t>
            </a:r>
            <a:endParaRPr lang="en-US" sz="1800" dirty="0">
              <a:solidFill>
                <a:schemeClr val="accent2"/>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11188" y="549275"/>
            <a:ext cx="7848600" cy="823913"/>
          </a:xfrm>
        </p:spPr>
        <p:txBody>
          <a:bodyPr/>
          <a:lstStyle/>
          <a:p>
            <a:r>
              <a:rPr lang="en-US" altLang="cs-CZ" sz="3200" b="1" dirty="0" smtClean="0">
                <a:latin typeface="+mn-lt"/>
              </a:rPr>
              <a:t>Examples of significant deletions in tumor diseases</a:t>
            </a:r>
          </a:p>
        </p:txBody>
      </p:sp>
      <p:sp>
        <p:nvSpPr>
          <p:cNvPr id="37891" name="Rectangle 3"/>
          <p:cNvSpPr>
            <a:spLocks noGrp="1" noChangeArrowheads="1"/>
          </p:cNvSpPr>
          <p:nvPr>
            <p:ph type="body" idx="1"/>
          </p:nvPr>
        </p:nvSpPr>
        <p:spPr>
          <a:xfrm>
            <a:off x="609600" y="2209800"/>
            <a:ext cx="7848600" cy="3886200"/>
          </a:xfrm>
        </p:spPr>
        <p:txBody>
          <a:bodyPr/>
          <a:lstStyle/>
          <a:p>
            <a:pPr>
              <a:lnSpc>
                <a:spcPct val="80000"/>
              </a:lnSpc>
            </a:pPr>
            <a:r>
              <a:rPr lang="cs-CZ" altLang="cs-CZ" sz="2400" b="1" u="sng" dirty="0" err="1" smtClean="0"/>
              <a:t>Retinoblastoma</a:t>
            </a:r>
            <a:r>
              <a:rPr lang="cs-CZ" altLang="cs-CZ" sz="2400" b="1" dirty="0" smtClean="0"/>
              <a:t> </a:t>
            </a:r>
            <a:r>
              <a:rPr lang="cs-CZ" altLang="cs-CZ" sz="2400" b="1" dirty="0"/>
              <a:t>- </a:t>
            </a:r>
            <a:r>
              <a:rPr lang="cs-CZ" altLang="cs-CZ" sz="2400" dirty="0" err="1">
                <a:solidFill>
                  <a:schemeClr val="accent2"/>
                </a:solidFill>
              </a:rPr>
              <a:t>malignant</a:t>
            </a:r>
            <a:r>
              <a:rPr lang="cs-CZ" altLang="cs-CZ" sz="2400" dirty="0">
                <a:solidFill>
                  <a:schemeClr val="accent2"/>
                </a:solidFill>
              </a:rPr>
              <a:t> </a:t>
            </a:r>
            <a:r>
              <a:rPr lang="cs-CZ" altLang="cs-CZ" sz="2400" dirty="0" err="1">
                <a:solidFill>
                  <a:schemeClr val="accent2"/>
                </a:solidFill>
              </a:rPr>
              <a:t>eye</a:t>
            </a:r>
            <a:r>
              <a:rPr lang="cs-CZ" altLang="cs-CZ" sz="2400" dirty="0">
                <a:solidFill>
                  <a:schemeClr val="accent2"/>
                </a:solidFill>
              </a:rPr>
              <a:t> tumor </a:t>
            </a:r>
            <a:r>
              <a:rPr lang="cs-CZ" altLang="cs-CZ" sz="2400" dirty="0" err="1">
                <a:solidFill>
                  <a:schemeClr val="accent2"/>
                </a:solidFill>
              </a:rPr>
              <a:t>of</a:t>
            </a:r>
            <a:r>
              <a:rPr lang="cs-CZ" altLang="cs-CZ" sz="2400" dirty="0">
                <a:solidFill>
                  <a:schemeClr val="accent2"/>
                </a:solidFill>
              </a:rPr>
              <a:t> </a:t>
            </a:r>
            <a:r>
              <a:rPr lang="cs-CZ" altLang="cs-CZ" sz="2400" dirty="0" err="1">
                <a:solidFill>
                  <a:schemeClr val="accent2"/>
                </a:solidFill>
              </a:rPr>
              <a:t>children</a:t>
            </a:r>
            <a:r>
              <a:rPr lang="cs-CZ" altLang="cs-CZ" sz="2400" dirty="0">
                <a:solidFill>
                  <a:schemeClr val="accent2"/>
                </a:solidFill>
              </a:rPr>
              <a:t> </a:t>
            </a:r>
            <a:r>
              <a:rPr lang="cs-CZ" altLang="cs-CZ" sz="2400" b="1" dirty="0" err="1">
                <a:solidFill>
                  <a:schemeClr val="accent2"/>
                </a:solidFill>
              </a:rPr>
              <a:t>del</a:t>
            </a:r>
            <a:r>
              <a:rPr lang="cs-CZ" altLang="cs-CZ" sz="2400" b="1" dirty="0">
                <a:solidFill>
                  <a:schemeClr val="accent2"/>
                </a:solidFill>
              </a:rPr>
              <a:t>(13)(q14)</a:t>
            </a:r>
            <a:r>
              <a:rPr lang="cs-CZ" altLang="cs-CZ" sz="2400" dirty="0">
                <a:solidFill>
                  <a:schemeClr val="accent2"/>
                </a:solidFill>
              </a:rPr>
              <a:t> - </a:t>
            </a:r>
            <a:r>
              <a:rPr lang="cs-CZ" altLang="cs-CZ" sz="2400" b="1" i="1" dirty="0">
                <a:solidFill>
                  <a:schemeClr val="accent2"/>
                </a:solidFill>
              </a:rPr>
              <a:t>RB1 gene </a:t>
            </a:r>
            <a:r>
              <a:rPr lang="cs-CZ" altLang="cs-CZ" sz="2400" dirty="0">
                <a:solidFill>
                  <a:schemeClr val="accent2"/>
                </a:solidFill>
              </a:rPr>
              <a:t>- </a:t>
            </a:r>
            <a:r>
              <a:rPr lang="cs-CZ" altLang="cs-CZ" sz="2400" dirty="0" err="1">
                <a:solidFill>
                  <a:schemeClr val="accent2"/>
                </a:solidFill>
              </a:rPr>
              <a:t>blocks</a:t>
            </a:r>
            <a:r>
              <a:rPr lang="cs-CZ" altLang="cs-CZ" sz="2400" dirty="0">
                <a:solidFill>
                  <a:schemeClr val="accent2"/>
                </a:solidFill>
              </a:rPr>
              <a:t> </a:t>
            </a:r>
            <a:r>
              <a:rPr lang="cs-CZ" altLang="cs-CZ" sz="2400" dirty="0" err="1">
                <a:solidFill>
                  <a:schemeClr val="accent2"/>
                </a:solidFill>
              </a:rPr>
              <a:t>progression</a:t>
            </a:r>
            <a:r>
              <a:rPr lang="cs-CZ" altLang="cs-CZ" sz="2400" dirty="0">
                <a:solidFill>
                  <a:schemeClr val="accent2"/>
                </a:solidFill>
              </a:rPr>
              <a:t> to S </a:t>
            </a:r>
            <a:r>
              <a:rPr lang="cs-CZ" altLang="cs-CZ" sz="2400" dirty="0" err="1">
                <a:solidFill>
                  <a:schemeClr val="accent2"/>
                </a:solidFill>
              </a:rPr>
              <a:t>phase</a:t>
            </a:r>
            <a:endParaRPr lang="cs-CZ" altLang="cs-CZ" sz="2400" dirty="0">
              <a:solidFill>
                <a:schemeClr val="accent2"/>
              </a:solidFill>
            </a:endParaRPr>
          </a:p>
          <a:p>
            <a:pPr>
              <a:lnSpc>
                <a:spcPct val="80000"/>
              </a:lnSpc>
            </a:pPr>
            <a:endParaRPr lang="cs-CZ" altLang="cs-CZ" sz="2400" b="1" dirty="0"/>
          </a:p>
          <a:p>
            <a:pPr>
              <a:lnSpc>
                <a:spcPct val="80000"/>
              </a:lnSpc>
            </a:pPr>
            <a:r>
              <a:rPr lang="cs-CZ" altLang="cs-CZ" sz="2400" b="1" dirty="0" err="1"/>
              <a:t>Wilms</a:t>
            </a:r>
            <a:r>
              <a:rPr lang="cs-CZ" altLang="cs-CZ" sz="2400" b="1" dirty="0"/>
              <a:t> </a:t>
            </a:r>
            <a:r>
              <a:rPr lang="cs-CZ" altLang="cs-CZ" sz="2400" b="1" dirty="0" err="1"/>
              <a:t>tumour</a:t>
            </a:r>
            <a:r>
              <a:rPr lang="cs-CZ" altLang="cs-CZ" sz="2400" b="1" dirty="0"/>
              <a:t> - </a:t>
            </a:r>
            <a:r>
              <a:rPr lang="cs-CZ" altLang="cs-CZ" sz="2400" b="1" dirty="0" err="1"/>
              <a:t>kidney</a:t>
            </a:r>
            <a:r>
              <a:rPr lang="cs-CZ" altLang="cs-CZ" sz="2400" b="1" dirty="0"/>
              <a:t> </a:t>
            </a:r>
            <a:r>
              <a:rPr lang="cs-CZ" altLang="cs-CZ" sz="2400" b="1" dirty="0" err="1"/>
              <a:t>tumour</a:t>
            </a:r>
            <a:r>
              <a:rPr lang="cs-CZ" altLang="cs-CZ" sz="2400" b="1" dirty="0"/>
              <a:t> </a:t>
            </a:r>
          </a:p>
          <a:p>
            <a:pPr>
              <a:lnSpc>
                <a:spcPct val="80000"/>
              </a:lnSpc>
            </a:pPr>
            <a:r>
              <a:rPr lang="cs-CZ" altLang="cs-CZ" sz="2400" b="1" dirty="0"/>
              <a:t>     </a:t>
            </a:r>
            <a:r>
              <a:rPr lang="cs-CZ" altLang="cs-CZ" sz="2400" dirty="0" err="1">
                <a:solidFill>
                  <a:schemeClr val="accent2"/>
                </a:solidFill>
              </a:rPr>
              <a:t>del</a:t>
            </a:r>
            <a:r>
              <a:rPr lang="cs-CZ" altLang="cs-CZ" sz="2400" dirty="0">
                <a:solidFill>
                  <a:schemeClr val="accent2"/>
                </a:solidFill>
              </a:rPr>
              <a:t>(11)(p) 11p13 - 11p15</a:t>
            </a:r>
          </a:p>
          <a:p>
            <a:pPr>
              <a:lnSpc>
                <a:spcPct val="80000"/>
              </a:lnSpc>
            </a:pPr>
            <a:r>
              <a:rPr lang="cs-CZ" altLang="cs-CZ" sz="2400" dirty="0">
                <a:solidFill>
                  <a:schemeClr val="accent2"/>
                </a:solidFill>
              </a:rPr>
              <a:t>     </a:t>
            </a:r>
            <a:r>
              <a:rPr lang="cs-CZ" altLang="cs-CZ" sz="2400" dirty="0" err="1">
                <a:solidFill>
                  <a:schemeClr val="accent2"/>
                </a:solidFill>
              </a:rPr>
              <a:t>del</a:t>
            </a:r>
            <a:r>
              <a:rPr lang="cs-CZ" altLang="cs-CZ" sz="2400" dirty="0">
                <a:solidFill>
                  <a:schemeClr val="accent2"/>
                </a:solidFill>
              </a:rPr>
              <a:t>(16)(q) WT1 gene </a:t>
            </a:r>
          </a:p>
          <a:p>
            <a:pPr>
              <a:lnSpc>
                <a:spcPct val="80000"/>
              </a:lnSpc>
            </a:pPr>
            <a:r>
              <a:rPr lang="cs-CZ" altLang="cs-CZ" sz="2400" dirty="0">
                <a:solidFill>
                  <a:schemeClr val="accent2"/>
                </a:solidFill>
              </a:rPr>
              <a:t> </a:t>
            </a:r>
          </a:p>
          <a:p>
            <a:pPr>
              <a:lnSpc>
                <a:spcPct val="80000"/>
              </a:lnSpc>
            </a:pPr>
            <a:r>
              <a:rPr lang="cs-CZ" altLang="cs-CZ" sz="2400" b="1" dirty="0" err="1"/>
              <a:t>Neuroblastoma</a:t>
            </a:r>
            <a:r>
              <a:rPr lang="cs-CZ" altLang="cs-CZ" sz="2400" b="1" dirty="0"/>
              <a:t> - </a:t>
            </a:r>
            <a:r>
              <a:rPr lang="cs-CZ" altLang="cs-CZ" sz="2400" b="1" dirty="0" err="1">
                <a:solidFill>
                  <a:schemeClr val="accent2"/>
                </a:solidFill>
              </a:rPr>
              <a:t>del</a:t>
            </a:r>
            <a:r>
              <a:rPr lang="cs-CZ" altLang="cs-CZ" sz="2400" b="1" dirty="0">
                <a:solidFill>
                  <a:schemeClr val="accent2"/>
                </a:solidFill>
              </a:rPr>
              <a:t>(1)(p36)</a:t>
            </a:r>
          </a:p>
          <a:p>
            <a:pPr>
              <a:lnSpc>
                <a:spcPct val="80000"/>
              </a:lnSpc>
            </a:pPr>
            <a:endParaRPr lang="cs-CZ" altLang="cs-CZ" sz="2400" b="1" dirty="0"/>
          </a:p>
          <a:p>
            <a:pPr>
              <a:lnSpc>
                <a:spcPct val="80000"/>
              </a:lnSpc>
            </a:pPr>
            <a:r>
              <a:rPr lang="cs-CZ" altLang="cs-CZ" sz="2400" b="1" i="1" dirty="0" smtClean="0">
                <a:solidFill>
                  <a:schemeClr val="accent2"/>
                </a:solidFill>
              </a:rPr>
              <a:t>TP53 </a:t>
            </a:r>
            <a:r>
              <a:rPr lang="cs-CZ" altLang="cs-CZ" sz="2400" b="1" dirty="0">
                <a:solidFill>
                  <a:schemeClr val="accent2"/>
                </a:solidFill>
              </a:rPr>
              <a:t>gene </a:t>
            </a:r>
            <a:r>
              <a:rPr lang="cs-CZ" altLang="cs-CZ" sz="2400" b="1" dirty="0" err="1">
                <a:solidFill>
                  <a:schemeClr val="accent2"/>
                </a:solidFill>
              </a:rPr>
              <a:t>deletion</a:t>
            </a:r>
            <a:r>
              <a:rPr lang="cs-CZ" altLang="cs-CZ" sz="2400" b="1" dirty="0">
                <a:solidFill>
                  <a:schemeClr val="accent2"/>
                </a:solidFill>
              </a:rPr>
              <a:t> (17p13) </a:t>
            </a:r>
            <a:r>
              <a:rPr lang="cs-CZ" altLang="cs-CZ" sz="2400" b="1" dirty="0"/>
              <a:t>- many </a:t>
            </a:r>
            <a:r>
              <a:rPr lang="cs-CZ" altLang="cs-CZ" sz="2400" b="1" dirty="0" err="1"/>
              <a:t>tumors</a:t>
            </a:r>
            <a:r>
              <a:rPr lang="cs-CZ" altLang="cs-CZ" sz="2400" b="1" dirty="0"/>
              <a:t> !!!</a:t>
            </a:r>
            <a:endParaRPr lang="cs-CZ" altLang="cs-CZ" sz="2400" b="1" dirty="0" smtClean="0"/>
          </a:p>
          <a:p>
            <a:pPr>
              <a:lnSpc>
                <a:spcPct val="80000"/>
              </a:lnSpc>
            </a:pPr>
            <a:endParaRPr lang="cs-CZ" altLang="cs-CZ" sz="2800" dirty="0" smtClean="0"/>
          </a:p>
          <a:p>
            <a:pPr>
              <a:lnSpc>
                <a:spcPct val="80000"/>
              </a:lnSpc>
            </a:pPr>
            <a:endParaRPr lang="cs-CZ" altLang="cs-CZ" sz="2800" dirty="0" smtClean="0"/>
          </a:p>
        </p:txBody>
      </p:sp>
      <p:pic>
        <p:nvPicPr>
          <p:cNvPr id="3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3071813"/>
            <a:ext cx="3311525"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23850" y="125760"/>
            <a:ext cx="8515350" cy="1143000"/>
          </a:xfrm>
        </p:spPr>
        <p:txBody>
          <a:bodyPr/>
          <a:lstStyle/>
          <a:p>
            <a:r>
              <a:rPr lang="en-US" altLang="cs-CZ" sz="2400" b="1" dirty="0" smtClean="0">
                <a:solidFill>
                  <a:srgbClr val="00CCCC"/>
                </a:solidFill>
                <a:latin typeface="+mn-lt"/>
              </a:rPr>
              <a:t>Consequences of individual chromosomal aberrations in the process of carcinogenesis</a:t>
            </a:r>
            <a:r>
              <a:rPr lang="en-US" altLang="cs-CZ" sz="2400" b="1" dirty="0" smtClean="0">
                <a:latin typeface="+mn-lt"/>
              </a:rPr>
              <a:t/>
            </a:r>
            <a:br>
              <a:rPr lang="en-US" altLang="cs-CZ" sz="2400" b="1" dirty="0" smtClean="0">
                <a:latin typeface="+mn-lt"/>
              </a:rPr>
            </a:br>
            <a:r>
              <a:rPr lang="en-US" altLang="cs-CZ" sz="2000" b="1" dirty="0" smtClean="0">
                <a:solidFill>
                  <a:schemeClr val="tx1"/>
                </a:solidFill>
                <a:latin typeface="+mn-lt"/>
              </a:rPr>
              <a:t>Aberrations with gain of genetic material</a:t>
            </a:r>
          </a:p>
        </p:txBody>
      </p:sp>
      <p:sp>
        <p:nvSpPr>
          <p:cNvPr id="38915" name="Rectangle 3"/>
          <p:cNvSpPr>
            <a:spLocks noGrp="1" noChangeArrowheads="1"/>
          </p:cNvSpPr>
          <p:nvPr>
            <p:ph type="body" sz="half" idx="1"/>
          </p:nvPr>
        </p:nvSpPr>
        <p:spPr>
          <a:xfrm>
            <a:off x="250825" y="1412875"/>
            <a:ext cx="6121375" cy="4419600"/>
          </a:xfrm>
        </p:spPr>
        <p:txBody>
          <a:bodyPr/>
          <a:lstStyle/>
          <a:p>
            <a:pPr algn="just">
              <a:lnSpc>
                <a:spcPct val="90000"/>
              </a:lnSpc>
              <a:buSzPct val="80000"/>
              <a:buNone/>
            </a:pPr>
            <a:r>
              <a:rPr lang="en-US" altLang="cs-CZ" sz="2000" b="1" u="sng" dirty="0"/>
              <a:t>Duplication, trisomy</a:t>
            </a:r>
          </a:p>
          <a:p>
            <a:pPr algn="just">
              <a:lnSpc>
                <a:spcPct val="90000"/>
              </a:lnSpc>
              <a:buSzPct val="80000"/>
            </a:pPr>
            <a:r>
              <a:rPr lang="en-US" altLang="cs-CZ" sz="1800" dirty="0">
                <a:solidFill>
                  <a:schemeClr val="accent2"/>
                </a:solidFill>
              </a:rPr>
              <a:t>multiplication of </a:t>
            </a:r>
            <a:r>
              <a:rPr lang="en-US" altLang="cs-CZ" sz="1800" b="1" dirty="0">
                <a:solidFill>
                  <a:schemeClr val="accent2"/>
                </a:solidFill>
              </a:rPr>
              <a:t>whole or parts </a:t>
            </a:r>
            <a:r>
              <a:rPr lang="en-US" altLang="cs-CZ" sz="1800" dirty="0">
                <a:solidFill>
                  <a:schemeClr val="accent2"/>
                </a:solidFill>
              </a:rPr>
              <a:t>of </a:t>
            </a:r>
            <a:r>
              <a:rPr lang="en-US" altLang="cs-CZ" sz="1800" b="1" dirty="0">
                <a:solidFill>
                  <a:schemeClr val="accent2"/>
                </a:solidFill>
              </a:rPr>
              <a:t>chromosomes</a:t>
            </a:r>
          </a:p>
          <a:p>
            <a:pPr algn="just">
              <a:lnSpc>
                <a:spcPct val="90000"/>
              </a:lnSpc>
              <a:buSzPct val="80000"/>
            </a:pPr>
            <a:r>
              <a:rPr lang="en-US" altLang="cs-CZ" sz="1800" dirty="0">
                <a:solidFill>
                  <a:schemeClr val="accent2"/>
                </a:solidFill>
              </a:rPr>
              <a:t>frequent </a:t>
            </a:r>
            <a:r>
              <a:rPr lang="en-US" altLang="cs-CZ" sz="1800" b="1" dirty="0">
                <a:solidFill>
                  <a:schemeClr val="accent2"/>
                </a:solidFill>
              </a:rPr>
              <a:t>secondary changes </a:t>
            </a:r>
            <a:r>
              <a:rPr lang="en-US" altLang="cs-CZ" sz="1800" dirty="0">
                <a:solidFill>
                  <a:schemeClr val="accent2"/>
                </a:solidFill>
              </a:rPr>
              <a:t>in </a:t>
            </a:r>
            <a:r>
              <a:rPr lang="en-US" altLang="cs-CZ" sz="1800" dirty="0" smtClean="0">
                <a:solidFill>
                  <a:schemeClr val="accent2"/>
                </a:solidFill>
              </a:rPr>
              <a:t>tumor </a:t>
            </a:r>
            <a:r>
              <a:rPr lang="en-US" altLang="cs-CZ" sz="1800" dirty="0">
                <a:solidFill>
                  <a:schemeClr val="accent2"/>
                </a:solidFill>
              </a:rPr>
              <a:t>cells</a:t>
            </a:r>
          </a:p>
          <a:p>
            <a:pPr algn="just">
              <a:lnSpc>
                <a:spcPct val="90000"/>
              </a:lnSpc>
              <a:buSzPct val="80000"/>
            </a:pPr>
            <a:r>
              <a:rPr lang="en-US" altLang="cs-CZ" sz="1800" dirty="0">
                <a:solidFill>
                  <a:schemeClr val="accent2"/>
                </a:solidFill>
              </a:rPr>
              <a:t>multiplication of </a:t>
            </a:r>
            <a:r>
              <a:rPr lang="en-US" altLang="cs-CZ" sz="1800" b="1" dirty="0">
                <a:solidFill>
                  <a:schemeClr val="accent2"/>
                </a:solidFill>
              </a:rPr>
              <a:t>gene dosage</a:t>
            </a:r>
          </a:p>
          <a:p>
            <a:pPr algn="just">
              <a:lnSpc>
                <a:spcPct val="90000"/>
              </a:lnSpc>
              <a:buSzPct val="80000"/>
            </a:pPr>
            <a:r>
              <a:rPr lang="en-US" altLang="cs-CZ" sz="1800" dirty="0">
                <a:solidFill>
                  <a:schemeClr val="accent2"/>
                </a:solidFill>
              </a:rPr>
              <a:t>cancer progression</a:t>
            </a:r>
          </a:p>
          <a:p>
            <a:pPr algn="just">
              <a:lnSpc>
                <a:spcPct val="90000"/>
              </a:lnSpc>
              <a:buSzPct val="80000"/>
            </a:pPr>
            <a:r>
              <a:rPr lang="en-US" altLang="cs-CZ" sz="1800" b="1" dirty="0">
                <a:solidFill>
                  <a:schemeClr val="accent2"/>
                </a:solidFill>
              </a:rPr>
              <a:t>in </a:t>
            </a:r>
            <a:r>
              <a:rPr lang="en-US" altLang="cs-CZ" sz="1800" b="1" dirty="0" err="1">
                <a:solidFill>
                  <a:schemeClr val="accent2"/>
                </a:solidFill>
              </a:rPr>
              <a:t>leukemias</a:t>
            </a:r>
            <a:r>
              <a:rPr lang="en-US" altLang="cs-CZ" sz="1800" b="1" dirty="0">
                <a:solidFill>
                  <a:schemeClr val="accent2"/>
                </a:solidFill>
              </a:rPr>
              <a:t> common +8, in CLL specific +12, other </a:t>
            </a:r>
            <a:r>
              <a:rPr lang="en-US" altLang="cs-CZ" sz="1800" b="1" dirty="0" err="1" smtClean="0">
                <a:solidFill>
                  <a:schemeClr val="accent2"/>
                </a:solidFill>
              </a:rPr>
              <a:t>Ph</a:t>
            </a:r>
            <a:r>
              <a:rPr lang="cs-CZ" altLang="cs-CZ" sz="1800" b="1" dirty="0" smtClean="0">
                <a:solidFill>
                  <a:schemeClr val="accent2"/>
                </a:solidFill>
              </a:rPr>
              <a:t> </a:t>
            </a:r>
            <a:r>
              <a:rPr lang="cs-CZ" altLang="cs-CZ" sz="1800" b="1" dirty="0" err="1" smtClean="0">
                <a:solidFill>
                  <a:schemeClr val="accent2"/>
                </a:solidFill>
              </a:rPr>
              <a:t>copies</a:t>
            </a:r>
            <a:r>
              <a:rPr lang="en-US" altLang="cs-CZ" sz="1800" b="1" dirty="0" smtClean="0">
                <a:solidFill>
                  <a:schemeClr val="accent2"/>
                </a:solidFill>
              </a:rPr>
              <a:t> </a:t>
            </a:r>
            <a:r>
              <a:rPr lang="cs-CZ" altLang="cs-CZ" sz="1800" b="1" dirty="0" smtClean="0">
                <a:solidFill>
                  <a:schemeClr val="accent2"/>
                </a:solidFill>
              </a:rPr>
              <a:t> </a:t>
            </a:r>
          </a:p>
          <a:p>
            <a:pPr algn="just">
              <a:lnSpc>
                <a:spcPct val="90000"/>
              </a:lnSpc>
              <a:buSzPct val="80000"/>
              <a:buFont typeface="Monotype Sorts" pitchFamily="2" charset="2"/>
              <a:buChar char="n"/>
            </a:pPr>
            <a:endParaRPr lang="cs-CZ" altLang="cs-CZ" sz="1800" b="1" dirty="0" smtClean="0">
              <a:solidFill>
                <a:schemeClr val="accent2"/>
              </a:solidFill>
            </a:endParaRPr>
          </a:p>
          <a:p>
            <a:pPr marL="0" indent="0" algn="just">
              <a:lnSpc>
                <a:spcPct val="90000"/>
              </a:lnSpc>
              <a:buSzPct val="80000"/>
              <a:buNone/>
            </a:pPr>
            <a:r>
              <a:rPr lang="en-US" altLang="cs-CZ" sz="2000" b="1" u="sng" dirty="0"/>
              <a:t>Amplification</a:t>
            </a:r>
          </a:p>
          <a:p>
            <a:pPr algn="just">
              <a:lnSpc>
                <a:spcPct val="90000"/>
              </a:lnSpc>
              <a:buSzPct val="80000"/>
            </a:pPr>
            <a:r>
              <a:rPr lang="en-US" altLang="cs-CZ" sz="1800" b="1" dirty="0">
                <a:solidFill>
                  <a:schemeClr val="accent2"/>
                </a:solidFill>
              </a:rPr>
              <a:t>frequent in solid tumors but also in </a:t>
            </a:r>
            <a:r>
              <a:rPr lang="en-US" altLang="cs-CZ" sz="1800" b="1" dirty="0" err="1">
                <a:solidFill>
                  <a:schemeClr val="accent2"/>
                </a:solidFill>
              </a:rPr>
              <a:t>leukemias</a:t>
            </a:r>
            <a:endParaRPr lang="en-US" altLang="cs-CZ" sz="1800" b="1" dirty="0">
              <a:solidFill>
                <a:schemeClr val="accent2"/>
              </a:solidFill>
            </a:endParaRPr>
          </a:p>
          <a:p>
            <a:pPr algn="just">
              <a:lnSpc>
                <a:spcPct val="90000"/>
              </a:lnSpc>
              <a:buSzPct val="80000"/>
            </a:pPr>
            <a:r>
              <a:rPr lang="en-US" altLang="cs-CZ" sz="1800" dirty="0">
                <a:solidFill>
                  <a:schemeClr val="accent2"/>
                </a:solidFill>
              </a:rPr>
              <a:t>mostly</a:t>
            </a:r>
            <a:r>
              <a:rPr lang="en-US" altLang="cs-CZ" sz="1800" b="1" dirty="0">
                <a:solidFill>
                  <a:schemeClr val="accent2"/>
                </a:solidFill>
              </a:rPr>
              <a:t> amplification of proto-oncogenes (</a:t>
            </a:r>
            <a:r>
              <a:rPr lang="en-US" altLang="cs-CZ" sz="1800" b="1" i="1" dirty="0">
                <a:solidFill>
                  <a:schemeClr val="accent2"/>
                </a:solidFill>
              </a:rPr>
              <a:t>N-</a:t>
            </a:r>
            <a:r>
              <a:rPr lang="en-US" altLang="cs-CZ" sz="1800" b="1" i="1" dirty="0" err="1">
                <a:solidFill>
                  <a:schemeClr val="accent2"/>
                </a:solidFill>
              </a:rPr>
              <a:t>myc</a:t>
            </a:r>
            <a:r>
              <a:rPr lang="en-US" altLang="cs-CZ" sz="1800" b="1" i="1" dirty="0" smtClean="0">
                <a:solidFill>
                  <a:schemeClr val="accent2"/>
                </a:solidFill>
              </a:rPr>
              <a:t>,</a:t>
            </a:r>
            <a:endParaRPr lang="cs-CZ" altLang="cs-CZ" sz="1800" b="1" i="1" dirty="0" smtClean="0">
              <a:solidFill>
                <a:schemeClr val="accent2"/>
              </a:solidFill>
            </a:endParaRPr>
          </a:p>
          <a:p>
            <a:pPr marL="0" indent="0" algn="just">
              <a:lnSpc>
                <a:spcPct val="90000"/>
              </a:lnSpc>
              <a:buSzPct val="80000"/>
              <a:buNone/>
            </a:pPr>
            <a:r>
              <a:rPr lang="cs-CZ" altLang="cs-CZ" sz="1800" b="1" i="1" dirty="0" smtClean="0">
                <a:solidFill>
                  <a:schemeClr val="accent2"/>
                </a:solidFill>
              </a:rPr>
              <a:t>      </a:t>
            </a:r>
            <a:r>
              <a:rPr lang="en-US" altLang="cs-CZ" sz="1800" b="1" i="1" dirty="0" smtClean="0">
                <a:solidFill>
                  <a:schemeClr val="accent2"/>
                </a:solidFill>
              </a:rPr>
              <a:t>c-</a:t>
            </a:r>
            <a:r>
              <a:rPr lang="en-US" altLang="cs-CZ" sz="1800" b="1" i="1" dirty="0" err="1" smtClean="0">
                <a:solidFill>
                  <a:schemeClr val="accent2"/>
                </a:solidFill>
              </a:rPr>
              <a:t>myc</a:t>
            </a:r>
            <a:r>
              <a:rPr lang="en-US" altLang="cs-CZ" sz="1800" b="1" i="1" dirty="0" smtClean="0">
                <a:solidFill>
                  <a:schemeClr val="accent2"/>
                </a:solidFill>
              </a:rPr>
              <a:t>, </a:t>
            </a:r>
            <a:r>
              <a:rPr lang="en-US" altLang="cs-CZ" sz="1800" b="1" i="1" dirty="0">
                <a:solidFill>
                  <a:schemeClr val="accent2"/>
                </a:solidFill>
              </a:rPr>
              <a:t>Her </a:t>
            </a:r>
            <a:r>
              <a:rPr lang="en-US" altLang="cs-CZ" sz="1800" b="1" i="1" dirty="0" smtClean="0">
                <a:solidFill>
                  <a:schemeClr val="accent2"/>
                </a:solidFill>
              </a:rPr>
              <a:t>2</a:t>
            </a:r>
            <a:r>
              <a:rPr lang="cs-CZ" altLang="cs-CZ" sz="1800" b="1" i="1" dirty="0" smtClean="0">
                <a:solidFill>
                  <a:schemeClr val="accent2"/>
                </a:solidFill>
              </a:rPr>
              <a:t>) </a:t>
            </a:r>
            <a:endParaRPr lang="en-US" altLang="cs-CZ" sz="1800" b="1" i="1" dirty="0">
              <a:solidFill>
                <a:schemeClr val="accent2"/>
              </a:solidFill>
            </a:endParaRPr>
          </a:p>
          <a:p>
            <a:pPr algn="just">
              <a:lnSpc>
                <a:spcPct val="90000"/>
              </a:lnSpc>
              <a:buSzPct val="80000"/>
            </a:pPr>
            <a:r>
              <a:rPr lang="en-US" altLang="cs-CZ" sz="1800" b="1" dirty="0">
                <a:solidFill>
                  <a:schemeClr val="accent2"/>
                </a:solidFill>
              </a:rPr>
              <a:t>double minutes, homogeneously staining areas (</a:t>
            </a:r>
            <a:r>
              <a:rPr lang="en-US" altLang="cs-CZ" sz="1800" dirty="0">
                <a:solidFill>
                  <a:schemeClr val="accent2"/>
                </a:solidFill>
              </a:rPr>
              <a:t>DMs, HSRs</a:t>
            </a:r>
            <a:r>
              <a:rPr lang="en-US" altLang="cs-CZ" sz="1800" b="1" dirty="0">
                <a:solidFill>
                  <a:schemeClr val="accent2"/>
                </a:solidFill>
              </a:rPr>
              <a:t>) are seen in mitosis !!!</a:t>
            </a:r>
          </a:p>
          <a:p>
            <a:pPr algn="just">
              <a:lnSpc>
                <a:spcPct val="90000"/>
              </a:lnSpc>
              <a:buSzPct val="80000"/>
            </a:pPr>
            <a:r>
              <a:rPr lang="cs-CZ" altLang="cs-CZ" sz="1800" dirty="0" err="1" smtClean="0">
                <a:solidFill>
                  <a:schemeClr val="accent2"/>
                </a:solidFill>
              </a:rPr>
              <a:t>Detection</a:t>
            </a:r>
            <a:r>
              <a:rPr lang="cs-CZ" altLang="cs-CZ" sz="1800" dirty="0" smtClean="0">
                <a:solidFill>
                  <a:schemeClr val="accent2"/>
                </a:solidFill>
              </a:rPr>
              <a:t>: </a:t>
            </a:r>
            <a:r>
              <a:rPr lang="en-US" altLang="cs-CZ" sz="1800" b="1" dirty="0" smtClean="0">
                <a:solidFill>
                  <a:schemeClr val="accent2"/>
                </a:solidFill>
              </a:rPr>
              <a:t>I-FISH</a:t>
            </a:r>
            <a:r>
              <a:rPr lang="en-US" altLang="cs-CZ" sz="1800" b="1" dirty="0">
                <a:solidFill>
                  <a:schemeClr val="accent2"/>
                </a:solidFill>
              </a:rPr>
              <a:t>, array-CGH</a:t>
            </a:r>
          </a:p>
          <a:p>
            <a:pPr algn="just">
              <a:lnSpc>
                <a:spcPct val="90000"/>
              </a:lnSpc>
              <a:buSzPct val="80000"/>
            </a:pPr>
            <a:r>
              <a:rPr lang="en-US" altLang="cs-CZ" sz="1800" b="1" u="sng" dirty="0" smtClean="0">
                <a:solidFill>
                  <a:schemeClr val="accent2"/>
                </a:solidFill>
              </a:rPr>
              <a:t>examination for the presence of amplification is of diagnostic and prognostic importance !!!</a:t>
            </a:r>
            <a:endParaRPr lang="en-US" altLang="cs-CZ" sz="1800" b="1" u="sng" dirty="0">
              <a:solidFill>
                <a:schemeClr val="accent2"/>
              </a:solidFill>
            </a:endParaRPr>
          </a:p>
          <a:p>
            <a:pPr marL="0" indent="0" algn="just">
              <a:lnSpc>
                <a:spcPct val="90000"/>
              </a:lnSpc>
              <a:buSzPct val="80000"/>
              <a:buNone/>
            </a:pPr>
            <a:endParaRPr lang="cs-CZ" altLang="cs-CZ" sz="1800" b="1" dirty="0" smtClean="0">
              <a:solidFill>
                <a:schemeClr val="accent2"/>
              </a:solidFill>
            </a:endParaRPr>
          </a:p>
        </p:txBody>
      </p:sp>
      <p:graphicFrame>
        <p:nvGraphicFramePr>
          <p:cNvPr id="38916" name="Object 4"/>
          <p:cNvGraphicFramePr>
            <a:graphicFrameLocks noGrp="1" noChangeAspect="1"/>
          </p:cNvGraphicFramePr>
          <p:nvPr>
            <p:ph sz="quarter" idx="2"/>
          </p:nvPr>
        </p:nvGraphicFramePr>
        <p:xfrm>
          <a:off x="6477000" y="1981200"/>
          <a:ext cx="2362200" cy="2133600"/>
        </p:xfrm>
        <a:graphic>
          <a:graphicData uri="http://schemas.openxmlformats.org/presentationml/2006/ole">
            <mc:AlternateContent xmlns:mc="http://schemas.openxmlformats.org/markup-compatibility/2006">
              <mc:Choice xmlns:v="urn:schemas-microsoft-com:vml" Requires="v">
                <p:oleObj spid="_x0000_s38945" name="snímek" r:id="rId3" imgW="4498658" imgH="3364706" progId="PowerPoint.Slide.8">
                  <p:embed/>
                </p:oleObj>
              </mc:Choice>
              <mc:Fallback>
                <p:oleObj name="snímek" r:id="rId3" imgW="4498658" imgH="3364706"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981200"/>
                        <a:ext cx="23622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8917" name="Object 5"/>
          <p:cNvGraphicFramePr>
            <a:graphicFrameLocks noGrp="1" noChangeAspect="1"/>
          </p:cNvGraphicFramePr>
          <p:nvPr>
            <p:ph sz="quarter" idx="3"/>
          </p:nvPr>
        </p:nvGraphicFramePr>
        <p:xfrm>
          <a:off x="6477000" y="4421188"/>
          <a:ext cx="2490788" cy="2247900"/>
        </p:xfrm>
        <a:graphic>
          <a:graphicData uri="http://schemas.openxmlformats.org/presentationml/2006/ole">
            <mc:AlternateContent xmlns:mc="http://schemas.openxmlformats.org/markup-compatibility/2006">
              <mc:Choice xmlns:v="urn:schemas-microsoft-com:vml" Requires="v">
                <p:oleObj spid="_x0000_s38946" name="snímek" r:id="rId5" imgW="4498658" imgH="3364706" progId="PowerPoint.Slide.8">
                  <p:embed/>
                </p:oleObj>
              </mc:Choice>
              <mc:Fallback>
                <p:oleObj name="snímek" r:id="rId5" imgW="4498658" imgH="3364706" progId="PowerPoint.Slide.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421188"/>
                        <a:ext cx="2490788"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8918" name="TextovéPole 1"/>
          <p:cNvSpPr txBox="1">
            <a:spLocks noChangeArrowheads="1"/>
          </p:cNvSpPr>
          <p:nvPr/>
        </p:nvSpPr>
        <p:spPr bwMode="auto">
          <a:xfrm>
            <a:off x="6659563" y="4508500"/>
            <a:ext cx="2592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E" panose="020B0604020202020204" pitchFamily="34" charset="0"/>
              </a:defRPr>
            </a:lvl1pPr>
            <a:lvl2pPr marL="742950" indent="-285750">
              <a:defRPr sz="2800">
                <a:solidFill>
                  <a:schemeClr val="tx1"/>
                </a:solidFill>
                <a:latin typeface="Arial CE" panose="020B0604020202020204" pitchFamily="34" charset="0"/>
              </a:defRPr>
            </a:lvl2pPr>
            <a:lvl3pPr marL="1143000" indent="-228600">
              <a:defRPr sz="2800">
                <a:solidFill>
                  <a:schemeClr val="tx1"/>
                </a:solidFill>
                <a:latin typeface="Arial CE" panose="020B0604020202020204" pitchFamily="34" charset="0"/>
              </a:defRPr>
            </a:lvl3pPr>
            <a:lvl4pPr marL="1600200" indent="-228600">
              <a:defRPr sz="2800">
                <a:solidFill>
                  <a:schemeClr val="tx1"/>
                </a:solidFill>
                <a:latin typeface="Arial CE" panose="020B0604020202020204" pitchFamily="34" charset="0"/>
              </a:defRPr>
            </a:lvl4pPr>
            <a:lvl5pPr marL="2057400" indent="-228600">
              <a:defRPr sz="2800">
                <a:solidFill>
                  <a:schemeClr val="tx1"/>
                </a:solidFill>
                <a:latin typeface="Arial CE" panose="020B0604020202020204" pitchFamily="34" charset="0"/>
              </a:defRPr>
            </a:lvl5pPr>
            <a:lvl6pPr marL="2514600" indent="-228600" eaLnBrk="0" fontAlgn="base" hangingPunct="0">
              <a:spcBef>
                <a:spcPct val="0"/>
              </a:spcBef>
              <a:spcAft>
                <a:spcPct val="0"/>
              </a:spcAft>
              <a:defRPr sz="2800">
                <a:solidFill>
                  <a:schemeClr val="tx1"/>
                </a:solidFill>
                <a:latin typeface="Arial CE" panose="020B0604020202020204" pitchFamily="34" charset="0"/>
              </a:defRPr>
            </a:lvl6pPr>
            <a:lvl7pPr marL="2971800" indent="-228600" eaLnBrk="0" fontAlgn="base" hangingPunct="0">
              <a:spcBef>
                <a:spcPct val="0"/>
              </a:spcBef>
              <a:spcAft>
                <a:spcPct val="0"/>
              </a:spcAft>
              <a:defRPr sz="2800">
                <a:solidFill>
                  <a:schemeClr val="tx1"/>
                </a:solidFill>
                <a:latin typeface="Arial CE" panose="020B0604020202020204" pitchFamily="34" charset="0"/>
              </a:defRPr>
            </a:lvl7pPr>
            <a:lvl8pPr marL="3429000" indent="-228600" eaLnBrk="0" fontAlgn="base" hangingPunct="0">
              <a:spcBef>
                <a:spcPct val="0"/>
              </a:spcBef>
              <a:spcAft>
                <a:spcPct val="0"/>
              </a:spcAft>
              <a:defRPr sz="2800">
                <a:solidFill>
                  <a:schemeClr val="tx1"/>
                </a:solidFill>
                <a:latin typeface="Arial CE" panose="020B0604020202020204" pitchFamily="34" charset="0"/>
              </a:defRPr>
            </a:lvl8pPr>
            <a:lvl9pPr marL="3886200" indent="-228600" eaLnBrk="0" fontAlgn="base" hangingPunct="0">
              <a:spcBef>
                <a:spcPct val="0"/>
              </a:spcBef>
              <a:spcAft>
                <a:spcPct val="0"/>
              </a:spcAft>
              <a:defRPr sz="2800">
                <a:solidFill>
                  <a:schemeClr val="tx1"/>
                </a:solidFill>
                <a:latin typeface="Arial CE" panose="020B0604020202020204" pitchFamily="34" charset="0"/>
              </a:defRPr>
            </a:lvl9pPr>
          </a:lstStyle>
          <a:p>
            <a:r>
              <a:rPr lang="cs-CZ" altLang="en-US" sz="1800"/>
              <a:t>Amplifikace</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026" descr="img0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ovéPole 1"/>
          <p:cNvSpPr txBox="1">
            <a:spLocks noChangeArrowheads="1"/>
          </p:cNvSpPr>
          <p:nvPr/>
        </p:nvSpPr>
        <p:spPr bwMode="auto">
          <a:xfrm>
            <a:off x="5364163" y="908050"/>
            <a:ext cx="37798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E" panose="020B0604020202020204" pitchFamily="34" charset="0"/>
              </a:defRPr>
            </a:lvl1pPr>
            <a:lvl2pPr marL="742950" indent="-285750">
              <a:defRPr sz="2800">
                <a:solidFill>
                  <a:schemeClr val="tx1"/>
                </a:solidFill>
                <a:latin typeface="Arial CE" panose="020B0604020202020204" pitchFamily="34" charset="0"/>
              </a:defRPr>
            </a:lvl2pPr>
            <a:lvl3pPr marL="1143000" indent="-228600">
              <a:defRPr sz="2800">
                <a:solidFill>
                  <a:schemeClr val="tx1"/>
                </a:solidFill>
                <a:latin typeface="Arial CE" panose="020B0604020202020204" pitchFamily="34" charset="0"/>
              </a:defRPr>
            </a:lvl3pPr>
            <a:lvl4pPr marL="1600200" indent="-228600">
              <a:defRPr sz="2800">
                <a:solidFill>
                  <a:schemeClr val="tx1"/>
                </a:solidFill>
                <a:latin typeface="Arial CE" panose="020B0604020202020204" pitchFamily="34" charset="0"/>
              </a:defRPr>
            </a:lvl4pPr>
            <a:lvl5pPr marL="2057400" indent="-228600">
              <a:defRPr sz="2800">
                <a:solidFill>
                  <a:schemeClr val="tx1"/>
                </a:solidFill>
                <a:latin typeface="Arial CE" panose="020B0604020202020204" pitchFamily="34" charset="0"/>
              </a:defRPr>
            </a:lvl5pPr>
            <a:lvl6pPr marL="2514600" indent="-228600" eaLnBrk="0" fontAlgn="base" hangingPunct="0">
              <a:spcBef>
                <a:spcPct val="0"/>
              </a:spcBef>
              <a:spcAft>
                <a:spcPct val="0"/>
              </a:spcAft>
              <a:defRPr sz="2800">
                <a:solidFill>
                  <a:schemeClr val="tx1"/>
                </a:solidFill>
                <a:latin typeface="Arial CE" panose="020B0604020202020204" pitchFamily="34" charset="0"/>
              </a:defRPr>
            </a:lvl6pPr>
            <a:lvl7pPr marL="2971800" indent="-228600" eaLnBrk="0" fontAlgn="base" hangingPunct="0">
              <a:spcBef>
                <a:spcPct val="0"/>
              </a:spcBef>
              <a:spcAft>
                <a:spcPct val="0"/>
              </a:spcAft>
              <a:defRPr sz="2800">
                <a:solidFill>
                  <a:schemeClr val="tx1"/>
                </a:solidFill>
                <a:latin typeface="Arial CE" panose="020B0604020202020204" pitchFamily="34" charset="0"/>
              </a:defRPr>
            </a:lvl7pPr>
            <a:lvl8pPr marL="3429000" indent="-228600" eaLnBrk="0" fontAlgn="base" hangingPunct="0">
              <a:spcBef>
                <a:spcPct val="0"/>
              </a:spcBef>
              <a:spcAft>
                <a:spcPct val="0"/>
              </a:spcAft>
              <a:defRPr sz="2800">
                <a:solidFill>
                  <a:schemeClr val="tx1"/>
                </a:solidFill>
                <a:latin typeface="Arial CE" panose="020B0604020202020204" pitchFamily="34" charset="0"/>
              </a:defRPr>
            </a:lvl8pPr>
            <a:lvl9pPr marL="3886200" indent="-228600" eaLnBrk="0" fontAlgn="base" hangingPunct="0">
              <a:spcBef>
                <a:spcPct val="0"/>
              </a:spcBef>
              <a:spcAft>
                <a:spcPct val="0"/>
              </a:spcAft>
              <a:defRPr sz="2800">
                <a:solidFill>
                  <a:schemeClr val="tx1"/>
                </a:solidFill>
                <a:latin typeface="Arial CE" panose="020B0604020202020204" pitchFamily="34" charset="0"/>
              </a:defRPr>
            </a:lvl9pPr>
          </a:lstStyle>
          <a:p>
            <a:r>
              <a:rPr lang="cs-CZ" altLang="en-US" sz="2000" dirty="0" smtClean="0"/>
              <a:t>r</a:t>
            </a:r>
            <a:r>
              <a:rPr lang="en-US" altLang="en-US" sz="1800" dirty="0" err="1" smtClean="0"/>
              <a:t>egions</a:t>
            </a:r>
            <a:r>
              <a:rPr lang="en-US" altLang="en-US" sz="1800" dirty="0" smtClean="0"/>
              <a:t> </a:t>
            </a:r>
            <a:r>
              <a:rPr lang="en-US" altLang="en-US" sz="1800" dirty="0"/>
              <a:t>of amplified genes in the karyotype </a:t>
            </a:r>
            <a:r>
              <a:rPr lang="en-US" altLang="en-US" sz="1800" dirty="0" smtClean="0"/>
              <a:t>(</a:t>
            </a:r>
            <a:r>
              <a:rPr lang="cs-CZ" altLang="en-US" sz="1800" dirty="0" smtClean="0"/>
              <a:t>absence </a:t>
            </a:r>
            <a:r>
              <a:rPr lang="cs-CZ" altLang="en-US" sz="1800" dirty="0" err="1" smtClean="0"/>
              <a:t>of</a:t>
            </a:r>
            <a:r>
              <a:rPr lang="cs-CZ" altLang="en-US" sz="1800" dirty="0" smtClean="0"/>
              <a:t> </a:t>
            </a:r>
            <a:r>
              <a:rPr lang="en-US" altLang="en-US" sz="1800" dirty="0" smtClean="0"/>
              <a:t>band</a:t>
            </a:r>
            <a:r>
              <a:rPr lang="cs-CZ" altLang="en-US" sz="1800" dirty="0" err="1" smtClean="0"/>
              <a:t>ing</a:t>
            </a:r>
            <a:r>
              <a:rPr lang="cs-CZ" altLang="en-US" sz="2000" dirty="0" smtClean="0"/>
              <a:t>)</a:t>
            </a:r>
            <a:endParaRPr lang="cs-CZ" altLang="en-US" sz="2000" dirty="0"/>
          </a:p>
        </p:txBody>
      </p:sp>
      <p:sp>
        <p:nvSpPr>
          <p:cNvPr id="39940" name="Šipka dolů 2"/>
          <p:cNvSpPr>
            <a:spLocks noChangeArrowheads="1"/>
          </p:cNvSpPr>
          <p:nvPr/>
        </p:nvSpPr>
        <p:spPr bwMode="auto">
          <a:xfrm>
            <a:off x="6156325" y="3541713"/>
            <a:ext cx="287338" cy="431800"/>
          </a:xfrm>
          <a:prstGeom prst="downArrow">
            <a:avLst>
              <a:gd name="adj1" fmla="val 50000"/>
              <a:gd name="adj2" fmla="val 50092"/>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Arial CE" panose="020B0604020202020204" pitchFamily="34" charset="0"/>
              </a:defRPr>
            </a:lvl1pPr>
            <a:lvl2pPr marL="742950" indent="-285750">
              <a:defRPr sz="2800">
                <a:solidFill>
                  <a:schemeClr val="tx1"/>
                </a:solidFill>
                <a:latin typeface="Arial CE" panose="020B0604020202020204" pitchFamily="34" charset="0"/>
              </a:defRPr>
            </a:lvl2pPr>
            <a:lvl3pPr marL="1143000" indent="-228600">
              <a:defRPr sz="2800">
                <a:solidFill>
                  <a:schemeClr val="tx1"/>
                </a:solidFill>
                <a:latin typeface="Arial CE" panose="020B0604020202020204" pitchFamily="34" charset="0"/>
              </a:defRPr>
            </a:lvl3pPr>
            <a:lvl4pPr marL="1600200" indent="-228600">
              <a:defRPr sz="2800">
                <a:solidFill>
                  <a:schemeClr val="tx1"/>
                </a:solidFill>
                <a:latin typeface="Arial CE" panose="020B0604020202020204" pitchFamily="34" charset="0"/>
              </a:defRPr>
            </a:lvl4pPr>
            <a:lvl5pPr marL="2057400" indent="-228600">
              <a:defRPr sz="2800">
                <a:solidFill>
                  <a:schemeClr val="tx1"/>
                </a:solidFill>
                <a:latin typeface="Arial CE" panose="020B0604020202020204" pitchFamily="34" charset="0"/>
              </a:defRPr>
            </a:lvl5pPr>
            <a:lvl6pPr marL="2514600" indent="-228600" eaLnBrk="0" fontAlgn="base" hangingPunct="0">
              <a:spcBef>
                <a:spcPct val="0"/>
              </a:spcBef>
              <a:spcAft>
                <a:spcPct val="0"/>
              </a:spcAft>
              <a:defRPr sz="2800">
                <a:solidFill>
                  <a:schemeClr val="tx1"/>
                </a:solidFill>
                <a:latin typeface="Arial CE" panose="020B0604020202020204" pitchFamily="34" charset="0"/>
              </a:defRPr>
            </a:lvl6pPr>
            <a:lvl7pPr marL="2971800" indent="-228600" eaLnBrk="0" fontAlgn="base" hangingPunct="0">
              <a:spcBef>
                <a:spcPct val="0"/>
              </a:spcBef>
              <a:spcAft>
                <a:spcPct val="0"/>
              </a:spcAft>
              <a:defRPr sz="2800">
                <a:solidFill>
                  <a:schemeClr val="tx1"/>
                </a:solidFill>
                <a:latin typeface="Arial CE" panose="020B0604020202020204" pitchFamily="34" charset="0"/>
              </a:defRPr>
            </a:lvl7pPr>
            <a:lvl8pPr marL="3429000" indent="-228600" eaLnBrk="0" fontAlgn="base" hangingPunct="0">
              <a:spcBef>
                <a:spcPct val="0"/>
              </a:spcBef>
              <a:spcAft>
                <a:spcPct val="0"/>
              </a:spcAft>
              <a:defRPr sz="2800">
                <a:solidFill>
                  <a:schemeClr val="tx1"/>
                </a:solidFill>
                <a:latin typeface="Arial CE" panose="020B0604020202020204" pitchFamily="34" charset="0"/>
              </a:defRPr>
            </a:lvl8pPr>
            <a:lvl9pPr marL="3886200" indent="-228600" eaLnBrk="0" fontAlgn="base" hangingPunct="0">
              <a:spcBef>
                <a:spcPct val="0"/>
              </a:spcBef>
              <a:spcAft>
                <a:spcPct val="0"/>
              </a:spcAft>
              <a:defRPr sz="2800">
                <a:solidFill>
                  <a:schemeClr val="tx1"/>
                </a:solidFill>
                <a:latin typeface="Arial CE" panose="020B0604020202020204" pitchFamily="34" charset="0"/>
              </a:defRPr>
            </a:lvl9pPr>
          </a:lstStyle>
          <a:p>
            <a:endParaRPr lang="en-US" alt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D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388" y="1916113"/>
            <a:ext cx="493236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4"/>
          <p:cNvSpPr txBox="1">
            <a:spLocks noChangeArrowheads="1"/>
          </p:cNvSpPr>
          <p:nvPr/>
        </p:nvSpPr>
        <p:spPr bwMode="auto">
          <a:xfrm>
            <a:off x="251520" y="692150"/>
            <a:ext cx="86409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5000"/>
              <a:buFont typeface="Monotype Sorts" pitchFamily="2" charset="2"/>
              <a:buChar char="l"/>
              <a:defRPr sz="3200">
                <a:solidFill>
                  <a:schemeClr val="tx1"/>
                </a:solidFill>
                <a:latin typeface="Arial CE" charset="-18"/>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charset="-18"/>
              </a:defRPr>
            </a:lvl2pPr>
            <a:lvl3pPr marL="1143000" indent="-228600">
              <a:spcBef>
                <a:spcPct val="20000"/>
              </a:spcBef>
              <a:buClr>
                <a:schemeClr val="tx1"/>
              </a:buClr>
              <a:buChar char="–"/>
              <a:defRPr sz="2400">
                <a:solidFill>
                  <a:schemeClr val="tx1"/>
                </a:solidFill>
                <a:latin typeface="Arial CE" charset="-18"/>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charset="-18"/>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charset="-18"/>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9pPr>
          </a:lstStyle>
          <a:p>
            <a:pPr algn="ctr">
              <a:spcBef>
                <a:spcPct val="50000"/>
              </a:spcBef>
              <a:buClrTx/>
              <a:buSzTx/>
              <a:buFontTx/>
              <a:buNone/>
              <a:defRPr/>
            </a:pPr>
            <a:r>
              <a:rPr lang="cs-CZ" altLang="cs-CZ" sz="3600" b="1" dirty="0" smtClean="0">
                <a:solidFill>
                  <a:schemeClr val="tx2"/>
                </a:solidFill>
                <a:latin typeface="+mn-lt"/>
              </a:rPr>
              <a:t>Double </a:t>
            </a:r>
            <a:r>
              <a:rPr lang="cs-CZ" altLang="cs-CZ" sz="3600" b="1" dirty="0" err="1" smtClean="0">
                <a:solidFill>
                  <a:schemeClr val="tx2"/>
                </a:solidFill>
                <a:latin typeface="+mn-lt"/>
              </a:rPr>
              <a:t>minutes</a:t>
            </a:r>
            <a:r>
              <a:rPr lang="cs-CZ" altLang="cs-CZ" sz="3600" b="1" dirty="0" smtClean="0">
                <a:solidFill>
                  <a:schemeClr val="tx2"/>
                </a:solidFill>
                <a:latin typeface="+mn-lt"/>
              </a:rPr>
              <a:t> </a:t>
            </a:r>
            <a:r>
              <a:rPr lang="cs-CZ" altLang="cs-CZ" sz="3600" b="1" dirty="0" err="1" smtClean="0">
                <a:solidFill>
                  <a:schemeClr val="tx2"/>
                </a:solidFill>
                <a:latin typeface="+mn-lt"/>
              </a:rPr>
              <a:t>DMs</a:t>
            </a:r>
            <a:r>
              <a:rPr lang="cs-CZ" altLang="cs-CZ" sz="3600" b="1" dirty="0" smtClean="0">
                <a:solidFill>
                  <a:schemeClr val="tx2"/>
                </a:solidFill>
                <a:latin typeface="+mn-lt"/>
              </a:rPr>
              <a:t> </a:t>
            </a:r>
            <a:r>
              <a:rPr lang="cs-CZ" altLang="cs-CZ" sz="3600" b="1" dirty="0" err="1" smtClean="0">
                <a:solidFill>
                  <a:schemeClr val="tx2"/>
                </a:solidFill>
                <a:latin typeface="+mn-lt"/>
              </a:rPr>
              <a:t>during</a:t>
            </a:r>
            <a:r>
              <a:rPr lang="cs-CZ" altLang="cs-CZ" sz="3600" b="1" dirty="0" smtClean="0">
                <a:solidFill>
                  <a:schemeClr val="tx2"/>
                </a:solidFill>
                <a:latin typeface="+mn-lt"/>
              </a:rPr>
              <a:t> </a:t>
            </a:r>
            <a:r>
              <a:rPr lang="cs-CZ" altLang="cs-CZ" sz="3600" b="1" dirty="0" err="1" smtClean="0">
                <a:solidFill>
                  <a:schemeClr val="tx2"/>
                </a:solidFill>
                <a:latin typeface="+mn-lt"/>
              </a:rPr>
              <a:t>mitosis</a:t>
            </a:r>
            <a:endParaRPr lang="cs-CZ" altLang="cs-CZ" sz="3600" b="1" dirty="0" smtClean="0">
              <a:solidFill>
                <a:schemeClr val="tx2"/>
              </a:solidFill>
              <a:latin typeface="+mn-lt"/>
            </a:endParaRPr>
          </a:p>
        </p:txBody>
      </p:sp>
      <p:sp>
        <p:nvSpPr>
          <p:cNvPr id="40964" name="Text Box 5"/>
          <p:cNvSpPr txBox="1">
            <a:spLocks noChangeArrowheads="1"/>
          </p:cNvSpPr>
          <p:nvPr/>
        </p:nvSpPr>
        <p:spPr bwMode="auto">
          <a:xfrm>
            <a:off x="1547813" y="5516563"/>
            <a:ext cx="6480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50000"/>
              </a:spcBef>
              <a:buClrTx/>
              <a:buSzTx/>
              <a:buFontTx/>
              <a:buNone/>
            </a:pPr>
            <a:r>
              <a:rPr lang="en-US" altLang="cs-CZ" sz="2400" dirty="0">
                <a:solidFill>
                  <a:schemeClr val="accent2"/>
                </a:solidFill>
                <a:latin typeface="+mn-lt"/>
              </a:rPr>
              <a:t>DMs are formed by HSR decay - they contain </a:t>
            </a:r>
            <a:r>
              <a:rPr lang="en-US" altLang="cs-CZ" sz="2400" b="1" dirty="0">
                <a:solidFill>
                  <a:schemeClr val="accent2"/>
                </a:solidFill>
                <a:latin typeface="+mn-lt"/>
              </a:rPr>
              <a:t>several thousand copies </a:t>
            </a:r>
            <a:r>
              <a:rPr lang="en-US" altLang="cs-CZ" sz="2400" dirty="0">
                <a:solidFill>
                  <a:schemeClr val="accent2"/>
                </a:solidFill>
                <a:latin typeface="+mn-lt"/>
              </a:rPr>
              <a:t>of a certain gene !!!</a:t>
            </a:r>
            <a:endParaRPr lang="cs-CZ" altLang="cs-CZ" sz="2400" dirty="0">
              <a:solidFill>
                <a:schemeClr val="accent2"/>
              </a:solidFill>
              <a:latin typeface="+mn-l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9600" y="228600"/>
            <a:ext cx="7848600" cy="823913"/>
          </a:xfrm>
        </p:spPr>
        <p:txBody>
          <a:bodyPr/>
          <a:lstStyle/>
          <a:p>
            <a:r>
              <a:rPr lang="en-US" altLang="cs-CZ" sz="3200" b="1" dirty="0">
                <a:solidFill>
                  <a:srgbClr val="00CCCC"/>
                </a:solidFill>
                <a:latin typeface="Arial CE"/>
              </a:rPr>
              <a:t>Complex karyotypes in tumor diseases</a:t>
            </a:r>
            <a:endParaRPr lang="cs-CZ" altLang="cs-CZ" sz="3600" b="1" dirty="0" smtClean="0"/>
          </a:p>
        </p:txBody>
      </p:sp>
      <p:sp>
        <p:nvSpPr>
          <p:cNvPr id="43011" name="Rectangle 3"/>
          <p:cNvSpPr>
            <a:spLocks noGrp="1" noChangeArrowheads="1"/>
          </p:cNvSpPr>
          <p:nvPr>
            <p:ph type="body" idx="1"/>
          </p:nvPr>
        </p:nvSpPr>
        <p:spPr/>
        <p:txBody>
          <a:bodyPr/>
          <a:lstStyle/>
          <a:p>
            <a:pPr algn="ctr">
              <a:buNone/>
            </a:pPr>
            <a:r>
              <a:rPr lang="en-US" altLang="cs-CZ" sz="2000" b="1" dirty="0">
                <a:solidFill>
                  <a:schemeClr val="accent2"/>
                </a:solidFill>
              </a:rPr>
              <a:t>Complex karyotype - we detect numerical or numerical changes involving three or more chromosomes or structural changes involving three or more breaks</a:t>
            </a:r>
            <a:endParaRPr lang="cs-CZ" altLang="cs-CZ" sz="2000" b="1" dirty="0" smtClean="0">
              <a:solidFill>
                <a:schemeClr val="accent2"/>
              </a:solidFill>
            </a:endParaRPr>
          </a:p>
        </p:txBody>
      </p:sp>
      <p:pic>
        <p:nvPicPr>
          <p:cNvPr id="43012" name="Picture 4" descr="7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284538"/>
            <a:ext cx="3959225"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5"/>
          <p:cNvSpPr txBox="1">
            <a:spLocks noChangeArrowheads="1"/>
          </p:cNvSpPr>
          <p:nvPr/>
        </p:nvSpPr>
        <p:spPr bwMode="auto">
          <a:xfrm>
            <a:off x="1763713" y="623728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lgn="ctr">
              <a:spcBef>
                <a:spcPct val="50000"/>
              </a:spcBef>
              <a:buClrTx/>
              <a:buSzTx/>
              <a:buFontTx/>
              <a:buNone/>
            </a:pPr>
            <a:r>
              <a:rPr lang="cs-CZ" altLang="cs-CZ" sz="2800" b="1" dirty="0" err="1" smtClean="0">
                <a:latin typeface="Times New Roman" panose="02020603050405020304" pitchFamily="18" charset="0"/>
              </a:rPr>
              <a:t>Poor</a:t>
            </a:r>
            <a:r>
              <a:rPr lang="cs-CZ" altLang="cs-CZ" sz="2800" b="1" dirty="0" smtClean="0">
                <a:latin typeface="Times New Roman" panose="02020603050405020304" pitchFamily="18" charset="0"/>
              </a:rPr>
              <a:t> </a:t>
            </a:r>
            <a:r>
              <a:rPr lang="cs-CZ" altLang="cs-CZ" sz="2800" b="1" dirty="0" err="1" smtClean="0">
                <a:latin typeface="Times New Roman" panose="02020603050405020304" pitchFamily="18" charset="0"/>
              </a:rPr>
              <a:t>prognosis</a:t>
            </a:r>
            <a:r>
              <a:rPr lang="cs-CZ" altLang="cs-CZ" sz="2800" b="1" dirty="0" smtClean="0">
                <a:latin typeface="Times New Roman" panose="02020603050405020304" pitchFamily="18" charset="0"/>
              </a:rPr>
              <a:t>!!!</a:t>
            </a:r>
            <a:endParaRPr lang="cs-CZ" altLang="cs-CZ" sz="2800" b="1" dirty="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276600" y="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50000"/>
              </a:spcBef>
              <a:buClrTx/>
              <a:buSzTx/>
              <a:buFontTx/>
              <a:buNone/>
            </a:pPr>
            <a:endParaRPr lang="cs-CZ" altLang="cs-CZ" sz="2400">
              <a:latin typeface="Times New Roman" panose="02020603050405020304" pitchFamily="18" charset="0"/>
            </a:endParaRPr>
          </a:p>
        </p:txBody>
      </p:sp>
      <p:sp>
        <p:nvSpPr>
          <p:cNvPr id="6147" name="Rectangle 3"/>
          <p:cNvSpPr>
            <a:spLocks noChangeArrowheads="1"/>
          </p:cNvSpPr>
          <p:nvPr/>
        </p:nvSpPr>
        <p:spPr bwMode="auto">
          <a:xfrm>
            <a:off x="3348038" y="0"/>
            <a:ext cx="5795962" cy="6858000"/>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eaLnBrk="1" hangingPunct="1">
              <a:spcBef>
                <a:spcPct val="0"/>
              </a:spcBef>
              <a:buClrTx/>
              <a:buSzTx/>
              <a:buFontTx/>
              <a:buNone/>
            </a:pPr>
            <a:endParaRPr lang="cs-CZ" altLang="cs-CZ" sz="1800">
              <a:latin typeface="Arial" panose="020B0604020202020204" pitchFamily="34" charset="0"/>
            </a:endParaRPr>
          </a:p>
        </p:txBody>
      </p:sp>
      <p:grpSp>
        <p:nvGrpSpPr>
          <p:cNvPr id="6148" name="Group 4"/>
          <p:cNvGrpSpPr>
            <a:grpSpLocks/>
          </p:cNvGrpSpPr>
          <p:nvPr/>
        </p:nvGrpSpPr>
        <p:grpSpPr bwMode="auto">
          <a:xfrm>
            <a:off x="250825" y="188913"/>
            <a:ext cx="8426450" cy="6561137"/>
            <a:chOff x="158" y="119"/>
            <a:chExt cx="5308" cy="4133"/>
          </a:xfrm>
        </p:grpSpPr>
        <p:graphicFrame>
          <p:nvGraphicFramePr>
            <p:cNvPr id="6149" name="Rectangle 5"/>
            <p:cNvGraphicFramePr>
              <a:graphicFrameLocks/>
            </p:cNvGraphicFramePr>
            <p:nvPr/>
          </p:nvGraphicFramePr>
          <p:xfrm>
            <a:off x="960" y="880"/>
            <a:ext cx="3840" cy="2560"/>
          </p:xfrm>
          <a:graphic>
            <a:graphicData uri="http://schemas.openxmlformats.org/presentationml/2006/ole">
              <mc:AlternateContent xmlns:mc="http://schemas.openxmlformats.org/markup-compatibility/2006">
                <mc:Choice xmlns:v="urn:schemas-microsoft-com:vml" Requires="v">
                  <p:oleObj spid="_x0000_s6210" name="Balíček" r:id="rId3" imgW="0" imgH="0" progId="Package">
                    <p:embed/>
                  </p:oleObj>
                </mc:Choice>
                <mc:Fallback>
                  <p:oleObj name="Balíček" r:id="rId3" imgW="0" imgH="0" progId="Package">
                    <p:embed/>
                    <p:pic>
                      <p:nvPicPr>
                        <p:cNvPr id="0" name="Rectangle 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960" y="880"/>
                          <a:ext cx="3840" cy="2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50" name="Object 6"/>
            <p:cNvGraphicFramePr>
              <a:graphicFrameLocks noChangeAspect="1"/>
            </p:cNvGraphicFramePr>
            <p:nvPr/>
          </p:nvGraphicFramePr>
          <p:xfrm>
            <a:off x="816" y="676"/>
            <a:ext cx="4128" cy="2671"/>
          </p:xfrm>
          <a:graphic>
            <a:graphicData uri="http://schemas.openxmlformats.org/presentationml/2006/ole">
              <mc:AlternateContent xmlns:mc="http://schemas.openxmlformats.org/markup-compatibility/2006">
                <mc:Choice xmlns:v="urn:schemas-microsoft-com:vml" Requires="v">
                  <p:oleObj spid="_x0000_s6211" name="Obrázek" r:id="rId4" imgW="2746248" imgH="1827276" progId="Word.Picture.8">
                    <p:embed/>
                  </p:oleObj>
                </mc:Choice>
                <mc:Fallback>
                  <p:oleObj name="Obrázek" r:id="rId4" imgW="2746248" imgH="1827276" progId="Word.Picture.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 y="676"/>
                          <a:ext cx="4128" cy="26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1" name="Text Box 7"/>
            <p:cNvSpPr txBox="1">
              <a:spLocks noChangeArrowheads="1"/>
            </p:cNvSpPr>
            <p:nvPr/>
          </p:nvSpPr>
          <p:spPr bwMode="auto">
            <a:xfrm>
              <a:off x="2835" y="2810"/>
              <a:ext cx="2631" cy="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50000"/>
                </a:spcBef>
                <a:buClrTx/>
                <a:buSzTx/>
                <a:buFontTx/>
                <a:buNone/>
              </a:pPr>
              <a:r>
                <a:rPr lang="en-US" altLang="cs-CZ" sz="2400" b="1" dirty="0">
                  <a:latin typeface="Tahoma" panose="020B0604030504040204" pitchFamily="34" charset="0"/>
                </a:rPr>
                <a:t>…the findings </a:t>
              </a:r>
              <a:r>
                <a:rPr lang="en-US" altLang="cs-CZ" sz="2400" b="1" dirty="0">
                  <a:solidFill>
                    <a:srgbClr val="FF6600"/>
                  </a:solidFill>
                  <a:latin typeface="Tahoma" panose="020B0604030504040204" pitchFamily="34" charset="0"/>
                </a:rPr>
                <a:t>suggest a causal relationship</a:t>
              </a:r>
              <a:r>
                <a:rPr lang="en-US" altLang="cs-CZ" sz="2400" b="1" dirty="0">
                  <a:latin typeface="Tahoma" panose="020B0604030504040204" pitchFamily="34" charset="0"/>
                </a:rPr>
                <a:t> between the chromosome abnormality observed and chronic granulocytic leukemia</a:t>
              </a:r>
              <a:r>
                <a:rPr lang="cs-CZ" altLang="cs-CZ" sz="2400" b="1" dirty="0">
                  <a:latin typeface="Tahoma" panose="020B0604030504040204" pitchFamily="34" charset="0"/>
                </a:rPr>
                <a:t>… </a:t>
              </a:r>
            </a:p>
          </p:txBody>
        </p:sp>
        <p:sp>
          <p:nvSpPr>
            <p:cNvPr id="6152" name="Text Box 8"/>
            <p:cNvSpPr txBox="1">
              <a:spLocks noChangeArrowheads="1"/>
            </p:cNvSpPr>
            <p:nvPr/>
          </p:nvSpPr>
          <p:spPr bwMode="auto">
            <a:xfrm>
              <a:off x="158" y="2659"/>
              <a:ext cx="2858"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50000"/>
                </a:spcBef>
                <a:buClrTx/>
                <a:buSzTx/>
                <a:buFontTx/>
                <a:buNone/>
              </a:pPr>
              <a:r>
                <a:rPr lang="en-US" altLang="cs-CZ" sz="2400" b="1" i="1" dirty="0">
                  <a:latin typeface="Tahoma" panose="020B0604030504040204" pitchFamily="34" charset="0"/>
                </a:rPr>
                <a:t>A minute chromosome in human granulocytic leukemia. </a:t>
              </a:r>
              <a:r>
                <a:rPr lang="en-US" altLang="cs-CZ" sz="2400" b="1" i="1" dirty="0">
                  <a:solidFill>
                    <a:srgbClr val="FF6600"/>
                  </a:solidFill>
                  <a:latin typeface="Tahoma" panose="020B0604030504040204" pitchFamily="34" charset="0"/>
                </a:rPr>
                <a:t>Science 132, 1960, 1497.</a:t>
              </a:r>
              <a:endParaRPr lang="cs-CZ" altLang="cs-CZ" sz="2400" b="1" i="1" dirty="0">
                <a:solidFill>
                  <a:srgbClr val="FF6600"/>
                </a:solidFill>
                <a:latin typeface="Tahoma" panose="020B0604030504040204" pitchFamily="34" charset="0"/>
              </a:endParaRPr>
            </a:p>
          </p:txBody>
        </p:sp>
        <p:graphicFrame>
          <p:nvGraphicFramePr>
            <p:cNvPr id="6153" name="Object 9"/>
            <p:cNvGraphicFramePr>
              <a:graphicFrameLocks noChangeAspect="1"/>
            </p:cNvGraphicFramePr>
            <p:nvPr/>
          </p:nvGraphicFramePr>
          <p:xfrm>
            <a:off x="295" y="119"/>
            <a:ext cx="2154" cy="2448"/>
          </p:xfrm>
          <a:graphic>
            <a:graphicData uri="http://schemas.openxmlformats.org/presentationml/2006/ole">
              <mc:AlternateContent xmlns:mc="http://schemas.openxmlformats.org/markup-compatibility/2006">
                <mc:Choice xmlns:v="urn:schemas-microsoft-com:vml" Requires="v">
                  <p:oleObj spid="_x0000_s6212" name="Rastrový obrázek" r:id="rId6" imgW="2580952" imgH="2933333" progId="Paint.Picture">
                    <p:embed/>
                  </p:oleObj>
                </mc:Choice>
                <mc:Fallback>
                  <p:oleObj name="Rastrový obrázek" r:id="rId6" imgW="2580952" imgH="2933333" progId="Paint.Picture">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 y="119"/>
                          <a:ext cx="2154" cy="244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 name="Object 10"/>
            <p:cNvGraphicFramePr>
              <a:graphicFrameLocks noChangeAspect="1"/>
            </p:cNvGraphicFramePr>
            <p:nvPr/>
          </p:nvGraphicFramePr>
          <p:xfrm>
            <a:off x="2835" y="119"/>
            <a:ext cx="2544" cy="2449"/>
          </p:xfrm>
          <a:graphic>
            <a:graphicData uri="http://schemas.openxmlformats.org/presentationml/2006/ole">
              <mc:AlternateContent xmlns:mc="http://schemas.openxmlformats.org/markup-compatibility/2006">
                <mc:Choice xmlns:v="urn:schemas-microsoft-com:vml" Requires="v">
                  <p:oleObj spid="_x0000_s6213" name="Rastrový obrázek" r:id="rId8" imgW="3180952" imgH="2991268" progId="Paint.Picture">
                    <p:embed/>
                  </p:oleObj>
                </mc:Choice>
                <mc:Fallback>
                  <p:oleObj name="Rastrový obrázek" r:id="rId8" imgW="3180952" imgH="2991268" progId="Paint.Picture">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5" y="119"/>
                          <a:ext cx="2544" cy="2449"/>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5" name="Text Box 11"/>
            <p:cNvSpPr txBox="1">
              <a:spLocks noChangeArrowheads="1"/>
            </p:cNvSpPr>
            <p:nvPr/>
          </p:nvSpPr>
          <p:spPr bwMode="auto">
            <a:xfrm>
              <a:off x="204" y="3657"/>
              <a:ext cx="2313" cy="595"/>
            </a:xfrm>
            <a:prstGeom prst="rect">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50000"/>
                </a:spcBef>
                <a:buClrTx/>
                <a:buSzTx/>
                <a:buFontTx/>
                <a:buNone/>
              </a:pPr>
              <a:r>
                <a:rPr lang="en-US" altLang="cs-CZ" sz="1800" b="1">
                  <a:solidFill>
                    <a:srgbClr val="000000"/>
                  </a:solidFill>
                  <a:latin typeface="Tahoma" panose="020B0604030504040204" pitchFamily="34" charset="0"/>
                </a:rPr>
                <a:t>PC Nowell, DA Hungerford, University of Pennsylvania in </a:t>
              </a:r>
              <a:r>
                <a:rPr lang="en-US" altLang="cs-CZ" sz="1800" b="1">
                  <a:solidFill>
                    <a:srgbClr val="FF0000"/>
                  </a:solidFill>
                  <a:latin typeface="Tahoma" panose="020B0604030504040204" pitchFamily="34" charset="0"/>
                </a:rPr>
                <a:t>Ph</a:t>
              </a:r>
              <a:r>
                <a:rPr lang="en-US" altLang="cs-CZ" sz="1800" b="1">
                  <a:solidFill>
                    <a:srgbClr val="000000"/>
                  </a:solidFill>
                  <a:latin typeface="Tahoma" panose="020B0604030504040204" pitchFamily="34" charset="0"/>
                </a:rPr>
                <a:t>iladelphia</a:t>
              </a:r>
            </a:p>
          </p:txBody>
        </p:sp>
        <p:sp>
          <p:nvSpPr>
            <p:cNvPr id="6156" name="Rectangle 12"/>
            <p:cNvSpPr>
              <a:spLocks noChangeArrowheads="1"/>
            </p:cNvSpPr>
            <p:nvPr/>
          </p:nvSpPr>
          <p:spPr bwMode="auto">
            <a:xfrm>
              <a:off x="3107" y="2432"/>
              <a:ext cx="2177" cy="13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eaLnBrk="1" hangingPunct="1">
                <a:spcBef>
                  <a:spcPct val="0"/>
                </a:spcBef>
                <a:buClrTx/>
                <a:buSzTx/>
                <a:buFontTx/>
                <a:buNone/>
              </a:pPr>
              <a:endParaRPr lang="cs-CZ" altLang="cs-CZ" sz="1800">
                <a:latin typeface="Arial" panose="020B0604020202020204" pitchFamily="34" charset="0"/>
              </a:endParaRPr>
            </a:p>
          </p:txBody>
        </p:sp>
        <p:sp>
          <p:nvSpPr>
            <p:cNvPr id="205837" name="Text Box 13"/>
            <p:cNvSpPr txBox="1">
              <a:spLocks noChangeArrowheads="1"/>
            </p:cNvSpPr>
            <p:nvPr/>
          </p:nvSpPr>
          <p:spPr bwMode="auto">
            <a:xfrm>
              <a:off x="4195" y="2024"/>
              <a:ext cx="113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4400" b="1">
                  <a:solidFill>
                    <a:srgbClr val="FF0000"/>
                  </a:solidFill>
                  <a:effectLst>
                    <a:outerShdw blurRad="38100" dist="38100" dir="2700000" algn="tl">
                      <a:srgbClr val="C0C0C0"/>
                    </a:outerShdw>
                  </a:effectLst>
                  <a:latin typeface="Tahoma" pitchFamily="34" charset="0"/>
                </a:rPr>
                <a:t>19</a:t>
              </a:r>
              <a:r>
                <a:rPr lang="cs-CZ" sz="4400" b="1">
                  <a:solidFill>
                    <a:srgbClr val="FF0000"/>
                  </a:solidFill>
                  <a:effectLst>
                    <a:outerShdw blurRad="38100" dist="38100" dir="2700000" algn="tl">
                      <a:srgbClr val="C0C0C0"/>
                    </a:outerShdw>
                  </a:effectLst>
                  <a:latin typeface="Tahoma" pitchFamily="34" charset="0"/>
                </a:rPr>
                <a:t>60</a:t>
              </a:r>
              <a:endParaRPr lang="en-US" sz="4400" b="1">
                <a:solidFill>
                  <a:srgbClr val="FF0000"/>
                </a:solidFill>
                <a:effectLst>
                  <a:outerShdw blurRad="38100" dist="38100" dir="2700000" algn="tl">
                    <a:srgbClr val="C0C0C0"/>
                  </a:outerShdw>
                </a:effectLst>
                <a:latin typeface="Tahoma" pitchFamily="34" charset="0"/>
              </a:endParaRPr>
            </a:p>
          </p:txBody>
        </p:sp>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Grp="1" noChangeArrowheads="1"/>
          </p:cNvSpPr>
          <p:nvPr>
            <p:ph type="title"/>
          </p:nvPr>
        </p:nvSpPr>
        <p:spPr>
          <a:xfrm>
            <a:off x="395536" y="116632"/>
            <a:ext cx="8424936" cy="1080816"/>
          </a:xfrm>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cs-CZ" sz="2400" b="1" dirty="0" err="1">
                <a:latin typeface="+mn-lt"/>
              </a:rPr>
              <a:t>Chromothripsis</a:t>
            </a:r>
            <a:r>
              <a:rPr lang="en-US" altLang="cs-CZ" sz="2400" b="1" dirty="0">
                <a:latin typeface="+mn-lt"/>
              </a:rPr>
              <a:t> </a:t>
            </a:r>
            <a:r>
              <a:rPr lang="cs-CZ" altLang="cs-CZ" sz="2400" b="1" dirty="0" smtClean="0">
                <a:latin typeface="+mn-lt"/>
              </a:rPr>
              <a:t> - </a:t>
            </a:r>
            <a:br>
              <a:rPr lang="cs-CZ" altLang="cs-CZ" sz="2400" b="1" dirty="0" smtClean="0">
                <a:latin typeface="+mn-lt"/>
              </a:rPr>
            </a:br>
            <a:r>
              <a:rPr lang="en-US" altLang="cs-CZ" sz="2400" b="1" dirty="0" smtClean="0">
                <a:latin typeface="+mn-lt"/>
              </a:rPr>
              <a:t> </a:t>
            </a:r>
            <a:r>
              <a:rPr lang="en-US" altLang="cs-CZ" sz="1600" b="1" dirty="0" smtClean="0">
                <a:solidFill>
                  <a:schemeClr val="tx1"/>
                </a:solidFill>
                <a:latin typeface="+mn-lt"/>
              </a:rPr>
              <a:t>new view of </a:t>
            </a:r>
            <a:r>
              <a:rPr lang="en-US" altLang="cs-CZ" sz="1600" b="1" dirty="0" err="1" smtClean="0">
                <a:solidFill>
                  <a:schemeClr val="tx1"/>
                </a:solidFill>
                <a:latin typeface="+mn-lt"/>
              </a:rPr>
              <a:t>tumour</a:t>
            </a:r>
            <a:r>
              <a:rPr lang="en-US" altLang="cs-CZ" sz="1600" b="1" dirty="0" smtClean="0">
                <a:solidFill>
                  <a:schemeClr val="tx1"/>
                </a:solidFill>
                <a:latin typeface="+mn-lt"/>
              </a:rPr>
              <a:t> formation (new mechanism of complex changes - discovered in 2011)</a:t>
            </a:r>
          </a:p>
        </p:txBody>
      </p:sp>
      <p:sp>
        <p:nvSpPr>
          <p:cNvPr id="41987" name="Rectangle 2"/>
          <p:cNvSpPr>
            <a:spLocks noGrp="1" noChangeArrowheads="1"/>
          </p:cNvSpPr>
          <p:nvPr>
            <p:ph type="subTitle" idx="4294967295"/>
          </p:nvPr>
        </p:nvSpPr>
        <p:spPr>
          <a:xfrm>
            <a:off x="611188" y="4330700"/>
            <a:ext cx="7161212" cy="2024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lIns="90000" tIns="46800" rIns="90000" bIns="46800" anchor="ctr"/>
          <a:lstStyle/>
          <a:p>
            <a:pPr>
              <a:defRPr/>
            </a:pPr>
            <a:endParaRPr lang="cs-CZ" sz="2400" b="1" dirty="0" smtClean="0">
              <a:solidFill>
                <a:schemeClr val="tx2"/>
              </a:solidFill>
            </a:endParaRPr>
          </a:p>
          <a:p>
            <a:pPr>
              <a:defRPr/>
            </a:pPr>
            <a:r>
              <a:rPr lang="cs-CZ" sz="2400" b="1" dirty="0" smtClean="0">
                <a:solidFill>
                  <a:schemeClr val="accent2"/>
                </a:solidFill>
              </a:rPr>
              <a:t>Pacient WITH CLL</a:t>
            </a:r>
          </a:p>
          <a:p>
            <a:pPr>
              <a:defRPr/>
            </a:pPr>
            <a:r>
              <a:rPr lang="cs-CZ" sz="2400" b="1" dirty="0" smtClean="0">
                <a:solidFill>
                  <a:schemeClr val="accent2"/>
                </a:solidFill>
              </a:rPr>
              <a:t>NGS - 42 genomových </a:t>
            </a:r>
          </a:p>
          <a:p>
            <a:pPr marL="0" indent="0">
              <a:buFont typeface="Monotype Sorts" pitchFamily="2" charset="2"/>
              <a:buNone/>
              <a:defRPr/>
            </a:pPr>
            <a:r>
              <a:rPr lang="cs-CZ" sz="2400" b="1" dirty="0" smtClean="0">
                <a:solidFill>
                  <a:schemeClr val="accent2"/>
                </a:solidFill>
              </a:rPr>
              <a:t>   přestaveb !</a:t>
            </a:r>
            <a:endParaRPr lang="cs-CZ" sz="2400" b="1" dirty="0">
              <a:solidFill>
                <a:schemeClr val="accent2"/>
              </a:solidFill>
            </a:endParaRPr>
          </a:p>
        </p:txBody>
      </p:sp>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330700"/>
            <a:ext cx="3344862"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srcRect/>
          <a:stretch>
            <a:fillRect/>
          </a:stretch>
        </p:blipFill>
        <p:spPr bwMode="auto">
          <a:xfrm>
            <a:off x="685800" y="1844675"/>
            <a:ext cx="7705725" cy="2359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p:cNvSpPr>
            <a:spLocks noGrp="1"/>
          </p:cNvSpPr>
          <p:nvPr>
            <p:ph type="title"/>
          </p:nvPr>
        </p:nvSpPr>
        <p:spPr>
          <a:xfrm>
            <a:off x="468313" y="188913"/>
            <a:ext cx="8229600" cy="1143000"/>
          </a:xfrm>
        </p:spPr>
        <p:txBody>
          <a:bodyPr/>
          <a:lstStyle/>
          <a:p>
            <a:r>
              <a:rPr lang="cs-CZ" altLang="cs-CZ" b="1" dirty="0" err="1" smtClean="0">
                <a:latin typeface="+mn-lt"/>
              </a:rPr>
              <a:t>Chromothripsis</a:t>
            </a:r>
            <a:endParaRPr lang="cs-CZ" altLang="cs-CZ" sz="3100" b="1" dirty="0" smtClean="0">
              <a:latin typeface="+mn-lt"/>
            </a:endParaRPr>
          </a:p>
        </p:txBody>
      </p:sp>
      <p:sp>
        <p:nvSpPr>
          <p:cNvPr id="3" name="Zástupný symbol pro obsah 2"/>
          <p:cNvSpPr>
            <a:spLocks noGrp="1"/>
          </p:cNvSpPr>
          <p:nvPr>
            <p:ph idx="1"/>
          </p:nvPr>
        </p:nvSpPr>
        <p:spPr>
          <a:xfrm>
            <a:off x="468313" y="1844675"/>
            <a:ext cx="8229600" cy="6264845"/>
          </a:xfrm>
        </p:spPr>
        <p:txBody>
          <a:bodyPr>
            <a:noAutofit/>
          </a:bodyPr>
          <a:lstStyle/>
          <a:p>
            <a:pPr>
              <a:defRPr/>
            </a:pPr>
            <a:r>
              <a:rPr lang="en-US" sz="2000" dirty="0" err="1">
                <a:solidFill>
                  <a:schemeClr val="accent2"/>
                </a:solidFill>
              </a:rPr>
              <a:t>chromothripsis</a:t>
            </a:r>
            <a:r>
              <a:rPr lang="en-US" sz="2000" dirty="0">
                <a:solidFill>
                  <a:schemeClr val="accent2"/>
                </a:solidFill>
              </a:rPr>
              <a:t> (from Greek chromos - chromosome and </a:t>
            </a:r>
            <a:r>
              <a:rPr lang="en-US" sz="2000" dirty="0" err="1">
                <a:solidFill>
                  <a:schemeClr val="accent2"/>
                </a:solidFill>
              </a:rPr>
              <a:t>thripsis</a:t>
            </a:r>
            <a:r>
              <a:rPr lang="en-US" sz="2000" dirty="0">
                <a:solidFill>
                  <a:schemeClr val="accent2"/>
                </a:solidFill>
              </a:rPr>
              <a:t> - division into pieces)</a:t>
            </a:r>
          </a:p>
          <a:p>
            <a:pPr>
              <a:defRPr/>
            </a:pPr>
            <a:r>
              <a:rPr lang="en-US" sz="2000" dirty="0">
                <a:solidFill>
                  <a:schemeClr val="accent2"/>
                </a:solidFill>
              </a:rPr>
              <a:t>these are </a:t>
            </a:r>
            <a:r>
              <a:rPr lang="en-US" sz="2000" b="1" dirty="0"/>
              <a:t>tens or hundreds of rearrangements </a:t>
            </a:r>
            <a:r>
              <a:rPr lang="en-US" sz="2000" dirty="0">
                <a:solidFill>
                  <a:schemeClr val="accent2"/>
                </a:solidFill>
              </a:rPr>
              <a:t>on one or more </a:t>
            </a:r>
            <a:r>
              <a:rPr lang="en-US" sz="2000" b="1" dirty="0"/>
              <a:t>chromosomes</a:t>
            </a:r>
            <a:r>
              <a:rPr lang="en-US" sz="2000" dirty="0">
                <a:solidFill>
                  <a:schemeClr val="accent2"/>
                </a:solidFill>
              </a:rPr>
              <a:t>, occurring </a:t>
            </a:r>
            <a:r>
              <a:rPr lang="en-US" sz="2000" b="1" dirty="0"/>
              <a:t>suddenly</a:t>
            </a:r>
            <a:r>
              <a:rPr lang="en-US" sz="2000" dirty="0">
                <a:solidFill>
                  <a:schemeClr val="accent2"/>
                </a:solidFill>
              </a:rPr>
              <a:t> during a </a:t>
            </a:r>
            <a:r>
              <a:rPr lang="en-US" sz="2000" b="1" dirty="0"/>
              <a:t>single</a:t>
            </a:r>
            <a:r>
              <a:rPr lang="en-US" sz="2000" dirty="0">
                <a:solidFill>
                  <a:schemeClr val="accent2"/>
                </a:solidFill>
              </a:rPr>
              <a:t> catastrophic </a:t>
            </a:r>
            <a:r>
              <a:rPr lang="en-US" sz="2000" b="1" dirty="0"/>
              <a:t>event</a:t>
            </a:r>
          </a:p>
          <a:p>
            <a:pPr>
              <a:defRPr/>
            </a:pPr>
            <a:r>
              <a:rPr lang="en-US" sz="2000" dirty="0">
                <a:solidFill>
                  <a:schemeClr val="accent2"/>
                </a:solidFill>
              </a:rPr>
              <a:t>a </a:t>
            </a:r>
            <a:r>
              <a:rPr lang="en-US" sz="2000" b="1" dirty="0">
                <a:solidFill>
                  <a:schemeClr val="accent2"/>
                </a:solidFill>
              </a:rPr>
              <a:t>c</a:t>
            </a:r>
            <a:r>
              <a:rPr lang="en-US" sz="2000" b="1" dirty="0"/>
              <a:t>hromosome</a:t>
            </a:r>
            <a:r>
              <a:rPr lang="en-US" sz="2000" dirty="0">
                <a:solidFill>
                  <a:schemeClr val="accent2"/>
                </a:solidFill>
              </a:rPr>
              <a:t> or a part of it </a:t>
            </a:r>
            <a:r>
              <a:rPr lang="en-US" sz="2000" dirty="0"/>
              <a:t>is </a:t>
            </a:r>
            <a:r>
              <a:rPr lang="en-US" sz="2000" b="1" dirty="0"/>
              <a:t>broken</a:t>
            </a:r>
            <a:r>
              <a:rPr lang="en-US" sz="2000" dirty="0"/>
              <a:t> </a:t>
            </a:r>
            <a:r>
              <a:rPr lang="en-US" sz="2000" dirty="0">
                <a:solidFill>
                  <a:schemeClr val="accent2"/>
                </a:solidFill>
              </a:rPr>
              <a:t>into small pieces (multiple double-strand breaks....) and these are </a:t>
            </a:r>
            <a:r>
              <a:rPr lang="en-US" sz="2000" b="1" dirty="0"/>
              <a:t>then randomly </a:t>
            </a:r>
            <a:r>
              <a:rPr lang="en-US" sz="2000" dirty="0">
                <a:solidFill>
                  <a:schemeClr val="accent2"/>
                </a:solidFill>
              </a:rPr>
              <a:t>put back </a:t>
            </a:r>
            <a:r>
              <a:rPr lang="en-US" sz="2000" b="1" dirty="0"/>
              <a:t>together</a:t>
            </a:r>
            <a:r>
              <a:rPr lang="en-US" sz="2000" dirty="0"/>
              <a:t> </a:t>
            </a:r>
            <a:r>
              <a:rPr lang="en-US" sz="2000" dirty="0">
                <a:solidFill>
                  <a:schemeClr val="accent2"/>
                </a:solidFill>
              </a:rPr>
              <a:t>by reparative mechanisms</a:t>
            </a:r>
          </a:p>
          <a:p>
            <a:pPr>
              <a:defRPr/>
            </a:pPr>
            <a:r>
              <a:rPr lang="en-US" sz="2000" dirty="0">
                <a:solidFill>
                  <a:schemeClr val="accent2"/>
                </a:solidFill>
              </a:rPr>
              <a:t>however, this </a:t>
            </a:r>
            <a:r>
              <a:rPr lang="en-US" sz="2000" b="1" dirty="0"/>
              <a:t>assembly</a:t>
            </a:r>
            <a:r>
              <a:rPr lang="en-US" sz="2000" dirty="0"/>
              <a:t> is </a:t>
            </a:r>
            <a:r>
              <a:rPr lang="en-US" sz="2000" b="1" dirty="0"/>
              <a:t>not completely accurate</a:t>
            </a:r>
            <a:r>
              <a:rPr lang="en-US" sz="2000" dirty="0">
                <a:solidFill>
                  <a:schemeClr val="accent2"/>
                </a:solidFill>
              </a:rPr>
              <a:t>, some parts may be assembled in a </a:t>
            </a:r>
            <a:r>
              <a:rPr lang="en-US" sz="2000" b="1" dirty="0"/>
              <a:t>different order</a:t>
            </a:r>
            <a:r>
              <a:rPr lang="en-US" sz="2000" dirty="0"/>
              <a:t>, </a:t>
            </a:r>
            <a:r>
              <a:rPr lang="en-US" sz="2000" b="1" dirty="0"/>
              <a:t>missing or duplicated </a:t>
            </a:r>
          </a:p>
          <a:p>
            <a:pPr>
              <a:defRPr/>
            </a:pPr>
            <a:endParaRPr lang="en-US" sz="2000" dirty="0">
              <a:solidFill>
                <a:schemeClr val="accent2"/>
              </a:solidFill>
            </a:endParaRPr>
          </a:p>
          <a:p>
            <a:pPr>
              <a:defRPr/>
            </a:pPr>
            <a:r>
              <a:rPr lang="en-US" sz="2000" b="1" dirty="0" err="1">
                <a:solidFill>
                  <a:schemeClr val="accent2"/>
                </a:solidFill>
              </a:rPr>
              <a:t>chromothripsis</a:t>
            </a:r>
            <a:r>
              <a:rPr lang="en-US" sz="2000" b="1" dirty="0">
                <a:solidFill>
                  <a:schemeClr val="accent2"/>
                </a:solidFill>
              </a:rPr>
              <a:t> </a:t>
            </a:r>
            <a:r>
              <a:rPr lang="en-US" sz="2000" dirty="0">
                <a:solidFill>
                  <a:schemeClr val="accent2"/>
                </a:solidFill>
              </a:rPr>
              <a:t>has been demonstrated in </a:t>
            </a:r>
            <a:r>
              <a:rPr lang="en-US" sz="2000" b="1" dirty="0"/>
              <a:t>various types of </a:t>
            </a:r>
            <a:r>
              <a:rPr lang="en-US" sz="2000" b="1" dirty="0" err="1"/>
              <a:t>tumours</a:t>
            </a:r>
            <a:r>
              <a:rPr lang="en-US" sz="2000" b="1" dirty="0"/>
              <a:t> </a:t>
            </a:r>
            <a:r>
              <a:rPr lang="en-US" sz="2000" dirty="0"/>
              <a:t>(2-3%), </a:t>
            </a:r>
            <a:r>
              <a:rPr lang="en-US" sz="2000" dirty="0">
                <a:solidFill>
                  <a:schemeClr val="accent2"/>
                </a:solidFill>
              </a:rPr>
              <a:t>but also in </a:t>
            </a:r>
            <a:r>
              <a:rPr lang="en-US" sz="2000" b="1" dirty="0"/>
              <a:t>congenital</a:t>
            </a:r>
            <a:r>
              <a:rPr lang="en-US" sz="2000" dirty="0"/>
              <a:t> genetic </a:t>
            </a:r>
            <a:r>
              <a:rPr lang="en-US" sz="2000" b="1" dirty="0"/>
              <a:t>diseases</a:t>
            </a:r>
            <a:endParaRPr lang="cs-CZ" sz="2000" b="1"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Shape 1"/>
          <p:cNvSpPr txBox="1"/>
          <p:nvPr/>
        </p:nvSpPr>
        <p:spPr>
          <a:xfrm>
            <a:off x="420688" y="115888"/>
            <a:ext cx="8229600" cy="1143000"/>
          </a:xfrm>
          <a:prstGeom prst="rect">
            <a:avLst/>
          </a:prstGeom>
          <a:noFill/>
          <a:ln>
            <a:noFill/>
          </a:ln>
        </p:spPr>
        <p:txBody>
          <a:bodyPr anchor="ctr"/>
          <a:lstStyle/>
          <a:p>
            <a:pPr algn="ctr">
              <a:defRPr/>
            </a:pPr>
            <a:r>
              <a:rPr lang="en-US" b="1" dirty="0" err="1">
                <a:solidFill>
                  <a:schemeClr val="tx2"/>
                </a:solidFill>
                <a:latin typeface="+mn-lt"/>
              </a:rPr>
              <a:t>Chromothripsis</a:t>
            </a:r>
            <a:r>
              <a:rPr lang="en-US" b="1" dirty="0">
                <a:solidFill>
                  <a:schemeClr val="tx2"/>
                </a:solidFill>
                <a:latin typeface="+mn-lt"/>
              </a:rPr>
              <a:t>  </a:t>
            </a:r>
          </a:p>
          <a:p>
            <a:pPr algn="ctr">
              <a:defRPr/>
            </a:pPr>
            <a:r>
              <a:rPr lang="en-US" sz="1600" b="1" dirty="0">
                <a:latin typeface="+mn-lt"/>
              </a:rPr>
              <a:t>Cytogenetic consequences - complex rearrangements, deletions, duplications, insertions, inversions... </a:t>
            </a:r>
            <a:endParaRPr sz="1600" b="1" dirty="0">
              <a:latin typeface="+mn-lt"/>
            </a:endParaRPr>
          </a:p>
        </p:txBody>
      </p:sp>
      <p:sp>
        <p:nvSpPr>
          <p:cNvPr id="177" name="CustomShape 2"/>
          <p:cNvSpPr/>
          <p:nvPr/>
        </p:nvSpPr>
        <p:spPr>
          <a:xfrm>
            <a:off x="6300193" y="6593854"/>
            <a:ext cx="2592288" cy="3635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lang="sk-SK" sz="1100" i="1" spc="-1" dirty="0" err="1">
                <a:solidFill>
                  <a:schemeClr val="accent2"/>
                </a:solidFill>
                <a:uFill>
                  <a:solidFill>
                    <a:srgbClr val="FFFFFF"/>
                  </a:solidFill>
                </a:uFill>
                <a:latin typeface="Calibri"/>
              </a:rPr>
              <a:t>Meyerson</a:t>
            </a:r>
            <a:r>
              <a:rPr lang="sk-SK" sz="1100" i="1" spc="-1" dirty="0">
                <a:solidFill>
                  <a:schemeClr val="accent2"/>
                </a:solidFill>
                <a:uFill>
                  <a:solidFill>
                    <a:srgbClr val="FFFFFF"/>
                  </a:solidFill>
                </a:uFill>
                <a:latin typeface="Calibri"/>
              </a:rPr>
              <a:t> and </a:t>
            </a:r>
            <a:r>
              <a:rPr lang="sk-SK" sz="1100" i="1" spc="-1" dirty="0" err="1">
                <a:solidFill>
                  <a:schemeClr val="accent2"/>
                </a:solidFill>
                <a:uFill>
                  <a:solidFill>
                    <a:srgbClr val="FFFFFF"/>
                  </a:solidFill>
                </a:uFill>
                <a:latin typeface="Calibri"/>
              </a:rPr>
              <a:t>Pellman</a:t>
            </a:r>
            <a:r>
              <a:rPr lang="sk-SK" sz="1100" i="1" spc="-1" dirty="0">
                <a:solidFill>
                  <a:schemeClr val="accent2"/>
                </a:solidFill>
                <a:uFill>
                  <a:solidFill>
                    <a:srgbClr val="FFFFFF"/>
                  </a:solidFill>
                </a:uFill>
                <a:latin typeface="Calibri"/>
              </a:rPr>
              <a:t> 2011</a:t>
            </a:r>
            <a:endParaRPr sz="1600" dirty="0">
              <a:solidFill>
                <a:schemeClr val="accent2"/>
              </a:solidFill>
            </a:endParaRPr>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188" y="1722438"/>
            <a:ext cx="6583362"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 name="CustomShape 3"/>
          <p:cNvSpPr/>
          <p:nvPr/>
        </p:nvSpPr>
        <p:spPr>
          <a:xfrm>
            <a:off x="831056" y="5445224"/>
            <a:ext cx="7667625" cy="11890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defRPr/>
            </a:pPr>
            <a:r>
              <a:rPr lang="sk-SK" sz="1800" b="1" spc="-1" dirty="0" err="1">
                <a:solidFill>
                  <a:schemeClr val="accent2"/>
                </a:solidFill>
                <a:uFill>
                  <a:solidFill>
                    <a:srgbClr val="FFFFFF"/>
                  </a:solidFill>
                </a:uFill>
              </a:rPr>
              <a:t>Chromothripsis</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is</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proposed</a:t>
            </a:r>
            <a:r>
              <a:rPr lang="sk-SK" sz="1800" b="1" spc="-1" dirty="0">
                <a:solidFill>
                  <a:schemeClr val="accent2"/>
                </a:solidFill>
                <a:uFill>
                  <a:solidFill>
                    <a:srgbClr val="FFFFFF"/>
                  </a:solidFill>
                </a:uFill>
              </a:rPr>
              <a:t> to </a:t>
            </a:r>
            <a:r>
              <a:rPr lang="sk-SK" sz="1800" b="1" spc="-1" dirty="0" err="1">
                <a:solidFill>
                  <a:schemeClr val="accent2"/>
                </a:solidFill>
                <a:uFill>
                  <a:solidFill>
                    <a:srgbClr val="FFFFFF"/>
                  </a:solidFill>
                </a:uFill>
              </a:rPr>
              <a:t>involve</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the</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shattering</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of</a:t>
            </a:r>
            <a:r>
              <a:rPr lang="sk-SK" sz="1800" b="1" spc="-1" dirty="0">
                <a:solidFill>
                  <a:schemeClr val="accent2"/>
                </a:solidFill>
                <a:uFill>
                  <a:solidFill>
                    <a:srgbClr val="FFFFFF"/>
                  </a:solidFill>
                </a:uFill>
              </a:rPr>
              <a:t> a single </a:t>
            </a:r>
            <a:r>
              <a:rPr lang="sk-SK" sz="1800" b="1" spc="-1" dirty="0" err="1">
                <a:solidFill>
                  <a:schemeClr val="accent2"/>
                </a:solidFill>
                <a:uFill>
                  <a:solidFill>
                    <a:srgbClr val="FFFFFF"/>
                  </a:solidFill>
                </a:uFill>
              </a:rPr>
              <a:t>chromosome</a:t>
            </a:r>
            <a:r>
              <a:rPr lang="sk-SK" sz="1800" b="1" spc="-1" dirty="0">
                <a:solidFill>
                  <a:schemeClr val="accent2"/>
                </a:solidFill>
                <a:uFill>
                  <a:solidFill>
                    <a:srgbClr val="FFFFFF"/>
                  </a:solidFill>
                </a:uFill>
              </a:rPr>
              <a:t>, a </a:t>
            </a:r>
            <a:r>
              <a:rPr lang="sk-SK" sz="1800" b="1" spc="-1" dirty="0" err="1">
                <a:solidFill>
                  <a:schemeClr val="accent2"/>
                </a:solidFill>
                <a:uFill>
                  <a:solidFill>
                    <a:srgbClr val="FFFFFF"/>
                  </a:solidFill>
                </a:uFill>
              </a:rPr>
              <a:t>small</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group</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of</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chromosomes</a:t>
            </a:r>
            <a:r>
              <a:rPr lang="sk-SK" sz="1800" b="1" spc="-1" dirty="0">
                <a:solidFill>
                  <a:schemeClr val="accent2"/>
                </a:solidFill>
                <a:uFill>
                  <a:solidFill>
                    <a:srgbClr val="FFFFFF"/>
                  </a:solidFill>
                </a:uFill>
              </a:rPr>
              <a:t>, or a single </a:t>
            </a:r>
            <a:r>
              <a:rPr lang="sk-SK" sz="1800" b="1" spc="-1" dirty="0" err="1">
                <a:solidFill>
                  <a:schemeClr val="accent2"/>
                </a:solidFill>
                <a:uFill>
                  <a:solidFill>
                    <a:srgbClr val="FFFFFF"/>
                  </a:solidFill>
                </a:uFill>
              </a:rPr>
              <a:t>chromosome</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arm</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The</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fragments</a:t>
            </a:r>
            <a:r>
              <a:rPr lang="sk-SK" sz="1800" b="1" spc="-1" dirty="0">
                <a:solidFill>
                  <a:schemeClr val="accent2"/>
                </a:solidFill>
                <a:uFill>
                  <a:solidFill>
                    <a:srgbClr val="FFFFFF"/>
                  </a:solidFill>
                </a:uFill>
              </a:rPr>
              <a:t>, or a </a:t>
            </a:r>
            <a:r>
              <a:rPr lang="sk-SK" sz="1800" b="1" spc="-1" dirty="0" err="1">
                <a:solidFill>
                  <a:schemeClr val="accent2"/>
                </a:solidFill>
                <a:uFill>
                  <a:solidFill>
                    <a:srgbClr val="FFFFFF"/>
                  </a:solidFill>
                </a:uFill>
              </a:rPr>
              <a:t>subset</a:t>
            </a:r>
            <a:r>
              <a:rPr lang="sk-SK" sz="1800" b="1" spc="-1" dirty="0">
                <a:solidFill>
                  <a:schemeClr val="accent2"/>
                </a:solidFill>
                <a:uFill>
                  <a:solidFill>
                    <a:srgbClr val="FFFFFF"/>
                  </a:solidFill>
                </a:uFill>
              </a:rPr>
              <a:t> of </a:t>
            </a:r>
            <a:r>
              <a:rPr lang="sk-SK" sz="1800" b="1" spc="-1" dirty="0" err="1">
                <a:solidFill>
                  <a:schemeClr val="accent2"/>
                </a:solidFill>
                <a:uFill>
                  <a:solidFill>
                    <a:srgbClr val="FFFFFF"/>
                  </a:solidFill>
                </a:uFill>
              </a:rPr>
              <a:t>the</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fragments</a:t>
            </a:r>
            <a:r>
              <a:rPr lang="sk-SK" sz="1800" b="1" spc="-1" dirty="0">
                <a:solidFill>
                  <a:schemeClr val="accent2"/>
                </a:solidFill>
                <a:uFill>
                  <a:solidFill>
                    <a:srgbClr val="FFFFFF"/>
                  </a:solidFill>
                </a:uFill>
              </a:rPr>
              <a:t>, are </a:t>
            </a:r>
            <a:r>
              <a:rPr lang="sk-SK" sz="1800" b="1" spc="-1" dirty="0" err="1">
                <a:solidFill>
                  <a:schemeClr val="accent2"/>
                </a:solidFill>
                <a:uFill>
                  <a:solidFill>
                    <a:srgbClr val="FFFFFF"/>
                  </a:solidFill>
                </a:uFill>
              </a:rPr>
              <a:t>then</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stitched</a:t>
            </a:r>
            <a:r>
              <a:rPr lang="sk-SK" sz="1800" b="1" spc="-1" dirty="0">
                <a:solidFill>
                  <a:schemeClr val="accent2"/>
                </a:solidFill>
                <a:uFill>
                  <a:solidFill>
                    <a:srgbClr val="FFFFFF"/>
                  </a:solidFill>
                </a:uFill>
              </a:rPr>
              <a:t> </a:t>
            </a:r>
            <a:r>
              <a:rPr lang="sk-SK" sz="1800" b="1" spc="-1" dirty="0" err="1">
                <a:solidFill>
                  <a:schemeClr val="accent2"/>
                </a:solidFill>
                <a:uFill>
                  <a:solidFill>
                    <a:srgbClr val="FFFFFF"/>
                  </a:solidFill>
                </a:uFill>
              </a:rPr>
              <a:t>together</a:t>
            </a:r>
            <a:r>
              <a:rPr lang="sk-SK" sz="1800" b="1" spc="-1" dirty="0">
                <a:solidFill>
                  <a:schemeClr val="accent2"/>
                </a:solidFill>
                <a:uFill>
                  <a:solidFill>
                    <a:srgbClr val="FFFFFF"/>
                  </a:solidFill>
                </a:uFill>
              </a:rPr>
              <a:t> by </a:t>
            </a:r>
            <a:r>
              <a:rPr lang="sk-SK" sz="1800" b="1" spc="-1" dirty="0" err="1">
                <a:solidFill>
                  <a:schemeClr val="accent2"/>
                </a:solidFill>
                <a:uFill>
                  <a:solidFill>
                    <a:srgbClr val="FFFFFF"/>
                  </a:solidFill>
                </a:uFill>
              </a:rPr>
              <a:t>nonhomologous</a:t>
            </a:r>
            <a:r>
              <a:rPr lang="sk-SK" sz="1800" b="1" spc="-1" dirty="0">
                <a:solidFill>
                  <a:schemeClr val="accent2"/>
                </a:solidFill>
                <a:uFill>
                  <a:solidFill>
                    <a:srgbClr val="FFFFFF"/>
                  </a:solidFill>
                </a:uFill>
              </a:rPr>
              <a:t> </a:t>
            </a:r>
            <a:r>
              <a:rPr lang="sk-SK" sz="1800" b="1" spc="-1" dirty="0" smtClean="0">
                <a:solidFill>
                  <a:schemeClr val="accent2"/>
                </a:solidFill>
                <a:uFill>
                  <a:solidFill>
                    <a:srgbClr val="FFFFFF"/>
                  </a:solidFill>
                </a:uFill>
              </a:rPr>
              <a:t>end-</a:t>
            </a:r>
            <a:r>
              <a:rPr lang="sk-SK" sz="1800" b="1" spc="-1" dirty="0" err="1" smtClean="0">
                <a:solidFill>
                  <a:schemeClr val="accent2"/>
                </a:solidFill>
                <a:uFill>
                  <a:solidFill>
                    <a:srgbClr val="FFFFFF"/>
                  </a:solidFill>
                </a:uFill>
              </a:rPr>
              <a:t>joining</a:t>
            </a:r>
            <a:r>
              <a:rPr lang="sk-SK" sz="1800" b="1" spc="-1" dirty="0" smtClean="0">
                <a:solidFill>
                  <a:schemeClr val="accent2"/>
                </a:solidFill>
                <a:uFill>
                  <a:solidFill>
                    <a:srgbClr val="FFFFFF"/>
                  </a:solidFill>
                </a:uFill>
              </a:rPr>
              <a:t>.</a:t>
            </a:r>
            <a:endParaRPr b="1" dirty="0">
              <a:solidFill>
                <a:schemeClr val="accent2"/>
              </a:solidFill>
            </a:endParaRPr>
          </a:p>
        </p:txBody>
      </p:sp>
    </p:spTree>
  </p:cSld>
  <p:clrMapOvr>
    <a:masterClrMapping/>
  </p:clrMapOv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p:cNvSpPr>
            <a:spLocks noGrp="1"/>
          </p:cNvSpPr>
          <p:nvPr>
            <p:ph type="title"/>
          </p:nvPr>
        </p:nvSpPr>
        <p:spPr>
          <a:xfrm>
            <a:off x="611188" y="333375"/>
            <a:ext cx="7848600" cy="1143000"/>
          </a:xfrm>
        </p:spPr>
        <p:txBody>
          <a:bodyPr/>
          <a:lstStyle/>
          <a:p>
            <a:r>
              <a:rPr lang="cs-CZ" altLang="cs-CZ" sz="3200" b="1" dirty="0" err="1" smtClean="0">
                <a:latin typeface="+mn-lt"/>
              </a:rPr>
              <a:t>Chromothripsis</a:t>
            </a:r>
            <a:r>
              <a:rPr lang="cs-CZ" altLang="cs-CZ" sz="3200" b="1" dirty="0" smtClean="0">
                <a:latin typeface="+mn-lt"/>
              </a:rPr>
              <a:t> and tumor </a:t>
            </a:r>
            <a:r>
              <a:rPr lang="cs-CZ" altLang="cs-CZ" sz="3200" b="1" dirty="0" err="1" smtClean="0">
                <a:latin typeface="+mn-lt"/>
              </a:rPr>
              <a:t>diseases</a:t>
            </a:r>
            <a:endParaRPr lang="cs-CZ" altLang="cs-CZ" sz="3200" b="1" dirty="0" smtClean="0">
              <a:latin typeface="+mn-lt"/>
            </a:endParaRPr>
          </a:p>
        </p:txBody>
      </p:sp>
      <p:sp>
        <p:nvSpPr>
          <p:cNvPr id="3" name="Zástupný symbol pro obsah 2"/>
          <p:cNvSpPr>
            <a:spLocks noGrp="1"/>
          </p:cNvSpPr>
          <p:nvPr>
            <p:ph idx="1"/>
          </p:nvPr>
        </p:nvSpPr>
        <p:spPr>
          <a:xfrm>
            <a:off x="468313" y="2205038"/>
            <a:ext cx="8229600" cy="4525962"/>
          </a:xfrm>
        </p:spPr>
        <p:txBody>
          <a:bodyPr>
            <a:normAutofit/>
          </a:bodyPr>
          <a:lstStyle/>
          <a:p>
            <a:pPr>
              <a:defRPr/>
            </a:pPr>
            <a:r>
              <a:rPr lang="en-US" sz="2000" dirty="0" smtClean="0">
                <a:solidFill>
                  <a:schemeClr val="accent2"/>
                </a:solidFill>
              </a:rPr>
              <a:t>incidence of </a:t>
            </a:r>
            <a:r>
              <a:rPr lang="en-US" sz="2000" dirty="0" smtClean="0"/>
              <a:t>2 - 3% of all cancers</a:t>
            </a:r>
          </a:p>
          <a:p>
            <a:pPr>
              <a:defRPr/>
            </a:pPr>
            <a:endParaRPr lang="en-US" sz="2000" dirty="0" smtClean="0">
              <a:solidFill>
                <a:schemeClr val="accent2"/>
              </a:solidFill>
            </a:endParaRPr>
          </a:p>
          <a:p>
            <a:pPr>
              <a:defRPr/>
            </a:pPr>
            <a:r>
              <a:rPr lang="en-US" sz="2000" dirty="0" err="1" smtClean="0">
                <a:solidFill>
                  <a:schemeClr val="accent2"/>
                </a:solidFill>
              </a:rPr>
              <a:t>chromothripsis</a:t>
            </a:r>
            <a:r>
              <a:rPr lang="en-US" sz="2000" dirty="0" smtClean="0">
                <a:solidFill>
                  <a:schemeClr val="accent2"/>
                </a:solidFill>
              </a:rPr>
              <a:t> has been demonstrated in leukemia, multiple myeloma, colon cancer, </a:t>
            </a:r>
            <a:r>
              <a:rPr lang="en-US" sz="2000" dirty="0" err="1" smtClean="0">
                <a:solidFill>
                  <a:schemeClr val="accent2"/>
                </a:solidFill>
              </a:rPr>
              <a:t>medulloblastoma</a:t>
            </a:r>
            <a:r>
              <a:rPr lang="en-US" sz="2000" dirty="0" smtClean="0">
                <a:solidFill>
                  <a:schemeClr val="accent2"/>
                </a:solidFill>
              </a:rPr>
              <a:t>, </a:t>
            </a:r>
            <a:r>
              <a:rPr lang="en-US" sz="2000" dirty="0" err="1" smtClean="0">
                <a:solidFill>
                  <a:schemeClr val="accent2"/>
                </a:solidFill>
              </a:rPr>
              <a:t>neuroblastoma</a:t>
            </a:r>
            <a:r>
              <a:rPr lang="en-US" sz="2000" dirty="0" smtClean="0">
                <a:solidFill>
                  <a:schemeClr val="accent2"/>
                </a:solidFill>
              </a:rPr>
              <a:t>, etc.</a:t>
            </a:r>
          </a:p>
          <a:p>
            <a:pPr>
              <a:defRPr/>
            </a:pPr>
            <a:endParaRPr lang="en-US" sz="2000" b="1" dirty="0" smtClean="0">
              <a:solidFill>
                <a:schemeClr val="accent2"/>
              </a:solidFill>
            </a:endParaRPr>
          </a:p>
          <a:p>
            <a:pPr>
              <a:defRPr/>
            </a:pPr>
            <a:r>
              <a:rPr lang="en-US" sz="2000" b="1" dirty="0" smtClean="0">
                <a:solidFill>
                  <a:schemeClr val="accent2"/>
                </a:solidFill>
              </a:rPr>
              <a:t>frequent occurrence </a:t>
            </a:r>
            <a:r>
              <a:rPr lang="en-US" sz="2000" dirty="0" smtClean="0">
                <a:solidFill>
                  <a:schemeClr val="accent2"/>
                </a:solidFill>
              </a:rPr>
              <a:t>in bone </a:t>
            </a:r>
            <a:r>
              <a:rPr lang="en-US" sz="2000" dirty="0" smtClean="0"/>
              <a:t>tumors (up to 25%) </a:t>
            </a:r>
            <a:r>
              <a:rPr lang="en-US" sz="2000" dirty="0" smtClean="0">
                <a:solidFill>
                  <a:schemeClr val="accent2"/>
                </a:solidFill>
              </a:rPr>
              <a:t>- </a:t>
            </a:r>
            <a:r>
              <a:rPr lang="en-US" sz="2000" dirty="0" smtClean="0"/>
              <a:t>osteosarcoma, Ewing's sarcoma, chondrosarcoma</a:t>
            </a:r>
          </a:p>
          <a:p>
            <a:pPr>
              <a:defRPr/>
            </a:pPr>
            <a:endParaRPr lang="en-US" sz="2000" dirty="0" smtClean="0">
              <a:solidFill>
                <a:schemeClr val="accent2"/>
              </a:solidFill>
            </a:endParaRPr>
          </a:p>
          <a:p>
            <a:pPr>
              <a:defRPr/>
            </a:pPr>
            <a:r>
              <a:rPr lang="en-US" sz="2000" dirty="0" err="1" smtClean="0">
                <a:solidFill>
                  <a:schemeClr val="accent2"/>
                </a:solidFill>
              </a:rPr>
              <a:t>chromothripsis</a:t>
            </a:r>
            <a:r>
              <a:rPr lang="en-US" sz="2000" dirty="0" smtClean="0">
                <a:solidFill>
                  <a:schemeClr val="accent2"/>
                </a:solidFill>
              </a:rPr>
              <a:t> - </a:t>
            </a:r>
            <a:r>
              <a:rPr lang="en-US" sz="2000" dirty="0" smtClean="0"/>
              <a:t>worse prognosis !!! </a:t>
            </a:r>
            <a:r>
              <a:rPr lang="en-US" sz="2000" dirty="0" smtClean="0">
                <a:solidFill>
                  <a:schemeClr val="accent2"/>
                </a:solidFill>
              </a:rPr>
              <a:t>- </a:t>
            </a:r>
            <a:r>
              <a:rPr lang="en-US" sz="2000" b="1" dirty="0" smtClean="0">
                <a:solidFill>
                  <a:schemeClr val="accent2"/>
                </a:solidFill>
              </a:rPr>
              <a:t>extensive rearrangements</a:t>
            </a:r>
            <a:r>
              <a:rPr lang="en-US" sz="2000" dirty="0" smtClean="0">
                <a:solidFill>
                  <a:schemeClr val="accent2"/>
                </a:solidFill>
              </a:rPr>
              <a:t> - deletions, duplications, inversions, insertions - deregulation of a large number of genes.... </a:t>
            </a:r>
            <a:endParaRPr lang="en-US" sz="2000" dirty="0">
              <a:solidFill>
                <a:schemeClr val="accent2"/>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33375" y="1752600"/>
            <a:ext cx="86868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lgn="ctr" eaLnBrk="1" hangingPunct="1">
              <a:spcBef>
                <a:spcPct val="50000"/>
              </a:spcBef>
              <a:buClrTx/>
              <a:buSzTx/>
              <a:buFontTx/>
              <a:buNone/>
            </a:pPr>
            <a:r>
              <a:rPr lang="cs-CZ" altLang="cs-CZ" sz="2800" b="1" dirty="0" smtClean="0">
                <a:solidFill>
                  <a:schemeClr val="accent2"/>
                </a:solidFill>
                <a:latin typeface="+mn-lt"/>
              </a:rPr>
              <a:t>G-</a:t>
            </a:r>
            <a:r>
              <a:rPr lang="cs-CZ" altLang="cs-CZ" sz="2800" b="1" dirty="0" err="1" smtClean="0">
                <a:solidFill>
                  <a:schemeClr val="accent2"/>
                </a:solidFill>
                <a:latin typeface="+mn-lt"/>
              </a:rPr>
              <a:t>banding</a:t>
            </a:r>
            <a:r>
              <a:rPr lang="cs-CZ" altLang="cs-CZ" sz="2800" b="1" dirty="0" smtClean="0">
                <a:solidFill>
                  <a:schemeClr val="accent2"/>
                </a:solidFill>
                <a:latin typeface="+mn-lt"/>
              </a:rPr>
              <a:t>, </a:t>
            </a:r>
            <a:r>
              <a:rPr lang="cs-CZ" altLang="cs-CZ" sz="2800" b="1" dirty="0">
                <a:solidFill>
                  <a:schemeClr val="accent2"/>
                </a:solidFill>
                <a:latin typeface="+mn-lt"/>
              </a:rPr>
              <a:t>I-FISH, M_FISH, M-BAND </a:t>
            </a:r>
            <a:r>
              <a:rPr lang="cs-CZ" altLang="cs-CZ" sz="2800" b="1" dirty="0" err="1">
                <a:solidFill>
                  <a:schemeClr val="accent2"/>
                </a:solidFill>
                <a:latin typeface="+mn-lt"/>
              </a:rPr>
              <a:t>array</a:t>
            </a:r>
            <a:r>
              <a:rPr lang="cs-CZ" altLang="cs-CZ" sz="2800" b="1" dirty="0">
                <a:solidFill>
                  <a:schemeClr val="accent2"/>
                </a:solidFill>
                <a:latin typeface="+mn-lt"/>
              </a:rPr>
              <a:t>-CGH</a:t>
            </a:r>
            <a:endParaRPr lang="cs-CZ" altLang="cs-CZ" sz="2800" b="1" dirty="0">
              <a:latin typeface="+mn-lt"/>
            </a:endParaRPr>
          </a:p>
          <a:p>
            <a:pPr algn="ctr" eaLnBrk="1" hangingPunct="1">
              <a:spcBef>
                <a:spcPct val="50000"/>
              </a:spcBef>
              <a:buClrTx/>
              <a:buSzTx/>
              <a:buFontTx/>
              <a:buNone/>
            </a:pPr>
            <a:endParaRPr lang="cs-CZ" altLang="cs-CZ" sz="2800" b="1" u="sng" dirty="0">
              <a:latin typeface="+mn-lt"/>
            </a:endParaRPr>
          </a:p>
          <a:p>
            <a:pPr algn="ctr" eaLnBrk="1" hangingPunct="1">
              <a:spcBef>
                <a:spcPct val="50000"/>
              </a:spcBef>
              <a:buClrTx/>
              <a:buSzTx/>
              <a:buFontTx/>
              <a:buNone/>
            </a:pPr>
            <a:endParaRPr lang="cs-CZ" altLang="cs-CZ" sz="2800" b="1" dirty="0">
              <a:latin typeface="+mn-lt"/>
            </a:endParaRPr>
          </a:p>
          <a:p>
            <a:pPr algn="ctr" eaLnBrk="1" hangingPunct="1">
              <a:spcBef>
                <a:spcPct val="50000"/>
              </a:spcBef>
              <a:buClrTx/>
              <a:buSzTx/>
              <a:buFontTx/>
              <a:buNone/>
            </a:pPr>
            <a:endParaRPr lang="cs-CZ" altLang="cs-CZ" sz="2800" b="1" dirty="0">
              <a:latin typeface="+mn-lt"/>
            </a:endParaRPr>
          </a:p>
          <a:p>
            <a:pPr algn="ctr" eaLnBrk="1" hangingPunct="1">
              <a:spcBef>
                <a:spcPct val="50000"/>
              </a:spcBef>
              <a:buClrTx/>
              <a:buSzTx/>
              <a:buFontTx/>
              <a:buNone/>
            </a:pPr>
            <a:endParaRPr lang="cs-CZ" altLang="cs-CZ" sz="2800" b="1" dirty="0">
              <a:latin typeface="+mn-lt"/>
            </a:endParaRPr>
          </a:p>
        </p:txBody>
      </p:sp>
      <p:sp>
        <p:nvSpPr>
          <p:cNvPr id="48131" name="Rectangle 3"/>
          <p:cNvSpPr>
            <a:spLocks noGrp="1" noChangeArrowheads="1"/>
          </p:cNvSpPr>
          <p:nvPr>
            <p:ph type="title"/>
          </p:nvPr>
        </p:nvSpPr>
        <p:spPr>
          <a:xfrm>
            <a:off x="104775" y="333375"/>
            <a:ext cx="9144000" cy="904875"/>
          </a:xfrm>
          <a:solidFill>
            <a:srgbClr val="440034"/>
          </a:solidFill>
          <a:ln cap="flat">
            <a:solidFill>
              <a:srgbClr val="FFFFFF"/>
            </a:solidFill>
            <a:miter lim="800000"/>
            <a:headEnd/>
            <a:tailEnd/>
          </a:ln>
        </p:spPr>
        <p:txBody>
          <a:bodyPr lIns="91440" tIns="45720" rIns="91440" bIns="45720" anchor="t"/>
          <a:lstStyle/>
          <a:p>
            <a:r>
              <a:rPr lang="en-US" altLang="cs-CZ" sz="3200" b="1" dirty="0" err="1" smtClean="0">
                <a:latin typeface="+mn-lt"/>
              </a:rPr>
              <a:t>Alghortim</a:t>
            </a:r>
            <a:r>
              <a:rPr lang="en-US" altLang="cs-CZ" sz="3200" b="1" dirty="0" smtClean="0">
                <a:latin typeface="+mn-lt"/>
              </a:rPr>
              <a:t> of cytogenetic/genomic analyses in cancer diseases:</a:t>
            </a:r>
          </a:p>
        </p:txBody>
      </p:sp>
      <p:sp>
        <p:nvSpPr>
          <p:cNvPr id="292868" name="Rectangle 4"/>
          <p:cNvSpPr>
            <a:spLocks noChangeArrowheads="1"/>
          </p:cNvSpPr>
          <p:nvPr/>
        </p:nvSpPr>
        <p:spPr bwMode="auto">
          <a:xfrm>
            <a:off x="1476375" y="3111500"/>
            <a:ext cx="6400800" cy="830997"/>
          </a:xfrm>
          <a:prstGeom prst="rect">
            <a:avLst/>
          </a:prstGeom>
          <a:gradFill rotWithShape="0">
            <a:gsLst>
              <a:gs pos="0">
                <a:schemeClr val="tx2">
                  <a:gamma/>
                  <a:shade val="46275"/>
                  <a:invGamma/>
                </a:schemeClr>
              </a:gs>
              <a:gs pos="50000">
                <a:schemeClr val="tx2"/>
              </a:gs>
              <a:gs pos="100000">
                <a:schemeClr val="tx2">
                  <a:gamma/>
                  <a:shade val="46275"/>
                  <a:invGamma/>
                </a:schemeClr>
              </a:gs>
            </a:gsLst>
            <a:lin ang="18900000" scaled="1"/>
          </a:gradFill>
          <a:ln>
            <a:noFill/>
          </a:ln>
          <a:effectLst>
            <a:prstShdw prst="shdw18" dist="17961" dir="13500000">
              <a:schemeClr val="tx2">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kumimoji="1" lang="en-US" sz="2400" b="1" dirty="0" smtClean="0">
                <a:solidFill>
                  <a:srgbClr val="000000"/>
                </a:solidFill>
                <a:latin typeface="+mn-lt"/>
              </a:rPr>
              <a:t>Comprehensive analysis of cytogenetic changes in tumors</a:t>
            </a:r>
            <a:endParaRPr kumimoji="1" lang="en-US" sz="2400" b="1" dirty="0">
              <a:solidFill>
                <a:srgbClr val="000000"/>
              </a:solidFill>
              <a:latin typeface="+mn-lt"/>
            </a:endParaRPr>
          </a:p>
        </p:txBody>
      </p:sp>
      <p:sp>
        <p:nvSpPr>
          <p:cNvPr id="292869" name="AutoShape 5"/>
          <p:cNvSpPr>
            <a:spLocks noChangeArrowheads="1"/>
          </p:cNvSpPr>
          <p:nvPr/>
        </p:nvSpPr>
        <p:spPr bwMode="auto">
          <a:xfrm>
            <a:off x="4067175" y="4156075"/>
            <a:ext cx="1003300" cy="1153180"/>
          </a:xfrm>
          <a:prstGeom prst="downArrow">
            <a:avLst>
              <a:gd name="adj1" fmla="val 50000"/>
              <a:gd name="adj2" fmla="val 28323"/>
            </a:avLst>
          </a:prstGeom>
          <a:gradFill rotWithShape="0">
            <a:gsLst>
              <a:gs pos="0">
                <a:schemeClr val="tx2">
                  <a:gamma/>
                  <a:shade val="46275"/>
                  <a:invGamma/>
                </a:schemeClr>
              </a:gs>
              <a:gs pos="50000">
                <a:schemeClr val="tx2"/>
              </a:gs>
              <a:gs pos="100000">
                <a:schemeClr val="tx2">
                  <a:gamma/>
                  <a:shade val="46275"/>
                  <a:invGamma/>
                </a:schemeClr>
              </a:gs>
            </a:gsLst>
            <a:lin ang="18900000" scaled="1"/>
          </a:gradFill>
          <a:ln>
            <a:noFill/>
          </a:ln>
          <a:effectLst>
            <a:prstShdw prst="shdw18" dist="17961" dir="13500000">
              <a:schemeClr val="tx2">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endParaRPr kumimoji="1" lang="cs-CZ" sz="2400" b="1">
              <a:solidFill>
                <a:srgbClr val="000000"/>
              </a:solidFill>
              <a:latin typeface="+mn-lt"/>
            </a:endParaRPr>
          </a:p>
          <a:p>
            <a:pPr algn="ctr" eaLnBrk="1" hangingPunct="1">
              <a:spcBef>
                <a:spcPct val="50000"/>
              </a:spcBef>
              <a:defRPr/>
            </a:pPr>
            <a:endParaRPr kumimoji="1" lang="cs-CZ" sz="2400" b="1">
              <a:solidFill>
                <a:srgbClr val="000000"/>
              </a:solidFill>
              <a:latin typeface="+mn-lt"/>
            </a:endParaRPr>
          </a:p>
        </p:txBody>
      </p:sp>
      <p:sp>
        <p:nvSpPr>
          <p:cNvPr id="292870" name="Rectangle 6"/>
          <p:cNvSpPr>
            <a:spLocks noChangeArrowheads="1"/>
          </p:cNvSpPr>
          <p:nvPr/>
        </p:nvSpPr>
        <p:spPr bwMode="auto">
          <a:xfrm>
            <a:off x="2378074" y="5505450"/>
            <a:ext cx="5218261" cy="954107"/>
          </a:xfrm>
          <a:prstGeom prst="rect">
            <a:avLst/>
          </a:prstGeom>
          <a:gradFill rotWithShape="0">
            <a:gsLst>
              <a:gs pos="0">
                <a:schemeClr val="tx2">
                  <a:gamma/>
                  <a:shade val="46275"/>
                  <a:invGamma/>
                </a:schemeClr>
              </a:gs>
              <a:gs pos="50000">
                <a:schemeClr val="tx2"/>
              </a:gs>
              <a:gs pos="100000">
                <a:schemeClr val="tx2">
                  <a:gamma/>
                  <a:shade val="46275"/>
                  <a:invGamma/>
                </a:schemeClr>
              </a:gs>
            </a:gsLst>
            <a:lin ang="18900000" scaled="1"/>
          </a:gradFill>
          <a:ln>
            <a:noFill/>
          </a:ln>
          <a:effectLst>
            <a:prstShdw prst="shdw18" dist="17961" dir="13500000">
              <a:schemeClr val="tx2">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kumimoji="1" lang="en-US" b="1" dirty="0">
                <a:solidFill>
                  <a:srgbClr val="000000"/>
                </a:solidFill>
                <a:latin typeface="+mn-lt"/>
              </a:rPr>
              <a:t>individualization of medical therapy, biological therapy"</a:t>
            </a:r>
            <a:endParaRPr kumimoji="1" lang="cs-CZ" b="1" dirty="0">
              <a:solidFill>
                <a:srgbClr val="000000"/>
              </a:solidFill>
              <a:latin typeface="+mn-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idx="4294967295"/>
          </p:nvPr>
        </p:nvSpPr>
        <p:spPr>
          <a:xfrm>
            <a:off x="611188" y="5084763"/>
            <a:ext cx="8132762" cy="749300"/>
          </a:xfrm>
        </p:spPr>
        <p:txBody>
          <a:bodyPr/>
          <a:lstStyle/>
          <a:p>
            <a:r>
              <a:rPr lang="en-US" altLang="cs-CZ" sz="4000" b="1" dirty="0" smtClean="0"/>
              <a:t/>
            </a:r>
            <a:br>
              <a:rPr lang="en-US" altLang="cs-CZ" sz="4000" b="1" dirty="0" smtClean="0"/>
            </a:br>
            <a:r>
              <a:rPr lang="en-US" altLang="cs-CZ" sz="4000" b="1" dirty="0" smtClean="0"/>
              <a:t/>
            </a:r>
            <a:br>
              <a:rPr lang="en-US" altLang="cs-CZ" sz="4000" b="1" dirty="0" smtClean="0"/>
            </a:br>
            <a:r>
              <a:rPr lang="en-US" altLang="cs-CZ" sz="4000" b="1" dirty="0" smtClean="0"/>
              <a:t/>
            </a:r>
            <a:br>
              <a:rPr lang="en-US" altLang="cs-CZ" sz="4000" b="1" dirty="0" smtClean="0"/>
            </a:br>
            <a:r>
              <a:rPr lang="en-US" altLang="cs-CZ" sz="4000" b="1" dirty="0" smtClean="0"/>
              <a:t/>
            </a:r>
            <a:br>
              <a:rPr lang="en-US" altLang="cs-CZ" sz="4000" b="1" dirty="0" smtClean="0"/>
            </a:br>
            <a:r>
              <a:rPr lang="en-US" altLang="cs-CZ" sz="4000" b="1" dirty="0" smtClean="0"/>
              <a:t/>
            </a:r>
            <a:br>
              <a:rPr lang="en-US" altLang="cs-CZ" sz="4000" b="1" dirty="0" smtClean="0"/>
            </a:br>
            <a:r>
              <a:rPr lang="en-US" altLang="cs-CZ" sz="4000" b="1" dirty="0" smtClean="0"/>
              <a:t/>
            </a:r>
            <a:br>
              <a:rPr lang="en-US" altLang="cs-CZ" sz="4000" b="1" dirty="0" smtClean="0"/>
            </a:br>
            <a:r>
              <a:rPr lang="en-US" altLang="cs-CZ" sz="4000" b="1" dirty="0" smtClean="0"/>
              <a:t/>
            </a:r>
            <a:br>
              <a:rPr lang="en-US" altLang="cs-CZ" sz="4000" b="1" dirty="0" smtClean="0"/>
            </a:br>
            <a:r>
              <a:rPr lang="en-US" altLang="cs-CZ" sz="4000" b="1" dirty="0" smtClean="0">
                <a:latin typeface="+mn-lt"/>
              </a:rPr>
              <a:t>Prognostic changes of chromosomal aberrations associated with negative prognosis in </a:t>
            </a:r>
            <a:r>
              <a:rPr lang="en-US" altLang="cs-CZ" sz="4000" b="1" dirty="0" err="1" smtClean="0">
                <a:latin typeface="+mn-lt"/>
              </a:rPr>
              <a:t>hematoncologic</a:t>
            </a:r>
            <a:r>
              <a:rPr lang="en-US" altLang="cs-CZ" sz="4000" b="1" dirty="0" smtClean="0">
                <a:latin typeface="+mn-lt"/>
              </a:rPr>
              <a:t> and solid cancer diseases</a:t>
            </a:r>
            <a:br>
              <a:rPr lang="en-US" altLang="cs-CZ" sz="4000" b="1" dirty="0" smtClean="0">
                <a:latin typeface="+mn-lt"/>
              </a:rPr>
            </a:br>
            <a:endParaRPr lang="en-US" altLang="cs-CZ" sz="4000" b="1" dirty="0" smtClean="0">
              <a:latin typeface="+mn-lt"/>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39750" y="260350"/>
            <a:ext cx="7920038" cy="1081088"/>
          </a:xfrm>
        </p:spPr>
        <p:txBody>
          <a:bodyPr/>
          <a:lstStyle/>
          <a:p>
            <a:r>
              <a:rPr lang="en-US" altLang="cs-CZ" sz="2400" b="1" dirty="0" smtClean="0"/>
              <a:t>         </a:t>
            </a:r>
            <a:r>
              <a:rPr lang="en-US" altLang="cs-CZ" sz="3200" b="1" dirty="0" smtClean="0">
                <a:latin typeface="+mn-lt"/>
              </a:rPr>
              <a:t>Chronic myeloid leukemia (CML)      1:100 000</a:t>
            </a:r>
          </a:p>
        </p:txBody>
      </p:sp>
      <p:sp>
        <p:nvSpPr>
          <p:cNvPr id="50179" name="Rectangle 3"/>
          <p:cNvSpPr>
            <a:spLocks noGrp="1" noChangeArrowheads="1"/>
          </p:cNvSpPr>
          <p:nvPr>
            <p:ph type="body" sz="half" idx="1"/>
          </p:nvPr>
        </p:nvSpPr>
        <p:spPr>
          <a:xfrm>
            <a:off x="323850" y="1412874"/>
            <a:ext cx="5867400" cy="5256485"/>
          </a:xfrm>
        </p:spPr>
        <p:txBody>
          <a:bodyPr/>
          <a:lstStyle/>
          <a:p>
            <a:pPr>
              <a:buSzPct val="80000"/>
              <a:buFont typeface="Monotype Sorts" pitchFamily="2" charset="2"/>
              <a:buChar char="n"/>
            </a:pPr>
            <a:r>
              <a:rPr lang="en-US" altLang="cs-CZ" sz="1800" dirty="0" err="1" smtClean="0">
                <a:solidFill>
                  <a:schemeClr val="accent2"/>
                </a:solidFill>
              </a:rPr>
              <a:t>Ph</a:t>
            </a:r>
            <a:r>
              <a:rPr lang="en-US" altLang="cs-CZ" sz="1800" dirty="0" smtClean="0">
                <a:solidFill>
                  <a:schemeClr val="accent2"/>
                </a:solidFill>
              </a:rPr>
              <a:t> is usually </a:t>
            </a:r>
            <a:r>
              <a:rPr lang="en-US" altLang="cs-CZ" sz="1800" dirty="0" smtClean="0"/>
              <a:t>present in 95% </a:t>
            </a:r>
            <a:r>
              <a:rPr lang="en-US" altLang="cs-CZ" sz="1800" dirty="0" smtClean="0">
                <a:solidFill>
                  <a:schemeClr val="accent2"/>
                </a:solidFill>
              </a:rPr>
              <a:t>of patients </a:t>
            </a:r>
            <a:r>
              <a:rPr lang="en-US" altLang="cs-CZ" sz="1800" dirty="0" smtClean="0"/>
              <a:t>at the time of diagnosis</a:t>
            </a:r>
            <a:r>
              <a:rPr lang="en-US" altLang="cs-CZ" sz="1800" dirty="0" smtClean="0">
                <a:solidFill>
                  <a:schemeClr val="accent2"/>
                </a:solidFill>
              </a:rPr>
              <a:t>, (where it is not, we usually find a masked </a:t>
            </a:r>
            <a:r>
              <a:rPr lang="en-US" altLang="cs-CZ" sz="1800" dirty="0" err="1" smtClean="0">
                <a:solidFill>
                  <a:schemeClr val="accent2"/>
                </a:solidFill>
              </a:rPr>
              <a:t>Ph</a:t>
            </a:r>
            <a:r>
              <a:rPr lang="en-US" altLang="cs-CZ" sz="1800" dirty="0" smtClean="0">
                <a:solidFill>
                  <a:schemeClr val="accent2"/>
                </a:solidFill>
              </a:rPr>
              <a:t> chromosome as insertion)</a:t>
            </a:r>
          </a:p>
          <a:p>
            <a:pPr>
              <a:buSzPct val="80000"/>
              <a:buFont typeface="Monotype Sorts" pitchFamily="2" charset="2"/>
              <a:buChar char="n"/>
            </a:pPr>
            <a:r>
              <a:rPr lang="en-US" altLang="cs-CZ" sz="1800" dirty="0" smtClean="0">
                <a:solidFill>
                  <a:srgbClr val="FFFF00"/>
                </a:solidFill>
              </a:rPr>
              <a:t>there are </a:t>
            </a:r>
            <a:r>
              <a:rPr lang="en-US" altLang="cs-CZ" sz="1800" b="1" dirty="0" smtClean="0"/>
              <a:t>3 breakpoint regions </a:t>
            </a:r>
            <a:r>
              <a:rPr lang="en-US" altLang="cs-CZ" sz="1800" dirty="0" smtClean="0">
                <a:solidFill>
                  <a:srgbClr val="FFFF00"/>
                </a:solidFill>
              </a:rPr>
              <a:t>in the </a:t>
            </a:r>
            <a:r>
              <a:rPr lang="en-US" altLang="cs-CZ" sz="1800" b="1" i="1" dirty="0" smtClean="0"/>
              <a:t>BCR</a:t>
            </a:r>
            <a:r>
              <a:rPr lang="en-US" altLang="cs-CZ" sz="1800" dirty="0" smtClean="0">
                <a:solidFill>
                  <a:srgbClr val="FFFF00"/>
                </a:solidFill>
              </a:rPr>
              <a:t> gene</a:t>
            </a:r>
          </a:p>
          <a:p>
            <a:pPr marL="361950" indent="-361950">
              <a:buSzPct val="80000"/>
              <a:buNone/>
              <a:tabLst>
                <a:tab pos="361950" algn="l"/>
              </a:tabLst>
            </a:pPr>
            <a:r>
              <a:rPr lang="en-US" altLang="cs-CZ" sz="1800" dirty="0" smtClean="0">
                <a:solidFill>
                  <a:srgbClr val="FFFF00"/>
                </a:solidFill>
              </a:rPr>
              <a:t>	the </a:t>
            </a:r>
            <a:r>
              <a:rPr lang="en-US" altLang="cs-CZ" sz="1800" dirty="0" smtClean="0"/>
              <a:t>best prognosis </a:t>
            </a:r>
            <a:r>
              <a:rPr lang="en-US" altLang="cs-CZ" sz="1800" dirty="0" smtClean="0">
                <a:solidFill>
                  <a:srgbClr val="FFFF00"/>
                </a:solidFill>
              </a:rPr>
              <a:t>is for patients who have a </a:t>
            </a:r>
          </a:p>
          <a:p>
            <a:pPr marL="361950" indent="-361950">
              <a:buSzPct val="80000"/>
              <a:buNone/>
              <a:tabLst>
                <a:tab pos="361950" algn="l"/>
              </a:tabLst>
            </a:pPr>
            <a:r>
              <a:rPr lang="en-US" altLang="cs-CZ" sz="1800" dirty="0" smtClean="0">
                <a:solidFill>
                  <a:srgbClr val="FFFF00"/>
                </a:solidFill>
              </a:rPr>
              <a:t>	</a:t>
            </a:r>
            <a:r>
              <a:rPr lang="en-US" altLang="cs-CZ" sz="1800" dirty="0" err="1" smtClean="0"/>
              <a:t>Ph</a:t>
            </a:r>
            <a:r>
              <a:rPr lang="en-US" altLang="cs-CZ" sz="1800" dirty="0" smtClean="0"/>
              <a:t> chromosome </a:t>
            </a:r>
            <a:r>
              <a:rPr lang="en-US" altLang="cs-CZ" sz="1800" dirty="0" smtClean="0">
                <a:solidFill>
                  <a:srgbClr val="FFFF00"/>
                </a:solidFill>
              </a:rPr>
              <a:t>as the </a:t>
            </a:r>
            <a:r>
              <a:rPr lang="en-US" altLang="cs-CZ" sz="1800" dirty="0" smtClean="0"/>
              <a:t>only change </a:t>
            </a:r>
            <a:r>
              <a:rPr lang="en-US" altLang="cs-CZ" sz="1800" dirty="0" smtClean="0">
                <a:solidFill>
                  <a:srgbClr val="FFFF00"/>
                </a:solidFill>
              </a:rPr>
              <a:t>at the time of diagnosis !!!</a:t>
            </a:r>
          </a:p>
          <a:p>
            <a:pPr>
              <a:buSzPct val="80000"/>
              <a:buFont typeface="Monotype Sorts" pitchFamily="2" charset="2"/>
              <a:buChar char="n"/>
            </a:pPr>
            <a:r>
              <a:rPr lang="en-US" altLang="cs-CZ" sz="1800" dirty="0" smtClean="0">
                <a:solidFill>
                  <a:schemeClr val="accent2"/>
                </a:solidFill>
              </a:rPr>
              <a:t>at the time of diagnosis, </a:t>
            </a:r>
            <a:r>
              <a:rPr lang="en-US" altLang="cs-CZ" sz="1800" dirty="0" smtClean="0"/>
              <a:t>presence</a:t>
            </a:r>
            <a:r>
              <a:rPr lang="en-US" altLang="cs-CZ" sz="1800" dirty="0" smtClean="0">
                <a:solidFill>
                  <a:schemeClr val="accent2"/>
                </a:solidFill>
              </a:rPr>
              <a:t> of other </a:t>
            </a:r>
            <a:r>
              <a:rPr lang="en-US" altLang="cs-CZ" sz="1800" dirty="0" smtClean="0"/>
              <a:t>chromosomal chan</a:t>
            </a:r>
            <a:r>
              <a:rPr lang="en-US" altLang="cs-CZ" sz="1800" dirty="0" smtClean="0">
                <a:solidFill>
                  <a:schemeClr val="accent2"/>
                </a:solidFill>
              </a:rPr>
              <a:t>ges besides </a:t>
            </a:r>
            <a:r>
              <a:rPr lang="en-US" altLang="cs-CZ" sz="1800" dirty="0" err="1" smtClean="0">
                <a:solidFill>
                  <a:schemeClr val="accent2"/>
                </a:solidFill>
              </a:rPr>
              <a:t>Ph</a:t>
            </a:r>
            <a:r>
              <a:rPr lang="en-US" altLang="cs-CZ" sz="1800" dirty="0" smtClean="0">
                <a:solidFill>
                  <a:schemeClr val="accent2"/>
                </a:solidFill>
              </a:rPr>
              <a:t>, is an </a:t>
            </a:r>
            <a:r>
              <a:rPr lang="en-US" altLang="cs-CZ" sz="1800" dirty="0" err="1" smtClean="0"/>
              <a:t>unfavourable</a:t>
            </a:r>
            <a:r>
              <a:rPr lang="en-US" altLang="cs-CZ" sz="1800" dirty="0" smtClean="0">
                <a:solidFill>
                  <a:schemeClr val="accent2"/>
                </a:solidFill>
              </a:rPr>
              <a:t> prognostic </a:t>
            </a:r>
            <a:r>
              <a:rPr lang="en-US" altLang="cs-CZ" sz="1800" dirty="0" smtClean="0"/>
              <a:t>feature</a:t>
            </a:r>
          </a:p>
          <a:p>
            <a:pPr>
              <a:buSzPct val="80000"/>
              <a:buFont typeface="Monotype Sorts" pitchFamily="2" charset="2"/>
              <a:buChar char="n"/>
            </a:pPr>
            <a:r>
              <a:rPr lang="en-US" altLang="cs-CZ" sz="1800" dirty="0" smtClean="0">
                <a:solidFill>
                  <a:schemeClr val="accent2"/>
                </a:solidFill>
              </a:rPr>
              <a:t>at the time of </a:t>
            </a:r>
            <a:r>
              <a:rPr lang="en-US" altLang="cs-CZ" sz="1800" dirty="0" err="1" smtClean="0"/>
              <a:t>blastic</a:t>
            </a:r>
            <a:r>
              <a:rPr lang="en-US" altLang="cs-CZ" sz="1800" dirty="0" smtClean="0"/>
              <a:t> reversal</a:t>
            </a:r>
            <a:r>
              <a:rPr lang="en-US" altLang="cs-CZ" sz="1800" dirty="0" smtClean="0">
                <a:solidFill>
                  <a:schemeClr val="accent2"/>
                </a:solidFill>
              </a:rPr>
              <a:t>,  up </a:t>
            </a:r>
            <a:r>
              <a:rPr lang="en-US" altLang="cs-CZ" sz="1800" dirty="0" smtClean="0"/>
              <a:t>to 70% </a:t>
            </a:r>
            <a:r>
              <a:rPr lang="en-US" altLang="cs-CZ" sz="1800" dirty="0" smtClean="0">
                <a:solidFill>
                  <a:schemeClr val="accent2"/>
                </a:solidFill>
              </a:rPr>
              <a:t>of patients have </a:t>
            </a:r>
            <a:r>
              <a:rPr lang="en-US" altLang="cs-CZ" sz="1800" dirty="0" smtClean="0"/>
              <a:t>additional</a:t>
            </a:r>
            <a:r>
              <a:rPr lang="en-US" altLang="cs-CZ" sz="1800" dirty="0" smtClean="0">
                <a:solidFill>
                  <a:schemeClr val="accent2"/>
                </a:solidFill>
              </a:rPr>
              <a:t> chromosomal </a:t>
            </a:r>
            <a:r>
              <a:rPr lang="en-US" altLang="cs-CZ" sz="1800" dirty="0" smtClean="0"/>
              <a:t>changes</a:t>
            </a:r>
            <a:r>
              <a:rPr lang="en-US" altLang="cs-CZ" sz="1800" dirty="0" smtClean="0">
                <a:solidFill>
                  <a:schemeClr val="accent2"/>
                </a:solidFill>
              </a:rPr>
              <a:t>, most often </a:t>
            </a:r>
            <a:r>
              <a:rPr lang="en-US" altLang="cs-CZ" sz="1800" dirty="0" smtClean="0"/>
              <a:t>+8, </a:t>
            </a:r>
            <a:r>
              <a:rPr lang="en-US" altLang="cs-CZ" sz="1800" dirty="0" err="1" smtClean="0"/>
              <a:t>Ph</a:t>
            </a:r>
            <a:r>
              <a:rPr lang="en-US" altLang="cs-CZ" sz="1800" dirty="0" smtClean="0"/>
              <a:t> duplication, +19, </a:t>
            </a:r>
            <a:r>
              <a:rPr lang="en-US" altLang="cs-CZ" sz="1800" dirty="0" err="1" smtClean="0"/>
              <a:t>i</a:t>
            </a:r>
            <a:r>
              <a:rPr lang="en-US" altLang="cs-CZ" sz="1800" dirty="0" smtClean="0"/>
              <a:t>(17q)</a:t>
            </a:r>
          </a:p>
          <a:p>
            <a:pPr>
              <a:buSzPct val="80000"/>
              <a:buFont typeface="Monotype Sorts" pitchFamily="2" charset="2"/>
              <a:buChar char="n"/>
            </a:pPr>
            <a:r>
              <a:rPr lang="en-US" altLang="cs-CZ" sz="1800" b="1" dirty="0" smtClean="0">
                <a:solidFill>
                  <a:schemeClr val="accent2"/>
                </a:solidFill>
              </a:rPr>
              <a:t>FISH detects BCR/ABL rearrangement, specific probe allows to investigate also interphase nuclei </a:t>
            </a:r>
          </a:p>
        </p:txBody>
      </p:sp>
      <p:graphicFrame>
        <p:nvGraphicFramePr>
          <p:cNvPr id="50180" name="Object 4"/>
          <p:cNvGraphicFramePr>
            <a:graphicFrameLocks noGrp="1" noChangeAspect="1"/>
          </p:cNvGraphicFramePr>
          <p:nvPr>
            <p:ph sz="half" idx="2"/>
            <p:extLst>
              <p:ext uri="{D42A27DB-BD31-4B8C-83A1-F6EECF244321}">
                <p14:modId xmlns:p14="http://schemas.microsoft.com/office/powerpoint/2010/main" val="3451661458"/>
              </p:ext>
            </p:extLst>
          </p:nvPr>
        </p:nvGraphicFramePr>
        <p:xfrm>
          <a:off x="6372200" y="2636912"/>
          <a:ext cx="2590800" cy="2514600"/>
        </p:xfrm>
        <a:graphic>
          <a:graphicData uri="http://schemas.openxmlformats.org/presentationml/2006/ole">
            <mc:AlternateContent xmlns:mc="http://schemas.openxmlformats.org/markup-compatibility/2006">
              <mc:Choice xmlns:v="urn:schemas-microsoft-com:vml" Requires="v">
                <p:oleObj spid="_x0000_s50195" name="snímek" r:id="rId4" imgW="4498658" imgH="3364706" progId="PowerPoint.Slide.8">
                  <p:embed/>
                </p:oleObj>
              </mc:Choice>
              <mc:Fallback>
                <p:oleObj name="snímek" r:id="rId4" imgW="4498658" imgH="3364706" progId="PowerPoint.Slid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2636912"/>
                        <a:ext cx="25908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1202" name="Object 1026"/>
          <p:cNvGraphicFramePr>
            <a:graphicFrameLocks noChangeAspect="1"/>
          </p:cNvGraphicFramePr>
          <p:nvPr/>
        </p:nvGraphicFramePr>
        <p:xfrm>
          <a:off x="827088" y="981075"/>
          <a:ext cx="7446962" cy="5586413"/>
        </p:xfrm>
        <a:graphic>
          <a:graphicData uri="http://schemas.openxmlformats.org/presentationml/2006/ole">
            <mc:AlternateContent xmlns:mc="http://schemas.openxmlformats.org/markup-compatibility/2006">
              <mc:Choice xmlns:v="urn:schemas-microsoft-com:vml" Requires="v">
                <p:oleObj spid="_x0000_s51217" name="CorelPhotoPaint.Image.8" r:id="rId3" imgW="8126984" imgH="6095238" progId="CorelPhotoPaint.Image.8">
                  <p:embed/>
                </p:oleObj>
              </mc:Choice>
              <mc:Fallback>
                <p:oleObj name="CorelPhotoPaint.Image.8" r:id="rId3" imgW="8126984" imgH="6095238" progId="CorelPhotoPaint.Image.8">
                  <p:embed/>
                  <p:pic>
                    <p:nvPicPr>
                      <p:cNvPr id="0" name="Object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81075"/>
                        <a:ext cx="7446962"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ovéPole 1"/>
          <p:cNvSpPr txBox="1"/>
          <p:nvPr/>
        </p:nvSpPr>
        <p:spPr>
          <a:xfrm>
            <a:off x="1258888" y="333375"/>
            <a:ext cx="7489825" cy="523220"/>
          </a:xfrm>
          <a:prstGeom prst="rect">
            <a:avLst/>
          </a:prstGeom>
          <a:noFill/>
        </p:spPr>
        <p:txBody>
          <a:bodyPr>
            <a:spAutoFit/>
          </a:bodyPr>
          <a:lstStyle/>
          <a:p>
            <a:pPr algn="ctr">
              <a:defRPr/>
            </a:pPr>
            <a:r>
              <a:rPr lang="cs-CZ" b="1" dirty="0">
                <a:latin typeface="+mn-lt"/>
              </a:rPr>
              <a:t>I – FISH </a:t>
            </a:r>
            <a:r>
              <a:rPr lang="cs-CZ" b="1" dirty="0" err="1" smtClean="0">
                <a:latin typeface="+mn-lt"/>
              </a:rPr>
              <a:t>translocation</a:t>
            </a:r>
            <a:r>
              <a:rPr lang="cs-CZ" b="1" dirty="0" smtClean="0">
                <a:latin typeface="+mn-lt"/>
              </a:rPr>
              <a:t> DNA </a:t>
            </a:r>
            <a:r>
              <a:rPr lang="cs-CZ" b="1" dirty="0" err="1" smtClean="0">
                <a:latin typeface="+mn-lt"/>
              </a:rPr>
              <a:t>probes</a:t>
            </a:r>
            <a:r>
              <a:rPr lang="cs-CZ" b="1" dirty="0" smtClean="0">
                <a:latin typeface="+mn-lt"/>
              </a:rPr>
              <a:t> </a:t>
            </a:r>
            <a:endParaRPr lang="cs-CZ" b="1" dirty="0">
              <a:latin typeface="+mn-lt"/>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188913"/>
            <a:ext cx="8893175" cy="1143000"/>
          </a:xfrm>
        </p:spPr>
        <p:txBody>
          <a:bodyPr/>
          <a:lstStyle/>
          <a:p>
            <a:pPr eaLnBrk="1" hangingPunct="1"/>
            <a:r>
              <a:rPr lang="cs-CZ" altLang="cs-CZ" sz="3200" b="1" dirty="0" err="1" smtClean="0">
                <a:latin typeface="+mn-lt"/>
              </a:rPr>
              <a:t>Translocation</a:t>
            </a:r>
            <a:r>
              <a:rPr lang="cs-CZ" altLang="cs-CZ" sz="3200" b="1" dirty="0" smtClean="0">
                <a:latin typeface="+mn-lt"/>
              </a:rPr>
              <a:t> t(9;22) - </a:t>
            </a:r>
            <a:r>
              <a:rPr lang="cs-CZ" altLang="cs-CZ" sz="3200" b="1" dirty="0" err="1" smtClean="0">
                <a:latin typeface="+mn-lt"/>
              </a:rPr>
              <a:t>bcr</a:t>
            </a:r>
            <a:r>
              <a:rPr lang="cs-CZ" altLang="cs-CZ" sz="3200" b="1" dirty="0" smtClean="0">
                <a:latin typeface="+mn-lt"/>
              </a:rPr>
              <a:t>/</a:t>
            </a:r>
            <a:r>
              <a:rPr lang="cs-CZ" altLang="cs-CZ" sz="3200" b="1" dirty="0" err="1" smtClean="0">
                <a:latin typeface="+mn-lt"/>
              </a:rPr>
              <a:t>abl</a:t>
            </a:r>
            <a:r>
              <a:rPr lang="cs-CZ" altLang="cs-CZ" sz="3200" b="1" dirty="0" smtClean="0">
                <a:latin typeface="+mn-lt"/>
              </a:rPr>
              <a:t> – </a:t>
            </a:r>
            <a:r>
              <a:rPr lang="cs-CZ" altLang="cs-CZ" sz="3200" b="1" dirty="0" err="1" smtClean="0">
                <a:latin typeface="+mn-lt"/>
              </a:rPr>
              <a:t>interphase</a:t>
            </a:r>
            <a:endParaRPr lang="cs-CZ" altLang="cs-CZ" sz="3200" b="1" dirty="0" smtClean="0">
              <a:latin typeface="+mn-lt"/>
            </a:endParaRPr>
          </a:p>
        </p:txBody>
      </p:sp>
      <p:pic>
        <p:nvPicPr>
          <p:cNvPr id="5222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00113" y="3001963"/>
            <a:ext cx="3249612" cy="3705225"/>
          </a:xfrm>
        </p:spPr>
      </p:pic>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062288"/>
            <a:ext cx="3387725" cy="367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Text Box 5"/>
          <p:cNvSpPr txBox="1">
            <a:spLocks noChangeArrowheads="1"/>
          </p:cNvSpPr>
          <p:nvPr/>
        </p:nvSpPr>
        <p:spPr bwMode="auto">
          <a:xfrm>
            <a:off x="1166813" y="2473325"/>
            <a:ext cx="30972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eaLnBrk="1" hangingPunct="1">
              <a:spcBef>
                <a:spcPct val="50000"/>
              </a:spcBef>
              <a:buClrTx/>
              <a:buSzTx/>
              <a:buFontTx/>
              <a:buNone/>
            </a:pPr>
            <a:r>
              <a:rPr lang="cs-CZ" altLang="cs-CZ" sz="2000" dirty="0" err="1" smtClean="0">
                <a:solidFill>
                  <a:srgbClr val="00FFFF"/>
                </a:solidFill>
                <a:latin typeface="+mn-lt"/>
              </a:rPr>
              <a:t>With</a:t>
            </a:r>
            <a:r>
              <a:rPr lang="cs-CZ" altLang="cs-CZ" sz="2000" dirty="0" smtClean="0">
                <a:solidFill>
                  <a:srgbClr val="00FFFF"/>
                </a:solidFill>
                <a:latin typeface="+mn-lt"/>
              </a:rPr>
              <a:t> </a:t>
            </a:r>
            <a:r>
              <a:rPr lang="cs-CZ" altLang="cs-CZ" sz="2000" dirty="0" err="1" smtClean="0">
                <a:solidFill>
                  <a:srgbClr val="00FFFF"/>
                </a:solidFill>
                <a:latin typeface="+mn-lt"/>
              </a:rPr>
              <a:t>additional</a:t>
            </a:r>
            <a:r>
              <a:rPr lang="cs-CZ" altLang="cs-CZ" sz="2000" dirty="0" smtClean="0">
                <a:solidFill>
                  <a:srgbClr val="00FFFF"/>
                </a:solidFill>
                <a:latin typeface="+mn-lt"/>
              </a:rPr>
              <a:t> </a:t>
            </a:r>
            <a:r>
              <a:rPr lang="cs-CZ" altLang="cs-CZ" sz="2000" dirty="0" err="1" smtClean="0">
                <a:solidFill>
                  <a:srgbClr val="00FFFF"/>
                </a:solidFill>
                <a:latin typeface="+mn-lt"/>
              </a:rPr>
              <a:t>signal</a:t>
            </a:r>
            <a:r>
              <a:rPr lang="cs-CZ" altLang="cs-CZ" sz="2000" dirty="0" smtClean="0">
                <a:solidFill>
                  <a:srgbClr val="00FFFF"/>
                </a:solidFill>
                <a:latin typeface="+mn-lt"/>
              </a:rPr>
              <a:t> </a:t>
            </a:r>
            <a:endParaRPr lang="cs-CZ" altLang="cs-CZ" sz="2000" dirty="0">
              <a:solidFill>
                <a:srgbClr val="00FFFF"/>
              </a:solidFill>
              <a:latin typeface="+mn-lt"/>
            </a:endParaRPr>
          </a:p>
        </p:txBody>
      </p:sp>
      <p:sp>
        <p:nvSpPr>
          <p:cNvPr id="52230" name="Text Box 6"/>
          <p:cNvSpPr txBox="1">
            <a:spLocks noChangeArrowheads="1"/>
          </p:cNvSpPr>
          <p:nvPr/>
        </p:nvSpPr>
        <p:spPr bwMode="auto">
          <a:xfrm>
            <a:off x="5364163" y="1989138"/>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eaLnBrk="1" hangingPunct="1">
              <a:spcBef>
                <a:spcPct val="50000"/>
              </a:spcBef>
              <a:buClrTx/>
              <a:buSzTx/>
              <a:buFontTx/>
              <a:buNone/>
            </a:pPr>
            <a:endParaRPr lang="cs-CZ" altLang="cs-CZ" sz="1800">
              <a:latin typeface="+mn-lt"/>
            </a:endParaRPr>
          </a:p>
        </p:txBody>
      </p:sp>
      <p:sp>
        <p:nvSpPr>
          <p:cNvPr id="52231" name="Text Box 7"/>
          <p:cNvSpPr txBox="1">
            <a:spLocks noChangeArrowheads="1"/>
          </p:cNvSpPr>
          <p:nvPr/>
        </p:nvSpPr>
        <p:spPr bwMode="auto">
          <a:xfrm>
            <a:off x="4859338" y="2309813"/>
            <a:ext cx="38877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eaLnBrk="1" hangingPunct="1">
              <a:spcBef>
                <a:spcPct val="50000"/>
              </a:spcBef>
              <a:buClrTx/>
              <a:buSzTx/>
              <a:buFontTx/>
              <a:buNone/>
            </a:pPr>
            <a:r>
              <a:rPr lang="cs-CZ" altLang="cs-CZ" sz="1800" b="1" dirty="0">
                <a:solidFill>
                  <a:srgbClr val="00FFFF"/>
                </a:solidFill>
                <a:latin typeface="+mn-lt"/>
              </a:rPr>
              <a:t>DUAL </a:t>
            </a:r>
            <a:r>
              <a:rPr lang="cs-CZ" altLang="cs-CZ" sz="1800" b="1" dirty="0" err="1">
                <a:solidFill>
                  <a:srgbClr val="00FFFF"/>
                </a:solidFill>
                <a:latin typeface="+mn-lt"/>
              </a:rPr>
              <a:t>fusion</a:t>
            </a:r>
            <a:r>
              <a:rPr lang="cs-CZ" altLang="cs-CZ" sz="1800" b="1" dirty="0">
                <a:solidFill>
                  <a:srgbClr val="00FFFF"/>
                </a:solidFill>
                <a:latin typeface="+mn-lt"/>
              </a:rPr>
              <a:t> s </a:t>
            </a:r>
            <a:r>
              <a:rPr lang="cs-CZ" altLang="cs-CZ" sz="1800" b="1" dirty="0" smtClean="0">
                <a:solidFill>
                  <a:srgbClr val="00FFFF"/>
                </a:solidFill>
                <a:latin typeface="+mn-lt"/>
              </a:rPr>
              <a:t>– double </a:t>
            </a:r>
            <a:r>
              <a:rPr lang="cs-CZ" altLang="cs-CZ" sz="1800" b="1" dirty="0" err="1" smtClean="0">
                <a:solidFill>
                  <a:srgbClr val="00FFFF"/>
                </a:solidFill>
                <a:latin typeface="+mn-lt"/>
              </a:rPr>
              <a:t>fusion</a:t>
            </a:r>
            <a:r>
              <a:rPr lang="cs-CZ" altLang="cs-CZ" sz="1800" b="1" dirty="0" smtClean="0">
                <a:solidFill>
                  <a:srgbClr val="00FFFF"/>
                </a:solidFill>
                <a:latin typeface="+mn-lt"/>
              </a:rPr>
              <a:t> </a:t>
            </a:r>
            <a:r>
              <a:rPr lang="cs-CZ" altLang="cs-CZ" sz="1800" b="1" dirty="0" err="1" smtClean="0">
                <a:solidFill>
                  <a:srgbClr val="00FFFF"/>
                </a:solidFill>
                <a:latin typeface="+mn-lt"/>
              </a:rPr>
              <a:t>signal</a:t>
            </a:r>
            <a:endParaRPr lang="cs-CZ" altLang="cs-CZ" sz="1800" b="1" dirty="0">
              <a:solidFill>
                <a:srgbClr val="00FFFF"/>
              </a:solidFill>
              <a:latin typeface="+mn-lt"/>
            </a:endParaRPr>
          </a:p>
        </p:txBody>
      </p:sp>
      <p:cxnSp>
        <p:nvCxnSpPr>
          <p:cNvPr id="3" name="Přímá spojnice se šipkou 2"/>
          <p:cNvCxnSpPr/>
          <p:nvPr/>
        </p:nvCxnSpPr>
        <p:spPr>
          <a:xfrm>
            <a:off x="1835150" y="2852738"/>
            <a:ext cx="288925" cy="215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873" name="TextovéPole 1"/>
          <p:cNvSpPr txBox="1">
            <a:spLocks noChangeArrowheads="1"/>
          </p:cNvSpPr>
          <p:nvPr/>
        </p:nvSpPr>
        <p:spPr bwMode="auto">
          <a:xfrm>
            <a:off x="1490663" y="1663700"/>
            <a:ext cx="6897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cs-CZ" altLang="cs-CZ" dirty="0" err="1" smtClean="0">
                <a:solidFill>
                  <a:srgbClr val="FFFF00"/>
                </a:solidFill>
                <a:latin typeface="+mn-lt"/>
              </a:rPr>
              <a:t>Translocation</a:t>
            </a:r>
            <a:r>
              <a:rPr lang="cs-CZ" altLang="cs-CZ" dirty="0" smtClean="0">
                <a:solidFill>
                  <a:srgbClr val="FFFF00"/>
                </a:solidFill>
                <a:latin typeface="+mn-lt"/>
              </a:rPr>
              <a:t> positive </a:t>
            </a:r>
            <a:r>
              <a:rPr lang="cs-CZ" altLang="cs-CZ" dirty="0" err="1" smtClean="0">
                <a:solidFill>
                  <a:srgbClr val="FFFF00"/>
                </a:solidFill>
                <a:latin typeface="+mn-lt"/>
              </a:rPr>
              <a:t>cells</a:t>
            </a:r>
            <a:r>
              <a:rPr lang="cs-CZ" altLang="cs-CZ" dirty="0" smtClean="0">
                <a:solidFill>
                  <a:srgbClr val="FFFF00"/>
                </a:solidFill>
                <a:latin typeface="+mn-lt"/>
              </a:rPr>
              <a:t> </a:t>
            </a:r>
            <a:r>
              <a:rPr lang="cs-CZ" altLang="cs-CZ" dirty="0" err="1" smtClean="0">
                <a:solidFill>
                  <a:srgbClr val="FFFF00"/>
                </a:solidFill>
                <a:latin typeface="+mn-lt"/>
              </a:rPr>
              <a:t>can</a:t>
            </a:r>
            <a:r>
              <a:rPr lang="cs-CZ" altLang="cs-CZ" dirty="0" smtClean="0">
                <a:solidFill>
                  <a:srgbClr val="FFFF00"/>
                </a:solidFill>
                <a:latin typeface="+mn-lt"/>
              </a:rPr>
              <a:t> </a:t>
            </a:r>
            <a:r>
              <a:rPr lang="cs-CZ" altLang="cs-CZ" dirty="0" err="1" smtClean="0">
                <a:solidFill>
                  <a:srgbClr val="FFFF00"/>
                </a:solidFill>
                <a:latin typeface="+mn-lt"/>
              </a:rPr>
              <a:t>be</a:t>
            </a:r>
            <a:r>
              <a:rPr lang="cs-CZ" altLang="cs-CZ" dirty="0" smtClean="0">
                <a:solidFill>
                  <a:srgbClr val="FFFF00"/>
                </a:solidFill>
                <a:latin typeface="+mn-lt"/>
              </a:rPr>
              <a:t> </a:t>
            </a:r>
          </a:p>
        </p:txBody>
      </p:sp>
      <p:sp>
        <p:nvSpPr>
          <p:cNvPr id="2" name="TextovéPole 1"/>
          <p:cNvSpPr txBox="1"/>
          <p:nvPr/>
        </p:nvSpPr>
        <p:spPr>
          <a:xfrm>
            <a:off x="3925689" y="2309813"/>
            <a:ext cx="646311" cy="523875"/>
          </a:xfrm>
          <a:prstGeom prst="rect">
            <a:avLst/>
          </a:prstGeom>
          <a:noFill/>
        </p:spPr>
        <p:txBody>
          <a:bodyPr wrap="square">
            <a:spAutoFit/>
          </a:bodyPr>
          <a:lstStyle/>
          <a:p>
            <a:pPr>
              <a:defRPr/>
            </a:pPr>
            <a:r>
              <a:rPr lang="cs-CZ" dirty="0" err="1" smtClean="0">
                <a:solidFill>
                  <a:schemeClr val="accent2"/>
                </a:solidFill>
                <a:latin typeface="+mn-lt"/>
              </a:rPr>
              <a:t>or</a:t>
            </a:r>
            <a:endParaRPr lang="cs-CZ" dirty="0">
              <a:solidFill>
                <a:schemeClr val="accent2"/>
              </a:solidFill>
              <a:latin typeface="+mn-lt"/>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95288" y="765175"/>
            <a:ext cx="8353425" cy="914400"/>
          </a:xfrm>
        </p:spPr>
        <p:txBody>
          <a:bodyPr/>
          <a:lstStyle/>
          <a:p>
            <a:r>
              <a:rPr lang="cs-CZ" altLang="cs-CZ" sz="2800" b="1" dirty="0" smtClean="0">
                <a:latin typeface="+mn-lt"/>
              </a:rPr>
              <a:t>               </a:t>
            </a:r>
            <a:r>
              <a:rPr lang="cs-CZ" altLang="cs-CZ" sz="3200" b="1" dirty="0" err="1" smtClean="0">
                <a:latin typeface="+mn-lt"/>
              </a:rPr>
              <a:t>Acute</a:t>
            </a:r>
            <a:r>
              <a:rPr lang="cs-CZ" altLang="cs-CZ" sz="3200" b="1" dirty="0" smtClean="0">
                <a:latin typeface="+mn-lt"/>
              </a:rPr>
              <a:t> </a:t>
            </a:r>
            <a:r>
              <a:rPr lang="cs-CZ" altLang="cs-CZ" sz="3200" b="1" dirty="0" err="1" smtClean="0">
                <a:latin typeface="+mn-lt"/>
              </a:rPr>
              <a:t>myeloid</a:t>
            </a:r>
            <a:r>
              <a:rPr lang="cs-CZ" altLang="cs-CZ" sz="3200" b="1" dirty="0" smtClean="0">
                <a:latin typeface="+mn-lt"/>
              </a:rPr>
              <a:t> </a:t>
            </a:r>
            <a:r>
              <a:rPr lang="cs-CZ" altLang="cs-CZ" sz="3200" b="1" dirty="0" err="1" smtClean="0">
                <a:latin typeface="+mn-lt"/>
              </a:rPr>
              <a:t>leukemia</a:t>
            </a:r>
            <a:r>
              <a:rPr lang="cs-CZ" altLang="cs-CZ" sz="3200" b="1" dirty="0" smtClean="0">
                <a:latin typeface="+mn-lt"/>
              </a:rPr>
              <a:t> (AML)</a:t>
            </a:r>
            <a:br>
              <a:rPr lang="cs-CZ" altLang="cs-CZ" sz="3200" b="1" dirty="0" smtClean="0">
                <a:latin typeface="+mn-lt"/>
              </a:rPr>
            </a:br>
            <a:r>
              <a:rPr lang="cs-CZ" altLang="cs-CZ" sz="3200" b="1" dirty="0" smtClean="0">
                <a:latin typeface="+mn-lt"/>
              </a:rPr>
              <a:t>3/100 000</a:t>
            </a:r>
          </a:p>
        </p:txBody>
      </p:sp>
      <p:sp>
        <p:nvSpPr>
          <p:cNvPr id="54275" name="Rectangle 3"/>
          <p:cNvSpPr>
            <a:spLocks noGrp="1" noChangeArrowheads="1"/>
          </p:cNvSpPr>
          <p:nvPr>
            <p:ph type="body" idx="1"/>
          </p:nvPr>
        </p:nvSpPr>
        <p:spPr>
          <a:xfrm>
            <a:off x="420490" y="2101850"/>
            <a:ext cx="4583310" cy="4495800"/>
          </a:xfrm>
        </p:spPr>
        <p:txBody>
          <a:bodyPr/>
          <a:lstStyle/>
          <a:p>
            <a:pPr algn="just">
              <a:buSzPct val="80000"/>
              <a:buFont typeface="Monotype Sorts" pitchFamily="2" charset="2"/>
              <a:buChar char="n"/>
            </a:pPr>
            <a:r>
              <a:rPr lang="en-US" altLang="cs-CZ" sz="1800" b="1" dirty="0"/>
              <a:t>60-70% </a:t>
            </a:r>
            <a:r>
              <a:rPr lang="en-US" altLang="cs-CZ" sz="1800" dirty="0">
                <a:solidFill>
                  <a:schemeClr val="accent6"/>
                </a:solidFill>
              </a:rPr>
              <a:t>of patients have a </a:t>
            </a:r>
            <a:r>
              <a:rPr lang="en-US" altLang="cs-CZ" sz="1800" dirty="0"/>
              <a:t>clonal chromosomal aberration</a:t>
            </a:r>
          </a:p>
          <a:p>
            <a:pPr algn="just">
              <a:buSzPct val="80000"/>
              <a:buFont typeface="Monotype Sorts" pitchFamily="2" charset="2"/>
              <a:buChar char="n"/>
            </a:pPr>
            <a:r>
              <a:rPr lang="en-US" altLang="cs-CZ" sz="1800" dirty="0">
                <a:solidFill>
                  <a:schemeClr val="accent6"/>
                </a:solidFill>
              </a:rPr>
              <a:t>the aberrant clone is </a:t>
            </a:r>
            <a:r>
              <a:rPr lang="en-US" altLang="cs-CZ" sz="1800" dirty="0"/>
              <a:t>often</a:t>
            </a:r>
            <a:r>
              <a:rPr lang="en-US" altLang="cs-CZ" sz="1800" dirty="0">
                <a:solidFill>
                  <a:schemeClr val="accent6"/>
                </a:solidFill>
              </a:rPr>
              <a:t> accompanied by a </a:t>
            </a:r>
            <a:r>
              <a:rPr lang="en-US" altLang="cs-CZ" sz="1800" dirty="0"/>
              <a:t>normal clone</a:t>
            </a:r>
          </a:p>
          <a:p>
            <a:pPr algn="just">
              <a:buSzPct val="80000"/>
              <a:buFont typeface="Monotype Sorts" pitchFamily="2" charset="2"/>
              <a:buChar char="n"/>
            </a:pPr>
            <a:r>
              <a:rPr lang="en-US" altLang="cs-CZ" sz="1800" dirty="0">
                <a:solidFill>
                  <a:schemeClr val="accent6"/>
                </a:solidFill>
              </a:rPr>
              <a:t>Chromosomal changes </a:t>
            </a:r>
            <a:r>
              <a:rPr lang="en-US" altLang="cs-CZ" sz="1800" b="1" dirty="0">
                <a:solidFill>
                  <a:schemeClr val="accent6"/>
                </a:solidFill>
              </a:rPr>
              <a:t>present</a:t>
            </a:r>
            <a:r>
              <a:rPr lang="en-US" altLang="cs-CZ" sz="1800" dirty="0">
                <a:solidFill>
                  <a:schemeClr val="accent6"/>
                </a:solidFill>
              </a:rPr>
              <a:t> at the time of </a:t>
            </a:r>
            <a:r>
              <a:rPr lang="en-US" altLang="cs-CZ" sz="1800" b="1" dirty="0">
                <a:solidFill>
                  <a:schemeClr val="accent6"/>
                </a:solidFill>
              </a:rPr>
              <a:t>diagnosis</a:t>
            </a:r>
            <a:r>
              <a:rPr lang="en-US" altLang="cs-CZ" sz="1800" dirty="0">
                <a:solidFill>
                  <a:schemeClr val="accent6"/>
                </a:solidFill>
              </a:rPr>
              <a:t> </a:t>
            </a:r>
            <a:r>
              <a:rPr lang="en-US" altLang="cs-CZ" sz="1800" b="1" dirty="0">
                <a:solidFill>
                  <a:schemeClr val="accent6"/>
                </a:solidFill>
              </a:rPr>
              <a:t>disappear</a:t>
            </a:r>
            <a:r>
              <a:rPr lang="en-US" altLang="cs-CZ" sz="1800" dirty="0">
                <a:solidFill>
                  <a:schemeClr val="accent6"/>
                </a:solidFill>
              </a:rPr>
              <a:t> after </a:t>
            </a:r>
            <a:r>
              <a:rPr lang="en-US" altLang="cs-CZ" sz="1800" b="1" dirty="0">
                <a:solidFill>
                  <a:schemeClr val="accent6"/>
                </a:solidFill>
              </a:rPr>
              <a:t>achieving remission</a:t>
            </a:r>
            <a:r>
              <a:rPr lang="en-US" altLang="cs-CZ" sz="1800" dirty="0">
                <a:solidFill>
                  <a:schemeClr val="accent6"/>
                </a:solidFill>
              </a:rPr>
              <a:t>, reappear in </a:t>
            </a:r>
            <a:r>
              <a:rPr lang="en-US" altLang="cs-CZ" sz="1800" b="1" dirty="0">
                <a:solidFill>
                  <a:schemeClr val="accent6"/>
                </a:solidFill>
              </a:rPr>
              <a:t>relapse</a:t>
            </a:r>
            <a:r>
              <a:rPr lang="en-US" altLang="cs-CZ" sz="1800" dirty="0">
                <a:solidFill>
                  <a:schemeClr val="accent6"/>
                </a:solidFill>
              </a:rPr>
              <a:t>, often with </a:t>
            </a:r>
            <a:r>
              <a:rPr lang="en-US" altLang="cs-CZ" sz="1800" b="1" dirty="0">
                <a:solidFill>
                  <a:schemeClr val="accent6"/>
                </a:solidFill>
              </a:rPr>
              <a:t>other secondary </a:t>
            </a:r>
            <a:r>
              <a:rPr lang="en-US" altLang="cs-CZ" sz="1800" dirty="0">
                <a:solidFill>
                  <a:schemeClr val="accent6"/>
                </a:solidFill>
              </a:rPr>
              <a:t>changes</a:t>
            </a:r>
          </a:p>
          <a:p>
            <a:pPr algn="just">
              <a:buSzPct val="80000"/>
              <a:buFont typeface="Monotype Sorts" pitchFamily="2" charset="2"/>
              <a:buChar char="n"/>
            </a:pPr>
            <a:r>
              <a:rPr lang="en-US" altLang="cs-CZ" sz="1800" dirty="0">
                <a:solidFill>
                  <a:schemeClr val="accent6"/>
                </a:solidFill>
              </a:rPr>
              <a:t>some changes specific to FAB subtypes of AML, diagnostic and prognostic significance, disease monitoring !</a:t>
            </a:r>
          </a:p>
          <a:p>
            <a:pPr algn="just">
              <a:buSzPct val="80000"/>
              <a:buFont typeface="Monotype Sorts" pitchFamily="2" charset="2"/>
              <a:buChar char="n"/>
            </a:pPr>
            <a:r>
              <a:rPr lang="cs-CZ" altLang="cs-CZ" sz="1800" dirty="0" err="1"/>
              <a:t>The</a:t>
            </a:r>
            <a:r>
              <a:rPr lang="cs-CZ" altLang="cs-CZ" sz="1800" dirty="0"/>
              <a:t> </a:t>
            </a:r>
            <a:r>
              <a:rPr lang="cs-CZ" altLang="cs-CZ" sz="1800" dirty="0" err="1"/>
              <a:t>French-American-British</a:t>
            </a:r>
            <a:r>
              <a:rPr lang="cs-CZ" altLang="cs-CZ" sz="1800" dirty="0"/>
              <a:t> </a:t>
            </a:r>
            <a:r>
              <a:rPr lang="cs-CZ" altLang="cs-CZ" sz="1800" dirty="0">
                <a:solidFill>
                  <a:schemeClr val="accent6"/>
                </a:solidFill>
              </a:rPr>
              <a:t>(FAB) </a:t>
            </a:r>
            <a:r>
              <a:rPr lang="cs-CZ" altLang="cs-CZ" sz="1800" dirty="0" err="1" smtClean="0">
                <a:solidFill>
                  <a:schemeClr val="accent6"/>
                </a:solidFill>
              </a:rPr>
              <a:t>classification</a:t>
            </a:r>
            <a:r>
              <a:rPr lang="cs-CZ" altLang="cs-CZ" sz="1800" dirty="0" smtClean="0">
                <a:solidFill>
                  <a:schemeClr val="accent6"/>
                </a:solidFill>
              </a:rPr>
              <a:t> </a:t>
            </a:r>
            <a:r>
              <a:rPr lang="en-US" altLang="cs-CZ" sz="1800" dirty="0" smtClean="0">
                <a:solidFill>
                  <a:schemeClr val="accent6"/>
                </a:solidFill>
              </a:rPr>
              <a:t>of </a:t>
            </a:r>
            <a:r>
              <a:rPr lang="en-US" altLang="cs-CZ" sz="1800" dirty="0">
                <a:solidFill>
                  <a:schemeClr val="accent6"/>
                </a:solidFill>
              </a:rPr>
              <a:t>AML: </a:t>
            </a:r>
            <a:endParaRPr lang="cs-CZ" altLang="cs-CZ" sz="1800" dirty="0" smtClean="0">
              <a:solidFill>
                <a:schemeClr val="accent6"/>
              </a:solidFill>
            </a:endParaRPr>
          </a:p>
          <a:p>
            <a:pPr marL="0" indent="0" algn="just">
              <a:buSzPct val="80000"/>
              <a:buNone/>
            </a:pPr>
            <a:r>
              <a:rPr lang="cs-CZ" altLang="cs-CZ" sz="1800" dirty="0">
                <a:solidFill>
                  <a:schemeClr val="accent6"/>
                </a:solidFill>
              </a:rPr>
              <a:t> </a:t>
            </a:r>
            <a:r>
              <a:rPr lang="cs-CZ" altLang="cs-CZ" sz="1800" dirty="0" smtClean="0">
                <a:solidFill>
                  <a:schemeClr val="accent6"/>
                </a:solidFill>
              </a:rPr>
              <a:t> </a:t>
            </a:r>
            <a:r>
              <a:rPr lang="en-US" altLang="cs-CZ" sz="1800" dirty="0" smtClean="0">
                <a:solidFill>
                  <a:schemeClr val="accent6"/>
                </a:solidFill>
              </a:rPr>
              <a:t>M1 </a:t>
            </a:r>
            <a:r>
              <a:rPr lang="en-US" altLang="cs-CZ" sz="1800" dirty="0">
                <a:solidFill>
                  <a:schemeClr val="accent6"/>
                </a:solidFill>
              </a:rPr>
              <a:t>- M7, M0 according to aberrations</a:t>
            </a:r>
            <a:endParaRPr lang="cs-CZ" altLang="cs-CZ" sz="1800" dirty="0" smtClean="0">
              <a:solidFill>
                <a:schemeClr val="accent6"/>
              </a:solidFill>
            </a:endParaRPr>
          </a:p>
        </p:txBody>
      </p:sp>
      <p:pic>
        <p:nvPicPr>
          <p:cNvPr id="71682" name="Picture 2" descr="FAB classification of Acute Myeloid Leukemia | Downloa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876834"/>
            <a:ext cx="3981020" cy="4945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39750" y="260350"/>
            <a:ext cx="8424863" cy="1323439"/>
          </a:xfrm>
          <a:prstGeom prst="rect">
            <a:avLst/>
          </a:prstGeom>
          <a:noFill/>
        </p:spPr>
        <p:txBody>
          <a:bodyPr>
            <a:spAutoFit/>
          </a:bodyPr>
          <a:lstStyle/>
          <a:p>
            <a:pPr algn="ctr">
              <a:defRPr/>
            </a:pPr>
            <a:r>
              <a:rPr lang="en-US" sz="2400" b="1" dirty="0">
                <a:solidFill>
                  <a:srgbClr val="00FFFF"/>
                </a:solidFill>
                <a:latin typeface="+mn-lt"/>
              </a:rPr>
              <a:t>The origin of the Philadelphia chromosome (</a:t>
            </a:r>
            <a:r>
              <a:rPr lang="en-US" sz="2400" b="1" dirty="0" err="1">
                <a:solidFill>
                  <a:srgbClr val="00FFFF"/>
                </a:solidFill>
                <a:latin typeface="+mn-lt"/>
              </a:rPr>
              <a:t>Ph</a:t>
            </a:r>
            <a:r>
              <a:rPr lang="en-US" sz="2400" b="1" dirty="0">
                <a:solidFill>
                  <a:srgbClr val="00FFFF"/>
                </a:solidFill>
                <a:latin typeface="+mn-lt"/>
              </a:rPr>
              <a:t>) and the BCR - ABL fusion gene after translocation</a:t>
            </a:r>
          </a:p>
          <a:p>
            <a:pPr algn="ctr">
              <a:defRPr/>
            </a:pPr>
            <a:endParaRPr lang="cs-CZ" sz="3200" b="1" dirty="0">
              <a:solidFill>
                <a:srgbClr val="00FFFF"/>
              </a:solidFill>
              <a:latin typeface="+mj-lt"/>
            </a:endParaRPr>
          </a:p>
        </p:txBody>
      </p:sp>
      <p:sp>
        <p:nvSpPr>
          <p:cNvPr id="5" name="TextovéPole 4"/>
          <p:cNvSpPr txBox="1"/>
          <p:nvPr/>
        </p:nvSpPr>
        <p:spPr>
          <a:xfrm>
            <a:off x="1436415" y="6237312"/>
            <a:ext cx="7704137" cy="523875"/>
          </a:xfrm>
          <a:prstGeom prst="rect">
            <a:avLst/>
          </a:prstGeom>
          <a:noFill/>
        </p:spPr>
        <p:txBody>
          <a:bodyPr>
            <a:spAutoFit/>
          </a:bodyPr>
          <a:lstStyle/>
          <a:p>
            <a:pPr>
              <a:defRPr/>
            </a:pPr>
            <a:r>
              <a:rPr lang="cs-CZ" b="1" i="1" dirty="0" err="1">
                <a:solidFill>
                  <a:srgbClr val="FFFF00"/>
                </a:solidFill>
                <a:latin typeface="+mj-lt"/>
              </a:rPr>
              <a:t>Ph</a:t>
            </a:r>
            <a:r>
              <a:rPr lang="cs-CZ" b="1" i="1" dirty="0">
                <a:solidFill>
                  <a:srgbClr val="FFFF00"/>
                </a:solidFill>
                <a:latin typeface="+mj-lt"/>
              </a:rPr>
              <a:t> </a:t>
            </a:r>
            <a:r>
              <a:rPr lang="cs-CZ" b="1" dirty="0" smtClean="0">
                <a:solidFill>
                  <a:srgbClr val="FFFF00"/>
                </a:solidFill>
                <a:latin typeface="+mj-lt"/>
              </a:rPr>
              <a:t>chromozome  </a:t>
            </a:r>
            <a:r>
              <a:rPr lang="cs-CZ" b="1" dirty="0">
                <a:solidFill>
                  <a:srgbClr val="FFFF00"/>
                </a:solidFill>
                <a:latin typeface="+mj-lt"/>
              </a:rPr>
              <a:t>-  95 % </a:t>
            </a:r>
            <a:r>
              <a:rPr lang="cs-CZ" b="1" dirty="0" err="1" smtClean="0">
                <a:solidFill>
                  <a:srgbClr val="FFFF00"/>
                </a:solidFill>
                <a:latin typeface="+mj-lt"/>
              </a:rPr>
              <a:t>patients</a:t>
            </a:r>
            <a:r>
              <a:rPr lang="cs-CZ" b="1" dirty="0" smtClean="0">
                <a:solidFill>
                  <a:srgbClr val="FFFF00"/>
                </a:solidFill>
                <a:latin typeface="+mj-lt"/>
              </a:rPr>
              <a:t> </a:t>
            </a:r>
            <a:r>
              <a:rPr lang="cs-CZ" b="1" dirty="0" err="1" smtClean="0">
                <a:solidFill>
                  <a:srgbClr val="FFFF00"/>
                </a:solidFill>
                <a:latin typeface="+mj-lt"/>
              </a:rPr>
              <a:t>with</a:t>
            </a:r>
            <a:r>
              <a:rPr lang="cs-CZ" b="1" dirty="0" smtClean="0">
                <a:solidFill>
                  <a:srgbClr val="FFFF00"/>
                </a:solidFill>
                <a:latin typeface="+mj-lt"/>
              </a:rPr>
              <a:t> CML</a:t>
            </a:r>
            <a:endParaRPr lang="cs-CZ" b="1" dirty="0">
              <a:solidFill>
                <a:srgbClr val="FFFF00"/>
              </a:solidFill>
              <a:latin typeface="+mj-lt"/>
            </a:endParaRPr>
          </a:p>
        </p:txBody>
      </p:sp>
      <p:sp>
        <p:nvSpPr>
          <p:cNvPr id="2" name="Obdélník 1"/>
          <p:cNvSpPr/>
          <p:nvPr/>
        </p:nvSpPr>
        <p:spPr>
          <a:xfrm>
            <a:off x="395288" y="5422900"/>
            <a:ext cx="8856662" cy="1200329"/>
          </a:xfrm>
          <a:prstGeom prst="rect">
            <a:avLst/>
          </a:prstGeom>
        </p:spPr>
        <p:txBody>
          <a:bodyPr>
            <a:spAutoFit/>
          </a:bodyPr>
          <a:lstStyle/>
          <a:p>
            <a:pPr>
              <a:defRPr/>
            </a:pPr>
            <a:r>
              <a:rPr lang="en-US" sz="2400" b="1" dirty="0">
                <a:solidFill>
                  <a:srgbClr val="FFFF00"/>
                </a:solidFill>
                <a:latin typeface="+mj-lt"/>
              </a:rPr>
              <a:t>Chronic myeloid </a:t>
            </a:r>
            <a:r>
              <a:rPr lang="en-US" sz="2400" b="1" dirty="0" err="1">
                <a:solidFill>
                  <a:srgbClr val="FFFF00"/>
                </a:solidFill>
                <a:latin typeface="+mj-lt"/>
              </a:rPr>
              <a:t>leukaemia</a:t>
            </a:r>
            <a:r>
              <a:rPr lang="en-US" sz="2400" b="1" dirty="0">
                <a:solidFill>
                  <a:srgbClr val="FFFF00"/>
                </a:solidFill>
                <a:latin typeface="+mj-lt"/>
              </a:rPr>
              <a:t> (CML) - 25% of all adult </a:t>
            </a:r>
            <a:r>
              <a:rPr lang="en-US" sz="2400" b="1" dirty="0" err="1">
                <a:solidFill>
                  <a:srgbClr val="FFFF00"/>
                </a:solidFill>
                <a:latin typeface="+mj-lt"/>
              </a:rPr>
              <a:t>leukaemias</a:t>
            </a:r>
            <a:r>
              <a:rPr lang="en-US" sz="2400" b="1" dirty="0">
                <a:solidFill>
                  <a:srgbClr val="FFFF00"/>
                </a:solidFill>
                <a:latin typeface="+mj-lt"/>
              </a:rPr>
              <a:t> with an incidence of 1-2 cases per 100,000 population </a:t>
            </a:r>
          </a:p>
          <a:p>
            <a:pPr>
              <a:defRPr/>
            </a:pPr>
            <a:endParaRPr lang="cs-CZ" sz="2400" b="1" dirty="0">
              <a:solidFill>
                <a:srgbClr val="FFFF00"/>
              </a:solidFill>
              <a:latin typeface="+mj-lt"/>
            </a:endParaRPr>
          </a:p>
        </p:txBody>
      </p:sp>
      <p:sp>
        <p:nvSpPr>
          <p:cNvPr id="7175" name="Šipka dolů 2"/>
          <p:cNvSpPr>
            <a:spLocks noChangeArrowheads="1"/>
          </p:cNvSpPr>
          <p:nvPr/>
        </p:nvSpPr>
        <p:spPr bwMode="auto">
          <a:xfrm>
            <a:off x="6875463" y="4005263"/>
            <a:ext cx="217487" cy="287337"/>
          </a:xfrm>
          <a:prstGeom prst="downArrow">
            <a:avLst>
              <a:gd name="adj1" fmla="val 50000"/>
              <a:gd name="adj2" fmla="val 49544"/>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Arial CE" panose="020B0604020202020204" pitchFamily="34" charset="0"/>
              </a:defRPr>
            </a:lvl1pPr>
            <a:lvl2pPr marL="742950" indent="-285750">
              <a:defRPr sz="2800">
                <a:solidFill>
                  <a:schemeClr val="tx1"/>
                </a:solidFill>
                <a:latin typeface="Arial CE" panose="020B0604020202020204" pitchFamily="34" charset="0"/>
              </a:defRPr>
            </a:lvl2pPr>
            <a:lvl3pPr marL="1143000" indent="-228600">
              <a:defRPr sz="2800">
                <a:solidFill>
                  <a:schemeClr val="tx1"/>
                </a:solidFill>
                <a:latin typeface="Arial CE" panose="020B0604020202020204" pitchFamily="34" charset="0"/>
              </a:defRPr>
            </a:lvl3pPr>
            <a:lvl4pPr marL="1600200" indent="-228600">
              <a:defRPr sz="2800">
                <a:solidFill>
                  <a:schemeClr val="tx1"/>
                </a:solidFill>
                <a:latin typeface="Arial CE" panose="020B0604020202020204" pitchFamily="34" charset="0"/>
              </a:defRPr>
            </a:lvl4pPr>
            <a:lvl5pPr marL="2057400" indent="-228600">
              <a:defRPr sz="2800">
                <a:solidFill>
                  <a:schemeClr val="tx1"/>
                </a:solidFill>
                <a:latin typeface="Arial CE" panose="020B0604020202020204" pitchFamily="34" charset="0"/>
              </a:defRPr>
            </a:lvl5pPr>
            <a:lvl6pPr marL="2514600" indent="-228600" eaLnBrk="0" fontAlgn="base" hangingPunct="0">
              <a:spcBef>
                <a:spcPct val="0"/>
              </a:spcBef>
              <a:spcAft>
                <a:spcPct val="0"/>
              </a:spcAft>
              <a:defRPr sz="2800">
                <a:solidFill>
                  <a:schemeClr val="tx1"/>
                </a:solidFill>
                <a:latin typeface="Arial CE" panose="020B0604020202020204" pitchFamily="34" charset="0"/>
              </a:defRPr>
            </a:lvl6pPr>
            <a:lvl7pPr marL="2971800" indent="-228600" eaLnBrk="0" fontAlgn="base" hangingPunct="0">
              <a:spcBef>
                <a:spcPct val="0"/>
              </a:spcBef>
              <a:spcAft>
                <a:spcPct val="0"/>
              </a:spcAft>
              <a:defRPr sz="2800">
                <a:solidFill>
                  <a:schemeClr val="tx1"/>
                </a:solidFill>
                <a:latin typeface="Arial CE" panose="020B0604020202020204" pitchFamily="34" charset="0"/>
              </a:defRPr>
            </a:lvl7pPr>
            <a:lvl8pPr marL="3429000" indent="-228600" eaLnBrk="0" fontAlgn="base" hangingPunct="0">
              <a:spcBef>
                <a:spcPct val="0"/>
              </a:spcBef>
              <a:spcAft>
                <a:spcPct val="0"/>
              </a:spcAft>
              <a:defRPr sz="2800">
                <a:solidFill>
                  <a:schemeClr val="tx1"/>
                </a:solidFill>
                <a:latin typeface="Arial CE" panose="020B0604020202020204" pitchFamily="34" charset="0"/>
              </a:defRPr>
            </a:lvl8pPr>
            <a:lvl9pPr marL="3886200" indent="-228600" eaLnBrk="0" fontAlgn="base" hangingPunct="0">
              <a:spcBef>
                <a:spcPct val="0"/>
              </a:spcBef>
              <a:spcAft>
                <a:spcPct val="0"/>
              </a:spcAft>
              <a:defRPr sz="2800">
                <a:solidFill>
                  <a:schemeClr val="tx1"/>
                </a:solidFill>
                <a:latin typeface="Arial CE" panose="020B0604020202020204" pitchFamily="34" charset="0"/>
              </a:defRPr>
            </a:lvl9pPr>
          </a:lstStyle>
          <a:p>
            <a:endParaRPr lang="en-US" altLang="en-US"/>
          </a:p>
        </p:txBody>
      </p:sp>
      <p:pic>
        <p:nvPicPr>
          <p:cNvPr id="7177" name="Picture 9" descr="Definition of BCR-ABL fusion gene - NCI Dictionary of Cancer Terms - N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082885"/>
            <a:ext cx="6301939" cy="4340015"/>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ovéPole 5"/>
          <p:cNvSpPr txBox="1">
            <a:spLocks noChangeArrowheads="1"/>
          </p:cNvSpPr>
          <p:nvPr/>
        </p:nvSpPr>
        <p:spPr bwMode="auto">
          <a:xfrm>
            <a:off x="6588224" y="1583789"/>
            <a:ext cx="16051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marL="0" indent="0">
              <a:spcBef>
                <a:spcPct val="0"/>
              </a:spcBef>
              <a:buClrTx/>
              <a:buSzTx/>
              <a:buNone/>
            </a:pPr>
            <a:r>
              <a:rPr lang="en-US" altLang="cs-CZ" sz="1400" b="1" dirty="0" smtClean="0">
                <a:solidFill>
                  <a:srgbClr val="FF0000"/>
                </a:solidFill>
              </a:rPr>
              <a:t>resistance to apoptosis</a:t>
            </a:r>
          </a:p>
          <a:p>
            <a:pPr marL="0" indent="0">
              <a:spcBef>
                <a:spcPct val="0"/>
              </a:spcBef>
              <a:buClrTx/>
              <a:buSzTx/>
              <a:buNone/>
            </a:pPr>
            <a:r>
              <a:rPr lang="en-US" altLang="cs-CZ" sz="1400" b="1" dirty="0" smtClean="0">
                <a:solidFill>
                  <a:srgbClr val="FF0000"/>
                </a:solidFill>
              </a:rPr>
              <a:t>influence on the cell cycle</a:t>
            </a:r>
            <a:endParaRPr lang="cs-CZ" altLang="cs-CZ" sz="1400" b="1" dirty="0">
              <a:solidFill>
                <a:srgbClr val="FF0000"/>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029" descr="leukemie"/>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86000" y="228600"/>
            <a:ext cx="4756150" cy="624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9" name="Obdélník 1"/>
          <p:cNvSpPr>
            <a:spLocks noChangeArrowheads="1"/>
          </p:cNvSpPr>
          <p:nvPr/>
        </p:nvSpPr>
        <p:spPr bwMode="auto">
          <a:xfrm>
            <a:off x="2484438" y="1557338"/>
            <a:ext cx="4175125" cy="1511300"/>
          </a:xfrm>
          <a:prstGeom prst="rect">
            <a:avLst/>
          </a:prstGeom>
          <a:noFill/>
          <a:ln w="381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55300" name="Šipka doprava 1"/>
          <p:cNvSpPr>
            <a:spLocks noChangeArrowheads="1"/>
          </p:cNvSpPr>
          <p:nvPr/>
        </p:nvSpPr>
        <p:spPr bwMode="auto">
          <a:xfrm>
            <a:off x="900113" y="2133600"/>
            <a:ext cx="935037" cy="431800"/>
          </a:xfrm>
          <a:prstGeom prst="rightArrow">
            <a:avLst>
              <a:gd name="adj1" fmla="val 50000"/>
              <a:gd name="adj2" fmla="val 49976"/>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55301" name="TextovéPole 1"/>
          <p:cNvSpPr txBox="1">
            <a:spLocks noChangeArrowheads="1"/>
          </p:cNvSpPr>
          <p:nvPr/>
        </p:nvSpPr>
        <p:spPr bwMode="auto">
          <a:xfrm>
            <a:off x="250825" y="2781300"/>
            <a:ext cx="1800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E" panose="020B0604020202020204" pitchFamily="34" charset="0"/>
              </a:defRPr>
            </a:lvl1pPr>
            <a:lvl2pPr marL="742950" indent="-285750">
              <a:defRPr sz="2800">
                <a:solidFill>
                  <a:schemeClr val="tx1"/>
                </a:solidFill>
                <a:latin typeface="Arial CE" panose="020B0604020202020204" pitchFamily="34" charset="0"/>
              </a:defRPr>
            </a:lvl2pPr>
            <a:lvl3pPr marL="1143000" indent="-228600">
              <a:defRPr sz="2800">
                <a:solidFill>
                  <a:schemeClr val="tx1"/>
                </a:solidFill>
                <a:latin typeface="Arial CE" panose="020B0604020202020204" pitchFamily="34" charset="0"/>
              </a:defRPr>
            </a:lvl3pPr>
            <a:lvl4pPr marL="1600200" indent="-228600">
              <a:defRPr sz="2800">
                <a:solidFill>
                  <a:schemeClr val="tx1"/>
                </a:solidFill>
                <a:latin typeface="Arial CE" panose="020B0604020202020204" pitchFamily="34" charset="0"/>
              </a:defRPr>
            </a:lvl4pPr>
            <a:lvl5pPr marL="2057400" indent="-228600">
              <a:defRPr sz="2800">
                <a:solidFill>
                  <a:schemeClr val="tx1"/>
                </a:solidFill>
                <a:latin typeface="Arial CE" panose="020B0604020202020204" pitchFamily="34" charset="0"/>
              </a:defRPr>
            </a:lvl5pPr>
            <a:lvl6pPr marL="2514600" indent="-228600" eaLnBrk="0" fontAlgn="base" hangingPunct="0">
              <a:spcBef>
                <a:spcPct val="0"/>
              </a:spcBef>
              <a:spcAft>
                <a:spcPct val="0"/>
              </a:spcAft>
              <a:defRPr sz="2800">
                <a:solidFill>
                  <a:schemeClr val="tx1"/>
                </a:solidFill>
                <a:latin typeface="Arial CE" panose="020B0604020202020204" pitchFamily="34" charset="0"/>
              </a:defRPr>
            </a:lvl6pPr>
            <a:lvl7pPr marL="2971800" indent="-228600" eaLnBrk="0" fontAlgn="base" hangingPunct="0">
              <a:spcBef>
                <a:spcPct val="0"/>
              </a:spcBef>
              <a:spcAft>
                <a:spcPct val="0"/>
              </a:spcAft>
              <a:defRPr sz="2800">
                <a:solidFill>
                  <a:schemeClr val="tx1"/>
                </a:solidFill>
                <a:latin typeface="Arial CE" panose="020B0604020202020204" pitchFamily="34" charset="0"/>
              </a:defRPr>
            </a:lvl7pPr>
            <a:lvl8pPr marL="3429000" indent="-228600" eaLnBrk="0" fontAlgn="base" hangingPunct="0">
              <a:spcBef>
                <a:spcPct val="0"/>
              </a:spcBef>
              <a:spcAft>
                <a:spcPct val="0"/>
              </a:spcAft>
              <a:defRPr sz="2800">
                <a:solidFill>
                  <a:schemeClr val="tx1"/>
                </a:solidFill>
                <a:latin typeface="Arial CE" panose="020B0604020202020204" pitchFamily="34" charset="0"/>
              </a:defRPr>
            </a:lvl8pPr>
            <a:lvl9pPr marL="3886200" indent="-228600" eaLnBrk="0" fontAlgn="base" hangingPunct="0">
              <a:spcBef>
                <a:spcPct val="0"/>
              </a:spcBef>
              <a:spcAft>
                <a:spcPct val="0"/>
              </a:spcAft>
              <a:defRPr sz="2800">
                <a:solidFill>
                  <a:schemeClr val="tx1"/>
                </a:solidFill>
                <a:latin typeface="Arial CE" panose="020B0604020202020204" pitchFamily="34" charset="0"/>
              </a:defRPr>
            </a:lvl9pPr>
          </a:lstStyle>
          <a:p>
            <a:r>
              <a:rPr lang="cs-CZ" altLang="en-US" sz="2400" dirty="0"/>
              <a:t>AML </a:t>
            </a:r>
            <a:r>
              <a:rPr lang="cs-CZ" altLang="en-US" sz="2400" dirty="0" err="1" smtClean="0"/>
              <a:t>subgroups</a:t>
            </a:r>
            <a:r>
              <a:rPr lang="cs-CZ" altLang="en-US" sz="2400" dirty="0" smtClean="0"/>
              <a:t> </a:t>
            </a:r>
            <a:endParaRPr lang="cs-CZ" altLang="en-US" sz="24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404813"/>
            <a:ext cx="9142413" cy="762000"/>
          </a:xfrm>
        </p:spPr>
        <p:txBody>
          <a:bodyPr/>
          <a:lstStyle/>
          <a:p>
            <a:r>
              <a:rPr lang="en-US" altLang="cs-CZ" sz="3200" b="1" dirty="0" smtClean="0">
                <a:solidFill>
                  <a:srgbClr val="00FFFF"/>
                </a:solidFill>
                <a:latin typeface="+mn-lt"/>
              </a:rPr>
              <a:t>AML aberrations</a:t>
            </a:r>
          </a:p>
        </p:txBody>
      </p:sp>
      <p:sp>
        <p:nvSpPr>
          <p:cNvPr id="56323" name="Rectangle 3"/>
          <p:cNvSpPr>
            <a:spLocks noGrp="1" noChangeArrowheads="1"/>
          </p:cNvSpPr>
          <p:nvPr>
            <p:ph type="body" sz="half" idx="1"/>
          </p:nvPr>
        </p:nvSpPr>
        <p:spPr>
          <a:xfrm>
            <a:off x="323849" y="1268413"/>
            <a:ext cx="4824215" cy="4800600"/>
          </a:xfrm>
        </p:spPr>
        <p:txBody>
          <a:bodyPr/>
          <a:lstStyle/>
          <a:p>
            <a:pPr>
              <a:lnSpc>
                <a:spcPct val="90000"/>
              </a:lnSpc>
              <a:buSzPct val="80000"/>
              <a:buNone/>
            </a:pPr>
            <a:r>
              <a:rPr lang="en-US" altLang="cs-CZ" sz="2000" b="1" u="sng" dirty="0" smtClean="0"/>
              <a:t>AML-M2</a:t>
            </a:r>
            <a:r>
              <a:rPr lang="en-US" altLang="cs-CZ" sz="2000" b="1" dirty="0" smtClean="0"/>
              <a:t>  - </a:t>
            </a:r>
            <a:r>
              <a:rPr lang="en-US" altLang="cs-CZ" sz="2000" b="1" dirty="0" smtClean="0">
                <a:solidFill>
                  <a:srgbClr val="FFFF00"/>
                </a:solidFill>
              </a:rPr>
              <a:t>t(8;21)</a:t>
            </a:r>
            <a:r>
              <a:rPr lang="en-US" altLang="cs-CZ" sz="2000" b="1" dirty="0" smtClean="0">
                <a:solidFill>
                  <a:schemeClr val="tx2"/>
                </a:solidFill>
              </a:rPr>
              <a:t>	</a:t>
            </a:r>
          </a:p>
          <a:p>
            <a:pPr>
              <a:lnSpc>
                <a:spcPct val="90000"/>
              </a:lnSpc>
              <a:buSzPct val="80000"/>
            </a:pPr>
            <a:r>
              <a:rPr lang="en-US" altLang="cs-CZ" sz="2000" dirty="0" smtClean="0">
                <a:solidFill>
                  <a:srgbClr val="FFFF00"/>
                </a:solidFill>
              </a:rPr>
              <a:t>mapped genes </a:t>
            </a:r>
            <a:r>
              <a:rPr lang="en-US" altLang="cs-CZ" sz="2000" b="1" i="1" dirty="0" smtClean="0">
                <a:solidFill>
                  <a:srgbClr val="FFFF00"/>
                </a:solidFill>
              </a:rPr>
              <a:t>ETO, AML1</a:t>
            </a:r>
          </a:p>
          <a:p>
            <a:pPr>
              <a:lnSpc>
                <a:spcPct val="90000"/>
              </a:lnSpc>
              <a:buSzPct val="80000"/>
            </a:pPr>
            <a:r>
              <a:rPr lang="en-US" altLang="cs-CZ" sz="2000" dirty="0" smtClean="0">
                <a:solidFill>
                  <a:srgbClr val="FFFF00"/>
                </a:solidFill>
              </a:rPr>
              <a:t>mainly in younger patients, often in children</a:t>
            </a:r>
          </a:p>
          <a:p>
            <a:pPr>
              <a:lnSpc>
                <a:spcPct val="90000"/>
              </a:lnSpc>
              <a:buSzPct val="80000"/>
            </a:pPr>
            <a:r>
              <a:rPr lang="en-US" altLang="cs-CZ" sz="2000" dirty="0" smtClean="0">
                <a:solidFill>
                  <a:srgbClr val="FFFF00"/>
                </a:solidFill>
              </a:rPr>
              <a:t>secondary changes -Y, -X, 9q-, 7q-, +8</a:t>
            </a:r>
          </a:p>
          <a:p>
            <a:pPr>
              <a:lnSpc>
                <a:spcPct val="90000"/>
              </a:lnSpc>
              <a:buSzPct val="80000"/>
            </a:pPr>
            <a:r>
              <a:rPr lang="en-US" altLang="cs-CZ" sz="2000" dirty="0" smtClean="0"/>
              <a:t>good prognosis</a:t>
            </a:r>
          </a:p>
          <a:p>
            <a:pPr>
              <a:lnSpc>
                <a:spcPct val="90000"/>
              </a:lnSpc>
              <a:buSzPct val="80000"/>
              <a:buNone/>
            </a:pPr>
            <a:endParaRPr lang="en-US" altLang="cs-CZ" sz="2000" b="1" dirty="0" smtClean="0">
              <a:solidFill>
                <a:schemeClr val="tx2"/>
              </a:solidFill>
            </a:endParaRPr>
          </a:p>
          <a:p>
            <a:pPr>
              <a:lnSpc>
                <a:spcPct val="90000"/>
              </a:lnSpc>
              <a:buSzPct val="80000"/>
              <a:buNone/>
            </a:pPr>
            <a:r>
              <a:rPr lang="en-US" altLang="cs-CZ" sz="2000" b="1" u="sng" dirty="0" smtClean="0"/>
              <a:t>AML-M3: </a:t>
            </a:r>
            <a:r>
              <a:rPr lang="en-US" altLang="cs-CZ" sz="2000" b="1" dirty="0" smtClean="0">
                <a:solidFill>
                  <a:schemeClr val="accent2"/>
                </a:solidFill>
              </a:rPr>
              <a:t>t(15;17)</a:t>
            </a:r>
          </a:p>
          <a:p>
            <a:pPr>
              <a:lnSpc>
                <a:spcPct val="90000"/>
              </a:lnSpc>
              <a:buSzPct val="80000"/>
            </a:pPr>
            <a:r>
              <a:rPr lang="en-US" altLang="cs-CZ" sz="2000" b="1" i="1" dirty="0" smtClean="0">
                <a:solidFill>
                  <a:schemeClr val="accent2"/>
                </a:solidFill>
              </a:rPr>
              <a:t>PML/RARA</a:t>
            </a:r>
            <a:r>
              <a:rPr lang="en-US" altLang="cs-CZ" sz="2000" dirty="0" smtClean="0">
                <a:solidFill>
                  <a:schemeClr val="accent2"/>
                </a:solidFill>
              </a:rPr>
              <a:t> genes mapped</a:t>
            </a:r>
          </a:p>
          <a:p>
            <a:pPr>
              <a:lnSpc>
                <a:spcPct val="90000"/>
              </a:lnSpc>
              <a:buSzPct val="80000"/>
            </a:pPr>
            <a:r>
              <a:rPr lang="en-US" altLang="cs-CZ" sz="2000" dirty="0" smtClean="0">
                <a:solidFill>
                  <a:schemeClr val="accent2"/>
                </a:solidFill>
              </a:rPr>
              <a:t>Less frequently variant translocations</a:t>
            </a:r>
          </a:p>
          <a:p>
            <a:pPr>
              <a:lnSpc>
                <a:spcPct val="90000"/>
              </a:lnSpc>
              <a:buSzPct val="80000"/>
            </a:pPr>
            <a:r>
              <a:rPr lang="en-US" altLang="cs-CZ" sz="2000" dirty="0" smtClean="0">
                <a:solidFill>
                  <a:schemeClr val="accent2"/>
                </a:solidFill>
              </a:rPr>
              <a:t>most common </a:t>
            </a:r>
            <a:r>
              <a:rPr lang="en-US" altLang="cs-CZ" sz="2000" b="1" dirty="0" smtClean="0">
                <a:solidFill>
                  <a:schemeClr val="accent2"/>
                </a:solidFill>
              </a:rPr>
              <a:t>additive</a:t>
            </a:r>
            <a:r>
              <a:rPr lang="en-US" altLang="cs-CZ" sz="2000" dirty="0" smtClean="0">
                <a:solidFill>
                  <a:schemeClr val="accent2"/>
                </a:solidFill>
              </a:rPr>
              <a:t> </a:t>
            </a:r>
            <a:r>
              <a:rPr lang="en-US" altLang="cs-CZ" sz="2000" b="1" dirty="0" smtClean="0">
                <a:solidFill>
                  <a:schemeClr val="accent2"/>
                </a:solidFill>
              </a:rPr>
              <a:t>change +8</a:t>
            </a:r>
          </a:p>
          <a:p>
            <a:pPr>
              <a:lnSpc>
                <a:spcPct val="90000"/>
              </a:lnSpc>
              <a:buSzPct val="80000"/>
            </a:pPr>
            <a:r>
              <a:rPr lang="en-US" altLang="cs-CZ" sz="2000" dirty="0" smtClean="0"/>
              <a:t>good prognosis</a:t>
            </a:r>
          </a:p>
        </p:txBody>
      </p:sp>
      <p:pic>
        <p:nvPicPr>
          <p:cNvPr id="56324"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562600" y="1981200"/>
            <a:ext cx="3276600" cy="1981200"/>
          </a:xfrm>
        </p:spPr>
      </p:pic>
      <p:pic>
        <p:nvPicPr>
          <p:cNvPr id="56325"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446587" y="5292726"/>
            <a:ext cx="2232025" cy="1349375"/>
          </a:xfrm>
        </p:spPr>
      </p:pic>
      <p:pic>
        <p:nvPicPr>
          <p:cNvPr id="56326" name="Picture 6" descr="t15,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425" y="4437063"/>
            <a:ext cx="2159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09600" y="0"/>
            <a:ext cx="7848600" cy="990600"/>
          </a:xfrm>
        </p:spPr>
        <p:txBody>
          <a:bodyPr/>
          <a:lstStyle/>
          <a:p>
            <a:r>
              <a:rPr lang="cs-CZ" altLang="cs-CZ" sz="2400" b="1" dirty="0" smtClean="0"/>
              <a:t>                     </a:t>
            </a:r>
            <a:r>
              <a:rPr lang="en-US" altLang="cs-CZ" sz="3200" b="1" dirty="0">
                <a:solidFill>
                  <a:srgbClr val="00FFFF"/>
                </a:solidFill>
                <a:latin typeface="Arial CE"/>
              </a:rPr>
              <a:t>AML aberrations</a:t>
            </a:r>
            <a:endParaRPr lang="cs-CZ" altLang="cs-CZ" sz="2800" b="1" dirty="0" smtClean="0"/>
          </a:p>
        </p:txBody>
      </p:sp>
      <p:sp>
        <p:nvSpPr>
          <p:cNvPr id="58371" name="Rectangle 3"/>
          <p:cNvSpPr>
            <a:spLocks noGrp="1" noChangeArrowheads="1"/>
          </p:cNvSpPr>
          <p:nvPr>
            <p:ph type="body" sz="half" idx="1"/>
          </p:nvPr>
        </p:nvSpPr>
        <p:spPr>
          <a:xfrm>
            <a:off x="304800" y="1268760"/>
            <a:ext cx="5635352" cy="4495800"/>
          </a:xfrm>
        </p:spPr>
        <p:txBody>
          <a:bodyPr/>
          <a:lstStyle/>
          <a:p>
            <a:pPr marL="0" indent="0">
              <a:lnSpc>
                <a:spcPct val="90000"/>
              </a:lnSpc>
              <a:buNone/>
            </a:pPr>
            <a:r>
              <a:rPr lang="en-US" altLang="cs-CZ" sz="2400" b="1" u="sng" dirty="0" smtClean="0"/>
              <a:t>AML-M5</a:t>
            </a:r>
            <a:r>
              <a:rPr lang="cs-CZ" altLang="cs-CZ" sz="2400" dirty="0" smtClean="0">
                <a:solidFill>
                  <a:schemeClr val="accent6"/>
                </a:solidFill>
              </a:rPr>
              <a:t> </a:t>
            </a:r>
            <a:r>
              <a:rPr lang="en-US" altLang="cs-CZ" sz="2400" b="1" dirty="0" smtClean="0">
                <a:solidFill>
                  <a:schemeClr val="accent6"/>
                </a:solidFill>
              </a:rPr>
              <a:t>disruption </a:t>
            </a:r>
            <a:r>
              <a:rPr lang="en-US" altLang="cs-CZ" sz="2400" b="1" dirty="0">
                <a:solidFill>
                  <a:schemeClr val="accent6"/>
                </a:solidFill>
              </a:rPr>
              <a:t>11q23 </a:t>
            </a:r>
            <a:r>
              <a:rPr lang="en-US" altLang="cs-CZ" sz="2400" b="1" dirty="0" smtClean="0">
                <a:solidFill>
                  <a:schemeClr val="accent6"/>
                </a:solidFill>
              </a:rPr>
              <a:t>DNA </a:t>
            </a:r>
            <a:r>
              <a:rPr lang="en-US" altLang="cs-CZ" sz="2400" b="1" dirty="0">
                <a:solidFill>
                  <a:schemeClr val="accent6"/>
                </a:solidFill>
              </a:rPr>
              <a:t>probe</a:t>
            </a:r>
          </a:p>
          <a:p>
            <a:pPr>
              <a:lnSpc>
                <a:spcPct val="90000"/>
              </a:lnSpc>
            </a:pPr>
            <a:endParaRPr lang="en-US" altLang="cs-CZ" sz="2400" dirty="0">
              <a:solidFill>
                <a:schemeClr val="accent6"/>
              </a:solidFill>
            </a:endParaRPr>
          </a:p>
          <a:p>
            <a:pPr>
              <a:lnSpc>
                <a:spcPct val="90000"/>
              </a:lnSpc>
            </a:pPr>
            <a:r>
              <a:rPr lang="en-US" altLang="cs-CZ" sz="2400" b="1" dirty="0"/>
              <a:t>11q23</a:t>
            </a:r>
            <a:r>
              <a:rPr lang="en-US" altLang="cs-CZ" sz="2400" dirty="0"/>
              <a:t> aberrations </a:t>
            </a:r>
            <a:r>
              <a:rPr lang="en-US" altLang="cs-CZ" sz="2400" dirty="0" smtClean="0">
                <a:solidFill>
                  <a:schemeClr val="accent6"/>
                </a:solidFill>
              </a:rPr>
              <a:t>involving</a:t>
            </a:r>
            <a:endParaRPr lang="cs-CZ" altLang="cs-CZ" sz="2400" dirty="0" smtClean="0">
              <a:solidFill>
                <a:schemeClr val="accent6"/>
              </a:solidFill>
            </a:endParaRPr>
          </a:p>
          <a:p>
            <a:pPr marL="0" indent="0">
              <a:lnSpc>
                <a:spcPct val="90000"/>
              </a:lnSpc>
              <a:buNone/>
            </a:pPr>
            <a:r>
              <a:rPr lang="cs-CZ" altLang="cs-CZ" sz="2400" dirty="0">
                <a:solidFill>
                  <a:schemeClr val="accent6"/>
                </a:solidFill>
              </a:rPr>
              <a:t> </a:t>
            </a:r>
            <a:r>
              <a:rPr lang="cs-CZ" altLang="cs-CZ" sz="2400" dirty="0" smtClean="0">
                <a:solidFill>
                  <a:schemeClr val="accent6"/>
                </a:solidFill>
              </a:rPr>
              <a:t>   </a:t>
            </a:r>
            <a:r>
              <a:rPr lang="en-US" altLang="cs-CZ" sz="2400" dirty="0" smtClean="0">
                <a:solidFill>
                  <a:schemeClr val="accent6"/>
                </a:solidFill>
              </a:rPr>
              <a:t>deletions</a:t>
            </a:r>
            <a:r>
              <a:rPr lang="cs-CZ" altLang="cs-CZ" sz="2400" dirty="0" smtClean="0">
                <a:solidFill>
                  <a:schemeClr val="accent6"/>
                </a:solidFill>
              </a:rPr>
              <a:t> </a:t>
            </a:r>
            <a:r>
              <a:rPr lang="en-US" altLang="cs-CZ" sz="2400" dirty="0" smtClean="0">
                <a:solidFill>
                  <a:schemeClr val="accent6"/>
                </a:solidFill>
              </a:rPr>
              <a:t>or translocation</a:t>
            </a:r>
            <a:r>
              <a:rPr lang="cs-CZ" altLang="cs-CZ" sz="2400" dirty="0" smtClean="0">
                <a:solidFill>
                  <a:schemeClr val="accent6"/>
                </a:solidFill>
              </a:rPr>
              <a:t> </a:t>
            </a:r>
            <a:r>
              <a:rPr lang="en-US" altLang="cs-CZ" sz="2400" dirty="0" smtClean="0">
                <a:solidFill>
                  <a:schemeClr val="accent6"/>
                </a:solidFill>
              </a:rPr>
              <a:t>in </a:t>
            </a:r>
            <a:endParaRPr lang="cs-CZ" altLang="cs-CZ" sz="2400" dirty="0" smtClean="0">
              <a:solidFill>
                <a:schemeClr val="accent6"/>
              </a:solidFill>
            </a:endParaRPr>
          </a:p>
          <a:p>
            <a:pPr marL="0" indent="0">
              <a:lnSpc>
                <a:spcPct val="90000"/>
              </a:lnSpc>
              <a:buNone/>
            </a:pPr>
            <a:r>
              <a:rPr lang="cs-CZ" altLang="cs-CZ" sz="2400" dirty="0">
                <a:solidFill>
                  <a:schemeClr val="accent6"/>
                </a:solidFill>
              </a:rPr>
              <a:t> </a:t>
            </a:r>
            <a:r>
              <a:rPr lang="cs-CZ" altLang="cs-CZ" sz="2400" dirty="0" smtClean="0">
                <a:solidFill>
                  <a:schemeClr val="accent6"/>
                </a:solidFill>
              </a:rPr>
              <a:t>   </a:t>
            </a:r>
            <a:r>
              <a:rPr lang="en-US" altLang="cs-CZ" sz="2400" b="1" dirty="0" smtClean="0">
                <a:solidFill>
                  <a:schemeClr val="accent6"/>
                </a:solidFill>
              </a:rPr>
              <a:t>the </a:t>
            </a:r>
            <a:r>
              <a:rPr lang="en-US" altLang="cs-CZ" sz="2400" b="1" dirty="0">
                <a:solidFill>
                  <a:schemeClr val="accent6"/>
                </a:solidFill>
              </a:rPr>
              <a:t>break region </a:t>
            </a:r>
            <a:r>
              <a:rPr lang="en-US" altLang="cs-CZ" sz="2400" dirty="0">
                <a:solidFill>
                  <a:schemeClr val="accent6"/>
                </a:solidFill>
              </a:rPr>
              <a:t>of the </a:t>
            </a:r>
            <a:r>
              <a:rPr lang="en-US" altLang="cs-CZ" sz="2400" b="1" i="1" dirty="0">
                <a:solidFill>
                  <a:schemeClr val="accent6"/>
                </a:solidFill>
              </a:rPr>
              <a:t>MLL</a:t>
            </a:r>
            <a:r>
              <a:rPr lang="en-US" altLang="cs-CZ" sz="2400" dirty="0">
                <a:solidFill>
                  <a:schemeClr val="accent6"/>
                </a:solidFill>
              </a:rPr>
              <a:t> gene</a:t>
            </a:r>
          </a:p>
          <a:p>
            <a:pPr>
              <a:lnSpc>
                <a:spcPct val="90000"/>
              </a:lnSpc>
            </a:pPr>
            <a:r>
              <a:rPr lang="en-US" altLang="cs-CZ" sz="2400" dirty="0"/>
              <a:t>up to 50% </a:t>
            </a:r>
            <a:r>
              <a:rPr lang="en-US" altLang="cs-CZ" sz="2400" dirty="0">
                <a:solidFill>
                  <a:schemeClr val="accent6"/>
                </a:solidFill>
              </a:rPr>
              <a:t>of patients have these changes </a:t>
            </a:r>
          </a:p>
          <a:p>
            <a:pPr>
              <a:lnSpc>
                <a:spcPct val="90000"/>
              </a:lnSpc>
            </a:pPr>
            <a:r>
              <a:rPr lang="en-US" altLang="cs-CZ" sz="2400" dirty="0">
                <a:solidFill>
                  <a:schemeClr val="accent6"/>
                </a:solidFill>
              </a:rPr>
              <a:t>most common </a:t>
            </a:r>
            <a:r>
              <a:rPr lang="en-US" altLang="cs-CZ" sz="2400" dirty="0"/>
              <a:t>t(1;11), t(6;11), t(9;11), </a:t>
            </a:r>
          </a:p>
          <a:p>
            <a:pPr marL="0" indent="0">
              <a:lnSpc>
                <a:spcPct val="90000"/>
              </a:lnSpc>
              <a:buNone/>
            </a:pPr>
            <a:r>
              <a:rPr lang="cs-CZ" altLang="cs-CZ" sz="2400" dirty="0" smtClean="0">
                <a:solidFill>
                  <a:schemeClr val="accent6"/>
                </a:solidFill>
              </a:rPr>
              <a:t>    </a:t>
            </a:r>
            <a:r>
              <a:rPr lang="en-US" altLang="cs-CZ" sz="2400" dirty="0" smtClean="0">
                <a:solidFill>
                  <a:schemeClr val="accent6"/>
                </a:solidFill>
              </a:rPr>
              <a:t>t(10;11</a:t>
            </a:r>
            <a:r>
              <a:rPr lang="en-US" altLang="cs-CZ" sz="2400" dirty="0">
                <a:solidFill>
                  <a:schemeClr val="accent6"/>
                </a:solidFill>
              </a:rPr>
              <a:t>), t(11;19) and others (40 </a:t>
            </a:r>
            <a:r>
              <a:rPr lang="cs-CZ" altLang="cs-CZ" sz="2400" dirty="0" smtClean="0">
                <a:solidFill>
                  <a:schemeClr val="accent6"/>
                </a:solidFill>
              </a:rPr>
              <a:t>    </a:t>
            </a:r>
          </a:p>
          <a:p>
            <a:pPr marL="0" indent="0">
              <a:lnSpc>
                <a:spcPct val="90000"/>
              </a:lnSpc>
              <a:buNone/>
            </a:pPr>
            <a:r>
              <a:rPr lang="cs-CZ" altLang="cs-CZ" sz="2400" dirty="0">
                <a:solidFill>
                  <a:schemeClr val="accent6"/>
                </a:solidFill>
              </a:rPr>
              <a:t> </a:t>
            </a:r>
            <a:r>
              <a:rPr lang="cs-CZ" altLang="cs-CZ" sz="2400" dirty="0" smtClean="0">
                <a:solidFill>
                  <a:schemeClr val="accent6"/>
                </a:solidFill>
              </a:rPr>
              <a:t>    </a:t>
            </a:r>
            <a:r>
              <a:rPr lang="en-US" altLang="cs-CZ" sz="2400" dirty="0" smtClean="0">
                <a:solidFill>
                  <a:schemeClr val="accent6"/>
                </a:solidFill>
              </a:rPr>
              <a:t>translocations</a:t>
            </a:r>
            <a:r>
              <a:rPr lang="en-US" altLang="cs-CZ" sz="2400" dirty="0">
                <a:solidFill>
                  <a:schemeClr val="accent6"/>
                </a:solidFill>
              </a:rPr>
              <a:t>)</a:t>
            </a:r>
          </a:p>
          <a:p>
            <a:pPr>
              <a:lnSpc>
                <a:spcPct val="90000"/>
              </a:lnSpc>
            </a:pPr>
            <a:r>
              <a:rPr lang="en-US" altLang="cs-CZ" sz="2400" dirty="0">
                <a:solidFill>
                  <a:schemeClr val="accent6"/>
                </a:solidFill>
              </a:rPr>
              <a:t>often also in </a:t>
            </a:r>
            <a:r>
              <a:rPr lang="en-US" altLang="cs-CZ" sz="2400" dirty="0" err="1">
                <a:solidFill>
                  <a:schemeClr val="accent6"/>
                </a:solidFill>
              </a:rPr>
              <a:t>paediatric</a:t>
            </a:r>
            <a:r>
              <a:rPr lang="en-US" altLang="cs-CZ" sz="2400" dirty="0">
                <a:solidFill>
                  <a:schemeClr val="accent6"/>
                </a:solidFill>
              </a:rPr>
              <a:t> AML</a:t>
            </a:r>
          </a:p>
          <a:p>
            <a:pPr>
              <a:lnSpc>
                <a:spcPct val="90000"/>
              </a:lnSpc>
            </a:pPr>
            <a:r>
              <a:rPr lang="en-US" altLang="cs-CZ" sz="2400" b="1" u="sng" dirty="0"/>
              <a:t>generally </a:t>
            </a:r>
            <a:r>
              <a:rPr lang="en-US" altLang="cs-CZ" sz="2400" b="1" u="sng" dirty="0" err="1"/>
              <a:t>unfavourable</a:t>
            </a:r>
            <a:r>
              <a:rPr lang="en-US" altLang="cs-CZ" sz="2400" b="1" u="sng" dirty="0"/>
              <a:t> prognosis </a:t>
            </a:r>
            <a:r>
              <a:rPr lang="cs-CZ" altLang="cs-CZ" sz="2400" b="1" u="sng" dirty="0" smtClean="0"/>
              <a:t> </a:t>
            </a:r>
          </a:p>
        </p:txBody>
      </p:sp>
      <p:pic>
        <p:nvPicPr>
          <p:cNvPr id="58372" name="Picture 5" descr="MLL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668963" y="1916113"/>
            <a:ext cx="3276600" cy="1927225"/>
          </a:xfrm>
        </p:spPr>
      </p:pic>
      <p:pic>
        <p:nvPicPr>
          <p:cNvPr id="58373" name="Picture 7" descr="disrupce M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4581525"/>
            <a:ext cx="28797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9"/>
          <p:cNvSpPr txBox="1">
            <a:spLocks noChangeArrowheads="1"/>
          </p:cNvSpPr>
          <p:nvPr/>
        </p:nvSpPr>
        <p:spPr bwMode="auto">
          <a:xfrm>
            <a:off x="6156325" y="4076700"/>
            <a:ext cx="2303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50000"/>
              </a:spcBef>
              <a:buClrTx/>
              <a:buSzTx/>
              <a:buFontTx/>
              <a:buNone/>
            </a:pPr>
            <a:r>
              <a:rPr lang="cs-CZ" altLang="cs-CZ" sz="1600" dirty="0" err="1" smtClean="0">
                <a:solidFill>
                  <a:schemeClr val="accent2"/>
                </a:solidFill>
                <a:latin typeface="Times New Roman CE" panose="02020603050405020304" pitchFamily="18" charset="0"/>
              </a:rPr>
              <a:t>Disruption</a:t>
            </a:r>
            <a:r>
              <a:rPr lang="cs-CZ" altLang="cs-CZ" sz="1600" dirty="0" smtClean="0">
                <a:solidFill>
                  <a:schemeClr val="accent2"/>
                </a:solidFill>
                <a:latin typeface="Times New Roman CE" panose="02020603050405020304" pitchFamily="18" charset="0"/>
              </a:rPr>
              <a:t> in </a:t>
            </a:r>
            <a:r>
              <a:rPr lang="cs-CZ" altLang="cs-CZ" sz="1600" i="1" dirty="0" smtClean="0">
                <a:solidFill>
                  <a:schemeClr val="accent2"/>
                </a:solidFill>
                <a:latin typeface="Times New Roman CE" panose="02020603050405020304" pitchFamily="18" charset="0"/>
              </a:rPr>
              <a:t> </a:t>
            </a:r>
            <a:r>
              <a:rPr lang="cs-CZ" altLang="cs-CZ" sz="1600" i="1" dirty="0">
                <a:solidFill>
                  <a:schemeClr val="accent2"/>
                </a:solidFill>
                <a:latin typeface="Times New Roman CE" panose="02020603050405020304" pitchFamily="18" charset="0"/>
              </a:rPr>
              <a:t>MLL</a:t>
            </a:r>
            <a:r>
              <a:rPr lang="cs-CZ" altLang="cs-CZ" sz="1600" dirty="0">
                <a:solidFill>
                  <a:schemeClr val="accent2"/>
                </a:solidFill>
                <a:latin typeface="Times New Roman CE" panose="02020603050405020304" pitchFamily="18" charset="0"/>
              </a:rPr>
              <a:t> genu</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9833" y="-77688"/>
            <a:ext cx="8856663" cy="914400"/>
          </a:xfrm>
        </p:spPr>
        <p:txBody>
          <a:bodyPr/>
          <a:lstStyle/>
          <a:p>
            <a:r>
              <a:rPr lang="cs-CZ" altLang="cs-CZ" sz="2400" b="1" dirty="0" smtClean="0">
                <a:latin typeface="+mn-lt"/>
              </a:rPr>
              <a:t>            </a:t>
            </a:r>
            <a:r>
              <a:rPr lang="cs-CZ" altLang="cs-CZ" sz="2800" b="1" dirty="0" err="1" smtClean="0">
                <a:latin typeface="+mn-lt"/>
              </a:rPr>
              <a:t>Myelodysplastic</a:t>
            </a:r>
            <a:r>
              <a:rPr lang="cs-CZ" altLang="cs-CZ" sz="2800" b="1" dirty="0" smtClean="0">
                <a:latin typeface="+mn-lt"/>
              </a:rPr>
              <a:t> syndrome (MDS) 15/100 000</a:t>
            </a:r>
          </a:p>
        </p:txBody>
      </p:sp>
      <p:sp>
        <p:nvSpPr>
          <p:cNvPr id="59395" name="Rectangle 3"/>
          <p:cNvSpPr>
            <a:spLocks noGrp="1" noChangeArrowheads="1"/>
          </p:cNvSpPr>
          <p:nvPr>
            <p:ph type="body" sz="half" idx="1"/>
          </p:nvPr>
        </p:nvSpPr>
        <p:spPr>
          <a:xfrm>
            <a:off x="304800" y="1676400"/>
            <a:ext cx="5715000" cy="4953000"/>
          </a:xfrm>
        </p:spPr>
        <p:txBody>
          <a:bodyPr/>
          <a:lstStyle/>
          <a:p>
            <a:pPr>
              <a:buSzPct val="80000"/>
            </a:pPr>
            <a:r>
              <a:rPr lang="en-US" altLang="cs-CZ" sz="1800" dirty="0">
                <a:solidFill>
                  <a:schemeClr val="accent6"/>
                </a:solidFill>
              </a:rPr>
              <a:t>rare disease, occurs in the elderly, </a:t>
            </a:r>
            <a:r>
              <a:rPr lang="en-US" altLang="cs-CZ" sz="1800" dirty="0" err="1">
                <a:solidFill>
                  <a:schemeClr val="accent6"/>
                </a:solidFill>
              </a:rPr>
              <a:t>pancytonemia</a:t>
            </a:r>
            <a:r>
              <a:rPr lang="en-US" altLang="cs-CZ" sz="1800" dirty="0">
                <a:solidFill>
                  <a:schemeClr val="accent6"/>
                </a:solidFill>
              </a:rPr>
              <a:t> in the blood, often transitioning to acute leukemia</a:t>
            </a:r>
          </a:p>
          <a:p>
            <a:pPr>
              <a:buSzPct val="80000"/>
            </a:pPr>
            <a:r>
              <a:rPr lang="cs-CZ" altLang="cs-CZ" sz="1800" dirty="0" err="1" smtClean="0">
                <a:solidFill>
                  <a:schemeClr val="accent6"/>
                </a:solidFill>
              </a:rPr>
              <a:t>chromosomal</a:t>
            </a:r>
            <a:r>
              <a:rPr lang="cs-CZ" altLang="cs-CZ" sz="1800" dirty="0" smtClean="0">
                <a:solidFill>
                  <a:schemeClr val="accent6"/>
                </a:solidFill>
              </a:rPr>
              <a:t> </a:t>
            </a:r>
            <a:r>
              <a:rPr lang="cs-CZ" altLang="cs-CZ" sz="1800" dirty="0" err="1">
                <a:solidFill>
                  <a:schemeClr val="accent6"/>
                </a:solidFill>
              </a:rPr>
              <a:t>changes</a:t>
            </a:r>
            <a:r>
              <a:rPr lang="cs-CZ" altLang="cs-CZ" sz="1800" dirty="0">
                <a:solidFill>
                  <a:schemeClr val="accent6"/>
                </a:solidFill>
              </a:rPr>
              <a:t> in </a:t>
            </a:r>
            <a:r>
              <a:rPr lang="cs-CZ" altLang="cs-CZ" sz="1800" dirty="0" err="1">
                <a:solidFill>
                  <a:schemeClr val="accent6"/>
                </a:solidFill>
              </a:rPr>
              <a:t>about</a:t>
            </a:r>
            <a:r>
              <a:rPr lang="cs-CZ" altLang="cs-CZ" sz="1800" dirty="0">
                <a:solidFill>
                  <a:schemeClr val="accent6"/>
                </a:solidFill>
              </a:rPr>
              <a:t> </a:t>
            </a:r>
            <a:r>
              <a:rPr lang="cs-CZ" altLang="cs-CZ" sz="1800" b="1" dirty="0">
                <a:solidFill>
                  <a:schemeClr val="accent6"/>
                </a:solidFill>
              </a:rPr>
              <a:t>60% </a:t>
            </a:r>
            <a:r>
              <a:rPr lang="cs-CZ" altLang="cs-CZ" sz="1800" b="1" dirty="0" err="1">
                <a:solidFill>
                  <a:schemeClr val="accent6"/>
                </a:solidFill>
              </a:rPr>
              <a:t>of</a:t>
            </a:r>
            <a:r>
              <a:rPr lang="cs-CZ" altLang="cs-CZ" sz="1800" b="1" dirty="0">
                <a:solidFill>
                  <a:schemeClr val="accent6"/>
                </a:solidFill>
              </a:rPr>
              <a:t> </a:t>
            </a:r>
            <a:r>
              <a:rPr lang="cs-CZ" altLang="cs-CZ" sz="1800" b="1" dirty="0" err="1">
                <a:solidFill>
                  <a:schemeClr val="accent6"/>
                </a:solidFill>
              </a:rPr>
              <a:t>patients</a:t>
            </a:r>
            <a:endParaRPr lang="cs-CZ" altLang="cs-CZ" sz="1800" b="1" dirty="0">
              <a:solidFill>
                <a:schemeClr val="accent6"/>
              </a:solidFill>
            </a:endParaRPr>
          </a:p>
          <a:p>
            <a:pPr marL="0" indent="0">
              <a:buSzPct val="80000"/>
              <a:buNone/>
            </a:pPr>
            <a:r>
              <a:rPr lang="cs-CZ" altLang="cs-CZ" sz="1800" u="sng" dirty="0" err="1" smtClean="0"/>
              <a:t>del</a:t>
            </a:r>
            <a:r>
              <a:rPr lang="cs-CZ" altLang="cs-CZ" sz="1800" u="sng" dirty="0" smtClean="0"/>
              <a:t>(5q)  - 5q-syndrome </a:t>
            </a:r>
          </a:p>
          <a:p>
            <a:pPr>
              <a:buSzPct val="80000"/>
            </a:pPr>
            <a:r>
              <a:rPr lang="cs-CZ" altLang="cs-CZ" sz="1800" dirty="0" err="1" smtClean="0">
                <a:solidFill>
                  <a:schemeClr val="accent6"/>
                </a:solidFill>
              </a:rPr>
              <a:t>interstitial</a:t>
            </a:r>
            <a:r>
              <a:rPr lang="cs-CZ" altLang="cs-CZ" sz="1800" dirty="0" smtClean="0">
                <a:solidFill>
                  <a:schemeClr val="accent6"/>
                </a:solidFill>
              </a:rPr>
              <a:t> </a:t>
            </a:r>
            <a:r>
              <a:rPr lang="cs-CZ" altLang="cs-CZ" sz="1800" dirty="0" err="1">
                <a:solidFill>
                  <a:schemeClr val="accent6"/>
                </a:solidFill>
              </a:rPr>
              <a:t>deletion</a:t>
            </a:r>
            <a:r>
              <a:rPr lang="cs-CZ" altLang="cs-CZ" sz="1800" dirty="0">
                <a:solidFill>
                  <a:schemeClr val="accent6"/>
                </a:solidFill>
              </a:rPr>
              <a:t>, </a:t>
            </a:r>
            <a:r>
              <a:rPr lang="cs-CZ" altLang="cs-CZ" sz="1800" dirty="0" err="1">
                <a:solidFill>
                  <a:schemeClr val="accent6"/>
                </a:solidFill>
              </a:rPr>
              <a:t>extent</a:t>
            </a:r>
            <a:r>
              <a:rPr lang="cs-CZ" altLang="cs-CZ" sz="1800" dirty="0">
                <a:solidFill>
                  <a:schemeClr val="accent6"/>
                </a:solidFill>
              </a:rPr>
              <a:t> </a:t>
            </a:r>
            <a:r>
              <a:rPr lang="cs-CZ" altLang="cs-CZ" sz="1800" dirty="0" err="1">
                <a:solidFill>
                  <a:schemeClr val="accent6"/>
                </a:solidFill>
              </a:rPr>
              <a:t>of</a:t>
            </a:r>
            <a:r>
              <a:rPr lang="cs-CZ" altLang="cs-CZ" sz="1800" dirty="0">
                <a:solidFill>
                  <a:schemeClr val="accent6"/>
                </a:solidFill>
              </a:rPr>
              <a:t> </a:t>
            </a:r>
            <a:r>
              <a:rPr lang="cs-CZ" altLang="cs-CZ" sz="1800" dirty="0" err="1">
                <a:solidFill>
                  <a:schemeClr val="accent6"/>
                </a:solidFill>
              </a:rPr>
              <a:t>deletion</a:t>
            </a:r>
            <a:r>
              <a:rPr lang="cs-CZ" altLang="cs-CZ" sz="1800" dirty="0">
                <a:solidFill>
                  <a:schemeClr val="accent6"/>
                </a:solidFill>
              </a:rPr>
              <a:t> </a:t>
            </a:r>
            <a:r>
              <a:rPr lang="cs-CZ" altLang="cs-CZ" sz="1800" dirty="0" err="1">
                <a:solidFill>
                  <a:schemeClr val="accent6"/>
                </a:solidFill>
              </a:rPr>
              <a:t>varies</a:t>
            </a:r>
            <a:r>
              <a:rPr lang="cs-CZ" altLang="cs-CZ" sz="1800" dirty="0">
                <a:solidFill>
                  <a:schemeClr val="accent6"/>
                </a:solidFill>
              </a:rPr>
              <a:t>, </a:t>
            </a:r>
            <a:r>
              <a:rPr lang="cs-CZ" altLang="cs-CZ" sz="1800" dirty="0" err="1">
                <a:solidFill>
                  <a:schemeClr val="accent6"/>
                </a:solidFill>
              </a:rPr>
              <a:t>missing</a:t>
            </a:r>
            <a:r>
              <a:rPr lang="cs-CZ" altLang="cs-CZ" sz="1800" dirty="0">
                <a:solidFill>
                  <a:schemeClr val="accent6"/>
                </a:solidFill>
              </a:rPr>
              <a:t> 5q31 </a:t>
            </a:r>
            <a:r>
              <a:rPr lang="cs-CZ" altLang="cs-CZ" sz="1800" dirty="0" smtClean="0">
                <a:solidFill>
                  <a:schemeClr val="accent6"/>
                </a:solidFill>
              </a:rPr>
              <a:t>band</a:t>
            </a:r>
          </a:p>
          <a:p>
            <a:pPr>
              <a:buSzPct val="80000"/>
            </a:pPr>
            <a:r>
              <a:rPr lang="cs-CZ" altLang="cs-CZ" sz="1800" dirty="0" err="1" smtClean="0">
                <a:solidFill>
                  <a:schemeClr val="accent6"/>
                </a:solidFill>
              </a:rPr>
              <a:t>other</a:t>
            </a:r>
            <a:r>
              <a:rPr lang="cs-CZ" altLang="cs-CZ" sz="1800" dirty="0" smtClean="0">
                <a:solidFill>
                  <a:schemeClr val="accent6"/>
                </a:solidFill>
              </a:rPr>
              <a:t> </a:t>
            </a:r>
            <a:r>
              <a:rPr lang="cs-CZ" altLang="cs-CZ" sz="1800" dirty="0" err="1" smtClean="0">
                <a:solidFill>
                  <a:schemeClr val="accent6"/>
                </a:solidFill>
              </a:rPr>
              <a:t>changes</a:t>
            </a:r>
            <a:r>
              <a:rPr lang="cs-CZ" altLang="cs-CZ" sz="1800" dirty="0" smtClean="0">
                <a:solidFill>
                  <a:schemeClr val="accent6"/>
                </a:solidFill>
              </a:rPr>
              <a:t>:  </a:t>
            </a:r>
            <a:r>
              <a:rPr lang="cs-CZ" altLang="cs-CZ" sz="1800" b="1" dirty="0">
                <a:solidFill>
                  <a:schemeClr val="accent6"/>
                </a:solidFill>
              </a:rPr>
              <a:t>-5, </a:t>
            </a:r>
            <a:r>
              <a:rPr lang="cs-CZ" altLang="cs-CZ" sz="1800" b="1" dirty="0" err="1">
                <a:solidFill>
                  <a:schemeClr val="accent6"/>
                </a:solidFill>
              </a:rPr>
              <a:t>del</a:t>
            </a:r>
            <a:r>
              <a:rPr lang="cs-CZ" altLang="cs-CZ" sz="1800" b="1" dirty="0">
                <a:solidFill>
                  <a:schemeClr val="accent6"/>
                </a:solidFill>
              </a:rPr>
              <a:t>(7q), -7, +8, </a:t>
            </a:r>
            <a:r>
              <a:rPr lang="cs-CZ" altLang="cs-CZ" sz="1800" b="1" dirty="0" err="1">
                <a:solidFill>
                  <a:schemeClr val="accent6"/>
                </a:solidFill>
              </a:rPr>
              <a:t>del</a:t>
            </a:r>
            <a:r>
              <a:rPr lang="cs-CZ" altLang="cs-CZ" sz="1800" b="1" dirty="0">
                <a:solidFill>
                  <a:schemeClr val="accent6"/>
                </a:solidFill>
              </a:rPr>
              <a:t>(11q), 12p-, </a:t>
            </a:r>
          </a:p>
          <a:p>
            <a:pPr>
              <a:buSzPct val="80000"/>
            </a:pPr>
            <a:r>
              <a:rPr lang="cs-CZ" altLang="cs-CZ" sz="1800" dirty="0" err="1" smtClean="0">
                <a:solidFill>
                  <a:schemeClr val="accent6"/>
                </a:solidFill>
              </a:rPr>
              <a:t>frequent</a:t>
            </a:r>
            <a:r>
              <a:rPr lang="cs-CZ" altLang="cs-CZ" sz="1800" dirty="0" smtClean="0">
                <a:solidFill>
                  <a:schemeClr val="accent6"/>
                </a:solidFill>
              </a:rPr>
              <a:t> </a:t>
            </a:r>
            <a:r>
              <a:rPr lang="cs-CZ" altLang="cs-CZ" sz="1800" b="1" dirty="0" err="1">
                <a:solidFill>
                  <a:schemeClr val="accent6"/>
                </a:solidFill>
              </a:rPr>
              <a:t>complex</a:t>
            </a:r>
            <a:r>
              <a:rPr lang="cs-CZ" altLang="cs-CZ" sz="1800" dirty="0">
                <a:solidFill>
                  <a:schemeClr val="accent6"/>
                </a:solidFill>
              </a:rPr>
              <a:t> </a:t>
            </a:r>
            <a:r>
              <a:rPr lang="cs-CZ" altLang="cs-CZ" sz="1800" dirty="0" err="1">
                <a:solidFill>
                  <a:schemeClr val="accent6"/>
                </a:solidFill>
              </a:rPr>
              <a:t>changes</a:t>
            </a:r>
            <a:r>
              <a:rPr lang="cs-CZ" altLang="cs-CZ" sz="1800" dirty="0">
                <a:solidFill>
                  <a:schemeClr val="accent6"/>
                </a:solidFill>
              </a:rPr>
              <a:t> </a:t>
            </a:r>
          </a:p>
          <a:p>
            <a:pPr>
              <a:buSzPct val="80000"/>
              <a:buNone/>
            </a:pPr>
            <a:r>
              <a:rPr lang="cs-CZ" altLang="cs-CZ" sz="1800" b="1" dirty="0" err="1">
                <a:solidFill>
                  <a:schemeClr val="accent6"/>
                </a:solidFill>
              </a:rPr>
              <a:t>best</a:t>
            </a:r>
            <a:r>
              <a:rPr lang="cs-CZ" altLang="cs-CZ" sz="1800" b="1" dirty="0">
                <a:solidFill>
                  <a:schemeClr val="accent6"/>
                </a:solidFill>
              </a:rPr>
              <a:t> </a:t>
            </a:r>
            <a:r>
              <a:rPr lang="cs-CZ" altLang="cs-CZ" sz="1800" b="1" dirty="0" err="1">
                <a:solidFill>
                  <a:schemeClr val="accent6"/>
                </a:solidFill>
              </a:rPr>
              <a:t>prognosis</a:t>
            </a:r>
            <a:r>
              <a:rPr lang="cs-CZ" altLang="cs-CZ" sz="1800" b="1" dirty="0">
                <a:solidFill>
                  <a:schemeClr val="accent6"/>
                </a:solidFill>
              </a:rPr>
              <a:t> </a:t>
            </a:r>
            <a:r>
              <a:rPr lang="cs-CZ" altLang="cs-CZ" sz="1800" dirty="0">
                <a:solidFill>
                  <a:schemeClr val="accent6"/>
                </a:solidFill>
              </a:rPr>
              <a:t>in </a:t>
            </a:r>
            <a:r>
              <a:rPr lang="cs-CZ" altLang="cs-CZ" sz="1800" dirty="0" err="1">
                <a:solidFill>
                  <a:schemeClr val="accent6"/>
                </a:solidFill>
              </a:rPr>
              <a:t>patients</a:t>
            </a:r>
            <a:r>
              <a:rPr lang="cs-CZ" altLang="cs-CZ" sz="1800" dirty="0">
                <a:solidFill>
                  <a:schemeClr val="accent6"/>
                </a:solidFill>
              </a:rPr>
              <a:t> </a:t>
            </a:r>
            <a:r>
              <a:rPr lang="cs-CZ" altLang="cs-CZ" sz="1800" b="1" dirty="0" err="1">
                <a:solidFill>
                  <a:schemeClr val="accent6"/>
                </a:solidFill>
              </a:rPr>
              <a:t>with</a:t>
            </a:r>
            <a:r>
              <a:rPr lang="cs-CZ" altLang="cs-CZ" sz="1800" b="1" dirty="0">
                <a:solidFill>
                  <a:schemeClr val="accent6"/>
                </a:solidFill>
              </a:rPr>
              <a:t> </a:t>
            </a:r>
            <a:r>
              <a:rPr lang="cs-CZ" altLang="cs-CZ" sz="1800" b="1" dirty="0" err="1">
                <a:solidFill>
                  <a:schemeClr val="accent6"/>
                </a:solidFill>
              </a:rPr>
              <a:t>normal</a:t>
            </a:r>
            <a:r>
              <a:rPr lang="cs-CZ" altLang="cs-CZ" sz="1800" b="1" dirty="0">
                <a:solidFill>
                  <a:schemeClr val="accent6"/>
                </a:solidFill>
              </a:rPr>
              <a:t> karyotype</a:t>
            </a:r>
            <a:r>
              <a:rPr lang="cs-CZ" altLang="cs-CZ" sz="1800" dirty="0">
                <a:solidFill>
                  <a:schemeClr val="accent6"/>
                </a:solidFill>
              </a:rPr>
              <a:t>, </a:t>
            </a:r>
            <a:r>
              <a:rPr lang="cs-CZ" altLang="cs-CZ" sz="1800" dirty="0"/>
              <a:t>single 5q- </a:t>
            </a:r>
            <a:r>
              <a:rPr lang="cs-CZ" altLang="cs-CZ" sz="1800" dirty="0" err="1"/>
              <a:t>favourable</a:t>
            </a:r>
            <a:r>
              <a:rPr lang="cs-CZ" altLang="cs-CZ" sz="1800" dirty="0"/>
              <a:t> </a:t>
            </a:r>
            <a:r>
              <a:rPr lang="cs-CZ" altLang="cs-CZ" sz="1800" dirty="0" err="1"/>
              <a:t>prognosis</a:t>
            </a:r>
            <a:r>
              <a:rPr lang="cs-CZ" altLang="cs-CZ" sz="1800" dirty="0" smtClean="0">
                <a:solidFill>
                  <a:schemeClr val="accent6"/>
                </a:solidFill>
              </a:rPr>
              <a:t>,</a:t>
            </a:r>
          </a:p>
          <a:p>
            <a:pPr>
              <a:buSzPct val="80000"/>
              <a:buNone/>
            </a:pPr>
            <a:r>
              <a:rPr lang="cs-CZ" altLang="cs-CZ" sz="1800" dirty="0">
                <a:solidFill>
                  <a:schemeClr val="accent6"/>
                </a:solidFill>
              </a:rPr>
              <a:t> </a:t>
            </a:r>
            <a:r>
              <a:rPr lang="cs-CZ" altLang="cs-CZ" sz="1800" dirty="0" smtClean="0">
                <a:solidFill>
                  <a:schemeClr val="accent6"/>
                </a:solidFill>
              </a:rPr>
              <a:t>    </a:t>
            </a:r>
            <a:r>
              <a:rPr lang="cs-CZ" altLang="cs-CZ" sz="1800" dirty="0" err="1">
                <a:solidFill>
                  <a:schemeClr val="accent6"/>
                </a:solidFill>
              </a:rPr>
              <a:t>combination</a:t>
            </a:r>
            <a:r>
              <a:rPr lang="cs-CZ" altLang="cs-CZ" sz="1800" dirty="0">
                <a:solidFill>
                  <a:schemeClr val="accent6"/>
                </a:solidFill>
              </a:rPr>
              <a:t> </a:t>
            </a:r>
            <a:r>
              <a:rPr lang="cs-CZ" altLang="cs-CZ" sz="1800" dirty="0" err="1">
                <a:solidFill>
                  <a:schemeClr val="accent6"/>
                </a:solidFill>
              </a:rPr>
              <a:t>with</a:t>
            </a:r>
            <a:r>
              <a:rPr lang="cs-CZ" altLang="cs-CZ" sz="1800" dirty="0">
                <a:solidFill>
                  <a:schemeClr val="accent6"/>
                </a:solidFill>
              </a:rPr>
              <a:t> </a:t>
            </a:r>
            <a:r>
              <a:rPr lang="cs-CZ" altLang="cs-CZ" sz="1800" dirty="0" err="1">
                <a:solidFill>
                  <a:schemeClr val="accent6"/>
                </a:solidFill>
              </a:rPr>
              <a:t>other</a:t>
            </a:r>
            <a:r>
              <a:rPr lang="cs-CZ" altLang="cs-CZ" sz="1800" dirty="0">
                <a:solidFill>
                  <a:schemeClr val="accent6"/>
                </a:solidFill>
              </a:rPr>
              <a:t> </a:t>
            </a:r>
            <a:r>
              <a:rPr lang="cs-CZ" altLang="cs-CZ" sz="1800" dirty="0" err="1">
                <a:solidFill>
                  <a:schemeClr val="accent6"/>
                </a:solidFill>
              </a:rPr>
              <a:t>changes</a:t>
            </a:r>
            <a:r>
              <a:rPr lang="cs-CZ" altLang="cs-CZ" sz="1800" dirty="0">
                <a:solidFill>
                  <a:schemeClr val="accent6"/>
                </a:solidFill>
              </a:rPr>
              <a:t> </a:t>
            </a:r>
            <a:r>
              <a:rPr lang="cs-CZ" altLang="cs-CZ" sz="1800" dirty="0" err="1">
                <a:solidFill>
                  <a:schemeClr val="accent6"/>
                </a:solidFill>
              </a:rPr>
              <a:t>unfavourable</a:t>
            </a:r>
            <a:r>
              <a:rPr lang="cs-CZ" altLang="cs-CZ" sz="1800" dirty="0">
                <a:solidFill>
                  <a:schemeClr val="accent6"/>
                </a:solidFill>
              </a:rPr>
              <a:t>, </a:t>
            </a:r>
            <a:endParaRPr lang="cs-CZ" altLang="cs-CZ" sz="1800" dirty="0" smtClean="0">
              <a:solidFill>
                <a:schemeClr val="accent6"/>
              </a:solidFill>
            </a:endParaRPr>
          </a:p>
          <a:p>
            <a:pPr>
              <a:buSzPct val="80000"/>
              <a:buNone/>
            </a:pPr>
            <a:r>
              <a:rPr lang="cs-CZ" altLang="cs-CZ" sz="1800" dirty="0">
                <a:solidFill>
                  <a:schemeClr val="accent6"/>
                </a:solidFill>
              </a:rPr>
              <a:t>	</a:t>
            </a:r>
            <a:r>
              <a:rPr lang="cs-CZ" altLang="cs-CZ" sz="1800" dirty="0" smtClean="0">
                <a:solidFill>
                  <a:schemeClr val="accent6"/>
                </a:solidFill>
              </a:rPr>
              <a:t>-</a:t>
            </a:r>
            <a:r>
              <a:rPr lang="cs-CZ" altLang="cs-CZ" sz="1800" dirty="0">
                <a:solidFill>
                  <a:schemeClr val="accent6"/>
                </a:solidFill>
              </a:rPr>
              <a:t>7 very </a:t>
            </a:r>
            <a:r>
              <a:rPr lang="cs-CZ" altLang="cs-CZ" sz="1800" dirty="0" err="1">
                <a:solidFill>
                  <a:schemeClr val="accent6"/>
                </a:solidFill>
              </a:rPr>
              <a:t>unfavourable</a:t>
            </a:r>
            <a:r>
              <a:rPr lang="cs-CZ" altLang="cs-CZ" sz="1800" dirty="0">
                <a:solidFill>
                  <a:schemeClr val="accent6"/>
                </a:solidFill>
              </a:rPr>
              <a:t>, </a:t>
            </a:r>
            <a:r>
              <a:rPr lang="cs-CZ" altLang="cs-CZ" sz="2000" b="1" u="sng" dirty="0" err="1"/>
              <a:t>patients</a:t>
            </a:r>
            <a:r>
              <a:rPr lang="cs-CZ" altLang="cs-CZ" sz="2000" b="1" u="sng" dirty="0"/>
              <a:t> </a:t>
            </a:r>
            <a:r>
              <a:rPr lang="cs-CZ" altLang="cs-CZ" sz="2000" b="1" u="sng" dirty="0" err="1"/>
              <a:t>with</a:t>
            </a:r>
            <a:r>
              <a:rPr lang="cs-CZ" altLang="cs-CZ" sz="2000" b="1" u="sng" dirty="0"/>
              <a:t> </a:t>
            </a:r>
            <a:r>
              <a:rPr lang="cs-CZ" altLang="cs-CZ" sz="2000" b="1" u="sng" dirty="0" err="1"/>
              <a:t>complex</a:t>
            </a:r>
            <a:r>
              <a:rPr lang="cs-CZ" altLang="cs-CZ" sz="2000" b="1" u="sng" dirty="0"/>
              <a:t> </a:t>
            </a:r>
            <a:r>
              <a:rPr lang="cs-CZ" altLang="cs-CZ" sz="2000" b="1" u="sng" dirty="0" err="1"/>
              <a:t>changes</a:t>
            </a:r>
            <a:r>
              <a:rPr lang="cs-CZ" altLang="cs-CZ" sz="2000" b="1" u="sng" dirty="0"/>
              <a:t> </a:t>
            </a:r>
            <a:r>
              <a:rPr lang="cs-CZ" altLang="cs-CZ" sz="2000" b="1" u="sng" dirty="0" err="1"/>
              <a:t>have</a:t>
            </a:r>
            <a:r>
              <a:rPr lang="cs-CZ" altLang="cs-CZ" sz="2000" b="1" u="sng" dirty="0"/>
              <a:t> </a:t>
            </a:r>
            <a:r>
              <a:rPr lang="cs-CZ" altLang="cs-CZ" sz="2000" b="1" u="sng" dirty="0" err="1"/>
              <a:t>the</a:t>
            </a:r>
            <a:r>
              <a:rPr lang="cs-CZ" altLang="cs-CZ" sz="2000" b="1" u="sng" dirty="0"/>
              <a:t> </a:t>
            </a:r>
            <a:r>
              <a:rPr lang="cs-CZ" altLang="cs-CZ" sz="2000" b="1" u="sng" dirty="0" err="1"/>
              <a:t>shortest</a:t>
            </a:r>
            <a:r>
              <a:rPr lang="cs-CZ" altLang="cs-CZ" sz="2000" b="1" u="sng" dirty="0"/>
              <a:t> </a:t>
            </a:r>
            <a:r>
              <a:rPr lang="cs-CZ" altLang="cs-CZ" sz="2000" b="1" u="sng" dirty="0" err="1"/>
              <a:t>survival</a:t>
            </a:r>
            <a:r>
              <a:rPr lang="cs-CZ" altLang="cs-CZ" sz="2000" b="1" u="sng" dirty="0"/>
              <a:t> !!!</a:t>
            </a:r>
          </a:p>
          <a:p>
            <a:pPr>
              <a:buSzPct val="80000"/>
              <a:buFont typeface="Monotype Sorts" pitchFamily="2" charset="2"/>
              <a:buNone/>
            </a:pPr>
            <a:endParaRPr lang="cs-CZ" altLang="cs-CZ" sz="1800" dirty="0" smtClean="0">
              <a:solidFill>
                <a:schemeClr val="tx2"/>
              </a:solidFill>
            </a:endParaRPr>
          </a:p>
        </p:txBody>
      </p:sp>
      <p:pic>
        <p:nvPicPr>
          <p:cNvPr id="5939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72200" y="1905000"/>
            <a:ext cx="2667000" cy="2209800"/>
          </a:xfrm>
        </p:spPr>
      </p:pic>
      <p:pic>
        <p:nvPicPr>
          <p:cNvPr id="59397" name="Picture 5" descr="5q"/>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6172200" y="4362450"/>
            <a:ext cx="2667000" cy="1943100"/>
          </a:xfrm>
        </p:spPr>
      </p:pic>
      <p:sp>
        <p:nvSpPr>
          <p:cNvPr id="2" name="TextovéPole 1"/>
          <p:cNvSpPr txBox="1"/>
          <p:nvPr/>
        </p:nvSpPr>
        <p:spPr>
          <a:xfrm>
            <a:off x="509588" y="836613"/>
            <a:ext cx="8280400" cy="707886"/>
          </a:xfrm>
          <a:prstGeom prst="rect">
            <a:avLst/>
          </a:prstGeom>
          <a:noFill/>
        </p:spPr>
        <p:txBody>
          <a:bodyPr>
            <a:spAutoFit/>
          </a:bodyPr>
          <a:lstStyle/>
          <a:p>
            <a:pPr algn="ctr">
              <a:defRPr/>
            </a:pPr>
            <a:r>
              <a:rPr lang="en-US" sz="2000" dirty="0">
                <a:latin typeface="+mj-lt"/>
              </a:rPr>
              <a:t>rare disease, occurs in the elderly, </a:t>
            </a:r>
            <a:r>
              <a:rPr lang="en-US" sz="2000" dirty="0" err="1">
                <a:latin typeface="+mj-lt"/>
              </a:rPr>
              <a:t>pancytonemia</a:t>
            </a:r>
            <a:r>
              <a:rPr lang="en-US" sz="2000" dirty="0">
                <a:latin typeface="+mj-lt"/>
              </a:rPr>
              <a:t> in the blood, often transitioning to acute </a:t>
            </a:r>
            <a:r>
              <a:rPr lang="en-US" sz="2000" dirty="0" err="1" smtClean="0">
                <a:latin typeface="+mj-lt"/>
              </a:rPr>
              <a:t>leu</a:t>
            </a:r>
            <a:r>
              <a:rPr lang="cs-CZ" sz="2000" dirty="0" smtClean="0">
                <a:latin typeface="+mj-lt"/>
              </a:rPr>
              <a:t>k</a:t>
            </a:r>
            <a:r>
              <a:rPr lang="en-US" sz="2000" dirty="0" err="1" smtClean="0">
                <a:latin typeface="+mj-lt"/>
              </a:rPr>
              <a:t>emia</a:t>
            </a:r>
            <a:endParaRPr lang="cs-CZ" sz="2000" dirty="0">
              <a:latin typeface="+mj-lt"/>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33400" y="404664"/>
            <a:ext cx="7850188" cy="576461"/>
          </a:xfrm>
        </p:spPr>
        <p:txBody>
          <a:bodyPr/>
          <a:lstStyle/>
          <a:p>
            <a:pPr algn="l"/>
            <a:r>
              <a:rPr lang="cs-CZ" altLang="cs-CZ" sz="2400" b="1" dirty="0" smtClean="0">
                <a:latin typeface="+mn-lt"/>
              </a:rPr>
              <a:t>                </a:t>
            </a:r>
            <a:r>
              <a:rPr lang="cs-CZ" altLang="cs-CZ" sz="2800" b="1" dirty="0" err="1" smtClean="0">
                <a:latin typeface="+mn-lt"/>
              </a:rPr>
              <a:t>Acute</a:t>
            </a:r>
            <a:r>
              <a:rPr lang="cs-CZ" altLang="cs-CZ" sz="2800" b="1" dirty="0" smtClean="0">
                <a:latin typeface="+mn-lt"/>
              </a:rPr>
              <a:t> </a:t>
            </a:r>
            <a:r>
              <a:rPr lang="cs-CZ" altLang="cs-CZ" sz="2800" b="1" dirty="0" err="1" smtClean="0">
                <a:latin typeface="+mn-lt"/>
              </a:rPr>
              <a:t>lymphocytic</a:t>
            </a:r>
            <a:r>
              <a:rPr lang="cs-CZ" altLang="cs-CZ" sz="2800" b="1" dirty="0" smtClean="0">
                <a:latin typeface="+mn-lt"/>
              </a:rPr>
              <a:t> </a:t>
            </a:r>
            <a:r>
              <a:rPr lang="cs-CZ" altLang="cs-CZ" sz="2800" b="1" dirty="0" err="1" smtClean="0">
                <a:latin typeface="+mn-lt"/>
              </a:rPr>
              <a:t>leukemia</a:t>
            </a:r>
            <a:r>
              <a:rPr lang="cs-CZ" altLang="cs-CZ" sz="2800" b="1" dirty="0" smtClean="0">
                <a:latin typeface="+mn-lt"/>
              </a:rPr>
              <a:t> (ALL)</a:t>
            </a:r>
            <a:r>
              <a:rPr lang="cs-CZ" altLang="cs-CZ" sz="2400" b="1" dirty="0" smtClean="0">
                <a:solidFill>
                  <a:schemeClr val="tx1"/>
                </a:solidFill>
                <a:latin typeface="+mn-lt"/>
              </a:rPr>
              <a:t>            </a:t>
            </a:r>
            <a:endParaRPr lang="cs-CZ" altLang="cs-CZ" sz="3600" b="1" dirty="0" smtClean="0">
              <a:solidFill>
                <a:schemeClr val="tx1"/>
              </a:solidFill>
              <a:latin typeface="+mn-lt"/>
            </a:endParaRPr>
          </a:p>
        </p:txBody>
      </p:sp>
      <p:sp>
        <p:nvSpPr>
          <p:cNvPr id="59395" name="Rectangle 3"/>
          <p:cNvSpPr>
            <a:spLocks noGrp="1" noChangeArrowheads="1"/>
          </p:cNvSpPr>
          <p:nvPr>
            <p:ph type="body" idx="1"/>
          </p:nvPr>
        </p:nvSpPr>
        <p:spPr>
          <a:xfrm>
            <a:off x="533400" y="1340321"/>
            <a:ext cx="8077200" cy="4752975"/>
          </a:xfrm>
        </p:spPr>
        <p:txBody>
          <a:bodyPr/>
          <a:lstStyle/>
          <a:p>
            <a:pPr>
              <a:buSzPct val="80000"/>
              <a:buFont typeface="Monotype Sorts" pitchFamily="2" charset="2"/>
              <a:buChar char="n"/>
              <a:defRPr/>
            </a:pPr>
            <a:r>
              <a:rPr lang="en-US" altLang="cs-CZ" sz="2000" dirty="0">
                <a:solidFill>
                  <a:schemeClr val="accent6"/>
                </a:solidFill>
              </a:rPr>
              <a:t>ALL </a:t>
            </a:r>
            <a:r>
              <a:rPr lang="cs-CZ" altLang="cs-CZ" sz="2000" dirty="0" err="1" smtClean="0">
                <a:solidFill>
                  <a:schemeClr val="accent6"/>
                </a:solidFill>
              </a:rPr>
              <a:t>is</a:t>
            </a:r>
            <a:r>
              <a:rPr lang="cs-CZ" altLang="cs-CZ" sz="2000" dirty="0" smtClean="0">
                <a:solidFill>
                  <a:schemeClr val="accent6"/>
                </a:solidFill>
              </a:rPr>
              <a:t> </a:t>
            </a:r>
            <a:r>
              <a:rPr lang="en-US" altLang="cs-CZ" sz="2000" dirty="0" smtClean="0">
                <a:solidFill>
                  <a:schemeClr val="accent6"/>
                </a:solidFill>
              </a:rPr>
              <a:t>the </a:t>
            </a:r>
            <a:r>
              <a:rPr lang="en-US" altLang="cs-CZ" sz="2000" dirty="0">
                <a:solidFill>
                  <a:schemeClr val="accent6"/>
                </a:solidFill>
              </a:rPr>
              <a:t>most common childhood </a:t>
            </a:r>
            <a:r>
              <a:rPr lang="en-US" altLang="cs-CZ" sz="2000" dirty="0" smtClean="0">
                <a:solidFill>
                  <a:schemeClr val="accent6"/>
                </a:solidFill>
              </a:rPr>
              <a:t>malignancy</a:t>
            </a:r>
            <a:r>
              <a:rPr lang="cs-CZ" altLang="cs-CZ" sz="2000" dirty="0" smtClean="0">
                <a:solidFill>
                  <a:schemeClr val="accent6"/>
                </a:solidFill>
              </a:rPr>
              <a:t>; </a:t>
            </a:r>
            <a:r>
              <a:rPr lang="cs-CZ" altLang="cs-CZ" sz="2000" b="1" dirty="0">
                <a:solidFill>
                  <a:schemeClr val="accent6"/>
                </a:solidFill>
              </a:rPr>
              <a:t>3 : 100 </a:t>
            </a:r>
            <a:r>
              <a:rPr lang="cs-CZ" altLang="cs-CZ" sz="2000" b="1" dirty="0" smtClean="0">
                <a:solidFill>
                  <a:schemeClr val="accent6"/>
                </a:solidFill>
              </a:rPr>
              <a:t>000</a:t>
            </a:r>
          </a:p>
          <a:p>
            <a:pPr>
              <a:buSzPct val="80000"/>
              <a:buFont typeface="Monotype Sorts" pitchFamily="2" charset="2"/>
              <a:buChar char="n"/>
              <a:defRPr/>
            </a:pPr>
            <a:r>
              <a:rPr lang="cs-CZ" altLang="cs-CZ" sz="2000" b="1" dirty="0" smtClean="0">
                <a:solidFill>
                  <a:schemeClr val="accent6"/>
                </a:solidFill>
              </a:rPr>
              <a:t>7</a:t>
            </a:r>
            <a:r>
              <a:rPr lang="en-US" altLang="cs-CZ" sz="2000" b="1" dirty="0" smtClean="0">
                <a:solidFill>
                  <a:schemeClr val="accent6"/>
                </a:solidFill>
              </a:rPr>
              <a:t>0-90</a:t>
            </a:r>
            <a:r>
              <a:rPr lang="en-US" altLang="cs-CZ" sz="2000" b="1" dirty="0">
                <a:solidFill>
                  <a:schemeClr val="accent6"/>
                </a:solidFill>
              </a:rPr>
              <a:t>% of patients </a:t>
            </a:r>
            <a:r>
              <a:rPr lang="en-US" altLang="cs-CZ" sz="2000" dirty="0">
                <a:solidFill>
                  <a:schemeClr val="accent6"/>
                </a:solidFill>
              </a:rPr>
              <a:t>have an acquired chromosomal </a:t>
            </a:r>
            <a:r>
              <a:rPr lang="en-US" altLang="cs-CZ" sz="2000" dirty="0" smtClean="0">
                <a:solidFill>
                  <a:schemeClr val="accent6"/>
                </a:solidFill>
              </a:rPr>
              <a:t>aberration</a:t>
            </a:r>
            <a:endParaRPr lang="cs-CZ" altLang="cs-CZ" sz="2000" dirty="0" smtClean="0">
              <a:solidFill>
                <a:schemeClr val="accent6"/>
              </a:solidFill>
            </a:endParaRPr>
          </a:p>
          <a:p>
            <a:pPr marL="0" indent="0">
              <a:buSzPct val="80000"/>
              <a:buNone/>
              <a:defRPr/>
            </a:pPr>
            <a:r>
              <a:rPr lang="en-US" altLang="cs-CZ" sz="2000" b="1" dirty="0" smtClean="0"/>
              <a:t>t(12;21</a:t>
            </a:r>
            <a:r>
              <a:rPr lang="en-US" altLang="cs-CZ" sz="2000" b="1" dirty="0"/>
              <a:t>) - </a:t>
            </a:r>
            <a:r>
              <a:rPr lang="en-US" altLang="cs-CZ" sz="2000" b="1" i="1" dirty="0"/>
              <a:t>TEL/AML1</a:t>
            </a:r>
            <a:r>
              <a:rPr lang="en-US" altLang="cs-CZ" sz="2000" b="1" dirty="0"/>
              <a:t> - better prognosis !</a:t>
            </a:r>
          </a:p>
          <a:p>
            <a:pPr marL="0" indent="0">
              <a:buSzPct val="80000"/>
              <a:buNone/>
              <a:defRPr/>
            </a:pPr>
            <a:endParaRPr lang="cs-CZ" altLang="cs-CZ" sz="2000" dirty="0">
              <a:solidFill>
                <a:schemeClr val="accent6"/>
              </a:solidFill>
            </a:endParaRPr>
          </a:p>
          <a:p>
            <a:pPr marL="0" indent="0">
              <a:buSzPct val="80000"/>
              <a:buNone/>
              <a:defRPr/>
            </a:pPr>
            <a:r>
              <a:rPr lang="cs-CZ" altLang="cs-CZ" sz="2000" b="1" dirty="0" smtClean="0"/>
              <a:t>N</a:t>
            </a:r>
            <a:r>
              <a:rPr lang="en-US" altLang="cs-CZ" sz="2000" b="1" dirty="0" err="1" smtClean="0"/>
              <a:t>umerical</a:t>
            </a:r>
            <a:r>
              <a:rPr lang="en-US" altLang="cs-CZ" sz="2000" b="1" dirty="0" smtClean="0"/>
              <a:t> </a:t>
            </a:r>
            <a:r>
              <a:rPr lang="en-US" altLang="cs-CZ" sz="2000" b="1" dirty="0"/>
              <a:t>chromosome changes</a:t>
            </a:r>
          </a:p>
          <a:p>
            <a:pPr marL="0" indent="0">
              <a:buSzPct val="80000"/>
              <a:buNone/>
              <a:defRPr/>
            </a:pPr>
            <a:r>
              <a:rPr lang="cs-CZ" altLang="cs-CZ" sz="2000" dirty="0" smtClean="0">
                <a:solidFill>
                  <a:schemeClr val="accent6"/>
                </a:solidFill>
              </a:rPr>
              <a:t>a</a:t>
            </a:r>
            <a:r>
              <a:rPr lang="cs-CZ" altLang="cs-CZ" sz="2000" b="1" dirty="0" smtClean="0">
                <a:solidFill>
                  <a:schemeClr val="accent6"/>
                </a:solidFill>
              </a:rPr>
              <a:t>) </a:t>
            </a:r>
            <a:r>
              <a:rPr lang="en-US" altLang="cs-CZ" sz="2000" b="1" dirty="0" err="1" smtClean="0">
                <a:solidFill>
                  <a:schemeClr val="accent6"/>
                </a:solidFill>
              </a:rPr>
              <a:t>hyperdiploidy</a:t>
            </a:r>
            <a:r>
              <a:rPr lang="en-US" altLang="cs-CZ" sz="2000" b="1" dirty="0" smtClean="0">
                <a:solidFill>
                  <a:schemeClr val="accent6"/>
                </a:solidFill>
              </a:rPr>
              <a:t> </a:t>
            </a:r>
            <a:endParaRPr lang="en-US" altLang="cs-CZ" sz="2000" b="1" dirty="0">
              <a:solidFill>
                <a:schemeClr val="accent6"/>
              </a:solidFill>
            </a:endParaRPr>
          </a:p>
          <a:p>
            <a:pPr lvl="1">
              <a:defRPr/>
            </a:pPr>
            <a:r>
              <a:rPr lang="en-US" altLang="cs-CZ" sz="2000" dirty="0">
                <a:solidFill>
                  <a:schemeClr val="accent6"/>
                </a:solidFill>
              </a:rPr>
              <a:t>most common, </a:t>
            </a:r>
            <a:r>
              <a:rPr lang="en-US" altLang="cs-CZ" sz="2000" b="1" dirty="0">
                <a:solidFill>
                  <a:schemeClr val="accent6"/>
                </a:solidFill>
              </a:rPr>
              <a:t>more than 46 chromosomes</a:t>
            </a:r>
            <a:r>
              <a:rPr lang="en-US" altLang="cs-CZ" sz="2000" dirty="0">
                <a:solidFill>
                  <a:schemeClr val="accent6"/>
                </a:solidFill>
              </a:rPr>
              <a:t>, </a:t>
            </a:r>
            <a:r>
              <a:rPr lang="en-US" altLang="cs-CZ" sz="2000" b="1" dirty="0"/>
              <a:t>moderate </a:t>
            </a:r>
            <a:r>
              <a:rPr lang="en-US" altLang="cs-CZ" sz="2000" dirty="0"/>
              <a:t>prognosis</a:t>
            </a:r>
          </a:p>
          <a:p>
            <a:pPr lvl="1">
              <a:defRPr/>
            </a:pPr>
            <a:r>
              <a:rPr lang="en-US" altLang="cs-CZ" sz="2000" dirty="0">
                <a:solidFill>
                  <a:schemeClr val="accent6"/>
                </a:solidFill>
              </a:rPr>
              <a:t>more than 50 chromosomes, </a:t>
            </a:r>
            <a:r>
              <a:rPr lang="en-US" altLang="cs-CZ" sz="2000" dirty="0"/>
              <a:t>good prognosis</a:t>
            </a:r>
          </a:p>
          <a:p>
            <a:pPr lvl="1">
              <a:defRPr/>
            </a:pPr>
            <a:r>
              <a:rPr lang="en-US" altLang="cs-CZ" sz="2000" dirty="0">
                <a:solidFill>
                  <a:schemeClr val="accent6"/>
                </a:solidFill>
              </a:rPr>
              <a:t>supernumerary chromosomes 4, 6, 10, 14, 17, 18, 20 and 21</a:t>
            </a:r>
          </a:p>
          <a:p>
            <a:pPr marL="0" indent="0">
              <a:buSzPct val="80000"/>
              <a:buNone/>
              <a:defRPr/>
            </a:pPr>
            <a:r>
              <a:rPr lang="cs-CZ" altLang="cs-CZ" sz="2000" b="1" dirty="0" smtClean="0">
                <a:solidFill>
                  <a:schemeClr val="accent6"/>
                </a:solidFill>
              </a:rPr>
              <a:t>b) </a:t>
            </a:r>
            <a:r>
              <a:rPr lang="en-US" altLang="cs-CZ" sz="2000" b="1" dirty="0" err="1" smtClean="0">
                <a:solidFill>
                  <a:schemeClr val="accent6"/>
                </a:solidFill>
              </a:rPr>
              <a:t>hypodiploidy</a:t>
            </a:r>
            <a:r>
              <a:rPr lang="en-US" altLang="cs-CZ" sz="2000" b="1" dirty="0" smtClean="0">
                <a:solidFill>
                  <a:schemeClr val="accent6"/>
                </a:solidFill>
              </a:rPr>
              <a:t> </a:t>
            </a:r>
            <a:endParaRPr lang="en-US" altLang="cs-CZ" sz="2000" b="1" dirty="0">
              <a:solidFill>
                <a:schemeClr val="accent6"/>
              </a:solidFill>
            </a:endParaRPr>
          </a:p>
          <a:p>
            <a:pPr lvl="1">
              <a:defRPr/>
            </a:pPr>
            <a:r>
              <a:rPr lang="en-US" altLang="cs-CZ" sz="2000" dirty="0">
                <a:solidFill>
                  <a:schemeClr val="accent6"/>
                </a:solidFill>
              </a:rPr>
              <a:t>number less than 46, </a:t>
            </a:r>
            <a:r>
              <a:rPr lang="en-US" altLang="cs-CZ" sz="2000" dirty="0" err="1"/>
              <a:t>unfavourable</a:t>
            </a:r>
            <a:r>
              <a:rPr lang="en-US" altLang="cs-CZ" sz="2000" dirty="0"/>
              <a:t> prognosis</a:t>
            </a:r>
          </a:p>
          <a:p>
            <a:pPr lvl="1">
              <a:defRPr/>
            </a:pPr>
            <a:r>
              <a:rPr lang="en-US" altLang="cs-CZ" sz="2000" dirty="0">
                <a:solidFill>
                  <a:schemeClr val="accent6"/>
                </a:solidFill>
              </a:rPr>
              <a:t>the </a:t>
            </a:r>
            <a:r>
              <a:rPr lang="en-US" altLang="cs-CZ" sz="2000" dirty="0"/>
              <a:t>importance of I-FISH </a:t>
            </a:r>
            <a:r>
              <a:rPr lang="en-US" altLang="cs-CZ" sz="2000" dirty="0">
                <a:solidFill>
                  <a:schemeClr val="accent6"/>
                </a:solidFill>
              </a:rPr>
              <a:t>in detecting </a:t>
            </a:r>
            <a:r>
              <a:rPr lang="en-US" altLang="cs-CZ" sz="2000" dirty="0" err="1">
                <a:solidFill>
                  <a:schemeClr val="accent6"/>
                </a:solidFill>
              </a:rPr>
              <a:t>hyperdiploid</a:t>
            </a:r>
            <a:r>
              <a:rPr lang="en-US" altLang="cs-CZ" sz="2000" dirty="0">
                <a:solidFill>
                  <a:schemeClr val="accent6"/>
                </a:solidFill>
              </a:rPr>
              <a:t> and </a:t>
            </a:r>
            <a:r>
              <a:rPr lang="en-US" altLang="cs-CZ" sz="2000" dirty="0" err="1">
                <a:solidFill>
                  <a:schemeClr val="accent6"/>
                </a:solidFill>
              </a:rPr>
              <a:t>hypodiploid</a:t>
            </a:r>
            <a:r>
              <a:rPr lang="en-US" altLang="cs-CZ" sz="2000" dirty="0">
                <a:solidFill>
                  <a:schemeClr val="accent6"/>
                </a:solidFill>
              </a:rPr>
              <a:t> clones, the </a:t>
            </a:r>
            <a:r>
              <a:rPr lang="en-US" altLang="cs-CZ" sz="2000" dirty="0"/>
              <a:t>algorithm</a:t>
            </a:r>
            <a:r>
              <a:rPr lang="en-US" altLang="cs-CZ" sz="2000" dirty="0">
                <a:solidFill>
                  <a:schemeClr val="accent6"/>
                </a:solidFill>
              </a:rPr>
              <a:t> uses a panel of </a:t>
            </a:r>
            <a:r>
              <a:rPr lang="en-US" altLang="cs-CZ" sz="2000" b="1" dirty="0">
                <a:solidFill>
                  <a:schemeClr val="accent6"/>
                </a:solidFill>
              </a:rPr>
              <a:t>the 10 most frequently included chromosomes</a:t>
            </a:r>
            <a:r>
              <a:rPr lang="cs-CZ" altLang="cs-CZ" sz="2000" b="1" dirty="0">
                <a:solidFill>
                  <a:schemeClr val="accent6"/>
                </a:solidFill>
              </a:rPr>
              <a:t/>
            </a:r>
            <a:br>
              <a:rPr lang="cs-CZ" altLang="cs-CZ" sz="2000" b="1" dirty="0">
                <a:solidFill>
                  <a:schemeClr val="accent6"/>
                </a:solidFill>
              </a:rPr>
            </a:br>
            <a:endParaRPr lang="cs-CZ" altLang="cs-CZ" b="1" dirty="0" smtClean="0">
              <a:solidFill>
                <a:schemeClr val="accent6"/>
              </a:solidFill>
              <a:latin typeface="Times New Roman CE" pitchFamily="18"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11188" y="476250"/>
            <a:ext cx="7848600" cy="762000"/>
          </a:xfrm>
        </p:spPr>
        <p:txBody>
          <a:bodyPr/>
          <a:lstStyle/>
          <a:p>
            <a:r>
              <a:rPr lang="cs-CZ" altLang="cs-CZ" sz="3600" b="1" dirty="0" err="1">
                <a:latin typeface="+mn-lt"/>
              </a:rPr>
              <a:t>Chronic</a:t>
            </a:r>
            <a:r>
              <a:rPr lang="cs-CZ" altLang="cs-CZ" sz="3600" b="1" dirty="0">
                <a:latin typeface="+mn-lt"/>
              </a:rPr>
              <a:t> </a:t>
            </a:r>
            <a:r>
              <a:rPr lang="cs-CZ" altLang="cs-CZ" sz="3600" b="1" dirty="0" err="1">
                <a:latin typeface="+mn-lt"/>
              </a:rPr>
              <a:t>Lymphocytic</a:t>
            </a:r>
            <a:r>
              <a:rPr lang="cs-CZ" altLang="cs-CZ" sz="3600" b="1" dirty="0">
                <a:latin typeface="+mn-lt"/>
              </a:rPr>
              <a:t> </a:t>
            </a:r>
            <a:r>
              <a:rPr lang="cs-CZ" altLang="cs-CZ" sz="3600" b="1" dirty="0" err="1">
                <a:latin typeface="+mn-lt"/>
              </a:rPr>
              <a:t>Leukemia</a:t>
            </a:r>
            <a:endParaRPr lang="cs-CZ" altLang="cs-CZ" sz="3600" b="1" dirty="0" smtClean="0">
              <a:latin typeface="+mn-lt"/>
            </a:endParaRPr>
          </a:p>
        </p:txBody>
      </p:sp>
      <p:sp>
        <p:nvSpPr>
          <p:cNvPr id="61443" name="Rectangle 3"/>
          <p:cNvSpPr>
            <a:spLocks noGrp="1" noChangeArrowheads="1"/>
          </p:cNvSpPr>
          <p:nvPr>
            <p:ph type="body" sz="half" idx="1"/>
          </p:nvPr>
        </p:nvSpPr>
        <p:spPr>
          <a:xfrm>
            <a:off x="228600" y="1412875"/>
            <a:ext cx="6400800" cy="5445125"/>
          </a:xfrm>
        </p:spPr>
        <p:txBody>
          <a:bodyPr/>
          <a:lstStyle/>
          <a:p>
            <a:pPr>
              <a:buSzPct val="80000"/>
              <a:buFont typeface="Monotype Sorts" pitchFamily="2" charset="2"/>
              <a:buChar char="n"/>
            </a:pPr>
            <a:r>
              <a:rPr lang="en-US" altLang="cs-CZ" sz="1800" dirty="0">
                <a:solidFill>
                  <a:schemeClr val="accent2"/>
                </a:solidFill>
                <a:latin typeface="Times New Roman CE" panose="02020603050405020304" pitchFamily="18" charset="0"/>
              </a:rPr>
              <a:t>little cell proliferation activity </a:t>
            </a:r>
            <a:r>
              <a:rPr lang="en-US" altLang="cs-CZ" sz="1800" i="1" dirty="0">
                <a:solidFill>
                  <a:schemeClr val="accent2"/>
                </a:solidFill>
                <a:latin typeface="Times New Roman CE" panose="02020603050405020304" pitchFamily="18" charset="0"/>
              </a:rPr>
              <a:t>in vitro</a:t>
            </a:r>
            <a:r>
              <a:rPr lang="en-US" altLang="cs-CZ" sz="1800" dirty="0">
                <a:solidFill>
                  <a:schemeClr val="accent2"/>
                </a:solidFill>
                <a:latin typeface="Times New Roman CE" panose="02020603050405020304" pitchFamily="18" charset="0"/>
              </a:rPr>
              <a:t>, often normal karyotype </a:t>
            </a:r>
            <a:r>
              <a:rPr lang="en-US" altLang="cs-CZ" sz="1800" dirty="0" smtClean="0">
                <a:solidFill>
                  <a:schemeClr val="accent2"/>
                </a:solidFill>
                <a:latin typeface="Times New Roman CE" panose="02020603050405020304" pitchFamily="18" charset="0"/>
              </a:rPr>
              <a:t>found</a:t>
            </a:r>
            <a:endParaRPr lang="cs-CZ" altLang="cs-CZ" sz="1800" dirty="0" smtClean="0">
              <a:solidFill>
                <a:schemeClr val="accent2"/>
              </a:solidFill>
              <a:latin typeface="Times New Roman CE" panose="02020603050405020304" pitchFamily="18" charset="0"/>
            </a:endParaRPr>
          </a:p>
          <a:p>
            <a:pPr>
              <a:buSzPct val="80000"/>
              <a:buFont typeface="Monotype Sorts" pitchFamily="2" charset="2"/>
              <a:buChar char="n"/>
            </a:pPr>
            <a:r>
              <a:rPr lang="cs-CZ" altLang="cs-CZ" sz="1800" b="1" dirty="0" err="1" smtClean="0">
                <a:solidFill>
                  <a:schemeClr val="accent2"/>
                </a:solidFill>
                <a:latin typeface="Times New Roman CE" panose="02020603050405020304" pitchFamily="18" charset="0"/>
              </a:rPr>
              <a:t>CHAs</a:t>
            </a:r>
            <a:r>
              <a:rPr lang="cs-CZ" altLang="cs-CZ" sz="1800" b="1" dirty="0" smtClean="0">
                <a:solidFill>
                  <a:schemeClr val="accent2"/>
                </a:solidFill>
                <a:latin typeface="Times New Roman CE" panose="02020603050405020304" pitchFamily="18" charset="0"/>
              </a:rPr>
              <a:t> </a:t>
            </a:r>
            <a:r>
              <a:rPr lang="cs-CZ" altLang="cs-CZ" sz="1800" dirty="0" err="1" smtClean="0">
                <a:solidFill>
                  <a:schemeClr val="accent2"/>
                </a:solidFill>
                <a:latin typeface="Times New Roman CE" panose="02020603050405020304" pitchFamily="18" charset="0"/>
              </a:rPr>
              <a:t>found</a:t>
            </a:r>
            <a:r>
              <a:rPr lang="cs-CZ" altLang="cs-CZ" sz="1800" dirty="0" smtClean="0">
                <a:solidFill>
                  <a:schemeClr val="accent2"/>
                </a:solidFill>
                <a:latin typeface="Times New Roman CE" panose="02020603050405020304" pitchFamily="18" charset="0"/>
              </a:rPr>
              <a:t> in </a:t>
            </a:r>
            <a:r>
              <a:rPr lang="en-US" altLang="cs-CZ" sz="1800" dirty="0" smtClean="0">
                <a:solidFill>
                  <a:schemeClr val="accent2"/>
                </a:solidFill>
                <a:latin typeface="Times New Roman CE" panose="02020603050405020304" pitchFamily="18" charset="0"/>
              </a:rPr>
              <a:t>more </a:t>
            </a:r>
            <a:r>
              <a:rPr lang="en-US" altLang="cs-CZ" sz="1800" dirty="0">
                <a:solidFill>
                  <a:schemeClr val="accent2"/>
                </a:solidFill>
                <a:latin typeface="Times New Roman CE" panose="02020603050405020304" pitchFamily="18" charset="0"/>
              </a:rPr>
              <a:t>than </a:t>
            </a:r>
            <a:r>
              <a:rPr lang="en-US" altLang="cs-CZ" sz="1800" b="1" dirty="0">
                <a:solidFill>
                  <a:schemeClr val="accent2"/>
                </a:solidFill>
                <a:latin typeface="Times New Roman CE" panose="02020603050405020304" pitchFamily="18" charset="0"/>
              </a:rPr>
              <a:t>40% of CLL </a:t>
            </a:r>
            <a:r>
              <a:rPr lang="en-US" altLang="cs-CZ" sz="1800" dirty="0" smtClean="0">
                <a:solidFill>
                  <a:schemeClr val="accent2"/>
                </a:solidFill>
                <a:latin typeface="Times New Roman CE" panose="02020603050405020304" pitchFamily="18" charset="0"/>
              </a:rPr>
              <a:t>patients</a:t>
            </a:r>
            <a:r>
              <a:rPr lang="cs-CZ" altLang="cs-CZ" sz="1800" dirty="0" smtClean="0">
                <a:solidFill>
                  <a:schemeClr val="accent2"/>
                </a:solidFill>
                <a:latin typeface="Times New Roman CE" panose="02020603050405020304" pitchFamily="18" charset="0"/>
              </a:rPr>
              <a:t> </a:t>
            </a:r>
            <a:r>
              <a:rPr lang="cs-CZ" altLang="cs-CZ" sz="1800" b="1" dirty="0" err="1" smtClean="0">
                <a:solidFill>
                  <a:schemeClr val="accent2"/>
                </a:solidFill>
                <a:latin typeface="Times New Roman CE" panose="02020603050405020304" pitchFamily="18" charset="0"/>
              </a:rPr>
              <a:t>with</a:t>
            </a:r>
            <a:r>
              <a:rPr lang="cs-CZ" altLang="cs-CZ" sz="1800" b="1" dirty="0" smtClean="0">
                <a:solidFill>
                  <a:schemeClr val="accent2"/>
                </a:solidFill>
                <a:latin typeface="Times New Roman CE" panose="02020603050405020304" pitchFamily="18" charset="0"/>
              </a:rPr>
              <a:t> </a:t>
            </a:r>
            <a:r>
              <a:rPr lang="en-US" altLang="cs-CZ" sz="1800" b="1" dirty="0" smtClean="0">
                <a:solidFill>
                  <a:schemeClr val="accent2"/>
                </a:solidFill>
                <a:latin typeface="Times New Roman CE" panose="02020603050405020304" pitchFamily="18" charset="0"/>
              </a:rPr>
              <a:t>FISH</a:t>
            </a:r>
            <a:endParaRPr lang="cs-CZ" altLang="cs-CZ" sz="1800" b="1" dirty="0" smtClean="0">
              <a:solidFill>
                <a:schemeClr val="accent2"/>
              </a:solidFill>
              <a:latin typeface="Times New Roman CE" panose="02020603050405020304" pitchFamily="18" charset="0"/>
            </a:endParaRPr>
          </a:p>
          <a:p>
            <a:pPr marL="0" indent="0">
              <a:buSzPct val="80000"/>
              <a:buNone/>
            </a:pPr>
            <a:endParaRPr lang="cs-CZ" altLang="cs-CZ" sz="1800" b="1" u="sng" dirty="0" smtClean="0">
              <a:latin typeface="Times New Roman CE" panose="02020603050405020304" pitchFamily="18" charset="0"/>
            </a:endParaRPr>
          </a:p>
          <a:p>
            <a:pPr marL="0" indent="0">
              <a:buSzPct val="80000"/>
              <a:buNone/>
            </a:pPr>
            <a:r>
              <a:rPr lang="cs-CZ" altLang="cs-CZ" sz="2000" b="1" u="sng" dirty="0" err="1" smtClean="0">
                <a:latin typeface="Times New Roman CE" panose="02020603050405020304" pitchFamily="18" charset="0"/>
              </a:rPr>
              <a:t>Trisomy</a:t>
            </a:r>
            <a:r>
              <a:rPr lang="cs-CZ" altLang="cs-CZ" sz="2000" b="1" u="sng" dirty="0" smtClean="0">
                <a:latin typeface="Times New Roman CE" panose="02020603050405020304" pitchFamily="18" charset="0"/>
              </a:rPr>
              <a:t> </a:t>
            </a:r>
            <a:r>
              <a:rPr lang="cs-CZ" altLang="cs-CZ" sz="2000" b="1" u="sng" dirty="0">
                <a:latin typeface="Times New Roman CE" panose="02020603050405020304" pitchFamily="18" charset="0"/>
              </a:rPr>
              <a:t>12</a:t>
            </a:r>
          </a:p>
          <a:p>
            <a:pPr lvl="1"/>
            <a:r>
              <a:rPr lang="cs-CZ" altLang="cs-CZ" sz="1800" dirty="0">
                <a:solidFill>
                  <a:schemeClr val="accent2"/>
                </a:solidFill>
                <a:latin typeface="Times New Roman CE" panose="02020603050405020304" pitchFamily="18" charset="0"/>
              </a:rPr>
              <a:t>most </a:t>
            </a:r>
            <a:r>
              <a:rPr lang="cs-CZ" altLang="cs-CZ" sz="1800" dirty="0" err="1">
                <a:solidFill>
                  <a:schemeClr val="accent2"/>
                </a:solidFill>
                <a:latin typeface="Times New Roman CE" panose="02020603050405020304" pitchFamily="18" charset="0"/>
              </a:rPr>
              <a:t>common</a:t>
            </a:r>
            <a:r>
              <a:rPr lang="cs-CZ" altLang="cs-CZ" sz="1800" dirty="0">
                <a:solidFill>
                  <a:schemeClr val="accent2"/>
                </a:solidFill>
                <a:latin typeface="Times New Roman CE" panose="02020603050405020304" pitchFamily="18" charset="0"/>
              </a:rPr>
              <a:t>, in B-CLL, more </a:t>
            </a:r>
            <a:r>
              <a:rPr lang="cs-CZ" altLang="cs-CZ" sz="1800" dirty="0" err="1">
                <a:solidFill>
                  <a:schemeClr val="accent2"/>
                </a:solidFill>
                <a:latin typeface="Times New Roman CE" panose="02020603050405020304" pitchFamily="18" charset="0"/>
              </a:rPr>
              <a:t>than</a:t>
            </a:r>
            <a:r>
              <a:rPr lang="cs-CZ" altLang="cs-CZ" sz="1800" dirty="0">
                <a:solidFill>
                  <a:schemeClr val="accent2"/>
                </a:solidFill>
                <a:latin typeface="Times New Roman CE" panose="02020603050405020304" pitchFamily="18" charset="0"/>
              </a:rPr>
              <a:t> </a:t>
            </a:r>
            <a:r>
              <a:rPr lang="cs-CZ" altLang="cs-CZ" sz="1800" b="1" dirty="0">
                <a:solidFill>
                  <a:schemeClr val="accent2"/>
                </a:solidFill>
                <a:latin typeface="Times New Roman CE" panose="02020603050405020304" pitchFamily="18" charset="0"/>
              </a:rPr>
              <a:t>20% </a:t>
            </a:r>
            <a:r>
              <a:rPr lang="cs-CZ" altLang="cs-CZ" sz="1800" b="1" dirty="0" err="1">
                <a:solidFill>
                  <a:schemeClr val="accent2"/>
                </a:solidFill>
                <a:latin typeface="Times New Roman CE" panose="02020603050405020304" pitchFamily="18" charset="0"/>
              </a:rPr>
              <a:t>of</a:t>
            </a:r>
            <a:r>
              <a:rPr lang="cs-CZ" altLang="cs-CZ" sz="1800" b="1" dirty="0">
                <a:solidFill>
                  <a:schemeClr val="accent2"/>
                </a:solidFill>
                <a:latin typeface="Times New Roman CE" panose="02020603050405020304" pitchFamily="18" charset="0"/>
              </a:rPr>
              <a:t> </a:t>
            </a:r>
            <a:r>
              <a:rPr lang="cs-CZ" altLang="cs-CZ" sz="1800" b="1" dirty="0" err="1">
                <a:solidFill>
                  <a:schemeClr val="accent2"/>
                </a:solidFill>
                <a:latin typeface="Times New Roman CE" panose="02020603050405020304" pitchFamily="18" charset="0"/>
              </a:rPr>
              <a:t>patients</a:t>
            </a:r>
            <a:endParaRPr lang="cs-CZ" altLang="cs-CZ" sz="1800" b="1" dirty="0">
              <a:solidFill>
                <a:schemeClr val="accent2"/>
              </a:solidFill>
              <a:latin typeface="Times New Roman CE" panose="02020603050405020304" pitchFamily="18" charset="0"/>
            </a:endParaRPr>
          </a:p>
          <a:p>
            <a:pPr lvl="1"/>
            <a:r>
              <a:rPr lang="cs-CZ" altLang="cs-CZ" sz="1800" dirty="0" err="1">
                <a:solidFill>
                  <a:schemeClr val="accent2"/>
                </a:solidFill>
                <a:latin typeface="Times New Roman CE" panose="02020603050405020304" pitchFamily="18" charset="0"/>
              </a:rPr>
              <a:t>often</a:t>
            </a:r>
            <a:r>
              <a:rPr lang="cs-CZ" altLang="cs-CZ" sz="1800" dirty="0">
                <a:solidFill>
                  <a:schemeClr val="accent2"/>
                </a:solidFill>
                <a:latin typeface="Times New Roman CE" panose="02020603050405020304" pitchFamily="18" charset="0"/>
              </a:rPr>
              <a:t> </a:t>
            </a:r>
            <a:r>
              <a:rPr lang="cs-CZ" altLang="cs-CZ" sz="1800" dirty="0" err="1">
                <a:solidFill>
                  <a:schemeClr val="accent2"/>
                </a:solidFill>
                <a:latin typeface="Times New Roman CE" panose="02020603050405020304" pitchFamily="18" charset="0"/>
              </a:rPr>
              <a:t>combined</a:t>
            </a:r>
            <a:r>
              <a:rPr lang="cs-CZ" altLang="cs-CZ" sz="1800" dirty="0">
                <a:solidFill>
                  <a:schemeClr val="accent2"/>
                </a:solidFill>
                <a:latin typeface="Times New Roman CE" panose="02020603050405020304" pitchFamily="18" charset="0"/>
              </a:rPr>
              <a:t> </a:t>
            </a:r>
            <a:r>
              <a:rPr lang="cs-CZ" altLang="cs-CZ" sz="1800" dirty="0" err="1">
                <a:solidFill>
                  <a:schemeClr val="accent2"/>
                </a:solidFill>
                <a:latin typeface="Times New Roman CE" panose="02020603050405020304" pitchFamily="18" charset="0"/>
              </a:rPr>
              <a:t>with</a:t>
            </a:r>
            <a:r>
              <a:rPr lang="cs-CZ" altLang="cs-CZ" sz="1800" dirty="0">
                <a:solidFill>
                  <a:schemeClr val="accent2"/>
                </a:solidFill>
                <a:latin typeface="Times New Roman CE" panose="02020603050405020304" pitchFamily="18" charset="0"/>
              </a:rPr>
              <a:t> </a:t>
            </a:r>
            <a:r>
              <a:rPr lang="cs-CZ" altLang="cs-CZ" sz="1800" b="1" dirty="0" err="1" smtClean="0">
                <a:solidFill>
                  <a:schemeClr val="accent2"/>
                </a:solidFill>
                <a:latin typeface="Times New Roman CE" panose="02020603050405020304" pitchFamily="18" charset="0"/>
              </a:rPr>
              <a:t>del</a:t>
            </a:r>
            <a:r>
              <a:rPr lang="cs-CZ" altLang="cs-CZ" sz="1800" b="1" dirty="0" smtClean="0">
                <a:solidFill>
                  <a:schemeClr val="accent2"/>
                </a:solidFill>
                <a:latin typeface="Times New Roman CE" panose="02020603050405020304" pitchFamily="18" charset="0"/>
              </a:rPr>
              <a:t>(13q)</a:t>
            </a:r>
            <a:r>
              <a:rPr lang="cs-CZ" altLang="cs-CZ" sz="1800" dirty="0" smtClean="0">
                <a:solidFill>
                  <a:schemeClr val="accent2"/>
                </a:solidFill>
                <a:latin typeface="Times New Roman CE" panose="02020603050405020304" pitchFamily="18" charset="0"/>
              </a:rPr>
              <a:t>, </a:t>
            </a:r>
            <a:r>
              <a:rPr lang="cs-CZ" altLang="cs-CZ" sz="1800" dirty="0" err="1">
                <a:solidFill>
                  <a:schemeClr val="accent2"/>
                </a:solidFill>
                <a:latin typeface="Times New Roman CE" panose="02020603050405020304" pitchFamily="18" charset="0"/>
              </a:rPr>
              <a:t>del</a:t>
            </a:r>
            <a:r>
              <a:rPr lang="cs-CZ" altLang="cs-CZ" sz="1800" dirty="0">
                <a:solidFill>
                  <a:schemeClr val="accent2"/>
                </a:solidFill>
                <a:latin typeface="Times New Roman CE" panose="02020603050405020304" pitchFamily="18" charset="0"/>
              </a:rPr>
              <a:t>(6q), </a:t>
            </a:r>
            <a:r>
              <a:rPr lang="cs-CZ" altLang="cs-CZ" sz="1800" b="1" dirty="0" err="1">
                <a:solidFill>
                  <a:schemeClr val="accent2"/>
                </a:solidFill>
                <a:latin typeface="Times New Roman CE" panose="02020603050405020304" pitchFamily="18" charset="0"/>
              </a:rPr>
              <a:t>del</a:t>
            </a:r>
            <a:r>
              <a:rPr lang="cs-CZ" altLang="cs-CZ" sz="1800" b="1" dirty="0">
                <a:solidFill>
                  <a:schemeClr val="accent2"/>
                </a:solidFill>
                <a:latin typeface="Times New Roman CE" panose="02020603050405020304" pitchFamily="18" charset="0"/>
              </a:rPr>
              <a:t>(17p), </a:t>
            </a:r>
            <a:r>
              <a:rPr lang="cs-CZ" altLang="cs-CZ" sz="1800" dirty="0" err="1">
                <a:solidFill>
                  <a:schemeClr val="accent2"/>
                </a:solidFill>
                <a:latin typeface="Times New Roman CE" panose="02020603050405020304" pitchFamily="18" charset="0"/>
              </a:rPr>
              <a:t>or</a:t>
            </a:r>
            <a:r>
              <a:rPr lang="cs-CZ" altLang="cs-CZ" sz="1800" dirty="0">
                <a:solidFill>
                  <a:schemeClr val="accent2"/>
                </a:solidFill>
                <a:latin typeface="Times New Roman CE" panose="02020603050405020304" pitchFamily="18" charset="0"/>
              </a:rPr>
              <a:t> </a:t>
            </a:r>
            <a:r>
              <a:rPr lang="cs-CZ" altLang="cs-CZ" sz="1800" dirty="0" err="1">
                <a:solidFill>
                  <a:schemeClr val="accent2"/>
                </a:solidFill>
                <a:latin typeface="Times New Roman CE" panose="02020603050405020304" pitchFamily="18" charset="0"/>
              </a:rPr>
              <a:t>complex</a:t>
            </a:r>
            <a:r>
              <a:rPr lang="cs-CZ" altLang="cs-CZ" sz="1800" dirty="0">
                <a:solidFill>
                  <a:schemeClr val="accent2"/>
                </a:solidFill>
                <a:latin typeface="Times New Roman CE" panose="02020603050405020304" pitchFamily="18" charset="0"/>
              </a:rPr>
              <a:t> </a:t>
            </a:r>
            <a:r>
              <a:rPr lang="cs-CZ" altLang="cs-CZ" sz="1800" dirty="0" err="1">
                <a:solidFill>
                  <a:schemeClr val="accent2"/>
                </a:solidFill>
                <a:latin typeface="Times New Roman CE" panose="02020603050405020304" pitchFamily="18" charset="0"/>
              </a:rPr>
              <a:t>rearrangements</a:t>
            </a:r>
            <a:endParaRPr lang="cs-CZ" altLang="cs-CZ" sz="1800" dirty="0">
              <a:solidFill>
                <a:schemeClr val="accent2"/>
              </a:solidFill>
              <a:latin typeface="Times New Roman CE" panose="02020603050405020304" pitchFamily="18" charset="0"/>
            </a:endParaRPr>
          </a:p>
          <a:p>
            <a:pPr lvl="1"/>
            <a:r>
              <a:rPr lang="cs-CZ" altLang="cs-CZ" sz="1800" dirty="0" err="1">
                <a:solidFill>
                  <a:schemeClr val="accent2"/>
                </a:solidFill>
                <a:latin typeface="Times New Roman CE" panose="02020603050405020304" pitchFamily="18" charset="0"/>
              </a:rPr>
              <a:t>median</a:t>
            </a:r>
            <a:r>
              <a:rPr lang="cs-CZ" altLang="cs-CZ" sz="1800" dirty="0">
                <a:solidFill>
                  <a:schemeClr val="accent2"/>
                </a:solidFill>
                <a:latin typeface="Times New Roman CE" panose="02020603050405020304" pitchFamily="18" charset="0"/>
              </a:rPr>
              <a:t> </a:t>
            </a:r>
            <a:r>
              <a:rPr lang="cs-CZ" altLang="cs-CZ" sz="1800" dirty="0" err="1">
                <a:solidFill>
                  <a:schemeClr val="accent2"/>
                </a:solidFill>
                <a:latin typeface="Times New Roman CE" panose="02020603050405020304" pitchFamily="18" charset="0"/>
              </a:rPr>
              <a:t>survival</a:t>
            </a:r>
            <a:r>
              <a:rPr lang="cs-CZ" altLang="cs-CZ" sz="1800" dirty="0">
                <a:solidFill>
                  <a:schemeClr val="accent2"/>
                </a:solidFill>
                <a:latin typeface="Times New Roman CE" panose="02020603050405020304" pitchFamily="18" charset="0"/>
              </a:rPr>
              <a:t> </a:t>
            </a:r>
            <a:r>
              <a:rPr lang="cs-CZ" altLang="cs-CZ" sz="1800" b="1" dirty="0">
                <a:solidFill>
                  <a:schemeClr val="accent2"/>
                </a:solidFill>
                <a:latin typeface="Times New Roman CE" panose="02020603050405020304" pitchFamily="18" charset="0"/>
              </a:rPr>
              <a:t>3-4 </a:t>
            </a:r>
            <a:r>
              <a:rPr lang="cs-CZ" altLang="cs-CZ" sz="1800" b="1" dirty="0" err="1">
                <a:solidFill>
                  <a:schemeClr val="accent2"/>
                </a:solidFill>
                <a:latin typeface="Times New Roman CE" panose="02020603050405020304" pitchFamily="18" charset="0"/>
              </a:rPr>
              <a:t>years</a:t>
            </a:r>
            <a:r>
              <a:rPr lang="cs-CZ" altLang="cs-CZ" sz="1800" b="1" dirty="0">
                <a:solidFill>
                  <a:schemeClr val="accent2"/>
                </a:solidFill>
                <a:latin typeface="Times New Roman CE" panose="02020603050405020304" pitchFamily="18" charset="0"/>
              </a:rPr>
              <a:t>, </a:t>
            </a:r>
            <a:r>
              <a:rPr lang="cs-CZ" altLang="cs-CZ" sz="1800" b="1" dirty="0" err="1">
                <a:solidFill>
                  <a:schemeClr val="accent2"/>
                </a:solidFill>
                <a:latin typeface="Times New Roman CE" panose="02020603050405020304" pitchFamily="18" charset="0"/>
              </a:rPr>
              <a:t>better</a:t>
            </a:r>
            <a:r>
              <a:rPr lang="cs-CZ" altLang="cs-CZ" sz="1800" b="1" dirty="0">
                <a:solidFill>
                  <a:schemeClr val="accent2"/>
                </a:solidFill>
                <a:latin typeface="Times New Roman CE" panose="02020603050405020304" pitchFamily="18" charset="0"/>
              </a:rPr>
              <a:t> response to </a:t>
            </a:r>
            <a:r>
              <a:rPr lang="cs-CZ" altLang="cs-CZ" sz="1800" b="1" dirty="0" err="1">
                <a:solidFill>
                  <a:schemeClr val="accent2"/>
                </a:solidFill>
                <a:latin typeface="Times New Roman CE" panose="02020603050405020304" pitchFamily="18" charset="0"/>
              </a:rPr>
              <a:t>chemotherapy</a:t>
            </a:r>
            <a:r>
              <a:rPr lang="cs-CZ" altLang="cs-CZ" sz="1800" b="1" dirty="0">
                <a:solidFill>
                  <a:schemeClr val="accent2"/>
                </a:solidFill>
                <a:latin typeface="Times New Roman CE" panose="02020603050405020304" pitchFamily="18" charset="0"/>
              </a:rPr>
              <a:t> </a:t>
            </a:r>
          </a:p>
          <a:p>
            <a:pPr marL="0" indent="0">
              <a:buSzPct val="80000"/>
              <a:buNone/>
            </a:pPr>
            <a:r>
              <a:rPr lang="cs-CZ" altLang="cs-CZ" sz="2000" b="1" u="sng" dirty="0" err="1" smtClean="0">
                <a:latin typeface="Times New Roman CE" panose="02020603050405020304" pitchFamily="18" charset="0"/>
              </a:rPr>
              <a:t>del</a:t>
            </a:r>
            <a:r>
              <a:rPr lang="cs-CZ" altLang="cs-CZ" sz="2000" b="1" u="sng" dirty="0" smtClean="0">
                <a:latin typeface="Times New Roman CE" panose="02020603050405020304" pitchFamily="18" charset="0"/>
              </a:rPr>
              <a:t>(13q)</a:t>
            </a:r>
            <a:endParaRPr lang="cs-CZ" altLang="cs-CZ" sz="2000" b="1" u="sng" dirty="0">
              <a:latin typeface="Times New Roman CE" panose="02020603050405020304" pitchFamily="18" charset="0"/>
            </a:endParaRPr>
          </a:p>
          <a:p>
            <a:pPr lvl="1"/>
            <a:r>
              <a:rPr lang="cs-CZ" altLang="cs-CZ" sz="1800" b="1" i="1" dirty="0">
                <a:solidFill>
                  <a:schemeClr val="accent2"/>
                </a:solidFill>
                <a:latin typeface="Times New Roman CE" panose="02020603050405020304" pitchFamily="18" charset="0"/>
              </a:rPr>
              <a:t>RB1 gene</a:t>
            </a:r>
            <a:r>
              <a:rPr lang="cs-CZ" altLang="cs-CZ" sz="1800" b="1" dirty="0">
                <a:solidFill>
                  <a:schemeClr val="accent2"/>
                </a:solidFill>
                <a:latin typeface="Times New Roman CE" panose="02020603050405020304" pitchFamily="18" charset="0"/>
              </a:rPr>
              <a:t>, </a:t>
            </a:r>
            <a:r>
              <a:rPr lang="cs-CZ" altLang="cs-CZ" sz="1800" dirty="0" err="1">
                <a:solidFill>
                  <a:schemeClr val="accent2"/>
                </a:solidFill>
                <a:latin typeface="Times New Roman CE" panose="02020603050405020304" pitchFamily="18" charset="0"/>
              </a:rPr>
              <a:t>the</a:t>
            </a:r>
            <a:r>
              <a:rPr lang="cs-CZ" altLang="cs-CZ" sz="1800" dirty="0">
                <a:solidFill>
                  <a:schemeClr val="accent2"/>
                </a:solidFill>
                <a:latin typeface="Times New Roman CE" panose="02020603050405020304" pitchFamily="18" charset="0"/>
              </a:rPr>
              <a:t> most </a:t>
            </a:r>
            <a:r>
              <a:rPr lang="cs-CZ" altLang="cs-CZ" sz="1800" dirty="0" err="1">
                <a:solidFill>
                  <a:schemeClr val="accent2"/>
                </a:solidFill>
                <a:latin typeface="Times New Roman CE" panose="02020603050405020304" pitchFamily="18" charset="0"/>
              </a:rPr>
              <a:t>common</a:t>
            </a:r>
            <a:r>
              <a:rPr lang="cs-CZ" altLang="cs-CZ" sz="1800" dirty="0">
                <a:solidFill>
                  <a:schemeClr val="accent2"/>
                </a:solidFill>
                <a:latin typeface="Times New Roman CE" panose="02020603050405020304" pitchFamily="18" charset="0"/>
              </a:rPr>
              <a:t> </a:t>
            </a:r>
            <a:r>
              <a:rPr lang="cs-CZ" altLang="cs-CZ" sz="1800" dirty="0" err="1">
                <a:solidFill>
                  <a:schemeClr val="accent2"/>
                </a:solidFill>
                <a:latin typeface="Times New Roman CE" panose="02020603050405020304" pitchFamily="18" charset="0"/>
              </a:rPr>
              <a:t>alteration</a:t>
            </a:r>
            <a:r>
              <a:rPr lang="cs-CZ" altLang="cs-CZ" sz="1800" dirty="0">
                <a:solidFill>
                  <a:schemeClr val="accent2"/>
                </a:solidFill>
                <a:latin typeface="Times New Roman CE" panose="02020603050405020304" pitchFamily="18" charset="0"/>
              </a:rPr>
              <a:t> </a:t>
            </a:r>
            <a:r>
              <a:rPr lang="cs-CZ" altLang="cs-CZ" sz="1800" dirty="0" err="1">
                <a:solidFill>
                  <a:schemeClr val="accent2"/>
                </a:solidFill>
                <a:latin typeface="Times New Roman CE" panose="02020603050405020304" pitchFamily="18" charset="0"/>
              </a:rPr>
              <a:t>after</a:t>
            </a:r>
            <a:r>
              <a:rPr lang="cs-CZ" altLang="cs-CZ" sz="1800" dirty="0">
                <a:solidFill>
                  <a:schemeClr val="accent2"/>
                </a:solidFill>
                <a:latin typeface="Times New Roman CE" panose="02020603050405020304" pitchFamily="18" charset="0"/>
              </a:rPr>
              <a:t> </a:t>
            </a:r>
            <a:r>
              <a:rPr lang="cs-CZ" altLang="cs-CZ" sz="1800" dirty="0" err="1">
                <a:solidFill>
                  <a:schemeClr val="accent2"/>
                </a:solidFill>
                <a:latin typeface="Times New Roman CE" panose="02020603050405020304" pitchFamily="18" charset="0"/>
              </a:rPr>
              <a:t>trisomy</a:t>
            </a:r>
            <a:r>
              <a:rPr lang="cs-CZ" altLang="cs-CZ" sz="1800" dirty="0">
                <a:solidFill>
                  <a:schemeClr val="accent2"/>
                </a:solidFill>
                <a:latin typeface="Times New Roman CE" panose="02020603050405020304" pitchFamily="18" charset="0"/>
              </a:rPr>
              <a:t> </a:t>
            </a:r>
            <a:r>
              <a:rPr lang="cs-CZ" altLang="cs-CZ" sz="1800" dirty="0" smtClean="0">
                <a:solidFill>
                  <a:schemeClr val="accent2"/>
                </a:solidFill>
                <a:latin typeface="Times New Roman CE" panose="02020603050405020304" pitchFamily="18" charset="0"/>
              </a:rPr>
              <a:t>12 </a:t>
            </a:r>
          </a:p>
          <a:p>
            <a:pPr marL="0" indent="0">
              <a:buSzPct val="80000"/>
              <a:buNone/>
            </a:pPr>
            <a:endParaRPr lang="cs-CZ" altLang="cs-CZ" sz="1800" b="1" dirty="0">
              <a:solidFill>
                <a:schemeClr val="accent2"/>
              </a:solidFill>
              <a:latin typeface="Times New Roman CE" panose="02020603050405020304" pitchFamily="18" charset="0"/>
            </a:endParaRPr>
          </a:p>
          <a:p>
            <a:pPr marL="0" indent="0">
              <a:buSzPct val="80000"/>
              <a:buNone/>
            </a:pPr>
            <a:r>
              <a:rPr lang="cs-CZ" altLang="cs-CZ" sz="2000" b="1" u="sng" dirty="0" err="1" smtClean="0">
                <a:latin typeface="Times New Roman CE" panose="02020603050405020304" pitchFamily="18" charset="0"/>
              </a:rPr>
              <a:t>del</a:t>
            </a:r>
            <a:r>
              <a:rPr lang="cs-CZ" altLang="cs-CZ" sz="2000" b="1" u="sng" dirty="0" smtClean="0">
                <a:latin typeface="Times New Roman CE" panose="02020603050405020304" pitchFamily="18" charset="0"/>
              </a:rPr>
              <a:t>(17p</a:t>
            </a:r>
            <a:r>
              <a:rPr lang="cs-CZ" altLang="cs-CZ" sz="2000" b="1" u="sng" dirty="0">
                <a:latin typeface="Times New Roman CE" panose="02020603050405020304" pitchFamily="18" charset="0"/>
              </a:rPr>
              <a:t>)</a:t>
            </a:r>
          </a:p>
          <a:p>
            <a:pPr lvl="1"/>
            <a:r>
              <a:rPr lang="cs-CZ" altLang="cs-CZ" sz="1800" b="1" i="1" dirty="0" smtClean="0">
                <a:solidFill>
                  <a:schemeClr val="accent2"/>
                </a:solidFill>
                <a:latin typeface="Times New Roman CE" panose="02020603050405020304" pitchFamily="18" charset="0"/>
              </a:rPr>
              <a:t>TP53</a:t>
            </a:r>
            <a:r>
              <a:rPr lang="cs-CZ" altLang="cs-CZ" sz="1800" b="1" dirty="0" smtClean="0">
                <a:solidFill>
                  <a:schemeClr val="accent2"/>
                </a:solidFill>
                <a:latin typeface="Times New Roman CE" panose="02020603050405020304" pitchFamily="18" charset="0"/>
              </a:rPr>
              <a:t> </a:t>
            </a:r>
            <a:r>
              <a:rPr lang="cs-CZ" altLang="cs-CZ" sz="1800" b="1" dirty="0">
                <a:solidFill>
                  <a:schemeClr val="accent2"/>
                </a:solidFill>
                <a:latin typeface="Times New Roman CE" panose="02020603050405020304" pitchFamily="18" charset="0"/>
              </a:rPr>
              <a:t>gene, </a:t>
            </a:r>
            <a:r>
              <a:rPr lang="cs-CZ" altLang="cs-CZ" sz="1800" dirty="0" err="1">
                <a:solidFill>
                  <a:schemeClr val="accent2"/>
                </a:solidFill>
                <a:latin typeface="Times New Roman CE" panose="02020603050405020304" pitchFamily="18" charset="0"/>
              </a:rPr>
              <a:t>prognostic</a:t>
            </a:r>
            <a:r>
              <a:rPr lang="cs-CZ" altLang="cs-CZ" sz="1800" dirty="0">
                <a:solidFill>
                  <a:schemeClr val="accent2"/>
                </a:solidFill>
                <a:latin typeface="Times New Roman CE" panose="02020603050405020304" pitchFamily="18" charset="0"/>
              </a:rPr>
              <a:t> </a:t>
            </a:r>
            <a:r>
              <a:rPr lang="cs-CZ" altLang="cs-CZ" sz="1800" dirty="0" err="1">
                <a:solidFill>
                  <a:schemeClr val="accent2"/>
                </a:solidFill>
                <a:latin typeface="Times New Roman CE" panose="02020603050405020304" pitchFamily="18" charset="0"/>
              </a:rPr>
              <a:t>significance</a:t>
            </a:r>
            <a:r>
              <a:rPr lang="cs-CZ" altLang="cs-CZ" sz="1800" dirty="0">
                <a:solidFill>
                  <a:schemeClr val="accent2"/>
                </a:solidFill>
                <a:latin typeface="Times New Roman CE" panose="02020603050405020304" pitchFamily="18" charset="0"/>
              </a:rPr>
              <a:t>, </a:t>
            </a:r>
            <a:r>
              <a:rPr lang="cs-CZ" altLang="cs-CZ" sz="1800" b="1" dirty="0" err="1" smtClean="0">
                <a:solidFill>
                  <a:schemeClr val="accent2"/>
                </a:solidFill>
                <a:latin typeface="Times New Roman CE" panose="02020603050405020304" pitchFamily="18" charset="0"/>
              </a:rPr>
              <a:t>survival</a:t>
            </a:r>
            <a:r>
              <a:rPr lang="cs-CZ" altLang="cs-CZ" sz="1800" b="1" dirty="0" smtClean="0">
                <a:solidFill>
                  <a:schemeClr val="accent2"/>
                </a:solidFill>
                <a:latin typeface="Times New Roman CE" panose="02020603050405020304" pitchFamily="18" charset="0"/>
              </a:rPr>
              <a:t> </a:t>
            </a:r>
            <a:r>
              <a:rPr lang="cs-CZ" altLang="cs-CZ" sz="1800" b="1" dirty="0">
                <a:solidFill>
                  <a:schemeClr val="accent2"/>
                </a:solidFill>
                <a:latin typeface="Times New Roman CE" panose="02020603050405020304" pitchFamily="18" charset="0"/>
              </a:rPr>
              <a:t>1.5-2 </a:t>
            </a:r>
            <a:r>
              <a:rPr lang="cs-CZ" altLang="cs-CZ" sz="1800" b="1" dirty="0" err="1" smtClean="0">
                <a:solidFill>
                  <a:schemeClr val="accent2"/>
                </a:solidFill>
                <a:latin typeface="Times New Roman CE" panose="02020603050405020304" pitchFamily="18" charset="0"/>
              </a:rPr>
              <a:t>years</a:t>
            </a:r>
            <a:endParaRPr lang="cs-CZ" altLang="cs-CZ" sz="1800" b="1" dirty="0" smtClean="0">
              <a:solidFill>
                <a:schemeClr val="accent2"/>
              </a:solidFill>
              <a:latin typeface="Times New Roman CE" panose="02020603050405020304" pitchFamily="18" charset="0"/>
            </a:endParaRPr>
          </a:p>
        </p:txBody>
      </p:sp>
      <p:graphicFrame>
        <p:nvGraphicFramePr>
          <p:cNvPr id="61444" name="Object 4"/>
          <p:cNvGraphicFramePr>
            <a:graphicFrameLocks noGrp="1" noChangeAspect="1"/>
          </p:cNvGraphicFramePr>
          <p:nvPr>
            <p:ph sz="half" idx="2"/>
          </p:nvPr>
        </p:nvGraphicFramePr>
        <p:xfrm>
          <a:off x="6858000" y="2209800"/>
          <a:ext cx="1981200" cy="1652588"/>
        </p:xfrm>
        <a:graphic>
          <a:graphicData uri="http://schemas.openxmlformats.org/presentationml/2006/ole">
            <mc:AlternateContent xmlns:mc="http://schemas.openxmlformats.org/markup-compatibility/2006">
              <mc:Choice xmlns:v="urn:schemas-microsoft-com:vml" Requires="v">
                <p:oleObj spid="_x0000_s61473" name="snímek" r:id="rId3" imgW="4498658" imgH="3364706" progId="PowerPoint.Slide.8">
                  <p:embed/>
                </p:oleObj>
              </mc:Choice>
              <mc:Fallback>
                <p:oleObj name="snímek" r:id="rId3" imgW="4498658" imgH="3364706" progId="PowerPoint.Slid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209800"/>
                        <a:ext cx="1981200" cy="165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1445" name="Object 5"/>
          <p:cNvGraphicFramePr>
            <a:graphicFrameLocks noChangeAspect="1"/>
          </p:cNvGraphicFramePr>
          <p:nvPr/>
        </p:nvGraphicFramePr>
        <p:xfrm>
          <a:off x="7086600" y="4800600"/>
          <a:ext cx="1524000" cy="1143000"/>
        </p:xfrm>
        <a:graphic>
          <a:graphicData uri="http://schemas.openxmlformats.org/presentationml/2006/ole">
            <mc:AlternateContent xmlns:mc="http://schemas.openxmlformats.org/markup-compatibility/2006">
              <mc:Choice xmlns:v="urn:schemas-microsoft-com:vml" Requires="v">
                <p:oleObj spid="_x0000_s61474" name="snímek" r:id="rId5" imgW="4498658" imgH="3364706" progId="PowerPoint.Slide.8">
                  <p:embed/>
                </p:oleObj>
              </mc:Choice>
              <mc:Fallback>
                <p:oleObj name="snímek" r:id="rId5" imgW="4498658" imgH="3364706" progId="PowerPoint.Slid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800600"/>
                        <a:ext cx="152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46" name="Picture 6" descr="RB-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572000"/>
            <a:ext cx="2057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09600" y="228600"/>
            <a:ext cx="7848600" cy="823913"/>
          </a:xfrm>
        </p:spPr>
        <p:txBody>
          <a:bodyPr/>
          <a:lstStyle/>
          <a:p>
            <a:r>
              <a:rPr lang="cs-CZ" altLang="cs-CZ" sz="3600" b="1" dirty="0" err="1" smtClean="0">
                <a:latin typeface="+mn-lt"/>
              </a:rPr>
              <a:t>Multiple</a:t>
            </a:r>
            <a:r>
              <a:rPr lang="cs-CZ" altLang="cs-CZ" sz="3600" b="1" dirty="0" smtClean="0">
                <a:latin typeface="+mn-lt"/>
              </a:rPr>
              <a:t> </a:t>
            </a:r>
            <a:r>
              <a:rPr lang="cs-CZ" altLang="cs-CZ" sz="3600" b="1" dirty="0" err="1" smtClean="0">
                <a:latin typeface="+mn-lt"/>
              </a:rPr>
              <a:t>myeloma</a:t>
            </a:r>
            <a:endParaRPr lang="cs-CZ" altLang="cs-CZ" sz="3600" b="1" dirty="0" smtClean="0">
              <a:latin typeface="+mn-lt"/>
            </a:endParaRPr>
          </a:p>
        </p:txBody>
      </p:sp>
      <p:sp>
        <p:nvSpPr>
          <p:cNvPr id="62467" name="Rectangle 3"/>
          <p:cNvSpPr>
            <a:spLocks noGrp="1" noChangeArrowheads="1"/>
          </p:cNvSpPr>
          <p:nvPr>
            <p:ph type="body" idx="1"/>
          </p:nvPr>
        </p:nvSpPr>
        <p:spPr>
          <a:xfrm>
            <a:off x="611188" y="1773238"/>
            <a:ext cx="7848600" cy="4179887"/>
          </a:xfrm>
        </p:spPr>
        <p:txBody>
          <a:bodyPr/>
          <a:lstStyle/>
          <a:p>
            <a:pPr>
              <a:lnSpc>
                <a:spcPct val="90000"/>
              </a:lnSpc>
            </a:pPr>
            <a:r>
              <a:rPr lang="en-US" altLang="cs-CZ" sz="2000" dirty="0">
                <a:solidFill>
                  <a:schemeClr val="accent6"/>
                </a:solidFill>
                <a:latin typeface="Times New Roman" panose="02020603050405020304" pitchFamily="18" charset="0"/>
              </a:rPr>
              <a:t>A </a:t>
            </a:r>
            <a:r>
              <a:rPr lang="en-US" altLang="cs-CZ" sz="2000" b="1" dirty="0">
                <a:solidFill>
                  <a:schemeClr val="accent6"/>
                </a:solidFill>
                <a:latin typeface="Times New Roman" panose="02020603050405020304" pitchFamily="18" charset="0"/>
              </a:rPr>
              <a:t>clonal disease </a:t>
            </a:r>
            <a:r>
              <a:rPr lang="en-US" altLang="cs-CZ" sz="2000" dirty="0">
                <a:solidFill>
                  <a:schemeClr val="accent6"/>
                </a:solidFill>
                <a:latin typeface="Times New Roman" panose="02020603050405020304" pitchFamily="18" charset="0"/>
              </a:rPr>
              <a:t>that results from a </a:t>
            </a:r>
            <a:r>
              <a:rPr lang="en-US" altLang="cs-CZ" sz="2000" b="1" dirty="0">
                <a:solidFill>
                  <a:schemeClr val="accent6"/>
                </a:solidFill>
                <a:latin typeface="Times New Roman" panose="02020603050405020304" pitchFamily="18" charset="0"/>
              </a:rPr>
              <a:t>malignant mutation </a:t>
            </a:r>
            <a:r>
              <a:rPr lang="en-US" altLang="cs-CZ" sz="2000" dirty="0">
                <a:solidFill>
                  <a:schemeClr val="accent6"/>
                </a:solidFill>
                <a:latin typeface="Times New Roman" panose="02020603050405020304" pitchFamily="18" charset="0"/>
              </a:rPr>
              <a:t>in the development of the </a:t>
            </a:r>
            <a:r>
              <a:rPr lang="en-US" altLang="cs-CZ" sz="2000" b="1" dirty="0" smtClean="0">
                <a:solidFill>
                  <a:schemeClr val="accent6"/>
                </a:solidFill>
                <a:latin typeface="Times New Roman" panose="02020603050405020304" pitchFamily="18" charset="0"/>
              </a:rPr>
              <a:t>B-lymphocyte</a:t>
            </a:r>
            <a:r>
              <a:rPr lang="cs-CZ" altLang="cs-CZ" sz="2000" b="1" dirty="0" smtClean="0">
                <a:solidFill>
                  <a:schemeClr val="accent6"/>
                </a:solidFill>
                <a:latin typeface="Times New Roman" panose="02020603050405020304" pitchFamily="18" charset="0"/>
              </a:rPr>
              <a:t>s</a:t>
            </a:r>
            <a:endParaRPr lang="en-US" altLang="cs-CZ" sz="2000" b="1" dirty="0">
              <a:solidFill>
                <a:schemeClr val="accent6"/>
              </a:solidFill>
              <a:latin typeface="Times New Roman" panose="02020603050405020304" pitchFamily="18" charset="0"/>
            </a:endParaRPr>
          </a:p>
          <a:p>
            <a:pPr>
              <a:lnSpc>
                <a:spcPct val="90000"/>
              </a:lnSpc>
            </a:pPr>
            <a:endParaRPr lang="cs-CZ" altLang="cs-CZ" sz="2000" dirty="0" smtClean="0">
              <a:solidFill>
                <a:schemeClr val="accent6"/>
              </a:solidFill>
              <a:latin typeface="Times New Roman" panose="02020603050405020304" pitchFamily="18" charset="0"/>
            </a:endParaRPr>
          </a:p>
          <a:p>
            <a:pPr>
              <a:lnSpc>
                <a:spcPct val="90000"/>
              </a:lnSpc>
            </a:pPr>
            <a:r>
              <a:rPr lang="en-US" altLang="cs-CZ" sz="2000" dirty="0" smtClean="0">
                <a:solidFill>
                  <a:schemeClr val="accent6"/>
                </a:solidFill>
                <a:latin typeface="Times New Roman" panose="02020603050405020304" pitchFamily="18" charset="0"/>
              </a:rPr>
              <a:t>It </a:t>
            </a:r>
            <a:r>
              <a:rPr lang="en-US" altLang="cs-CZ" sz="2000" dirty="0">
                <a:solidFill>
                  <a:schemeClr val="accent6"/>
                </a:solidFill>
                <a:latin typeface="Times New Roman" panose="02020603050405020304" pitchFamily="18" charset="0"/>
              </a:rPr>
              <a:t>accounts for about </a:t>
            </a:r>
            <a:r>
              <a:rPr lang="en-US" altLang="cs-CZ" sz="2000" b="1" dirty="0">
                <a:solidFill>
                  <a:schemeClr val="accent6"/>
                </a:solidFill>
                <a:latin typeface="Times New Roman" panose="02020603050405020304" pitchFamily="18" charset="0"/>
              </a:rPr>
              <a:t>10% </a:t>
            </a:r>
            <a:r>
              <a:rPr lang="en-US" altLang="cs-CZ" sz="2000" dirty="0">
                <a:solidFill>
                  <a:schemeClr val="accent6"/>
                </a:solidFill>
                <a:latin typeface="Times New Roman" panose="02020603050405020304" pitchFamily="18" charset="0"/>
              </a:rPr>
              <a:t>of all </a:t>
            </a:r>
            <a:r>
              <a:rPr lang="en-US" altLang="cs-CZ" sz="2000" b="1" dirty="0" err="1">
                <a:solidFill>
                  <a:schemeClr val="accent6"/>
                </a:solidFill>
                <a:latin typeface="Times New Roman" panose="02020603050405020304" pitchFamily="18" charset="0"/>
              </a:rPr>
              <a:t>oncohematological</a:t>
            </a:r>
            <a:r>
              <a:rPr lang="en-US" altLang="cs-CZ" sz="2000" b="1" dirty="0">
                <a:solidFill>
                  <a:schemeClr val="accent6"/>
                </a:solidFill>
                <a:latin typeface="Times New Roman" panose="02020603050405020304" pitchFamily="18" charset="0"/>
              </a:rPr>
              <a:t> diseases</a:t>
            </a:r>
          </a:p>
          <a:p>
            <a:pPr>
              <a:lnSpc>
                <a:spcPct val="90000"/>
              </a:lnSpc>
            </a:pPr>
            <a:endParaRPr lang="en-US" altLang="cs-CZ" sz="2000" dirty="0">
              <a:solidFill>
                <a:schemeClr val="accent6"/>
              </a:solidFill>
              <a:latin typeface="Times New Roman" panose="02020603050405020304" pitchFamily="18" charset="0"/>
            </a:endParaRPr>
          </a:p>
          <a:p>
            <a:pPr>
              <a:lnSpc>
                <a:spcPct val="90000"/>
              </a:lnSpc>
            </a:pPr>
            <a:r>
              <a:rPr lang="en-US" altLang="cs-CZ" sz="2000" dirty="0">
                <a:solidFill>
                  <a:schemeClr val="accent6"/>
                </a:solidFill>
                <a:latin typeface="Times New Roman" panose="02020603050405020304" pitchFamily="18" charset="0"/>
              </a:rPr>
              <a:t>Affects mainly </a:t>
            </a:r>
            <a:r>
              <a:rPr lang="en-US" altLang="cs-CZ" sz="2000" b="1" dirty="0">
                <a:solidFill>
                  <a:schemeClr val="accent6"/>
                </a:solidFill>
                <a:latin typeface="Times New Roman" panose="02020603050405020304" pitchFamily="18" charset="0"/>
              </a:rPr>
              <a:t>the elderly</a:t>
            </a:r>
            <a:r>
              <a:rPr lang="en-US" altLang="cs-CZ" sz="2000" dirty="0">
                <a:solidFill>
                  <a:schemeClr val="accent6"/>
                </a:solidFill>
                <a:latin typeface="Times New Roman" panose="02020603050405020304" pitchFamily="18" charset="0"/>
              </a:rPr>
              <a:t>, rare before the age of 40</a:t>
            </a:r>
          </a:p>
          <a:p>
            <a:pPr>
              <a:lnSpc>
                <a:spcPct val="90000"/>
              </a:lnSpc>
            </a:pPr>
            <a:endParaRPr lang="en-US" altLang="cs-CZ" sz="2000" dirty="0">
              <a:solidFill>
                <a:schemeClr val="accent6"/>
              </a:solidFill>
              <a:latin typeface="Times New Roman" panose="02020603050405020304" pitchFamily="18" charset="0"/>
            </a:endParaRPr>
          </a:p>
          <a:p>
            <a:pPr>
              <a:lnSpc>
                <a:spcPct val="90000"/>
              </a:lnSpc>
            </a:pPr>
            <a:r>
              <a:rPr lang="en-US" altLang="cs-CZ" sz="2000" dirty="0">
                <a:solidFill>
                  <a:schemeClr val="accent6"/>
                </a:solidFill>
                <a:latin typeface="Times New Roman" panose="02020603050405020304" pitchFamily="18" charset="0"/>
              </a:rPr>
              <a:t>Currently incurable, with variable survival and patient response to treatment</a:t>
            </a:r>
          </a:p>
          <a:p>
            <a:pPr>
              <a:lnSpc>
                <a:spcPct val="90000"/>
              </a:lnSpc>
            </a:pPr>
            <a:endParaRPr lang="en-US" altLang="cs-CZ" sz="2000" dirty="0">
              <a:solidFill>
                <a:schemeClr val="accent6"/>
              </a:solidFill>
              <a:latin typeface="Times New Roman" panose="02020603050405020304" pitchFamily="18" charset="0"/>
            </a:endParaRPr>
          </a:p>
          <a:p>
            <a:pPr>
              <a:lnSpc>
                <a:spcPct val="90000"/>
              </a:lnSpc>
            </a:pPr>
            <a:r>
              <a:rPr lang="en-US" altLang="cs-CZ" sz="2000" dirty="0" smtClean="0">
                <a:solidFill>
                  <a:schemeClr val="accent6"/>
                </a:solidFill>
                <a:latin typeface="Times New Roman" panose="02020603050405020304" pitchFamily="18" charset="0"/>
              </a:rPr>
              <a:t>Wide </a:t>
            </a:r>
            <a:r>
              <a:rPr lang="en-US" altLang="cs-CZ" sz="2000" dirty="0">
                <a:solidFill>
                  <a:schemeClr val="accent6"/>
                </a:solidFill>
                <a:latin typeface="Times New Roman" panose="02020603050405020304" pitchFamily="18" charset="0"/>
              </a:rPr>
              <a:t>spectrum of clinical manifestations: bone destruction, pancytopenia, </a:t>
            </a:r>
            <a:r>
              <a:rPr lang="en-US" altLang="cs-CZ" sz="2000" dirty="0" err="1">
                <a:solidFill>
                  <a:schemeClr val="accent6"/>
                </a:solidFill>
                <a:latin typeface="Times New Roman" panose="02020603050405020304" pitchFamily="18" charset="0"/>
              </a:rPr>
              <a:t>anaemia</a:t>
            </a:r>
            <a:r>
              <a:rPr lang="en-US" altLang="cs-CZ" sz="2000" dirty="0">
                <a:solidFill>
                  <a:schemeClr val="accent6"/>
                </a:solidFill>
                <a:latin typeface="Times New Roman" panose="02020603050405020304" pitchFamily="18" charset="0"/>
              </a:rPr>
              <a:t>, impaired antibody immunity, myeloma nephropathy ...</a:t>
            </a:r>
          </a:p>
          <a:p>
            <a:pPr>
              <a:lnSpc>
                <a:spcPct val="90000"/>
              </a:lnSpc>
            </a:pPr>
            <a:endParaRPr lang="en-US" altLang="cs-CZ" sz="2000" dirty="0">
              <a:solidFill>
                <a:schemeClr val="accent6"/>
              </a:solidFill>
              <a:latin typeface="Times New Roman" panose="02020603050405020304" pitchFamily="18" charset="0"/>
            </a:endParaRPr>
          </a:p>
          <a:p>
            <a:pPr>
              <a:lnSpc>
                <a:spcPct val="90000"/>
              </a:lnSpc>
            </a:pPr>
            <a:r>
              <a:rPr lang="en-US" altLang="cs-CZ" sz="2000" dirty="0">
                <a:latin typeface="Times New Roman" panose="02020603050405020304" pitchFamily="18" charset="0"/>
              </a:rPr>
              <a:t>Optimization of treatment requires determination of prognostic </a:t>
            </a:r>
            <a:r>
              <a:rPr lang="en-US" altLang="cs-CZ" sz="2000" dirty="0" smtClean="0">
                <a:latin typeface="Times New Roman" panose="02020603050405020304" pitchFamily="18" charset="0"/>
              </a:rPr>
              <a:t>factors</a:t>
            </a:r>
            <a:endParaRPr lang="cs-CZ" altLang="cs-CZ" sz="2000" dirty="0" smtClean="0">
              <a:latin typeface="Franklin Gothic Medium" panose="020B0603020102020204"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09600" y="228600"/>
            <a:ext cx="7848600" cy="752475"/>
          </a:xfrm>
        </p:spPr>
        <p:txBody>
          <a:bodyPr/>
          <a:lstStyle/>
          <a:p>
            <a:r>
              <a:rPr lang="cs-CZ" altLang="cs-CZ" sz="3200" b="1" smtClean="0"/>
              <a:t>Mnohočetný myelom a cytogenetika</a:t>
            </a:r>
          </a:p>
        </p:txBody>
      </p:sp>
      <p:pic>
        <p:nvPicPr>
          <p:cNvPr id="63493" name="Picture 5" descr="The multiple myelomas — current concepts in cytogenetic classification and  therapy | Nature Reviews Clinical Onc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800"/>
            <a:ext cx="9131444" cy="440552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292080" y="6237312"/>
            <a:ext cx="3582144" cy="261610"/>
          </a:xfrm>
          <a:prstGeom prst="rect">
            <a:avLst/>
          </a:prstGeom>
        </p:spPr>
        <p:txBody>
          <a:bodyPr wrap="square">
            <a:spAutoFit/>
          </a:bodyPr>
          <a:lstStyle/>
          <a:p>
            <a:pPr algn="r"/>
            <a:r>
              <a:rPr lang="en-US" sz="1100" dirty="0" smtClean="0"/>
              <a:t>https://www.nature.com/articles/s41571-018-0018-y</a:t>
            </a:r>
            <a:endParaRPr lang="en-US" sz="1100" dirty="0"/>
          </a:p>
        </p:txBody>
      </p:sp>
    </p:spTree>
    <p:extLst>
      <p:ext uri="{BB962C8B-B14F-4D97-AF65-F5344CB8AC3E}">
        <p14:creationId xmlns:p14="http://schemas.microsoft.com/office/powerpoint/2010/main" val="173460086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09600" y="228600"/>
            <a:ext cx="7848600" cy="752475"/>
          </a:xfrm>
        </p:spPr>
        <p:txBody>
          <a:bodyPr/>
          <a:lstStyle/>
          <a:p>
            <a:r>
              <a:rPr lang="cs-CZ" altLang="cs-CZ" sz="3600" b="1" dirty="0" err="1" smtClean="0">
                <a:latin typeface="+mn-lt"/>
              </a:rPr>
              <a:t>Multiple</a:t>
            </a:r>
            <a:r>
              <a:rPr lang="cs-CZ" altLang="cs-CZ" sz="3600" b="1" dirty="0" smtClean="0">
                <a:latin typeface="+mn-lt"/>
              </a:rPr>
              <a:t> </a:t>
            </a:r>
            <a:r>
              <a:rPr lang="cs-CZ" altLang="cs-CZ" sz="3600" b="1" dirty="0" err="1" smtClean="0">
                <a:latin typeface="+mn-lt"/>
              </a:rPr>
              <a:t>myeloma</a:t>
            </a:r>
            <a:r>
              <a:rPr lang="cs-CZ" altLang="cs-CZ" sz="3600" b="1" dirty="0" smtClean="0">
                <a:latin typeface="+mn-lt"/>
              </a:rPr>
              <a:t> and </a:t>
            </a:r>
            <a:r>
              <a:rPr lang="cs-CZ" altLang="cs-CZ" sz="3600" b="1" dirty="0" err="1" smtClean="0">
                <a:latin typeface="+mn-lt"/>
              </a:rPr>
              <a:t>CHAs</a:t>
            </a:r>
            <a:endParaRPr lang="cs-CZ" altLang="cs-CZ" sz="3600" b="1" dirty="0" smtClean="0">
              <a:latin typeface="+mn-lt"/>
            </a:endParaRPr>
          </a:p>
        </p:txBody>
      </p:sp>
      <p:sp>
        <p:nvSpPr>
          <p:cNvPr id="63491" name="Rectangle 3"/>
          <p:cNvSpPr>
            <a:spLocks noGrp="1" noChangeArrowheads="1"/>
          </p:cNvSpPr>
          <p:nvPr>
            <p:ph type="body" idx="1"/>
          </p:nvPr>
        </p:nvSpPr>
        <p:spPr/>
        <p:txBody>
          <a:bodyPr/>
          <a:lstStyle/>
          <a:p>
            <a:pPr marL="0" indent="0" algn="ctr">
              <a:lnSpc>
                <a:spcPct val="90000"/>
              </a:lnSpc>
              <a:buNone/>
            </a:pPr>
            <a:r>
              <a:rPr lang="cs-CZ" altLang="cs-CZ" sz="2400" b="1" dirty="0" err="1" smtClean="0">
                <a:latin typeface="Times New Roman CE" panose="02020603050405020304" pitchFamily="18" charset="0"/>
              </a:rPr>
              <a:t>Cytogenetic</a:t>
            </a:r>
            <a:r>
              <a:rPr lang="cs-CZ" altLang="cs-CZ" sz="2400" b="1" dirty="0" smtClean="0">
                <a:latin typeface="Times New Roman CE" panose="02020603050405020304" pitchFamily="18" charset="0"/>
              </a:rPr>
              <a:t> </a:t>
            </a:r>
            <a:r>
              <a:rPr lang="cs-CZ" altLang="cs-CZ" sz="2400" b="1" dirty="0" err="1">
                <a:latin typeface="Times New Roman CE" panose="02020603050405020304" pitchFamily="18" charset="0"/>
              </a:rPr>
              <a:t>changes</a:t>
            </a:r>
            <a:r>
              <a:rPr lang="cs-CZ" altLang="cs-CZ" sz="2400" b="1" dirty="0">
                <a:latin typeface="Times New Roman CE" panose="02020603050405020304" pitchFamily="18" charset="0"/>
              </a:rPr>
              <a:t> - </a:t>
            </a:r>
            <a:r>
              <a:rPr lang="cs-CZ" altLang="cs-CZ" sz="2400" b="1" dirty="0" err="1">
                <a:latin typeface="Times New Roman CE" panose="02020603050405020304" pitchFamily="18" charset="0"/>
              </a:rPr>
              <a:t>an</a:t>
            </a:r>
            <a:r>
              <a:rPr lang="cs-CZ" altLang="cs-CZ" sz="2400" b="1" dirty="0">
                <a:latin typeface="Times New Roman CE" panose="02020603050405020304" pitchFamily="18" charset="0"/>
              </a:rPr>
              <a:t> </a:t>
            </a:r>
            <a:r>
              <a:rPr lang="cs-CZ" altLang="cs-CZ" sz="2400" b="1" dirty="0" err="1">
                <a:latin typeface="Times New Roman CE" panose="02020603050405020304" pitchFamily="18" charset="0"/>
              </a:rPr>
              <a:t>important</a:t>
            </a:r>
            <a:r>
              <a:rPr lang="cs-CZ" altLang="cs-CZ" sz="2400" b="1" dirty="0">
                <a:latin typeface="Times New Roman CE" panose="02020603050405020304" pitchFamily="18" charset="0"/>
              </a:rPr>
              <a:t> </a:t>
            </a:r>
            <a:r>
              <a:rPr lang="cs-CZ" altLang="cs-CZ" sz="2400" b="1" dirty="0" err="1">
                <a:latin typeface="Times New Roman CE" panose="02020603050405020304" pitchFamily="18" charset="0"/>
              </a:rPr>
              <a:t>prognostic</a:t>
            </a:r>
            <a:r>
              <a:rPr lang="cs-CZ" altLang="cs-CZ" sz="2400" b="1" dirty="0">
                <a:latin typeface="Times New Roman CE" panose="02020603050405020304" pitchFamily="18" charset="0"/>
              </a:rPr>
              <a:t> </a:t>
            </a:r>
            <a:r>
              <a:rPr lang="cs-CZ" altLang="cs-CZ" sz="2400" b="1" dirty="0" err="1">
                <a:latin typeface="Times New Roman CE" panose="02020603050405020304" pitchFamily="18" charset="0"/>
              </a:rPr>
              <a:t>factor</a:t>
            </a:r>
            <a:r>
              <a:rPr lang="cs-CZ" altLang="cs-CZ" sz="2400" b="1" dirty="0">
                <a:latin typeface="Times New Roman CE" panose="02020603050405020304" pitchFamily="18" charset="0"/>
              </a:rPr>
              <a:t> in MM !!!</a:t>
            </a:r>
          </a:p>
          <a:p>
            <a:pPr marL="0" indent="0" algn="ctr">
              <a:lnSpc>
                <a:spcPct val="90000"/>
              </a:lnSpc>
              <a:buNone/>
            </a:pPr>
            <a:endParaRPr lang="cs-CZ" altLang="cs-CZ" sz="2000" b="1" dirty="0">
              <a:solidFill>
                <a:schemeClr val="accent2"/>
              </a:solidFill>
              <a:latin typeface="Times New Roman CE" panose="02020603050405020304" pitchFamily="18" charset="0"/>
            </a:endParaRPr>
          </a:p>
          <a:p>
            <a:pPr>
              <a:lnSpc>
                <a:spcPct val="90000"/>
              </a:lnSpc>
            </a:pPr>
            <a:r>
              <a:rPr lang="cs-CZ" altLang="cs-CZ" sz="2000" b="1" dirty="0" err="1" smtClean="0">
                <a:latin typeface="Times New Roman CE" panose="02020603050405020304" pitchFamily="18" charset="0"/>
              </a:rPr>
              <a:t>Hypodiploidy</a:t>
            </a:r>
            <a:r>
              <a:rPr lang="cs-CZ" altLang="cs-CZ" sz="2000" b="1" dirty="0">
                <a:solidFill>
                  <a:schemeClr val="accent2"/>
                </a:solidFill>
                <a:latin typeface="Times New Roman CE" panose="02020603050405020304" pitchFamily="18" charset="0"/>
              </a:rPr>
              <a:t>: most </a:t>
            </a:r>
            <a:r>
              <a:rPr lang="cs-CZ" altLang="cs-CZ" sz="2000" b="1" dirty="0" err="1">
                <a:solidFill>
                  <a:schemeClr val="accent2"/>
                </a:solidFill>
                <a:latin typeface="Times New Roman CE" panose="02020603050405020304" pitchFamily="18" charset="0"/>
              </a:rPr>
              <a:t>often</a:t>
            </a:r>
            <a:r>
              <a:rPr lang="cs-CZ" altLang="cs-CZ" sz="2000" b="1" dirty="0">
                <a:solidFill>
                  <a:schemeClr val="accent2"/>
                </a:solidFill>
                <a:latin typeface="Times New Roman CE" panose="02020603050405020304" pitchFamily="18" charset="0"/>
              </a:rPr>
              <a:t> </a:t>
            </a:r>
            <a:r>
              <a:rPr lang="cs-CZ" altLang="cs-CZ" sz="2000" b="1" dirty="0" err="1">
                <a:solidFill>
                  <a:schemeClr val="accent2"/>
                </a:solidFill>
                <a:latin typeface="Times New Roman CE" panose="02020603050405020304" pitchFamily="18" charset="0"/>
              </a:rPr>
              <a:t>monosomy</a:t>
            </a:r>
            <a:r>
              <a:rPr lang="cs-CZ" altLang="cs-CZ" sz="2000" b="1" dirty="0">
                <a:solidFill>
                  <a:schemeClr val="accent2"/>
                </a:solidFill>
                <a:latin typeface="Times New Roman CE" panose="02020603050405020304" pitchFamily="18" charset="0"/>
              </a:rPr>
              <a:t> </a:t>
            </a:r>
            <a:r>
              <a:rPr lang="cs-CZ" altLang="cs-CZ" sz="2000" b="1" dirty="0" err="1">
                <a:solidFill>
                  <a:schemeClr val="accent2"/>
                </a:solidFill>
                <a:latin typeface="Times New Roman CE" panose="02020603050405020304" pitchFamily="18" charset="0"/>
              </a:rPr>
              <a:t>of</a:t>
            </a:r>
            <a:r>
              <a:rPr lang="cs-CZ" altLang="cs-CZ" sz="2000" b="1" dirty="0">
                <a:solidFill>
                  <a:schemeClr val="accent2"/>
                </a:solidFill>
                <a:latin typeface="Times New Roman CE" panose="02020603050405020304" pitchFamily="18" charset="0"/>
              </a:rPr>
              <a:t> chromosome 8, 13, 14, X </a:t>
            </a:r>
            <a:r>
              <a:rPr lang="cs-CZ" altLang="cs-CZ" sz="2000" b="1" dirty="0" smtClean="0">
                <a:solidFill>
                  <a:schemeClr val="accent2"/>
                </a:solidFill>
                <a:latin typeface="Times New Roman CE" panose="02020603050405020304" pitchFamily="18" charset="0"/>
              </a:rPr>
              <a:t>		  </a:t>
            </a:r>
            <a:r>
              <a:rPr lang="cs-CZ" altLang="cs-CZ" sz="2000" dirty="0" err="1" smtClean="0">
                <a:latin typeface="Times New Roman CE" panose="02020603050405020304" pitchFamily="18" charset="0"/>
              </a:rPr>
              <a:t>unfavourable</a:t>
            </a:r>
            <a:r>
              <a:rPr lang="cs-CZ" altLang="cs-CZ" sz="2000" dirty="0" smtClean="0">
                <a:latin typeface="Times New Roman CE" panose="02020603050405020304" pitchFamily="18" charset="0"/>
              </a:rPr>
              <a:t> </a:t>
            </a:r>
            <a:r>
              <a:rPr lang="cs-CZ" altLang="cs-CZ" sz="2000" dirty="0" err="1" smtClean="0">
                <a:latin typeface="Times New Roman CE" panose="02020603050405020304" pitchFamily="18" charset="0"/>
              </a:rPr>
              <a:t>prognosis</a:t>
            </a:r>
            <a:endParaRPr lang="cs-CZ" altLang="cs-CZ" sz="2000" dirty="0" smtClean="0">
              <a:latin typeface="Times New Roman CE" panose="02020603050405020304" pitchFamily="18" charset="0"/>
            </a:endParaRPr>
          </a:p>
          <a:p>
            <a:pPr>
              <a:lnSpc>
                <a:spcPct val="90000"/>
              </a:lnSpc>
            </a:pPr>
            <a:r>
              <a:rPr lang="cs-CZ" altLang="cs-CZ" sz="2000" b="1" dirty="0" err="1" smtClean="0">
                <a:latin typeface="Times New Roman CE" panose="02020603050405020304" pitchFamily="18" charset="0"/>
              </a:rPr>
              <a:t>Hyperdiploidy</a:t>
            </a:r>
            <a:r>
              <a:rPr lang="cs-CZ" altLang="cs-CZ" sz="2000" b="1" dirty="0">
                <a:solidFill>
                  <a:schemeClr val="accent2"/>
                </a:solidFill>
                <a:latin typeface="Times New Roman CE" panose="02020603050405020304" pitchFamily="18" charset="0"/>
              </a:rPr>
              <a:t>: most </a:t>
            </a:r>
            <a:r>
              <a:rPr lang="cs-CZ" altLang="cs-CZ" sz="2000" b="1" dirty="0" err="1">
                <a:solidFill>
                  <a:schemeClr val="accent2"/>
                </a:solidFill>
                <a:latin typeface="Times New Roman CE" panose="02020603050405020304" pitchFamily="18" charset="0"/>
              </a:rPr>
              <a:t>often</a:t>
            </a:r>
            <a:r>
              <a:rPr lang="cs-CZ" altLang="cs-CZ" sz="2000" b="1" dirty="0">
                <a:solidFill>
                  <a:schemeClr val="accent2"/>
                </a:solidFill>
                <a:latin typeface="Times New Roman CE" panose="02020603050405020304" pitchFamily="18" charset="0"/>
              </a:rPr>
              <a:t> </a:t>
            </a:r>
            <a:r>
              <a:rPr lang="cs-CZ" altLang="cs-CZ" sz="2000" b="1" dirty="0" err="1">
                <a:solidFill>
                  <a:schemeClr val="accent2"/>
                </a:solidFill>
                <a:latin typeface="Times New Roman CE" panose="02020603050405020304" pitchFamily="18" charset="0"/>
              </a:rPr>
              <a:t>trisomy</a:t>
            </a:r>
            <a:r>
              <a:rPr lang="cs-CZ" altLang="cs-CZ" sz="2000" b="1" dirty="0">
                <a:solidFill>
                  <a:schemeClr val="accent2"/>
                </a:solidFill>
                <a:latin typeface="Times New Roman CE" panose="02020603050405020304" pitchFamily="18" charset="0"/>
              </a:rPr>
              <a:t> </a:t>
            </a:r>
            <a:r>
              <a:rPr lang="cs-CZ" altLang="cs-CZ" sz="2000" b="1" dirty="0" err="1">
                <a:solidFill>
                  <a:schemeClr val="accent2"/>
                </a:solidFill>
                <a:latin typeface="Times New Roman CE" panose="02020603050405020304" pitchFamily="18" charset="0"/>
              </a:rPr>
              <a:t>of</a:t>
            </a:r>
            <a:r>
              <a:rPr lang="cs-CZ" altLang="cs-CZ" sz="2000" b="1" dirty="0">
                <a:solidFill>
                  <a:schemeClr val="accent2"/>
                </a:solidFill>
                <a:latin typeface="Times New Roman CE" panose="02020603050405020304" pitchFamily="18" charset="0"/>
              </a:rPr>
              <a:t> chromosome 3, 5, 7, 9, 11, </a:t>
            </a:r>
            <a:r>
              <a:rPr lang="cs-CZ" altLang="cs-CZ" sz="2000" b="1" dirty="0" smtClean="0">
                <a:solidFill>
                  <a:schemeClr val="accent2"/>
                </a:solidFill>
                <a:latin typeface="Times New Roman CE" panose="02020603050405020304" pitchFamily="18" charset="0"/>
              </a:rPr>
              <a:t>15,19, 21           </a:t>
            </a:r>
            <a:r>
              <a:rPr lang="cs-CZ" altLang="cs-CZ" sz="2000" dirty="0" err="1" smtClean="0">
                <a:latin typeface="Times New Roman CE" panose="02020603050405020304" pitchFamily="18" charset="0"/>
              </a:rPr>
              <a:t>favorable</a:t>
            </a:r>
            <a:r>
              <a:rPr lang="cs-CZ" altLang="cs-CZ" sz="2000" dirty="0" smtClean="0">
                <a:latin typeface="Times New Roman CE" panose="02020603050405020304" pitchFamily="18" charset="0"/>
              </a:rPr>
              <a:t> </a:t>
            </a:r>
            <a:r>
              <a:rPr lang="cs-CZ" altLang="cs-CZ" sz="2000" dirty="0" err="1" smtClean="0">
                <a:latin typeface="Times New Roman CE" panose="02020603050405020304" pitchFamily="18" charset="0"/>
              </a:rPr>
              <a:t>prognosis</a:t>
            </a:r>
            <a:endParaRPr lang="cs-CZ" altLang="cs-CZ" sz="2000" dirty="0">
              <a:latin typeface="Times New Roman CE" panose="02020603050405020304" pitchFamily="18" charset="0"/>
            </a:endParaRPr>
          </a:p>
          <a:p>
            <a:pPr>
              <a:lnSpc>
                <a:spcPct val="90000"/>
              </a:lnSpc>
            </a:pPr>
            <a:r>
              <a:rPr lang="cs-CZ" altLang="cs-CZ" sz="2000" b="1" dirty="0" err="1" smtClean="0">
                <a:latin typeface="Times New Roman CE" panose="02020603050405020304" pitchFamily="18" charset="0"/>
              </a:rPr>
              <a:t>Translocation</a:t>
            </a:r>
            <a:r>
              <a:rPr lang="cs-CZ" altLang="cs-CZ" sz="2000" b="1" dirty="0" smtClean="0">
                <a:latin typeface="Times New Roman CE" panose="02020603050405020304" pitchFamily="18" charset="0"/>
              </a:rPr>
              <a:t> </a:t>
            </a:r>
            <a:r>
              <a:rPr lang="cs-CZ" altLang="cs-CZ" sz="2000" b="1" dirty="0" err="1">
                <a:latin typeface="Times New Roman CE" panose="02020603050405020304" pitchFamily="18" charset="0"/>
              </a:rPr>
              <a:t>involving</a:t>
            </a:r>
            <a:r>
              <a:rPr lang="cs-CZ" altLang="cs-CZ" sz="2000" b="1" dirty="0">
                <a:latin typeface="Times New Roman CE" panose="02020603050405020304" pitchFamily="18" charset="0"/>
              </a:rPr>
              <a:t> </a:t>
            </a:r>
            <a:r>
              <a:rPr lang="cs-CZ" altLang="cs-CZ" sz="2000" b="1" dirty="0" err="1">
                <a:latin typeface="Times New Roman CE" panose="02020603050405020304" pitchFamily="18" charset="0"/>
              </a:rPr>
              <a:t>the</a:t>
            </a:r>
            <a:r>
              <a:rPr lang="cs-CZ" altLang="cs-CZ" sz="2000" b="1" dirty="0">
                <a:latin typeface="Times New Roman CE" panose="02020603050405020304" pitchFamily="18" charset="0"/>
              </a:rPr>
              <a:t> </a:t>
            </a:r>
            <a:r>
              <a:rPr lang="cs-CZ" altLang="cs-CZ" sz="2000" b="1" dirty="0" err="1">
                <a:latin typeface="Times New Roman CE" panose="02020603050405020304" pitchFamily="18" charset="0"/>
              </a:rPr>
              <a:t>IgH</a:t>
            </a:r>
            <a:r>
              <a:rPr lang="cs-CZ" altLang="cs-CZ" sz="2000" b="1" dirty="0">
                <a:latin typeface="Times New Roman CE" panose="02020603050405020304" pitchFamily="18" charset="0"/>
              </a:rPr>
              <a:t> gene (14q32):</a:t>
            </a:r>
          </a:p>
          <a:p>
            <a:pPr marL="0" indent="0">
              <a:lnSpc>
                <a:spcPct val="90000"/>
              </a:lnSpc>
              <a:buNone/>
            </a:pPr>
            <a:r>
              <a:rPr lang="cs-CZ" altLang="cs-CZ" sz="2000" b="1" dirty="0">
                <a:solidFill>
                  <a:schemeClr val="accent2"/>
                </a:solidFill>
                <a:latin typeface="Times New Roman CE" panose="02020603050405020304" pitchFamily="18" charset="0"/>
              </a:rPr>
              <a:t>	</a:t>
            </a:r>
            <a:r>
              <a:rPr lang="cs-CZ" altLang="cs-CZ" sz="2000" b="1" dirty="0" smtClean="0">
                <a:solidFill>
                  <a:schemeClr val="accent2"/>
                </a:solidFill>
                <a:latin typeface="Times New Roman CE" panose="02020603050405020304" pitchFamily="18" charset="0"/>
              </a:rPr>
              <a:t>t(11;14</a:t>
            </a:r>
            <a:r>
              <a:rPr lang="cs-CZ" altLang="cs-CZ" sz="2000" b="1" dirty="0">
                <a:solidFill>
                  <a:schemeClr val="accent2"/>
                </a:solidFill>
                <a:latin typeface="Times New Roman CE" panose="02020603050405020304" pitchFamily="18" charset="0"/>
              </a:rPr>
              <a:t>) (q13;q32) </a:t>
            </a:r>
            <a:r>
              <a:rPr lang="cs-CZ" altLang="cs-CZ" sz="2000" b="1" dirty="0" err="1">
                <a:solidFill>
                  <a:schemeClr val="accent2"/>
                </a:solidFill>
                <a:latin typeface="Times New Roman CE" panose="02020603050405020304" pitchFamily="18" charset="0"/>
              </a:rPr>
              <a:t>favourable</a:t>
            </a:r>
            <a:r>
              <a:rPr lang="cs-CZ" altLang="cs-CZ" sz="2000" b="1" dirty="0">
                <a:solidFill>
                  <a:schemeClr val="accent2"/>
                </a:solidFill>
                <a:latin typeface="Times New Roman CE" panose="02020603050405020304" pitchFamily="18" charset="0"/>
              </a:rPr>
              <a:t> </a:t>
            </a:r>
            <a:r>
              <a:rPr lang="cs-CZ" altLang="cs-CZ" sz="2000" b="1" dirty="0" err="1">
                <a:solidFill>
                  <a:schemeClr val="accent2"/>
                </a:solidFill>
                <a:latin typeface="Times New Roman CE" panose="02020603050405020304" pitchFamily="18" charset="0"/>
              </a:rPr>
              <a:t>prognosis</a:t>
            </a:r>
            <a:endParaRPr lang="cs-CZ" altLang="cs-CZ" sz="2000" b="1" dirty="0">
              <a:solidFill>
                <a:schemeClr val="accent2"/>
              </a:solidFill>
              <a:latin typeface="Times New Roman CE" panose="02020603050405020304" pitchFamily="18" charset="0"/>
            </a:endParaRPr>
          </a:p>
          <a:p>
            <a:pPr marL="0" indent="0">
              <a:lnSpc>
                <a:spcPct val="90000"/>
              </a:lnSpc>
              <a:buNone/>
            </a:pPr>
            <a:r>
              <a:rPr lang="cs-CZ" altLang="cs-CZ" sz="2000" b="1" dirty="0">
                <a:solidFill>
                  <a:schemeClr val="accent2"/>
                </a:solidFill>
                <a:latin typeface="Times New Roman CE" panose="02020603050405020304" pitchFamily="18" charset="0"/>
              </a:rPr>
              <a:t>	</a:t>
            </a:r>
            <a:r>
              <a:rPr lang="cs-CZ" altLang="cs-CZ" sz="2000" b="1" dirty="0" smtClean="0">
                <a:solidFill>
                  <a:schemeClr val="accent2"/>
                </a:solidFill>
                <a:latin typeface="Times New Roman CE" panose="02020603050405020304" pitchFamily="18" charset="0"/>
              </a:rPr>
              <a:t>t(4;14</a:t>
            </a:r>
            <a:r>
              <a:rPr lang="cs-CZ" altLang="cs-CZ" sz="2000" b="1" dirty="0">
                <a:solidFill>
                  <a:schemeClr val="accent2"/>
                </a:solidFill>
                <a:latin typeface="Times New Roman CE" panose="02020603050405020304" pitchFamily="18" charset="0"/>
              </a:rPr>
              <a:t>)(p16;q32), t(14;16) (q32;q23) </a:t>
            </a:r>
            <a:r>
              <a:rPr lang="cs-CZ" altLang="cs-CZ" sz="2000" b="1" dirty="0" err="1">
                <a:solidFill>
                  <a:schemeClr val="accent2"/>
                </a:solidFill>
                <a:latin typeface="Times New Roman CE" panose="02020603050405020304" pitchFamily="18" charset="0"/>
              </a:rPr>
              <a:t>unfavourable</a:t>
            </a:r>
            <a:r>
              <a:rPr lang="cs-CZ" altLang="cs-CZ" sz="2000" b="1" dirty="0">
                <a:solidFill>
                  <a:schemeClr val="accent2"/>
                </a:solidFill>
                <a:latin typeface="Times New Roman CE" panose="02020603050405020304" pitchFamily="18" charset="0"/>
              </a:rPr>
              <a:t> </a:t>
            </a:r>
            <a:r>
              <a:rPr lang="cs-CZ" altLang="cs-CZ" sz="2000" b="1" dirty="0" err="1">
                <a:solidFill>
                  <a:schemeClr val="accent2"/>
                </a:solidFill>
                <a:latin typeface="Times New Roman CE" panose="02020603050405020304" pitchFamily="18" charset="0"/>
              </a:rPr>
              <a:t>prognosis</a:t>
            </a:r>
            <a:endParaRPr lang="cs-CZ" altLang="cs-CZ" sz="2000" b="1" dirty="0">
              <a:solidFill>
                <a:schemeClr val="accent2"/>
              </a:solidFill>
              <a:latin typeface="Times New Roman CE" panose="02020603050405020304" pitchFamily="18" charset="0"/>
            </a:endParaRPr>
          </a:p>
          <a:p>
            <a:pPr>
              <a:lnSpc>
                <a:spcPct val="90000"/>
              </a:lnSpc>
            </a:pPr>
            <a:r>
              <a:rPr lang="cs-CZ" altLang="cs-CZ" sz="2000" b="1" dirty="0" smtClean="0">
                <a:latin typeface="Times New Roman CE" panose="02020603050405020304" pitchFamily="18" charset="0"/>
              </a:rPr>
              <a:t>RB1 </a:t>
            </a:r>
            <a:r>
              <a:rPr lang="cs-CZ" altLang="cs-CZ" sz="2000" b="1" dirty="0">
                <a:latin typeface="Times New Roman CE" panose="02020603050405020304" pitchFamily="18" charset="0"/>
              </a:rPr>
              <a:t>gene </a:t>
            </a:r>
            <a:r>
              <a:rPr lang="cs-CZ" altLang="cs-CZ" sz="2000" b="1" dirty="0" err="1">
                <a:latin typeface="Times New Roman CE" panose="02020603050405020304" pitchFamily="18" charset="0"/>
              </a:rPr>
              <a:t>deletion</a:t>
            </a:r>
            <a:r>
              <a:rPr lang="cs-CZ" altLang="cs-CZ" sz="2000" b="1" dirty="0">
                <a:latin typeface="Times New Roman CE" panose="02020603050405020304" pitchFamily="18" charset="0"/>
              </a:rPr>
              <a:t> (13q14) </a:t>
            </a:r>
            <a:r>
              <a:rPr lang="cs-CZ" altLang="cs-CZ" sz="2000" b="1" dirty="0" smtClean="0">
                <a:latin typeface="Times New Roman CE" panose="02020603050405020304" pitchFamily="18" charset="0"/>
              </a:rPr>
              <a:t> - </a:t>
            </a:r>
            <a:r>
              <a:rPr lang="cs-CZ" altLang="cs-CZ" sz="2000" b="1" dirty="0" err="1" smtClean="0">
                <a:solidFill>
                  <a:schemeClr val="accent2"/>
                </a:solidFill>
                <a:latin typeface="Times New Roman CE" panose="02020603050405020304" pitchFamily="18" charset="0"/>
              </a:rPr>
              <a:t>intermediate</a:t>
            </a:r>
            <a:r>
              <a:rPr lang="cs-CZ" altLang="cs-CZ" sz="2000" b="1" dirty="0" smtClean="0">
                <a:solidFill>
                  <a:schemeClr val="accent2"/>
                </a:solidFill>
                <a:latin typeface="Times New Roman CE" panose="02020603050405020304" pitchFamily="18" charset="0"/>
              </a:rPr>
              <a:t> </a:t>
            </a:r>
            <a:r>
              <a:rPr lang="cs-CZ" altLang="cs-CZ" sz="2000" b="1" dirty="0" err="1" smtClean="0">
                <a:solidFill>
                  <a:schemeClr val="accent2"/>
                </a:solidFill>
                <a:latin typeface="Times New Roman CE" panose="02020603050405020304" pitchFamily="18" charset="0"/>
              </a:rPr>
              <a:t>prognosis</a:t>
            </a:r>
            <a:endParaRPr lang="cs-CZ" altLang="cs-CZ" sz="2000" b="1" dirty="0" smtClean="0">
              <a:solidFill>
                <a:schemeClr val="accent2"/>
              </a:solidFill>
              <a:latin typeface="Times New Roman CE" panose="02020603050405020304" pitchFamily="18" charset="0"/>
            </a:endParaRPr>
          </a:p>
          <a:p>
            <a:pPr>
              <a:lnSpc>
                <a:spcPct val="90000"/>
              </a:lnSpc>
            </a:pPr>
            <a:r>
              <a:rPr lang="cs-CZ" altLang="cs-CZ" sz="2000" b="1" dirty="0" err="1" smtClean="0">
                <a:latin typeface="Times New Roman CE" panose="02020603050405020304" pitchFamily="18" charset="0"/>
              </a:rPr>
              <a:t>Deletion</a:t>
            </a:r>
            <a:r>
              <a:rPr lang="cs-CZ" altLang="cs-CZ" sz="2000" b="1" dirty="0" smtClean="0">
                <a:latin typeface="Times New Roman CE" panose="02020603050405020304" pitchFamily="18" charset="0"/>
              </a:rPr>
              <a:t> </a:t>
            </a:r>
            <a:r>
              <a:rPr lang="cs-CZ" altLang="cs-CZ" sz="2000" b="1" dirty="0" err="1">
                <a:latin typeface="Times New Roman CE" panose="02020603050405020304" pitchFamily="18" charset="0"/>
              </a:rPr>
              <a:t>of</a:t>
            </a:r>
            <a:r>
              <a:rPr lang="cs-CZ" altLang="cs-CZ" sz="2000" b="1" dirty="0">
                <a:latin typeface="Times New Roman CE" panose="02020603050405020304" pitchFamily="18" charset="0"/>
              </a:rPr>
              <a:t> p53 gene (17p) </a:t>
            </a:r>
            <a:r>
              <a:rPr lang="cs-CZ" altLang="cs-CZ" sz="2000" b="1" dirty="0" err="1">
                <a:latin typeface="Times New Roman CE" panose="02020603050405020304" pitchFamily="18" charset="0"/>
              </a:rPr>
              <a:t>poor</a:t>
            </a:r>
            <a:r>
              <a:rPr lang="cs-CZ" altLang="cs-CZ" sz="2000" b="1" dirty="0">
                <a:latin typeface="Times New Roman CE" panose="02020603050405020304" pitchFamily="18" charset="0"/>
              </a:rPr>
              <a:t> </a:t>
            </a:r>
            <a:r>
              <a:rPr lang="cs-CZ" altLang="cs-CZ" sz="2000" b="1" dirty="0" err="1" smtClean="0">
                <a:latin typeface="Times New Roman CE" panose="02020603050405020304" pitchFamily="18" charset="0"/>
              </a:rPr>
              <a:t>prognosis</a:t>
            </a:r>
            <a:endParaRPr lang="cs-CZ" altLang="cs-CZ" sz="2000" b="1" dirty="0" smtClean="0">
              <a:latin typeface="Times New Roman CE" panose="02020603050405020304" pitchFamily="18" charset="0"/>
            </a:endParaRPr>
          </a:p>
          <a:p>
            <a:pPr>
              <a:lnSpc>
                <a:spcPct val="90000"/>
              </a:lnSpc>
            </a:pPr>
            <a:r>
              <a:rPr lang="cs-CZ" altLang="cs-CZ" sz="2000" b="1" dirty="0">
                <a:latin typeface="Times New Roman CE" panose="02020603050405020304" pitchFamily="18" charset="0"/>
              </a:rPr>
              <a:t> </a:t>
            </a:r>
            <a:r>
              <a:rPr lang="cs-CZ" altLang="cs-CZ" sz="2000" b="1" dirty="0" err="1" smtClean="0">
                <a:solidFill>
                  <a:schemeClr val="accent2"/>
                </a:solidFill>
                <a:latin typeface="Times New Roman CE" panose="02020603050405020304" pitchFamily="18" charset="0"/>
              </a:rPr>
              <a:t>gain</a:t>
            </a:r>
            <a:r>
              <a:rPr lang="cs-CZ" altLang="cs-CZ" sz="2000" b="1" dirty="0" smtClean="0">
                <a:solidFill>
                  <a:schemeClr val="accent2"/>
                </a:solidFill>
                <a:latin typeface="Times New Roman CE" panose="02020603050405020304" pitchFamily="18" charset="0"/>
              </a:rPr>
              <a:t> </a:t>
            </a:r>
            <a:r>
              <a:rPr lang="cs-CZ" altLang="cs-CZ" sz="2000" b="1" dirty="0">
                <a:solidFill>
                  <a:schemeClr val="accent2"/>
                </a:solidFill>
                <a:latin typeface="Times New Roman CE" panose="02020603050405020304" pitchFamily="18" charset="0"/>
              </a:rPr>
              <a:t>1q21 - </a:t>
            </a:r>
            <a:r>
              <a:rPr lang="cs-CZ" altLang="cs-CZ" sz="2000" b="1" dirty="0" err="1">
                <a:solidFill>
                  <a:schemeClr val="accent2"/>
                </a:solidFill>
                <a:latin typeface="Times New Roman CE" panose="02020603050405020304" pitchFamily="18" charset="0"/>
              </a:rPr>
              <a:t>poor</a:t>
            </a:r>
            <a:r>
              <a:rPr lang="cs-CZ" altLang="cs-CZ" sz="2000" b="1" dirty="0">
                <a:solidFill>
                  <a:schemeClr val="accent2"/>
                </a:solidFill>
                <a:latin typeface="Times New Roman CE" panose="02020603050405020304" pitchFamily="18" charset="0"/>
              </a:rPr>
              <a:t> </a:t>
            </a:r>
            <a:r>
              <a:rPr lang="cs-CZ" altLang="cs-CZ" sz="2000" b="1" dirty="0" err="1">
                <a:solidFill>
                  <a:schemeClr val="accent2"/>
                </a:solidFill>
                <a:latin typeface="Times New Roman CE" panose="02020603050405020304" pitchFamily="18" charset="0"/>
              </a:rPr>
              <a:t>prognosis</a:t>
            </a:r>
            <a:endParaRPr lang="cs-CZ" altLang="cs-CZ" sz="2000" b="1" dirty="0" smtClean="0">
              <a:solidFill>
                <a:schemeClr val="accent2"/>
              </a:solidFill>
              <a:latin typeface="Times New Roman CE" panose="02020603050405020304" pitchFamily="18" charset="0"/>
            </a:endParaRPr>
          </a:p>
          <a:p>
            <a:pPr>
              <a:lnSpc>
                <a:spcPct val="90000"/>
              </a:lnSpc>
            </a:pPr>
            <a:endParaRPr lang="cs-CZ" altLang="cs-CZ" sz="2000" dirty="0" smtClean="0">
              <a:solidFill>
                <a:schemeClr val="accent2"/>
              </a:solidFill>
              <a:latin typeface="Times New Roman CE" panose="02020603050405020304" pitchFamily="18" charset="0"/>
            </a:endParaRPr>
          </a:p>
          <a:p>
            <a:pPr>
              <a:lnSpc>
                <a:spcPct val="90000"/>
              </a:lnSpc>
            </a:pPr>
            <a:endParaRPr lang="cs-CZ" altLang="cs-CZ" sz="2000" dirty="0" smtClean="0">
              <a:latin typeface="Times New Roman CE" panose="02020603050405020304"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36512" y="476672"/>
            <a:ext cx="9361040" cy="1143000"/>
          </a:xfrm>
        </p:spPr>
        <p:txBody>
          <a:bodyPr/>
          <a:lstStyle/>
          <a:p>
            <a:r>
              <a:rPr lang="cs-CZ" altLang="cs-CZ" sz="4000" b="1" dirty="0" smtClean="0">
                <a:solidFill>
                  <a:srgbClr val="FF0066"/>
                </a:solidFill>
              </a:rPr>
              <a:t/>
            </a:r>
            <a:br>
              <a:rPr lang="cs-CZ" altLang="cs-CZ" sz="4000" b="1" dirty="0" smtClean="0">
                <a:solidFill>
                  <a:srgbClr val="FF0066"/>
                </a:solidFill>
              </a:rPr>
            </a:br>
            <a:r>
              <a:rPr lang="cs-CZ" altLang="cs-CZ" sz="4000" b="1" dirty="0" smtClean="0">
                <a:latin typeface="+mn-lt"/>
              </a:rPr>
              <a:t>Cell </a:t>
            </a:r>
            <a:r>
              <a:rPr lang="cs-CZ" altLang="cs-CZ" sz="4000" b="1" dirty="0" err="1" smtClean="0">
                <a:latin typeface="+mn-lt"/>
              </a:rPr>
              <a:t>sorting</a:t>
            </a:r>
            <a:r>
              <a:rPr lang="cs-CZ" altLang="cs-CZ" sz="4000" b="1" dirty="0" smtClean="0">
                <a:latin typeface="+mn-lt"/>
              </a:rPr>
              <a:t> </a:t>
            </a:r>
            <a:r>
              <a:rPr lang="cs-CZ" altLang="cs-CZ" sz="3600" b="1" dirty="0" smtClean="0">
                <a:latin typeface="+mn-lt"/>
              </a:rPr>
              <a:t>in MM  </a:t>
            </a:r>
            <a:r>
              <a:rPr lang="cs-CZ" altLang="cs-CZ" sz="3600" b="1" dirty="0" err="1" smtClean="0">
                <a:latin typeface="+mn-lt"/>
              </a:rPr>
              <a:t>pacients</a:t>
            </a:r>
            <a:r>
              <a:rPr lang="cs-CZ" altLang="cs-CZ" sz="3600" b="1" dirty="0" smtClean="0">
                <a:latin typeface="+mn-lt"/>
              </a:rPr>
              <a:t/>
            </a:r>
            <a:br>
              <a:rPr lang="cs-CZ" altLang="cs-CZ" sz="3600" b="1" dirty="0" smtClean="0">
                <a:latin typeface="+mn-lt"/>
              </a:rPr>
            </a:br>
            <a:r>
              <a:rPr lang="en-US" altLang="cs-CZ" sz="2000" b="1" dirty="0">
                <a:solidFill>
                  <a:schemeClr val="tx1"/>
                </a:solidFill>
              </a:rPr>
              <a:t>fluorescence </a:t>
            </a:r>
            <a:r>
              <a:rPr lang="en-US" altLang="cs-CZ" sz="2000" b="1" dirty="0" err="1">
                <a:solidFill>
                  <a:schemeClr val="tx1"/>
                </a:solidFill>
              </a:rPr>
              <a:t>immunophenotyping</a:t>
            </a:r>
            <a:r>
              <a:rPr lang="en-US" altLang="cs-CZ" sz="2000" b="1" dirty="0">
                <a:solidFill>
                  <a:schemeClr val="tx1"/>
                </a:solidFill>
              </a:rPr>
              <a:t> and interphase in situ hybridization </a:t>
            </a:r>
            <a:endParaRPr lang="cs-CZ" altLang="cs-CZ" sz="2400" b="1" dirty="0" smtClean="0">
              <a:solidFill>
                <a:schemeClr val="accent2"/>
              </a:solidFill>
            </a:endParaRPr>
          </a:p>
        </p:txBody>
      </p:sp>
      <p:pic>
        <p:nvPicPr>
          <p:cNvPr id="64515" name="Picture 5" descr="amca"/>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21764" y="2223021"/>
            <a:ext cx="4118188" cy="30020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6980" name="Picture 4" descr="https://www.researchgate.net/profile/Tae-Dong-Jeong/publication/234134859/figure/fig2/AS:202999889698820@1425410353851/Flow-cytometric-immunophenotyping-of-2-cases-A-and-B-with-CD138-negative-neoplastic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306180"/>
            <a:ext cx="4769050" cy="295084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51520" y="5513296"/>
            <a:ext cx="3744416" cy="769441"/>
          </a:xfrm>
          <a:prstGeom prst="rect">
            <a:avLst/>
          </a:prstGeom>
        </p:spPr>
        <p:txBody>
          <a:bodyPr wrap="square">
            <a:spAutoFit/>
          </a:bodyPr>
          <a:lstStyle/>
          <a:p>
            <a:r>
              <a:rPr lang="cs-CZ" altLang="cs-CZ" sz="2000" b="1" dirty="0" smtClean="0"/>
              <a:t>FICTION </a:t>
            </a:r>
            <a:r>
              <a:rPr lang="cs-CZ" altLang="cs-CZ" sz="2000" b="1" dirty="0" err="1" smtClean="0"/>
              <a:t>technique</a:t>
            </a:r>
            <a:r>
              <a:rPr lang="cs-CZ" altLang="cs-CZ" sz="2000" b="1" dirty="0" smtClean="0"/>
              <a:t> in MM</a:t>
            </a:r>
            <a:r>
              <a:rPr lang="cs-CZ" altLang="cs-CZ" sz="2000" b="1" dirty="0" smtClean="0">
                <a:solidFill>
                  <a:schemeClr val="accent6"/>
                </a:solidFill>
              </a:rPr>
              <a:t/>
            </a:r>
            <a:br>
              <a:rPr lang="cs-CZ" altLang="cs-CZ" sz="2000" b="1" dirty="0" smtClean="0">
                <a:solidFill>
                  <a:schemeClr val="accent6"/>
                </a:solidFill>
              </a:rPr>
            </a:br>
            <a:r>
              <a:rPr lang="en-US" altLang="cs-CZ" sz="1200" b="1" dirty="0">
                <a:solidFill>
                  <a:schemeClr val="accent6"/>
                </a:solidFill>
              </a:rPr>
              <a:t>fluorescence </a:t>
            </a:r>
            <a:r>
              <a:rPr lang="en-US" altLang="cs-CZ" sz="1200" b="1" dirty="0" err="1">
                <a:solidFill>
                  <a:schemeClr val="accent6"/>
                </a:solidFill>
              </a:rPr>
              <a:t>immunophenotyping</a:t>
            </a:r>
            <a:r>
              <a:rPr lang="en-US" altLang="cs-CZ" sz="1200" b="1" dirty="0">
                <a:solidFill>
                  <a:schemeClr val="accent6"/>
                </a:solidFill>
              </a:rPr>
              <a:t> and interphase in situ hybridization </a:t>
            </a:r>
            <a:endParaRPr lang="en-US" sz="1200" dirty="0">
              <a:solidFill>
                <a:schemeClr val="accent6"/>
              </a:solidFill>
            </a:endParaRPr>
          </a:p>
        </p:txBody>
      </p:sp>
      <p:sp>
        <p:nvSpPr>
          <p:cNvPr id="5" name="Obdélník 4"/>
          <p:cNvSpPr/>
          <p:nvPr/>
        </p:nvSpPr>
        <p:spPr>
          <a:xfrm>
            <a:off x="4572000" y="5513296"/>
            <a:ext cx="4572000" cy="954107"/>
          </a:xfrm>
          <a:prstGeom prst="rect">
            <a:avLst/>
          </a:prstGeom>
        </p:spPr>
        <p:txBody>
          <a:bodyPr>
            <a:spAutoFit/>
          </a:bodyPr>
          <a:lstStyle/>
          <a:p>
            <a:r>
              <a:rPr lang="en-US" sz="2000" b="1" i="0" u="none" strike="noStrike" dirty="0" smtClean="0">
                <a:effectLst/>
                <a:latin typeface="Times New Roman CE" panose="02020603050405020304" pitchFamily="18" charset="0"/>
                <a:cs typeface="Times New Roman CE" panose="02020603050405020304" pitchFamily="18" charset="0"/>
              </a:rPr>
              <a:t>Simplified flow </a:t>
            </a:r>
            <a:r>
              <a:rPr lang="en-US" sz="2000" b="1" i="0" u="none" strike="noStrike" dirty="0" err="1" smtClean="0">
                <a:effectLst/>
                <a:latin typeface="Times New Roman CE" panose="02020603050405020304" pitchFamily="18" charset="0"/>
                <a:cs typeface="Times New Roman CE" panose="02020603050405020304" pitchFamily="18" charset="0"/>
              </a:rPr>
              <a:t>cytometric</a:t>
            </a:r>
            <a:r>
              <a:rPr lang="en-US" sz="2000" b="1" i="0" u="none" strike="noStrike" dirty="0" smtClean="0">
                <a:effectLst/>
                <a:latin typeface="Times New Roman CE" panose="02020603050405020304" pitchFamily="18" charset="0"/>
                <a:cs typeface="Times New Roman CE" panose="02020603050405020304" pitchFamily="18" charset="0"/>
              </a:rPr>
              <a:t> </a:t>
            </a:r>
            <a:r>
              <a:rPr lang="en-US" sz="1800" b="1" i="0" u="none" strike="noStrike" dirty="0" err="1" smtClean="0">
                <a:solidFill>
                  <a:schemeClr val="accent6"/>
                </a:solidFill>
                <a:effectLst/>
                <a:latin typeface="Times New Roman CE" panose="02020603050405020304" pitchFamily="18" charset="0"/>
                <a:cs typeface="Times New Roman CE" panose="02020603050405020304" pitchFamily="18" charset="0"/>
              </a:rPr>
              <a:t>immunophenotyping</a:t>
            </a:r>
            <a:r>
              <a:rPr lang="en-US" sz="1800" b="1" i="0" u="none" strike="noStrike" dirty="0" smtClean="0">
                <a:solidFill>
                  <a:schemeClr val="accent6"/>
                </a:solidFill>
                <a:effectLst/>
                <a:latin typeface="Times New Roman CE" panose="02020603050405020304" pitchFamily="18" charset="0"/>
                <a:cs typeface="Times New Roman CE" panose="02020603050405020304" pitchFamily="18" charset="0"/>
              </a:rPr>
              <a:t> panel for multiple myeloma, CD56/CD19/CD138(CD38)/CD45</a:t>
            </a:r>
            <a:endParaRPr lang="en-US" sz="1800" dirty="0">
              <a:solidFill>
                <a:schemeClr val="accent6"/>
              </a:solidFill>
              <a:latin typeface="Times New Roman CE" panose="02020603050405020304" pitchFamily="18" charset="0"/>
              <a:cs typeface="Times New Roman CE" panose="02020603050405020304" pitchFamily="18" charset="0"/>
            </a:endParaRPr>
          </a:p>
        </p:txBody>
      </p:sp>
    </p:spTree>
    <p:extLst>
      <p:ext uri="{BB962C8B-B14F-4D97-AF65-F5344CB8AC3E}">
        <p14:creationId xmlns:p14="http://schemas.microsoft.com/office/powerpoint/2010/main" val="222880498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46038" y="221739"/>
            <a:ext cx="91313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Arial CE" charset="-18"/>
              </a:defRPr>
            </a:lvl1pPr>
            <a:lvl2pPr marL="742950" indent="-285750">
              <a:defRPr sz="2800">
                <a:solidFill>
                  <a:schemeClr val="tx1"/>
                </a:solidFill>
                <a:latin typeface="Arial CE" charset="-18"/>
              </a:defRPr>
            </a:lvl2pPr>
            <a:lvl3pPr marL="1143000" indent="-228600">
              <a:defRPr sz="2800">
                <a:solidFill>
                  <a:schemeClr val="tx1"/>
                </a:solidFill>
                <a:latin typeface="Arial CE" charset="-18"/>
              </a:defRPr>
            </a:lvl3pPr>
            <a:lvl4pPr marL="1600200" indent="-228600">
              <a:defRPr sz="2800">
                <a:solidFill>
                  <a:schemeClr val="tx1"/>
                </a:solidFill>
                <a:latin typeface="Arial CE" charset="-18"/>
              </a:defRPr>
            </a:lvl4pPr>
            <a:lvl5pPr marL="2057400" indent="-228600">
              <a:defRPr sz="2800">
                <a:solidFill>
                  <a:schemeClr val="tx1"/>
                </a:solidFill>
                <a:latin typeface="Arial CE" charset="-18"/>
              </a:defRPr>
            </a:lvl5pPr>
            <a:lvl6pPr marL="2514600" indent="-228600" eaLnBrk="0" fontAlgn="base" hangingPunct="0">
              <a:spcBef>
                <a:spcPct val="0"/>
              </a:spcBef>
              <a:spcAft>
                <a:spcPct val="0"/>
              </a:spcAft>
              <a:defRPr sz="2800">
                <a:solidFill>
                  <a:schemeClr val="tx1"/>
                </a:solidFill>
                <a:latin typeface="Arial CE" charset="-18"/>
              </a:defRPr>
            </a:lvl6pPr>
            <a:lvl7pPr marL="2971800" indent="-228600" eaLnBrk="0" fontAlgn="base" hangingPunct="0">
              <a:spcBef>
                <a:spcPct val="0"/>
              </a:spcBef>
              <a:spcAft>
                <a:spcPct val="0"/>
              </a:spcAft>
              <a:defRPr sz="2800">
                <a:solidFill>
                  <a:schemeClr val="tx1"/>
                </a:solidFill>
                <a:latin typeface="Arial CE" charset="-18"/>
              </a:defRPr>
            </a:lvl7pPr>
            <a:lvl8pPr marL="3429000" indent="-228600" eaLnBrk="0" fontAlgn="base" hangingPunct="0">
              <a:spcBef>
                <a:spcPct val="0"/>
              </a:spcBef>
              <a:spcAft>
                <a:spcPct val="0"/>
              </a:spcAft>
              <a:defRPr sz="2800">
                <a:solidFill>
                  <a:schemeClr val="tx1"/>
                </a:solidFill>
                <a:latin typeface="Arial CE" charset="-18"/>
              </a:defRPr>
            </a:lvl8pPr>
            <a:lvl9pPr marL="3886200" indent="-228600" eaLnBrk="0" fontAlgn="base" hangingPunct="0">
              <a:spcBef>
                <a:spcPct val="0"/>
              </a:spcBef>
              <a:spcAft>
                <a:spcPct val="0"/>
              </a:spcAft>
              <a:defRPr sz="2800">
                <a:solidFill>
                  <a:schemeClr val="tx1"/>
                </a:solidFill>
                <a:latin typeface="Arial CE" charset="-18"/>
              </a:defRPr>
            </a:lvl9pPr>
          </a:lstStyle>
          <a:p>
            <a:pPr algn="ctr" eaLnBrk="1" hangingPunct="1">
              <a:spcBef>
                <a:spcPct val="50000"/>
              </a:spcBef>
              <a:defRPr/>
            </a:pPr>
            <a:r>
              <a:rPr lang="cs-CZ" altLang="cs-CZ" sz="2400" b="1" dirty="0" smtClean="0">
                <a:solidFill>
                  <a:srgbClr val="00FFFF"/>
                </a:solidFill>
                <a:latin typeface="+mn-lt"/>
              </a:rPr>
              <a:t>t(9;22) negative </a:t>
            </a:r>
            <a:r>
              <a:rPr lang="cs-CZ" altLang="cs-CZ" sz="2400" b="1" dirty="0" err="1" smtClean="0">
                <a:solidFill>
                  <a:srgbClr val="00FFFF"/>
                </a:solidFill>
                <a:latin typeface="+mn-lt"/>
              </a:rPr>
              <a:t>effects</a:t>
            </a:r>
            <a:r>
              <a:rPr lang="cs-CZ" altLang="cs-CZ" sz="2400" b="1" dirty="0" smtClean="0">
                <a:solidFill>
                  <a:srgbClr val="00FFFF"/>
                </a:solidFill>
                <a:latin typeface="+mn-lt"/>
              </a:rPr>
              <a:t> </a:t>
            </a:r>
            <a:r>
              <a:rPr lang="cs-CZ" altLang="cs-CZ" sz="2400" b="1" dirty="0" err="1" smtClean="0">
                <a:solidFill>
                  <a:srgbClr val="00FFFF"/>
                </a:solidFill>
                <a:latin typeface="+mn-lt"/>
              </a:rPr>
              <a:t>can</a:t>
            </a:r>
            <a:r>
              <a:rPr lang="cs-CZ" altLang="cs-CZ" sz="2400" b="1" dirty="0" smtClean="0">
                <a:solidFill>
                  <a:srgbClr val="00FFFF"/>
                </a:solidFill>
                <a:latin typeface="+mn-lt"/>
              </a:rPr>
              <a:t> </a:t>
            </a:r>
            <a:r>
              <a:rPr lang="cs-CZ" altLang="cs-CZ" sz="2400" b="1" dirty="0" err="1" smtClean="0">
                <a:solidFill>
                  <a:srgbClr val="00FFFF"/>
                </a:solidFill>
                <a:latin typeface="+mn-lt"/>
              </a:rPr>
              <a:t>be</a:t>
            </a:r>
            <a:r>
              <a:rPr lang="cs-CZ" altLang="cs-CZ" sz="2400" b="1" dirty="0" smtClean="0">
                <a:solidFill>
                  <a:srgbClr val="00FFFF"/>
                </a:solidFill>
                <a:latin typeface="+mn-lt"/>
              </a:rPr>
              <a:t> </a:t>
            </a:r>
            <a:r>
              <a:rPr lang="cs-CZ" altLang="cs-CZ" sz="2400" b="1" dirty="0" err="1" smtClean="0">
                <a:solidFill>
                  <a:srgbClr val="00FFFF"/>
                </a:solidFill>
                <a:latin typeface="+mn-lt"/>
              </a:rPr>
              <a:t>trated</a:t>
            </a:r>
            <a:r>
              <a:rPr lang="cs-CZ" altLang="cs-CZ" sz="2400" b="1" dirty="0" smtClean="0">
                <a:solidFill>
                  <a:srgbClr val="00FFFF"/>
                </a:solidFill>
                <a:latin typeface="+mn-lt"/>
              </a:rPr>
              <a:t>! 1998 - </a:t>
            </a:r>
            <a:r>
              <a:rPr lang="cs-CZ" altLang="cs-CZ" sz="2400" b="1" dirty="0" err="1" smtClean="0">
                <a:solidFill>
                  <a:srgbClr val="00FFFF"/>
                </a:solidFill>
                <a:latin typeface="+mn-lt"/>
              </a:rPr>
              <a:t>Clinical</a:t>
            </a:r>
            <a:r>
              <a:rPr lang="cs-CZ" altLang="cs-CZ" sz="2400" b="1" dirty="0" smtClean="0">
                <a:solidFill>
                  <a:srgbClr val="00FFFF"/>
                </a:solidFill>
                <a:latin typeface="+mn-lt"/>
              </a:rPr>
              <a:t> </a:t>
            </a:r>
            <a:r>
              <a:rPr lang="cs-CZ" altLang="cs-CZ" sz="2400" b="1" dirty="0" err="1" smtClean="0">
                <a:solidFill>
                  <a:srgbClr val="00FFFF"/>
                </a:solidFill>
                <a:latin typeface="+mn-lt"/>
              </a:rPr>
              <a:t>trilas</a:t>
            </a:r>
            <a:r>
              <a:rPr lang="cs-CZ" altLang="cs-CZ" sz="2400" b="1" dirty="0" smtClean="0">
                <a:solidFill>
                  <a:srgbClr val="00FFFF"/>
                </a:solidFill>
                <a:latin typeface="+mn-lt"/>
              </a:rPr>
              <a:t> </a:t>
            </a:r>
            <a:r>
              <a:rPr lang="cs-CZ" altLang="cs-CZ" sz="2400" b="1" dirty="0" err="1" smtClean="0">
                <a:solidFill>
                  <a:srgbClr val="00FFFF"/>
                </a:solidFill>
                <a:latin typeface="+mn-lt"/>
              </a:rPr>
              <a:t>of</a:t>
            </a:r>
            <a:r>
              <a:rPr lang="cs-CZ" altLang="cs-CZ" sz="2400" b="1" dirty="0" smtClean="0">
                <a:solidFill>
                  <a:srgbClr val="00FFFF"/>
                </a:solidFill>
                <a:latin typeface="+mn-lt"/>
              </a:rPr>
              <a:t> STI 571 agens(</a:t>
            </a:r>
            <a:r>
              <a:rPr lang="cs-CZ" altLang="cs-CZ" sz="2400" b="1" dirty="0" err="1" smtClean="0">
                <a:solidFill>
                  <a:srgbClr val="00FFFF"/>
                </a:solidFill>
                <a:latin typeface="+mn-lt"/>
              </a:rPr>
              <a:t>Glivec</a:t>
            </a:r>
            <a:r>
              <a:rPr lang="cs-CZ" altLang="cs-CZ" sz="2400" b="1" dirty="0" smtClean="0">
                <a:solidFill>
                  <a:srgbClr val="00FFFF"/>
                </a:solidFill>
                <a:latin typeface="+mn-lt"/>
              </a:rPr>
              <a:t> </a:t>
            </a:r>
            <a:r>
              <a:rPr lang="cs-CZ" altLang="cs-CZ" sz="2400" b="1" dirty="0">
                <a:solidFill>
                  <a:srgbClr val="00FFFF"/>
                </a:solidFill>
                <a:latin typeface="+mn-lt"/>
              </a:rPr>
              <a:t>– </a:t>
            </a:r>
            <a:r>
              <a:rPr lang="cs-CZ" altLang="cs-CZ" sz="2400" b="1" dirty="0" err="1">
                <a:solidFill>
                  <a:srgbClr val="00FFFF"/>
                </a:solidFill>
                <a:latin typeface="+mn-lt"/>
              </a:rPr>
              <a:t>Novartis</a:t>
            </a:r>
            <a:r>
              <a:rPr lang="cs-CZ" altLang="cs-CZ" sz="2400" b="1" dirty="0">
                <a:solidFill>
                  <a:srgbClr val="00FFFF"/>
                </a:solidFill>
                <a:latin typeface="+mn-lt"/>
              </a:rPr>
              <a:t>) - inhibitor </a:t>
            </a:r>
            <a:r>
              <a:rPr lang="cs-CZ" altLang="cs-CZ" sz="2400" b="1" dirty="0" err="1" smtClean="0">
                <a:solidFill>
                  <a:srgbClr val="00FFFF"/>
                </a:solidFill>
                <a:latin typeface="+mn-lt"/>
              </a:rPr>
              <a:t>of</a:t>
            </a:r>
            <a:r>
              <a:rPr lang="cs-CZ" altLang="cs-CZ" sz="2400" b="1" dirty="0" smtClean="0">
                <a:solidFill>
                  <a:srgbClr val="00FFFF"/>
                </a:solidFill>
                <a:latin typeface="+mn-lt"/>
              </a:rPr>
              <a:t>  </a:t>
            </a:r>
            <a:r>
              <a:rPr lang="cs-CZ" altLang="cs-CZ" sz="2400" b="1" dirty="0" err="1" smtClean="0">
                <a:solidFill>
                  <a:srgbClr val="00FFFF"/>
                </a:solidFill>
                <a:latin typeface="+mn-lt"/>
              </a:rPr>
              <a:t>TKs</a:t>
            </a:r>
            <a:endParaRPr lang="cs-CZ" altLang="cs-CZ" sz="2400" b="1" dirty="0">
              <a:solidFill>
                <a:srgbClr val="00FFFF"/>
              </a:solidFill>
              <a:latin typeface="+mn-lt"/>
            </a:endParaRPr>
          </a:p>
        </p:txBody>
      </p:sp>
      <p:sp>
        <p:nvSpPr>
          <p:cNvPr id="193539" name="Text Box 3"/>
          <p:cNvSpPr txBox="1">
            <a:spLocks noChangeArrowheads="1"/>
          </p:cNvSpPr>
          <p:nvPr/>
        </p:nvSpPr>
        <p:spPr bwMode="auto">
          <a:xfrm>
            <a:off x="323528" y="5630488"/>
            <a:ext cx="8915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400" b="1" dirty="0" smtClean="0">
                <a:solidFill>
                  <a:srgbClr val="FFFF00"/>
                </a:solidFill>
                <a:latin typeface="+mj-lt"/>
              </a:rPr>
              <a:t>Tyrosine kinase inhibitors - </a:t>
            </a:r>
            <a:r>
              <a:rPr lang="en-US" sz="2400" b="1" dirty="0" err="1" smtClean="0">
                <a:solidFill>
                  <a:srgbClr val="FFFF00"/>
                </a:solidFill>
                <a:latin typeface="+mj-lt"/>
              </a:rPr>
              <a:t>imatinib</a:t>
            </a:r>
            <a:r>
              <a:rPr lang="en-US" sz="2400" b="1" dirty="0" smtClean="0">
                <a:solidFill>
                  <a:srgbClr val="FFFF00"/>
                </a:solidFill>
                <a:latin typeface="+mj-lt"/>
              </a:rPr>
              <a:t>, </a:t>
            </a:r>
            <a:r>
              <a:rPr lang="en-US" sz="2400" b="1" dirty="0" err="1" smtClean="0">
                <a:solidFill>
                  <a:srgbClr val="FFFF00"/>
                </a:solidFill>
                <a:latin typeface="+mj-lt"/>
              </a:rPr>
              <a:t>dasatinib</a:t>
            </a:r>
            <a:r>
              <a:rPr lang="en-US" sz="2400" b="1" dirty="0" smtClean="0">
                <a:solidFill>
                  <a:srgbClr val="FFFF00"/>
                </a:solidFill>
                <a:latin typeface="+mj-lt"/>
              </a:rPr>
              <a:t> and </a:t>
            </a:r>
            <a:r>
              <a:rPr lang="en-US" sz="2400" b="1" dirty="0" err="1" smtClean="0">
                <a:solidFill>
                  <a:srgbClr val="FFFF00"/>
                </a:solidFill>
                <a:latin typeface="+mj-lt"/>
              </a:rPr>
              <a:t>nilotinib</a:t>
            </a:r>
            <a:r>
              <a:rPr lang="en-US" sz="2400" b="1" dirty="0" smtClean="0">
                <a:solidFill>
                  <a:srgbClr val="FFFF00"/>
                </a:solidFill>
                <a:latin typeface="+mj-lt"/>
              </a:rPr>
              <a:t> - a model for modern non-cytostatic treatment of malignant diseases !!Personalized medicine !!</a:t>
            </a:r>
            <a:endParaRPr lang="en-US" sz="2400" b="1" dirty="0">
              <a:solidFill>
                <a:srgbClr val="FFFF00"/>
              </a:solidFill>
              <a:latin typeface="+mj-lt"/>
            </a:endParaRPr>
          </a:p>
        </p:txBody>
      </p:sp>
      <p:pic>
        <p:nvPicPr>
          <p:cNvPr id="8200" name="Picture 8" descr="Figure 1 from STI571: targeting BCR-ABL as therapy for CML. | Semantic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24" y="1147437"/>
            <a:ext cx="7816702" cy="4504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8" name="Picture 8"/>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96525" y="1484784"/>
            <a:ext cx="4925846" cy="4680520"/>
          </a:xfrm>
          <a:noFill/>
          <a:ln/>
        </p:spPr>
      </p:pic>
      <p:graphicFrame>
        <p:nvGraphicFramePr>
          <p:cNvPr id="133152" name="Group 32"/>
          <p:cNvGraphicFramePr>
            <a:graphicFrameLocks noGrp="1"/>
          </p:cNvGraphicFramePr>
          <p:nvPr>
            <p:extLst/>
          </p:nvPr>
        </p:nvGraphicFramePr>
        <p:xfrm>
          <a:off x="5353050" y="3931691"/>
          <a:ext cx="3323406" cy="2233613"/>
        </p:xfrm>
        <a:graphic>
          <a:graphicData uri="http://schemas.openxmlformats.org/drawingml/2006/table">
            <a:tbl>
              <a:tblPr/>
              <a:tblGrid>
                <a:gridCol w="1783693">
                  <a:extLst>
                    <a:ext uri="{9D8B030D-6E8A-4147-A177-3AD203B41FA5}">
                      <a16:colId xmlns:a16="http://schemas.microsoft.com/office/drawing/2014/main" val="20000"/>
                    </a:ext>
                  </a:extLst>
                </a:gridCol>
                <a:gridCol w="1539713">
                  <a:extLst>
                    <a:ext uri="{9D8B030D-6E8A-4147-A177-3AD203B41FA5}">
                      <a16:colId xmlns:a16="http://schemas.microsoft.com/office/drawing/2014/main" val="20001"/>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91135"/>
                          </a:solidFill>
                          <a:effectLst/>
                          <a:latin typeface="Arial" pitchFamily="34" charset="0"/>
                        </a:rPr>
                        <a:t>Status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91135"/>
                          </a:solidFill>
                          <a:effectLst/>
                          <a:latin typeface="Arial" pitchFamily="34" charset="0"/>
                        </a:rPr>
                        <a:t>5 Year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91135"/>
                          </a:solidFill>
                          <a:effectLst/>
                          <a:latin typeface="Arial" pitchFamily="34" charset="0"/>
                        </a:rPr>
                        <a:t>Survival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Arial" pitchFamily="34" charset="0"/>
                        </a:rPr>
                        <a:t>Pseudodiploid</a:t>
                      </a:r>
                      <a:endParaRPr kumimoji="0" lang="en-US" sz="1600" b="0" i="0" u="none" strike="noStrike" cap="none" normalizeH="0" baseline="0" dirty="0" smtClean="0">
                        <a:ln>
                          <a:noFill/>
                        </a:ln>
                        <a:solidFill>
                          <a:srgbClr val="0000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rPr>
                        <a:t>49.9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rPr>
                        <a:t>Near-</a:t>
                      </a:r>
                      <a:r>
                        <a:rPr kumimoji="0" lang="en-US" sz="1600" b="0" i="0" u="none" strike="noStrike" cap="none" normalizeH="0" baseline="0" dirty="0" err="1" smtClean="0">
                          <a:ln>
                            <a:noFill/>
                          </a:ln>
                          <a:solidFill>
                            <a:srgbClr val="000000"/>
                          </a:solidFill>
                          <a:effectLst/>
                          <a:latin typeface="Arial" pitchFamily="34" charset="0"/>
                        </a:rPr>
                        <a:t>tetraploid</a:t>
                      </a:r>
                      <a:endParaRPr kumimoji="0" lang="en-US" sz="1600" b="0" i="0" u="none" strike="noStrike" cap="none" normalizeH="0" baseline="0" dirty="0" smtClean="0">
                        <a:ln>
                          <a:noFill/>
                        </a:ln>
                        <a:solidFill>
                          <a:srgbClr val="0000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rPr>
                        <a:t>34.6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rPr>
                        <a:t>Hyperdiploid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rPr>
                        <a:t>33.5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417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000000"/>
                          </a:solidFill>
                          <a:effectLst/>
                          <a:latin typeface="Arial" pitchFamily="34" charset="0"/>
                        </a:rPr>
                        <a:t>Hypodiploid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pitchFamily="34"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bl>
          </a:graphicData>
        </a:graphic>
      </p:graphicFrame>
      <p:sp>
        <p:nvSpPr>
          <p:cNvPr id="133176" name="Line 56"/>
          <p:cNvSpPr>
            <a:spLocks noChangeShapeType="1"/>
          </p:cNvSpPr>
          <p:nvPr/>
        </p:nvSpPr>
        <p:spPr bwMode="auto">
          <a:xfrm flipH="1" flipV="1">
            <a:off x="2636782" y="3429000"/>
            <a:ext cx="2722615" cy="2088232"/>
          </a:xfrm>
          <a:prstGeom prst="line">
            <a:avLst/>
          </a:prstGeom>
          <a:noFill/>
          <a:ln w="95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Line 56"/>
          <p:cNvSpPr>
            <a:spLocks noChangeShapeType="1"/>
          </p:cNvSpPr>
          <p:nvPr/>
        </p:nvSpPr>
        <p:spPr bwMode="auto">
          <a:xfrm flipH="1" flipV="1">
            <a:off x="2630433" y="3848225"/>
            <a:ext cx="2728964" cy="2101055"/>
          </a:xfrm>
          <a:prstGeom prst="line">
            <a:avLst/>
          </a:prstGeom>
          <a:noFill/>
          <a:ln w="95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ovéPole 7"/>
          <p:cNvSpPr txBox="1"/>
          <p:nvPr/>
        </p:nvSpPr>
        <p:spPr>
          <a:xfrm>
            <a:off x="3051274" y="6207115"/>
            <a:ext cx="2960886" cy="246221"/>
          </a:xfrm>
          <a:prstGeom prst="rect">
            <a:avLst/>
          </a:prstGeom>
          <a:noFill/>
        </p:spPr>
        <p:txBody>
          <a:bodyPr wrap="square" rtlCol="0">
            <a:spAutoFit/>
          </a:bodyPr>
          <a:lstStyle/>
          <a:p>
            <a:pPr algn="r"/>
            <a:r>
              <a:rPr lang="cs-CZ" sz="1000" b="1" dirty="0" smtClean="0"/>
              <a:t>Převzato z </a:t>
            </a:r>
            <a:r>
              <a:rPr lang="cs-CZ" sz="1000" b="1" dirty="0" err="1" smtClean="0"/>
              <a:t>Debes</a:t>
            </a:r>
            <a:r>
              <a:rPr lang="cs-CZ" sz="1000" b="1" dirty="0" smtClean="0"/>
              <a:t> –</a:t>
            </a:r>
            <a:r>
              <a:rPr lang="cs-CZ" sz="1000" b="1" dirty="0" err="1" smtClean="0"/>
              <a:t>Marun</a:t>
            </a:r>
            <a:r>
              <a:rPr lang="cs-CZ" sz="1000" b="1" dirty="0" smtClean="0"/>
              <a:t> </a:t>
            </a:r>
            <a:r>
              <a:rPr lang="cs-CZ" sz="1000" b="1" i="1" dirty="0" smtClean="0"/>
              <a:t>et  al.</a:t>
            </a:r>
            <a:r>
              <a:rPr lang="cs-CZ" sz="1000" b="1" dirty="0" smtClean="0"/>
              <a:t>, 2003, </a:t>
            </a:r>
            <a:r>
              <a:rPr lang="cs-CZ" sz="1000" b="1" dirty="0" err="1" smtClean="0"/>
              <a:t>Blood</a:t>
            </a:r>
            <a:endParaRPr lang="cs-CZ" sz="1000" b="1" dirty="0"/>
          </a:p>
        </p:txBody>
      </p:sp>
      <p:graphicFrame>
        <p:nvGraphicFramePr>
          <p:cNvPr id="2" name="Objekt 1"/>
          <p:cNvGraphicFramePr>
            <a:graphicFrameLocks noChangeAspect="1"/>
          </p:cNvGraphicFramePr>
          <p:nvPr>
            <p:extLst/>
          </p:nvPr>
        </p:nvGraphicFramePr>
        <p:xfrm>
          <a:off x="5356907" y="1484785"/>
          <a:ext cx="3319549" cy="2376264"/>
        </p:xfrm>
        <a:graphic>
          <a:graphicData uri="http://schemas.openxmlformats.org/presentationml/2006/ole">
            <mc:AlternateContent xmlns:mc="http://schemas.openxmlformats.org/markup-compatibility/2006">
              <mc:Choice xmlns:v="urn:schemas-microsoft-com:vml" Requires="v">
                <p:oleObj spid="_x0000_s70664" name="Fotografie" r:id="rId4" imgW="6811326" imgH="4885714" progId="MSPhotoEd.3">
                  <p:embed/>
                </p:oleObj>
              </mc:Choice>
              <mc:Fallback>
                <p:oleObj name="Fotografie" r:id="rId4" imgW="6811326" imgH="4885714" progId="MSPhotoEd.3">
                  <p:embed/>
                  <p:pic>
                    <p:nvPicPr>
                      <p:cNvPr id="2" name="Objek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6907" y="1484785"/>
                        <a:ext cx="3319549" cy="2376264"/>
                      </a:xfrm>
                      <a:prstGeom prst="rect">
                        <a:avLst/>
                      </a:prstGeom>
                      <a:noFill/>
                      <a:ln>
                        <a:noFill/>
                      </a:ln>
                    </p:spPr>
                  </p:pic>
                </p:oleObj>
              </mc:Fallback>
            </mc:AlternateContent>
          </a:graphicData>
        </a:graphic>
      </p:graphicFrame>
      <p:sp>
        <p:nvSpPr>
          <p:cNvPr id="9" name="Nadpis 1"/>
          <p:cNvSpPr>
            <a:spLocks noGrp="1"/>
          </p:cNvSpPr>
          <p:nvPr>
            <p:ph type="title"/>
          </p:nvPr>
        </p:nvSpPr>
        <p:spPr>
          <a:xfrm>
            <a:off x="250825" y="144363"/>
            <a:ext cx="8642350" cy="1268413"/>
          </a:xfrm>
        </p:spPr>
        <p:txBody>
          <a:bodyPr/>
          <a:lstStyle/>
          <a:p>
            <a:r>
              <a:rPr lang="cs-CZ" sz="3600" b="1" dirty="0" err="1" smtClean="0">
                <a:latin typeface="+mn-lt"/>
              </a:rPr>
              <a:t>Prognosis</a:t>
            </a:r>
            <a:r>
              <a:rPr lang="cs-CZ" sz="3600" b="1" dirty="0" smtClean="0">
                <a:latin typeface="+mn-lt"/>
              </a:rPr>
              <a:t> </a:t>
            </a:r>
            <a:r>
              <a:rPr lang="cs-CZ" sz="3600" b="1" dirty="0" err="1" smtClean="0">
                <a:latin typeface="+mn-lt"/>
              </a:rPr>
              <a:t>of</a:t>
            </a:r>
            <a:r>
              <a:rPr lang="cs-CZ" sz="3600" b="1" dirty="0" smtClean="0">
                <a:latin typeface="+mn-lt"/>
              </a:rPr>
              <a:t> </a:t>
            </a:r>
            <a:r>
              <a:rPr lang="cs-CZ" sz="3600" b="1" dirty="0" err="1" smtClean="0">
                <a:latin typeface="+mn-lt"/>
              </a:rPr>
              <a:t>disease</a:t>
            </a:r>
            <a:r>
              <a:rPr lang="cs-CZ" sz="3600" b="1" dirty="0" smtClean="0">
                <a:latin typeface="+mn-lt"/>
              </a:rPr>
              <a:t> in MM </a:t>
            </a:r>
            <a:r>
              <a:rPr lang="cs-CZ" sz="3600" b="1" dirty="0" err="1" smtClean="0">
                <a:latin typeface="+mn-lt"/>
              </a:rPr>
              <a:t>patients</a:t>
            </a:r>
            <a:r>
              <a:rPr lang="cs-CZ" dirty="0" smtClean="0"/>
              <a:t/>
            </a:r>
            <a:br>
              <a:rPr lang="cs-CZ" dirty="0" smtClean="0"/>
            </a:br>
            <a:r>
              <a:rPr lang="cs-CZ" sz="1800" b="1" dirty="0" err="1" smtClean="0">
                <a:solidFill>
                  <a:schemeClr val="tx1"/>
                </a:solidFill>
              </a:rPr>
              <a:t>Effect</a:t>
            </a:r>
            <a:r>
              <a:rPr lang="cs-CZ" sz="1800" b="1" dirty="0" smtClean="0">
                <a:solidFill>
                  <a:schemeClr val="tx1"/>
                </a:solidFill>
              </a:rPr>
              <a:t> </a:t>
            </a:r>
            <a:r>
              <a:rPr lang="cs-CZ" sz="1800" b="1" dirty="0" err="1" smtClean="0">
                <a:solidFill>
                  <a:schemeClr val="tx1"/>
                </a:solidFill>
              </a:rPr>
              <a:t>of</a:t>
            </a:r>
            <a:r>
              <a:rPr lang="cs-CZ" sz="1800" b="1" dirty="0" smtClean="0">
                <a:solidFill>
                  <a:schemeClr val="tx1"/>
                </a:solidFill>
              </a:rPr>
              <a:t> presence </a:t>
            </a:r>
            <a:r>
              <a:rPr lang="cs-CZ" sz="1800" b="1" dirty="0" err="1" smtClean="0">
                <a:solidFill>
                  <a:schemeClr val="tx1"/>
                </a:solidFill>
              </a:rPr>
              <a:t>of</a:t>
            </a:r>
            <a:r>
              <a:rPr lang="cs-CZ" sz="1800" b="1" dirty="0" smtClean="0">
                <a:solidFill>
                  <a:schemeClr val="tx1"/>
                </a:solidFill>
              </a:rPr>
              <a:t> </a:t>
            </a:r>
            <a:r>
              <a:rPr lang="cs-CZ" sz="1800" b="1" dirty="0" err="1" smtClean="0">
                <a:solidFill>
                  <a:schemeClr val="tx1"/>
                </a:solidFill>
              </a:rPr>
              <a:t>aneuploidies</a:t>
            </a:r>
            <a:endParaRPr lang="en-US" sz="3600" b="1" dirty="0">
              <a:solidFill>
                <a:schemeClr val="tx1"/>
              </a:solidFill>
            </a:endParaRPr>
          </a:p>
        </p:txBody>
      </p:sp>
    </p:spTree>
    <p:extLst>
      <p:ext uri="{BB962C8B-B14F-4D97-AF65-F5344CB8AC3E}">
        <p14:creationId xmlns:p14="http://schemas.microsoft.com/office/powerpoint/2010/main" val="154253159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4213" y="0"/>
            <a:ext cx="7848600" cy="1143000"/>
          </a:xfrm>
        </p:spPr>
        <p:txBody>
          <a:bodyPr/>
          <a:lstStyle/>
          <a:p>
            <a:r>
              <a:rPr lang="cs-CZ" altLang="cs-CZ" sz="4000" b="1" dirty="0" smtClean="0">
                <a:latin typeface="+mn-lt"/>
              </a:rPr>
              <a:t>Solid </a:t>
            </a:r>
            <a:r>
              <a:rPr lang="cs-CZ" altLang="cs-CZ" sz="4000" b="1" dirty="0" err="1" smtClean="0">
                <a:latin typeface="+mn-lt"/>
              </a:rPr>
              <a:t>tumors</a:t>
            </a:r>
            <a:endParaRPr lang="cs-CZ" altLang="cs-CZ" sz="4000" b="1" dirty="0" smtClean="0">
              <a:latin typeface="+mn-lt"/>
            </a:endParaRPr>
          </a:p>
        </p:txBody>
      </p:sp>
      <p:pic>
        <p:nvPicPr>
          <p:cNvPr id="71682" name="Picture 2" descr="Classification of solid tumors according to tissue of origin (modified... |  Download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121" y="1268760"/>
            <a:ext cx="7056784" cy="52386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979712" y="6595036"/>
            <a:ext cx="6228184" cy="169277"/>
          </a:xfrm>
          <a:prstGeom prst="rect">
            <a:avLst/>
          </a:prstGeom>
        </p:spPr>
        <p:txBody>
          <a:bodyPr wrap="square">
            <a:spAutoFit/>
          </a:bodyPr>
          <a:lstStyle/>
          <a:p>
            <a:r>
              <a:rPr lang="en-US" sz="500" dirty="0">
                <a:solidFill>
                  <a:srgbClr val="FFFF00"/>
                </a:solidFill>
              </a:rPr>
              <a:t>https://www.researchgate.net/profile/Annette-Gylling-lindroos/publication/47931966/figure/tbl1/AS:669431457918989@1536616305664/Classification-of-solid-tumors-according-to-tissue-of-origin-modified-from.png</a:t>
            </a:r>
          </a:p>
        </p:txBody>
      </p:sp>
    </p:spTree>
    <p:extLst>
      <p:ext uri="{BB962C8B-B14F-4D97-AF65-F5344CB8AC3E}">
        <p14:creationId xmlns:p14="http://schemas.microsoft.com/office/powerpoint/2010/main" val="108062502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4213" y="0"/>
            <a:ext cx="7848600" cy="1143000"/>
          </a:xfrm>
        </p:spPr>
        <p:txBody>
          <a:bodyPr/>
          <a:lstStyle/>
          <a:p>
            <a:r>
              <a:rPr lang="cs-CZ" altLang="cs-CZ" sz="4000" b="1" dirty="0" err="1" smtClean="0">
                <a:latin typeface="+mn-lt"/>
              </a:rPr>
              <a:t>Cytogenetics</a:t>
            </a:r>
            <a:r>
              <a:rPr lang="cs-CZ" altLang="cs-CZ" sz="4000" b="1" dirty="0" smtClean="0">
                <a:latin typeface="+mn-lt"/>
              </a:rPr>
              <a:t> </a:t>
            </a:r>
            <a:r>
              <a:rPr lang="cs-CZ" altLang="cs-CZ" sz="4000" b="1" dirty="0" err="1" smtClean="0">
                <a:latin typeface="+mn-lt"/>
              </a:rPr>
              <a:t>of</a:t>
            </a:r>
            <a:r>
              <a:rPr lang="cs-CZ" altLang="cs-CZ" sz="4000" b="1" dirty="0" smtClean="0">
                <a:latin typeface="+mn-lt"/>
              </a:rPr>
              <a:t> solid </a:t>
            </a:r>
            <a:r>
              <a:rPr lang="cs-CZ" altLang="cs-CZ" sz="4000" b="1" dirty="0" err="1" smtClean="0">
                <a:latin typeface="+mn-lt"/>
              </a:rPr>
              <a:t>tumors</a:t>
            </a:r>
            <a:endParaRPr lang="cs-CZ" altLang="cs-CZ" sz="4000" dirty="0" smtClean="0">
              <a:latin typeface="+mn-lt"/>
            </a:endParaRPr>
          </a:p>
        </p:txBody>
      </p:sp>
      <p:sp>
        <p:nvSpPr>
          <p:cNvPr id="62467" name="Rectangle 3"/>
          <p:cNvSpPr>
            <a:spLocks noGrp="1" noChangeArrowheads="1"/>
          </p:cNvSpPr>
          <p:nvPr>
            <p:ph type="body" idx="1"/>
          </p:nvPr>
        </p:nvSpPr>
        <p:spPr>
          <a:xfrm>
            <a:off x="827584" y="1484313"/>
            <a:ext cx="7705229" cy="4114800"/>
          </a:xfrm>
        </p:spPr>
        <p:txBody>
          <a:bodyPr/>
          <a:lstStyle/>
          <a:p>
            <a:pPr marL="0" indent="0">
              <a:buClr>
                <a:schemeClr val="accent2"/>
              </a:buClr>
              <a:buNone/>
              <a:defRPr/>
            </a:pPr>
            <a:r>
              <a:rPr lang="cs-CZ" altLang="cs-CZ" sz="2800" b="1" dirty="0" err="1" smtClean="0">
                <a:solidFill>
                  <a:schemeClr val="accent2"/>
                </a:solidFill>
                <a:latin typeface="Times New Roman CE" pitchFamily="18" charset="0"/>
              </a:rPr>
              <a:t>Biological</a:t>
            </a:r>
            <a:r>
              <a:rPr lang="cs-CZ" altLang="cs-CZ" sz="2800" b="1" dirty="0" smtClean="0">
                <a:solidFill>
                  <a:schemeClr val="accent2"/>
                </a:solidFill>
                <a:latin typeface="Times New Roman CE" pitchFamily="18" charset="0"/>
              </a:rPr>
              <a:t> m</a:t>
            </a:r>
            <a:r>
              <a:rPr lang="en-US" altLang="cs-CZ" sz="2800" b="1" dirty="0" err="1" smtClean="0">
                <a:solidFill>
                  <a:schemeClr val="accent2"/>
                </a:solidFill>
                <a:latin typeface="Times New Roman CE" pitchFamily="18" charset="0"/>
              </a:rPr>
              <a:t>aterial</a:t>
            </a:r>
            <a:r>
              <a:rPr lang="en-US" altLang="cs-CZ" sz="2800" b="1" dirty="0">
                <a:solidFill>
                  <a:schemeClr val="accent2"/>
                </a:solidFill>
                <a:latin typeface="Times New Roman CE" pitchFamily="18" charset="0"/>
              </a:rPr>
              <a:t>:</a:t>
            </a:r>
          </a:p>
          <a:p>
            <a:pPr>
              <a:buClr>
                <a:schemeClr val="accent2"/>
              </a:buClr>
              <a:defRPr/>
            </a:pPr>
            <a:r>
              <a:rPr lang="en-US" altLang="cs-CZ" sz="2800" dirty="0">
                <a:solidFill>
                  <a:schemeClr val="accent2"/>
                </a:solidFill>
                <a:latin typeface="Times New Roman CE" pitchFamily="18" charset="0"/>
              </a:rPr>
              <a:t>effusion (</a:t>
            </a:r>
            <a:r>
              <a:rPr lang="en-US" altLang="cs-CZ" sz="2800" dirty="0" err="1">
                <a:solidFill>
                  <a:schemeClr val="accent2"/>
                </a:solidFill>
                <a:latin typeface="Times New Roman CE" pitchFamily="18" charset="0"/>
              </a:rPr>
              <a:t>ascitic</a:t>
            </a:r>
            <a:r>
              <a:rPr lang="en-US" altLang="cs-CZ" sz="2800" dirty="0">
                <a:solidFill>
                  <a:schemeClr val="accent2"/>
                </a:solidFill>
                <a:latin typeface="Times New Roman CE" pitchFamily="18" charset="0"/>
              </a:rPr>
              <a:t> tumors) - epithelial and tumor cells</a:t>
            </a:r>
          </a:p>
          <a:p>
            <a:pPr>
              <a:buClr>
                <a:schemeClr val="accent2"/>
              </a:buClr>
              <a:defRPr/>
            </a:pPr>
            <a:r>
              <a:rPr lang="en-US" altLang="cs-CZ" sz="2800" dirty="0">
                <a:solidFill>
                  <a:schemeClr val="accent2"/>
                </a:solidFill>
                <a:latin typeface="Times New Roman CE" pitchFamily="18" charset="0"/>
              </a:rPr>
              <a:t>culture of </a:t>
            </a:r>
            <a:r>
              <a:rPr lang="en-US" altLang="cs-CZ" sz="2800" dirty="0" smtClean="0">
                <a:solidFill>
                  <a:schemeClr val="accent2"/>
                </a:solidFill>
                <a:latin typeface="Times New Roman CE" pitchFamily="18" charset="0"/>
              </a:rPr>
              <a:t>tum</a:t>
            </a:r>
            <a:r>
              <a:rPr lang="cs-CZ" altLang="cs-CZ" sz="2800" dirty="0" smtClean="0">
                <a:solidFill>
                  <a:schemeClr val="accent2"/>
                </a:solidFill>
                <a:latin typeface="Times New Roman CE" pitchFamily="18" charset="0"/>
              </a:rPr>
              <a:t>o</a:t>
            </a:r>
            <a:r>
              <a:rPr lang="en-US" altLang="cs-CZ" sz="2800" dirty="0" smtClean="0">
                <a:solidFill>
                  <a:schemeClr val="accent2"/>
                </a:solidFill>
                <a:latin typeface="Times New Roman CE" pitchFamily="18" charset="0"/>
              </a:rPr>
              <a:t>r </a:t>
            </a:r>
            <a:r>
              <a:rPr lang="en-US" altLang="cs-CZ" sz="2800" dirty="0">
                <a:solidFill>
                  <a:schemeClr val="accent2"/>
                </a:solidFill>
                <a:latin typeface="Times New Roman CE" pitchFamily="18" charset="0"/>
              </a:rPr>
              <a:t>cells</a:t>
            </a:r>
          </a:p>
          <a:p>
            <a:pPr>
              <a:buClr>
                <a:schemeClr val="accent2"/>
              </a:buClr>
              <a:defRPr/>
            </a:pPr>
            <a:r>
              <a:rPr lang="en-US" altLang="cs-CZ" sz="2800" dirty="0">
                <a:solidFill>
                  <a:schemeClr val="accent2"/>
                </a:solidFill>
                <a:latin typeface="Times New Roman CE" pitchFamily="18" charset="0"/>
              </a:rPr>
              <a:t>tumor imprints (FISH) ....confirmation by pathologist !</a:t>
            </a:r>
          </a:p>
          <a:p>
            <a:pPr>
              <a:buClr>
                <a:schemeClr val="accent2"/>
              </a:buClr>
              <a:defRPr/>
            </a:pPr>
            <a:r>
              <a:rPr lang="en-US" altLang="cs-CZ" sz="2800" dirty="0">
                <a:solidFill>
                  <a:schemeClr val="accent2"/>
                </a:solidFill>
                <a:latin typeface="Times New Roman CE" pitchFamily="18" charset="0"/>
              </a:rPr>
              <a:t>paraffin sections (FISH)</a:t>
            </a:r>
          </a:p>
          <a:p>
            <a:pPr>
              <a:buClr>
                <a:schemeClr val="accent2"/>
              </a:buClr>
              <a:defRPr/>
            </a:pPr>
            <a:r>
              <a:rPr lang="en-US" altLang="cs-CZ" sz="2800" dirty="0" err="1">
                <a:solidFill>
                  <a:schemeClr val="accent2"/>
                </a:solidFill>
                <a:latin typeface="Times New Roman CE" pitchFamily="18" charset="0"/>
              </a:rPr>
              <a:t>cytospins</a:t>
            </a:r>
            <a:endParaRPr lang="en-US" altLang="cs-CZ" sz="2800" dirty="0">
              <a:solidFill>
                <a:schemeClr val="accent2"/>
              </a:solidFill>
              <a:latin typeface="Times New Roman CE" pitchFamily="18" charset="0"/>
            </a:endParaRPr>
          </a:p>
          <a:p>
            <a:pPr marL="0" indent="0">
              <a:buClr>
                <a:schemeClr val="accent2"/>
              </a:buClr>
              <a:buNone/>
              <a:defRPr/>
            </a:pPr>
            <a:endParaRPr lang="cs-CZ" altLang="cs-CZ" sz="2800" b="1" dirty="0" smtClean="0">
              <a:solidFill>
                <a:schemeClr val="accent2"/>
              </a:solidFill>
              <a:latin typeface="Times New Roman CE" pitchFamily="18"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609600" y="381000"/>
            <a:ext cx="7540625" cy="762000"/>
          </a:xfrm>
        </p:spPr>
        <p:txBody>
          <a:bodyPr/>
          <a:lstStyle/>
          <a:p>
            <a:pPr>
              <a:defRPr/>
            </a:pPr>
            <a:r>
              <a:rPr lang="cs-CZ" altLang="cs-CZ" sz="4000" b="1" dirty="0" err="1">
                <a:solidFill>
                  <a:srgbClr val="00CCCC"/>
                </a:solidFill>
                <a:latin typeface="Arial CE"/>
              </a:rPr>
              <a:t>Cytogenetics</a:t>
            </a:r>
            <a:r>
              <a:rPr lang="cs-CZ" altLang="cs-CZ" sz="4000" b="1" dirty="0">
                <a:solidFill>
                  <a:srgbClr val="00CCCC"/>
                </a:solidFill>
                <a:latin typeface="Arial CE"/>
              </a:rPr>
              <a:t> </a:t>
            </a:r>
            <a:r>
              <a:rPr lang="cs-CZ" altLang="cs-CZ" sz="4000" b="1" dirty="0" err="1">
                <a:solidFill>
                  <a:srgbClr val="00CCCC"/>
                </a:solidFill>
                <a:latin typeface="Arial CE"/>
              </a:rPr>
              <a:t>of</a:t>
            </a:r>
            <a:r>
              <a:rPr lang="cs-CZ" altLang="cs-CZ" sz="4000" b="1" dirty="0">
                <a:solidFill>
                  <a:srgbClr val="00CCCC"/>
                </a:solidFill>
                <a:latin typeface="Arial CE"/>
              </a:rPr>
              <a:t> solid </a:t>
            </a:r>
            <a:r>
              <a:rPr lang="cs-CZ" altLang="cs-CZ" sz="4000" b="1" dirty="0" err="1">
                <a:solidFill>
                  <a:srgbClr val="00CCCC"/>
                </a:solidFill>
                <a:latin typeface="Arial CE"/>
              </a:rPr>
              <a:t>tumors</a:t>
            </a:r>
            <a:endParaRPr lang="cs-CZ" sz="3200" b="1" dirty="0" smtClean="0">
              <a:effectLst>
                <a:outerShdw blurRad="38100" dist="38100" dir="2700000" algn="tl">
                  <a:srgbClr val="000000"/>
                </a:outerShdw>
              </a:effectLst>
            </a:endParaRPr>
          </a:p>
        </p:txBody>
      </p:sp>
      <p:sp>
        <p:nvSpPr>
          <p:cNvPr id="66563" name="Rectangle 1027"/>
          <p:cNvSpPr>
            <a:spLocks noGrp="1" noChangeArrowheads="1"/>
          </p:cNvSpPr>
          <p:nvPr>
            <p:ph type="body" idx="1"/>
          </p:nvPr>
        </p:nvSpPr>
        <p:spPr>
          <a:xfrm>
            <a:off x="609600" y="1981200"/>
            <a:ext cx="7848600" cy="4400550"/>
          </a:xfrm>
        </p:spPr>
        <p:txBody>
          <a:bodyPr/>
          <a:lstStyle/>
          <a:p>
            <a:pPr>
              <a:lnSpc>
                <a:spcPct val="80000"/>
              </a:lnSpc>
              <a:buNone/>
            </a:pPr>
            <a:r>
              <a:rPr lang="en-US" altLang="cs-CZ" sz="2800" b="1" dirty="0">
                <a:solidFill>
                  <a:srgbClr val="FFFF00"/>
                </a:solidFill>
                <a:latin typeface="Times New Roman CE" panose="02020603050405020304" pitchFamily="18" charset="0"/>
              </a:rPr>
              <a:t>Problems:</a:t>
            </a:r>
          </a:p>
          <a:p>
            <a:pPr>
              <a:lnSpc>
                <a:spcPct val="80000"/>
              </a:lnSpc>
              <a:buNone/>
            </a:pPr>
            <a:endParaRPr lang="en-US" altLang="cs-CZ" sz="2800" b="1" dirty="0">
              <a:solidFill>
                <a:srgbClr val="FFFF00"/>
              </a:solidFill>
              <a:latin typeface="Times New Roman CE" panose="02020603050405020304" pitchFamily="18" charset="0"/>
            </a:endParaRPr>
          </a:p>
          <a:p>
            <a:pPr>
              <a:lnSpc>
                <a:spcPct val="80000"/>
              </a:lnSpc>
            </a:pPr>
            <a:r>
              <a:rPr lang="en-US" altLang="cs-CZ" sz="2800" dirty="0">
                <a:solidFill>
                  <a:srgbClr val="FFFF00"/>
                </a:solidFill>
                <a:latin typeface="Times New Roman CE" panose="02020603050405020304" pitchFamily="18" charset="0"/>
              </a:rPr>
              <a:t>Difficulty of long-term cultivation ( will it </a:t>
            </a:r>
            <a:r>
              <a:rPr lang="en-US" altLang="cs-CZ" sz="2800" b="1" dirty="0">
                <a:solidFill>
                  <a:srgbClr val="FFFF00"/>
                </a:solidFill>
                <a:latin typeface="Times New Roman CE" panose="02020603050405020304" pitchFamily="18" charset="0"/>
              </a:rPr>
              <a:t>outgrow</a:t>
            </a:r>
            <a:r>
              <a:rPr lang="en-US" altLang="cs-CZ" sz="2800" dirty="0">
                <a:solidFill>
                  <a:srgbClr val="FFFF00"/>
                </a:solidFill>
                <a:latin typeface="Times New Roman CE" panose="02020603050405020304" pitchFamily="18" charset="0"/>
              </a:rPr>
              <a:t> </a:t>
            </a:r>
            <a:r>
              <a:rPr lang="en-US" altLang="cs-CZ" sz="2800" b="1" dirty="0">
                <a:solidFill>
                  <a:srgbClr val="FFFF00"/>
                </a:solidFill>
                <a:latin typeface="Times New Roman CE" panose="02020603050405020304" pitchFamily="18" charset="0"/>
              </a:rPr>
              <a:t>non-tumor</a:t>
            </a:r>
            <a:r>
              <a:rPr lang="en-US" altLang="cs-CZ" sz="2800" dirty="0">
                <a:solidFill>
                  <a:srgbClr val="FFFF00"/>
                </a:solidFill>
                <a:latin typeface="Times New Roman CE" panose="02020603050405020304" pitchFamily="18" charset="0"/>
              </a:rPr>
              <a:t> material ?) </a:t>
            </a:r>
            <a:endParaRPr lang="cs-CZ" altLang="cs-CZ" sz="2800" dirty="0" smtClean="0">
              <a:solidFill>
                <a:srgbClr val="FFFF00"/>
              </a:solidFill>
              <a:latin typeface="Times New Roman CE" panose="02020603050405020304" pitchFamily="18" charset="0"/>
            </a:endParaRPr>
          </a:p>
          <a:p>
            <a:pPr>
              <a:lnSpc>
                <a:spcPct val="80000"/>
              </a:lnSpc>
            </a:pPr>
            <a:r>
              <a:rPr lang="en-US" altLang="cs-CZ" sz="2800" b="1" dirty="0" smtClean="0">
                <a:solidFill>
                  <a:srgbClr val="FFFF00"/>
                </a:solidFill>
                <a:latin typeface="Times New Roman CE" panose="02020603050405020304" pitchFamily="18" charset="0"/>
              </a:rPr>
              <a:t>lack </a:t>
            </a:r>
            <a:r>
              <a:rPr lang="en-US" altLang="cs-CZ" sz="2800" b="1" dirty="0">
                <a:solidFill>
                  <a:srgbClr val="FFFF00"/>
                </a:solidFill>
                <a:latin typeface="Times New Roman CE" panose="02020603050405020304" pitchFamily="18" charset="0"/>
              </a:rPr>
              <a:t>of mitoses, quality of </a:t>
            </a:r>
            <a:r>
              <a:rPr lang="en-US" altLang="cs-CZ" sz="2800" b="1" dirty="0" smtClean="0">
                <a:solidFill>
                  <a:srgbClr val="FFFF00"/>
                </a:solidFill>
                <a:latin typeface="Times New Roman CE" panose="02020603050405020304" pitchFamily="18" charset="0"/>
              </a:rPr>
              <a:t>slides</a:t>
            </a:r>
            <a:endParaRPr lang="cs-CZ" altLang="cs-CZ" sz="2800" b="1" dirty="0" smtClean="0">
              <a:solidFill>
                <a:srgbClr val="FFFF00"/>
              </a:solidFill>
              <a:latin typeface="Times New Roman CE" panose="02020603050405020304" pitchFamily="18" charset="0"/>
            </a:endParaRPr>
          </a:p>
          <a:p>
            <a:pPr>
              <a:lnSpc>
                <a:spcPct val="80000"/>
              </a:lnSpc>
            </a:pPr>
            <a:r>
              <a:rPr lang="en-US" altLang="cs-CZ" sz="2800" b="1" dirty="0" smtClean="0">
                <a:solidFill>
                  <a:srgbClr val="FFFF00"/>
                </a:solidFill>
                <a:latin typeface="Times New Roman CE" panose="02020603050405020304" pitchFamily="18" charset="0"/>
              </a:rPr>
              <a:t>complexity </a:t>
            </a:r>
            <a:r>
              <a:rPr lang="en-US" altLang="cs-CZ" sz="2800" b="1" dirty="0">
                <a:solidFill>
                  <a:srgbClr val="FFFF00"/>
                </a:solidFill>
                <a:latin typeface="Times New Roman CE" panose="02020603050405020304" pitchFamily="18" charset="0"/>
              </a:rPr>
              <a:t>of karyotype (unbalanced changes</a:t>
            </a:r>
            <a:r>
              <a:rPr lang="en-US" altLang="cs-CZ" sz="2800" b="1" dirty="0" smtClean="0">
                <a:solidFill>
                  <a:srgbClr val="FFFF00"/>
                </a:solidFill>
                <a:latin typeface="Times New Roman CE" panose="02020603050405020304" pitchFamily="18" charset="0"/>
              </a:rPr>
              <a:t>)</a:t>
            </a:r>
            <a:endParaRPr lang="cs-CZ" altLang="cs-CZ" sz="2800" b="1" dirty="0" smtClean="0">
              <a:solidFill>
                <a:srgbClr val="FFFF00"/>
              </a:solidFill>
              <a:latin typeface="Times New Roman CE" panose="02020603050405020304" pitchFamily="18" charset="0"/>
            </a:endParaRPr>
          </a:p>
          <a:p>
            <a:pPr>
              <a:lnSpc>
                <a:spcPct val="80000"/>
              </a:lnSpc>
            </a:pPr>
            <a:r>
              <a:rPr lang="en-US" altLang="cs-CZ" sz="2800" b="1" dirty="0" smtClean="0">
                <a:solidFill>
                  <a:srgbClr val="FFFF00"/>
                </a:solidFill>
                <a:latin typeface="Times New Roman CE" panose="02020603050405020304" pitchFamily="18" charset="0"/>
              </a:rPr>
              <a:t>heterogeneity </a:t>
            </a:r>
            <a:r>
              <a:rPr lang="en-US" altLang="cs-CZ" sz="2800" b="1" dirty="0">
                <a:solidFill>
                  <a:srgbClr val="FFFF00"/>
                </a:solidFill>
                <a:latin typeface="Times New Roman CE" panose="02020603050405020304" pitchFamily="18" charset="0"/>
              </a:rPr>
              <a:t>of </a:t>
            </a:r>
            <a:r>
              <a:rPr lang="en-US" altLang="cs-CZ" sz="2800" b="1" dirty="0" smtClean="0">
                <a:solidFill>
                  <a:srgbClr val="FFFF00"/>
                </a:solidFill>
                <a:latin typeface="Times New Roman CE" panose="02020603050405020304" pitchFamily="18" charset="0"/>
              </a:rPr>
              <a:t>tumors</a:t>
            </a:r>
            <a:endParaRPr lang="en-US" altLang="cs-CZ" sz="2800" b="1" dirty="0">
              <a:solidFill>
                <a:srgbClr val="FFFF00"/>
              </a:solidFill>
              <a:latin typeface="Times New Roman CE" panose="02020603050405020304" pitchFamily="18" charset="0"/>
            </a:endParaRPr>
          </a:p>
          <a:p>
            <a:pPr>
              <a:lnSpc>
                <a:spcPct val="80000"/>
              </a:lnSpc>
              <a:buNone/>
            </a:pPr>
            <a:endParaRPr lang="en-US" altLang="cs-CZ" sz="2800" b="1" dirty="0">
              <a:solidFill>
                <a:srgbClr val="FFFF00"/>
              </a:solidFill>
              <a:latin typeface="Times New Roman CE" panose="02020603050405020304" pitchFamily="18" charset="0"/>
            </a:endParaRPr>
          </a:p>
          <a:p>
            <a:pPr>
              <a:lnSpc>
                <a:spcPct val="80000"/>
              </a:lnSpc>
              <a:buNone/>
            </a:pPr>
            <a:r>
              <a:rPr lang="en-US" altLang="cs-CZ" sz="2800" b="1" dirty="0">
                <a:solidFill>
                  <a:srgbClr val="FFFF00"/>
                </a:solidFill>
                <a:latin typeface="Times New Roman CE" panose="02020603050405020304" pitchFamily="18" charset="0"/>
              </a:rPr>
              <a:t> </a:t>
            </a:r>
            <a:r>
              <a:rPr lang="en-US" altLang="cs-CZ" sz="2800" b="1" dirty="0">
                <a:latin typeface="Times New Roman CE" panose="02020603050405020304" pitchFamily="18" charset="0"/>
              </a:rPr>
              <a:t>individualization of patient treatment - cytogenetic and genetic testing is essential !</a:t>
            </a:r>
          </a:p>
          <a:p>
            <a:pPr>
              <a:lnSpc>
                <a:spcPct val="80000"/>
              </a:lnSpc>
              <a:buFont typeface="Monotype Sorts" pitchFamily="2" charset="2"/>
              <a:buNone/>
            </a:pPr>
            <a:endParaRPr lang="cs-CZ" altLang="cs-CZ" sz="2800" b="1" dirty="0" smtClean="0">
              <a:solidFill>
                <a:srgbClr val="FFFF00"/>
              </a:solidFill>
              <a:latin typeface="Times New Roman CE" panose="02020603050405020304"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39750" y="404813"/>
            <a:ext cx="7848600" cy="1143000"/>
          </a:xfrm>
        </p:spPr>
        <p:txBody>
          <a:bodyPr/>
          <a:lstStyle/>
          <a:p>
            <a:r>
              <a:rPr lang="cs-CZ" altLang="cs-CZ" sz="3200" b="1" smtClean="0"/>
              <a:t>Cytogenetické změny u některých solidních nádorů dětí </a:t>
            </a:r>
          </a:p>
        </p:txBody>
      </p:sp>
      <p:sp>
        <p:nvSpPr>
          <p:cNvPr id="67587" name="Rectangle 3"/>
          <p:cNvSpPr>
            <a:spLocks noGrp="1" noChangeArrowheads="1"/>
          </p:cNvSpPr>
          <p:nvPr>
            <p:ph type="body" idx="1"/>
          </p:nvPr>
        </p:nvSpPr>
        <p:spPr>
          <a:xfrm>
            <a:off x="539750" y="2205038"/>
            <a:ext cx="8785225" cy="4392314"/>
          </a:xfrm>
        </p:spPr>
        <p:txBody>
          <a:bodyPr/>
          <a:lstStyle/>
          <a:p>
            <a:pPr>
              <a:lnSpc>
                <a:spcPct val="80000"/>
              </a:lnSpc>
              <a:buClr>
                <a:schemeClr val="accent2"/>
              </a:buClr>
            </a:pPr>
            <a:r>
              <a:rPr lang="cs-CZ" altLang="cs-CZ" sz="2800" b="1" dirty="0" err="1">
                <a:solidFill>
                  <a:schemeClr val="accent2"/>
                </a:solidFill>
                <a:latin typeface="+mj-lt"/>
              </a:rPr>
              <a:t>Retinoblastoma</a:t>
            </a:r>
            <a:r>
              <a:rPr lang="cs-CZ" altLang="cs-CZ" sz="2800" dirty="0">
                <a:solidFill>
                  <a:schemeClr val="accent2"/>
                </a:solidFill>
                <a:latin typeface="+mj-lt"/>
              </a:rPr>
              <a:t> - </a:t>
            </a:r>
            <a:r>
              <a:rPr lang="cs-CZ" altLang="cs-CZ" sz="2800" dirty="0" err="1">
                <a:solidFill>
                  <a:schemeClr val="accent2"/>
                </a:solidFill>
                <a:latin typeface="+mj-lt"/>
              </a:rPr>
              <a:t>malignant</a:t>
            </a:r>
            <a:r>
              <a:rPr lang="cs-CZ" altLang="cs-CZ" sz="2800" dirty="0">
                <a:solidFill>
                  <a:schemeClr val="accent2"/>
                </a:solidFill>
                <a:latin typeface="+mj-lt"/>
              </a:rPr>
              <a:t> </a:t>
            </a:r>
            <a:r>
              <a:rPr lang="cs-CZ" altLang="cs-CZ" sz="2800" dirty="0" err="1">
                <a:solidFill>
                  <a:schemeClr val="accent2"/>
                </a:solidFill>
                <a:latin typeface="+mj-lt"/>
              </a:rPr>
              <a:t>eye</a:t>
            </a:r>
            <a:r>
              <a:rPr lang="cs-CZ" altLang="cs-CZ" sz="2800" dirty="0">
                <a:solidFill>
                  <a:schemeClr val="accent2"/>
                </a:solidFill>
                <a:latin typeface="+mj-lt"/>
              </a:rPr>
              <a:t> </a:t>
            </a:r>
            <a:r>
              <a:rPr lang="cs-CZ" altLang="cs-CZ" sz="2800" dirty="0" err="1">
                <a:solidFill>
                  <a:schemeClr val="accent2"/>
                </a:solidFill>
                <a:latin typeface="+mj-lt"/>
              </a:rPr>
              <a:t>tumour</a:t>
            </a:r>
            <a:r>
              <a:rPr lang="cs-CZ" altLang="cs-CZ" sz="2800" dirty="0">
                <a:solidFill>
                  <a:schemeClr val="accent2"/>
                </a:solidFill>
                <a:latin typeface="+mj-lt"/>
              </a:rPr>
              <a:t> in </a:t>
            </a:r>
            <a:r>
              <a:rPr lang="cs-CZ" altLang="cs-CZ" sz="2800" dirty="0" err="1">
                <a:solidFill>
                  <a:schemeClr val="accent2"/>
                </a:solidFill>
                <a:latin typeface="+mj-lt"/>
              </a:rPr>
              <a:t>children</a:t>
            </a:r>
            <a:r>
              <a:rPr lang="cs-CZ" altLang="cs-CZ" sz="2800" dirty="0">
                <a:solidFill>
                  <a:schemeClr val="accent2"/>
                </a:solidFill>
                <a:latin typeface="+mj-lt"/>
              </a:rPr>
              <a:t> </a:t>
            </a:r>
            <a:r>
              <a:rPr lang="cs-CZ" altLang="cs-CZ" sz="2800" dirty="0" err="1">
                <a:solidFill>
                  <a:schemeClr val="accent2"/>
                </a:solidFill>
                <a:latin typeface="+mj-lt"/>
              </a:rPr>
              <a:t>del</a:t>
            </a:r>
            <a:r>
              <a:rPr lang="cs-CZ" altLang="cs-CZ" sz="2800" dirty="0">
                <a:solidFill>
                  <a:schemeClr val="accent2"/>
                </a:solidFill>
                <a:latin typeface="+mj-lt"/>
              </a:rPr>
              <a:t>(13)(q14) - </a:t>
            </a:r>
            <a:r>
              <a:rPr lang="cs-CZ" altLang="cs-CZ" sz="2800" i="1" dirty="0">
                <a:solidFill>
                  <a:schemeClr val="accent2"/>
                </a:solidFill>
                <a:latin typeface="+mj-lt"/>
              </a:rPr>
              <a:t>RB1 </a:t>
            </a:r>
            <a:r>
              <a:rPr lang="cs-CZ" altLang="cs-CZ" sz="2800" i="1" dirty="0" smtClean="0">
                <a:solidFill>
                  <a:schemeClr val="accent2"/>
                </a:solidFill>
                <a:latin typeface="+mj-lt"/>
              </a:rPr>
              <a:t>gene</a:t>
            </a:r>
          </a:p>
          <a:p>
            <a:pPr>
              <a:lnSpc>
                <a:spcPct val="80000"/>
              </a:lnSpc>
              <a:buClr>
                <a:schemeClr val="accent2"/>
              </a:buClr>
            </a:pPr>
            <a:r>
              <a:rPr lang="cs-CZ" altLang="cs-CZ" sz="2800" b="1" dirty="0" err="1" smtClean="0">
                <a:solidFill>
                  <a:schemeClr val="accent2"/>
                </a:solidFill>
                <a:latin typeface="+mj-lt"/>
              </a:rPr>
              <a:t>Wilms</a:t>
            </a:r>
            <a:r>
              <a:rPr lang="cs-CZ" altLang="cs-CZ" sz="2800" b="1" dirty="0" smtClean="0">
                <a:solidFill>
                  <a:schemeClr val="accent2"/>
                </a:solidFill>
                <a:latin typeface="+mj-lt"/>
              </a:rPr>
              <a:t> </a:t>
            </a:r>
            <a:r>
              <a:rPr lang="cs-CZ" altLang="cs-CZ" sz="2800" b="1" dirty="0">
                <a:solidFill>
                  <a:schemeClr val="accent2"/>
                </a:solidFill>
                <a:latin typeface="+mj-lt"/>
              </a:rPr>
              <a:t>tumor </a:t>
            </a:r>
            <a:r>
              <a:rPr lang="cs-CZ" altLang="cs-CZ" sz="2800" dirty="0">
                <a:solidFill>
                  <a:schemeClr val="accent2"/>
                </a:solidFill>
                <a:latin typeface="+mj-lt"/>
              </a:rPr>
              <a:t>- </a:t>
            </a:r>
            <a:r>
              <a:rPr lang="cs-CZ" altLang="cs-CZ" sz="2800" dirty="0" err="1">
                <a:solidFill>
                  <a:schemeClr val="accent2"/>
                </a:solidFill>
                <a:latin typeface="+mj-lt"/>
              </a:rPr>
              <a:t>kidney</a:t>
            </a:r>
            <a:r>
              <a:rPr lang="cs-CZ" altLang="cs-CZ" sz="2800" dirty="0">
                <a:solidFill>
                  <a:schemeClr val="accent2"/>
                </a:solidFill>
                <a:latin typeface="+mj-lt"/>
              </a:rPr>
              <a:t> tumor </a:t>
            </a:r>
          </a:p>
          <a:p>
            <a:pPr marL="0" indent="0">
              <a:lnSpc>
                <a:spcPct val="80000"/>
              </a:lnSpc>
              <a:buClr>
                <a:schemeClr val="accent2"/>
              </a:buClr>
              <a:buNone/>
            </a:pPr>
            <a:r>
              <a:rPr lang="cs-CZ" altLang="cs-CZ" sz="2800" dirty="0">
                <a:solidFill>
                  <a:schemeClr val="accent2"/>
                </a:solidFill>
                <a:latin typeface="+mj-lt"/>
              </a:rPr>
              <a:t>     </a:t>
            </a:r>
            <a:r>
              <a:rPr lang="cs-CZ" altLang="cs-CZ" sz="2800" dirty="0" err="1">
                <a:solidFill>
                  <a:schemeClr val="accent2"/>
                </a:solidFill>
                <a:latin typeface="+mj-lt"/>
              </a:rPr>
              <a:t>del</a:t>
            </a:r>
            <a:r>
              <a:rPr lang="cs-CZ" altLang="cs-CZ" sz="2800" dirty="0">
                <a:solidFill>
                  <a:schemeClr val="accent2"/>
                </a:solidFill>
                <a:latin typeface="+mj-lt"/>
              </a:rPr>
              <a:t>(11)(p) 11p13 - 11p15 - </a:t>
            </a:r>
            <a:r>
              <a:rPr lang="cs-CZ" altLang="cs-CZ" sz="2800" i="1" dirty="0">
                <a:latin typeface="+mj-lt"/>
              </a:rPr>
              <a:t>WT1</a:t>
            </a:r>
            <a:r>
              <a:rPr lang="cs-CZ" altLang="cs-CZ" sz="2800" dirty="0">
                <a:latin typeface="+mj-lt"/>
              </a:rPr>
              <a:t> gene  </a:t>
            </a:r>
          </a:p>
          <a:p>
            <a:pPr marL="0" indent="0">
              <a:lnSpc>
                <a:spcPct val="80000"/>
              </a:lnSpc>
              <a:buClr>
                <a:schemeClr val="accent2"/>
              </a:buClr>
              <a:buNone/>
            </a:pPr>
            <a:r>
              <a:rPr lang="cs-CZ" altLang="cs-CZ" sz="2800" dirty="0">
                <a:solidFill>
                  <a:schemeClr val="accent2"/>
                </a:solidFill>
                <a:latin typeface="+mj-lt"/>
              </a:rPr>
              <a:t>     </a:t>
            </a:r>
            <a:r>
              <a:rPr lang="cs-CZ" altLang="cs-CZ" sz="2800" dirty="0" err="1" smtClean="0">
                <a:solidFill>
                  <a:schemeClr val="accent2"/>
                </a:solidFill>
                <a:latin typeface="+mj-lt"/>
              </a:rPr>
              <a:t>del</a:t>
            </a:r>
            <a:r>
              <a:rPr lang="cs-CZ" altLang="cs-CZ" sz="2800" dirty="0" smtClean="0">
                <a:solidFill>
                  <a:schemeClr val="accent2"/>
                </a:solidFill>
                <a:latin typeface="+mj-lt"/>
              </a:rPr>
              <a:t>(16q</a:t>
            </a:r>
            <a:r>
              <a:rPr lang="cs-CZ" altLang="cs-CZ" sz="2800" dirty="0">
                <a:solidFill>
                  <a:schemeClr val="accent2"/>
                </a:solidFill>
                <a:latin typeface="+mj-lt"/>
              </a:rPr>
              <a:t>) </a:t>
            </a:r>
          </a:p>
          <a:p>
            <a:pPr>
              <a:lnSpc>
                <a:spcPct val="80000"/>
              </a:lnSpc>
              <a:buClr>
                <a:schemeClr val="accent2"/>
              </a:buClr>
            </a:pPr>
            <a:r>
              <a:rPr lang="cs-CZ" altLang="cs-CZ" sz="2800" b="1" dirty="0" err="1">
                <a:solidFill>
                  <a:schemeClr val="accent2"/>
                </a:solidFill>
                <a:latin typeface="+mj-lt"/>
              </a:rPr>
              <a:t>Ewing's</a:t>
            </a:r>
            <a:r>
              <a:rPr lang="cs-CZ" altLang="cs-CZ" sz="2800" b="1" dirty="0">
                <a:solidFill>
                  <a:schemeClr val="accent2"/>
                </a:solidFill>
                <a:latin typeface="+mj-lt"/>
              </a:rPr>
              <a:t> </a:t>
            </a:r>
            <a:r>
              <a:rPr lang="cs-CZ" altLang="cs-CZ" sz="2800" b="1" dirty="0" err="1">
                <a:solidFill>
                  <a:schemeClr val="accent2"/>
                </a:solidFill>
                <a:latin typeface="+mj-lt"/>
              </a:rPr>
              <a:t>sarcoma</a:t>
            </a:r>
            <a:r>
              <a:rPr lang="cs-CZ" altLang="cs-CZ" sz="2800" b="1" dirty="0">
                <a:solidFill>
                  <a:schemeClr val="accent2"/>
                </a:solidFill>
                <a:latin typeface="+mj-lt"/>
              </a:rPr>
              <a:t> </a:t>
            </a:r>
            <a:r>
              <a:rPr lang="cs-CZ" altLang="cs-CZ" sz="2800" dirty="0">
                <a:solidFill>
                  <a:schemeClr val="accent2"/>
                </a:solidFill>
                <a:latin typeface="+mj-lt"/>
              </a:rPr>
              <a:t>- t(11;22)(q24;q12) </a:t>
            </a:r>
          </a:p>
          <a:p>
            <a:pPr marL="0" indent="0">
              <a:lnSpc>
                <a:spcPct val="80000"/>
              </a:lnSpc>
              <a:buClr>
                <a:schemeClr val="accent2"/>
              </a:buClr>
              <a:buNone/>
            </a:pPr>
            <a:r>
              <a:rPr lang="cs-CZ" altLang="cs-CZ" sz="2800" dirty="0">
                <a:latin typeface="+mj-lt"/>
              </a:rPr>
              <a:t>    </a:t>
            </a:r>
            <a:r>
              <a:rPr lang="cs-CZ" altLang="cs-CZ" sz="2800" i="1" dirty="0">
                <a:latin typeface="+mj-lt"/>
              </a:rPr>
              <a:t>EWS-FLI1</a:t>
            </a:r>
            <a:r>
              <a:rPr lang="cs-CZ" altLang="cs-CZ" sz="2800" dirty="0">
                <a:latin typeface="+mj-lt"/>
              </a:rPr>
              <a:t> </a:t>
            </a:r>
            <a:r>
              <a:rPr lang="cs-CZ" altLang="cs-CZ" sz="2800" dirty="0" err="1">
                <a:solidFill>
                  <a:schemeClr val="accent2"/>
                </a:solidFill>
                <a:latin typeface="+mj-lt"/>
              </a:rPr>
              <a:t>fusion</a:t>
            </a:r>
            <a:r>
              <a:rPr lang="cs-CZ" altLang="cs-CZ" sz="2800" dirty="0">
                <a:solidFill>
                  <a:schemeClr val="accent2"/>
                </a:solidFill>
                <a:latin typeface="+mj-lt"/>
              </a:rPr>
              <a:t> gene</a:t>
            </a:r>
          </a:p>
          <a:p>
            <a:pPr>
              <a:lnSpc>
                <a:spcPct val="80000"/>
              </a:lnSpc>
              <a:buClr>
                <a:schemeClr val="accent2"/>
              </a:buClr>
            </a:pPr>
            <a:r>
              <a:rPr lang="cs-CZ" altLang="cs-CZ" sz="2800" b="1" dirty="0" err="1">
                <a:solidFill>
                  <a:schemeClr val="accent2"/>
                </a:solidFill>
                <a:latin typeface="+mj-lt"/>
              </a:rPr>
              <a:t>Neuroblastoma</a:t>
            </a:r>
            <a:r>
              <a:rPr lang="cs-CZ" altLang="cs-CZ" sz="2800" dirty="0">
                <a:solidFill>
                  <a:schemeClr val="accent2"/>
                </a:solidFill>
                <a:latin typeface="+mj-lt"/>
              </a:rPr>
              <a:t> - </a:t>
            </a:r>
            <a:r>
              <a:rPr lang="cs-CZ" altLang="cs-CZ" sz="2800" dirty="0" err="1">
                <a:solidFill>
                  <a:schemeClr val="accent2"/>
                </a:solidFill>
                <a:latin typeface="+mj-lt"/>
              </a:rPr>
              <a:t>amplification</a:t>
            </a:r>
            <a:r>
              <a:rPr lang="cs-CZ" altLang="cs-CZ" sz="2800" dirty="0">
                <a:solidFill>
                  <a:schemeClr val="accent2"/>
                </a:solidFill>
                <a:latin typeface="+mj-lt"/>
              </a:rPr>
              <a:t> </a:t>
            </a:r>
            <a:r>
              <a:rPr lang="cs-CZ" altLang="cs-CZ" sz="2800" dirty="0" err="1">
                <a:solidFill>
                  <a:schemeClr val="accent2"/>
                </a:solidFill>
                <a:latin typeface="+mj-lt"/>
              </a:rPr>
              <a:t>of</a:t>
            </a:r>
            <a:r>
              <a:rPr lang="cs-CZ" altLang="cs-CZ" sz="2800" dirty="0">
                <a:solidFill>
                  <a:schemeClr val="accent2"/>
                </a:solidFill>
                <a:latin typeface="+mj-lt"/>
              </a:rPr>
              <a:t> </a:t>
            </a:r>
            <a:r>
              <a:rPr lang="cs-CZ" altLang="cs-CZ" sz="2800" i="1" dirty="0">
                <a:latin typeface="+mj-lt"/>
              </a:rPr>
              <a:t>N-</a:t>
            </a:r>
            <a:r>
              <a:rPr lang="cs-CZ" altLang="cs-CZ" sz="2800" i="1" dirty="0" err="1">
                <a:latin typeface="+mj-lt"/>
              </a:rPr>
              <a:t>myc</a:t>
            </a:r>
            <a:r>
              <a:rPr lang="cs-CZ" altLang="cs-CZ" sz="2800" dirty="0">
                <a:solidFill>
                  <a:schemeClr val="accent2"/>
                </a:solidFill>
                <a:latin typeface="+mj-lt"/>
              </a:rPr>
              <a:t> gene, </a:t>
            </a:r>
            <a:r>
              <a:rPr lang="cs-CZ" altLang="cs-CZ" sz="2800" dirty="0" err="1">
                <a:solidFill>
                  <a:schemeClr val="accent2"/>
                </a:solidFill>
                <a:latin typeface="+mj-lt"/>
              </a:rPr>
              <a:t>del</a:t>
            </a:r>
            <a:r>
              <a:rPr lang="cs-CZ" altLang="cs-CZ" sz="2800" dirty="0">
                <a:solidFill>
                  <a:schemeClr val="accent2"/>
                </a:solidFill>
                <a:latin typeface="+mj-lt"/>
              </a:rPr>
              <a:t>(1)(p36), </a:t>
            </a:r>
            <a:r>
              <a:rPr lang="cs-CZ" altLang="cs-CZ" sz="2800" dirty="0" err="1">
                <a:solidFill>
                  <a:schemeClr val="accent2"/>
                </a:solidFill>
                <a:latin typeface="+mj-lt"/>
              </a:rPr>
              <a:t>del</a:t>
            </a:r>
            <a:r>
              <a:rPr lang="cs-CZ" altLang="cs-CZ" sz="2800" dirty="0">
                <a:solidFill>
                  <a:schemeClr val="accent2"/>
                </a:solidFill>
                <a:latin typeface="+mj-lt"/>
              </a:rPr>
              <a:t> 11q, </a:t>
            </a:r>
            <a:r>
              <a:rPr lang="cs-CZ" altLang="cs-CZ" sz="2800" dirty="0" err="1">
                <a:solidFill>
                  <a:schemeClr val="accent2"/>
                </a:solidFill>
                <a:latin typeface="+mj-lt"/>
              </a:rPr>
              <a:t>gain</a:t>
            </a:r>
            <a:r>
              <a:rPr lang="cs-CZ" altLang="cs-CZ" sz="2800" dirty="0">
                <a:solidFill>
                  <a:schemeClr val="accent2"/>
                </a:solidFill>
                <a:latin typeface="+mj-lt"/>
              </a:rPr>
              <a:t>(17)(q) </a:t>
            </a:r>
            <a:endParaRPr lang="cs-CZ" altLang="cs-CZ" sz="2800" dirty="0" smtClean="0">
              <a:solidFill>
                <a:schemeClr val="accent2"/>
              </a:solidFill>
              <a:latin typeface="+mj-lt"/>
            </a:endParaRPr>
          </a:p>
          <a:p>
            <a:pPr>
              <a:lnSpc>
                <a:spcPct val="80000"/>
              </a:lnSpc>
              <a:buClr>
                <a:schemeClr val="accent2"/>
              </a:buClr>
            </a:pPr>
            <a:r>
              <a:rPr lang="cs-CZ" altLang="cs-CZ" sz="2800" b="1" dirty="0" err="1" smtClean="0">
                <a:solidFill>
                  <a:schemeClr val="accent2"/>
                </a:solidFill>
                <a:latin typeface="+mj-lt"/>
              </a:rPr>
              <a:t>Medulloblastoma</a:t>
            </a:r>
            <a:r>
              <a:rPr lang="cs-CZ" altLang="cs-CZ" sz="2800" dirty="0" smtClean="0">
                <a:solidFill>
                  <a:schemeClr val="accent2"/>
                </a:solidFill>
                <a:latin typeface="+mj-lt"/>
              </a:rPr>
              <a:t> </a:t>
            </a:r>
            <a:r>
              <a:rPr lang="cs-CZ" altLang="cs-CZ" sz="2800" dirty="0">
                <a:solidFill>
                  <a:schemeClr val="accent2"/>
                </a:solidFill>
                <a:latin typeface="+mj-lt"/>
              </a:rPr>
              <a:t>- </a:t>
            </a:r>
            <a:r>
              <a:rPr lang="cs-CZ" altLang="cs-CZ" sz="2800" i="1" dirty="0">
                <a:latin typeface="+mj-lt"/>
              </a:rPr>
              <a:t>c-</a:t>
            </a:r>
            <a:r>
              <a:rPr lang="cs-CZ" altLang="cs-CZ" sz="2800" i="1" dirty="0" err="1">
                <a:latin typeface="+mj-lt"/>
              </a:rPr>
              <a:t>myc</a:t>
            </a:r>
            <a:r>
              <a:rPr lang="cs-CZ" altLang="cs-CZ" sz="2800" dirty="0">
                <a:solidFill>
                  <a:schemeClr val="accent2"/>
                </a:solidFill>
                <a:latin typeface="+mj-lt"/>
              </a:rPr>
              <a:t> gene </a:t>
            </a:r>
            <a:r>
              <a:rPr lang="cs-CZ" altLang="cs-CZ" sz="2800" dirty="0" err="1">
                <a:solidFill>
                  <a:schemeClr val="accent2"/>
                </a:solidFill>
                <a:latin typeface="+mj-lt"/>
              </a:rPr>
              <a:t>amplification</a:t>
            </a:r>
            <a:endParaRPr lang="cs-CZ" altLang="cs-CZ" sz="2800" dirty="0" smtClean="0">
              <a:solidFill>
                <a:schemeClr val="accent2"/>
              </a:solidFill>
              <a:latin typeface="+mj-lt"/>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i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29" y="2365335"/>
            <a:ext cx="8875541" cy="4392488"/>
          </a:xfrm>
          <a:prstGeom prst="rect">
            <a:avLst/>
          </a:prstGeom>
          <a:noFill/>
          <a:extLst>
            <a:ext uri="{909E8E84-426E-40DD-AFC4-6F175D3DCCD1}">
              <a14:hiddenFill xmlns:a14="http://schemas.microsoft.com/office/drawing/2010/main">
                <a:solidFill>
                  <a:srgbClr val="FFFFFF"/>
                </a:solidFill>
              </a14:hiddenFill>
            </a:ext>
          </a:extLst>
        </p:spPr>
      </p:pic>
      <p:sp>
        <p:nvSpPr>
          <p:cNvPr id="68611" name="TextovéPole 1"/>
          <p:cNvSpPr txBox="1">
            <a:spLocks noChangeArrowheads="1"/>
          </p:cNvSpPr>
          <p:nvPr/>
        </p:nvSpPr>
        <p:spPr bwMode="auto">
          <a:xfrm>
            <a:off x="1187624" y="2371437"/>
            <a:ext cx="26654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r>
              <a:rPr lang="cs-CZ" altLang="cs-CZ" sz="2800" dirty="0" smtClean="0"/>
              <a:t>N-</a:t>
            </a:r>
            <a:r>
              <a:rPr lang="cs-CZ" altLang="cs-CZ" sz="2800" dirty="0" err="1" smtClean="0"/>
              <a:t>myc</a:t>
            </a:r>
            <a:r>
              <a:rPr lang="cs-CZ" altLang="cs-CZ" sz="2800" dirty="0" smtClean="0"/>
              <a:t> </a:t>
            </a:r>
            <a:r>
              <a:rPr lang="cs-CZ" altLang="cs-CZ" sz="2800" dirty="0" err="1" smtClean="0"/>
              <a:t>amplification</a:t>
            </a:r>
            <a:endParaRPr lang="cs-CZ" altLang="cs-CZ" sz="2800" dirty="0"/>
          </a:p>
        </p:txBody>
      </p:sp>
      <p:sp>
        <p:nvSpPr>
          <p:cNvPr id="5" name="TextovéPole 1"/>
          <p:cNvSpPr txBox="1">
            <a:spLocks noChangeArrowheads="1"/>
          </p:cNvSpPr>
          <p:nvPr/>
        </p:nvSpPr>
        <p:spPr bwMode="auto">
          <a:xfrm>
            <a:off x="5796136" y="2586880"/>
            <a:ext cx="26654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r>
              <a:rPr lang="cs-CZ" altLang="cs-CZ" sz="2800" dirty="0" smtClean="0"/>
              <a:t>del1p36</a:t>
            </a:r>
            <a:endParaRPr lang="cs-CZ" altLang="cs-CZ" sz="2800" dirty="0"/>
          </a:p>
        </p:txBody>
      </p:sp>
      <p:sp>
        <p:nvSpPr>
          <p:cNvPr id="2" name="Nadpis 1"/>
          <p:cNvSpPr>
            <a:spLocks noGrp="1"/>
          </p:cNvSpPr>
          <p:nvPr>
            <p:ph type="title"/>
          </p:nvPr>
        </p:nvSpPr>
        <p:spPr/>
        <p:txBody>
          <a:bodyPr/>
          <a:lstStyle/>
          <a:p>
            <a:r>
              <a:rPr lang="cs-CZ" sz="4000" b="1" dirty="0" err="1" smtClean="0">
                <a:latin typeface="+mn-lt"/>
              </a:rPr>
              <a:t>Neurobalstoma</a:t>
            </a:r>
            <a:r>
              <a:rPr lang="cs-CZ" sz="4000" b="1" dirty="0" smtClean="0">
                <a:latin typeface="+mn-lt"/>
              </a:rPr>
              <a:t> – FISH </a:t>
            </a:r>
            <a:r>
              <a:rPr lang="cs-CZ" sz="4000" b="1" dirty="0" err="1" smtClean="0">
                <a:latin typeface="+mn-lt"/>
              </a:rPr>
              <a:t>probes</a:t>
            </a:r>
            <a:endParaRPr lang="en-US" sz="4000" b="1" dirty="0">
              <a:latin typeface="+mn-lt"/>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b="1" dirty="0" err="1" smtClean="0">
                <a:latin typeface="+mn-lt"/>
              </a:rPr>
              <a:t>Prognosis</a:t>
            </a:r>
            <a:r>
              <a:rPr lang="cs-CZ" sz="2800" b="1" dirty="0" smtClean="0">
                <a:latin typeface="+mn-lt"/>
              </a:rPr>
              <a:t> and </a:t>
            </a:r>
            <a:r>
              <a:rPr lang="cs-CZ" sz="2800" b="1" dirty="0" err="1" smtClean="0">
                <a:latin typeface="+mn-lt"/>
              </a:rPr>
              <a:t>therapy</a:t>
            </a:r>
            <a:r>
              <a:rPr lang="cs-CZ" sz="2800" b="1" dirty="0" smtClean="0">
                <a:latin typeface="+mn-lt"/>
              </a:rPr>
              <a:t> </a:t>
            </a:r>
            <a:r>
              <a:rPr lang="cs-CZ" sz="2800" b="1" dirty="0" err="1" smtClean="0">
                <a:latin typeface="+mn-lt"/>
              </a:rPr>
              <a:t>of</a:t>
            </a:r>
            <a:r>
              <a:rPr lang="cs-CZ" sz="2800" b="1" dirty="0" smtClean="0">
                <a:latin typeface="+mn-lt"/>
              </a:rPr>
              <a:t> </a:t>
            </a:r>
            <a:r>
              <a:rPr lang="cs-CZ" sz="2800" b="1" dirty="0" err="1" smtClean="0">
                <a:latin typeface="+mn-lt"/>
              </a:rPr>
              <a:t>neuroblastoma</a:t>
            </a:r>
            <a:r>
              <a:rPr lang="cs-CZ" sz="2800" b="1" dirty="0" smtClean="0">
                <a:latin typeface="+mn-lt"/>
              </a:rPr>
              <a:t> </a:t>
            </a:r>
            <a:r>
              <a:rPr lang="cs-CZ" sz="2800" b="1" dirty="0" err="1" smtClean="0">
                <a:latin typeface="+mn-lt"/>
              </a:rPr>
              <a:t>based</a:t>
            </a:r>
            <a:r>
              <a:rPr lang="cs-CZ" sz="2800" b="1" dirty="0" smtClean="0">
                <a:latin typeface="+mn-lt"/>
              </a:rPr>
              <a:t> on </a:t>
            </a:r>
            <a:r>
              <a:rPr lang="cs-CZ" sz="2800" b="1" dirty="0" err="1" smtClean="0">
                <a:latin typeface="+mn-lt"/>
              </a:rPr>
              <a:t>genomic</a:t>
            </a:r>
            <a:r>
              <a:rPr lang="cs-CZ" sz="2800" b="1" dirty="0" smtClean="0">
                <a:latin typeface="+mn-lt"/>
              </a:rPr>
              <a:t> </a:t>
            </a:r>
            <a:r>
              <a:rPr lang="cs-CZ" sz="2800" b="1" dirty="0" err="1" smtClean="0">
                <a:latin typeface="+mn-lt"/>
              </a:rPr>
              <a:t>profiles</a:t>
            </a:r>
            <a:r>
              <a:rPr lang="cs-CZ" sz="2800" b="1" dirty="0" smtClean="0">
                <a:latin typeface="+mn-lt"/>
              </a:rPr>
              <a:t> </a:t>
            </a:r>
            <a:r>
              <a:rPr lang="cs-CZ" sz="2800" b="1" dirty="0" err="1" smtClean="0">
                <a:latin typeface="+mn-lt"/>
              </a:rPr>
              <a:t>of</a:t>
            </a:r>
            <a:r>
              <a:rPr lang="cs-CZ" sz="2800" b="1" dirty="0" smtClean="0">
                <a:latin typeface="+mn-lt"/>
              </a:rPr>
              <a:t> tumor </a:t>
            </a:r>
            <a:r>
              <a:rPr lang="cs-CZ" sz="2800" b="1" dirty="0" err="1" smtClean="0">
                <a:latin typeface="+mn-lt"/>
              </a:rPr>
              <a:t>cells</a:t>
            </a:r>
            <a:r>
              <a:rPr lang="cs-CZ" sz="2800" b="1" dirty="0" smtClean="0">
                <a:latin typeface="+mn-lt"/>
              </a:rPr>
              <a:t>!</a:t>
            </a:r>
            <a:endParaRPr lang="en-US" sz="2800" b="1" dirty="0">
              <a:latin typeface="+mn-lt"/>
            </a:endParaRPr>
          </a:p>
        </p:txBody>
      </p:sp>
      <p:sp>
        <p:nvSpPr>
          <p:cNvPr id="3" name="Zástupný symbol pro tabulku 2"/>
          <p:cNvSpPr>
            <a:spLocks noGrp="1"/>
          </p:cNvSpPr>
          <p:nvPr>
            <p:ph type="tbl" idx="1"/>
          </p:nvPr>
        </p:nvSpPr>
        <p:spPr/>
      </p:sp>
      <p:pic>
        <p:nvPicPr>
          <p:cNvPr id="73732" name="Picture 4" descr="High-risk neuroblastoma tumors with 11q-deletion display a poor prognostic,  chromosome instability phenotype with later onset | PN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88" y="1988840"/>
            <a:ext cx="4827886" cy="443562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241897" y="11308969"/>
            <a:ext cx="2537471" cy="246221"/>
          </a:xfrm>
          <a:prstGeom prst="rect">
            <a:avLst/>
          </a:prstGeom>
        </p:spPr>
        <p:txBody>
          <a:bodyPr wrap="square">
            <a:spAutoFit/>
          </a:bodyPr>
          <a:lstStyle/>
          <a:p>
            <a:pPr algn="ctr"/>
            <a:r>
              <a:rPr lang="en-US" sz="500" dirty="0"/>
              <a:t>https://www.pnas.org/cms/10.1073/pnas.0910684107/asset/8abb56dc-6792-42d3-b860-42a65347b35e/assets/graphic/pnas.0910684107fig04.jpeg</a:t>
            </a:r>
          </a:p>
        </p:txBody>
      </p:sp>
      <p:pic>
        <p:nvPicPr>
          <p:cNvPr id="73736" name="Picture 8" descr="https://www.researchgate.net/profile/Bjorn-Menten/publication/6674618/figure/fig2/AS:267916767658004@1440887743724/ArrayCGH-visualisation-of-representative-neuroblastoma-tumors-each-belonging-to-a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954158"/>
            <a:ext cx="4032448" cy="446266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 y="6490156"/>
            <a:ext cx="9036496" cy="153888"/>
          </a:xfrm>
          <a:prstGeom prst="rect">
            <a:avLst/>
          </a:prstGeom>
        </p:spPr>
        <p:txBody>
          <a:bodyPr wrap="square">
            <a:spAutoFit/>
          </a:bodyPr>
          <a:lstStyle/>
          <a:p>
            <a:pPr algn="ctr"/>
            <a:r>
              <a:rPr lang="en-US" sz="400" dirty="0"/>
              <a:t>https://www.researchgate.net/profile/Bjorn-Menten/publication/6674618/figure/fig2/AS:267916767658004@1440887743724/ArrayCGH-visualisation-of-representative-neuroblastoma-tumors-each-belonging-to-a_W640.jpg</a:t>
            </a:r>
          </a:p>
        </p:txBody>
      </p:sp>
    </p:spTree>
    <p:extLst>
      <p:ext uri="{BB962C8B-B14F-4D97-AF65-F5344CB8AC3E}">
        <p14:creationId xmlns:p14="http://schemas.microsoft.com/office/powerpoint/2010/main" val="409862505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539750" y="-162272"/>
            <a:ext cx="8353425" cy="1143000"/>
          </a:xfrm>
        </p:spPr>
        <p:txBody>
          <a:bodyPr/>
          <a:lstStyle/>
          <a:p>
            <a:r>
              <a:rPr lang="cs-CZ" altLang="cs-CZ" sz="2800" b="1" dirty="0" err="1" smtClean="0">
                <a:latin typeface="+mn-lt"/>
              </a:rPr>
              <a:t>Examples</a:t>
            </a:r>
            <a:r>
              <a:rPr lang="cs-CZ" altLang="cs-CZ" sz="2800" b="1" dirty="0" smtClean="0">
                <a:latin typeface="+mn-lt"/>
              </a:rPr>
              <a:t> </a:t>
            </a:r>
            <a:r>
              <a:rPr lang="cs-CZ" altLang="cs-CZ" sz="2800" b="1" dirty="0" err="1" smtClean="0">
                <a:latin typeface="+mn-lt"/>
              </a:rPr>
              <a:t>of</a:t>
            </a:r>
            <a:r>
              <a:rPr lang="cs-CZ" altLang="cs-CZ" sz="2800" b="1" dirty="0" smtClean="0">
                <a:latin typeface="+mn-lt"/>
              </a:rPr>
              <a:t> FISH </a:t>
            </a:r>
            <a:r>
              <a:rPr lang="cs-CZ" altLang="cs-CZ" sz="2800" b="1" dirty="0" err="1" smtClean="0">
                <a:latin typeface="+mn-lt"/>
              </a:rPr>
              <a:t>analyses</a:t>
            </a:r>
            <a:r>
              <a:rPr lang="cs-CZ" altLang="cs-CZ" sz="2800" b="1" dirty="0" smtClean="0">
                <a:latin typeface="+mn-lt"/>
              </a:rPr>
              <a:t> </a:t>
            </a:r>
            <a:r>
              <a:rPr lang="cs-CZ" altLang="cs-CZ" sz="2800" b="1" dirty="0" err="1" smtClean="0">
                <a:latin typeface="+mn-lt"/>
              </a:rPr>
              <a:t>usedin</a:t>
            </a:r>
            <a:r>
              <a:rPr lang="cs-CZ" altLang="cs-CZ" sz="2800" b="1" dirty="0" smtClean="0">
                <a:latin typeface="+mn-lt"/>
              </a:rPr>
              <a:t> solid </a:t>
            </a:r>
            <a:r>
              <a:rPr lang="cs-CZ" altLang="cs-CZ" sz="2800" b="1" dirty="0" err="1" smtClean="0">
                <a:latin typeface="+mn-lt"/>
              </a:rPr>
              <a:t>tumors</a:t>
            </a:r>
            <a:endParaRPr lang="cs-CZ" altLang="cs-CZ" sz="2800" b="1" dirty="0" smtClean="0">
              <a:latin typeface="+mn-lt"/>
            </a:endParaRPr>
          </a:p>
        </p:txBody>
      </p:sp>
      <p:sp>
        <p:nvSpPr>
          <p:cNvPr id="71683" name="Zástupný symbol pro obsah 1"/>
          <p:cNvSpPr>
            <a:spLocks noGrp="1"/>
          </p:cNvSpPr>
          <p:nvPr>
            <p:ph idx="1"/>
          </p:nvPr>
        </p:nvSpPr>
        <p:spPr/>
        <p:txBody>
          <a:bodyPr/>
          <a:lstStyle/>
          <a:p>
            <a:endParaRPr lang="cs-CZ" altLang="cs-CZ" smtClean="0"/>
          </a:p>
        </p:txBody>
      </p:sp>
      <p:pic>
        <p:nvPicPr>
          <p:cNvPr id="7168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319808"/>
            <a:ext cx="54673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71686" name="Šipka dolů 1"/>
          <p:cNvSpPr>
            <a:spLocks noChangeArrowheads="1"/>
          </p:cNvSpPr>
          <p:nvPr/>
        </p:nvSpPr>
        <p:spPr bwMode="auto">
          <a:xfrm rot="4280597">
            <a:off x="7276306" y="1556545"/>
            <a:ext cx="752475" cy="1008062"/>
          </a:xfrm>
          <a:prstGeom prst="downArrow">
            <a:avLst>
              <a:gd name="adj1" fmla="val 50000"/>
              <a:gd name="adj2" fmla="val 50026"/>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Arial CE" panose="020B0604020202020204" pitchFamily="34" charset="0"/>
              </a:defRPr>
            </a:lvl1pPr>
            <a:lvl2pPr marL="742950" indent="-285750">
              <a:defRPr sz="2800">
                <a:solidFill>
                  <a:schemeClr val="tx1"/>
                </a:solidFill>
                <a:latin typeface="Arial CE" panose="020B0604020202020204" pitchFamily="34" charset="0"/>
              </a:defRPr>
            </a:lvl2pPr>
            <a:lvl3pPr marL="1143000" indent="-228600">
              <a:defRPr sz="2800">
                <a:solidFill>
                  <a:schemeClr val="tx1"/>
                </a:solidFill>
                <a:latin typeface="Arial CE" panose="020B0604020202020204" pitchFamily="34" charset="0"/>
              </a:defRPr>
            </a:lvl3pPr>
            <a:lvl4pPr marL="1600200" indent="-228600">
              <a:defRPr sz="2800">
                <a:solidFill>
                  <a:schemeClr val="tx1"/>
                </a:solidFill>
                <a:latin typeface="Arial CE" panose="020B0604020202020204" pitchFamily="34" charset="0"/>
              </a:defRPr>
            </a:lvl4pPr>
            <a:lvl5pPr marL="2057400" indent="-228600">
              <a:defRPr sz="2800">
                <a:solidFill>
                  <a:schemeClr val="tx1"/>
                </a:solidFill>
                <a:latin typeface="Arial CE" panose="020B0604020202020204" pitchFamily="34" charset="0"/>
              </a:defRPr>
            </a:lvl5pPr>
            <a:lvl6pPr marL="2514600" indent="-228600" eaLnBrk="0" fontAlgn="base" hangingPunct="0">
              <a:spcBef>
                <a:spcPct val="0"/>
              </a:spcBef>
              <a:spcAft>
                <a:spcPct val="0"/>
              </a:spcAft>
              <a:defRPr sz="2800">
                <a:solidFill>
                  <a:schemeClr val="tx1"/>
                </a:solidFill>
                <a:latin typeface="Arial CE" panose="020B0604020202020204" pitchFamily="34" charset="0"/>
              </a:defRPr>
            </a:lvl6pPr>
            <a:lvl7pPr marL="2971800" indent="-228600" eaLnBrk="0" fontAlgn="base" hangingPunct="0">
              <a:spcBef>
                <a:spcPct val="0"/>
              </a:spcBef>
              <a:spcAft>
                <a:spcPct val="0"/>
              </a:spcAft>
              <a:defRPr sz="2800">
                <a:solidFill>
                  <a:schemeClr val="tx1"/>
                </a:solidFill>
                <a:latin typeface="Arial CE" panose="020B0604020202020204" pitchFamily="34" charset="0"/>
              </a:defRPr>
            </a:lvl7pPr>
            <a:lvl8pPr marL="3429000" indent="-228600" eaLnBrk="0" fontAlgn="base" hangingPunct="0">
              <a:spcBef>
                <a:spcPct val="0"/>
              </a:spcBef>
              <a:spcAft>
                <a:spcPct val="0"/>
              </a:spcAft>
              <a:defRPr sz="2800">
                <a:solidFill>
                  <a:schemeClr val="tx1"/>
                </a:solidFill>
                <a:latin typeface="Arial CE" panose="020B0604020202020204" pitchFamily="34" charset="0"/>
              </a:defRPr>
            </a:lvl8pPr>
            <a:lvl9pPr marL="3886200" indent="-228600" eaLnBrk="0" fontAlgn="base" hangingPunct="0">
              <a:spcBef>
                <a:spcPct val="0"/>
              </a:spcBef>
              <a:spcAft>
                <a:spcPct val="0"/>
              </a:spcAft>
              <a:defRPr sz="2800">
                <a:solidFill>
                  <a:schemeClr val="tx1"/>
                </a:solidFill>
                <a:latin typeface="Arial CE" panose="020B0604020202020204" pitchFamily="34" charset="0"/>
              </a:defRPr>
            </a:lvl9pPr>
          </a:lstStyle>
          <a:p>
            <a:endParaRPr lang="en-US" alt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703" y="1717558"/>
            <a:ext cx="4174036" cy="511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717558"/>
            <a:ext cx="3944804" cy="5101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552450" y="260350"/>
            <a:ext cx="7848600" cy="1143000"/>
          </a:xfrm>
        </p:spPr>
        <p:txBody>
          <a:bodyPr/>
          <a:lstStyle/>
          <a:p>
            <a:r>
              <a:rPr lang="en-US" altLang="cs-CZ" sz="3200" b="1" dirty="0">
                <a:latin typeface="+mn-lt"/>
              </a:rPr>
              <a:t>Personalized medicine and HER -2 gene amplification in breast cancer</a:t>
            </a:r>
            <a:endParaRPr lang="cs-CZ" altLang="cs-CZ" sz="3200" b="1" dirty="0" smtClean="0">
              <a:latin typeface="+mn-lt"/>
            </a:endParaRPr>
          </a:p>
        </p:txBody>
      </p:sp>
      <p:sp>
        <p:nvSpPr>
          <p:cNvPr id="67587" name="Rectangle 3"/>
          <p:cNvSpPr>
            <a:spLocks noGrp="1" noChangeArrowheads="1"/>
          </p:cNvSpPr>
          <p:nvPr>
            <p:ph type="body" sz="half" idx="1"/>
          </p:nvPr>
        </p:nvSpPr>
        <p:spPr>
          <a:xfrm>
            <a:off x="250825" y="2051050"/>
            <a:ext cx="4321175" cy="4114800"/>
          </a:xfrm>
        </p:spPr>
        <p:txBody>
          <a:bodyPr/>
          <a:lstStyle/>
          <a:p>
            <a:pPr>
              <a:lnSpc>
                <a:spcPct val="90000"/>
              </a:lnSpc>
              <a:buClr>
                <a:schemeClr val="accent2"/>
              </a:buClr>
              <a:defRPr/>
            </a:pPr>
            <a:r>
              <a:rPr lang="en-US" altLang="cs-CZ" sz="2000" b="1" dirty="0">
                <a:solidFill>
                  <a:schemeClr val="accent2"/>
                </a:solidFill>
                <a:latin typeface="+mj-lt"/>
              </a:rPr>
              <a:t>Breast CA...6000 women per year in the Czech Republic</a:t>
            </a:r>
          </a:p>
          <a:p>
            <a:pPr>
              <a:lnSpc>
                <a:spcPct val="90000"/>
              </a:lnSpc>
              <a:buClr>
                <a:schemeClr val="accent2"/>
              </a:buClr>
              <a:defRPr/>
            </a:pPr>
            <a:r>
              <a:rPr lang="en-US" altLang="cs-CZ" sz="2000" b="1" i="1" dirty="0">
                <a:solidFill>
                  <a:schemeClr val="accent2"/>
                </a:solidFill>
                <a:latin typeface="+mj-lt"/>
              </a:rPr>
              <a:t>Her 2</a:t>
            </a:r>
            <a:r>
              <a:rPr lang="en-US" altLang="cs-CZ" sz="2000" b="1" dirty="0">
                <a:solidFill>
                  <a:schemeClr val="accent2"/>
                </a:solidFill>
                <a:latin typeface="+mj-lt"/>
              </a:rPr>
              <a:t> - an important prognostic and therapeutic </a:t>
            </a:r>
            <a:r>
              <a:rPr lang="en-US" altLang="cs-CZ" sz="2000" b="1" dirty="0" smtClean="0">
                <a:solidFill>
                  <a:schemeClr val="accent2"/>
                </a:solidFill>
                <a:latin typeface="+mj-lt"/>
              </a:rPr>
              <a:t>marker</a:t>
            </a:r>
            <a:endParaRPr lang="cs-CZ" altLang="cs-CZ" sz="2000" b="1" dirty="0" smtClean="0">
              <a:solidFill>
                <a:schemeClr val="accent2"/>
              </a:solidFill>
              <a:latin typeface="+mj-lt"/>
            </a:endParaRPr>
          </a:p>
          <a:p>
            <a:pPr>
              <a:lnSpc>
                <a:spcPct val="90000"/>
              </a:lnSpc>
              <a:buClr>
                <a:schemeClr val="accent2"/>
              </a:buClr>
              <a:defRPr/>
            </a:pPr>
            <a:r>
              <a:rPr lang="cs-CZ" altLang="cs-CZ" sz="2000" b="1" dirty="0" smtClean="0">
                <a:solidFill>
                  <a:schemeClr val="accent2"/>
                </a:solidFill>
                <a:latin typeface="+mj-lt"/>
              </a:rPr>
              <a:t>O</a:t>
            </a:r>
            <a:r>
              <a:rPr lang="en-US" altLang="cs-CZ" sz="2000" b="1" dirty="0" err="1" smtClean="0">
                <a:solidFill>
                  <a:schemeClr val="accent2"/>
                </a:solidFill>
                <a:latin typeface="+mj-lt"/>
              </a:rPr>
              <a:t>ccurs</a:t>
            </a:r>
            <a:r>
              <a:rPr lang="en-US" altLang="cs-CZ" sz="2000" b="1" dirty="0" smtClean="0">
                <a:solidFill>
                  <a:schemeClr val="accent2"/>
                </a:solidFill>
                <a:latin typeface="+mj-lt"/>
              </a:rPr>
              <a:t> </a:t>
            </a:r>
            <a:r>
              <a:rPr lang="en-US" altLang="cs-CZ" sz="2000" b="1" dirty="0">
                <a:solidFill>
                  <a:schemeClr val="accent2"/>
                </a:solidFill>
                <a:latin typeface="+mj-lt"/>
              </a:rPr>
              <a:t>in 25-30% of breast </a:t>
            </a:r>
            <a:r>
              <a:rPr lang="en-US" altLang="cs-CZ" sz="2000" b="1" dirty="0" smtClean="0">
                <a:solidFill>
                  <a:schemeClr val="accent2"/>
                </a:solidFill>
                <a:latin typeface="+mj-lt"/>
              </a:rPr>
              <a:t>cancers</a:t>
            </a:r>
            <a:endParaRPr lang="cs-CZ" altLang="cs-CZ" sz="2000" b="1" dirty="0" smtClean="0">
              <a:solidFill>
                <a:schemeClr val="accent2"/>
              </a:solidFill>
              <a:latin typeface="+mj-lt"/>
            </a:endParaRPr>
          </a:p>
          <a:p>
            <a:pPr>
              <a:lnSpc>
                <a:spcPct val="90000"/>
              </a:lnSpc>
              <a:buClr>
                <a:schemeClr val="accent2"/>
              </a:buClr>
              <a:defRPr/>
            </a:pPr>
            <a:r>
              <a:rPr lang="cs-CZ" altLang="cs-CZ" sz="2000" b="1" dirty="0" smtClean="0">
                <a:solidFill>
                  <a:schemeClr val="accent2"/>
                </a:solidFill>
                <a:latin typeface="+mj-lt"/>
              </a:rPr>
              <a:t>G</a:t>
            </a:r>
            <a:r>
              <a:rPr lang="en-US" altLang="cs-CZ" sz="2000" b="1" dirty="0" err="1" smtClean="0">
                <a:solidFill>
                  <a:schemeClr val="accent2"/>
                </a:solidFill>
                <a:latin typeface="+mj-lt"/>
              </a:rPr>
              <a:t>ene</a:t>
            </a:r>
            <a:r>
              <a:rPr lang="en-US" altLang="cs-CZ" sz="2000" b="1" dirty="0" smtClean="0">
                <a:solidFill>
                  <a:schemeClr val="accent2"/>
                </a:solidFill>
                <a:latin typeface="+mj-lt"/>
              </a:rPr>
              <a:t> </a:t>
            </a:r>
            <a:r>
              <a:rPr lang="en-US" altLang="cs-CZ" sz="2000" b="1" dirty="0">
                <a:solidFill>
                  <a:schemeClr val="accent2"/>
                </a:solidFill>
                <a:latin typeface="+mj-lt"/>
              </a:rPr>
              <a:t>amplification is associated with an </a:t>
            </a:r>
            <a:r>
              <a:rPr lang="en-US" altLang="cs-CZ" sz="2000" b="1" dirty="0" smtClean="0">
                <a:solidFill>
                  <a:schemeClr val="accent2"/>
                </a:solidFill>
                <a:latin typeface="+mj-lt"/>
              </a:rPr>
              <a:t>unfavorable </a:t>
            </a:r>
            <a:r>
              <a:rPr lang="en-US" altLang="cs-CZ" sz="2000" b="1" dirty="0">
                <a:solidFill>
                  <a:schemeClr val="accent2"/>
                </a:solidFill>
                <a:latin typeface="+mj-lt"/>
              </a:rPr>
              <a:t>prognosis (rapid proliferation, shortened survival time) </a:t>
            </a:r>
            <a:endParaRPr lang="cs-CZ" altLang="cs-CZ" sz="2000" b="1" dirty="0" smtClean="0">
              <a:solidFill>
                <a:schemeClr val="accent2"/>
              </a:solidFill>
              <a:latin typeface="+mj-lt"/>
            </a:endParaRPr>
          </a:p>
          <a:p>
            <a:pPr>
              <a:lnSpc>
                <a:spcPct val="90000"/>
              </a:lnSpc>
              <a:buClr>
                <a:schemeClr val="accent2"/>
              </a:buClr>
              <a:defRPr/>
            </a:pPr>
            <a:r>
              <a:rPr lang="cs-CZ" altLang="cs-CZ" sz="2000" b="1" dirty="0">
                <a:solidFill>
                  <a:schemeClr val="accent2"/>
                </a:solidFill>
                <a:latin typeface="+mj-lt"/>
              </a:rPr>
              <a:t> </a:t>
            </a:r>
            <a:r>
              <a:rPr lang="en-US" altLang="cs-CZ" sz="2000" b="1" dirty="0" smtClean="0">
                <a:solidFill>
                  <a:schemeClr val="accent2"/>
                </a:solidFill>
                <a:latin typeface="+mj-lt"/>
              </a:rPr>
              <a:t>treatment </a:t>
            </a:r>
            <a:r>
              <a:rPr lang="en-US" altLang="cs-CZ" sz="2000" b="1" dirty="0">
                <a:solidFill>
                  <a:schemeClr val="accent2"/>
                </a:solidFill>
                <a:latin typeface="+mj-lt"/>
              </a:rPr>
              <a:t>with Herceptin ...</a:t>
            </a:r>
            <a:r>
              <a:rPr lang="en-US" altLang="cs-CZ" sz="2000" b="1" dirty="0" err="1">
                <a:solidFill>
                  <a:schemeClr val="accent2"/>
                </a:solidFill>
                <a:latin typeface="+mj-lt"/>
              </a:rPr>
              <a:t>transtuzumab</a:t>
            </a:r>
            <a:r>
              <a:rPr lang="en-US" altLang="cs-CZ" sz="2000" b="1" dirty="0">
                <a:solidFill>
                  <a:schemeClr val="accent2"/>
                </a:solidFill>
                <a:latin typeface="+mj-lt"/>
              </a:rPr>
              <a:t> - blocking Her 2 receptor !</a:t>
            </a:r>
            <a:endParaRPr lang="cs-CZ" altLang="cs-CZ" sz="2000" b="1" dirty="0" smtClean="0">
              <a:solidFill>
                <a:schemeClr val="accent2"/>
              </a:solidFill>
              <a:latin typeface="+mj-lt"/>
            </a:endParaRPr>
          </a:p>
        </p:txBody>
      </p:sp>
      <p:sp>
        <p:nvSpPr>
          <p:cNvPr id="74756" name="Rectangle 4"/>
          <p:cNvSpPr>
            <a:spLocks noGrp="1" noChangeArrowheads="1" noTextEdit="1"/>
          </p:cNvSpPr>
          <p:nvPr>
            <p:ph type="clipArt" sz="half" idx="2"/>
          </p:nvPr>
        </p:nvSpPr>
        <p:spPr/>
      </p:sp>
      <p:pic>
        <p:nvPicPr>
          <p:cNvPr id="74757" name="Picture 5" descr="e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100" y="2074267"/>
            <a:ext cx="4094163" cy="361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610100" y="5877272"/>
            <a:ext cx="4320480" cy="830997"/>
          </a:xfrm>
          <a:prstGeom prst="rect">
            <a:avLst/>
          </a:prstGeom>
          <a:noFill/>
        </p:spPr>
        <p:txBody>
          <a:bodyPr wrap="square">
            <a:spAutoFit/>
          </a:bodyPr>
          <a:lstStyle/>
          <a:p>
            <a:pPr>
              <a:defRPr/>
            </a:pPr>
            <a:r>
              <a:rPr lang="en-US" sz="2400" b="1" dirty="0" smtClean="0">
                <a:latin typeface="+mj-lt"/>
              </a:rPr>
              <a:t>Prediction of the course of the disease</a:t>
            </a:r>
            <a:endParaRPr lang="en-US" sz="2400" b="1" dirty="0">
              <a:latin typeface="+mj-lt"/>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sz="3600" b="1" smtClean="0"/>
              <a:t>HER-2/</a:t>
            </a:r>
            <a:r>
              <a:rPr lang="en-US" altLang="en-US" sz="3600" b="1" i="1" smtClean="0"/>
              <a:t>neu</a:t>
            </a:r>
            <a:r>
              <a:rPr lang="en-US" altLang="en-US" sz="3600" b="1" smtClean="0"/>
              <a:t> Overview</a:t>
            </a:r>
            <a:endParaRPr lang="en-US" altLang="en-US" sz="3600" smtClean="0"/>
          </a:p>
        </p:txBody>
      </p:sp>
      <p:sp>
        <p:nvSpPr>
          <p:cNvPr id="75779" name="Rectangle 3"/>
          <p:cNvSpPr>
            <a:spLocks noGrp="1" noChangeArrowheads="1"/>
          </p:cNvSpPr>
          <p:nvPr>
            <p:ph type="body" idx="1"/>
          </p:nvPr>
        </p:nvSpPr>
        <p:spPr>
          <a:xfrm>
            <a:off x="609600" y="1981200"/>
            <a:ext cx="4538464" cy="4114800"/>
          </a:xfrm>
          <a:noFill/>
        </p:spPr>
        <p:txBody>
          <a:bodyPr/>
          <a:lstStyle/>
          <a:p>
            <a:pPr>
              <a:buClr>
                <a:schemeClr val="accent2"/>
              </a:buClr>
              <a:buSzTx/>
            </a:pPr>
            <a:r>
              <a:rPr lang="en-US" altLang="en-US" sz="2400" u="sng" dirty="0" smtClean="0">
                <a:solidFill>
                  <a:schemeClr val="accent2"/>
                </a:solidFill>
                <a:latin typeface="+mj-lt"/>
              </a:rPr>
              <a:t>H</a:t>
            </a:r>
            <a:r>
              <a:rPr lang="en-US" altLang="en-US" sz="2400" dirty="0" smtClean="0">
                <a:solidFill>
                  <a:schemeClr val="accent2"/>
                </a:solidFill>
                <a:latin typeface="+mj-lt"/>
              </a:rPr>
              <a:t>uman </a:t>
            </a:r>
            <a:r>
              <a:rPr lang="en-US" altLang="en-US" sz="2400" u="sng" dirty="0" smtClean="0">
                <a:solidFill>
                  <a:schemeClr val="accent2"/>
                </a:solidFill>
                <a:latin typeface="+mj-lt"/>
              </a:rPr>
              <a:t>E</a:t>
            </a:r>
            <a:r>
              <a:rPr lang="en-US" altLang="en-US" sz="2400" dirty="0" smtClean="0">
                <a:solidFill>
                  <a:schemeClr val="accent2"/>
                </a:solidFill>
                <a:latin typeface="+mj-lt"/>
              </a:rPr>
              <a:t>pidermal Growth Factor </a:t>
            </a:r>
            <a:r>
              <a:rPr lang="en-US" altLang="en-US" sz="2400" u="sng" dirty="0" smtClean="0">
                <a:solidFill>
                  <a:schemeClr val="accent2"/>
                </a:solidFill>
                <a:latin typeface="+mj-lt"/>
              </a:rPr>
              <a:t>R</a:t>
            </a:r>
            <a:r>
              <a:rPr lang="en-US" altLang="en-US" sz="2400" dirty="0" smtClean="0">
                <a:solidFill>
                  <a:schemeClr val="accent2"/>
                </a:solidFill>
                <a:latin typeface="+mj-lt"/>
              </a:rPr>
              <a:t>eceptor-</a:t>
            </a:r>
            <a:r>
              <a:rPr lang="en-US" altLang="en-US" sz="2400" u="sng" dirty="0" smtClean="0">
                <a:solidFill>
                  <a:schemeClr val="accent2"/>
                </a:solidFill>
                <a:latin typeface="+mj-lt"/>
              </a:rPr>
              <a:t>2</a:t>
            </a:r>
            <a:endParaRPr lang="en-US" altLang="en-US" sz="2400" dirty="0" smtClean="0">
              <a:solidFill>
                <a:schemeClr val="accent2"/>
              </a:solidFill>
              <a:latin typeface="+mj-lt"/>
            </a:endParaRPr>
          </a:p>
          <a:p>
            <a:pPr>
              <a:buClr>
                <a:schemeClr val="accent2"/>
              </a:buClr>
              <a:buSzTx/>
            </a:pPr>
            <a:r>
              <a:rPr lang="en-US" altLang="en-US" sz="2400" dirty="0" smtClean="0">
                <a:solidFill>
                  <a:schemeClr val="accent2"/>
                </a:solidFill>
                <a:latin typeface="+mj-lt"/>
              </a:rPr>
              <a:t>Also known as:</a:t>
            </a:r>
          </a:p>
          <a:p>
            <a:pPr lvl="1">
              <a:buClr>
                <a:schemeClr val="accent2"/>
              </a:buClr>
              <a:buSzTx/>
            </a:pPr>
            <a:r>
              <a:rPr lang="en-US" altLang="en-US" sz="2400" dirty="0" smtClean="0">
                <a:solidFill>
                  <a:schemeClr val="accent2"/>
                </a:solidFill>
                <a:latin typeface="+mj-lt"/>
              </a:rPr>
              <a:t>c-</a:t>
            </a:r>
            <a:r>
              <a:rPr lang="en-US" altLang="en-US" sz="2400" i="1" dirty="0" smtClean="0">
                <a:solidFill>
                  <a:schemeClr val="accent2"/>
                </a:solidFill>
                <a:latin typeface="+mj-lt"/>
              </a:rPr>
              <a:t>erb</a:t>
            </a:r>
            <a:r>
              <a:rPr lang="en-US" altLang="en-US" sz="2400" dirty="0" smtClean="0">
                <a:solidFill>
                  <a:schemeClr val="accent2"/>
                </a:solidFill>
                <a:latin typeface="+mj-lt"/>
              </a:rPr>
              <a:t>B2 </a:t>
            </a:r>
          </a:p>
          <a:p>
            <a:pPr lvl="1">
              <a:buClr>
                <a:schemeClr val="accent2"/>
              </a:buClr>
              <a:buSzTx/>
            </a:pPr>
            <a:r>
              <a:rPr lang="en-US" altLang="en-US" sz="2400" i="1" dirty="0" err="1" smtClean="0">
                <a:solidFill>
                  <a:schemeClr val="accent2"/>
                </a:solidFill>
                <a:latin typeface="+mj-lt"/>
              </a:rPr>
              <a:t>neu</a:t>
            </a:r>
            <a:r>
              <a:rPr lang="en-US" altLang="en-US" sz="2400" i="1" dirty="0" smtClean="0">
                <a:solidFill>
                  <a:schemeClr val="accent2"/>
                </a:solidFill>
                <a:latin typeface="+mj-lt"/>
              </a:rPr>
              <a:t> </a:t>
            </a:r>
            <a:r>
              <a:rPr lang="en-US" altLang="en-US" sz="2400" dirty="0" smtClean="0">
                <a:solidFill>
                  <a:schemeClr val="accent2"/>
                </a:solidFill>
                <a:latin typeface="+mj-lt"/>
              </a:rPr>
              <a:t>(rat homolog)</a:t>
            </a:r>
          </a:p>
          <a:p>
            <a:pPr>
              <a:buClr>
                <a:schemeClr val="accent2"/>
              </a:buClr>
              <a:buSzTx/>
            </a:pPr>
            <a:r>
              <a:rPr lang="en-US" altLang="en-US" sz="2400" dirty="0" smtClean="0">
                <a:solidFill>
                  <a:schemeClr val="accent2"/>
                </a:solidFill>
                <a:latin typeface="+mj-lt"/>
              </a:rPr>
              <a:t>Codes for a 185 </a:t>
            </a:r>
            <a:r>
              <a:rPr lang="en-US" altLang="en-US" sz="2400" dirty="0" err="1" smtClean="0">
                <a:solidFill>
                  <a:schemeClr val="accent2"/>
                </a:solidFill>
                <a:latin typeface="+mj-lt"/>
              </a:rPr>
              <a:t>Kd</a:t>
            </a:r>
            <a:r>
              <a:rPr lang="en-US" altLang="en-US" sz="2400" dirty="0" smtClean="0">
                <a:solidFill>
                  <a:schemeClr val="accent2"/>
                </a:solidFill>
                <a:latin typeface="+mj-lt"/>
              </a:rPr>
              <a:t> transmembrane cell surface receptor </a:t>
            </a:r>
          </a:p>
          <a:p>
            <a:pPr>
              <a:buClr>
                <a:schemeClr val="accent2"/>
              </a:buClr>
              <a:buSzTx/>
            </a:pPr>
            <a:r>
              <a:rPr lang="en-US" altLang="en-US" sz="2400" dirty="0" smtClean="0">
                <a:solidFill>
                  <a:schemeClr val="accent2"/>
                </a:solidFill>
                <a:latin typeface="+mj-lt"/>
              </a:rPr>
              <a:t>Member of the </a:t>
            </a:r>
            <a:r>
              <a:rPr lang="en-US" altLang="en-US" sz="2400" u="sng" dirty="0" smtClean="0">
                <a:solidFill>
                  <a:schemeClr val="accent2"/>
                </a:solidFill>
                <a:latin typeface="+mj-lt"/>
              </a:rPr>
              <a:t>tyrosine kinase family</a:t>
            </a:r>
            <a:endParaRPr lang="en-US" altLang="en-US" sz="2400" b="1" u="sng" dirty="0" smtClean="0">
              <a:solidFill>
                <a:schemeClr val="accent2"/>
              </a:solidFill>
              <a:latin typeface="+mj-lt"/>
            </a:endParaRPr>
          </a:p>
        </p:txBody>
      </p:sp>
      <p:pic>
        <p:nvPicPr>
          <p:cNvPr id="74754" name="Picture 2" descr="Her2/neu signaling pathway. The her2/neu heterodimer is a growth factor...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76" y="1981200"/>
            <a:ext cx="3884662" cy="4184104"/>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082333" y="6237312"/>
            <a:ext cx="3891905" cy="216024"/>
          </a:xfrm>
          <a:prstGeom prst="rect">
            <a:avLst/>
          </a:prstGeom>
        </p:spPr>
        <p:txBody>
          <a:bodyPr wrap="square">
            <a:spAutoFit/>
          </a:bodyPr>
          <a:lstStyle/>
          <a:p>
            <a:r>
              <a:rPr lang="en-US" sz="400" dirty="0"/>
              <a:t>https://www.researchgate.net/profile/Parham-Jabbarzadeh-Kaboli-2/publication/264976148/figure/fig2/AS:295978197372932@1447578109798/Her2-neu-signaling-pathway-The-her2-neu-heterodimer-is-a-growth-factor-receptor-that.png</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620713"/>
            <a:ext cx="8531225" cy="584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844675"/>
            <a:ext cx="6429375" cy="45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3" name="Text Box 3"/>
          <p:cNvSpPr txBox="1">
            <a:spLocks noChangeArrowheads="1"/>
          </p:cNvSpPr>
          <p:nvPr/>
        </p:nvSpPr>
        <p:spPr bwMode="auto">
          <a:xfrm>
            <a:off x="803275" y="6548438"/>
            <a:ext cx="1997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r>
              <a:rPr lang="en-US" altLang="de-DE" sz="1400" b="1">
                <a:latin typeface="Arial" panose="020B0604020202020204" pitchFamily="34" charset="0"/>
              </a:rPr>
              <a:t>Image from Genetech</a:t>
            </a:r>
          </a:p>
        </p:txBody>
      </p:sp>
      <p:sp>
        <p:nvSpPr>
          <p:cNvPr id="205828" name="Text Box 4"/>
          <p:cNvSpPr txBox="1">
            <a:spLocks noChangeArrowheads="1"/>
          </p:cNvSpPr>
          <p:nvPr/>
        </p:nvSpPr>
        <p:spPr bwMode="auto">
          <a:xfrm>
            <a:off x="555625" y="377825"/>
            <a:ext cx="76025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de-DE" sz="3200" b="1" dirty="0">
                <a:solidFill>
                  <a:schemeClr val="tx2"/>
                </a:solidFill>
                <a:effectLst>
                  <a:outerShdw blurRad="38100" dist="38100" dir="2700000" algn="tl">
                    <a:srgbClr val="000000"/>
                  </a:outerShdw>
                </a:effectLst>
                <a:latin typeface="+mj-lt"/>
              </a:rPr>
              <a:t>Indicators of Increased HER-2 production</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HR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12223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ChangeArrowheads="1"/>
          </p:cNvSpPr>
          <p:nvPr/>
        </p:nvSpPr>
        <p:spPr bwMode="auto">
          <a:xfrm>
            <a:off x="611188" y="404813"/>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lvl1pPr>
              <a:spcBef>
                <a:spcPct val="20000"/>
              </a:spcBef>
              <a:buClr>
                <a:schemeClr val="tx2"/>
              </a:buClr>
              <a:buSzPct val="75000"/>
              <a:buFont typeface="Monotype Sorts" pitchFamily="2" charset="2"/>
              <a:buChar char="l"/>
              <a:defRPr sz="3200">
                <a:solidFill>
                  <a:schemeClr val="tx1"/>
                </a:solidFill>
                <a:latin typeface="Arial CE" charset="-18"/>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charset="-18"/>
              </a:defRPr>
            </a:lvl2pPr>
            <a:lvl3pPr marL="1143000" indent="-228600">
              <a:spcBef>
                <a:spcPct val="20000"/>
              </a:spcBef>
              <a:buClr>
                <a:schemeClr val="tx1"/>
              </a:buClr>
              <a:buChar char="–"/>
              <a:defRPr sz="2400">
                <a:solidFill>
                  <a:schemeClr val="tx1"/>
                </a:solidFill>
                <a:latin typeface="Arial CE" charset="-18"/>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charset="-18"/>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charset="-18"/>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9pPr>
          </a:lstStyle>
          <a:p>
            <a:pPr algn="ctr">
              <a:spcBef>
                <a:spcPct val="0"/>
              </a:spcBef>
              <a:buClrTx/>
              <a:buSzTx/>
              <a:buFontTx/>
              <a:buNone/>
              <a:defRPr/>
            </a:pPr>
            <a:r>
              <a:rPr lang="en-US" altLang="de-DE" b="1" dirty="0" smtClean="0">
                <a:solidFill>
                  <a:schemeClr val="tx2"/>
                </a:solidFill>
                <a:latin typeface="+mj-lt"/>
              </a:rPr>
              <a:t>HER-2/</a:t>
            </a:r>
            <a:r>
              <a:rPr lang="en-US" altLang="de-DE" b="1" i="1" dirty="0" err="1" smtClean="0">
                <a:solidFill>
                  <a:schemeClr val="tx2"/>
                </a:solidFill>
                <a:latin typeface="+mj-lt"/>
              </a:rPr>
              <a:t>neu</a:t>
            </a:r>
            <a:r>
              <a:rPr lang="en-US" altLang="de-DE" b="1" dirty="0" smtClean="0">
                <a:solidFill>
                  <a:schemeClr val="tx2"/>
                </a:solidFill>
                <a:latin typeface="+mj-lt"/>
              </a:rPr>
              <a:t> DNA Probes</a:t>
            </a:r>
            <a:br>
              <a:rPr lang="en-US" altLang="de-DE" b="1" dirty="0" smtClean="0">
                <a:solidFill>
                  <a:schemeClr val="tx2"/>
                </a:solidFill>
                <a:latin typeface="+mj-lt"/>
              </a:rPr>
            </a:br>
            <a:r>
              <a:rPr lang="en-US" altLang="de-DE" i="1" dirty="0" smtClean="0">
                <a:solidFill>
                  <a:schemeClr val="tx2"/>
                </a:solidFill>
                <a:latin typeface="Arial" charset="0"/>
              </a:rPr>
              <a:t> </a:t>
            </a:r>
            <a:r>
              <a:rPr lang="en-US" altLang="de-DE" i="1" dirty="0" smtClean="0">
                <a:solidFill>
                  <a:srgbClr val="FF0066"/>
                </a:solidFill>
                <a:latin typeface="Arial" charset="0"/>
              </a:rPr>
              <a:t>HER-2/</a:t>
            </a:r>
            <a:r>
              <a:rPr lang="en-US" altLang="de-DE" i="1" dirty="0" err="1" smtClean="0">
                <a:solidFill>
                  <a:srgbClr val="FF0066"/>
                </a:solidFill>
                <a:latin typeface="Arial" charset="0"/>
              </a:rPr>
              <a:t>neu</a:t>
            </a:r>
            <a:r>
              <a:rPr lang="en-US" altLang="de-DE" dirty="0" smtClean="0">
                <a:latin typeface="Arial" charset="0"/>
              </a:rPr>
              <a:t> &amp;</a:t>
            </a:r>
            <a:r>
              <a:rPr lang="en-US" altLang="de-DE" i="1" dirty="0" smtClean="0">
                <a:solidFill>
                  <a:srgbClr val="00FF00"/>
                </a:solidFill>
                <a:latin typeface="Arial" charset="0"/>
              </a:rPr>
              <a:t> </a:t>
            </a:r>
            <a:r>
              <a:rPr lang="en-US" altLang="de-DE" i="1" dirty="0" err="1" smtClean="0">
                <a:solidFill>
                  <a:srgbClr val="00FF00"/>
                </a:solidFill>
                <a:latin typeface="Arial" charset="0"/>
              </a:rPr>
              <a:t>chr.</a:t>
            </a:r>
            <a:r>
              <a:rPr lang="en-US" altLang="de-DE" i="1" dirty="0" smtClean="0">
                <a:solidFill>
                  <a:srgbClr val="00FF00"/>
                </a:solidFill>
                <a:latin typeface="Arial" charset="0"/>
              </a:rPr>
              <a:t> 17</a:t>
            </a:r>
            <a:endParaRPr lang="en-US" altLang="de-DE" i="1" dirty="0" smtClean="0">
              <a:solidFill>
                <a:schemeClr val="tx2"/>
              </a:solidFill>
              <a:latin typeface="Arial" charset="0"/>
            </a:endParaRPr>
          </a:p>
        </p:txBody>
      </p:sp>
      <p:sp>
        <p:nvSpPr>
          <p:cNvPr id="77828" name="Line 4"/>
          <p:cNvSpPr>
            <a:spLocks noChangeShapeType="1"/>
          </p:cNvSpPr>
          <p:nvPr/>
        </p:nvSpPr>
        <p:spPr bwMode="auto">
          <a:xfrm flipH="1">
            <a:off x="1905000" y="2743200"/>
            <a:ext cx="457200" cy="0"/>
          </a:xfrm>
          <a:prstGeom prst="line">
            <a:avLst/>
          </a:prstGeom>
          <a:noFill/>
          <a:ln w="6350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9" name="Line 5"/>
          <p:cNvSpPr>
            <a:spLocks noChangeShapeType="1"/>
          </p:cNvSpPr>
          <p:nvPr/>
        </p:nvSpPr>
        <p:spPr bwMode="auto">
          <a:xfrm flipH="1">
            <a:off x="1905000" y="3124200"/>
            <a:ext cx="457200" cy="0"/>
          </a:xfrm>
          <a:prstGeom prst="line">
            <a:avLst/>
          </a:prstGeom>
          <a:noFill/>
          <a:ln w="63500">
            <a:solidFill>
              <a:schemeClr val="tx1"/>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0" name="Line 6"/>
          <p:cNvSpPr>
            <a:spLocks noChangeShapeType="1"/>
          </p:cNvSpPr>
          <p:nvPr/>
        </p:nvSpPr>
        <p:spPr bwMode="auto">
          <a:xfrm>
            <a:off x="1828800" y="3048000"/>
            <a:ext cx="0" cy="152400"/>
          </a:xfrm>
          <a:prstGeom prst="line">
            <a:avLst/>
          </a:prstGeom>
          <a:noFill/>
          <a:ln w="254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3" name="Text Box 7"/>
          <p:cNvSpPr txBox="1">
            <a:spLocks noChangeArrowheads="1"/>
          </p:cNvSpPr>
          <p:nvPr/>
        </p:nvSpPr>
        <p:spPr bwMode="auto">
          <a:xfrm>
            <a:off x="2422525" y="2525713"/>
            <a:ext cx="300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de-DE" sz="2000" b="1" i="1">
                <a:effectLst>
                  <a:outerShdw blurRad="38100" dist="38100" dir="2700000" algn="tl">
                    <a:srgbClr val="000000"/>
                  </a:outerShdw>
                </a:effectLst>
                <a:latin typeface="Arial" charset="0"/>
              </a:rPr>
              <a:t>17p11.1-q11.1 </a:t>
            </a:r>
            <a:r>
              <a:rPr lang="en-US" altLang="de-DE" sz="2000" b="1" i="1">
                <a:solidFill>
                  <a:srgbClr val="00FF00"/>
                </a:solidFill>
                <a:effectLst>
                  <a:outerShdw blurRad="38100" dist="38100" dir="2700000" algn="tl">
                    <a:srgbClr val="000000"/>
                  </a:outerShdw>
                </a:effectLst>
                <a:latin typeface="Arial" charset="0"/>
              </a:rPr>
              <a:t> 17 alpha</a:t>
            </a:r>
            <a:endParaRPr lang="en-US" altLang="de-DE" sz="2400" i="1">
              <a:latin typeface="Arial" charset="0"/>
            </a:endParaRPr>
          </a:p>
        </p:txBody>
      </p:sp>
      <p:sp>
        <p:nvSpPr>
          <p:cNvPr id="208904" name="Text Box 8"/>
          <p:cNvSpPr txBox="1">
            <a:spLocks noChangeArrowheads="1"/>
          </p:cNvSpPr>
          <p:nvPr/>
        </p:nvSpPr>
        <p:spPr bwMode="auto">
          <a:xfrm>
            <a:off x="2438400" y="2895600"/>
            <a:ext cx="2994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de-DE" sz="2000" b="1" i="1">
                <a:effectLst>
                  <a:outerShdw blurRad="38100" dist="38100" dir="2700000" algn="tl">
                    <a:srgbClr val="000000"/>
                  </a:outerShdw>
                </a:effectLst>
                <a:latin typeface="Arial" charset="0"/>
              </a:rPr>
              <a:t>17q11.2-q12 </a:t>
            </a:r>
            <a:r>
              <a:rPr lang="en-US" altLang="de-DE" sz="2000" b="1" i="1">
                <a:solidFill>
                  <a:srgbClr val="FF0066"/>
                </a:solidFill>
                <a:effectLst>
                  <a:outerShdw blurRad="38100" dist="38100" dir="2700000" algn="tl">
                    <a:srgbClr val="000000"/>
                  </a:outerShdw>
                </a:effectLst>
                <a:latin typeface="Arial" charset="0"/>
              </a:rPr>
              <a:t>HER-2/neu</a:t>
            </a:r>
            <a:endParaRPr lang="en-US" altLang="de-DE" sz="2000" b="1" i="1">
              <a:latin typeface="Arial" charset="0"/>
            </a:endParaRPr>
          </a:p>
        </p:txBody>
      </p:sp>
      <p:sp>
        <p:nvSpPr>
          <p:cNvPr id="77833" name="Line 9"/>
          <p:cNvSpPr>
            <a:spLocks noChangeShapeType="1"/>
          </p:cNvSpPr>
          <p:nvPr/>
        </p:nvSpPr>
        <p:spPr bwMode="auto">
          <a:xfrm>
            <a:off x="3048000" y="5133975"/>
            <a:ext cx="4191000" cy="0"/>
          </a:xfrm>
          <a:prstGeom prst="line">
            <a:avLst/>
          </a:prstGeom>
          <a:noFill/>
          <a:ln w="127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4" name="Rectangle 10" descr="Large checker board"/>
          <p:cNvSpPr>
            <a:spLocks noChangeArrowheads="1"/>
          </p:cNvSpPr>
          <p:nvPr/>
        </p:nvSpPr>
        <p:spPr bwMode="auto">
          <a:xfrm>
            <a:off x="4572000" y="4905375"/>
            <a:ext cx="914400" cy="228600"/>
          </a:xfrm>
          <a:prstGeom prst="rect">
            <a:avLst/>
          </a:prstGeom>
          <a:blipFill dpi="0" rotWithShape="0">
            <a:blip r:embed="rId4"/>
            <a:srcRect/>
            <a:tile tx="0" ty="0" sx="100000" sy="100000" flip="none" algn="tl"/>
          </a:blipFill>
          <a:ln w="127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7835" name="Line 11"/>
          <p:cNvSpPr>
            <a:spLocks noChangeShapeType="1"/>
          </p:cNvSpPr>
          <p:nvPr/>
        </p:nvSpPr>
        <p:spPr bwMode="auto">
          <a:xfrm>
            <a:off x="3200400" y="5438775"/>
            <a:ext cx="3733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6" name="Line 12"/>
          <p:cNvSpPr>
            <a:spLocks noChangeShapeType="1"/>
          </p:cNvSpPr>
          <p:nvPr/>
        </p:nvSpPr>
        <p:spPr bwMode="auto">
          <a:xfrm>
            <a:off x="3200400" y="5743575"/>
            <a:ext cx="1066800" cy="0"/>
          </a:xfrm>
          <a:prstGeom prst="line">
            <a:avLst/>
          </a:prstGeom>
          <a:noFill/>
          <a:ln w="12700">
            <a:solidFill>
              <a:srgbClr val="FFFF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7" name="Line 13"/>
          <p:cNvSpPr>
            <a:spLocks noChangeShapeType="1"/>
          </p:cNvSpPr>
          <p:nvPr/>
        </p:nvSpPr>
        <p:spPr bwMode="auto">
          <a:xfrm flipH="1" flipV="1">
            <a:off x="5943600" y="5743575"/>
            <a:ext cx="990600" cy="0"/>
          </a:xfrm>
          <a:prstGeom prst="line">
            <a:avLst/>
          </a:prstGeom>
          <a:noFill/>
          <a:ln w="12700">
            <a:solidFill>
              <a:srgbClr val="FFFF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10" name="Text Box 14"/>
          <p:cNvSpPr txBox="1">
            <a:spLocks noChangeArrowheads="1"/>
          </p:cNvSpPr>
          <p:nvPr/>
        </p:nvSpPr>
        <p:spPr bwMode="auto">
          <a:xfrm>
            <a:off x="4343400" y="5591175"/>
            <a:ext cx="1447800" cy="366713"/>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rect">
                    <a:fillToRect r="100000" b="100000"/>
                  </a:path>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03213">
              <a:defRPr sz="2400">
                <a:solidFill>
                  <a:schemeClr val="tx1"/>
                </a:solidFill>
                <a:latin typeface="Times New Roman" pitchFamily="18" charset="0"/>
              </a:defRPr>
            </a:lvl1pPr>
            <a:lvl2pPr defTabSz="303213">
              <a:defRPr sz="2400">
                <a:solidFill>
                  <a:schemeClr val="tx1"/>
                </a:solidFill>
                <a:latin typeface="Times New Roman" pitchFamily="18" charset="0"/>
              </a:defRPr>
            </a:lvl2pPr>
            <a:lvl3pPr defTabSz="303213">
              <a:defRPr sz="2400">
                <a:solidFill>
                  <a:schemeClr val="tx1"/>
                </a:solidFill>
                <a:latin typeface="Times New Roman" pitchFamily="18" charset="0"/>
              </a:defRPr>
            </a:lvl3pPr>
            <a:lvl4pPr defTabSz="303213">
              <a:defRPr sz="2400">
                <a:solidFill>
                  <a:schemeClr val="tx1"/>
                </a:solidFill>
                <a:latin typeface="Times New Roman" pitchFamily="18" charset="0"/>
              </a:defRPr>
            </a:lvl4pPr>
            <a:lvl5pPr defTabSz="303213">
              <a:defRPr sz="2400">
                <a:solidFill>
                  <a:schemeClr val="tx1"/>
                </a:solidFill>
                <a:latin typeface="Times New Roman" pitchFamily="18" charset="0"/>
              </a:defRPr>
            </a:lvl5pPr>
            <a:lvl6pPr defTabSz="303213" eaLnBrk="0" fontAlgn="base" hangingPunct="0">
              <a:spcBef>
                <a:spcPct val="0"/>
              </a:spcBef>
              <a:spcAft>
                <a:spcPct val="0"/>
              </a:spcAft>
              <a:defRPr sz="2400">
                <a:solidFill>
                  <a:schemeClr val="tx1"/>
                </a:solidFill>
                <a:latin typeface="Times New Roman" pitchFamily="18" charset="0"/>
              </a:defRPr>
            </a:lvl6pPr>
            <a:lvl7pPr defTabSz="303213" eaLnBrk="0" fontAlgn="base" hangingPunct="0">
              <a:spcBef>
                <a:spcPct val="0"/>
              </a:spcBef>
              <a:spcAft>
                <a:spcPct val="0"/>
              </a:spcAft>
              <a:defRPr sz="2400">
                <a:solidFill>
                  <a:schemeClr val="tx1"/>
                </a:solidFill>
                <a:latin typeface="Times New Roman" pitchFamily="18" charset="0"/>
              </a:defRPr>
            </a:lvl7pPr>
            <a:lvl8pPr defTabSz="303213" eaLnBrk="0" fontAlgn="base" hangingPunct="0">
              <a:spcBef>
                <a:spcPct val="0"/>
              </a:spcBef>
              <a:spcAft>
                <a:spcPct val="0"/>
              </a:spcAft>
              <a:defRPr sz="2400">
                <a:solidFill>
                  <a:schemeClr val="tx1"/>
                </a:solidFill>
                <a:latin typeface="Times New Roman" pitchFamily="18" charset="0"/>
              </a:defRPr>
            </a:lvl8pPr>
            <a:lvl9pPr defTabSz="303213" eaLnBrk="0" fontAlgn="base" hangingPunct="0">
              <a:spcBef>
                <a:spcPct val="0"/>
              </a:spcBef>
              <a:spcAft>
                <a:spcPct val="0"/>
              </a:spcAft>
              <a:defRPr sz="2400">
                <a:solidFill>
                  <a:schemeClr val="tx1"/>
                </a:solidFill>
                <a:latin typeface="Times New Roman" pitchFamily="18" charset="0"/>
              </a:defRPr>
            </a:lvl9pPr>
          </a:lstStyle>
          <a:p>
            <a:pPr algn="ctr">
              <a:lnSpc>
                <a:spcPct val="90000"/>
              </a:lnSpc>
              <a:spcBef>
                <a:spcPct val="50000"/>
              </a:spcBef>
              <a:defRPr/>
            </a:pPr>
            <a:r>
              <a:rPr lang="en-US" altLang="de-DE" sz="2000" b="1" smtClean="0">
                <a:solidFill>
                  <a:srgbClr val="FFFFFF"/>
                </a:solidFill>
                <a:effectLst>
                  <a:outerShdw blurRad="38100" dist="38100" dir="2700000" algn="tl">
                    <a:srgbClr val="000000"/>
                  </a:outerShdw>
                </a:effectLst>
                <a:latin typeface="Arial" charset="0"/>
                <a:sym typeface="Times New Roman Special G2" pitchFamily="18" charset="2"/>
              </a:rPr>
              <a:t>~</a:t>
            </a:r>
            <a:r>
              <a:rPr lang="en-US" altLang="de-DE" sz="2000" b="1" smtClean="0">
                <a:solidFill>
                  <a:srgbClr val="FFFFFF"/>
                </a:solidFill>
                <a:latin typeface="Arial" charset="0"/>
                <a:sym typeface="Times New Roman Special G2" pitchFamily="18" charset="2"/>
              </a:rPr>
              <a:t> </a:t>
            </a:r>
            <a:r>
              <a:rPr lang="de-DE" altLang="de-DE" sz="2000" b="1" smtClean="0">
                <a:solidFill>
                  <a:srgbClr val="FFFFFF"/>
                </a:solidFill>
                <a:effectLst>
                  <a:outerShdw blurRad="38100" dist="38100" dir="2700000" algn="tl">
                    <a:srgbClr val="000000"/>
                  </a:outerShdw>
                </a:effectLst>
                <a:latin typeface="Arial" charset="0"/>
                <a:sym typeface="Times New Roman Special G2" pitchFamily="18" charset="2"/>
              </a:rPr>
              <a:t>400</a:t>
            </a:r>
            <a:r>
              <a:rPr lang="en-US" altLang="de-DE" sz="2000" b="1" smtClean="0">
                <a:solidFill>
                  <a:srgbClr val="FFFFFF"/>
                </a:solidFill>
                <a:effectLst>
                  <a:outerShdw blurRad="38100" dist="38100" dir="2700000" algn="tl">
                    <a:srgbClr val="000000"/>
                  </a:outerShdw>
                </a:effectLst>
                <a:latin typeface="Arial" charset="0"/>
                <a:sym typeface="Times New Roman Special G2" pitchFamily="18" charset="2"/>
              </a:rPr>
              <a:t> kb</a:t>
            </a:r>
            <a:endParaRPr lang="en-US" altLang="de-DE" sz="1000" b="1" smtClean="0">
              <a:solidFill>
                <a:srgbClr val="FFFFFF"/>
              </a:solidFill>
              <a:effectLst>
                <a:outerShdw blurRad="38100" dist="38100" dir="2700000" algn="tl">
                  <a:srgbClr val="000000"/>
                </a:outerShdw>
              </a:effectLst>
              <a:latin typeface="Arial" charset="0"/>
            </a:endParaRPr>
          </a:p>
        </p:txBody>
      </p:sp>
      <p:sp>
        <p:nvSpPr>
          <p:cNvPr id="208911" name="Text Box 15"/>
          <p:cNvSpPr txBox="1">
            <a:spLocks noChangeArrowheads="1"/>
          </p:cNvSpPr>
          <p:nvPr/>
        </p:nvSpPr>
        <p:spPr bwMode="auto">
          <a:xfrm>
            <a:off x="1949450" y="4316413"/>
            <a:ext cx="2133600" cy="339725"/>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rect">
                    <a:fillToRect r="100000" b="100000"/>
                  </a:path>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03213">
              <a:defRPr sz="2400">
                <a:solidFill>
                  <a:schemeClr val="tx1"/>
                </a:solidFill>
                <a:latin typeface="Times New Roman" pitchFamily="18" charset="0"/>
              </a:defRPr>
            </a:lvl1pPr>
            <a:lvl2pPr defTabSz="303213">
              <a:defRPr sz="2400">
                <a:solidFill>
                  <a:schemeClr val="tx1"/>
                </a:solidFill>
                <a:latin typeface="Times New Roman" pitchFamily="18" charset="0"/>
              </a:defRPr>
            </a:lvl2pPr>
            <a:lvl3pPr defTabSz="303213">
              <a:defRPr sz="2400">
                <a:solidFill>
                  <a:schemeClr val="tx1"/>
                </a:solidFill>
                <a:latin typeface="Times New Roman" pitchFamily="18" charset="0"/>
              </a:defRPr>
            </a:lvl3pPr>
            <a:lvl4pPr defTabSz="303213">
              <a:defRPr sz="2400">
                <a:solidFill>
                  <a:schemeClr val="tx1"/>
                </a:solidFill>
                <a:latin typeface="Times New Roman" pitchFamily="18" charset="0"/>
              </a:defRPr>
            </a:lvl4pPr>
            <a:lvl5pPr defTabSz="303213">
              <a:defRPr sz="2400">
                <a:solidFill>
                  <a:schemeClr val="tx1"/>
                </a:solidFill>
                <a:latin typeface="Times New Roman" pitchFamily="18" charset="0"/>
              </a:defRPr>
            </a:lvl5pPr>
            <a:lvl6pPr defTabSz="303213" eaLnBrk="0" fontAlgn="base" hangingPunct="0">
              <a:spcBef>
                <a:spcPct val="0"/>
              </a:spcBef>
              <a:spcAft>
                <a:spcPct val="0"/>
              </a:spcAft>
              <a:defRPr sz="2400">
                <a:solidFill>
                  <a:schemeClr val="tx1"/>
                </a:solidFill>
                <a:latin typeface="Times New Roman" pitchFamily="18" charset="0"/>
              </a:defRPr>
            </a:lvl6pPr>
            <a:lvl7pPr defTabSz="303213" eaLnBrk="0" fontAlgn="base" hangingPunct="0">
              <a:spcBef>
                <a:spcPct val="0"/>
              </a:spcBef>
              <a:spcAft>
                <a:spcPct val="0"/>
              </a:spcAft>
              <a:defRPr sz="2400">
                <a:solidFill>
                  <a:schemeClr val="tx1"/>
                </a:solidFill>
                <a:latin typeface="Times New Roman" pitchFamily="18" charset="0"/>
              </a:defRPr>
            </a:lvl7pPr>
            <a:lvl8pPr defTabSz="303213" eaLnBrk="0" fontAlgn="base" hangingPunct="0">
              <a:spcBef>
                <a:spcPct val="0"/>
              </a:spcBef>
              <a:spcAft>
                <a:spcPct val="0"/>
              </a:spcAft>
              <a:defRPr sz="2400">
                <a:solidFill>
                  <a:schemeClr val="tx1"/>
                </a:solidFill>
                <a:latin typeface="Times New Roman" pitchFamily="18" charset="0"/>
              </a:defRPr>
            </a:lvl8pPr>
            <a:lvl9pPr defTabSz="303213"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50000"/>
              </a:spcBef>
              <a:defRPr/>
            </a:pPr>
            <a:r>
              <a:rPr lang="en-US" altLang="de-DE" sz="1800" b="1" smtClean="0">
                <a:solidFill>
                  <a:srgbClr val="FFFFFF"/>
                </a:solidFill>
                <a:effectLst>
                  <a:outerShdw blurRad="38100" dist="38100" dir="2700000" algn="tl">
                    <a:srgbClr val="000000"/>
                  </a:outerShdw>
                </a:effectLst>
                <a:latin typeface="Arial" charset="0"/>
              </a:rPr>
              <a:t>Centromere</a:t>
            </a:r>
            <a:endParaRPr lang="en-US" altLang="de-DE" sz="1800" b="1" smtClean="0">
              <a:solidFill>
                <a:srgbClr val="FFFFFF"/>
              </a:solidFill>
              <a:latin typeface="Arial" charset="0"/>
            </a:endParaRPr>
          </a:p>
        </p:txBody>
      </p:sp>
      <p:sp>
        <p:nvSpPr>
          <p:cNvPr id="208912" name="Text Box 16"/>
          <p:cNvSpPr txBox="1">
            <a:spLocks noChangeArrowheads="1"/>
          </p:cNvSpPr>
          <p:nvPr/>
        </p:nvSpPr>
        <p:spPr bwMode="auto">
          <a:xfrm>
            <a:off x="6934200" y="4267200"/>
            <a:ext cx="1828800" cy="339725"/>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rect">
                    <a:fillToRect r="100000" b="100000"/>
                  </a:path>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03213">
              <a:defRPr sz="2400">
                <a:solidFill>
                  <a:schemeClr val="tx1"/>
                </a:solidFill>
                <a:latin typeface="Times New Roman" pitchFamily="18" charset="0"/>
              </a:defRPr>
            </a:lvl1pPr>
            <a:lvl2pPr defTabSz="303213">
              <a:defRPr sz="2400">
                <a:solidFill>
                  <a:schemeClr val="tx1"/>
                </a:solidFill>
                <a:latin typeface="Times New Roman" pitchFamily="18" charset="0"/>
              </a:defRPr>
            </a:lvl2pPr>
            <a:lvl3pPr defTabSz="303213">
              <a:defRPr sz="2400">
                <a:solidFill>
                  <a:schemeClr val="tx1"/>
                </a:solidFill>
                <a:latin typeface="Times New Roman" pitchFamily="18" charset="0"/>
              </a:defRPr>
            </a:lvl3pPr>
            <a:lvl4pPr defTabSz="303213">
              <a:defRPr sz="2400">
                <a:solidFill>
                  <a:schemeClr val="tx1"/>
                </a:solidFill>
                <a:latin typeface="Times New Roman" pitchFamily="18" charset="0"/>
              </a:defRPr>
            </a:lvl4pPr>
            <a:lvl5pPr defTabSz="303213">
              <a:defRPr sz="2400">
                <a:solidFill>
                  <a:schemeClr val="tx1"/>
                </a:solidFill>
                <a:latin typeface="Times New Roman" pitchFamily="18" charset="0"/>
              </a:defRPr>
            </a:lvl5pPr>
            <a:lvl6pPr defTabSz="303213" eaLnBrk="0" fontAlgn="base" hangingPunct="0">
              <a:spcBef>
                <a:spcPct val="0"/>
              </a:spcBef>
              <a:spcAft>
                <a:spcPct val="0"/>
              </a:spcAft>
              <a:defRPr sz="2400">
                <a:solidFill>
                  <a:schemeClr val="tx1"/>
                </a:solidFill>
                <a:latin typeface="Times New Roman" pitchFamily="18" charset="0"/>
              </a:defRPr>
            </a:lvl6pPr>
            <a:lvl7pPr defTabSz="303213" eaLnBrk="0" fontAlgn="base" hangingPunct="0">
              <a:spcBef>
                <a:spcPct val="0"/>
              </a:spcBef>
              <a:spcAft>
                <a:spcPct val="0"/>
              </a:spcAft>
              <a:defRPr sz="2400">
                <a:solidFill>
                  <a:schemeClr val="tx1"/>
                </a:solidFill>
                <a:latin typeface="Times New Roman" pitchFamily="18" charset="0"/>
              </a:defRPr>
            </a:lvl7pPr>
            <a:lvl8pPr defTabSz="303213" eaLnBrk="0" fontAlgn="base" hangingPunct="0">
              <a:spcBef>
                <a:spcPct val="0"/>
              </a:spcBef>
              <a:spcAft>
                <a:spcPct val="0"/>
              </a:spcAft>
              <a:defRPr sz="2400">
                <a:solidFill>
                  <a:schemeClr val="tx1"/>
                </a:solidFill>
                <a:latin typeface="Times New Roman" pitchFamily="18" charset="0"/>
              </a:defRPr>
            </a:lvl8pPr>
            <a:lvl9pPr defTabSz="303213" eaLnBrk="0" fontAlgn="base" hangingPunct="0">
              <a:spcBef>
                <a:spcPct val="0"/>
              </a:spcBef>
              <a:spcAft>
                <a:spcPct val="0"/>
              </a:spcAft>
              <a:defRPr sz="2400">
                <a:solidFill>
                  <a:schemeClr val="tx1"/>
                </a:solidFill>
                <a:latin typeface="Times New Roman" pitchFamily="18" charset="0"/>
              </a:defRPr>
            </a:lvl9pPr>
          </a:lstStyle>
          <a:p>
            <a:pPr>
              <a:lnSpc>
                <a:spcPct val="90000"/>
              </a:lnSpc>
              <a:spcBef>
                <a:spcPct val="50000"/>
              </a:spcBef>
              <a:defRPr/>
            </a:pPr>
            <a:r>
              <a:rPr lang="en-US" altLang="de-DE" sz="1800" b="1" smtClean="0">
                <a:solidFill>
                  <a:srgbClr val="FFFFFF"/>
                </a:solidFill>
                <a:effectLst>
                  <a:outerShdw blurRad="38100" dist="38100" dir="2700000" algn="tl">
                    <a:srgbClr val="000000"/>
                  </a:outerShdw>
                </a:effectLst>
                <a:latin typeface="Arial" charset="0"/>
              </a:rPr>
              <a:t>Telomere</a:t>
            </a:r>
          </a:p>
        </p:txBody>
      </p:sp>
      <p:sp>
        <p:nvSpPr>
          <p:cNvPr id="208913" name="Text Box 17"/>
          <p:cNvSpPr txBox="1">
            <a:spLocks noChangeArrowheads="1"/>
          </p:cNvSpPr>
          <p:nvPr/>
        </p:nvSpPr>
        <p:spPr bwMode="auto">
          <a:xfrm>
            <a:off x="3810000" y="4067175"/>
            <a:ext cx="2514600" cy="725488"/>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rect">
                    <a:fillToRect r="100000" b="100000"/>
                  </a:path>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303213">
              <a:defRPr sz="2400">
                <a:solidFill>
                  <a:schemeClr val="tx1"/>
                </a:solidFill>
                <a:latin typeface="Times New Roman" pitchFamily="18" charset="0"/>
              </a:defRPr>
            </a:lvl1pPr>
            <a:lvl2pPr defTabSz="303213">
              <a:defRPr sz="2400">
                <a:solidFill>
                  <a:schemeClr val="tx1"/>
                </a:solidFill>
                <a:latin typeface="Times New Roman" pitchFamily="18" charset="0"/>
              </a:defRPr>
            </a:lvl2pPr>
            <a:lvl3pPr defTabSz="303213">
              <a:defRPr sz="2400">
                <a:solidFill>
                  <a:schemeClr val="tx1"/>
                </a:solidFill>
                <a:latin typeface="Times New Roman" pitchFamily="18" charset="0"/>
              </a:defRPr>
            </a:lvl3pPr>
            <a:lvl4pPr defTabSz="303213">
              <a:defRPr sz="2400">
                <a:solidFill>
                  <a:schemeClr val="tx1"/>
                </a:solidFill>
                <a:latin typeface="Times New Roman" pitchFamily="18" charset="0"/>
              </a:defRPr>
            </a:lvl4pPr>
            <a:lvl5pPr defTabSz="303213">
              <a:defRPr sz="2400">
                <a:solidFill>
                  <a:schemeClr val="tx1"/>
                </a:solidFill>
                <a:latin typeface="Times New Roman" pitchFamily="18" charset="0"/>
              </a:defRPr>
            </a:lvl5pPr>
            <a:lvl6pPr defTabSz="303213" eaLnBrk="0" fontAlgn="base" hangingPunct="0">
              <a:spcBef>
                <a:spcPct val="0"/>
              </a:spcBef>
              <a:spcAft>
                <a:spcPct val="0"/>
              </a:spcAft>
              <a:defRPr sz="2400">
                <a:solidFill>
                  <a:schemeClr val="tx1"/>
                </a:solidFill>
                <a:latin typeface="Times New Roman" pitchFamily="18" charset="0"/>
              </a:defRPr>
            </a:lvl6pPr>
            <a:lvl7pPr defTabSz="303213" eaLnBrk="0" fontAlgn="base" hangingPunct="0">
              <a:spcBef>
                <a:spcPct val="0"/>
              </a:spcBef>
              <a:spcAft>
                <a:spcPct val="0"/>
              </a:spcAft>
              <a:defRPr sz="2400">
                <a:solidFill>
                  <a:schemeClr val="tx1"/>
                </a:solidFill>
                <a:latin typeface="Times New Roman" pitchFamily="18" charset="0"/>
              </a:defRPr>
            </a:lvl7pPr>
            <a:lvl8pPr defTabSz="303213" eaLnBrk="0" fontAlgn="base" hangingPunct="0">
              <a:spcBef>
                <a:spcPct val="0"/>
              </a:spcBef>
              <a:spcAft>
                <a:spcPct val="0"/>
              </a:spcAft>
              <a:defRPr sz="2400">
                <a:solidFill>
                  <a:schemeClr val="tx1"/>
                </a:solidFill>
                <a:latin typeface="Times New Roman" pitchFamily="18" charset="0"/>
              </a:defRPr>
            </a:lvl8pPr>
            <a:lvl9pPr defTabSz="303213" eaLnBrk="0" fontAlgn="base" hangingPunct="0">
              <a:spcBef>
                <a:spcPct val="0"/>
              </a:spcBef>
              <a:spcAft>
                <a:spcPct val="0"/>
              </a:spcAft>
              <a:defRPr sz="2400">
                <a:solidFill>
                  <a:schemeClr val="tx1"/>
                </a:solidFill>
                <a:latin typeface="Times New Roman" pitchFamily="18" charset="0"/>
              </a:defRPr>
            </a:lvl9pPr>
          </a:lstStyle>
          <a:p>
            <a:pPr algn="ctr">
              <a:lnSpc>
                <a:spcPct val="90000"/>
              </a:lnSpc>
              <a:spcBef>
                <a:spcPct val="50000"/>
              </a:spcBef>
              <a:defRPr/>
            </a:pPr>
            <a:r>
              <a:rPr lang="en-US" altLang="de-DE" sz="1800" b="1" smtClean="0">
                <a:solidFill>
                  <a:srgbClr val="FFFFFF"/>
                </a:solidFill>
                <a:effectLst>
                  <a:outerShdw blurRad="38100" dist="38100" dir="2700000" algn="tl">
                    <a:srgbClr val="000000"/>
                  </a:outerShdw>
                </a:effectLst>
                <a:latin typeface="Arial" charset="0"/>
              </a:rPr>
              <a:t>17q11.2 -q12</a:t>
            </a:r>
          </a:p>
          <a:p>
            <a:pPr algn="ctr">
              <a:lnSpc>
                <a:spcPct val="90000"/>
              </a:lnSpc>
              <a:spcBef>
                <a:spcPct val="50000"/>
              </a:spcBef>
              <a:defRPr/>
            </a:pPr>
            <a:r>
              <a:rPr lang="en-US" altLang="de-DE" sz="1800" b="1" smtClean="0">
                <a:solidFill>
                  <a:srgbClr val="FFFFFF"/>
                </a:solidFill>
                <a:effectLst>
                  <a:outerShdw blurRad="38100" dist="38100" dir="2700000" algn="tl">
                    <a:srgbClr val="000000"/>
                  </a:outerShdw>
                </a:effectLst>
                <a:latin typeface="Arial" charset="0"/>
              </a:rPr>
              <a:t>HER-2/</a:t>
            </a:r>
            <a:r>
              <a:rPr lang="en-US" altLang="de-DE" sz="1800" b="1" i="1" smtClean="0">
                <a:solidFill>
                  <a:srgbClr val="FFFFFF"/>
                </a:solidFill>
                <a:effectLst>
                  <a:outerShdw blurRad="38100" dist="38100" dir="2700000" algn="tl">
                    <a:srgbClr val="000000"/>
                  </a:outerShdw>
                </a:effectLst>
                <a:latin typeface="Arial" charset="0"/>
              </a:rPr>
              <a:t>neu</a:t>
            </a:r>
            <a:r>
              <a:rPr lang="en-US" altLang="de-DE" sz="1800" b="1" smtClean="0">
                <a:solidFill>
                  <a:srgbClr val="FFFFFF"/>
                </a:solidFill>
                <a:effectLst>
                  <a:outerShdw blurRad="38100" dist="38100" dir="2700000" algn="tl">
                    <a:srgbClr val="000000"/>
                  </a:outerShdw>
                </a:effectLst>
                <a:latin typeface="Arial" charset="0"/>
              </a:rPr>
              <a:t> gene</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250825" y="476250"/>
            <a:ext cx="8713788" cy="67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Clr>
                <a:schemeClr val="tx2"/>
              </a:buClr>
              <a:buSzPct val="75000"/>
              <a:buFont typeface="Monotype Sorts" pitchFamily="2" charset="2"/>
              <a:buChar char="l"/>
              <a:defRPr sz="3200">
                <a:solidFill>
                  <a:schemeClr val="tx1"/>
                </a:solidFill>
                <a:latin typeface="Arial CE" charset="-18"/>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charset="-18"/>
              </a:defRPr>
            </a:lvl2pPr>
            <a:lvl3pPr marL="1143000" indent="-228600">
              <a:spcBef>
                <a:spcPct val="20000"/>
              </a:spcBef>
              <a:buClr>
                <a:schemeClr val="tx1"/>
              </a:buClr>
              <a:buChar char="–"/>
              <a:defRPr sz="2400">
                <a:solidFill>
                  <a:schemeClr val="tx1"/>
                </a:solidFill>
                <a:latin typeface="Arial CE" charset="-18"/>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charset="-18"/>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charset="-18"/>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charset="-18"/>
              </a:defRPr>
            </a:lvl9pPr>
          </a:lstStyle>
          <a:p>
            <a:pPr algn="ctr">
              <a:spcBef>
                <a:spcPct val="0"/>
              </a:spcBef>
              <a:buClrTx/>
              <a:buSzTx/>
              <a:buFontTx/>
              <a:buNone/>
              <a:defRPr/>
            </a:pPr>
            <a:r>
              <a:rPr lang="en-US" altLang="de-DE" b="1" dirty="0" smtClean="0">
                <a:solidFill>
                  <a:schemeClr val="tx2"/>
                </a:solidFill>
                <a:latin typeface="+mj-lt"/>
              </a:rPr>
              <a:t>HER-2/</a:t>
            </a:r>
            <a:r>
              <a:rPr lang="en-US" altLang="de-DE" b="1" i="1" dirty="0" err="1" smtClean="0">
                <a:solidFill>
                  <a:schemeClr val="tx2"/>
                </a:solidFill>
                <a:latin typeface="+mj-lt"/>
              </a:rPr>
              <a:t>neu</a:t>
            </a:r>
            <a:r>
              <a:rPr lang="en-US" altLang="de-DE" b="1" dirty="0" smtClean="0">
                <a:solidFill>
                  <a:schemeClr val="tx2"/>
                </a:solidFill>
                <a:latin typeface="+mj-lt"/>
              </a:rPr>
              <a:t> DNA Probes </a:t>
            </a:r>
            <a:r>
              <a:rPr lang="cs-CZ" altLang="de-DE" b="1" dirty="0" smtClean="0">
                <a:solidFill>
                  <a:schemeClr val="tx2"/>
                </a:solidFill>
                <a:latin typeface="+mj-lt"/>
              </a:rPr>
              <a:t> and  </a:t>
            </a:r>
            <a:r>
              <a:rPr lang="en-US" altLang="de-DE" b="1" dirty="0" smtClean="0">
                <a:solidFill>
                  <a:schemeClr val="tx2"/>
                </a:solidFill>
                <a:latin typeface="+mj-lt"/>
              </a:rPr>
              <a:t>Gene Amplification</a:t>
            </a:r>
            <a:endParaRPr lang="en-US" altLang="de-DE" dirty="0" smtClean="0">
              <a:solidFill>
                <a:schemeClr val="tx2"/>
              </a:solidFill>
              <a:latin typeface="+mj-lt"/>
            </a:endParaRPr>
          </a:p>
        </p:txBody>
      </p:sp>
      <p:grpSp>
        <p:nvGrpSpPr>
          <p:cNvPr id="78851" name="Group 3"/>
          <p:cNvGrpSpPr>
            <a:grpSpLocks/>
          </p:cNvGrpSpPr>
          <p:nvPr/>
        </p:nvGrpSpPr>
        <p:grpSpPr bwMode="auto">
          <a:xfrm>
            <a:off x="984250" y="2659063"/>
            <a:ext cx="195263" cy="2200275"/>
            <a:chOff x="288" y="1152"/>
            <a:chExt cx="192" cy="2591"/>
          </a:xfrm>
        </p:grpSpPr>
        <p:grpSp>
          <p:nvGrpSpPr>
            <p:cNvPr id="78910" name="Group 4"/>
            <p:cNvGrpSpPr>
              <a:grpSpLocks/>
            </p:cNvGrpSpPr>
            <p:nvPr/>
          </p:nvGrpSpPr>
          <p:grpSpPr bwMode="auto">
            <a:xfrm>
              <a:off x="288" y="1152"/>
              <a:ext cx="192" cy="2591"/>
              <a:chOff x="623" y="1151"/>
              <a:chExt cx="192" cy="2591"/>
            </a:xfrm>
          </p:grpSpPr>
          <p:sp>
            <p:nvSpPr>
              <p:cNvPr id="78913" name="AutoShape 5"/>
              <p:cNvSpPr>
                <a:spLocks noChangeArrowheads="1"/>
              </p:cNvSpPr>
              <p:nvPr/>
            </p:nvSpPr>
            <p:spPr bwMode="auto">
              <a:xfrm rot="-5400000">
                <a:off x="629" y="2022"/>
                <a:ext cx="180" cy="158"/>
              </a:xfrm>
              <a:prstGeom prst="hexagon">
                <a:avLst>
                  <a:gd name="adj" fmla="val 28476"/>
                  <a:gd name="vf" fmla="val 115470"/>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914" name="AutoShape 6"/>
              <p:cNvSpPr>
                <a:spLocks noChangeArrowheads="1"/>
              </p:cNvSpPr>
              <p:nvPr/>
            </p:nvSpPr>
            <p:spPr bwMode="auto">
              <a:xfrm rot="-5400000">
                <a:off x="-55" y="2873"/>
                <a:ext cx="1547"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915" name="AutoShape 7"/>
              <p:cNvSpPr>
                <a:spLocks noChangeArrowheads="1"/>
              </p:cNvSpPr>
              <p:nvPr/>
            </p:nvSpPr>
            <p:spPr bwMode="auto">
              <a:xfrm rot="-5400000">
                <a:off x="294" y="1480"/>
                <a:ext cx="850"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sp>
          <p:nvSpPr>
            <p:cNvPr id="78911" name="Oval 8"/>
            <p:cNvSpPr>
              <a:spLocks noChangeArrowheads="1"/>
            </p:cNvSpPr>
            <p:nvPr/>
          </p:nvSpPr>
          <p:spPr bwMode="auto">
            <a:xfrm>
              <a:off x="312" y="2017"/>
              <a:ext cx="144" cy="144"/>
            </a:xfrm>
            <a:prstGeom prst="ellipse">
              <a:avLst/>
            </a:prstGeom>
            <a:solidFill>
              <a:srgbClr val="66FF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912" name="Oval 9"/>
            <p:cNvSpPr>
              <a:spLocks noChangeArrowheads="1"/>
            </p:cNvSpPr>
            <p:nvPr/>
          </p:nvSpPr>
          <p:spPr bwMode="auto">
            <a:xfrm>
              <a:off x="312" y="2593"/>
              <a:ext cx="144" cy="144"/>
            </a:xfrm>
            <a:prstGeom prst="ellipse">
              <a:avLst/>
            </a:prstGeom>
            <a:solidFill>
              <a:srgbClr val="FF00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sp>
        <p:nvSpPr>
          <p:cNvPr id="78852" name="Text Box 10"/>
          <p:cNvSpPr txBox="1">
            <a:spLocks noChangeArrowheads="1"/>
          </p:cNvSpPr>
          <p:nvPr/>
        </p:nvSpPr>
        <p:spPr bwMode="auto">
          <a:xfrm>
            <a:off x="1441450" y="3065463"/>
            <a:ext cx="116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50000"/>
              </a:spcBef>
              <a:buClrTx/>
              <a:buSzTx/>
              <a:buFontTx/>
              <a:buNone/>
            </a:pPr>
            <a:r>
              <a:rPr lang="en-US" altLang="de-DE" sz="1800">
                <a:solidFill>
                  <a:srgbClr val="66FF33"/>
                </a:solidFill>
                <a:latin typeface="Arial Black" panose="020B0A04020102020204" pitchFamily="34" charset="0"/>
              </a:rPr>
              <a:t>C</a:t>
            </a:r>
            <a:r>
              <a:rPr lang="de-DE" altLang="de-DE" sz="1800">
                <a:solidFill>
                  <a:srgbClr val="66FF33"/>
                </a:solidFill>
                <a:latin typeface="Arial Black" panose="020B0A04020102020204" pitchFamily="34" charset="0"/>
              </a:rPr>
              <a:t>hr</a:t>
            </a:r>
            <a:r>
              <a:rPr lang="en-US" altLang="de-DE" sz="1800">
                <a:solidFill>
                  <a:srgbClr val="66FF33"/>
                </a:solidFill>
                <a:latin typeface="Arial Black" panose="020B0A04020102020204" pitchFamily="34" charset="0"/>
              </a:rPr>
              <a:t> 17</a:t>
            </a:r>
            <a:endParaRPr lang="en-US" altLang="de-DE" sz="1800">
              <a:solidFill>
                <a:srgbClr val="008000"/>
              </a:solidFill>
              <a:latin typeface="Times New Roman" panose="02020603050405020304" pitchFamily="18" charset="0"/>
            </a:endParaRPr>
          </a:p>
        </p:txBody>
      </p:sp>
      <p:sp>
        <p:nvSpPr>
          <p:cNvPr id="78853" name="Text Box 11"/>
          <p:cNvSpPr txBox="1">
            <a:spLocks noChangeArrowheads="1"/>
          </p:cNvSpPr>
          <p:nvPr/>
        </p:nvSpPr>
        <p:spPr bwMode="auto">
          <a:xfrm>
            <a:off x="1365250" y="3748088"/>
            <a:ext cx="17272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lgn="ctr">
              <a:spcBef>
                <a:spcPct val="50000"/>
              </a:spcBef>
              <a:buClrTx/>
              <a:buSzTx/>
              <a:buFontTx/>
              <a:buNone/>
            </a:pPr>
            <a:r>
              <a:rPr lang="en-US" altLang="de-DE" sz="1800">
                <a:solidFill>
                  <a:srgbClr val="FF0066"/>
                </a:solidFill>
                <a:latin typeface="Arial Black" panose="020B0A04020102020204" pitchFamily="34" charset="0"/>
              </a:rPr>
              <a:t>Her-2/</a:t>
            </a:r>
            <a:r>
              <a:rPr lang="en-US" altLang="de-DE" sz="1800" i="1">
                <a:solidFill>
                  <a:srgbClr val="FF0066"/>
                </a:solidFill>
                <a:latin typeface="Arial Black" panose="020B0A04020102020204" pitchFamily="34" charset="0"/>
              </a:rPr>
              <a:t>neu</a:t>
            </a:r>
          </a:p>
          <a:p>
            <a:pPr algn="ctr">
              <a:spcBef>
                <a:spcPct val="50000"/>
              </a:spcBef>
              <a:buClrTx/>
              <a:buSzTx/>
              <a:buFontTx/>
              <a:buNone/>
            </a:pPr>
            <a:r>
              <a:rPr lang="en-US" altLang="de-DE" sz="1800">
                <a:solidFill>
                  <a:srgbClr val="FF0066"/>
                </a:solidFill>
                <a:latin typeface="Arial Black" panose="020B0A04020102020204" pitchFamily="34" charset="0"/>
              </a:rPr>
              <a:t>probe</a:t>
            </a:r>
          </a:p>
        </p:txBody>
      </p:sp>
      <p:grpSp>
        <p:nvGrpSpPr>
          <p:cNvPr id="78854" name="Group 12"/>
          <p:cNvGrpSpPr>
            <a:grpSpLocks/>
          </p:cNvGrpSpPr>
          <p:nvPr/>
        </p:nvGrpSpPr>
        <p:grpSpPr bwMode="auto">
          <a:xfrm>
            <a:off x="5334000" y="1922463"/>
            <a:ext cx="681038" cy="938212"/>
            <a:chOff x="2688" y="1008"/>
            <a:chExt cx="816" cy="2591"/>
          </a:xfrm>
        </p:grpSpPr>
        <p:grpSp>
          <p:nvGrpSpPr>
            <p:cNvPr id="78889" name="Group 13"/>
            <p:cNvGrpSpPr>
              <a:grpSpLocks/>
            </p:cNvGrpSpPr>
            <p:nvPr/>
          </p:nvGrpSpPr>
          <p:grpSpPr bwMode="auto">
            <a:xfrm>
              <a:off x="2688" y="1008"/>
              <a:ext cx="192" cy="2591"/>
              <a:chOff x="288" y="1152"/>
              <a:chExt cx="192" cy="2591"/>
            </a:xfrm>
          </p:grpSpPr>
          <p:grpSp>
            <p:nvGrpSpPr>
              <p:cNvPr id="78904" name="Group 14"/>
              <p:cNvGrpSpPr>
                <a:grpSpLocks/>
              </p:cNvGrpSpPr>
              <p:nvPr/>
            </p:nvGrpSpPr>
            <p:grpSpPr bwMode="auto">
              <a:xfrm>
                <a:off x="288" y="1152"/>
                <a:ext cx="192" cy="2591"/>
                <a:chOff x="623" y="1151"/>
                <a:chExt cx="192" cy="2591"/>
              </a:xfrm>
            </p:grpSpPr>
            <p:sp>
              <p:nvSpPr>
                <p:cNvPr id="78907" name="AutoShape 15"/>
                <p:cNvSpPr>
                  <a:spLocks noChangeArrowheads="1"/>
                </p:cNvSpPr>
                <p:nvPr/>
              </p:nvSpPr>
              <p:spPr bwMode="auto">
                <a:xfrm rot="-5400000">
                  <a:off x="629" y="2022"/>
                  <a:ext cx="180" cy="158"/>
                </a:xfrm>
                <a:prstGeom prst="hexagon">
                  <a:avLst>
                    <a:gd name="adj" fmla="val 28476"/>
                    <a:gd name="vf" fmla="val 115470"/>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908" name="AutoShape 16"/>
                <p:cNvSpPr>
                  <a:spLocks noChangeArrowheads="1"/>
                </p:cNvSpPr>
                <p:nvPr/>
              </p:nvSpPr>
              <p:spPr bwMode="auto">
                <a:xfrm rot="-5400000">
                  <a:off x="-55" y="2873"/>
                  <a:ext cx="1547"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909" name="AutoShape 17"/>
                <p:cNvSpPr>
                  <a:spLocks noChangeArrowheads="1"/>
                </p:cNvSpPr>
                <p:nvPr/>
              </p:nvSpPr>
              <p:spPr bwMode="auto">
                <a:xfrm rot="-5400000">
                  <a:off x="294" y="1480"/>
                  <a:ext cx="850"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sp>
            <p:nvSpPr>
              <p:cNvPr id="78905" name="Oval 18"/>
              <p:cNvSpPr>
                <a:spLocks noChangeArrowheads="1"/>
              </p:cNvSpPr>
              <p:nvPr/>
            </p:nvSpPr>
            <p:spPr bwMode="auto">
              <a:xfrm>
                <a:off x="312" y="2017"/>
                <a:ext cx="144" cy="144"/>
              </a:xfrm>
              <a:prstGeom prst="ellipse">
                <a:avLst/>
              </a:prstGeom>
              <a:solidFill>
                <a:srgbClr val="66FF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906" name="Oval 19"/>
              <p:cNvSpPr>
                <a:spLocks noChangeArrowheads="1"/>
              </p:cNvSpPr>
              <p:nvPr/>
            </p:nvSpPr>
            <p:spPr bwMode="auto">
              <a:xfrm>
                <a:off x="312" y="2593"/>
                <a:ext cx="144" cy="144"/>
              </a:xfrm>
              <a:prstGeom prst="ellipse">
                <a:avLst/>
              </a:prstGeom>
              <a:solidFill>
                <a:srgbClr val="FF00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grpSp>
          <p:nvGrpSpPr>
            <p:cNvPr id="78890" name="Group 20"/>
            <p:cNvGrpSpPr>
              <a:grpSpLocks/>
            </p:cNvGrpSpPr>
            <p:nvPr/>
          </p:nvGrpSpPr>
          <p:grpSpPr bwMode="auto">
            <a:xfrm>
              <a:off x="2976" y="1008"/>
              <a:ext cx="192" cy="2591"/>
              <a:chOff x="288" y="1152"/>
              <a:chExt cx="192" cy="2591"/>
            </a:xfrm>
          </p:grpSpPr>
          <p:grpSp>
            <p:nvGrpSpPr>
              <p:cNvPr id="78898" name="Group 21"/>
              <p:cNvGrpSpPr>
                <a:grpSpLocks/>
              </p:cNvGrpSpPr>
              <p:nvPr/>
            </p:nvGrpSpPr>
            <p:grpSpPr bwMode="auto">
              <a:xfrm>
                <a:off x="288" y="1152"/>
                <a:ext cx="192" cy="2591"/>
                <a:chOff x="623" y="1151"/>
                <a:chExt cx="192" cy="2591"/>
              </a:xfrm>
            </p:grpSpPr>
            <p:sp>
              <p:nvSpPr>
                <p:cNvPr id="78901" name="AutoShape 22"/>
                <p:cNvSpPr>
                  <a:spLocks noChangeArrowheads="1"/>
                </p:cNvSpPr>
                <p:nvPr/>
              </p:nvSpPr>
              <p:spPr bwMode="auto">
                <a:xfrm rot="-5400000">
                  <a:off x="629" y="2022"/>
                  <a:ext cx="180" cy="158"/>
                </a:xfrm>
                <a:prstGeom prst="hexagon">
                  <a:avLst>
                    <a:gd name="adj" fmla="val 28476"/>
                    <a:gd name="vf" fmla="val 115470"/>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902" name="AutoShape 23"/>
                <p:cNvSpPr>
                  <a:spLocks noChangeArrowheads="1"/>
                </p:cNvSpPr>
                <p:nvPr/>
              </p:nvSpPr>
              <p:spPr bwMode="auto">
                <a:xfrm rot="-5400000">
                  <a:off x="-55" y="2873"/>
                  <a:ext cx="1547"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903" name="AutoShape 24"/>
                <p:cNvSpPr>
                  <a:spLocks noChangeArrowheads="1"/>
                </p:cNvSpPr>
                <p:nvPr/>
              </p:nvSpPr>
              <p:spPr bwMode="auto">
                <a:xfrm rot="-5400000">
                  <a:off x="294" y="1480"/>
                  <a:ext cx="850"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sp>
            <p:nvSpPr>
              <p:cNvPr id="78899" name="Oval 25"/>
              <p:cNvSpPr>
                <a:spLocks noChangeArrowheads="1"/>
              </p:cNvSpPr>
              <p:nvPr/>
            </p:nvSpPr>
            <p:spPr bwMode="auto">
              <a:xfrm>
                <a:off x="312" y="2017"/>
                <a:ext cx="144" cy="144"/>
              </a:xfrm>
              <a:prstGeom prst="ellipse">
                <a:avLst/>
              </a:prstGeom>
              <a:solidFill>
                <a:srgbClr val="66FF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900" name="Oval 26"/>
              <p:cNvSpPr>
                <a:spLocks noChangeArrowheads="1"/>
              </p:cNvSpPr>
              <p:nvPr/>
            </p:nvSpPr>
            <p:spPr bwMode="auto">
              <a:xfrm>
                <a:off x="312" y="2593"/>
                <a:ext cx="144" cy="144"/>
              </a:xfrm>
              <a:prstGeom prst="ellipse">
                <a:avLst/>
              </a:prstGeom>
              <a:solidFill>
                <a:srgbClr val="FF00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grpSp>
          <p:nvGrpSpPr>
            <p:cNvPr id="78891" name="Group 27"/>
            <p:cNvGrpSpPr>
              <a:grpSpLocks/>
            </p:cNvGrpSpPr>
            <p:nvPr/>
          </p:nvGrpSpPr>
          <p:grpSpPr bwMode="auto">
            <a:xfrm>
              <a:off x="3312" y="1008"/>
              <a:ext cx="192" cy="2591"/>
              <a:chOff x="288" y="1152"/>
              <a:chExt cx="192" cy="2591"/>
            </a:xfrm>
          </p:grpSpPr>
          <p:grpSp>
            <p:nvGrpSpPr>
              <p:cNvPr id="78892" name="Group 28"/>
              <p:cNvGrpSpPr>
                <a:grpSpLocks/>
              </p:cNvGrpSpPr>
              <p:nvPr/>
            </p:nvGrpSpPr>
            <p:grpSpPr bwMode="auto">
              <a:xfrm>
                <a:off x="288" y="1152"/>
                <a:ext cx="192" cy="2591"/>
                <a:chOff x="623" y="1151"/>
                <a:chExt cx="192" cy="2591"/>
              </a:xfrm>
            </p:grpSpPr>
            <p:sp>
              <p:nvSpPr>
                <p:cNvPr id="78895" name="AutoShape 29"/>
                <p:cNvSpPr>
                  <a:spLocks noChangeArrowheads="1"/>
                </p:cNvSpPr>
                <p:nvPr/>
              </p:nvSpPr>
              <p:spPr bwMode="auto">
                <a:xfrm rot="-5400000">
                  <a:off x="629" y="2022"/>
                  <a:ext cx="180" cy="158"/>
                </a:xfrm>
                <a:prstGeom prst="hexagon">
                  <a:avLst>
                    <a:gd name="adj" fmla="val 28476"/>
                    <a:gd name="vf" fmla="val 115470"/>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96" name="AutoShape 30"/>
                <p:cNvSpPr>
                  <a:spLocks noChangeArrowheads="1"/>
                </p:cNvSpPr>
                <p:nvPr/>
              </p:nvSpPr>
              <p:spPr bwMode="auto">
                <a:xfrm rot="-5400000">
                  <a:off x="-55" y="2873"/>
                  <a:ext cx="1547"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97" name="AutoShape 31"/>
                <p:cNvSpPr>
                  <a:spLocks noChangeArrowheads="1"/>
                </p:cNvSpPr>
                <p:nvPr/>
              </p:nvSpPr>
              <p:spPr bwMode="auto">
                <a:xfrm rot="-5400000">
                  <a:off x="294" y="1480"/>
                  <a:ext cx="850"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sp>
            <p:nvSpPr>
              <p:cNvPr id="78893" name="Oval 32"/>
              <p:cNvSpPr>
                <a:spLocks noChangeArrowheads="1"/>
              </p:cNvSpPr>
              <p:nvPr/>
            </p:nvSpPr>
            <p:spPr bwMode="auto">
              <a:xfrm>
                <a:off x="312" y="2017"/>
                <a:ext cx="144" cy="144"/>
              </a:xfrm>
              <a:prstGeom prst="ellipse">
                <a:avLst/>
              </a:prstGeom>
              <a:solidFill>
                <a:srgbClr val="66FF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94" name="Oval 33"/>
              <p:cNvSpPr>
                <a:spLocks noChangeArrowheads="1"/>
              </p:cNvSpPr>
              <p:nvPr/>
            </p:nvSpPr>
            <p:spPr bwMode="auto">
              <a:xfrm>
                <a:off x="312" y="2593"/>
                <a:ext cx="144" cy="144"/>
              </a:xfrm>
              <a:prstGeom prst="ellipse">
                <a:avLst/>
              </a:prstGeom>
              <a:solidFill>
                <a:srgbClr val="FF00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grpSp>
      <p:grpSp>
        <p:nvGrpSpPr>
          <p:cNvPr id="78855" name="Group 34"/>
          <p:cNvGrpSpPr>
            <a:grpSpLocks/>
          </p:cNvGrpSpPr>
          <p:nvPr/>
        </p:nvGrpSpPr>
        <p:grpSpPr bwMode="auto">
          <a:xfrm>
            <a:off x="5867400" y="3324225"/>
            <a:ext cx="146050" cy="1019175"/>
            <a:chOff x="4512" y="1248"/>
            <a:chExt cx="192" cy="2591"/>
          </a:xfrm>
        </p:grpSpPr>
        <p:grpSp>
          <p:nvGrpSpPr>
            <p:cNvPr id="78879" name="Group 35"/>
            <p:cNvGrpSpPr>
              <a:grpSpLocks/>
            </p:cNvGrpSpPr>
            <p:nvPr/>
          </p:nvGrpSpPr>
          <p:grpSpPr bwMode="auto">
            <a:xfrm>
              <a:off x="4512" y="1248"/>
              <a:ext cx="192" cy="2591"/>
              <a:chOff x="623" y="1151"/>
              <a:chExt cx="192" cy="2591"/>
            </a:xfrm>
          </p:grpSpPr>
          <p:sp>
            <p:nvSpPr>
              <p:cNvPr id="78886" name="AutoShape 36"/>
              <p:cNvSpPr>
                <a:spLocks noChangeArrowheads="1"/>
              </p:cNvSpPr>
              <p:nvPr/>
            </p:nvSpPr>
            <p:spPr bwMode="auto">
              <a:xfrm rot="-5400000">
                <a:off x="629" y="2022"/>
                <a:ext cx="180" cy="158"/>
              </a:xfrm>
              <a:prstGeom prst="hexagon">
                <a:avLst>
                  <a:gd name="adj" fmla="val 28476"/>
                  <a:gd name="vf" fmla="val 115470"/>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87" name="AutoShape 37"/>
              <p:cNvSpPr>
                <a:spLocks noChangeArrowheads="1"/>
              </p:cNvSpPr>
              <p:nvPr/>
            </p:nvSpPr>
            <p:spPr bwMode="auto">
              <a:xfrm rot="-5400000">
                <a:off x="-55" y="2873"/>
                <a:ext cx="1547"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88" name="AutoShape 38"/>
              <p:cNvSpPr>
                <a:spLocks noChangeArrowheads="1"/>
              </p:cNvSpPr>
              <p:nvPr/>
            </p:nvSpPr>
            <p:spPr bwMode="auto">
              <a:xfrm rot="-5400000">
                <a:off x="294" y="1480"/>
                <a:ext cx="850"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sp>
          <p:nvSpPr>
            <p:cNvPr id="78880" name="Oval 39"/>
            <p:cNvSpPr>
              <a:spLocks noChangeArrowheads="1"/>
            </p:cNvSpPr>
            <p:nvPr/>
          </p:nvSpPr>
          <p:spPr bwMode="auto">
            <a:xfrm>
              <a:off x="4536" y="2113"/>
              <a:ext cx="144" cy="144"/>
            </a:xfrm>
            <a:prstGeom prst="ellipse">
              <a:avLst/>
            </a:prstGeom>
            <a:solidFill>
              <a:srgbClr val="66FF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81" name="Oval 40"/>
            <p:cNvSpPr>
              <a:spLocks noChangeArrowheads="1"/>
            </p:cNvSpPr>
            <p:nvPr/>
          </p:nvSpPr>
          <p:spPr bwMode="auto">
            <a:xfrm>
              <a:off x="4536" y="2689"/>
              <a:ext cx="144" cy="144"/>
            </a:xfrm>
            <a:prstGeom prst="ellipse">
              <a:avLst/>
            </a:prstGeom>
            <a:solidFill>
              <a:srgbClr val="FF00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82" name="Oval 41"/>
            <p:cNvSpPr>
              <a:spLocks noChangeArrowheads="1"/>
            </p:cNvSpPr>
            <p:nvPr/>
          </p:nvSpPr>
          <p:spPr bwMode="auto">
            <a:xfrm>
              <a:off x="4536" y="2832"/>
              <a:ext cx="144" cy="144"/>
            </a:xfrm>
            <a:prstGeom prst="ellipse">
              <a:avLst/>
            </a:prstGeom>
            <a:solidFill>
              <a:srgbClr val="FF00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83" name="Oval 42"/>
            <p:cNvSpPr>
              <a:spLocks noChangeArrowheads="1"/>
            </p:cNvSpPr>
            <p:nvPr/>
          </p:nvSpPr>
          <p:spPr bwMode="auto">
            <a:xfrm>
              <a:off x="4536" y="2976"/>
              <a:ext cx="144" cy="144"/>
            </a:xfrm>
            <a:prstGeom prst="ellipse">
              <a:avLst/>
            </a:prstGeom>
            <a:solidFill>
              <a:srgbClr val="FF00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84" name="Oval 43"/>
            <p:cNvSpPr>
              <a:spLocks noChangeArrowheads="1"/>
            </p:cNvSpPr>
            <p:nvPr/>
          </p:nvSpPr>
          <p:spPr bwMode="auto">
            <a:xfrm>
              <a:off x="4536" y="3120"/>
              <a:ext cx="144" cy="144"/>
            </a:xfrm>
            <a:prstGeom prst="ellipse">
              <a:avLst/>
            </a:prstGeom>
            <a:solidFill>
              <a:srgbClr val="FF00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85" name="Oval 44"/>
            <p:cNvSpPr>
              <a:spLocks noChangeArrowheads="1"/>
            </p:cNvSpPr>
            <p:nvPr/>
          </p:nvSpPr>
          <p:spPr bwMode="auto">
            <a:xfrm>
              <a:off x="4536" y="3264"/>
              <a:ext cx="144" cy="144"/>
            </a:xfrm>
            <a:prstGeom prst="ellipse">
              <a:avLst/>
            </a:prstGeom>
            <a:solidFill>
              <a:srgbClr val="FF00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sp>
        <p:nvSpPr>
          <p:cNvPr id="78856" name="Line 45"/>
          <p:cNvSpPr>
            <a:spLocks noChangeShapeType="1"/>
          </p:cNvSpPr>
          <p:nvPr/>
        </p:nvSpPr>
        <p:spPr bwMode="auto">
          <a:xfrm flipV="1">
            <a:off x="3092450" y="2444750"/>
            <a:ext cx="1593850" cy="620713"/>
          </a:xfrm>
          <a:prstGeom prst="line">
            <a:avLst/>
          </a:prstGeom>
          <a:noFill/>
          <a:ln w="57150">
            <a:solidFill>
              <a:srgbClr val="FFFF99"/>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7" name="Line 46"/>
          <p:cNvSpPr>
            <a:spLocks noChangeShapeType="1"/>
          </p:cNvSpPr>
          <p:nvPr/>
        </p:nvSpPr>
        <p:spPr bwMode="auto">
          <a:xfrm rot="2174139" flipV="1">
            <a:off x="3549650" y="3221038"/>
            <a:ext cx="1150938" cy="1182687"/>
          </a:xfrm>
          <a:prstGeom prst="line">
            <a:avLst/>
          </a:prstGeom>
          <a:noFill/>
          <a:ln w="57150">
            <a:solidFill>
              <a:srgbClr val="FFFF99"/>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58" name="Text Box 47"/>
          <p:cNvSpPr txBox="1">
            <a:spLocks noChangeArrowheads="1"/>
          </p:cNvSpPr>
          <p:nvPr/>
        </p:nvSpPr>
        <p:spPr bwMode="auto">
          <a:xfrm>
            <a:off x="6553200" y="1676400"/>
            <a:ext cx="259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50000"/>
              </a:spcBef>
              <a:buClrTx/>
              <a:buSzTx/>
              <a:buFontTx/>
              <a:buNone/>
            </a:pPr>
            <a:r>
              <a:rPr lang="en-US" altLang="de-DE" sz="2000">
                <a:latin typeface="Arial Black" panose="020B0A04020102020204" pitchFamily="34" charset="0"/>
              </a:rPr>
              <a:t>Aneuploidy:</a:t>
            </a:r>
          </a:p>
          <a:p>
            <a:pPr>
              <a:spcBef>
                <a:spcPct val="50000"/>
              </a:spcBef>
              <a:buClrTx/>
              <a:buSzTx/>
              <a:buFontTx/>
              <a:buNone/>
            </a:pPr>
            <a:r>
              <a:rPr lang="en-US" altLang="de-DE" sz="2000">
                <a:solidFill>
                  <a:srgbClr val="66FF33"/>
                </a:solidFill>
                <a:latin typeface="Arial Black" panose="020B0A04020102020204" pitchFamily="34" charset="0"/>
              </a:rPr>
              <a:t>multiple copies</a:t>
            </a:r>
          </a:p>
          <a:p>
            <a:pPr>
              <a:spcBef>
                <a:spcPct val="50000"/>
              </a:spcBef>
              <a:buClrTx/>
              <a:buSzTx/>
              <a:buFontTx/>
              <a:buNone/>
            </a:pPr>
            <a:r>
              <a:rPr lang="en-US" altLang="de-DE" sz="2000">
                <a:solidFill>
                  <a:srgbClr val="66FF33"/>
                </a:solidFill>
                <a:latin typeface="Arial Black" panose="020B0A04020102020204" pitchFamily="34" charset="0"/>
              </a:rPr>
              <a:t> of chr.  17</a:t>
            </a:r>
          </a:p>
        </p:txBody>
      </p:sp>
      <p:sp>
        <p:nvSpPr>
          <p:cNvPr id="78859" name="Text Box 48"/>
          <p:cNvSpPr txBox="1">
            <a:spLocks noChangeArrowheads="1"/>
          </p:cNvSpPr>
          <p:nvPr/>
        </p:nvSpPr>
        <p:spPr bwMode="auto">
          <a:xfrm>
            <a:off x="6248400" y="3221038"/>
            <a:ext cx="23828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50000"/>
              </a:spcBef>
              <a:buClrTx/>
              <a:buSzTx/>
              <a:buFontTx/>
              <a:buNone/>
            </a:pPr>
            <a:r>
              <a:rPr lang="en-US" altLang="de-DE" sz="2000">
                <a:latin typeface="Arial Black" panose="020B0A04020102020204" pitchFamily="34" charset="0"/>
              </a:rPr>
              <a:t>True gene amplification:</a:t>
            </a:r>
            <a:r>
              <a:rPr lang="en-US" altLang="de-DE" sz="2000">
                <a:solidFill>
                  <a:srgbClr val="FF0066"/>
                </a:solidFill>
                <a:latin typeface="Arial Black" panose="020B0A04020102020204" pitchFamily="34" charset="0"/>
              </a:rPr>
              <a:t>  HSRs</a:t>
            </a:r>
          </a:p>
        </p:txBody>
      </p:sp>
      <p:sp>
        <p:nvSpPr>
          <p:cNvPr id="78860" name="Text Box 49"/>
          <p:cNvSpPr txBox="1">
            <a:spLocks noChangeArrowheads="1"/>
          </p:cNvSpPr>
          <p:nvPr/>
        </p:nvSpPr>
        <p:spPr bwMode="auto">
          <a:xfrm>
            <a:off x="6477000" y="4745038"/>
            <a:ext cx="21415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50000"/>
              </a:spcBef>
              <a:buClrTx/>
              <a:buSzTx/>
              <a:buFontTx/>
              <a:buNone/>
            </a:pPr>
            <a:r>
              <a:rPr lang="en-US" altLang="de-DE" sz="2000">
                <a:latin typeface="Arial Black" panose="020B0A04020102020204" pitchFamily="34" charset="0"/>
              </a:rPr>
              <a:t>True gene amplification:</a:t>
            </a:r>
            <a:r>
              <a:rPr lang="en-US" altLang="de-DE" sz="2000">
                <a:solidFill>
                  <a:srgbClr val="FF0066"/>
                </a:solidFill>
                <a:latin typeface="Arial Black" panose="020B0A04020102020204" pitchFamily="34" charset="0"/>
              </a:rPr>
              <a:t>  dmin’s</a:t>
            </a:r>
            <a:endParaRPr lang="en-US" altLang="de-DE" sz="2000">
              <a:solidFill>
                <a:schemeClr val="folHlink"/>
              </a:solidFill>
              <a:latin typeface="Arial Black" panose="020B0A04020102020204" pitchFamily="34" charset="0"/>
            </a:endParaRPr>
          </a:p>
        </p:txBody>
      </p:sp>
      <p:sp>
        <p:nvSpPr>
          <p:cNvPr id="78861" name="Line 50"/>
          <p:cNvSpPr>
            <a:spLocks noChangeShapeType="1"/>
          </p:cNvSpPr>
          <p:nvPr/>
        </p:nvSpPr>
        <p:spPr bwMode="auto">
          <a:xfrm rot="2174139" flipV="1">
            <a:off x="3062288" y="4616450"/>
            <a:ext cx="1638300" cy="681038"/>
          </a:xfrm>
          <a:prstGeom prst="line">
            <a:avLst/>
          </a:prstGeom>
          <a:noFill/>
          <a:ln w="57150">
            <a:solidFill>
              <a:srgbClr val="FFFF99"/>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2" name="Oval 51"/>
          <p:cNvSpPr>
            <a:spLocks noChangeArrowheads="1"/>
          </p:cNvSpPr>
          <p:nvPr/>
        </p:nvSpPr>
        <p:spPr bwMode="auto">
          <a:xfrm>
            <a:off x="5354638" y="5405438"/>
            <a:ext cx="96837" cy="809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63" name="Oval 52"/>
          <p:cNvSpPr>
            <a:spLocks noChangeArrowheads="1"/>
          </p:cNvSpPr>
          <p:nvPr/>
        </p:nvSpPr>
        <p:spPr bwMode="auto">
          <a:xfrm>
            <a:off x="5507038" y="5405438"/>
            <a:ext cx="96837" cy="809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64" name="Oval 53"/>
          <p:cNvSpPr>
            <a:spLocks noChangeArrowheads="1"/>
          </p:cNvSpPr>
          <p:nvPr/>
        </p:nvSpPr>
        <p:spPr bwMode="auto">
          <a:xfrm>
            <a:off x="5299075" y="5873750"/>
            <a:ext cx="96838" cy="809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65" name="Oval 54"/>
          <p:cNvSpPr>
            <a:spLocks noChangeArrowheads="1"/>
          </p:cNvSpPr>
          <p:nvPr/>
        </p:nvSpPr>
        <p:spPr bwMode="auto">
          <a:xfrm>
            <a:off x="5451475" y="5797550"/>
            <a:ext cx="96838" cy="809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66" name="Oval 55"/>
          <p:cNvSpPr>
            <a:spLocks noChangeArrowheads="1"/>
          </p:cNvSpPr>
          <p:nvPr/>
        </p:nvSpPr>
        <p:spPr bwMode="auto">
          <a:xfrm>
            <a:off x="6248400" y="5345113"/>
            <a:ext cx="96838" cy="809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67" name="Oval 56"/>
          <p:cNvSpPr>
            <a:spLocks noChangeArrowheads="1"/>
          </p:cNvSpPr>
          <p:nvPr/>
        </p:nvSpPr>
        <p:spPr bwMode="auto">
          <a:xfrm>
            <a:off x="6248400" y="5497513"/>
            <a:ext cx="96838" cy="809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68" name="Oval 57"/>
          <p:cNvSpPr>
            <a:spLocks noChangeArrowheads="1"/>
          </p:cNvSpPr>
          <p:nvPr/>
        </p:nvSpPr>
        <p:spPr bwMode="auto">
          <a:xfrm>
            <a:off x="6726238" y="5873750"/>
            <a:ext cx="96837" cy="809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69" name="Oval 58"/>
          <p:cNvSpPr>
            <a:spLocks noChangeArrowheads="1"/>
          </p:cNvSpPr>
          <p:nvPr/>
        </p:nvSpPr>
        <p:spPr bwMode="auto">
          <a:xfrm>
            <a:off x="6878638" y="5797550"/>
            <a:ext cx="96837" cy="809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nvGrpSpPr>
          <p:cNvPr id="78870" name="Group 59"/>
          <p:cNvGrpSpPr>
            <a:grpSpLocks/>
          </p:cNvGrpSpPr>
          <p:nvPr/>
        </p:nvGrpSpPr>
        <p:grpSpPr bwMode="auto">
          <a:xfrm>
            <a:off x="5886450" y="4859338"/>
            <a:ext cx="146050" cy="1019175"/>
            <a:chOff x="288" y="1152"/>
            <a:chExt cx="192" cy="2591"/>
          </a:xfrm>
        </p:grpSpPr>
        <p:grpSp>
          <p:nvGrpSpPr>
            <p:cNvPr id="78873" name="Group 60"/>
            <p:cNvGrpSpPr>
              <a:grpSpLocks/>
            </p:cNvGrpSpPr>
            <p:nvPr/>
          </p:nvGrpSpPr>
          <p:grpSpPr bwMode="auto">
            <a:xfrm>
              <a:off x="288" y="1152"/>
              <a:ext cx="192" cy="2591"/>
              <a:chOff x="623" y="1151"/>
              <a:chExt cx="192" cy="2591"/>
            </a:xfrm>
          </p:grpSpPr>
          <p:sp>
            <p:nvSpPr>
              <p:cNvPr id="78876" name="AutoShape 61"/>
              <p:cNvSpPr>
                <a:spLocks noChangeArrowheads="1"/>
              </p:cNvSpPr>
              <p:nvPr/>
            </p:nvSpPr>
            <p:spPr bwMode="auto">
              <a:xfrm rot="-5400000">
                <a:off x="629" y="2022"/>
                <a:ext cx="180" cy="158"/>
              </a:xfrm>
              <a:prstGeom prst="hexagon">
                <a:avLst>
                  <a:gd name="adj" fmla="val 28476"/>
                  <a:gd name="vf" fmla="val 115470"/>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77" name="AutoShape 62"/>
              <p:cNvSpPr>
                <a:spLocks noChangeArrowheads="1"/>
              </p:cNvSpPr>
              <p:nvPr/>
            </p:nvSpPr>
            <p:spPr bwMode="auto">
              <a:xfrm rot="-5400000">
                <a:off x="-55" y="2873"/>
                <a:ext cx="1547"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78" name="AutoShape 63"/>
              <p:cNvSpPr>
                <a:spLocks noChangeArrowheads="1"/>
              </p:cNvSpPr>
              <p:nvPr/>
            </p:nvSpPr>
            <p:spPr bwMode="auto">
              <a:xfrm rot="-5400000">
                <a:off x="294" y="1480"/>
                <a:ext cx="850" cy="192"/>
              </a:xfrm>
              <a:prstGeom prst="octagon">
                <a:avLst>
                  <a:gd name="adj" fmla="val 29282"/>
                </a:avLst>
              </a:prstGeom>
              <a:solidFill>
                <a:srgbClr val="00FFFF"/>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sp>
          <p:nvSpPr>
            <p:cNvPr id="78874" name="Oval 64"/>
            <p:cNvSpPr>
              <a:spLocks noChangeArrowheads="1"/>
            </p:cNvSpPr>
            <p:nvPr/>
          </p:nvSpPr>
          <p:spPr bwMode="auto">
            <a:xfrm>
              <a:off x="312" y="2017"/>
              <a:ext cx="144" cy="144"/>
            </a:xfrm>
            <a:prstGeom prst="ellipse">
              <a:avLst/>
            </a:prstGeom>
            <a:solidFill>
              <a:srgbClr val="66FF33"/>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75" name="Oval 65"/>
            <p:cNvSpPr>
              <a:spLocks noChangeArrowheads="1"/>
            </p:cNvSpPr>
            <p:nvPr/>
          </p:nvSpPr>
          <p:spPr bwMode="auto">
            <a:xfrm>
              <a:off x="312" y="2593"/>
              <a:ext cx="144" cy="144"/>
            </a:xfrm>
            <a:prstGeom prst="ellipse">
              <a:avLst/>
            </a:prstGeom>
            <a:solidFill>
              <a:srgbClr val="FF006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grpSp>
      <p:sp>
        <p:nvSpPr>
          <p:cNvPr id="78871" name="Oval 66"/>
          <p:cNvSpPr>
            <a:spLocks noChangeArrowheads="1"/>
          </p:cNvSpPr>
          <p:nvPr/>
        </p:nvSpPr>
        <p:spPr bwMode="auto">
          <a:xfrm>
            <a:off x="6345238" y="5792788"/>
            <a:ext cx="96837" cy="809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78872" name="Oval 67"/>
          <p:cNvSpPr>
            <a:spLocks noChangeArrowheads="1"/>
          </p:cNvSpPr>
          <p:nvPr/>
        </p:nvSpPr>
        <p:spPr bwMode="auto">
          <a:xfrm>
            <a:off x="6248400" y="5903913"/>
            <a:ext cx="96838" cy="809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42645"/>
            <a:ext cx="8652768" cy="954107"/>
          </a:xfrm>
          <a:prstGeom prst="rect">
            <a:avLst/>
          </a:prstGeom>
        </p:spPr>
        <p:txBody>
          <a:bodyPr wrap="square">
            <a:spAutoFit/>
          </a:bodyPr>
          <a:lstStyle/>
          <a:p>
            <a:pPr algn="ctr">
              <a:defRPr/>
            </a:pPr>
            <a:r>
              <a:rPr lang="cs-CZ" altLang="cs-CZ" b="1" i="1" dirty="0" smtClean="0">
                <a:solidFill>
                  <a:schemeClr val="tx2"/>
                </a:solidFill>
                <a:latin typeface="+mn-lt"/>
              </a:rPr>
              <a:t>ALK</a:t>
            </a:r>
            <a:r>
              <a:rPr lang="cs-CZ" altLang="cs-CZ" b="1" dirty="0" smtClean="0">
                <a:solidFill>
                  <a:schemeClr val="tx2"/>
                </a:solidFill>
                <a:latin typeface="+mn-lt"/>
              </a:rPr>
              <a:t> gene (2p23) </a:t>
            </a:r>
            <a:r>
              <a:rPr lang="cs-CZ" altLang="cs-CZ" b="1" dirty="0" err="1" smtClean="0">
                <a:solidFill>
                  <a:schemeClr val="tx2"/>
                </a:solidFill>
                <a:latin typeface="+mn-lt"/>
              </a:rPr>
              <a:t>disruption</a:t>
            </a:r>
            <a:r>
              <a:rPr lang="cs-CZ" altLang="cs-CZ" b="1" dirty="0" smtClean="0">
                <a:solidFill>
                  <a:schemeClr val="tx2"/>
                </a:solidFill>
                <a:latin typeface="+mn-lt"/>
              </a:rPr>
              <a:t> in </a:t>
            </a:r>
            <a:r>
              <a:rPr lang="en-US" b="1" dirty="0">
                <a:solidFill>
                  <a:schemeClr val="tx2"/>
                </a:solidFill>
                <a:latin typeface="+mn-lt"/>
              </a:rPr>
              <a:t>Non-small cell lung </a:t>
            </a:r>
            <a:r>
              <a:rPr lang="cs-CZ" b="1" dirty="0" smtClean="0">
                <a:solidFill>
                  <a:schemeClr val="tx2"/>
                </a:solidFill>
                <a:latin typeface="+mn-lt"/>
              </a:rPr>
              <a:t>p</a:t>
            </a:r>
            <a:r>
              <a:rPr lang="en-US" b="1" dirty="0" smtClean="0">
                <a:solidFill>
                  <a:schemeClr val="tx2"/>
                </a:solidFill>
                <a:latin typeface="+mn-lt"/>
              </a:rPr>
              <a:t>cancer</a:t>
            </a:r>
            <a:r>
              <a:rPr lang="cs-CZ" b="1" dirty="0" smtClean="0">
                <a:solidFill>
                  <a:schemeClr val="tx2"/>
                </a:solidFill>
                <a:latin typeface="+mn-lt"/>
              </a:rPr>
              <a:t> (NSCLC)</a:t>
            </a:r>
            <a:endParaRPr lang="cs-CZ" sz="2000" b="1" dirty="0">
              <a:solidFill>
                <a:schemeClr val="tx2"/>
              </a:solidFill>
              <a:latin typeface="+mn-lt"/>
            </a:endParaRPr>
          </a:p>
        </p:txBody>
      </p:sp>
      <p:pic>
        <p:nvPicPr>
          <p:cNvPr id="7987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0776" y="1916832"/>
            <a:ext cx="4092239" cy="4004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6" name="TextovéPole 5"/>
          <p:cNvSpPr txBox="1"/>
          <p:nvPr/>
        </p:nvSpPr>
        <p:spPr>
          <a:xfrm>
            <a:off x="107950" y="1674813"/>
            <a:ext cx="5040313" cy="5016758"/>
          </a:xfrm>
          <a:prstGeom prst="rect">
            <a:avLst/>
          </a:prstGeom>
          <a:noFill/>
        </p:spPr>
        <p:txBody>
          <a:bodyPr>
            <a:spAutoFit/>
          </a:bodyPr>
          <a:lstStyle/>
          <a:p>
            <a:pPr marL="457200" indent="-457200">
              <a:buFont typeface="Arial" panose="020B0604020202020204" pitchFamily="34" charset="0"/>
              <a:buChar char="•"/>
              <a:defRPr/>
            </a:pPr>
            <a:r>
              <a:rPr lang="cs-CZ" sz="2000" dirty="0" err="1" smtClean="0">
                <a:solidFill>
                  <a:schemeClr val="accent2"/>
                </a:solidFill>
                <a:latin typeface="+mj-lt"/>
              </a:rPr>
              <a:t>Lung</a:t>
            </a:r>
            <a:r>
              <a:rPr lang="cs-CZ" sz="2000" dirty="0" smtClean="0">
                <a:solidFill>
                  <a:schemeClr val="accent2"/>
                </a:solidFill>
                <a:latin typeface="+mj-lt"/>
              </a:rPr>
              <a:t> </a:t>
            </a:r>
            <a:r>
              <a:rPr lang="cs-CZ" sz="2000" dirty="0" err="1" smtClean="0">
                <a:solidFill>
                  <a:schemeClr val="accent2"/>
                </a:solidFill>
                <a:latin typeface="+mj-lt"/>
              </a:rPr>
              <a:t>cancer</a:t>
            </a:r>
            <a:r>
              <a:rPr lang="cs-CZ" sz="2000" dirty="0" smtClean="0">
                <a:solidFill>
                  <a:schemeClr val="accent2"/>
                </a:solidFill>
                <a:latin typeface="+mj-lt"/>
              </a:rPr>
              <a:t> </a:t>
            </a:r>
            <a:r>
              <a:rPr lang="cs-CZ" sz="2000" dirty="0" err="1" smtClean="0">
                <a:solidFill>
                  <a:schemeClr val="accent2"/>
                </a:solidFill>
                <a:latin typeface="+mj-lt"/>
              </a:rPr>
              <a:t>diagnosed</a:t>
            </a:r>
            <a:r>
              <a:rPr lang="cs-CZ" sz="2000" dirty="0" smtClean="0">
                <a:solidFill>
                  <a:schemeClr val="accent2"/>
                </a:solidFill>
                <a:latin typeface="+mj-lt"/>
              </a:rPr>
              <a:t> </a:t>
            </a:r>
            <a:r>
              <a:rPr lang="cs-CZ" sz="2000" dirty="0" err="1">
                <a:solidFill>
                  <a:schemeClr val="accent2"/>
                </a:solidFill>
                <a:latin typeface="+mj-lt"/>
              </a:rPr>
              <a:t>annually</a:t>
            </a:r>
            <a:r>
              <a:rPr lang="cs-CZ" sz="2000" dirty="0">
                <a:solidFill>
                  <a:schemeClr val="accent2"/>
                </a:solidFill>
                <a:latin typeface="+mj-lt"/>
              </a:rPr>
              <a:t> </a:t>
            </a:r>
            <a:r>
              <a:rPr lang="cs-CZ" sz="2000" b="1" dirty="0">
                <a:solidFill>
                  <a:schemeClr val="accent2"/>
                </a:solidFill>
                <a:latin typeface="+mj-lt"/>
              </a:rPr>
              <a:t>in 1.6 </a:t>
            </a:r>
            <a:r>
              <a:rPr lang="cs-CZ" sz="2000" b="1" dirty="0" err="1">
                <a:solidFill>
                  <a:schemeClr val="accent2"/>
                </a:solidFill>
                <a:latin typeface="+mj-lt"/>
              </a:rPr>
              <a:t>million</a:t>
            </a:r>
            <a:r>
              <a:rPr lang="cs-CZ" sz="2000" b="1" dirty="0">
                <a:solidFill>
                  <a:schemeClr val="accent2"/>
                </a:solidFill>
                <a:latin typeface="+mj-lt"/>
              </a:rPr>
              <a:t> </a:t>
            </a:r>
            <a:r>
              <a:rPr lang="cs-CZ" sz="2000" dirty="0" err="1">
                <a:solidFill>
                  <a:schemeClr val="accent2"/>
                </a:solidFill>
                <a:latin typeface="+mj-lt"/>
              </a:rPr>
              <a:t>people</a:t>
            </a:r>
            <a:r>
              <a:rPr lang="cs-CZ" sz="2000" dirty="0">
                <a:solidFill>
                  <a:schemeClr val="accent2"/>
                </a:solidFill>
                <a:latin typeface="+mj-lt"/>
              </a:rPr>
              <a:t> </a:t>
            </a:r>
            <a:r>
              <a:rPr lang="cs-CZ" sz="2000" dirty="0" err="1">
                <a:solidFill>
                  <a:schemeClr val="accent2"/>
                </a:solidFill>
                <a:latin typeface="+mj-lt"/>
              </a:rPr>
              <a:t>worldwide</a:t>
            </a:r>
            <a:r>
              <a:rPr lang="cs-CZ" sz="2000" dirty="0">
                <a:solidFill>
                  <a:schemeClr val="accent2"/>
                </a:solidFill>
                <a:latin typeface="+mj-lt"/>
              </a:rPr>
              <a:t> ...</a:t>
            </a:r>
          </a:p>
          <a:p>
            <a:pPr marL="457200" indent="-457200">
              <a:buFont typeface="Arial" panose="020B0604020202020204" pitchFamily="34" charset="0"/>
              <a:buChar char="•"/>
              <a:defRPr/>
            </a:pPr>
            <a:endParaRPr lang="cs-CZ" sz="2000" b="1" dirty="0" smtClean="0">
              <a:solidFill>
                <a:schemeClr val="accent2"/>
              </a:solidFill>
              <a:latin typeface="+mj-lt"/>
            </a:endParaRPr>
          </a:p>
          <a:p>
            <a:pPr marL="457200" indent="-457200">
              <a:buFont typeface="Arial" panose="020B0604020202020204" pitchFamily="34" charset="0"/>
              <a:buChar char="•"/>
              <a:defRPr/>
            </a:pPr>
            <a:r>
              <a:rPr lang="cs-CZ" sz="2000" b="1" dirty="0" smtClean="0">
                <a:solidFill>
                  <a:schemeClr val="accent2"/>
                </a:solidFill>
                <a:latin typeface="+mj-lt"/>
              </a:rPr>
              <a:t>NSCLC </a:t>
            </a:r>
            <a:r>
              <a:rPr lang="cs-CZ" sz="2000" b="1" dirty="0">
                <a:solidFill>
                  <a:schemeClr val="accent2"/>
                </a:solidFill>
                <a:latin typeface="+mj-lt"/>
              </a:rPr>
              <a:t>- 80% </a:t>
            </a:r>
            <a:r>
              <a:rPr lang="cs-CZ" sz="2000" dirty="0" err="1">
                <a:solidFill>
                  <a:schemeClr val="accent2"/>
                </a:solidFill>
                <a:latin typeface="+mj-lt"/>
              </a:rPr>
              <a:t>of</a:t>
            </a:r>
            <a:r>
              <a:rPr lang="cs-CZ" sz="2000" dirty="0">
                <a:solidFill>
                  <a:schemeClr val="accent2"/>
                </a:solidFill>
                <a:latin typeface="+mj-lt"/>
              </a:rPr>
              <a:t> </a:t>
            </a:r>
            <a:r>
              <a:rPr lang="cs-CZ" sz="2000" dirty="0" err="1" smtClean="0">
                <a:solidFill>
                  <a:schemeClr val="accent2"/>
                </a:solidFill>
                <a:latin typeface="+mj-lt"/>
              </a:rPr>
              <a:t>cases</a:t>
            </a:r>
            <a:r>
              <a:rPr lang="cs-CZ" sz="2000" dirty="0" smtClean="0">
                <a:solidFill>
                  <a:schemeClr val="accent2"/>
                </a:solidFill>
                <a:latin typeface="+mj-lt"/>
              </a:rPr>
              <a:t>; </a:t>
            </a:r>
            <a:r>
              <a:rPr lang="cs-CZ" sz="2000" b="1" dirty="0" smtClean="0">
                <a:solidFill>
                  <a:schemeClr val="accent2"/>
                </a:solidFill>
                <a:latin typeface="+mj-lt"/>
              </a:rPr>
              <a:t>5-year </a:t>
            </a:r>
            <a:r>
              <a:rPr lang="cs-CZ" sz="2000" b="1" dirty="0" err="1">
                <a:solidFill>
                  <a:schemeClr val="accent2"/>
                </a:solidFill>
                <a:latin typeface="+mj-lt"/>
              </a:rPr>
              <a:t>survival</a:t>
            </a:r>
            <a:r>
              <a:rPr lang="cs-CZ" sz="2000" b="1" dirty="0">
                <a:solidFill>
                  <a:schemeClr val="accent2"/>
                </a:solidFill>
                <a:latin typeface="+mj-lt"/>
              </a:rPr>
              <a:t> - </a:t>
            </a:r>
            <a:r>
              <a:rPr lang="cs-CZ" sz="2000" b="1" dirty="0" err="1">
                <a:solidFill>
                  <a:schemeClr val="accent2"/>
                </a:solidFill>
                <a:latin typeface="+mj-lt"/>
              </a:rPr>
              <a:t>about</a:t>
            </a:r>
            <a:r>
              <a:rPr lang="cs-CZ" sz="2000" b="1" dirty="0">
                <a:solidFill>
                  <a:schemeClr val="accent2"/>
                </a:solidFill>
                <a:latin typeface="+mj-lt"/>
              </a:rPr>
              <a:t> 15%</a:t>
            </a:r>
          </a:p>
          <a:p>
            <a:pPr marL="457200" indent="-457200">
              <a:buFont typeface="Arial" panose="020B0604020202020204" pitchFamily="34" charset="0"/>
              <a:buChar char="•"/>
              <a:defRPr/>
            </a:pPr>
            <a:endParaRPr lang="cs-CZ" sz="2000" b="1" i="1" dirty="0" smtClean="0">
              <a:solidFill>
                <a:schemeClr val="accent2"/>
              </a:solidFill>
              <a:latin typeface="+mj-lt"/>
            </a:endParaRPr>
          </a:p>
          <a:p>
            <a:pPr marL="457200" indent="-457200">
              <a:buFont typeface="Arial" panose="020B0604020202020204" pitchFamily="34" charset="0"/>
              <a:buChar char="•"/>
              <a:defRPr/>
            </a:pPr>
            <a:r>
              <a:rPr lang="cs-CZ" sz="2000" b="1" i="1" dirty="0" smtClean="0">
                <a:solidFill>
                  <a:schemeClr val="accent2"/>
                </a:solidFill>
                <a:latin typeface="+mj-lt"/>
              </a:rPr>
              <a:t>KRAS</a:t>
            </a:r>
            <a:r>
              <a:rPr lang="cs-CZ" sz="2000" b="1" i="1" dirty="0">
                <a:solidFill>
                  <a:schemeClr val="accent2"/>
                </a:solidFill>
                <a:latin typeface="+mj-lt"/>
              </a:rPr>
              <a:t>, EGFR, ALK </a:t>
            </a:r>
            <a:r>
              <a:rPr lang="cs-CZ" sz="2000" b="1" dirty="0" err="1">
                <a:solidFill>
                  <a:schemeClr val="accent2"/>
                </a:solidFill>
                <a:latin typeface="+mj-lt"/>
              </a:rPr>
              <a:t>mutations</a:t>
            </a:r>
            <a:endParaRPr lang="cs-CZ" sz="2000" b="1" dirty="0">
              <a:solidFill>
                <a:schemeClr val="accent2"/>
              </a:solidFill>
              <a:latin typeface="+mj-lt"/>
            </a:endParaRPr>
          </a:p>
          <a:p>
            <a:pPr marL="457200" indent="-457200">
              <a:buFont typeface="Arial" panose="020B0604020202020204" pitchFamily="34" charset="0"/>
              <a:buChar char="•"/>
              <a:defRPr/>
            </a:pPr>
            <a:endParaRPr lang="cs-CZ" sz="2000" b="1" dirty="0" smtClean="0">
              <a:solidFill>
                <a:schemeClr val="accent2"/>
              </a:solidFill>
              <a:latin typeface="+mj-lt"/>
            </a:endParaRPr>
          </a:p>
          <a:p>
            <a:pPr marL="457200" indent="-457200">
              <a:buFont typeface="Arial" panose="020B0604020202020204" pitchFamily="34" charset="0"/>
              <a:buChar char="•"/>
              <a:defRPr/>
            </a:pPr>
            <a:r>
              <a:rPr lang="cs-CZ" sz="2000" b="1" dirty="0" err="1" smtClean="0">
                <a:solidFill>
                  <a:schemeClr val="accent2"/>
                </a:solidFill>
                <a:latin typeface="+mj-lt"/>
              </a:rPr>
              <a:t>Patients</a:t>
            </a:r>
            <a:r>
              <a:rPr lang="cs-CZ" sz="2000" b="1" dirty="0" smtClean="0">
                <a:solidFill>
                  <a:schemeClr val="accent2"/>
                </a:solidFill>
                <a:latin typeface="+mj-lt"/>
              </a:rPr>
              <a:t> </a:t>
            </a:r>
            <a:r>
              <a:rPr lang="cs-CZ" sz="2000" b="1" dirty="0" err="1">
                <a:solidFill>
                  <a:schemeClr val="accent2"/>
                </a:solidFill>
                <a:latin typeface="+mj-lt"/>
              </a:rPr>
              <a:t>with</a:t>
            </a:r>
            <a:r>
              <a:rPr lang="cs-CZ" sz="2000" b="1" dirty="0">
                <a:solidFill>
                  <a:schemeClr val="accent2"/>
                </a:solidFill>
                <a:latin typeface="+mj-lt"/>
              </a:rPr>
              <a:t> </a:t>
            </a:r>
            <a:r>
              <a:rPr lang="cs-CZ" sz="2000" b="1" i="1" dirty="0">
                <a:solidFill>
                  <a:schemeClr val="accent2"/>
                </a:solidFill>
                <a:latin typeface="+mj-lt"/>
              </a:rPr>
              <a:t>ALK gene </a:t>
            </a:r>
            <a:r>
              <a:rPr lang="cs-CZ" sz="2000" b="1" dirty="0" smtClean="0">
                <a:solidFill>
                  <a:schemeClr val="accent2"/>
                </a:solidFill>
                <a:latin typeface="+mj-lt"/>
              </a:rPr>
              <a:t> and </a:t>
            </a:r>
            <a:r>
              <a:rPr lang="cs-CZ" sz="2000" b="1" dirty="0" err="1" smtClean="0">
                <a:solidFill>
                  <a:schemeClr val="accent2"/>
                </a:solidFill>
                <a:latin typeface="+mj-lt"/>
              </a:rPr>
              <a:t>disruption</a:t>
            </a:r>
            <a:r>
              <a:rPr lang="cs-CZ" sz="2000" b="1" dirty="0" smtClean="0">
                <a:solidFill>
                  <a:schemeClr val="accent2"/>
                </a:solidFill>
                <a:latin typeface="+mj-lt"/>
              </a:rPr>
              <a:t> </a:t>
            </a:r>
            <a:r>
              <a:rPr lang="cs-CZ" sz="2000" b="1" dirty="0">
                <a:solidFill>
                  <a:schemeClr val="accent2"/>
                </a:solidFill>
                <a:latin typeface="+mj-lt"/>
              </a:rPr>
              <a:t>and </a:t>
            </a:r>
            <a:r>
              <a:rPr lang="cs-CZ" sz="2000" b="1" i="1" dirty="0">
                <a:solidFill>
                  <a:schemeClr val="accent2"/>
                </a:solidFill>
                <a:latin typeface="+mj-lt"/>
              </a:rPr>
              <a:t>EML/ALK</a:t>
            </a:r>
            <a:r>
              <a:rPr lang="cs-CZ" sz="2000" b="1" dirty="0">
                <a:solidFill>
                  <a:schemeClr val="accent2"/>
                </a:solidFill>
                <a:latin typeface="+mj-lt"/>
              </a:rPr>
              <a:t> </a:t>
            </a:r>
            <a:r>
              <a:rPr lang="cs-CZ" sz="2000" b="1" dirty="0" err="1">
                <a:solidFill>
                  <a:schemeClr val="accent2"/>
                </a:solidFill>
                <a:latin typeface="+mj-lt"/>
              </a:rPr>
              <a:t>fusion</a:t>
            </a:r>
            <a:r>
              <a:rPr lang="cs-CZ" sz="2000" b="1" dirty="0">
                <a:solidFill>
                  <a:schemeClr val="accent2"/>
                </a:solidFill>
                <a:latin typeface="+mj-lt"/>
              </a:rPr>
              <a:t> gene (5-7% </a:t>
            </a:r>
            <a:r>
              <a:rPr lang="cs-CZ" sz="2000" b="1" dirty="0" err="1">
                <a:solidFill>
                  <a:schemeClr val="accent2"/>
                </a:solidFill>
                <a:latin typeface="+mj-lt"/>
              </a:rPr>
              <a:t>of</a:t>
            </a:r>
            <a:r>
              <a:rPr lang="cs-CZ" sz="2000" b="1" dirty="0">
                <a:solidFill>
                  <a:schemeClr val="accent2"/>
                </a:solidFill>
                <a:latin typeface="+mj-lt"/>
              </a:rPr>
              <a:t> </a:t>
            </a:r>
            <a:r>
              <a:rPr lang="cs-CZ" sz="2000" b="1" dirty="0" err="1">
                <a:solidFill>
                  <a:schemeClr val="accent2"/>
                </a:solidFill>
                <a:latin typeface="+mj-lt"/>
              </a:rPr>
              <a:t>cases</a:t>
            </a:r>
            <a:r>
              <a:rPr lang="cs-CZ" sz="2000" b="1" dirty="0">
                <a:solidFill>
                  <a:schemeClr val="accent2"/>
                </a:solidFill>
                <a:latin typeface="+mj-lt"/>
              </a:rPr>
              <a:t>) benefit </a:t>
            </a:r>
            <a:r>
              <a:rPr lang="cs-CZ" sz="2000" b="1" dirty="0" err="1">
                <a:solidFill>
                  <a:schemeClr val="accent2"/>
                </a:solidFill>
                <a:latin typeface="+mj-lt"/>
              </a:rPr>
              <a:t>from</a:t>
            </a:r>
            <a:r>
              <a:rPr lang="cs-CZ" sz="2000" b="1" dirty="0">
                <a:solidFill>
                  <a:schemeClr val="accent2"/>
                </a:solidFill>
                <a:latin typeface="+mj-lt"/>
              </a:rPr>
              <a:t> </a:t>
            </a:r>
            <a:r>
              <a:rPr lang="cs-CZ" sz="2000" b="1" dirty="0" err="1">
                <a:solidFill>
                  <a:schemeClr val="accent2"/>
                </a:solidFill>
                <a:latin typeface="+mj-lt"/>
              </a:rPr>
              <a:t>targeted</a:t>
            </a:r>
            <a:r>
              <a:rPr lang="cs-CZ" sz="2000" b="1" dirty="0">
                <a:solidFill>
                  <a:schemeClr val="accent2"/>
                </a:solidFill>
                <a:latin typeface="+mj-lt"/>
              </a:rPr>
              <a:t> </a:t>
            </a:r>
            <a:r>
              <a:rPr lang="cs-CZ" sz="2000" b="1" dirty="0" err="1">
                <a:solidFill>
                  <a:schemeClr val="accent2"/>
                </a:solidFill>
                <a:latin typeface="+mj-lt"/>
              </a:rPr>
              <a:t>treatment</a:t>
            </a:r>
            <a:r>
              <a:rPr lang="cs-CZ" sz="2000" b="1" dirty="0">
                <a:solidFill>
                  <a:schemeClr val="accent2"/>
                </a:solidFill>
                <a:latin typeface="+mj-lt"/>
              </a:rPr>
              <a:t> </a:t>
            </a:r>
            <a:r>
              <a:rPr lang="cs-CZ" sz="2000" b="1" dirty="0" err="1">
                <a:solidFill>
                  <a:schemeClr val="accent2"/>
                </a:solidFill>
                <a:latin typeface="+mj-lt"/>
              </a:rPr>
              <a:t>with</a:t>
            </a:r>
            <a:r>
              <a:rPr lang="cs-CZ" sz="2000" b="1" dirty="0">
                <a:solidFill>
                  <a:schemeClr val="accent2"/>
                </a:solidFill>
                <a:latin typeface="+mj-lt"/>
              </a:rPr>
              <a:t> </a:t>
            </a:r>
            <a:r>
              <a:rPr lang="cs-CZ" sz="2000" b="1" dirty="0" err="1">
                <a:solidFill>
                  <a:schemeClr val="accent2"/>
                </a:solidFill>
                <a:latin typeface="+mj-lt"/>
              </a:rPr>
              <a:t>anaplastic</a:t>
            </a:r>
            <a:r>
              <a:rPr lang="cs-CZ" sz="2000" b="1" dirty="0">
                <a:solidFill>
                  <a:schemeClr val="accent2"/>
                </a:solidFill>
                <a:latin typeface="+mj-lt"/>
              </a:rPr>
              <a:t> </a:t>
            </a:r>
            <a:r>
              <a:rPr lang="cs-CZ" sz="2000" b="1" dirty="0" err="1">
                <a:solidFill>
                  <a:schemeClr val="accent2"/>
                </a:solidFill>
                <a:latin typeface="+mj-lt"/>
              </a:rPr>
              <a:t>lymphoma</a:t>
            </a:r>
            <a:r>
              <a:rPr lang="cs-CZ" sz="2000" b="1" dirty="0">
                <a:solidFill>
                  <a:schemeClr val="accent2"/>
                </a:solidFill>
                <a:latin typeface="+mj-lt"/>
              </a:rPr>
              <a:t> </a:t>
            </a:r>
            <a:r>
              <a:rPr lang="cs-CZ" sz="2000" b="1" dirty="0" err="1">
                <a:solidFill>
                  <a:schemeClr val="accent2"/>
                </a:solidFill>
                <a:latin typeface="+mj-lt"/>
              </a:rPr>
              <a:t>kinase</a:t>
            </a:r>
            <a:r>
              <a:rPr lang="cs-CZ" sz="2000" b="1" dirty="0">
                <a:solidFill>
                  <a:schemeClr val="accent2"/>
                </a:solidFill>
                <a:latin typeface="+mj-lt"/>
              </a:rPr>
              <a:t> inhibitor - </a:t>
            </a:r>
            <a:r>
              <a:rPr lang="cs-CZ" sz="2000" b="1" dirty="0" err="1">
                <a:latin typeface="+mj-lt"/>
              </a:rPr>
              <a:t>crizotinib</a:t>
            </a:r>
            <a:r>
              <a:rPr lang="cs-CZ" sz="2000" b="1" dirty="0">
                <a:latin typeface="+mj-lt"/>
              </a:rPr>
              <a:t> (</a:t>
            </a:r>
            <a:r>
              <a:rPr lang="cs-CZ" sz="2000" b="1" dirty="0" err="1">
                <a:latin typeface="+mj-lt"/>
              </a:rPr>
              <a:t>Xalkori</a:t>
            </a:r>
            <a:r>
              <a:rPr lang="cs-CZ" sz="2000" b="1" dirty="0">
                <a:latin typeface="+mj-lt"/>
              </a:rPr>
              <a:t>)</a:t>
            </a:r>
          </a:p>
          <a:p>
            <a:pPr marL="457200" indent="-457200">
              <a:buFont typeface="Arial" panose="020B0604020202020204" pitchFamily="34" charset="0"/>
              <a:buChar char="•"/>
              <a:defRPr/>
            </a:pPr>
            <a:endParaRPr lang="cs-CZ" sz="2000" b="1" dirty="0" smtClean="0">
              <a:solidFill>
                <a:schemeClr val="accent2"/>
              </a:solidFill>
              <a:latin typeface="+mj-lt"/>
            </a:endParaRPr>
          </a:p>
          <a:p>
            <a:pPr marL="457200" indent="-457200">
              <a:buFont typeface="Arial" panose="020B0604020202020204" pitchFamily="34" charset="0"/>
              <a:buChar char="•"/>
              <a:defRPr/>
            </a:pPr>
            <a:r>
              <a:rPr lang="cs-CZ" sz="2000" b="1" dirty="0" err="1" smtClean="0">
                <a:solidFill>
                  <a:schemeClr val="accent2"/>
                </a:solidFill>
                <a:latin typeface="+mj-lt"/>
              </a:rPr>
              <a:t>for</a:t>
            </a:r>
            <a:r>
              <a:rPr lang="cs-CZ" sz="2000" b="1" dirty="0" smtClean="0">
                <a:solidFill>
                  <a:schemeClr val="accent2"/>
                </a:solidFill>
                <a:latin typeface="+mj-lt"/>
              </a:rPr>
              <a:t> </a:t>
            </a:r>
            <a:r>
              <a:rPr lang="cs-CZ" sz="2000" b="1" dirty="0">
                <a:solidFill>
                  <a:schemeClr val="accent2"/>
                </a:solidFill>
                <a:latin typeface="+mj-lt"/>
              </a:rPr>
              <a:t>EGFR gene </a:t>
            </a:r>
            <a:r>
              <a:rPr lang="cs-CZ" sz="2000" b="1" dirty="0" err="1">
                <a:solidFill>
                  <a:schemeClr val="accent2"/>
                </a:solidFill>
                <a:latin typeface="+mj-lt"/>
              </a:rPr>
              <a:t>mutations</a:t>
            </a:r>
            <a:r>
              <a:rPr lang="cs-CZ" sz="2000" b="1" dirty="0">
                <a:solidFill>
                  <a:schemeClr val="accent2"/>
                </a:solidFill>
                <a:latin typeface="+mj-lt"/>
              </a:rPr>
              <a:t> - </a:t>
            </a:r>
            <a:r>
              <a:rPr lang="cs-CZ" sz="2000" b="1" dirty="0" err="1">
                <a:latin typeface="+mj-lt"/>
              </a:rPr>
              <a:t>gefitinib</a:t>
            </a:r>
            <a:r>
              <a:rPr lang="cs-CZ" sz="2000" b="1" dirty="0">
                <a:latin typeface="+mj-lt"/>
              </a:rPr>
              <a:t> and </a:t>
            </a:r>
            <a:r>
              <a:rPr lang="cs-CZ" sz="2000" b="1" dirty="0" err="1">
                <a:latin typeface="+mj-lt"/>
              </a:rPr>
              <a:t>erlotinib</a:t>
            </a:r>
            <a:r>
              <a:rPr lang="cs-CZ" sz="2000" b="1" dirty="0">
                <a:latin typeface="+mj-lt"/>
              </a:rPr>
              <a:t>...</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622300"/>
            <a:ext cx="8331200" cy="561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80899" name="Šipka dolů 1"/>
          <p:cNvSpPr>
            <a:spLocks noChangeArrowheads="1"/>
          </p:cNvSpPr>
          <p:nvPr/>
        </p:nvSpPr>
        <p:spPr bwMode="auto">
          <a:xfrm rot="10800000">
            <a:off x="5580063" y="5876925"/>
            <a:ext cx="431800" cy="720725"/>
          </a:xfrm>
          <a:prstGeom prst="downArrow">
            <a:avLst>
              <a:gd name="adj1" fmla="val 50000"/>
              <a:gd name="adj2" fmla="val 50074"/>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80900" name="Šipka dolů 3"/>
          <p:cNvSpPr>
            <a:spLocks noChangeArrowheads="1"/>
          </p:cNvSpPr>
          <p:nvPr/>
        </p:nvSpPr>
        <p:spPr bwMode="auto">
          <a:xfrm rot="10800000">
            <a:off x="8101013" y="5668963"/>
            <a:ext cx="431800" cy="720725"/>
          </a:xfrm>
          <a:prstGeom prst="downArrow">
            <a:avLst>
              <a:gd name="adj1" fmla="val 50000"/>
              <a:gd name="adj2" fmla="val 50074"/>
            </a:avLst>
          </a:prstGeom>
          <a:solidFill>
            <a:schemeClr val="accent1"/>
          </a:solidFill>
          <a:ln w="12700" algn="ctr">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
        <p:nvSpPr>
          <p:cNvPr id="80901" name="TextovéPole 1"/>
          <p:cNvSpPr txBox="1">
            <a:spLocks noChangeArrowheads="1"/>
          </p:cNvSpPr>
          <p:nvPr/>
        </p:nvSpPr>
        <p:spPr bwMode="auto">
          <a:xfrm>
            <a:off x="6011864" y="5445224"/>
            <a:ext cx="20891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E" panose="020B0604020202020204" pitchFamily="34" charset="0"/>
              </a:defRPr>
            </a:lvl1pPr>
            <a:lvl2pPr marL="742950" indent="-285750">
              <a:defRPr sz="2800">
                <a:solidFill>
                  <a:schemeClr val="tx1"/>
                </a:solidFill>
                <a:latin typeface="Arial CE" panose="020B0604020202020204" pitchFamily="34" charset="0"/>
              </a:defRPr>
            </a:lvl2pPr>
            <a:lvl3pPr marL="1143000" indent="-228600">
              <a:defRPr sz="2800">
                <a:solidFill>
                  <a:schemeClr val="tx1"/>
                </a:solidFill>
                <a:latin typeface="Arial CE" panose="020B0604020202020204" pitchFamily="34" charset="0"/>
              </a:defRPr>
            </a:lvl3pPr>
            <a:lvl4pPr marL="1600200" indent="-228600">
              <a:defRPr sz="2800">
                <a:solidFill>
                  <a:schemeClr val="tx1"/>
                </a:solidFill>
                <a:latin typeface="Arial CE" panose="020B0604020202020204" pitchFamily="34" charset="0"/>
              </a:defRPr>
            </a:lvl4pPr>
            <a:lvl5pPr marL="2057400" indent="-228600">
              <a:defRPr sz="2800">
                <a:solidFill>
                  <a:schemeClr val="tx1"/>
                </a:solidFill>
                <a:latin typeface="Arial CE" panose="020B0604020202020204" pitchFamily="34" charset="0"/>
              </a:defRPr>
            </a:lvl5pPr>
            <a:lvl6pPr marL="2514600" indent="-228600" eaLnBrk="0" fontAlgn="base" hangingPunct="0">
              <a:spcBef>
                <a:spcPct val="0"/>
              </a:spcBef>
              <a:spcAft>
                <a:spcPct val="0"/>
              </a:spcAft>
              <a:defRPr sz="2800">
                <a:solidFill>
                  <a:schemeClr val="tx1"/>
                </a:solidFill>
                <a:latin typeface="Arial CE" panose="020B0604020202020204" pitchFamily="34" charset="0"/>
              </a:defRPr>
            </a:lvl6pPr>
            <a:lvl7pPr marL="2971800" indent="-228600" eaLnBrk="0" fontAlgn="base" hangingPunct="0">
              <a:spcBef>
                <a:spcPct val="0"/>
              </a:spcBef>
              <a:spcAft>
                <a:spcPct val="0"/>
              </a:spcAft>
              <a:defRPr sz="2800">
                <a:solidFill>
                  <a:schemeClr val="tx1"/>
                </a:solidFill>
                <a:latin typeface="Arial CE" panose="020B0604020202020204" pitchFamily="34" charset="0"/>
              </a:defRPr>
            </a:lvl7pPr>
            <a:lvl8pPr marL="3429000" indent="-228600" eaLnBrk="0" fontAlgn="base" hangingPunct="0">
              <a:spcBef>
                <a:spcPct val="0"/>
              </a:spcBef>
              <a:spcAft>
                <a:spcPct val="0"/>
              </a:spcAft>
              <a:defRPr sz="2800">
                <a:solidFill>
                  <a:schemeClr val="tx1"/>
                </a:solidFill>
                <a:latin typeface="Arial CE" panose="020B0604020202020204" pitchFamily="34" charset="0"/>
              </a:defRPr>
            </a:lvl8pPr>
            <a:lvl9pPr marL="3886200" indent="-228600" eaLnBrk="0" fontAlgn="base" hangingPunct="0">
              <a:spcBef>
                <a:spcPct val="0"/>
              </a:spcBef>
              <a:spcAft>
                <a:spcPct val="0"/>
              </a:spcAft>
              <a:defRPr sz="2800">
                <a:solidFill>
                  <a:schemeClr val="tx1"/>
                </a:solidFill>
                <a:latin typeface="Arial CE" panose="020B0604020202020204" pitchFamily="34" charset="0"/>
              </a:defRPr>
            </a:lvl9pPr>
          </a:lstStyle>
          <a:p>
            <a:pPr algn="ctr"/>
            <a:r>
              <a:rPr lang="cs-CZ" altLang="en-US" sz="2400" dirty="0" err="1" smtClean="0">
                <a:solidFill>
                  <a:schemeClr val="bg2"/>
                </a:solidFill>
              </a:rPr>
              <a:t>Disruption</a:t>
            </a:r>
            <a:r>
              <a:rPr lang="cs-CZ" altLang="en-US" sz="2400" dirty="0" smtClean="0">
                <a:solidFill>
                  <a:schemeClr val="bg2"/>
                </a:solidFill>
              </a:rPr>
              <a:t> </a:t>
            </a:r>
            <a:r>
              <a:rPr lang="cs-CZ" altLang="en-US" sz="2400" dirty="0" err="1" smtClean="0">
                <a:solidFill>
                  <a:schemeClr val="bg2"/>
                </a:solidFill>
              </a:rPr>
              <a:t>of</a:t>
            </a:r>
            <a:r>
              <a:rPr lang="cs-CZ" altLang="en-US" sz="2400" dirty="0" smtClean="0">
                <a:solidFill>
                  <a:schemeClr val="bg2"/>
                </a:solidFill>
              </a:rPr>
              <a:t> </a:t>
            </a:r>
          </a:p>
          <a:p>
            <a:pPr algn="ctr"/>
            <a:r>
              <a:rPr lang="cs-CZ" altLang="en-US" sz="2400" i="1" dirty="0" smtClean="0">
                <a:solidFill>
                  <a:schemeClr val="bg2"/>
                </a:solidFill>
              </a:rPr>
              <a:t> </a:t>
            </a:r>
            <a:r>
              <a:rPr lang="cs-CZ" altLang="en-US" sz="2400" i="1" dirty="0">
                <a:solidFill>
                  <a:schemeClr val="bg2"/>
                </a:solidFill>
              </a:rPr>
              <a:t>ALK</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231775" y="188913"/>
            <a:ext cx="8712200" cy="685800"/>
          </a:xfrm>
        </p:spPr>
        <p:txBody>
          <a:bodyPr/>
          <a:lstStyle/>
          <a:p>
            <a:pPr>
              <a:defRPr/>
            </a:pPr>
            <a:r>
              <a:rPr lang="en-US" sz="2800" b="1" dirty="0">
                <a:effectLst>
                  <a:outerShdw blurRad="38100" dist="38100" dir="2700000" algn="tl">
                    <a:srgbClr val="000000"/>
                  </a:outerShdw>
                </a:effectLst>
                <a:latin typeface="+mn-lt"/>
              </a:rPr>
              <a:t>Database of chromosomal aberrations in cancer</a:t>
            </a:r>
            <a:endParaRPr lang="cs-CZ" sz="2800" b="1" dirty="0" smtClean="0">
              <a:effectLst>
                <a:outerShdw blurRad="38100" dist="38100" dir="2700000" algn="tl">
                  <a:srgbClr val="000000"/>
                </a:outerShdw>
              </a:effectLst>
              <a:latin typeface="+mn-lt"/>
            </a:endParaRPr>
          </a:p>
        </p:txBody>
      </p:sp>
      <p:sp>
        <p:nvSpPr>
          <p:cNvPr id="134148" name="Rectangle 4"/>
          <p:cNvSpPr>
            <a:spLocks noChangeArrowheads="1"/>
          </p:cNvSpPr>
          <p:nvPr/>
        </p:nvSpPr>
        <p:spPr bwMode="auto">
          <a:xfrm>
            <a:off x="-396875" y="2822575"/>
            <a:ext cx="93408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cs-CZ" sz="2400" b="1" dirty="0">
                <a:solidFill>
                  <a:schemeClr val="accent2"/>
                </a:solidFill>
                <a:effectLst>
                  <a:outerShdw blurRad="38100" dist="38100" dir="2700000" algn="tl">
                    <a:srgbClr val="000000"/>
                  </a:outerShdw>
                </a:effectLst>
                <a:latin typeface="+mj-lt"/>
              </a:rPr>
              <a:t>               Prof. Felix </a:t>
            </a:r>
            <a:r>
              <a:rPr lang="cs-CZ" sz="2400" b="1" dirty="0" err="1">
                <a:solidFill>
                  <a:schemeClr val="accent2"/>
                </a:solidFill>
                <a:effectLst>
                  <a:outerShdw blurRad="38100" dist="38100" dir="2700000" algn="tl">
                    <a:srgbClr val="000000"/>
                  </a:outerShdw>
                </a:effectLst>
                <a:latin typeface="+mj-lt"/>
              </a:rPr>
              <a:t>Mitelman</a:t>
            </a:r>
            <a:endParaRPr lang="cs-CZ" sz="2400" b="1" dirty="0">
              <a:solidFill>
                <a:schemeClr val="accent2"/>
              </a:solidFill>
              <a:effectLst>
                <a:outerShdw blurRad="38100" dist="38100" dir="2700000" algn="tl">
                  <a:srgbClr val="000000"/>
                </a:outerShdw>
              </a:effectLst>
              <a:latin typeface="+mj-lt"/>
            </a:endParaRPr>
          </a:p>
        </p:txBody>
      </p:sp>
      <p:sp>
        <p:nvSpPr>
          <p:cNvPr id="10244" name="Rectangle 6"/>
          <p:cNvSpPr>
            <a:spLocks noChangeArrowheads="1"/>
          </p:cNvSpPr>
          <p:nvPr/>
        </p:nvSpPr>
        <p:spPr bwMode="auto">
          <a:xfrm>
            <a:off x="5219700" y="1011238"/>
            <a:ext cx="3529013" cy="2951162"/>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pic>
        <p:nvPicPr>
          <p:cNvPr id="10245" name="Picture 7" descr="mitartw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288" y="1368425"/>
            <a:ext cx="33115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9" descr="398px-Felix_Mitelman"/>
          <p:cNvPicPr>
            <a:picLocks noChangeAspect="1" noChangeArrowheads="1"/>
          </p:cNvPicPr>
          <p:nvPr/>
        </p:nvPicPr>
        <p:blipFill>
          <a:blip r:embed="rId3"/>
          <a:srcRect/>
          <a:stretch>
            <a:fillRect/>
          </a:stretch>
        </p:blipFill>
        <p:spPr bwMode="auto">
          <a:xfrm>
            <a:off x="1763713" y="1000125"/>
            <a:ext cx="1257300" cy="1893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3284538"/>
            <a:ext cx="5116513"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248" name="Zástupný symbol pro obsah 1"/>
          <p:cNvSpPr>
            <a:spLocks noGrp="1"/>
          </p:cNvSpPr>
          <p:nvPr>
            <p:ph idx="1"/>
          </p:nvPr>
        </p:nvSpPr>
        <p:spPr>
          <a:xfrm>
            <a:off x="1095375" y="3671888"/>
            <a:ext cx="7848600" cy="4114800"/>
          </a:xfrm>
        </p:spPr>
        <p:txBody>
          <a:bodyPr/>
          <a:lstStyle/>
          <a:p>
            <a:endParaRPr lang="en-US" altLang="en-US" smtClean="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11188" y="333375"/>
            <a:ext cx="8283575" cy="752475"/>
          </a:xfrm>
        </p:spPr>
        <p:txBody>
          <a:bodyPr/>
          <a:lstStyle/>
          <a:p>
            <a:r>
              <a:rPr lang="en-US" altLang="cs-CZ" sz="3200" b="1" dirty="0" smtClean="0">
                <a:cs typeface="Rod" pitchFamily="49" charset="0"/>
              </a:rPr>
              <a:t>The role of cytogenetic testing in oncology</a:t>
            </a:r>
            <a:endParaRPr lang="cs-CZ" altLang="cs-CZ" sz="3200" b="1" dirty="0" smtClean="0">
              <a:cs typeface="Rod" pitchFamily="49" charset="0"/>
            </a:endParaRPr>
          </a:p>
        </p:txBody>
      </p:sp>
      <p:sp>
        <p:nvSpPr>
          <p:cNvPr id="7171" name="Rectangle 3"/>
          <p:cNvSpPr>
            <a:spLocks noGrp="1" noChangeArrowheads="1"/>
          </p:cNvSpPr>
          <p:nvPr>
            <p:ph type="body" idx="1"/>
          </p:nvPr>
        </p:nvSpPr>
        <p:spPr>
          <a:xfrm>
            <a:off x="539750" y="1268413"/>
            <a:ext cx="7994650" cy="4972050"/>
          </a:xfrm>
        </p:spPr>
        <p:txBody>
          <a:bodyPr/>
          <a:lstStyle/>
          <a:p>
            <a:pPr algn="just">
              <a:lnSpc>
                <a:spcPct val="90000"/>
              </a:lnSpc>
              <a:buSzPct val="110000"/>
              <a:buFont typeface="Monotype Sorts" pitchFamily="2" charset="2"/>
              <a:buChar char="n"/>
              <a:defRPr/>
            </a:pPr>
            <a:r>
              <a:rPr lang="en-US" altLang="cs-CZ" sz="2000" dirty="0">
                <a:solidFill>
                  <a:schemeClr val="accent2"/>
                </a:solidFill>
              </a:rPr>
              <a:t>an </a:t>
            </a:r>
            <a:r>
              <a:rPr lang="en-US" altLang="cs-CZ" sz="2000" b="1" dirty="0">
                <a:solidFill>
                  <a:schemeClr val="accent2"/>
                </a:solidFill>
              </a:rPr>
              <a:t>integral part of </a:t>
            </a:r>
            <a:r>
              <a:rPr lang="en-US" altLang="cs-CZ" sz="2000" b="1" dirty="0" err="1">
                <a:solidFill>
                  <a:schemeClr val="accent2"/>
                </a:solidFill>
              </a:rPr>
              <a:t>oncohaematological</a:t>
            </a:r>
            <a:r>
              <a:rPr lang="en-US" altLang="cs-CZ" sz="2000" b="1" dirty="0">
                <a:solidFill>
                  <a:schemeClr val="accent2"/>
                </a:solidFill>
              </a:rPr>
              <a:t> </a:t>
            </a:r>
            <a:r>
              <a:rPr lang="en-US" altLang="cs-CZ" sz="2000" dirty="0">
                <a:solidFill>
                  <a:schemeClr val="accent2"/>
                </a:solidFill>
              </a:rPr>
              <a:t>examinations (initial examinations) as well as examinations of </a:t>
            </a:r>
            <a:r>
              <a:rPr lang="en-US" altLang="cs-CZ" sz="2000" b="1" dirty="0">
                <a:solidFill>
                  <a:schemeClr val="accent2"/>
                </a:solidFill>
              </a:rPr>
              <a:t>some solid </a:t>
            </a:r>
            <a:r>
              <a:rPr lang="en-US" altLang="cs-CZ" sz="2000" b="1" dirty="0" err="1">
                <a:solidFill>
                  <a:schemeClr val="accent2"/>
                </a:solidFill>
              </a:rPr>
              <a:t>tumours</a:t>
            </a:r>
            <a:endParaRPr lang="en-US" altLang="cs-CZ" sz="2000" b="1" dirty="0">
              <a:solidFill>
                <a:schemeClr val="accent2"/>
              </a:solidFill>
            </a:endParaRPr>
          </a:p>
          <a:p>
            <a:pPr algn="just">
              <a:lnSpc>
                <a:spcPct val="90000"/>
              </a:lnSpc>
              <a:buSzPct val="110000"/>
              <a:buFont typeface="Monotype Sorts" pitchFamily="2" charset="2"/>
              <a:buChar char="n"/>
              <a:defRPr/>
            </a:pPr>
            <a:r>
              <a:rPr lang="en-US" altLang="cs-CZ" sz="2000" dirty="0">
                <a:solidFill>
                  <a:schemeClr val="accent2"/>
                </a:solidFill>
              </a:rPr>
              <a:t>cytogenetic and molecular genetic </a:t>
            </a:r>
            <a:r>
              <a:rPr lang="en-US" altLang="cs-CZ" sz="2000" b="1" dirty="0">
                <a:solidFill>
                  <a:schemeClr val="accent2"/>
                </a:solidFill>
              </a:rPr>
              <a:t>methods</a:t>
            </a:r>
            <a:r>
              <a:rPr lang="en-US" altLang="cs-CZ" sz="2000" dirty="0">
                <a:solidFill>
                  <a:schemeClr val="accent2"/>
                </a:solidFill>
              </a:rPr>
              <a:t> used in oncology are </a:t>
            </a:r>
            <a:r>
              <a:rPr lang="en-US" altLang="cs-CZ" sz="2000" b="1" dirty="0">
                <a:solidFill>
                  <a:schemeClr val="accent2"/>
                </a:solidFill>
              </a:rPr>
              <a:t>part of the diagnosis </a:t>
            </a:r>
            <a:r>
              <a:rPr lang="en-US" altLang="cs-CZ" sz="2000" dirty="0">
                <a:solidFill>
                  <a:schemeClr val="accent2"/>
                </a:solidFill>
              </a:rPr>
              <a:t>and treatment of many malignancies in the sense of:</a:t>
            </a:r>
          </a:p>
          <a:p>
            <a:pPr lvl="1" algn="just">
              <a:lnSpc>
                <a:spcPct val="90000"/>
              </a:lnSpc>
              <a:buSzPct val="110000"/>
              <a:defRPr/>
            </a:pPr>
            <a:r>
              <a:rPr lang="en-US" altLang="cs-CZ" sz="1600" b="1" dirty="0" smtClean="0">
                <a:solidFill>
                  <a:schemeClr val="accent2"/>
                </a:solidFill>
              </a:rPr>
              <a:t>clarifying </a:t>
            </a:r>
            <a:r>
              <a:rPr lang="en-US" altLang="cs-CZ" sz="1600" b="1" dirty="0">
                <a:solidFill>
                  <a:schemeClr val="accent2"/>
                </a:solidFill>
              </a:rPr>
              <a:t>the diagnosis, determining the prognosis</a:t>
            </a:r>
          </a:p>
          <a:p>
            <a:pPr lvl="1" algn="just">
              <a:lnSpc>
                <a:spcPct val="90000"/>
              </a:lnSpc>
              <a:buSzPct val="110000"/>
              <a:defRPr/>
            </a:pPr>
            <a:r>
              <a:rPr lang="en-US" altLang="cs-CZ" sz="1600" b="1" dirty="0" smtClean="0">
                <a:solidFill>
                  <a:schemeClr val="accent2"/>
                </a:solidFill>
              </a:rPr>
              <a:t>stratification </a:t>
            </a:r>
            <a:r>
              <a:rPr lang="en-US" altLang="cs-CZ" sz="1600" b="1" dirty="0">
                <a:solidFill>
                  <a:schemeClr val="accent2"/>
                </a:solidFill>
              </a:rPr>
              <a:t>of patients, determination of treatment strategy</a:t>
            </a:r>
          </a:p>
          <a:p>
            <a:pPr lvl="1" algn="just">
              <a:lnSpc>
                <a:spcPct val="90000"/>
              </a:lnSpc>
              <a:buSzPct val="110000"/>
              <a:defRPr/>
            </a:pPr>
            <a:r>
              <a:rPr lang="en-US" altLang="cs-CZ" sz="1600" b="1" dirty="0">
                <a:solidFill>
                  <a:schemeClr val="accent2"/>
                </a:solidFill>
              </a:rPr>
              <a:t>differential diagnosis</a:t>
            </a:r>
          </a:p>
          <a:p>
            <a:pPr lvl="1" algn="just">
              <a:lnSpc>
                <a:spcPct val="90000"/>
              </a:lnSpc>
              <a:buSzPct val="110000"/>
              <a:defRPr/>
            </a:pPr>
            <a:r>
              <a:rPr lang="en-US" altLang="cs-CZ" sz="1600" b="1" dirty="0" smtClean="0">
                <a:solidFill>
                  <a:schemeClr val="accent2"/>
                </a:solidFill>
              </a:rPr>
              <a:t>treatment </a:t>
            </a:r>
            <a:r>
              <a:rPr lang="en-US" altLang="cs-CZ" sz="1600" b="1" dirty="0">
                <a:solidFill>
                  <a:schemeClr val="accent2"/>
                </a:solidFill>
              </a:rPr>
              <a:t>monitoring (prediction of sensitivity to treatment)</a:t>
            </a:r>
          </a:p>
          <a:p>
            <a:pPr lvl="1" algn="just">
              <a:lnSpc>
                <a:spcPct val="90000"/>
              </a:lnSpc>
              <a:buSzPct val="110000"/>
              <a:defRPr/>
            </a:pPr>
            <a:r>
              <a:rPr lang="en-US" altLang="cs-CZ" sz="1600" b="1" dirty="0" smtClean="0">
                <a:solidFill>
                  <a:schemeClr val="accent2"/>
                </a:solidFill>
              </a:rPr>
              <a:t>monitoring </a:t>
            </a:r>
            <a:r>
              <a:rPr lang="en-US" altLang="cs-CZ" sz="1600" b="1" dirty="0">
                <a:solidFill>
                  <a:schemeClr val="accent2"/>
                </a:solidFill>
              </a:rPr>
              <a:t>residual disease after transplantation</a:t>
            </a:r>
          </a:p>
          <a:p>
            <a:pPr lvl="1" algn="just">
              <a:lnSpc>
                <a:spcPct val="90000"/>
              </a:lnSpc>
              <a:buSzPct val="110000"/>
              <a:defRPr/>
            </a:pPr>
            <a:r>
              <a:rPr lang="en-US" altLang="cs-CZ" sz="1600" b="1" dirty="0" smtClean="0">
                <a:solidFill>
                  <a:schemeClr val="accent2"/>
                </a:solidFill>
              </a:rPr>
              <a:t>prediction </a:t>
            </a:r>
            <a:r>
              <a:rPr lang="en-US" altLang="cs-CZ" sz="1600" b="1" dirty="0">
                <a:solidFill>
                  <a:schemeClr val="accent2"/>
                </a:solidFill>
              </a:rPr>
              <a:t>of the likely course of the disease</a:t>
            </a:r>
          </a:p>
          <a:p>
            <a:pPr lvl="1" algn="just">
              <a:lnSpc>
                <a:spcPct val="90000"/>
              </a:lnSpc>
              <a:buSzPct val="110000"/>
              <a:defRPr/>
            </a:pPr>
            <a:r>
              <a:rPr lang="en-US" altLang="cs-CZ" sz="1600" b="1" dirty="0" smtClean="0">
                <a:solidFill>
                  <a:schemeClr val="accent2"/>
                </a:solidFill>
              </a:rPr>
              <a:t>localization </a:t>
            </a:r>
            <a:r>
              <a:rPr lang="en-US" altLang="cs-CZ" sz="1600" b="1" dirty="0">
                <a:solidFill>
                  <a:schemeClr val="accent2"/>
                </a:solidFill>
              </a:rPr>
              <a:t>of proto-oncogenes and </a:t>
            </a:r>
            <a:r>
              <a:rPr lang="en-US" altLang="cs-CZ" sz="1600" b="1" dirty="0" smtClean="0">
                <a:solidFill>
                  <a:schemeClr val="accent2"/>
                </a:solidFill>
              </a:rPr>
              <a:t>tumor </a:t>
            </a:r>
            <a:r>
              <a:rPr lang="en-US" altLang="cs-CZ" sz="1600" b="1" dirty="0">
                <a:solidFill>
                  <a:schemeClr val="accent2"/>
                </a:solidFill>
              </a:rPr>
              <a:t>suppressor genes</a:t>
            </a:r>
          </a:p>
          <a:p>
            <a:pPr algn="just">
              <a:lnSpc>
                <a:spcPct val="90000"/>
              </a:lnSpc>
              <a:buSzPct val="110000"/>
              <a:buFont typeface="Monotype Sorts" pitchFamily="2" charset="2"/>
              <a:buChar char="n"/>
              <a:defRPr/>
            </a:pPr>
            <a:endParaRPr lang="en-US" altLang="cs-CZ" sz="2000" dirty="0">
              <a:solidFill>
                <a:schemeClr val="accent2"/>
              </a:solidFill>
            </a:endParaRPr>
          </a:p>
          <a:p>
            <a:pPr algn="just">
              <a:lnSpc>
                <a:spcPct val="90000"/>
              </a:lnSpc>
              <a:buSzPct val="110000"/>
              <a:buFont typeface="Monotype Sorts" pitchFamily="2" charset="2"/>
              <a:buChar char="n"/>
              <a:defRPr/>
            </a:pPr>
            <a:r>
              <a:rPr lang="en-US" altLang="cs-CZ" sz="2000" dirty="0">
                <a:solidFill>
                  <a:schemeClr val="accent2"/>
                </a:solidFill>
              </a:rPr>
              <a:t>the </a:t>
            </a:r>
            <a:r>
              <a:rPr lang="en-US" altLang="cs-CZ" sz="2000" b="1" dirty="0">
                <a:solidFill>
                  <a:schemeClr val="accent2"/>
                </a:solidFill>
              </a:rPr>
              <a:t>importance</a:t>
            </a:r>
            <a:r>
              <a:rPr lang="en-US" altLang="cs-CZ" sz="2000" dirty="0">
                <a:solidFill>
                  <a:schemeClr val="accent2"/>
                </a:solidFill>
              </a:rPr>
              <a:t> of cytogenetic and molecular </a:t>
            </a:r>
            <a:r>
              <a:rPr lang="en-US" altLang="cs-CZ" sz="2000" b="1" dirty="0">
                <a:solidFill>
                  <a:schemeClr val="accent2"/>
                </a:solidFill>
              </a:rPr>
              <a:t>genetic testing </a:t>
            </a:r>
            <a:r>
              <a:rPr lang="en-US" altLang="cs-CZ" sz="2000" dirty="0">
                <a:solidFill>
                  <a:schemeClr val="accent2"/>
                </a:solidFill>
              </a:rPr>
              <a:t>in </a:t>
            </a:r>
            <a:r>
              <a:rPr lang="en-US" altLang="cs-CZ" sz="2000" dirty="0" smtClean="0">
                <a:solidFill>
                  <a:schemeClr val="accent2"/>
                </a:solidFill>
              </a:rPr>
              <a:t>hematological </a:t>
            </a:r>
            <a:r>
              <a:rPr lang="en-US" altLang="cs-CZ" sz="2000" dirty="0">
                <a:solidFill>
                  <a:schemeClr val="accent2"/>
                </a:solidFill>
              </a:rPr>
              <a:t>malignancies is also </a:t>
            </a:r>
            <a:r>
              <a:rPr lang="en-US" altLang="cs-CZ" sz="2000" b="1" dirty="0" smtClean="0">
                <a:solidFill>
                  <a:schemeClr val="accent2"/>
                </a:solidFill>
              </a:rPr>
              <a:t>emphasized</a:t>
            </a:r>
            <a:r>
              <a:rPr lang="en-US" altLang="cs-CZ" sz="2000" dirty="0" smtClean="0">
                <a:solidFill>
                  <a:schemeClr val="accent2"/>
                </a:solidFill>
              </a:rPr>
              <a:t> </a:t>
            </a:r>
            <a:r>
              <a:rPr lang="en-US" altLang="cs-CZ" sz="2000" dirty="0">
                <a:solidFill>
                  <a:schemeClr val="accent2"/>
                </a:solidFill>
              </a:rPr>
              <a:t>in the classification of </a:t>
            </a:r>
            <a:r>
              <a:rPr lang="en-US" altLang="cs-CZ" sz="2000" b="1" dirty="0">
                <a:solidFill>
                  <a:schemeClr val="accent2"/>
                </a:solidFill>
              </a:rPr>
              <a:t>myeloid certain cancers</a:t>
            </a:r>
            <a:r>
              <a:rPr lang="en-US" altLang="cs-CZ" sz="2000" dirty="0">
                <a:solidFill>
                  <a:schemeClr val="accent2"/>
                </a:solidFill>
              </a:rPr>
              <a:t>, where separate entities with specific genetic changes </a:t>
            </a:r>
            <a:r>
              <a:rPr lang="en-US" altLang="cs-CZ" sz="2000" b="1" dirty="0">
                <a:solidFill>
                  <a:schemeClr val="accent2"/>
                </a:solidFill>
              </a:rPr>
              <a:t>are distinguished</a:t>
            </a:r>
          </a:p>
          <a:p>
            <a:pPr algn="just">
              <a:lnSpc>
                <a:spcPct val="90000"/>
              </a:lnSpc>
              <a:buSzPct val="110000"/>
              <a:buFont typeface="Monotype Sorts" pitchFamily="2" charset="2"/>
              <a:buChar char="n"/>
              <a:defRPr/>
            </a:pPr>
            <a:endParaRPr lang="cs-CZ" altLang="cs-CZ" sz="2000" dirty="0" smtClean="0">
              <a:solidFill>
                <a:schemeClr val="accent2"/>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42925" y="548680"/>
            <a:ext cx="7989888" cy="866155"/>
          </a:xfrm>
        </p:spPr>
        <p:txBody>
          <a:bodyPr/>
          <a:lstStyle/>
          <a:p>
            <a:r>
              <a:rPr lang="cs-CZ" altLang="cs-CZ" sz="2800" b="1" dirty="0" err="1" smtClean="0">
                <a:latin typeface="+mn-lt"/>
              </a:rPr>
              <a:t>Techniques</a:t>
            </a:r>
            <a:r>
              <a:rPr lang="cs-CZ" altLang="cs-CZ" sz="2800" b="1" dirty="0" smtClean="0">
                <a:latin typeface="+mn-lt"/>
              </a:rPr>
              <a:t> </a:t>
            </a:r>
            <a:r>
              <a:rPr lang="cs-CZ" altLang="cs-CZ" sz="2800" b="1" dirty="0" err="1" smtClean="0">
                <a:latin typeface="+mn-lt"/>
              </a:rPr>
              <a:t>used</a:t>
            </a:r>
            <a:r>
              <a:rPr lang="cs-CZ" altLang="cs-CZ" sz="2800" b="1" dirty="0" smtClean="0">
                <a:latin typeface="+mn-lt"/>
              </a:rPr>
              <a:t> </a:t>
            </a:r>
            <a:r>
              <a:rPr lang="cs-CZ" altLang="cs-CZ" sz="2800" b="1" dirty="0" err="1" smtClean="0">
                <a:latin typeface="+mn-lt"/>
              </a:rPr>
              <a:t>for</a:t>
            </a:r>
            <a:r>
              <a:rPr lang="cs-CZ" altLang="cs-CZ" sz="2800" b="1" dirty="0" smtClean="0">
                <a:latin typeface="+mn-lt"/>
              </a:rPr>
              <a:t> </a:t>
            </a:r>
            <a:r>
              <a:rPr lang="cs-CZ" altLang="cs-CZ" sz="2800" b="1" dirty="0" err="1" smtClean="0">
                <a:latin typeface="+mn-lt"/>
              </a:rPr>
              <a:t>detection</a:t>
            </a:r>
            <a:r>
              <a:rPr lang="cs-CZ" altLang="cs-CZ" sz="2800" b="1" dirty="0" smtClean="0">
                <a:latin typeface="+mn-lt"/>
              </a:rPr>
              <a:t> </a:t>
            </a:r>
            <a:r>
              <a:rPr lang="cs-CZ" altLang="cs-CZ" sz="2800" b="1" dirty="0" err="1" smtClean="0">
                <a:latin typeface="+mn-lt"/>
              </a:rPr>
              <a:t>of</a:t>
            </a:r>
            <a:r>
              <a:rPr lang="cs-CZ" altLang="cs-CZ" sz="2800" b="1" dirty="0" smtClean="0">
                <a:latin typeface="+mn-lt"/>
              </a:rPr>
              <a:t> </a:t>
            </a:r>
            <a:r>
              <a:rPr lang="cs-CZ" altLang="cs-CZ" sz="2800" b="1" dirty="0" err="1" smtClean="0">
                <a:latin typeface="+mn-lt"/>
              </a:rPr>
              <a:t>CHAs</a:t>
            </a:r>
            <a:r>
              <a:rPr lang="cs-CZ" altLang="cs-CZ" sz="2800" b="1" dirty="0" smtClean="0">
                <a:latin typeface="+mn-lt"/>
              </a:rPr>
              <a:t> in tumor </a:t>
            </a:r>
            <a:r>
              <a:rPr lang="cs-CZ" altLang="cs-CZ" sz="2800" b="1" dirty="0" err="1" smtClean="0">
                <a:latin typeface="+mn-lt"/>
              </a:rPr>
              <a:t>diseases</a:t>
            </a:r>
            <a:endParaRPr lang="cs-CZ" altLang="cs-CZ" dirty="0" smtClean="0"/>
          </a:p>
        </p:txBody>
      </p:sp>
      <p:sp>
        <p:nvSpPr>
          <p:cNvPr id="9219" name="Rectangle 3"/>
          <p:cNvSpPr>
            <a:spLocks noGrp="1" noChangeArrowheads="1"/>
          </p:cNvSpPr>
          <p:nvPr>
            <p:ph type="body" idx="1"/>
          </p:nvPr>
        </p:nvSpPr>
        <p:spPr>
          <a:xfrm>
            <a:off x="684213" y="1484313"/>
            <a:ext cx="7848600" cy="4114800"/>
          </a:xfrm>
        </p:spPr>
        <p:txBody>
          <a:bodyPr/>
          <a:lstStyle/>
          <a:p>
            <a:pPr>
              <a:lnSpc>
                <a:spcPct val="90000"/>
              </a:lnSpc>
              <a:defRPr/>
            </a:pPr>
            <a:r>
              <a:rPr lang="cs-CZ" altLang="cs-CZ" sz="2000" dirty="0" smtClean="0">
                <a:solidFill>
                  <a:srgbClr val="FFFF00"/>
                </a:solidFill>
              </a:rPr>
              <a:t>Standard G- </a:t>
            </a:r>
            <a:r>
              <a:rPr lang="cs-CZ" altLang="cs-CZ" sz="2000" dirty="0" err="1" smtClean="0">
                <a:solidFill>
                  <a:srgbClr val="FFFF00"/>
                </a:solidFill>
              </a:rPr>
              <a:t>banding</a:t>
            </a:r>
            <a:endParaRPr lang="cs-CZ" altLang="cs-CZ" sz="2000" dirty="0">
              <a:solidFill>
                <a:srgbClr val="FFFF00"/>
              </a:solidFill>
            </a:endParaRPr>
          </a:p>
          <a:p>
            <a:pPr>
              <a:lnSpc>
                <a:spcPct val="90000"/>
              </a:lnSpc>
              <a:defRPr/>
            </a:pPr>
            <a:endParaRPr lang="cs-CZ" altLang="cs-CZ" sz="2000" dirty="0">
              <a:solidFill>
                <a:srgbClr val="FFFF00"/>
              </a:solidFill>
            </a:endParaRPr>
          </a:p>
          <a:p>
            <a:pPr>
              <a:lnSpc>
                <a:spcPct val="90000"/>
              </a:lnSpc>
              <a:defRPr/>
            </a:pPr>
            <a:r>
              <a:rPr lang="cs-CZ" altLang="cs-CZ" sz="2000" b="1" dirty="0">
                <a:solidFill>
                  <a:srgbClr val="FFFF00"/>
                </a:solidFill>
              </a:rPr>
              <a:t>Fluorescence in </a:t>
            </a:r>
            <a:r>
              <a:rPr lang="cs-CZ" altLang="cs-CZ" sz="2000" b="1" dirty="0" err="1">
                <a:solidFill>
                  <a:srgbClr val="FFFF00"/>
                </a:solidFill>
              </a:rPr>
              <a:t>situ</a:t>
            </a:r>
            <a:r>
              <a:rPr lang="cs-CZ" altLang="cs-CZ" sz="2000" b="1" dirty="0">
                <a:solidFill>
                  <a:srgbClr val="FFFF00"/>
                </a:solidFill>
              </a:rPr>
              <a:t> </a:t>
            </a:r>
            <a:r>
              <a:rPr lang="cs-CZ" altLang="cs-CZ" sz="2000" b="1" dirty="0" err="1">
                <a:solidFill>
                  <a:srgbClr val="FFFF00"/>
                </a:solidFill>
              </a:rPr>
              <a:t>hybridization</a:t>
            </a:r>
            <a:r>
              <a:rPr lang="cs-CZ" altLang="cs-CZ" sz="2000" b="1" dirty="0">
                <a:solidFill>
                  <a:srgbClr val="FFFF00"/>
                </a:solidFill>
              </a:rPr>
              <a:t> (FISH) - </a:t>
            </a:r>
            <a:r>
              <a:rPr lang="cs-CZ" altLang="cs-CZ" sz="2000" b="1" dirty="0" err="1">
                <a:solidFill>
                  <a:srgbClr val="FFFF00"/>
                </a:solidFill>
              </a:rPr>
              <a:t>especially</a:t>
            </a:r>
            <a:r>
              <a:rPr lang="cs-CZ" altLang="cs-CZ" sz="2000" b="1" dirty="0">
                <a:solidFill>
                  <a:srgbClr val="FFFF00"/>
                </a:solidFill>
              </a:rPr>
              <a:t> I-FISH - </a:t>
            </a:r>
            <a:r>
              <a:rPr lang="cs-CZ" altLang="cs-CZ" sz="2000" b="1" dirty="0" err="1">
                <a:solidFill>
                  <a:srgbClr val="FFFF00"/>
                </a:solidFill>
              </a:rPr>
              <a:t>specific</a:t>
            </a:r>
            <a:r>
              <a:rPr lang="cs-CZ" altLang="cs-CZ" sz="2000" b="1" dirty="0">
                <a:solidFill>
                  <a:srgbClr val="FFFF00"/>
                </a:solidFill>
              </a:rPr>
              <a:t> </a:t>
            </a:r>
            <a:r>
              <a:rPr lang="cs-CZ" altLang="cs-CZ" sz="2000" b="1" dirty="0" err="1">
                <a:solidFill>
                  <a:srgbClr val="FFFF00"/>
                </a:solidFill>
              </a:rPr>
              <a:t>probes</a:t>
            </a:r>
            <a:r>
              <a:rPr lang="cs-CZ" altLang="cs-CZ" sz="2000" b="1" dirty="0">
                <a:solidFill>
                  <a:srgbClr val="FFFF00"/>
                </a:solidFill>
              </a:rPr>
              <a:t> </a:t>
            </a:r>
            <a:r>
              <a:rPr lang="cs-CZ" altLang="cs-CZ" sz="2000" b="1" dirty="0" err="1">
                <a:solidFill>
                  <a:srgbClr val="FFFF00"/>
                </a:solidFill>
              </a:rPr>
              <a:t>for</a:t>
            </a:r>
            <a:r>
              <a:rPr lang="cs-CZ" altLang="cs-CZ" sz="2000" b="1" dirty="0">
                <a:solidFill>
                  <a:srgbClr val="FFFF00"/>
                </a:solidFill>
              </a:rPr>
              <a:t> tumor </a:t>
            </a:r>
            <a:r>
              <a:rPr lang="cs-CZ" altLang="cs-CZ" sz="2000" b="1" dirty="0" err="1">
                <a:solidFill>
                  <a:srgbClr val="FFFF00"/>
                </a:solidFill>
              </a:rPr>
              <a:t>investigation</a:t>
            </a:r>
            <a:r>
              <a:rPr lang="cs-CZ" altLang="cs-CZ" sz="2000" b="1" dirty="0">
                <a:solidFill>
                  <a:srgbClr val="FFFF00"/>
                </a:solidFill>
              </a:rPr>
              <a:t> - </a:t>
            </a:r>
            <a:r>
              <a:rPr lang="cs-CZ" altLang="cs-CZ" sz="2000" b="1" dirty="0" err="1">
                <a:solidFill>
                  <a:srgbClr val="FFFF00"/>
                </a:solidFill>
              </a:rPr>
              <a:t>deletion</a:t>
            </a:r>
            <a:r>
              <a:rPr lang="cs-CZ" altLang="cs-CZ" sz="2000" b="1" dirty="0">
                <a:solidFill>
                  <a:srgbClr val="FFFF00"/>
                </a:solidFill>
              </a:rPr>
              <a:t>, </a:t>
            </a:r>
            <a:r>
              <a:rPr lang="cs-CZ" altLang="cs-CZ" sz="2000" b="1" dirty="0" err="1">
                <a:solidFill>
                  <a:srgbClr val="FFFF00"/>
                </a:solidFill>
              </a:rPr>
              <a:t>translocation</a:t>
            </a:r>
            <a:r>
              <a:rPr lang="cs-CZ" altLang="cs-CZ" sz="2000" b="1" dirty="0">
                <a:solidFill>
                  <a:srgbClr val="FFFF00"/>
                </a:solidFill>
              </a:rPr>
              <a:t>, </a:t>
            </a:r>
            <a:r>
              <a:rPr lang="cs-CZ" altLang="cs-CZ" sz="2000" b="1" dirty="0" err="1">
                <a:solidFill>
                  <a:srgbClr val="FFFF00"/>
                </a:solidFill>
              </a:rPr>
              <a:t>inversion</a:t>
            </a:r>
            <a:r>
              <a:rPr lang="cs-CZ" altLang="cs-CZ" sz="2000" b="1" dirty="0">
                <a:solidFill>
                  <a:srgbClr val="FFFF00"/>
                </a:solidFill>
              </a:rPr>
              <a:t>....!!! </a:t>
            </a:r>
          </a:p>
          <a:p>
            <a:pPr>
              <a:lnSpc>
                <a:spcPct val="90000"/>
              </a:lnSpc>
              <a:defRPr/>
            </a:pPr>
            <a:r>
              <a:rPr lang="cs-CZ" altLang="cs-CZ" sz="2000" b="1" dirty="0">
                <a:solidFill>
                  <a:srgbClr val="FFFF00"/>
                </a:solidFill>
              </a:rPr>
              <a:t>- </a:t>
            </a:r>
            <a:r>
              <a:rPr lang="cs-CZ" altLang="cs-CZ" sz="2000" dirty="0" err="1">
                <a:solidFill>
                  <a:srgbClr val="FFFF00"/>
                </a:solidFill>
              </a:rPr>
              <a:t>always</a:t>
            </a:r>
            <a:r>
              <a:rPr lang="cs-CZ" altLang="cs-CZ" sz="2000" dirty="0">
                <a:solidFill>
                  <a:srgbClr val="FFFF00"/>
                </a:solidFill>
              </a:rPr>
              <a:t> set a </a:t>
            </a:r>
            <a:r>
              <a:rPr lang="cs-CZ" altLang="cs-CZ" sz="2000" dirty="0" err="1">
                <a:solidFill>
                  <a:srgbClr val="FFFF00"/>
                </a:solidFill>
              </a:rPr>
              <a:t>cut</a:t>
            </a:r>
            <a:r>
              <a:rPr lang="cs-CZ" altLang="cs-CZ" sz="2000" dirty="0">
                <a:solidFill>
                  <a:srgbClr val="FFFF00"/>
                </a:solidFill>
              </a:rPr>
              <a:t> </a:t>
            </a:r>
            <a:r>
              <a:rPr lang="cs-CZ" altLang="cs-CZ" sz="2000" dirty="0" err="1">
                <a:solidFill>
                  <a:srgbClr val="FFFF00"/>
                </a:solidFill>
              </a:rPr>
              <a:t>off</a:t>
            </a:r>
            <a:r>
              <a:rPr lang="cs-CZ" altLang="cs-CZ" sz="2000" dirty="0">
                <a:solidFill>
                  <a:srgbClr val="FFFF00"/>
                </a:solidFill>
              </a:rPr>
              <a:t> </a:t>
            </a:r>
            <a:r>
              <a:rPr lang="cs-CZ" altLang="cs-CZ" sz="2000" dirty="0" err="1">
                <a:solidFill>
                  <a:srgbClr val="FFFF00"/>
                </a:solidFill>
              </a:rPr>
              <a:t>for</a:t>
            </a:r>
            <a:r>
              <a:rPr lang="cs-CZ" altLang="cs-CZ" sz="2000" dirty="0">
                <a:solidFill>
                  <a:srgbClr val="FFFF00"/>
                </a:solidFill>
              </a:rPr>
              <a:t> a </a:t>
            </a:r>
            <a:r>
              <a:rPr lang="cs-CZ" altLang="cs-CZ" sz="2000" dirty="0" err="1">
                <a:solidFill>
                  <a:srgbClr val="FFFF00"/>
                </a:solidFill>
              </a:rPr>
              <a:t>given</a:t>
            </a:r>
            <a:r>
              <a:rPr lang="cs-CZ" altLang="cs-CZ" sz="2000" dirty="0">
                <a:solidFill>
                  <a:srgbClr val="FFFF00"/>
                </a:solidFill>
              </a:rPr>
              <a:t> </a:t>
            </a:r>
            <a:r>
              <a:rPr lang="cs-CZ" altLang="cs-CZ" sz="2000" dirty="0" err="1">
                <a:solidFill>
                  <a:srgbClr val="FFFF00"/>
                </a:solidFill>
              </a:rPr>
              <a:t>probe</a:t>
            </a:r>
            <a:r>
              <a:rPr lang="cs-CZ" altLang="cs-CZ" sz="2000" dirty="0">
                <a:solidFill>
                  <a:srgbClr val="FFFF00"/>
                </a:solidFill>
              </a:rPr>
              <a:t> !</a:t>
            </a:r>
          </a:p>
          <a:p>
            <a:pPr>
              <a:lnSpc>
                <a:spcPct val="90000"/>
              </a:lnSpc>
              <a:defRPr/>
            </a:pPr>
            <a:endParaRPr lang="cs-CZ" altLang="cs-CZ" sz="2000" dirty="0">
              <a:solidFill>
                <a:srgbClr val="FFFF00"/>
              </a:solidFill>
            </a:endParaRPr>
          </a:p>
          <a:p>
            <a:pPr>
              <a:lnSpc>
                <a:spcPct val="90000"/>
              </a:lnSpc>
              <a:defRPr/>
            </a:pPr>
            <a:r>
              <a:rPr lang="cs-CZ" altLang="cs-CZ" sz="2000" b="1" dirty="0" err="1">
                <a:solidFill>
                  <a:srgbClr val="FFFF00"/>
                </a:solidFill>
              </a:rPr>
              <a:t>Additional</a:t>
            </a:r>
            <a:r>
              <a:rPr lang="cs-CZ" altLang="cs-CZ" sz="2000" b="1" dirty="0">
                <a:solidFill>
                  <a:srgbClr val="FFFF00"/>
                </a:solidFill>
              </a:rPr>
              <a:t> </a:t>
            </a:r>
            <a:r>
              <a:rPr lang="cs-CZ" altLang="cs-CZ" sz="2000" b="1" dirty="0" err="1">
                <a:solidFill>
                  <a:srgbClr val="FFFF00"/>
                </a:solidFill>
              </a:rPr>
              <a:t>methods</a:t>
            </a:r>
            <a:endParaRPr lang="cs-CZ" altLang="cs-CZ" sz="2000" b="1" dirty="0">
              <a:solidFill>
                <a:srgbClr val="FFFF00"/>
              </a:solidFill>
            </a:endParaRPr>
          </a:p>
          <a:p>
            <a:pPr>
              <a:lnSpc>
                <a:spcPct val="90000"/>
              </a:lnSpc>
              <a:defRPr/>
            </a:pPr>
            <a:r>
              <a:rPr lang="cs-CZ" altLang="cs-CZ" sz="2000" dirty="0" err="1">
                <a:solidFill>
                  <a:srgbClr val="FFFF00"/>
                </a:solidFill>
              </a:rPr>
              <a:t>Multicolor</a:t>
            </a:r>
            <a:r>
              <a:rPr lang="cs-CZ" altLang="cs-CZ" sz="2000" dirty="0">
                <a:solidFill>
                  <a:srgbClr val="FFFF00"/>
                </a:solidFill>
              </a:rPr>
              <a:t> FISH (M-FISH, SKY)</a:t>
            </a:r>
          </a:p>
          <a:p>
            <a:pPr>
              <a:lnSpc>
                <a:spcPct val="90000"/>
              </a:lnSpc>
              <a:defRPr/>
            </a:pPr>
            <a:endParaRPr lang="cs-CZ" altLang="cs-CZ" sz="2000" dirty="0">
              <a:solidFill>
                <a:srgbClr val="FFFF00"/>
              </a:solidFill>
            </a:endParaRPr>
          </a:p>
          <a:p>
            <a:pPr>
              <a:lnSpc>
                <a:spcPct val="90000"/>
              </a:lnSpc>
              <a:defRPr/>
            </a:pPr>
            <a:r>
              <a:rPr lang="cs-CZ" altLang="cs-CZ" sz="2000" dirty="0" err="1">
                <a:solidFill>
                  <a:srgbClr val="FFFF00"/>
                </a:solidFill>
              </a:rPr>
              <a:t>Multicolor</a:t>
            </a:r>
            <a:r>
              <a:rPr lang="cs-CZ" altLang="cs-CZ" sz="2000" dirty="0">
                <a:solidFill>
                  <a:srgbClr val="FFFF00"/>
                </a:solidFill>
              </a:rPr>
              <a:t> </a:t>
            </a:r>
            <a:r>
              <a:rPr lang="cs-CZ" altLang="cs-CZ" sz="2000" dirty="0" err="1">
                <a:solidFill>
                  <a:srgbClr val="FFFF00"/>
                </a:solidFill>
              </a:rPr>
              <a:t>banding</a:t>
            </a:r>
            <a:r>
              <a:rPr lang="cs-CZ" altLang="cs-CZ" sz="2000" dirty="0">
                <a:solidFill>
                  <a:srgbClr val="FFFF00"/>
                </a:solidFill>
              </a:rPr>
              <a:t> (M-BAND - </a:t>
            </a:r>
            <a:r>
              <a:rPr lang="cs-CZ" altLang="cs-CZ" sz="2000" dirty="0" err="1">
                <a:solidFill>
                  <a:srgbClr val="FFFF00"/>
                </a:solidFill>
              </a:rPr>
              <a:t>complex</a:t>
            </a:r>
            <a:r>
              <a:rPr lang="cs-CZ" altLang="cs-CZ" sz="2000" dirty="0">
                <a:solidFill>
                  <a:srgbClr val="FFFF00"/>
                </a:solidFill>
              </a:rPr>
              <a:t> </a:t>
            </a:r>
            <a:r>
              <a:rPr lang="cs-CZ" altLang="cs-CZ" sz="2000" dirty="0" err="1">
                <a:solidFill>
                  <a:srgbClr val="FFFF00"/>
                </a:solidFill>
              </a:rPr>
              <a:t>rearrangements</a:t>
            </a:r>
            <a:endParaRPr lang="cs-CZ" altLang="cs-CZ" sz="2000" dirty="0">
              <a:solidFill>
                <a:srgbClr val="FFFF00"/>
              </a:solidFill>
            </a:endParaRPr>
          </a:p>
          <a:p>
            <a:pPr>
              <a:lnSpc>
                <a:spcPct val="90000"/>
              </a:lnSpc>
              <a:defRPr/>
            </a:pPr>
            <a:r>
              <a:rPr lang="cs-CZ" altLang="cs-CZ" sz="2000" dirty="0" err="1">
                <a:solidFill>
                  <a:srgbClr val="FFFF00"/>
                </a:solidFill>
              </a:rPr>
              <a:t>Microchip</a:t>
            </a:r>
            <a:r>
              <a:rPr lang="cs-CZ" altLang="cs-CZ" sz="2000" dirty="0">
                <a:solidFill>
                  <a:srgbClr val="FFFF00"/>
                </a:solidFill>
              </a:rPr>
              <a:t> technology (</a:t>
            </a:r>
            <a:r>
              <a:rPr lang="cs-CZ" altLang="cs-CZ" sz="2000" dirty="0" err="1">
                <a:solidFill>
                  <a:srgbClr val="FFFF00"/>
                </a:solidFill>
              </a:rPr>
              <a:t>array</a:t>
            </a:r>
            <a:r>
              <a:rPr lang="cs-CZ" altLang="cs-CZ" sz="2000" dirty="0">
                <a:solidFill>
                  <a:srgbClr val="FFFF00"/>
                </a:solidFill>
              </a:rPr>
              <a:t>-CGH)</a:t>
            </a:r>
            <a:endParaRPr lang="cs-CZ" altLang="cs-CZ" sz="2000" dirty="0" smtClean="0">
              <a:solidFill>
                <a:srgbClr val="FFFF00"/>
              </a:solidFill>
            </a:endParaRPr>
          </a:p>
        </p:txBody>
      </p:sp>
      <p:sp>
        <p:nvSpPr>
          <p:cNvPr id="13316" name="Rectangle 4"/>
          <p:cNvSpPr>
            <a:spLocks noChangeArrowheads="1"/>
          </p:cNvSpPr>
          <p:nvPr/>
        </p:nvSpPr>
        <p:spPr bwMode="auto">
          <a:xfrm>
            <a:off x="684213" y="1412875"/>
            <a:ext cx="7993062" cy="5256213"/>
          </a:xfrm>
          <a:prstGeom prst="rect">
            <a:avLst/>
          </a:prstGeom>
          <a:noFill/>
          <a:ln w="381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5000"/>
              <a:buFont typeface="Monotype Sorts" pitchFamily="2" charset="2"/>
              <a:buChar char="l"/>
              <a:defRPr sz="3200">
                <a:solidFill>
                  <a:schemeClr val="tx1"/>
                </a:solidFill>
                <a:latin typeface="Arial CE" panose="020B0604020202020204" pitchFamily="34" charset="0"/>
              </a:defRPr>
            </a:lvl1pPr>
            <a:lvl2pPr marL="742950" indent="-285750">
              <a:spcBef>
                <a:spcPct val="20000"/>
              </a:spcBef>
              <a:buClr>
                <a:schemeClr val="folHlink"/>
              </a:buClr>
              <a:buSzPct val="80000"/>
              <a:buFont typeface="Monotype Sorts" pitchFamily="2" charset="2"/>
              <a:buChar char="n"/>
              <a:defRPr sz="2800">
                <a:solidFill>
                  <a:schemeClr val="tx1"/>
                </a:solidFill>
                <a:latin typeface="Arial CE" panose="020B0604020202020204" pitchFamily="34" charset="0"/>
              </a:defRPr>
            </a:lvl2pPr>
            <a:lvl3pPr marL="1143000" indent="-228600">
              <a:spcBef>
                <a:spcPct val="20000"/>
              </a:spcBef>
              <a:buClr>
                <a:schemeClr val="tx1"/>
              </a:buClr>
              <a:buChar char="–"/>
              <a:defRPr sz="2400">
                <a:solidFill>
                  <a:schemeClr val="tx1"/>
                </a:solidFill>
                <a:latin typeface="Arial CE" panose="020B0604020202020204" pitchFamily="34" charset="0"/>
              </a:defRPr>
            </a:lvl3pPr>
            <a:lvl4pPr marL="1600200" indent="-228600">
              <a:spcBef>
                <a:spcPct val="20000"/>
              </a:spcBef>
              <a:buClr>
                <a:schemeClr val="tx2"/>
              </a:buClr>
              <a:buSzPct val="65000"/>
              <a:buFont typeface="Monotype Sorts" pitchFamily="2" charset="2"/>
              <a:buChar char="l"/>
              <a:defRPr sz="2000">
                <a:solidFill>
                  <a:schemeClr val="tx1"/>
                </a:solidFill>
                <a:latin typeface="Arial CE" panose="020B0604020202020204" pitchFamily="34" charset="0"/>
              </a:defRPr>
            </a:lvl4pPr>
            <a:lvl5pPr marL="2057400" indent="-228600">
              <a:spcBef>
                <a:spcPct val="20000"/>
              </a:spcBef>
              <a:buClr>
                <a:schemeClr val="folHlink"/>
              </a:buClr>
              <a:buSzPct val="80000"/>
              <a:buFont typeface="Monotype Sorts" pitchFamily="2" charset="2"/>
              <a:buChar char="n"/>
              <a:defRPr sz="2000">
                <a:solidFill>
                  <a:schemeClr val="tx1"/>
                </a:solidFill>
                <a:latin typeface="Arial CE" panose="020B0604020202020204" pitchFamily="34" charset="0"/>
              </a:defRPr>
            </a:lvl5pPr>
            <a:lvl6pPr marL="25146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6pPr>
            <a:lvl7pPr marL="29718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7pPr>
            <a:lvl8pPr marL="34290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8pPr>
            <a:lvl9pPr marL="3886200" indent="-228600" eaLnBrk="0" fontAlgn="base" hangingPunct="0">
              <a:spcBef>
                <a:spcPct val="20000"/>
              </a:spcBef>
              <a:spcAft>
                <a:spcPct val="0"/>
              </a:spcAft>
              <a:buClr>
                <a:schemeClr val="folHlink"/>
              </a:buClr>
              <a:buSzPct val="80000"/>
              <a:buFont typeface="Monotype Sorts" pitchFamily="2" charset="2"/>
              <a:buChar char="n"/>
              <a:defRPr sz="2000">
                <a:solidFill>
                  <a:schemeClr val="tx1"/>
                </a:solidFill>
                <a:latin typeface="Arial CE" panose="020B0604020202020204" pitchFamily="34" charset="0"/>
              </a:defRPr>
            </a:lvl9pPr>
          </a:lstStyle>
          <a:p>
            <a:pPr>
              <a:spcBef>
                <a:spcPct val="0"/>
              </a:spcBef>
              <a:buClrTx/>
              <a:buSzTx/>
              <a:buFontTx/>
              <a:buNone/>
            </a:pPr>
            <a:endParaRPr lang="cs-CZ" altLang="cs-CZ" sz="280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37d6593c-92ae-4d08-a8da-5298d34b9140.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Brno 2000 upraveno">
  <a:themeElements>
    <a:clrScheme name="Brno 2000 upraveno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fontScheme name="Brno 2000 upraveno">
      <a:majorFont>
        <a:latin typeface="Times New Roman CE"/>
        <a:ea typeface=""/>
        <a:cs typeface=""/>
      </a:majorFont>
      <a:minorFont>
        <a:latin typeface="Arial CE"/>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800" b="0" i="0" u="none" strike="noStrike" cap="none" normalizeH="0" baseline="0" smtClean="0">
            <a:ln>
              <a:noFill/>
            </a:ln>
            <a:solidFill>
              <a:schemeClr val="tx1"/>
            </a:solidFill>
            <a:effectLst/>
            <a:latin typeface="Arial CE" charset="-1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800" b="0" i="0" u="none" strike="noStrike" cap="none" normalizeH="0" baseline="0" smtClean="0">
            <a:ln>
              <a:noFill/>
            </a:ln>
            <a:solidFill>
              <a:schemeClr val="tx1"/>
            </a:solidFill>
            <a:effectLst/>
            <a:latin typeface="Arial CE" charset="-18"/>
          </a:defRPr>
        </a:defPPr>
      </a:lstStyle>
    </a:lnDef>
  </a:objectDefaults>
  <a:extraClrSchemeLst>
    <a:extraClrScheme>
      <a:clrScheme name="Brno 2000 upraveno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Brno 2000 upraveno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Brno 2000 upraveno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C:\Dokumenty\jura\Brno 2000 upraveno.ppt</Template>
  <TotalTime>5779</TotalTime>
  <Words>2972</Words>
  <Application>Microsoft Office PowerPoint</Application>
  <PresentationFormat>Předvádění na obrazovce (4:3)</PresentationFormat>
  <Paragraphs>432</Paragraphs>
  <Slides>64</Slides>
  <Notes>9</Notes>
  <HiddenSlides>0</HiddenSlides>
  <MMClips>0</MMClips>
  <ScaleCrop>false</ScaleCrop>
  <HeadingPairs>
    <vt:vector size="8" baseType="variant">
      <vt:variant>
        <vt:lpstr>Použitá písma</vt:lpstr>
      </vt:variant>
      <vt:variant>
        <vt:i4>13</vt:i4>
      </vt:variant>
      <vt:variant>
        <vt:lpstr>Motiv</vt:lpstr>
      </vt:variant>
      <vt:variant>
        <vt:i4>1</vt:i4>
      </vt:variant>
      <vt:variant>
        <vt:lpstr>Vložené servery OLE</vt:lpstr>
      </vt:variant>
      <vt:variant>
        <vt:i4>6</vt:i4>
      </vt:variant>
      <vt:variant>
        <vt:lpstr>Nadpisy snímků</vt:lpstr>
      </vt:variant>
      <vt:variant>
        <vt:i4>64</vt:i4>
      </vt:variant>
    </vt:vector>
  </HeadingPairs>
  <TitlesOfParts>
    <vt:vector size="84" baseType="lpstr">
      <vt:lpstr>Arial</vt:lpstr>
      <vt:lpstr>Arial</vt:lpstr>
      <vt:lpstr>Arial Black</vt:lpstr>
      <vt:lpstr>Arial CE</vt:lpstr>
      <vt:lpstr>Calibri</vt:lpstr>
      <vt:lpstr>Franklin Gothic Medium</vt:lpstr>
      <vt:lpstr>Monotype Sorts</vt:lpstr>
      <vt:lpstr>Rod</vt:lpstr>
      <vt:lpstr>Tahoma</vt:lpstr>
      <vt:lpstr>Times New Roman</vt:lpstr>
      <vt:lpstr>Times New Roman CE</vt:lpstr>
      <vt:lpstr>Times New Roman Special G2</vt:lpstr>
      <vt:lpstr>Wingdings</vt:lpstr>
      <vt:lpstr>Brno 2000 upraveno</vt:lpstr>
      <vt:lpstr>Balíček</vt:lpstr>
      <vt:lpstr>Obrázek</vt:lpstr>
      <vt:lpstr>Rastrový obrázek</vt:lpstr>
      <vt:lpstr>snímek</vt:lpstr>
      <vt:lpstr>CorelPhotoPaint.Image.8</vt:lpstr>
      <vt:lpstr>Fotografie</vt:lpstr>
      <vt:lpstr>Genetic analyses in tumor diseases                                </vt:lpstr>
      <vt:lpstr>Developopmnet of tumor genetics                                (cytogenetics)</vt:lpstr>
      <vt:lpstr>Prezentace aplikace PowerPoint</vt:lpstr>
      <vt:lpstr>Prezentace aplikace PowerPoint</vt:lpstr>
      <vt:lpstr>Prezentace aplikace PowerPoint</vt:lpstr>
      <vt:lpstr>Prezentace aplikace PowerPoint</vt:lpstr>
      <vt:lpstr>Database of chromosomal aberrations in cancer</vt:lpstr>
      <vt:lpstr>The role of cytogenetic testing in oncology</vt:lpstr>
      <vt:lpstr>Techniques used for detection of CHAs in tumor diseases</vt:lpstr>
      <vt:lpstr>G-banding in tumor diseases</vt:lpstr>
      <vt:lpstr>Clonal CHAs in tumors</vt:lpstr>
      <vt:lpstr>Genome destabilization and the multistep process of tumor formation</vt:lpstr>
      <vt:lpstr>    Chromosomal aberrations in tumours - basic classification</vt:lpstr>
      <vt:lpstr>Chromosomal changes in tumours - classification according to mechanism</vt:lpstr>
      <vt:lpstr>Numerical CHAs in tumor diseases</vt:lpstr>
      <vt:lpstr>Demonstration of hyperdiploid karyotype in a patient with myeloma - 63 chromosomes</vt:lpstr>
      <vt:lpstr>Summary of whole genome profiles in 51 patients with multiple myeloma - hyperdiploid subtypes - "odd chromosome" trisomy array-CGH</vt:lpstr>
      <vt:lpstr>       Consequences of individual chromosomal aberrations in the process of carcinogenesis</vt:lpstr>
      <vt:lpstr>Translocations and tumors</vt:lpstr>
      <vt:lpstr>Consequences of individual chromosomal aberrations in the process of carcinogenesis Translations associated with creation of chimeric proteins</vt:lpstr>
      <vt:lpstr>Consequences of individual chromosomal aberrations in the process of carcinogenesis Translocations associted with protooncogen activation </vt:lpstr>
      <vt:lpstr>Examples of translocations in B cell lymphomas – involvement of  IgH  locus 14q32!</vt:lpstr>
      <vt:lpstr>Consequences of individual chromosomal aberrations in the process of carcinogenesis Deletions - examples</vt:lpstr>
      <vt:lpstr>Prezentace aplikace PowerPoint</vt:lpstr>
      <vt:lpstr>Examples of significant deletions in tumor diseases</vt:lpstr>
      <vt:lpstr>Consequences of individual chromosomal aberrations in the process of carcinogenesis Aberrations with gain of genetic material</vt:lpstr>
      <vt:lpstr>Prezentace aplikace PowerPoint</vt:lpstr>
      <vt:lpstr>Prezentace aplikace PowerPoint</vt:lpstr>
      <vt:lpstr>Complex karyotypes in tumor diseases</vt:lpstr>
      <vt:lpstr>Chromothripsis  -   new view of tumour formation (new mechanism of complex changes - discovered in 2011)</vt:lpstr>
      <vt:lpstr>Chromothripsis</vt:lpstr>
      <vt:lpstr>Prezentace aplikace PowerPoint</vt:lpstr>
      <vt:lpstr>Chromothripsis and tumor diseases</vt:lpstr>
      <vt:lpstr>Alghortim of cytogenetic/genomic analyses in cancer diseases:</vt:lpstr>
      <vt:lpstr>       Prognostic changes of chromosomal aberrations associated with negative prognosis in hematoncologic and solid cancer diseases </vt:lpstr>
      <vt:lpstr>         Chronic myeloid leukemia (CML)      1:100 000</vt:lpstr>
      <vt:lpstr>Prezentace aplikace PowerPoint</vt:lpstr>
      <vt:lpstr>Translocation t(9;22) - bcr/abl – interphase</vt:lpstr>
      <vt:lpstr>               Acute myeloid leukemia (AML) 3/100 000</vt:lpstr>
      <vt:lpstr>Prezentace aplikace PowerPoint</vt:lpstr>
      <vt:lpstr>AML aberrations</vt:lpstr>
      <vt:lpstr>                     AML aberrations</vt:lpstr>
      <vt:lpstr>            Myelodysplastic syndrome (MDS) 15/100 000</vt:lpstr>
      <vt:lpstr>                Acute lymphocytic leukemia (ALL)            </vt:lpstr>
      <vt:lpstr>Chronic Lymphocytic Leukemia</vt:lpstr>
      <vt:lpstr>Multiple myeloma</vt:lpstr>
      <vt:lpstr>Mnohočetný myelom a cytogenetika</vt:lpstr>
      <vt:lpstr>Multiple myeloma and CHAs</vt:lpstr>
      <vt:lpstr> Cell sorting in MM  pacients fluorescence immunophenotyping and interphase in situ hybridization </vt:lpstr>
      <vt:lpstr>Prognosis of disease in MM patients Effect of presence of aneuploidies</vt:lpstr>
      <vt:lpstr>Solid tumors</vt:lpstr>
      <vt:lpstr>Cytogenetics of solid tumors</vt:lpstr>
      <vt:lpstr>Cytogenetics of solid tumors</vt:lpstr>
      <vt:lpstr>Cytogenetické změny u některých solidních nádorů dětí </vt:lpstr>
      <vt:lpstr>Neurobalstoma – FISH probes</vt:lpstr>
      <vt:lpstr>Prognosis and therapy of neuroblastoma based on genomic profiles of tumor cells!</vt:lpstr>
      <vt:lpstr>Examples of FISH analyses usedin solid tumors</vt:lpstr>
      <vt:lpstr>Personalized medicine and HER -2 gene amplification in breast cancer</vt:lpstr>
      <vt:lpstr>HER-2/neu Overview</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Netypické nálezy chromozomových aberací u pacientů s CML identifikované  metodou FISH</dc:title>
  <dc:creator>EuroSan, s.r.o.</dc:creator>
  <cp:lastModifiedBy>jan smetty</cp:lastModifiedBy>
  <cp:revision>416</cp:revision>
  <cp:lastPrinted>2014-05-12T06:05:45Z</cp:lastPrinted>
  <dcterms:created xsi:type="dcterms:W3CDTF">2000-06-01T10:42:25Z</dcterms:created>
  <dcterms:modified xsi:type="dcterms:W3CDTF">2023-01-02T16:57:38Z</dcterms:modified>
</cp:coreProperties>
</file>