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0" r:id="rId3"/>
    <p:sldId id="351" r:id="rId4"/>
    <p:sldId id="352" r:id="rId5"/>
    <p:sldId id="342" r:id="rId6"/>
    <p:sldId id="349" r:id="rId7"/>
    <p:sldId id="344" r:id="rId8"/>
    <p:sldId id="343" r:id="rId9"/>
    <p:sldId id="346" r:id="rId10"/>
    <p:sldId id="347" r:id="rId11"/>
    <p:sldId id="348" r:id="rId12"/>
    <p:sldId id="353" r:id="rId13"/>
    <p:sldId id="358" r:id="rId14"/>
    <p:sldId id="354" r:id="rId15"/>
    <p:sldId id="355" r:id="rId16"/>
    <p:sldId id="356" r:id="rId17"/>
    <p:sldId id="357" r:id="rId18"/>
    <p:sldId id="363" r:id="rId19"/>
    <p:sldId id="370" r:id="rId20"/>
    <p:sldId id="361" r:id="rId21"/>
    <p:sldId id="362" r:id="rId22"/>
    <p:sldId id="367" r:id="rId23"/>
    <p:sldId id="364" r:id="rId24"/>
    <p:sldId id="365" r:id="rId25"/>
    <p:sldId id="366" r:id="rId26"/>
    <p:sldId id="368" r:id="rId27"/>
    <p:sldId id="369" r:id="rId28"/>
    <p:sldId id="376" r:id="rId29"/>
    <p:sldId id="372" r:id="rId30"/>
    <p:sldId id="373" r:id="rId31"/>
    <p:sldId id="359" r:id="rId32"/>
    <p:sldId id="374" r:id="rId33"/>
    <p:sldId id="382" r:id="rId34"/>
    <p:sldId id="377" r:id="rId35"/>
    <p:sldId id="380" r:id="rId36"/>
    <p:sldId id="378" r:id="rId37"/>
    <p:sldId id="391" r:id="rId38"/>
    <p:sldId id="381" r:id="rId39"/>
    <p:sldId id="383" r:id="rId40"/>
    <p:sldId id="389" r:id="rId41"/>
    <p:sldId id="387" r:id="rId42"/>
    <p:sldId id="385" r:id="rId43"/>
    <p:sldId id="388" r:id="rId44"/>
    <p:sldId id="390" r:id="rId45"/>
    <p:sldId id="379" r:id="rId46"/>
    <p:sldId id="384" r:id="rId47"/>
    <p:sldId id="386" r:id="rId48"/>
    <p:sldId id="392" r:id="rId49"/>
    <p:sldId id="396" r:id="rId50"/>
    <p:sldId id="393" r:id="rId51"/>
    <p:sldId id="399" r:id="rId52"/>
    <p:sldId id="394" r:id="rId53"/>
    <p:sldId id="397" r:id="rId54"/>
    <p:sldId id="398" r:id="rId55"/>
    <p:sldId id="266" r:id="rId56"/>
    <p:sldId id="310" r:id="rId57"/>
    <p:sldId id="371" r:id="rId58"/>
    <p:sldId id="345" r:id="rId59"/>
    <p:sldId id="326" r:id="rId60"/>
    <p:sldId id="327" r:id="rId61"/>
    <p:sldId id="341" r:id="rId62"/>
    <p:sldId id="276" r:id="rId6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1" d="100"/>
          <a:sy n="61" d="100"/>
        </p:scale>
        <p:origin x="48" y="6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601427-7A84-EBB8-4877-1542FB2D9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733ED0B-6CF0-5F8A-A98C-D26C9DC69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861839-FAAE-0038-2103-D885B671C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94F9-3BE9-43ED-AE96-3F0F9483E865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5638FF-5884-2F4C-462D-C66F3ED70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1CA8EB-4FAA-309C-4620-8FAABB5FB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4B5B7-D6CF-4C3C-9DD0-9B07D39F39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8020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5C4067-9F40-5281-4A49-BDC3A2285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A7496F3-0BD7-7734-55F7-6D5574A77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F3D679-C425-0EC0-DA9F-E5B2F9AC9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94F9-3BE9-43ED-AE96-3F0F9483E865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08DF84-D57E-0EE7-19E3-F535657F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A1D764-6A39-2C0A-7CDF-B40A98155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4B5B7-D6CF-4C3C-9DD0-9B07D39F39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335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842BCEA-56B6-6C4C-DCA1-CD847653E3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5FF01A6-BB9C-A2C1-FE4D-2D861EBCA7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3D5104-39CF-5FE8-DB15-21C1197DD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94F9-3BE9-43ED-AE96-3F0F9483E865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F6DDDD-38F0-680D-F1C4-9D83CE204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2C83E1-EF2B-FD32-F39E-0DAE75DC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4B5B7-D6CF-4C3C-9DD0-9B07D39F39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9454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477274-D933-155F-ECA6-24B3531A5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BB87FA-0FA8-0C9E-63F3-A142E320D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EC8681-28C7-D941-AD02-82B8FF0EB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94F9-3BE9-43ED-AE96-3F0F9483E865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D80048-3EB3-8805-8D60-94BF7D317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AF6103-D679-2141-5FC6-DA5F3AE6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4B5B7-D6CF-4C3C-9DD0-9B07D39F39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575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021F88-AA52-287F-228D-E449240F0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23E3DB0-8C88-569B-BEF0-BF4C2B840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C19D17-8EC7-A2EB-9615-332D25DD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94F9-3BE9-43ED-AE96-3F0F9483E865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25B7A7-B9D8-A73D-4884-3FD41B73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17EE52-5538-47C0-309E-63C4CD7B3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4B5B7-D6CF-4C3C-9DD0-9B07D39F39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7592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ACB0CE-CC67-123C-44B3-85FE5CC33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438148-3329-0A9F-C356-9160D1C5A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4A84702-93F4-6508-CFA2-2CA3C112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CF5E7AA-5544-EC70-7F9F-B571D416E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94F9-3BE9-43ED-AE96-3F0F9483E865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5E90837-9057-60B5-F9FE-CDB30A28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2E6110D-E573-D70C-6428-32B18525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4B5B7-D6CF-4C3C-9DD0-9B07D39F39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1551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93BD39-5065-C0C5-1418-8DAE2B155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E7F2E12-3063-19F5-C642-3F222AFCE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192842-D887-E3A4-9AD0-32689DFEC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C6DFDF2-8A5C-628E-EB9E-2FC5956322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583905F-DB8B-E43E-B36C-56F48CF29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7266586-6334-6DE2-9405-5319235BB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94F9-3BE9-43ED-AE96-3F0F9483E865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018DDC7-B469-1F11-369D-F49B5C071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344C592-3FC7-272D-01D7-DB5FE4F01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4B5B7-D6CF-4C3C-9DD0-9B07D39F39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0834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9804C5-0D55-6111-1AE0-4251C53FF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5AF6754-6126-E634-E95B-3DB227D3D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94F9-3BE9-43ED-AE96-3F0F9483E865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14CCCC9-69B9-4872-A226-ABC0EDA14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21A9523-2890-48BE-E8AD-602603E40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4B5B7-D6CF-4C3C-9DD0-9B07D39F39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761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40C7FEF-A224-0220-A54E-50A62E7F4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94F9-3BE9-43ED-AE96-3F0F9483E865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9DE5FA1-128C-A35B-9D49-36DCF1CA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7CFF583-2590-0191-1129-91217A24C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4B5B7-D6CF-4C3C-9DD0-9B07D39F39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793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1F63F-D612-1367-5905-75DB0B4E3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79A1E8-5294-BFFA-7745-E23EB67D6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6F09F43-967A-4C9C-C09E-B9F6B47E8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4996E44-8B40-4CF9-ADBF-8E30D8DC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94F9-3BE9-43ED-AE96-3F0F9483E865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B766295-20B4-AE97-86BC-ACB94FF5B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18EF518-59F6-7D57-F4CB-57DCB51D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4B5B7-D6CF-4C3C-9DD0-9B07D39F39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3543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3EB2E8-56AB-C77E-A6F2-E768FCD79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1ECB7B6-EA35-AFF3-830C-724ED0F32F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821D4C1-C626-9AC3-873F-5CE018343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EC4CFD8-3A61-FFCB-D293-BC4AA1A50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94F9-3BE9-43ED-AE96-3F0F9483E865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0B6E0CC-AD93-318D-4795-B5DA58B58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AAFA03B-46C8-0A0A-FFD8-1DFAD80CC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4B5B7-D6CF-4C3C-9DD0-9B07D39F39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8045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1F5C007-342D-A056-FC6C-33B729CF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A4B5700-778F-8243-3D57-310BB1787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AD9C16-35C5-9B56-94BD-6B1B13BADE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D94F9-3BE9-43ED-AE96-3F0F9483E865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B357F3-6382-1A08-205D-9F20DFF9F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2C7658-C08B-0DE0-14F5-1F55AB9E8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4B5B7-D6CF-4C3C-9DD0-9B07D39F39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148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forbetterscience.com/" TargetMode="External"/><Relationship Id="rId7" Type="http://schemas.openxmlformats.org/officeDocument/2006/relationships/image" Target="../media/image33.png"/><Relationship Id="rId2" Type="http://schemas.openxmlformats.org/officeDocument/2006/relationships/hyperlink" Target="https://www.science.org/content/article/potential-fabrication-research-images-threatens-key-theory-alzheimers-disease#graph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konsmallworld.com/galleries/2022-small-world-in-motion-competition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juxeOly2UE?feature=oembed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nocvedcu.cz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hyperlink" Target="https://www.biorxiv.org/content/10.1101/2021.04.13.439595v4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svg"/><Relationship Id="rId10" Type="http://schemas.openxmlformats.org/officeDocument/2006/relationships/image" Target="../media/image49.emf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hyperlink" Target="https://onlinelibrary.wiley.com/doi/10.1111/eva.13476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ekofilm.cz/progra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www.ceskatelevize.cz/porady/10441294653-hyde-park-civilizace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biologicke.ctvrtky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konsmallworld.com/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97.png"/><Relationship Id="rId7" Type="http://schemas.openxmlformats.org/officeDocument/2006/relationships/image" Target="../media/image9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ndellectures.muni.cz/" TargetMode="External"/><Relationship Id="rId5" Type="http://schemas.openxmlformats.org/officeDocument/2006/relationships/hyperlink" Target="https://en.wikipedia.org/wiki/RNA-binding_protein" TargetMode="Externa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hyperlink" Target="https://www.em.muni.cz/veda-a-vyzkum/10242-problemy-ceske-vedy-inbreeding-a-administrativa" TargetMode="External"/><Relationship Id="rId7" Type="http://schemas.openxmlformats.org/officeDocument/2006/relationships/image" Target="../media/image102.png"/><Relationship Id="rId2" Type="http://schemas.openxmlformats.org/officeDocument/2006/relationships/hyperlink" Target="https://academic.oup.com/nar/article/49/19/10895/638955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83.png"/><Relationship Id="rId9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s://www.nfneuron.cz/person/gabriel-dem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bes.cz/lecba-leukemie-bez-chemoterapie-stale-je-kam-se-posouvat-rika-detsky-onkolog-jan-stary/" TargetMode="External"/><Relationship Id="rId2" Type="http://schemas.openxmlformats.org/officeDocument/2006/relationships/hyperlink" Target="https://www.ceskatelevize.cz/porady/10441294653-hyde-park-civilizac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jpg"/><Relationship Id="rId7" Type="http://schemas.openxmlformats.org/officeDocument/2006/relationships/image" Target="../media/image118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png"/><Relationship Id="rId5" Type="http://schemas.openxmlformats.org/officeDocument/2006/relationships/image" Target="../media/image116.jpg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uni.cz/o-univerzite/fakulty-a-pracoviste/rady-a-komise/akademicky-senat/aktualne" TargetMode="External"/><Relationship Id="rId3" Type="http://schemas.openxmlformats.org/officeDocument/2006/relationships/image" Target="../media/image121.png"/><Relationship Id="rId7" Type="http://schemas.openxmlformats.org/officeDocument/2006/relationships/hyperlink" Target="https://www.sci.muni.cz/o-nas/organizacni-struktura/akademicky-senat" TargetMode="Externa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5.png"/><Relationship Id="rId7" Type="http://schemas.openxmlformats.org/officeDocument/2006/relationships/hyperlink" Target="https://www.youtube.com/watch?app=desktop&amp;v=ITtuHnAUuV4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oundcloud.com/jimpodcasts/amyloid-a-multifaceted-player-in-human-health-and-disease-bengt-winblad-and-jan-johansson" TargetMode="External"/><Relationship Id="rId5" Type="http://schemas.openxmlformats.org/officeDocument/2006/relationships/image" Target="../media/image127.png"/><Relationship Id="rId4" Type="http://schemas.openxmlformats.org/officeDocument/2006/relationships/image" Target="../media/image126.jpg"/><Relationship Id="rId9" Type="http://schemas.openxmlformats.org/officeDocument/2006/relationships/image" Target="../media/image12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hyperlink" Target="https://www.muni.cz/studenti/psychologicke-konzultace-pro-studenty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hyperlink" Target="https://bioctvrtky.cz/2019/03/15/p-slavicek-nejsme-jako-oni-anebo-jo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5.gif"/><Relationship Id="rId5" Type="http://schemas.openxmlformats.org/officeDocument/2006/relationships/image" Target="../media/image134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biologicke.ctvrtky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38.pn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RPDn2_9AZag" TargetMode="External"/><Relationship Id="rId5" Type="http://schemas.openxmlformats.org/officeDocument/2006/relationships/image" Target="../media/image79.png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jpg"/><Relationship Id="rId7" Type="http://schemas.openxmlformats.org/officeDocument/2006/relationships/image" Target="../media/image118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png"/><Relationship Id="rId5" Type="http://schemas.openxmlformats.org/officeDocument/2006/relationships/image" Target="../media/image116.jpg"/><Relationship Id="rId4" Type="http://schemas.openxmlformats.org/officeDocument/2006/relationships/image" Target="../media/image11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iologicke.ctvrtky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eminarseries.muni.cz/life-sciences/about-the-series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skatelevize.cz/porady/10441294653-hyde-park-civilizace/" TargetMode="External"/><Relationship Id="rId7" Type="http://schemas.openxmlformats.org/officeDocument/2006/relationships/image" Target="../media/image154.gif"/><Relationship Id="rId2" Type="http://schemas.openxmlformats.org/officeDocument/2006/relationships/hyperlink" Target="https://cs.wikipedia.org/wiki/Thomas_R._Cech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71.png"/><Relationship Id="rId4" Type="http://schemas.openxmlformats.org/officeDocument/2006/relationships/image" Target="../media/image1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hyperlink" Target="https://ct24.ceskatelevize.cz/veda/3541299-napul-netopyr-napul-testovina-expedice-nasla-u-australie-more-neznamych-tvo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jpeg"/><Relationship Id="rId4" Type="http://schemas.openxmlformats.org/officeDocument/2006/relationships/image" Target="../media/image1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hyperlink" Target="https://www.cam.ac.uk/research/news/first-ever-clinical-trial-underway-of-laboratory-grown-red-blood-cells-being-transfused-into-anothe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hyperlink" Target="https://kuc.muni.cz/kalendar-akci/krehka-svoboda-pripominka-listopadovych-udalosti?utm_campaign=newsletter&amp;utm_source=newsletter_zamestnanci_mu_cz&amp;utm_medium=email" TargetMode="External"/><Relationship Id="rId7" Type="http://schemas.openxmlformats.org/officeDocument/2006/relationships/image" Target="../media/image165.png"/><Relationship Id="rId2" Type="http://schemas.openxmlformats.org/officeDocument/2006/relationships/hyperlink" Target="https://www.brnensky17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jpg"/><Relationship Id="rId4" Type="http://schemas.openxmlformats.org/officeDocument/2006/relationships/image" Target="../media/image162.png"/><Relationship Id="rId9" Type="http://schemas.openxmlformats.org/officeDocument/2006/relationships/image" Target="../media/image1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hyperlink" Target="https://www.youtube.com/watch?v=LOm2I6uNBFo&amp;feature=youtu.b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hyperlink" Target="https://reactome.org/PathwayBrowse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1.svg"/><Relationship Id="rId18" Type="http://schemas.openxmlformats.org/officeDocument/2006/relationships/image" Target="../media/image186.png"/><Relationship Id="rId26" Type="http://schemas.openxmlformats.org/officeDocument/2006/relationships/image" Target="../media/image194.png"/><Relationship Id="rId21" Type="http://schemas.openxmlformats.org/officeDocument/2006/relationships/image" Target="../media/image189.svg"/><Relationship Id="rId34" Type="http://schemas.openxmlformats.org/officeDocument/2006/relationships/image" Target="../media/image202.png"/><Relationship Id="rId7" Type="http://schemas.openxmlformats.org/officeDocument/2006/relationships/image" Target="../media/image175.svg"/><Relationship Id="rId12" Type="http://schemas.openxmlformats.org/officeDocument/2006/relationships/image" Target="../media/image180.png"/><Relationship Id="rId17" Type="http://schemas.openxmlformats.org/officeDocument/2006/relationships/image" Target="../media/image185.svg"/><Relationship Id="rId25" Type="http://schemas.openxmlformats.org/officeDocument/2006/relationships/image" Target="../media/image193.svg"/><Relationship Id="rId33" Type="http://schemas.openxmlformats.org/officeDocument/2006/relationships/image" Target="../media/image201.png"/><Relationship Id="rId38" Type="http://schemas.openxmlformats.org/officeDocument/2006/relationships/image" Target="../media/image206.png"/><Relationship Id="rId2" Type="http://schemas.openxmlformats.org/officeDocument/2006/relationships/hyperlink" Target="https://thenounproject.com/" TargetMode="External"/><Relationship Id="rId16" Type="http://schemas.openxmlformats.org/officeDocument/2006/relationships/image" Target="../media/image184.png"/><Relationship Id="rId20" Type="http://schemas.openxmlformats.org/officeDocument/2006/relationships/image" Target="../media/image188.png"/><Relationship Id="rId29" Type="http://schemas.openxmlformats.org/officeDocument/2006/relationships/image" Target="../media/image19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11" Type="http://schemas.openxmlformats.org/officeDocument/2006/relationships/image" Target="../media/image179.svg"/><Relationship Id="rId24" Type="http://schemas.openxmlformats.org/officeDocument/2006/relationships/image" Target="../media/image192.png"/><Relationship Id="rId32" Type="http://schemas.openxmlformats.org/officeDocument/2006/relationships/image" Target="../media/image200.png"/><Relationship Id="rId37" Type="http://schemas.openxmlformats.org/officeDocument/2006/relationships/image" Target="../media/image205.png"/><Relationship Id="rId5" Type="http://schemas.openxmlformats.org/officeDocument/2006/relationships/hyperlink" Target="https://smart.servier.com/" TargetMode="External"/><Relationship Id="rId15" Type="http://schemas.openxmlformats.org/officeDocument/2006/relationships/image" Target="../media/image183.svg"/><Relationship Id="rId23" Type="http://schemas.openxmlformats.org/officeDocument/2006/relationships/image" Target="../media/image191.svg"/><Relationship Id="rId28" Type="http://schemas.openxmlformats.org/officeDocument/2006/relationships/image" Target="../media/image196.png"/><Relationship Id="rId36" Type="http://schemas.openxmlformats.org/officeDocument/2006/relationships/image" Target="../media/image204.png"/><Relationship Id="rId10" Type="http://schemas.openxmlformats.org/officeDocument/2006/relationships/image" Target="../media/image178.png"/><Relationship Id="rId19" Type="http://schemas.openxmlformats.org/officeDocument/2006/relationships/image" Target="../media/image187.svg"/><Relationship Id="rId31" Type="http://schemas.openxmlformats.org/officeDocument/2006/relationships/image" Target="../media/image199.svg"/><Relationship Id="rId4" Type="http://schemas.openxmlformats.org/officeDocument/2006/relationships/hyperlink" Target="https://scidraw.io/" TargetMode="External"/><Relationship Id="rId9" Type="http://schemas.openxmlformats.org/officeDocument/2006/relationships/image" Target="../media/image177.svg"/><Relationship Id="rId14" Type="http://schemas.openxmlformats.org/officeDocument/2006/relationships/image" Target="../media/image182.png"/><Relationship Id="rId22" Type="http://schemas.openxmlformats.org/officeDocument/2006/relationships/image" Target="../media/image190.png"/><Relationship Id="rId27" Type="http://schemas.openxmlformats.org/officeDocument/2006/relationships/image" Target="../media/image195.svg"/><Relationship Id="rId30" Type="http://schemas.openxmlformats.org/officeDocument/2006/relationships/image" Target="../media/image198.png"/><Relationship Id="rId35" Type="http://schemas.openxmlformats.org/officeDocument/2006/relationships/image" Target="../media/image203.png"/><Relationship Id="rId8" Type="http://schemas.openxmlformats.org/officeDocument/2006/relationships/image" Target="../media/image176.png"/><Relationship Id="rId3" Type="http://schemas.openxmlformats.org/officeDocument/2006/relationships/hyperlink" Target="https://bioicons.com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ozhlas.cz/zivotni-styl/zdravi/kmenove-bunky-lecba-alternativni_2207130500_voj" TargetMode="External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hyperlink" Target="https://www.youtube.com/channel/UCiLdXDvBI6bcd6QCBM4s2Mw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www.forbes.sk/slovenka-ktora-vedie-na-oxforde-vlastne-laboratorium-veda-potrebuje-zeny/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hyperlink" Target="https://www.cancerresearchhorizons.com/news-features/monika-gullerova-scientist-first-and-foremost" TargetMode="External"/><Relationship Id="rId9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hyperlink" Target="https://www.youtube.com/channel/UCNI0qOojpkhsUtaQ4_2NUhQ/videos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7" Type="http://schemas.openxmlformats.org/officeDocument/2006/relationships/image" Target="../media/image216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5.png"/><Relationship Id="rId5" Type="http://schemas.openxmlformats.org/officeDocument/2006/relationships/hyperlink" Target="https://www.youtube.com/watch?v=YRfwZcLeOm4&amp;feature=youtu.be" TargetMode="External"/><Relationship Id="rId4" Type="http://schemas.openxmlformats.org/officeDocument/2006/relationships/image" Target="../media/image21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6QYFutt9cluQ3uSM963_KQ" TargetMode="External"/><Relationship Id="rId13" Type="http://schemas.openxmlformats.org/officeDocument/2006/relationships/image" Target="../media/image220.png"/><Relationship Id="rId3" Type="http://schemas.openxmlformats.org/officeDocument/2006/relationships/hyperlink" Target="https://www.youtube.com/channel/UCit5Ylq1gi7Xjr6kWs9KfBQ" TargetMode="External"/><Relationship Id="rId7" Type="http://schemas.openxmlformats.org/officeDocument/2006/relationships/hyperlink" Target="https://www.youtube.com/channel/UCNI0qOojpkhsUtaQ4_2NUhQ/videos" TargetMode="External"/><Relationship Id="rId12" Type="http://schemas.openxmlformats.org/officeDocument/2006/relationships/image" Target="../media/image219.png"/><Relationship Id="rId17" Type="http://schemas.openxmlformats.org/officeDocument/2006/relationships/image" Target="../media/image224.png"/><Relationship Id="rId2" Type="http://schemas.openxmlformats.org/officeDocument/2006/relationships/hyperlink" Target="https://www.ceskatelevize.cz/porady/10441294653-hyde-park-civilizace/dily/" TargetMode="External"/><Relationship Id="rId16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skatelevize.cz/ivysilani/11633975240-veda-24" TargetMode="External"/><Relationship Id="rId11" Type="http://schemas.openxmlformats.org/officeDocument/2006/relationships/image" Target="../media/image218.png"/><Relationship Id="rId5" Type="http://schemas.openxmlformats.org/officeDocument/2006/relationships/hyperlink" Target="https://www.the-scientist.com/" TargetMode="External"/><Relationship Id="rId15" Type="http://schemas.openxmlformats.org/officeDocument/2006/relationships/image" Target="../media/image222.png"/><Relationship Id="rId10" Type="http://schemas.openxmlformats.org/officeDocument/2006/relationships/image" Target="../media/image217.png"/><Relationship Id="rId4" Type="http://schemas.openxmlformats.org/officeDocument/2006/relationships/hyperlink" Target="https://www.ted.com/" TargetMode="External"/><Relationship Id="rId9" Type="http://schemas.openxmlformats.org/officeDocument/2006/relationships/hyperlink" Target="http://www.gate2biotech.cz/" TargetMode="External"/><Relationship Id="rId14" Type="http://schemas.openxmlformats.org/officeDocument/2006/relationships/image" Target="../media/image2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ature.com/articles/s41586-022-05016-1" TargetMode="Externa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hyperlink" Target="https://improbable.com/ig/winners/#ig2022" TargetMode="External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labpedia.net/category/elementary-immunology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393FBD-6228-629A-8760-7EF42E69E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31072"/>
            <a:ext cx="9144000" cy="2387600"/>
          </a:xfrm>
        </p:spPr>
        <p:txBody>
          <a:bodyPr/>
          <a:lstStyle/>
          <a:p>
            <a:r>
              <a:rPr lang="cs-CZ" dirty="0"/>
              <a:t>Seminární </a:t>
            </a:r>
            <a:r>
              <a:rPr lang="cs-CZ" dirty="0" err="1"/>
              <a:t>newsfeed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FD12695-83EE-DC17-F8E9-EEA7973817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43153"/>
            <a:ext cx="9144000" cy="511629"/>
          </a:xfrm>
        </p:spPr>
        <p:txBody>
          <a:bodyPr>
            <a:normAutofit lnSpcReduction="10000"/>
          </a:bodyPr>
          <a:lstStyle/>
          <a:p>
            <a:r>
              <a:rPr lang="cs-CZ" sz="3200" dirty="0"/>
              <a:t>podzim 2022</a:t>
            </a:r>
          </a:p>
        </p:txBody>
      </p:sp>
    </p:spTree>
    <p:extLst>
      <p:ext uri="{BB962C8B-B14F-4D97-AF65-F5344CB8AC3E}">
        <p14:creationId xmlns:p14="http://schemas.microsoft.com/office/powerpoint/2010/main" val="1755262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AAF659-A22F-CC86-9E1B-9B53C6243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14" y="6258478"/>
            <a:ext cx="4390957" cy="472849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2"/>
              </a:rPr>
              <a:t>článek</a:t>
            </a:r>
            <a:r>
              <a:rPr lang="cs-CZ" dirty="0"/>
              <a:t>, web </a:t>
            </a:r>
            <a:r>
              <a:rPr lang="cs-CZ" dirty="0" err="1">
                <a:hlinkClick r:id="rId3"/>
              </a:rPr>
              <a:t>For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Better</a:t>
            </a:r>
            <a:r>
              <a:rPr lang="cs-CZ" dirty="0">
                <a:hlinkClick r:id="rId3"/>
              </a:rPr>
              <a:t> Science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1FD480B-7C4D-525A-EA53-ACA002FA88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743"/>
          <a:stretch/>
        </p:blipFill>
        <p:spPr>
          <a:xfrm>
            <a:off x="329859" y="2144872"/>
            <a:ext cx="3952668" cy="371747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7106D3A-BA49-C4AA-68EC-4B8877CF5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9" y="0"/>
            <a:ext cx="5178511" cy="189657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9BA3524-8F13-695C-F643-41CC7A038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3427" y="2832165"/>
            <a:ext cx="5515438" cy="9609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A94044D-F863-C384-9D19-303D86ADAA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8440" y="53402"/>
            <a:ext cx="6332533" cy="98974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930FE8E-A4BC-B691-B0B5-5C62272A94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8127" y="1205721"/>
            <a:ext cx="3895745" cy="13817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BA12ECF-E972-30A8-C8FB-01CE33ADD4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9286" y="1725459"/>
            <a:ext cx="4199158" cy="10468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AEFB383-76BD-8546-73E9-FE45C0DACF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5228" y="3531239"/>
            <a:ext cx="4096913" cy="31166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8999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E4BDDC-EBB3-65C6-A833-70621529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8825" y="5645426"/>
            <a:ext cx="2107096" cy="904461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/>
              <a:t>Odkaz na </a:t>
            </a:r>
            <a:r>
              <a:rPr lang="cs-CZ" dirty="0" err="1">
                <a:hlinkClick r:id="rId3"/>
              </a:rPr>
              <a:t>videogalerii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A80C6B-6380-421E-FD9E-B605D46FEE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8000"/>
          <a:stretch/>
        </p:blipFill>
        <p:spPr>
          <a:xfrm>
            <a:off x="0" y="0"/>
            <a:ext cx="12192000" cy="1013791"/>
          </a:xfrm>
          <a:prstGeom prst="rect">
            <a:avLst/>
          </a:prstGeom>
        </p:spPr>
      </p:pic>
      <p:pic>
        <p:nvPicPr>
          <p:cNvPr id="8" name="Online médium 7" title="2022 Nikon Small World in Motion Competition - First Place">
            <a:hlinkClick r:id="" action="ppaction://media"/>
            <a:extLst>
              <a:ext uri="{FF2B5EF4-FFF2-40B4-BE49-F238E27FC236}">
                <a16:creationId xmlns:a16="http://schemas.microsoft.com/office/drawing/2014/main" id="{41691660-58CA-1EA3-E59F-206ECA1ADB6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35539" y="874643"/>
            <a:ext cx="8174383" cy="46185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07CEACA-2263-8515-F2E0-DE9DC723BB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527"/>
          <a:stretch/>
        </p:blipFill>
        <p:spPr>
          <a:xfrm>
            <a:off x="1635538" y="5141863"/>
            <a:ext cx="8174383" cy="168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9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3C5635-2B94-E382-04CF-B9CCE5314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56" y="515796"/>
            <a:ext cx="5791200" cy="2179292"/>
          </a:xfrm>
        </p:spPr>
        <p:txBody>
          <a:bodyPr/>
          <a:lstStyle/>
          <a:p>
            <a:r>
              <a:rPr lang="cs-CZ" dirty="0"/>
              <a:t>Focení pro propagační materiály, uchazečskou kampaň</a:t>
            </a:r>
          </a:p>
        </p:txBody>
      </p:sp>
      <p:pic>
        <p:nvPicPr>
          <p:cNvPr id="5" name="Zástupný obsah 4" descr="Obsah obrázku spodní prádlo&#10;&#10;Popis byl vytvořen automaticky">
            <a:extLst>
              <a:ext uri="{FF2B5EF4-FFF2-40B4-BE49-F238E27FC236}">
                <a16:creationId xmlns:a16="http://schemas.microsoft.com/office/drawing/2014/main" id="{C80734DD-6FD8-DBE3-2BD1-7A0F54781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038" y="2223471"/>
            <a:ext cx="2585923" cy="3878884"/>
          </a:xfrm>
        </p:spPr>
      </p:pic>
      <p:pic>
        <p:nvPicPr>
          <p:cNvPr id="7" name="Obrázek 6" descr="Obsah obrázku text, zelená, muž, osoba&#10;&#10;Popis byl vytvořen automaticky">
            <a:extLst>
              <a:ext uri="{FF2B5EF4-FFF2-40B4-BE49-F238E27FC236}">
                <a16:creationId xmlns:a16="http://schemas.microsoft.com/office/drawing/2014/main" id="{BDEE7EB9-0711-CBD7-18EB-A72016AE3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22" y="3540607"/>
            <a:ext cx="3980622" cy="2561748"/>
          </a:xfrm>
          <a:prstGeom prst="rect">
            <a:avLst/>
          </a:prstGeom>
        </p:spPr>
      </p:pic>
      <p:pic>
        <p:nvPicPr>
          <p:cNvPr id="9" name="Obrázek 8" descr="Obsah obrázku osoba, pózování&#10;&#10;Popis byl vytvořen automaticky">
            <a:extLst>
              <a:ext uri="{FF2B5EF4-FFF2-40B4-BE49-F238E27FC236}">
                <a16:creationId xmlns:a16="http://schemas.microsoft.com/office/drawing/2014/main" id="{817B9F66-6D42-4F6C-78DD-EC2A87D5D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22" y="515796"/>
            <a:ext cx="3980622" cy="265115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8FBF15F-FCDA-BF71-F167-F5C14488450C}"/>
              </a:ext>
            </a:extLst>
          </p:cNvPr>
          <p:cNvSpPr txBox="1"/>
          <p:nvPr/>
        </p:nvSpPr>
        <p:spPr>
          <a:xfrm>
            <a:off x="566531" y="4117589"/>
            <a:ext cx="2585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Kontaktujte mě :-)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4055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E04080-2327-37D4-A72B-717829BE4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CFE65F43-5302-37B7-FA75-F7DF9DD32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989" y="6256608"/>
            <a:ext cx="10515600" cy="601391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Odkaz na </a:t>
            </a:r>
            <a:r>
              <a:rPr lang="cs-CZ" dirty="0">
                <a:hlinkClick r:id="rId2"/>
              </a:rPr>
              <a:t>Noc vědců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C7348229-71AE-ACAB-371E-B8D1A8FB2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89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42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5CA8186-A41F-210D-2C11-65E64483F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247"/>
          <a:stretch/>
        </p:blipFill>
        <p:spPr>
          <a:xfrm>
            <a:off x="-1" y="0"/>
            <a:ext cx="7912059" cy="1690688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AB31BD3A-6098-1CD0-9514-E022CFFA0F07}"/>
              </a:ext>
            </a:extLst>
          </p:cNvPr>
          <p:cNvSpPr txBox="1">
            <a:spLocks/>
          </p:cNvSpPr>
          <p:nvPr/>
        </p:nvSpPr>
        <p:spPr>
          <a:xfrm>
            <a:off x="8288594" y="365125"/>
            <a:ext cx="3065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/>
              <a:t>Čtvrtky 16:00, B11/132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1D70B09-E68B-151F-C5BE-27AAE4141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3" y="1824800"/>
            <a:ext cx="4620769" cy="2137106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9162732E-E7A1-CCFB-67E6-CFEACA36D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3185" y="2226603"/>
            <a:ext cx="2562225" cy="6667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DAA743A-8E2B-D63E-4482-CDA5A9049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5052" y="3569780"/>
            <a:ext cx="2222562" cy="296341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3C144E6-8690-CB37-CA38-9871AD3C8EDE}"/>
              </a:ext>
            </a:extLst>
          </p:cNvPr>
          <p:cNvSpPr txBox="1"/>
          <p:nvPr/>
        </p:nvSpPr>
        <p:spPr>
          <a:xfrm>
            <a:off x="8759952" y="6308209"/>
            <a:ext cx="3027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Odkaz </a:t>
            </a:r>
            <a:r>
              <a:rPr lang="cs-CZ" dirty="0">
                <a:hlinkClick r:id="rId7"/>
              </a:rPr>
              <a:t>na stejnojmenný článek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CE97BFC-3877-6E4A-1245-78C7499C43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7446" y="3041559"/>
            <a:ext cx="2087964" cy="349163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0A0F1CBB-7084-4B7F-479D-D8C7C5D607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37" y="4030330"/>
            <a:ext cx="2619375" cy="828675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88D2C73C-105A-B4BF-9BE1-97E4A07413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8770" y="3870227"/>
            <a:ext cx="4771293" cy="220553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361F6C09-E2A7-B3E7-8E30-5C8509056E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9586" y="3041559"/>
            <a:ext cx="4927271" cy="68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60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41A6A9C3-A33A-FDC4-CA1E-5A86EAB4E2DC}"/>
              </a:ext>
            </a:extLst>
          </p:cNvPr>
          <p:cNvSpPr txBox="1">
            <a:spLocks/>
          </p:cNvSpPr>
          <p:nvPr/>
        </p:nvSpPr>
        <p:spPr>
          <a:xfrm>
            <a:off x="7702826" y="365125"/>
            <a:ext cx="36509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Pátky, 13:00</a:t>
            </a:r>
            <a:br>
              <a:rPr lang="cs-CZ" dirty="0"/>
            </a:br>
            <a:r>
              <a:rPr lang="cs-CZ" dirty="0"/>
              <a:t>B11/205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628313A-BB8B-EFBB-DC0C-BEE5989C0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35078" cy="196484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D7DF2C8-795B-EDA3-C15C-E52433B43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" y="2156461"/>
            <a:ext cx="6743700" cy="14478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8741503-12B9-6B24-633A-222C5CF4E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011" y="4154169"/>
            <a:ext cx="8490857" cy="220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F6BE00F-3F31-F4A0-F254-A024F6379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1"/>
            <a:ext cx="6029190" cy="234419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35E8359-8246-4702-7D4D-7ED7EFE0D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91" y="2277462"/>
            <a:ext cx="2352104" cy="441681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23C3F9D-50E1-F01F-957B-FEBD6FE82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668" y="614979"/>
            <a:ext cx="6322109" cy="40445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0C6EF65-0AFE-5DA6-AD5D-49E708516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782" y="4161382"/>
            <a:ext cx="4271267" cy="23441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33D8CAD-FF8C-4E06-8555-0E7C7DD4D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0903" y="4856969"/>
            <a:ext cx="3719028" cy="17576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72710DD-E8C5-E8DB-F83E-C75CF0F24B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4236" y="6034627"/>
            <a:ext cx="4064442" cy="63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8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3DC7D4-A526-16FB-1A15-B81B6EEEE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64" y="1460322"/>
            <a:ext cx="11068594" cy="422107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7C55AE9-88FE-64D1-7AC6-8905C9A4B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26" y="4758323"/>
            <a:ext cx="5532120" cy="156992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A4C9DB5-B36D-30F8-EDA2-21D86EF4701D}"/>
              </a:ext>
            </a:extLst>
          </p:cNvPr>
          <p:cNvSpPr txBox="1"/>
          <p:nvPr/>
        </p:nvSpPr>
        <p:spPr>
          <a:xfrm>
            <a:off x="9827483" y="6074382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Originální </a:t>
            </a:r>
            <a:r>
              <a:rPr lang="cs-CZ" dirty="0">
                <a:hlinkClick r:id="rId4"/>
              </a:rPr>
              <a:t>článek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F20635F-E0C2-97DE-2F18-8E8DEE93B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26" y="201079"/>
            <a:ext cx="6819084" cy="1953162"/>
          </a:xfrm>
          <a:prstGeom prst="rect">
            <a:avLst/>
          </a:prstGeom>
        </p:spPr>
      </p:pic>
      <p:pic>
        <p:nvPicPr>
          <p:cNvPr id="14" name="Obrázek 13" descr="drsnokřídlec březový">
            <a:extLst>
              <a:ext uri="{FF2B5EF4-FFF2-40B4-BE49-F238E27FC236}">
                <a16:creationId xmlns:a16="http://schemas.microsoft.com/office/drawing/2014/main" id="{37AD6247-47C7-BFBD-4092-F185178215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0" y="119291"/>
            <a:ext cx="3494314" cy="2397444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6E6CE3D5-E799-1F23-BB89-E62F1B63198E}"/>
              </a:ext>
            </a:extLst>
          </p:cNvPr>
          <p:cNvSpPr txBox="1"/>
          <p:nvPr/>
        </p:nvSpPr>
        <p:spPr>
          <a:xfrm>
            <a:off x="8412480" y="119291"/>
            <a:ext cx="1415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Drsnokřídlec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r>
              <a:rPr lang="cs-CZ" dirty="0">
                <a:solidFill>
                  <a:schemeClr val="bg1"/>
                </a:solidFill>
              </a:rPr>
              <a:t>březový</a:t>
            </a:r>
          </a:p>
        </p:txBody>
      </p:sp>
      <p:pic>
        <p:nvPicPr>
          <p:cNvPr id="18" name="Obrázek 17" descr="Obsah obrázku text, hodiny&#10;&#10;Popis byl vytvořen automaticky">
            <a:extLst>
              <a:ext uri="{FF2B5EF4-FFF2-40B4-BE49-F238E27FC236}">
                <a16:creationId xmlns:a16="http://schemas.microsoft.com/office/drawing/2014/main" id="{B6F020B5-ED62-B19F-16DA-4FD39BE8F6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10" y="4529589"/>
            <a:ext cx="2355396" cy="204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10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4A1E19-8157-8383-D030-31498F2FF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7A51C5-2540-E8ED-33F7-08CF655C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277481"/>
            <a:ext cx="10515600" cy="652985"/>
          </a:xfrm>
        </p:spPr>
        <p:txBody>
          <a:bodyPr/>
          <a:lstStyle/>
          <a:p>
            <a:r>
              <a:rPr lang="cs-CZ" dirty="0">
                <a:hlinkClick r:id="rId2"/>
              </a:rPr>
              <a:t>Program </a:t>
            </a:r>
            <a:r>
              <a:rPr lang="cs-CZ" dirty="0" err="1">
                <a:hlinkClick r:id="rId2"/>
              </a:rPr>
              <a:t>EkoFilmu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D4E4654-A806-AA48-7717-1C61C31D6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822499" cy="30283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4B1274A-6ECA-B9E9-1DE1-69D966708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2" y="3172937"/>
            <a:ext cx="6296842" cy="152522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81B20BB-8A3E-63CF-ABED-64123077E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2" y="4911324"/>
            <a:ext cx="6296842" cy="93205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1CAFB5D-EC2E-4D6B-D370-1879CFB247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3811" y="3241560"/>
            <a:ext cx="5748189" cy="33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95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92082A8-3F6F-243B-9757-27A443800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415" y="214155"/>
            <a:ext cx="7280037" cy="297819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4E6EC47-675C-06B4-79E7-233AA5CDC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21"/>
            <a:ext cx="4734791" cy="473479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D51A9CF-192C-033A-FD6D-26B5A93F3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051" y="3192352"/>
            <a:ext cx="5332344" cy="355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94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BD235D-7BA4-1F82-5DF8-460E2C390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826" y="365125"/>
            <a:ext cx="3650974" cy="1325563"/>
          </a:xfrm>
        </p:spPr>
        <p:txBody>
          <a:bodyPr/>
          <a:lstStyle/>
          <a:p>
            <a:r>
              <a:rPr lang="cs-CZ" dirty="0"/>
              <a:t>Pátky, 13:00</a:t>
            </a:r>
            <a:br>
              <a:rPr lang="cs-CZ" dirty="0"/>
            </a:br>
            <a:r>
              <a:rPr lang="cs-CZ" dirty="0"/>
              <a:t>B11/205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A41AD36-85C9-7616-CAFD-4DB39704B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62" y="2329966"/>
            <a:ext cx="4955449" cy="37433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4708933-2305-5A16-1212-59A7E0A72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35078" cy="196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91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D9C6E5-CB81-A38D-DADE-F30F76576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8AF15F-37F9-724C-C760-842A5D06D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211" y="5881917"/>
            <a:ext cx="10515600" cy="715615"/>
          </a:xfrm>
        </p:spPr>
        <p:txBody>
          <a:bodyPr/>
          <a:lstStyle/>
          <a:p>
            <a:r>
              <a:rPr lang="cs-CZ" dirty="0"/>
              <a:t>Odkaz na Hyde Park Civilizace </a:t>
            </a:r>
            <a:r>
              <a:rPr lang="cs-CZ" dirty="0">
                <a:hlinkClick r:id="rId2"/>
              </a:rPr>
              <a:t>online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C325E15-F4A3-82CF-9560-C903A0322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6941"/>
            <a:ext cx="12192000" cy="43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97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361A6583-771F-4BD3-1588-78AC8AED1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159" y="-2597"/>
            <a:ext cx="6675263" cy="254266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68D3D16-D792-568F-9291-F5E558BBD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159" y="2540066"/>
            <a:ext cx="6551112" cy="43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73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E0D9624-2CFB-CCF8-17A2-8641AD7C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74" y="2738855"/>
            <a:ext cx="8163186" cy="381558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1ADC1E3-F091-7C31-F5AE-906C11755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429625" cy="24955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7DD1818-8389-B3BF-7729-D728BF1CE7AF}"/>
              </a:ext>
            </a:extLst>
          </p:cNvPr>
          <p:cNvSpPr txBox="1"/>
          <p:nvPr/>
        </p:nvSpPr>
        <p:spPr>
          <a:xfrm>
            <a:off x="6774204" y="2063205"/>
            <a:ext cx="4373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FB skupina </a:t>
            </a:r>
            <a:r>
              <a:rPr lang="cs-CZ" sz="2400" dirty="0">
                <a:hlinkClick r:id="rId4"/>
              </a:rPr>
              <a:t>Biologické čtvrtky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27957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7D86764-1938-4D72-1A87-091D638BF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27B56E6-36EB-D369-A197-1B2592C7E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6376" y="120825"/>
            <a:ext cx="1612726" cy="61345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galerie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70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031108-B816-5A63-1E5E-8CD04DD75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FFD3B7-DB05-CCE8-5E4D-0E5271477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B3720A4-1FB2-1634-7499-AE173DBD7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1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98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C9C1B5-4FDD-BC7E-5910-9EF97A563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405C3F8-7377-458B-62F8-6D9BDC142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247"/>
          <a:stretch/>
        </p:blipFill>
        <p:spPr>
          <a:xfrm>
            <a:off x="-1" y="0"/>
            <a:ext cx="7912059" cy="1690688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989332A0-0960-868D-11EB-1753EF13034C}"/>
              </a:ext>
            </a:extLst>
          </p:cNvPr>
          <p:cNvSpPr txBox="1">
            <a:spLocks/>
          </p:cNvSpPr>
          <p:nvPr/>
        </p:nvSpPr>
        <p:spPr>
          <a:xfrm>
            <a:off x="8288594" y="365125"/>
            <a:ext cx="3065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/>
              <a:t>Čtvrtky 16:00, B11/132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F0F0157-ECE5-232D-D249-4B8855621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239" y="1993132"/>
            <a:ext cx="2371725" cy="15811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05FA69A-BB46-51CD-3261-ECB5B59C1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7" y="5157913"/>
            <a:ext cx="1924050" cy="162877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118A7A2-CA00-3166-B740-71D2464D2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21" y="1825625"/>
            <a:ext cx="3649979" cy="335539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AD370FA-7F8B-7533-AAFB-42A9AA365C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9599" y="3876727"/>
            <a:ext cx="5173057" cy="275653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7D05AB5-0CE1-C404-82BC-DAC654A0BE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2656" y="1214192"/>
            <a:ext cx="3050637" cy="5572496"/>
          </a:xfrm>
          <a:prstGeom prst="rect">
            <a:avLst/>
          </a:prstGeom>
        </p:spPr>
      </p:pic>
      <p:sp>
        <p:nvSpPr>
          <p:cNvPr id="16" name="Šipka: doleva 15">
            <a:extLst>
              <a:ext uri="{FF2B5EF4-FFF2-40B4-BE49-F238E27FC236}">
                <a16:creationId xmlns:a16="http://schemas.microsoft.com/office/drawing/2014/main" id="{32D79602-0614-4D37-7C02-8461360E8A25}"/>
              </a:ext>
            </a:extLst>
          </p:cNvPr>
          <p:cNvSpPr/>
          <p:nvPr/>
        </p:nvSpPr>
        <p:spPr>
          <a:xfrm rot="2095747">
            <a:off x="850352" y="5162699"/>
            <a:ext cx="1247700" cy="306513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435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1ECCA-8200-F092-D5CA-F60902EE4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3164AAF-D5F3-A18A-70E8-63B46C2B5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357832" cy="196917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371FB15-3F5F-F6EF-DF2F-F7E6B4B08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72" y="2334304"/>
            <a:ext cx="6800850" cy="14763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3E1E0BA-42AE-BA96-9684-4273642D57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28" t="19683" r="21905"/>
          <a:stretch/>
        </p:blipFill>
        <p:spPr>
          <a:xfrm>
            <a:off x="984069" y="3648892"/>
            <a:ext cx="2771579" cy="294625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6BB7BB7-6C86-C3EE-8725-8EC061C01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332" y="3734890"/>
            <a:ext cx="3024441" cy="274764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8546C9B-BB79-3B86-7487-47767476B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7381" y="3583499"/>
            <a:ext cx="4911947" cy="289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55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1B70D7-6AA8-D71B-36CE-7C96C5FE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997"/>
          </a:xfrm>
        </p:spPr>
        <p:txBody>
          <a:bodyPr/>
          <a:lstStyle/>
          <a:p>
            <a:r>
              <a:rPr lang="cs-CZ" dirty="0"/>
              <a:t>Změny v programu semináře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9972C0-9DD2-0A3B-CF1B-A45FFBC82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29" y="1486595"/>
            <a:ext cx="9066074" cy="449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84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885AA4D8-087B-2346-7081-73F4D6704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451" y="5364924"/>
            <a:ext cx="4152900" cy="12382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5EF094C-F467-7471-B8B7-AAEE7C26B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4972"/>
          </a:xfrm>
        </p:spPr>
        <p:txBody>
          <a:bodyPr/>
          <a:lstStyle/>
          <a:p>
            <a:r>
              <a:rPr lang="cs-CZ" dirty="0"/>
              <a:t>19. 10. 2022 – zahraniční zkušenosti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E326-06A6-CA39-D14B-E2EFF0F92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0241" y="1280099"/>
            <a:ext cx="5181600" cy="490183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Mgr. Peter </a:t>
            </a:r>
            <a:r>
              <a:rPr lang="cs-CZ" dirty="0" err="1"/>
              <a:t>Macsek</a:t>
            </a:r>
            <a:r>
              <a:rPr lang="cs-CZ" dirty="0"/>
              <a:t> (EBŽI): PhD program v Německu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82032293-C104-39BD-65A4-C67AB5572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267" y="1280098"/>
            <a:ext cx="5181600" cy="5006335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Mgr. Michaela Nosková (LGMB): laboratoř a PhD ve Skotsku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DBECFE4-C78C-F3D5-975D-818E06465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452" y="5530048"/>
            <a:ext cx="5081178" cy="87462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8D1E8E9-02CA-4F16-279C-CDA0081BE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6145" y="4166936"/>
            <a:ext cx="2434588" cy="95829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26B5D08-9090-BCF8-BA27-DAD59D7B6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243" y="2153339"/>
            <a:ext cx="2547849" cy="297189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B7D8A8D-77A8-1631-B392-B143F29C8C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76" r="8689"/>
          <a:stretch/>
        </p:blipFill>
        <p:spPr>
          <a:xfrm>
            <a:off x="2617709" y="2154538"/>
            <a:ext cx="2432413" cy="340505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9F270185-B030-23D7-944C-018F1D99F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375" y="3487346"/>
            <a:ext cx="1869123" cy="1826481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98A13A6C-4FDB-2F34-669B-BA56A2AFA6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28" y="2168700"/>
            <a:ext cx="1722320" cy="86116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D274BF7E-E6CB-11F0-F2E0-1DAC131F15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6859" y="2166462"/>
            <a:ext cx="2404982" cy="144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9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C21BC6D-6325-AD51-605D-8C70C5A09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247"/>
          <a:stretch/>
        </p:blipFill>
        <p:spPr>
          <a:xfrm>
            <a:off x="-1" y="0"/>
            <a:ext cx="7912059" cy="1690688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F7BC854A-E08C-EAC6-0CBE-8D3999AFF5A9}"/>
              </a:ext>
            </a:extLst>
          </p:cNvPr>
          <p:cNvSpPr txBox="1">
            <a:spLocks/>
          </p:cNvSpPr>
          <p:nvPr/>
        </p:nvSpPr>
        <p:spPr>
          <a:xfrm>
            <a:off x="8288594" y="365125"/>
            <a:ext cx="3065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/>
              <a:t>Čtvrtky 16:00, B11/132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C7123D2-C511-5F85-E66F-039A876AD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4679"/>
            <a:ext cx="4258491" cy="330864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2D81DDD-F6D0-67CF-34D8-59DB5BCBA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8" y="5017575"/>
            <a:ext cx="1924050" cy="162877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C1FED74-AF98-51D9-F942-7A650FF39656}"/>
              </a:ext>
            </a:extLst>
          </p:cNvPr>
          <p:cNvSpPr txBox="1"/>
          <p:nvPr/>
        </p:nvSpPr>
        <p:spPr>
          <a:xfrm>
            <a:off x="3681758" y="5591906"/>
            <a:ext cx="328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dirty="0"/>
              <a:t>Co jsou </a:t>
            </a:r>
            <a:r>
              <a:rPr lang="cs-CZ" dirty="0">
                <a:hlinkClick r:id="rId5"/>
              </a:rPr>
              <a:t>RNA-</a:t>
            </a:r>
            <a:r>
              <a:rPr lang="cs-CZ" dirty="0" err="1">
                <a:hlinkClick r:id="rId5"/>
              </a:rPr>
              <a:t>binding</a:t>
            </a:r>
            <a:r>
              <a:rPr lang="cs-CZ" dirty="0">
                <a:hlinkClick r:id="rId5"/>
              </a:rPr>
              <a:t> </a:t>
            </a:r>
            <a:r>
              <a:rPr lang="cs-CZ" dirty="0" err="1">
                <a:hlinkClick r:id="rId5"/>
              </a:rPr>
              <a:t>proteins</a:t>
            </a:r>
            <a:r>
              <a:rPr lang="cs-CZ" dirty="0"/>
              <a:t>?</a:t>
            </a:r>
          </a:p>
          <a:p>
            <a:r>
              <a:rPr lang="cs-CZ" dirty="0"/>
              <a:t>Program </a:t>
            </a:r>
            <a:r>
              <a:rPr lang="cs-CZ" dirty="0">
                <a:hlinkClick r:id="rId6"/>
              </a:rPr>
              <a:t>LS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9283899-3F10-7542-BCA7-94D8A94AC1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6452" y="2055813"/>
            <a:ext cx="4936109" cy="4254137"/>
          </a:xfrm>
          <a:prstGeom prst="rect">
            <a:avLst/>
          </a:prstGeom>
        </p:spPr>
      </p:pic>
      <p:pic>
        <p:nvPicPr>
          <p:cNvPr id="14" name="Obrázek 13" descr="Obsah obrázku obloha, exteriér, osoba, muž&#10;&#10;Popis byl vytvořen automaticky">
            <a:extLst>
              <a:ext uri="{FF2B5EF4-FFF2-40B4-BE49-F238E27FC236}">
                <a16:creationId xmlns:a16="http://schemas.microsoft.com/office/drawing/2014/main" id="{6A8552F1-033C-91E7-496C-E059D6A939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/>
          <a:stretch/>
        </p:blipFill>
        <p:spPr>
          <a:xfrm>
            <a:off x="3809623" y="2888505"/>
            <a:ext cx="2764842" cy="2703401"/>
          </a:xfrm>
          <a:prstGeom prst="rect">
            <a:avLst/>
          </a:prstGeom>
        </p:spPr>
      </p:pic>
      <p:sp>
        <p:nvSpPr>
          <p:cNvPr id="17" name="Znak násobení 16">
            <a:extLst>
              <a:ext uri="{FF2B5EF4-FFF2-40B4-BE49-F238E27FC236}">
                <a16:creationId xmlns:a16="http://schemas.microsoft.com/office/drawing/2014/main" id="{DA25D54B-26E8-BA79-29FC-6B9ABC5BC4B9}"/>
              </a:ext>
            </a:extLst>
          </p:cNvPr>
          <p:cNvSpPr/>
          <p:nvPr/>
        </p:nvSpPr>
        <p:spPr>
          <a:xfrm>
            <a:off x="7255891" y="0"/>
            <a:ext cx="4936109" cy="1942646"/>
          </a:xfrm>
          <a:prstGeom prst="mathMultiply">
            <a:avLst/>
          </a:prstGeom>
          <a:solidFill>
            <a:srgbClr val="C00000">
              <a:alpha val="6588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Šipka: doleva 17">
            <a:extLst>
              <a:ext uri="{FF2B5EF4-FFF2-40B4-BE49-F238E27FC236}">
                <a16:creationId xmlns:a16="http://schemas.microsoft.com/office/drawing/2014/main" id="{F4DFF975-47AB-35CD-4EB4-9C8B7C1435F6}"/>
              </a:ext>
            </a:extLst>
          </p:cNvPr>
          <p:cNvSpPr/>
          <p:nvPr/>
        </p:nvSpPr>
        <p:spPr>
          <a:xfrm rot="1412587">
            <a:off x="1054511" y="5035954"/>
            <a:ext cx="1798585" cy="45576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Šipka: doleva 1">
            <a:extLst>
              <a:ext uri="{FF2B5EF4-FFF2-40B4-BE49-F238E27FC236}">
                <a16:creationId xmlns:a16="http://schemas.microsoft.com/office/drawing/2014/main" id="{97EE7EC8-CB5D-85F6-6AF2-348C0937F146}"/>
              </a:ext>
            </a:extLst>
          </p:cNvPr>
          <p:cNvSpPr/>
          <p:nvPr/>
        </p:nvSpPr>
        <p:spPr>
          <a:xfrm rot="1412587">
            <a:off x="1054511" y="5035953"/>
            <a:ext cx="1798585" cy="45576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0601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BD235D-7BA4-1F82-5DF8-460E2C390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A41AD36-85C9-7616-CAFD-4DB39704B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7" y="2289727"/>
            <a:ext cx="3971925" cy="30003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4708933-2305-5A16-1212-59A7E0A72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35078" cy="196484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5EDED30-6E45-D5D7-37B9-053EFF415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350" y="2728291"/>
            <a:ext cx="2095500" cy="17145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048E82F-7410-1EB7-17E3-28FD36993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1965" y="2481403"/>
            <a:ext cx="3470930" cy="422436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AC7B398-B3B0-BFBB-C2E0-510C3C647419}"/>
              </a:ext>
            </a:extLst>
          </p:cNvPr>
          <p:cNvSpPr/>
          <p:nvPr/>
        </p:nvSpPr>
        <p:spPr>
          <a:xfrm>
            <a:off x="51197" y="3483549"/>
            <a:ext cx="4073542" cy="95924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0F6D37E-9FBA-02E8-936F-0A1E04AD20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1965" y="1866922"/>
            <a:ext cx="2495845" cy="685134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9B17C727-86D4-D2CD-B0E8-97DAB88AA63F}"/>
              </a:ext>
            </a:extLst>
          </p:cNvPr>
          <p:cNvSpPr txBox="1">
            <a:spLocks/>
          </p:cNvSpPr>
          <p:nvPr/>
        </p:nvSpPr>
        <p:spPr>
          <a:xfrm>
            <a:off x="7702826" y="365125"/>
            <a:ext cx="36509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Pátky, 13:00</a:t>
            </a:r>
            <a:br>
              <a:rPr lang="cs-CZ"/>
            </a:br>
            <a:r>
              <a:rPr lang="cs-CZ"/>
              <a:t>B11/205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2261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D75612-47F8-B16C-2817-2BDD4731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A58467-E1C5-10FF-05C5-FDA8D7B9F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210" y="6271636"/>
            <a:ext cx="10515600" cy="550658"/>
          </a:xfrm>
        </p:spPr>
        <p:txBody>
          <a:bodyPr>
            <a:normAutofit/>
          </a:bodyPr>
          <a:lstStyle/>
          <a:p>
            <a:r>
              <a:rPr lang="cs-CZ" dirty="0"/>
              <a:t>Odkaz na </a:t>
            </a:r>
            <a:r>
              <a:rPr lang="cs-CZ" dirty="0" err="1">
                <a:hlinkClick r:id="rId2"/>
              </a:rPr>
              <a:t>odbrorný</a:t>
            </a:r>
            <a:r>
              <a:rPr lang="cs-CZ" dirty="0">
                <a:hlinkClick r:id="rId2"/>
              </a:rPr>
              <a:t> článek</a:t>
            </a:r>
            <a:r>
              <a:rPr lang="cs-CZ" dirty="0"/>
              <a:t>, odkaz na </a:t>
            </a:r>
            <a:r>
              <a:rPr lang="cs-CZ" dirty="0" err="1">
                <a:hlinkClick r:id="rId3"/>
              </a:rPr>
              <a:t>inbreeding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88F343C-3D30-9133-056F-456689094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357832" cy="196917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BFED245-0067-58C3-3E8D-D541332CE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40923"/>
            <a:ext cx="6743700" cy="14668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FD077DA-A1A2-4D58-D709-3B2170DB8E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3494" y="1707404"/>
            <a:ext cx="4503242" cy="22193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ECAAF44-2A31-AA60-7FB6-80AE8792A6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9906" y="4193474"/>
            <a:ext cx="3337884" cy="23534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E7CAB35-BFA7-E9D5-A404-DA92154D695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441"/>
          <a:stretch/>
        </p:blipFill>
        <p:spPr>
          <a:xfrm>
            <a:off x="218462" y="2805113"/>
            <a:ext cx="3544389" cy="337185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4BD7823-8903-6ED8-DFED-95F99FBE7B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2181" y="4021400"/>
            <a:ext cx="3828004" cy="226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80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E572BF-8D84-3B05-206F-8BE9CD168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4452" y="5422451"/>
            <a:ext cx="10515600" cy="744423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G. Demo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EF9F920-6C1B-CA59-4E12-9EB8BBA382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681" b="56675"/>
          <a:stretch/>
        </p:blipFill>
        <p:spPr>
          <a:xfrm>
            <a:off x="0" y="138316"/>
            <a:ext cx="5327374" cy="18630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D01160C-0120-9282-E763-569C6322E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04751"/>
            <a:ext cx="12192000" cy="74442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14CA8CD-4441-2F22-BE26-B3F175078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39" y="2044491"/>
            <a:ext cx="7227531" cy="295913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33FC1D0-09B6-DF74-062B-7D4A6FE1B9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1034" y="1629226"/>
            <a:ext cx="4326835" cy="359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3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68E8D4-6679-D69F-9803-315C2425F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870" y="6157532"/>
            <a:ext cx="10210800" cy="670685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Odkaz na </a:t>
            </a:r>
            <a:r>
              <a:rPr lang="cs-CZ" dirty="0" err="1">
                <a:hlinkClick r:id="rId2"/>
              </a:rPr>
              <a:t>HydePark</a:t>
            </a:r>
            <a:r>
              <a:rPr lang="cs-CZ" dirty="0"/>
              <a:t>, odkaz na </a:t>
            </a:r>
            <a:r>
              <a:rPr lang="cs-CZ" dirty="0">
                <a:hlinkClick r:id="rId3"/>
              </a:rPr>
              <a:t>rozhovor Forbes </a:t>
            </a:r>
            <a:r>
              <a:rPr lang="cs-CZ" dirty="0"/>
              <a:t>s J. Starým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4EDE997-B32A-2288-0245-7A3E46CBBE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843"/>
          <a:stretch/>
        </p:blipFill>
        <p:spPr>
          <a:xfrm>
            <a:off x="248478" y="215457"/>
            <a:ext cx="5015947" cy="321354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4A8E252-8BBE-8BAB-18A9-B03B4C69A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44" y="4433596"/>
            <a:ext cx="6858000" cy="16383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77A5D3F-5297-5132-7711-22C5D5AAFB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4088" y="215457"/>
            <a:ext cx="5887576" cy="392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14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24E4B7-08F4-32F5-5E88-FB3E1C493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A75B75A-4ECB-AF8E-BF27-BEFB3366C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" y="243204"/>
            <a:ext cx="11930743" cy="4190550"/>
          </a:xfrm>
          <a:prstGeom prst="rect">
            <a:avLst/>
          </a:prstGeom>
        </p:spPr>
      </p:pic>
      <p:sp>
        <p:nvSpPr>
          <p:cNvPr id="6" name="Šipka: nahoru 5">
            <a:extLst>
              <a:ext uri="{FF2B5EF4-FFF2-40B4-BE49-F238E27FC236}">
                <a16:creationId xmlns:a16="http://schemas.microsoft.com/office/drawing/2014/main" id="{B07E140F-CB32-E82F-92E2-95145032C7AB}"/>
              </a:ext>
            </a:extLst>
          </p:cNvPr>
          <p:cNvSpPr/>
          <p:nvPr/>
        </p:nvSpPr>
        <p:spPr>
          <a:xfrm rot="20236826">
            <a:off x="4702630" y="3267005"/>
            <a:ext cx="1619794" cy="3157492"/>
          </a:xfrm>
          <a:prstGeom prst="upArrow">
            <a:avLst>
              <a:gd name="adj1" fmla="val 33207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8298462-CE66-E121-24B9-5D464E594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487" y="4346152"/>
            <a:ext cx="5694231" cy="22686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68D8226-3B0B-9AA7-4590-BDBDECFEFC45}"/>
              </a:ext>
            </a:extLst>
          </p:cNvPr>
          <p:cNvSpPr txBox="1"/>
          <p:nvPr/>
        </p:nvSpPr>
        <p:spPr>
          <a:xfrm>
            <a:off x="5921828" y="3283811"/>
            <a:ext cx="60709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Web OFIŽ – Výuka – Informace pro studenty – BC/Mgr studium</a:t>
            </a:r>
          </a:p>
        </p:txBody>
      </p:sp>
    </p:spTree>
    <p:extLst>
      <p:ext uri="{BB962C8B-B14F-4D97-AF65-F5344CB8AC3E}">
        <p14:creationId xmlns:p14="http://schemas.microsoft.com/office/powerpoint/2010/main" val="9697652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AD94BE4-DE05-70DF-50E4-7113DF326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8051" y="721897"/>
            <a:ext cx="3598941" cy="1929864"/>
          </a:xfrm>
          <a:solidFill>
            <a:schemeClr val="bg1">
              <a:alpha val="3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cs-CZ" b="1" dirty="0"/>
              <a:t>Dr. Jakub </a:t>
            </a:r>
            <a:r>
              <a:rPr lang="cs-CZ" b="1" dirty="0" err="1"/>
              <a:t>Harnoš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MUNI (LL, OFIŽ) - Bryja</a:t>
            </a:r>
          </a:p>
          <a:p>
            <a:pPr marL="0" indent="0">
              <a:buNone/>
            </a:pPr>
            <a:r>
              <a:rPr lang="cs-CZ" dirty="0"/>
              <a:t>2018-2020: </a:t>
            </a:r>
            <a:r>
              <a:rPr lang="cs-CZ" dirty="0" err="1"/>
              <a:t>postdok</a:t>
            </a:r>
            <a:r>
              <a:rPr lang="cs-CZ" dirty="0"/>
              <a:t> NY, USA</a:t>
            </a:r>
          </a:p>
          <a:p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9D00056-C224-A69B-9B33-8A9F96F84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0283" y="721897"/>
            <a:ext cx="3169607" cy="2020925"/>
          </a:xfrm>
          <a:solidFill>
            <a:schemeClr val="bg1">
              <a:alpha val="3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cs-CZ" b="1" dirty="0"/>
              <a:t>Dr. Peter Fabian</a:t>
            </a:r>
          </a:p>
          <a:p>
            <a:pPr marL="0" indent="0">
              <a:buNone/>
            </a:pPr>
            <a:r>
              <a:rPr lang="cs-CZ" dirty="0"/>
              <a:t>UNIBA, CUNI</a:t>
            </a:r>
          </a:p>
          <a:p>
            <a:pPr marL="0" indent="0">
              <a:buNone/>
            </a:pPr>
            <a:r>
              <a:rPr lang="cs-CZ" dirty="0"/>
              <a:t>2017-2022: </a:t>
            </a:r>
            <a:r>
              <a:rPr lang="cs-CZ" dirty="0" err="1"/>
              <a:t>postdok</a:t>
            </a:r>
            <a:r>
              <a:rPr lang="cs-CZ" dirty="0"/>
              <a:t> LA, USA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8" name="Zástupný obsah 6">
            <a:extLst>
              <a:ext uri="{FF2B5EF4-FFF2-40B4-BE49-F238E27FC236}">
                <a16:creationId xmlns:a16="http://schemas.microsoft.com/office/drawing/2014/main" id="{94647BFD-E9C3-83E5-FB88-EF3C96FAF19E}"/>
              </a:ext>
            </a:extLst>
          </p:cNvPr>
          <p:cNvSpPr txBox="1">
            <a:spLocks/>
          </p:cNvSpPr>
          <p:nvPr/>
        </p:nvSpPr>
        <p:spPr>
          <a:xfrm>
            <a:off x="8484707" y="721896"/>
            <a:ext cx="3389242" cy="2020925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dirty="0"/>
              <a:t>Mgr. Sara </a:t>
            </a:r>
            <a:r>
              <a:rPr lang="cs-CZ" b="1" dirty="0" err="1"/>
              <a:t>Šreibr</a:t>
            </a:r>
            <a:endParaRPr lang="cs-CZ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MUNI - Hyršl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2021: 4,5m stáž </a:t>
            </a:r>
            <a:r>
              <a:rPr lang="cs-CZ" dirty="0" err="1"/>
              <a:t>DsP</a:t>
            </a:r>
            <a:r>
              <a:rPr lang="cs-CZ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LA, USA</a:t>
            </a:r>
          </a:p>
        </p:txBody>
      </p:sp>
      <p:pic>
        <p:nvPicPr>
          <p:cNvPr id="12" name="Obrázek 11" descr="Obsah obrázku osoba, muž, interiér&#10;&#10;Popis byl vytvořen automaticky">
            <a:extLst>
              <a:ext uri="{FF2B5EF4-FFF2-40B4-BE49-F238E27FC236}">
                <a16:creationId xmlns:a16="http://schemas.microsoft.com/office/drawing/2014/main" id="{7DA9DC0B-C4E5-6025-AECF-521EA6A7A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92" y="4304561"/>
            <a:ext cx="3034782" cy="202381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6D07E15-8DF8-2241-6662-F5556F5E3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26" y="2982253"/>
            <a:ext cx="3507514" cy="893493"/>
          </a:xfrm>
          <a:prstGeom prst="rect">
            <a:avLst/>
          </a:prstGeom>
        </p:spPr>
      </p:pic>
      <p:pic>
        <p:nvPicPr>
          <p:cNvPr id="16" name="Obrázek 15" descr="Obsah obrázku text, obloha, exteriér, osoba&#10;&#10;Popis byl vytvořen automaticky">
            <a:extLst>
              <a:ext uri="{FF2B5EF4-FFF2-40B4-BE49-F238E27FC236}">
                <a16:creationId xmlns:a16="http://schemas.microsoft.com/office/drawing/2014/main" id="{7DBA05BE-556F-23C1-1659-B3ABFA99E8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2" t="13043" r="15184"/>
          <a:stretch/>
        </p:blipFill>
        <p:spPr>
          <a:xfrm>
            <a:off x="5347391" y="4008916"/>
            <a:ext cx="1645337" cy="261510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0E29F8F1-3E6C-CA19-BD0F-4C0A25F47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6926" y="2979425"/>
            <a:ext cx="3311434" cy="889181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6D6D97FD-8E95-5909-C3B1-5E4C801387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4043" y="2986565"/>
            <a:ext cx="2333000" cy="889181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B9AE7422-4FBC-C5F1-0F3B-71EA632474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7874" y="4212034"/>
            <a:ext cx="1645337" cy="220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935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BCD90AB-CE09-8937-2AA9-0D3C80D76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58" y="2771604"/>
            <a:ext cx="5733442" cy="219109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48FC5F1-5B1E-3DC8-16ED-283FC5950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58" y="1365558"/>
            <a:ext cx="4868630" cy="127939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817C0E2-4CD5-2085-60A8-94ADB89B4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537" y="935380"/>
            <a:ext cx="5983356" cy="586353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E8258A3-CB8E-7CDA-E2AC-B40FBB0BF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537" y="0"/>
            <a:ext cx="2867025" cy="8763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3310905-50B0-7C03-83E9-73A996D7D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58" y="56594"/>
            <a:ext cx="3215137" cy="110752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A854F439-E91C-E8FA-7EA2-CA78641674CD}"/>
              </a:ext>
            </a:extLst>
          </p:cNvPr>
          <p:cNvSpPr txBox="1"/>
          <p:nvPr/>
        </p:nvSpPr>
        <p:spPr>
          <a:xfrm>
            <a:off x="477078" y="5492442"/>
            <a:ext cx="3399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hlinkClick r:id="rId7"/>
              </a:rPr>
              <a:t>AS </a:t>
            </a:r>
            <a:r>
              <a:rPr lang="cs-CZ" sz="3200" dirty="0" err="1">
                <a:hlinkClick r:id="rId7"/>
              </a:rPr>
              <a:t>PřF</a:t>
            </a:r>
            <a:endParaRPr lang="cs-CZ" sz="3200" dirty="0"/>
          </a:p>
          <a:p>
            <a:r>
              <a:rPr lang="cs-CZ" sz="3200" dirty="0">
                <a:hlinkClick r:id="rId8"/>
              </a:rPr>
              <a:t>AS MU</a:t>
            </a:r>
            <a:r>
              <a:rPr lang="cs-CZ" sz="3200" dirty="0"/>
              <a:t> - usnesení</a:t>
            </a:r>
          </a:p>
        </p:txBody>
      </p:sp>
    </p:spTree>
    <p:extLst>
      <p:ext uri="{BB962C8B-B14F-4D97-AF65-F5344CB8AC3E}">
        <p14:creationId xmlns:p14="http://schemas.microsoft.com/office/powerpoint/2010/main" val="39110953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C3311B4-D60B-A7C6-64AD-A0C97F9226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247"/>
          <a:stretch/>
        </p:blipFill>
        <p:spPr>
          <a:xfrm>
            <a:off x="-1" y="0"/>
            <a:ext cx="7912059" cy="1690688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36382E09-FB6E-8B1D-0D1E-2F36362C864D}"/>
              </a:ext>
            </a:extLst>
          </p:cNvPr>
          <p:cNvSpPr txBox="1">
            <a:spLocks/>
          </p:cNvSpPr>
          <p:nvPr/>
        </p:nvSpPr>
        <p:spPr>
          <a:xfrm>
            <a:off x="8288594" y="230188"/>
            <a:ext cx="3065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/>
              <a:t>Čtvrtky 16:00, B11/132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EF12285-ADE6-6808-17C1-0A60193AB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824737"/>
            <a:ext cx="4356100" cy="3208525"/>
          </a:xfrm>
          <a:prstGeom prst="rect">
            <a:avLst/>
          </a:prstGeom>
        </p:spPr>
      </p:pic>
      <p:pic>
        <p:nvPicPr>
          <p:cNvPr id="12" name="Obrázek 11" descr="Obsah obrázku osoba, muž, exteriér, nošení&#10;&#10;Popis byl vytvořen automaticky">
            <a:extLst>
              <a:ext uri="{FF2B5EF4-FFF2-40B4-BE49-F238E27FC236}">
                <a16:creationId xmlns:a16="http://schemas.microsoft.com/office/drawing/2014/main" id="{526EAE82-377D-44E5-FADC-16ADE4EA2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18" y="1734413"/>
            <a:ext cx="2270802" cy="338917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A7F68F27-15B6-8D01-6CE7-E3A798444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6238" y="2703852"/>
            <a:ext cx="5043517" cy="1109195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8D494B62-F982-72B7-B506-EB24E1782F2A}"/>
              </a:ext>
            </a:extLst>
          </p:cNvPr>
          <p:cNvSpPr txBox="1"/>
          <p:nvPr/>
        </p:nvSpPr>
        <p:spPr>
          <a:xfrm>
            <a:off x="4500260" y="5751718"/>
            <a:ext cx="2658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hlinkClick r:id="rId6"/>
              </a:rPr>
              <a:t>Odkaz na audio</a:t>
            </a:r>
            <a:endParaRPr lang="cs-CZ" sz="2000" dirty="0"/>
          </a:p>
          <a:p>
            <a:r>
              <a:rPr lang="cs-CZ" sz="2000" dirty="0">
                <a:hlinkClick r:id="rId7"/>
              </a:rPr>
              <a:t>Odkaz na YouTube</a:t>
            </a:r>
            <a:r>
              <a:rPr lang="cs-CZ" sz="2000" dirty="0"/>
              <a:t> 2020</a:t>
            </a:r>
          </a:p>
        </p:txBody>
      </p:sp>
      <p:pic>
        <p:nvPicPr>
          <p:cNvPr id="3" name="Obrázek 2" descr="Obsah obrázku slipy&#10;&#10;Popis byl vytvořen automaticky">
            <a:extLst>
              <a:ext uri="{FF2B5EF4-FFF2-40B4-BE49-F238E27FC236}">
                <a16:creationId xmlns:a16="http://schemas.microsoft.com/office/drawing/2014/main" id="{352C8911-DA18-E560-705F-44E2C21CD0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584" y="4221821"/>
            <a:ext cx="4118569" cy="2316089"/>
          </a:xfrm>
          <a:prstGeom prst="rect">
            <a:avLst/>
          </a:prstGeom>
        </p:spPr>
      </p:pic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BF05C2D5-3497-6E15-A20D-4A8BC3A9F3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225" y="4019220"/>
            <a:ext cx="1924087" cy="24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791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D70B3B-778C-AD03-E345-2D197F5F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EDE021-4EB1-07A8-02C1-6810AC7F4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6080125"/>
            <a:ext cx="7482840" cy="751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#3923896 (od čtvrtku 27. 10. do středy 2. 11.)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56E86E9-D34D-A0A0-CD76-65566715A1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E4455B-07FF-14D7-A350-AA27A7108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5900"/>
            <a:ext cx="1143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566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D7C854-3093-C1EA-97DE-6D2A24CF3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0BBE7F-082E-B24A-7C8D-F9EA3FAF9A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5738949"/>
            <a:ext cx="5181600" cy="43801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2"/>
              </a:rPr>
              <a:t>web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A06B06D-40EE-3AAE-D3BC-05DF6D10E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80" y="116613"/>
            <a:ext cx="9658350" cy="42386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1F7665A-38BE-EC18-B822-3A2DC6BC0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29" y="3826978"/>
            <a:ext cx="5289301" cy="29144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5FA76466-DA94-E9E4-125E-DA363CB1BBC6}"/>
              </a:ext>
            </a:extLst>
          </p:cNvPr>
          <p:cNvSpPr/>
          <p:nvPr/>
        </p:nvSpPr>
        <p:spPr>
          <a:xfrm>
            <a:off x="1506583" y="2145371"/>
            <a:ext cx="2786742" cy="68620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EEF3FEA2-3261-7CFC-0D56-CC1BFF1E0835}"/>
              </a:ext>
            </a:extLst>
          </p:cNvPr>
          <p:cNvSpPr/>
          <p:nvPr/>
        </p:nvSpPr>
        <p:spPr>
          <a:xfrm>
            <a:off x="2447109" y="3078753"/>
            <a:ext cx="1706881" cy="394063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815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B2ABE0-1F52-BC92-ABB2-902BA9DA8C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3833" y="5811203"/>
            <a:ext cx="5181600" cy="50768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Odkaz </a:t>
            </a:r>
            <a:r>
              <a:rPr lang="cs-CZ" dirty="0">
                <a:hlinkClick r:id="rId2"/>
              </a:rPr>
              <a:t>na záznam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E407CB9-EF40-E000-2E43-1C7BE71A5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08" y="2141302"/>
            <a:ext cx="6753225" cy="33337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2CA9DEF-3EED-8A78-89B0-CFF5128F0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255766" cy="200196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494E1D1-0707-D65D-5DBC-86454CF3F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834" y="3900628"/>
            <a:ext cx="4197258" cy="2687406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C414C9F1-79B9-9846-5925-9CB568E23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834" y="1454473"/>
            <a:ext cx="4197258" cy="21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46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BD235D-7BA4-1F82-5DF8-460E2C390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826" y="365125"/>
            <a:ext cx="3650974" cy="1325563"/>
          </a:xfrm>
        </p:spPr>
        <p:txBody>
          <a:bodyPr/>
          <a:lstStyle/>
          <a:p>
            <a:r>
              <a:rPr lang="cs-CZ" dirty="0"/>
              <a:t>Pátky, 13:00</a:t>
            </a:r>
            <a:br>
              <a:rPr lang="cs-CZ" dirty="0"/>
            </a:br>
            <a:r>
              <a:rPr lang="cs-CZ" dirty="0"/>
              <a:t>B11/205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4708933-2305-5A16-1212-59A7E0A72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35078" cy="196484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BE12003-9E03-9FFE-12C5-D8ACE2D3D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7" y="2289727"/>
            <a:ext cx="3971925" cy="3000375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661C089-D0C4-AD6C-81FE-1C0CCEE38CB9}"/>
              </a:ext>
            </a:extLst>
          </p:cNvPr>
          <p:cNvSpPr/>
          <p:nvPr/>
        </p:nvSpPr>
        <p:spPr>
          <a:xfrm>
            <a:off x="51197" y="4343085"/>
            <a:ext cx="4073542" cy="95924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E936232-5C44-B36D-D924-2672ACDD3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923" y="2741755"/>
            <a:ext cx="3821340" cy="254834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7FA639C-5171-B205-0650-192FE4D5E8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765" b="1"/>
          <a:stretch/>
        </p:blipFill>
        <p:spPr>
          <a:xfrm>
            <a:off x="4840226" y="5355640"/>
            <a:ext cx="3728736" cy="113723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2E85152-96E7-B312-8821-CE0F5165F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5048" y="2053476"/>
            <a:ext cx="3426192" cy="40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882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E0D9624-2CFB-CCF8-17A2-8641AD7C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74" y="2738855"/>
            <a:ext cx="8163186" cy="381558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1ADC1E3-F091-7C31-F5AE-906C11755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429625" cy="24955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7DD1818-8389-B3BF-7729-D728BF1CE7AF}"/>
              </a:ext>
            </a:extLst>
          </p:cNvPr>
          <p:cNvSpPr txBox="1"/>
          <p:nvPr/>
        </p:nvSpPr>
        <p:spPr>
          <a:xfrm>
            <a:off x="6774204" y="2063205"/>
            <a:ext cx="4373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FB skupina </a:t>
            </a:r>
            <a:r>
              <a:rPr lang="cs-CZ" sz="2400" dirty="0">
                <a:hlinkClick r:id="rId4"/>
              </a:rPr>
              <a:t>Biologické čtvrtky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4983455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84831E-853B-BD38-BECD-11993830F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osoba, oblek, pózování&#10;&#10;Popis byl vytvořen automaticky">
            <a:extLst>
              <a:ext uri="{FF2B5EF4-FFF2-40B4-BE49-F238E27FC236}">
                <a16:creationId xmlns:a16="http://schemas.microsoft.com/office/drawing/2014/main" id="{EAE1DF5C-19F7-550E-2F3C-0E5E766F06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69" y="2288733"/>
            <a:ext cx="2657061" cy="3188473"/>
          </a:xfrm>
        </p:spPr>
      </p:pic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EB5E6137-2DE8-8C31-8D6B-81F484A31A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78974" y="1840425"/>
            <a:ext cx="3448050" cy="3202707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9AFFA4B-5C5A-705D-488B-919CDD5662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247"/>
          <a:stretch/>
        </p:blipFill>
        <p:spPr>
          <a:xfrm>
            <a:off x="-1" y="0"/>
            <a:ext cx="7912059" cy="169068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208A878-306D-11BE-DD59-F8A547FC5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8" y="5017575"/>
            <a:ext cx="1924050" cy="162877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B3AD16F5-2763-8E49-660A-CC0A36F00BD0}"/>
              </a:ext>
            </a:extLst>
          </p:cNvPr>
          <p:cNvSpPr txBox="1"/>
          <p:nvPr/>
        </p:nvSpPr>
        <p:spPr>
          <a:xfrm>
            <a:off x="7613373" y="6013174"/>
            <a:ext cx="4104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Odkaz na přednášku </a:t>
            </a:r>
            <a:r>
              <a:rPr lang="cs-CZ" sz="2400" dirty="0">
                <a:hlinkClick r:id="rId6"/>
              </a:rPr>
              <a:t>na YT</a:t>
            </a:r>
            <a:endParaRPr lang="cs-CZ" sz="2400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5BA9C11E-C141-4669-3610-358832B883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0040" y="2055813"/>
            <a:ext cx="5558239" cy="3843515"/>
          </a:xfrm>
          <a:prstGeom prst="rect">
            <a:avLst/>
          </a:prstGeom>
        </p:spPr>
      </p:pic>
      <p:sp>
        <p:nvSpPr>
          <p:cNvPr id="20" name="Šipka: doleva 19">
            <a:extLst>
              <a:ext uri="{FF2B5EF4-FFF2-40B4-BE49-F238E27FC236}">
                <a16:creationId xmlns:a16="http://schemas.microsoft.com/office/drawing/2014/main" id="{1B301C6D-A093-59D0-C9C8-715910F1C565}"/>
              </a:ext>
            </a:extLst>
          </p:cNvPr>
          <p:cNvSpPr/>
          <p:nvPr/>
        </p:nvSpPr>
        <p:spPr>
          <a:xfrm rot="1412587">
            <a:off x="870878" y="5103320"/>
            <a:ext cx="1798585" cy="45576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79473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3B6372-DD84-B76B-9BCF-03FB6BB46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EB5F7E-22B5-D34E-C81E-6C5A489CD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1" y="2055813"/>
            <a:ext cx="5655365" cy="165972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7A1872B-E9D0-F5A8-E57E-01E47931C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357832" cy="1969179"/>
          </a:xfrm>
          <a:prstGeom prst="rect">
            <a:avLst/>
          </a:prstGeom>
        </p:spPr>
      </p:pic>
      <p:pic>
        <p:nvPicPr>
          <p:cNvPr id="9" name="Obrázek 8" descr="Obsah obrázku osoba, zeď, oblečení&#10;&#10;Popis byl vytvořen automaticky">
            <a:extLst>
              <a:ext uri="{FF2B5EF4-FFF2-40B4-BE49-F238E27FC236}">
                <a16:creationId xmlns:a16="http://schemas.microsoft.com/office/drawing/2014/main" id="{CA8453C9-8A01-43B7-573A-8B6D424F60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r="17832"/>
          <a:stretch/>
        </p:blipFill>
        <p:spPr>
          <a:xfrm>
            <a:off x="4766951" y="3180521"/>
            <a:ext cx="2650946" cy="272829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F87AE03-9CCD-1D2D-11CF-60EF179A3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1" y="3915554"/>
            <a:ext cx="4649043" cy="185287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886E8C8-6A49-CB39-CEFE-5FE2A7566F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050" y="1914970"/>
            <a:ext cx="4649043" cy="46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659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21502C3-3972-1A76-FEA7-596BDBEBA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21" y="992777"/>
            <a:ext cx="6427981" cy="540289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B90A7DF-CB0F-8D77-02D0-567417D73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433" y="561213"/>
            <a:ext cx="4094246" cy="583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727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8F7CEC-ABA0-6142-66D4-66C78B5E9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semináře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6B95DB-6567-03D6-56F7-44C4CE20A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69" y="2172357"/>
            <a:ext cx="9816391" cy="30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713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D70B3B-778C-AD03-E345-2D197F5F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EDE021-4EB1-07A8-02C1-6810AC7F4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6080125"/>
            <a:ext cx="7482840" cy="751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#3923896 (od čtvrtku 27. 10. do středy 2. 11.)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56E86E9-D34D-A0A0-CD76-65566715A1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E4455B-07FF-14D7-A350-AA27A7108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5900"/>
            <a:ext cx="1143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452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AD94BE4-DE05-70DF-50E4-7113DF326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8051" y="721897"/>
            <a:ext cx="3598941" cy="1929864"/>
          </a:xfrm>
          <a:solidFill>
            <a:schemeClr val="bg1">
              <a:alpha val="3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cs-CZ" b="1" dirty="0"/>
              <a:t>Dr. Jakub </a:t>
            </a:r>
            <a:r>
              <a:rPr lang="cs-CZ" b="1" dirty="0" err="1"/>
              <a:t>Harnoš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MUNI (LL, OFIŽ) - Bryja</a:t>
            </a:r>
          </a:p>
          <a:p>
            <a:pPr marL="0" indent="0">
              <a:buNone/>
            </a:pPr>
            <a:r>
              <a:rPr lang="cs-CZ" dirty="0"/>
              <a:t>2018-2020: </a:t>
            </a:r>
            <a:r>
              <a:rPr lang="cs-CZ" dirty="0" err="1"/>
              <a:t>postdok</a:t>
            </a:r>
            <a:r>
              <a:rPr lang="cs-CZ" dirty="0"/>
              <a:t> NY, USA</a:t>
            </a:r>
          </a:p>
          <a:p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9D00056-C224-A69B-9B33-8A9F96F84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0283" y="721897"/>
            <a:ext cx="3169607" cy="2020925"/>
          </a:xfrm>
          <a:solidFill>
            <a:schemeClr val="bg1">
              <a:alpha val="3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cs-CZ" b="1" dirty="0"/>
              <a:t>Dr. Peter Fabian</a:t>
            </a:r>
          </a:p>
          <a:p>
            <a:pPr marL="0" indent="0">
              <a:buNone/>
            </a:pPr>
            <a:r>
              <a:rPr lang="cs-CZ" dirty="0"/>
              <a:t>UNIBA, CUNI</a:t>
            </a:r>
          </a:p>
          <a:p>
            <a:pPr marL="0" indent="0">
              <a:buNone/>
            </a:pPr>
            <a:r>
              <a:rPr lang="cs-CZ" dirty="0"/>
              <a:t>2017-2022: </a:t>
            </a:r>
            <a:r>
              <a:rPr lang="cs-CZ" dirty="0" err="1"/>
              <a:t>postdok</a:t>
            </a:r>
            <a:r>
              <a:rPr lang="cs-CZ" dirty="0"/>
              <a:t> LA, USA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8" name="Zástupný obsah 6">
            <a:extLst>
              <a:ext uri="{FF2B5EF4-FFF2-40B4-BE49-F238E27FC236}">
                <a16:creationId xmlns:a16="http://schemas.microsoft.com/office/drawing/2014/main" id="{94647BFD-E9C3-83E5-FB88-EF3C96FAF19E}"/>
              </a:ext>
            </a:extLst>
          </p:cNvPr>
          <p:cNvSpPr txBox="1">
            <a:spLocks/>
          </p:cNvSpPr>
          <p:nvPr/>
        </p:nvSpPr>
        <p:spPr>
          <a:xfrm>
            <a:off x="8484707" y="721896"/>
            <a:ext cx="3389242" cy="2020925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dirty="0"/>
              <a:t>Mgr. Sara </a:t>
            </a:r>
            <a:r>
              <a:rPr lang="cs-CZ" b="1" dirty="0" err="1"/>
              <a:t>Šreibr</a:t>
            </a:r>
            <a:endParaRPr lang="cs-CZ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MUNI - Hyršl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2021: 4,5m stáž </a:t>
            </a:r>
            <a:r>
              <a:rPr lang="cs-CZ" dirty="0" err="1"/>
              <a:t>DsP</a:t>
            </a:r>
            <a:r>
              <a:rPr lang="cs-CZ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LA, USA</a:t>
            </a:r>
          </a:p>
        </p:txBody>
      </p:sp>
      <p:pic>
        <p:nvPicPr>
          <p:cNvPr id="12" name="Obrázek 11" descr="Obsah obrázku osoba, muž, interiér&#10;&#10;Popis byl vytvořen automaticky">
            <a:extLst>
              <a:ext uri="{FF2B5EF4-FFF2-40B4-BE49-F238E27FC236}">
                <a16:creationId xmlns:a16="http://schemas.microsoft.com/office/drawing/2014/main" id="{7DA9DC0B-C4E5-6025-AECF-521EA6A7A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92" y="4304561"/>
            <a:ext cx="3034782" cy="202381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6D07E15-8DF8-2241-6662-F5556F5E3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26" y="2982253"/>
            <a:ext cx="3507514" cy="893493"/>
          </a:xfrm>
          <a:prstGeom prst="rect">
            <a:avLst/>
          </a:prstGeom>
        </p:spPr>
      </p:pic>
      <p:pic>
        <p:nvPicPr>
          <p:cNvPr id="16" name="Obrázek 15" descr="Obsah obrázku text, obloha, exteriér, osoba&#10;&#10;Popis byl vytvořen automaticky">
            <a:extLst>
              <a:ext uri="{FF2B5EF4-FFF2-40B4-BE49-F238E27FC236}">
                <a16:creationId xmlns:a16="http://schemas.microsoft.com/office/drawing/2014/main" id="{7DBA05BE-556F-23C1-1659-B3ABFA99E8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2" t="13043" r="15184"/>
          <a:stretch/>
        </p:blipFill>
        <p:spPr>
          <a:xfrm>
            <a:off x="5347391" y="4008916"/>
            <a:ext cx="1645337" cy="261510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0E29F8F1-3E6C-CA19-BD0F-4C0A25F47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6926" y="2979425"/>
            <a:ext cx="3311434" cy="889181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6D6D97FD-8E95-5909-C3B1-5E4C801387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4043" y="2986565"/>
            <a:ext cx="2333000" cy="889181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B9AE7422-4FBC-C5F1-0F3B-71EA632474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7874" y="4212034"/>
            <a:ext cx="1645337" cy="220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040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D55034-596F-5712-6198-7210E3AF2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0053" y="981352"/>
            <a:ext cx="3144078" cy="1016414"/>
          </a:xfrm>
        </p:spPr>
        <p:txBody>
          <a:bodyPr/>
          <a:lstStyle/>
          <a:p>
            <a:r>
              <a:rPr lang="cs-CZ" dirty="0"/>
              <a:t>Nebojte se…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BDB27B7-03E0-BCA0-61D5-4D65BF0BF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1" y="466725"/>
            <a:ext cx="8372475" cy="59245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D81F1D2-7EAF-37D5-170A-03F324A039AA}"/>
              </a:ext>
            </a:extLst>
          </p:cNvPr>
          <p:cNvSpPr txBox="1"/>
          <p:nvPr/>
        </p:nvSpPr>
        <p:spPr>
          <a:xfrm>
            <a:off x="8700053" y="2305878"/>
            <a:ext cx="29618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Tabulka z loňských let (výdaje, příjmy, jídlo, pivo, ...)</a:t>
            </a:r>
          </a:p>
          <a:p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Podílí se celý OFIŽ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Zástupci, se kterými budu komunikovat</a:t>
            </a:r>
          </a:p>
        </p:txBody>
      </p:sp>
    </p:spTree>
    <p:extLst>
      <p:ext uri="{BB962C8B-B14F-4D97-AF65-F5344CB8AC3E}">
        <p14:creationId xmlns:p14="http://schemas.microsoft.com/office/powerpoint/2010/main" val="11653309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329E3541-06DD-82C8-5BB8-F9FBD7263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16. 11. Bartošová, Janská, Kopecký,  </a:t>
            </a:r>
            <a:r>
              <a:rPr lang="cs-CZ" dirty="0" err="1"/>
              <a:t>Nepovímová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23. 11. Machů, </a:t>
            </a:r>
            <a:r>
              <a:rPr lang="cs-CZ" dirty="0" err="1"/>
              <a:t>Maljarová</a:t>
            </a:r>
            <a:r>
              <a:rPr lang="cs-CZ" dirty="0"/>
              <a:t>, </a:t>
            </a:r>
            <a:r>
              <a:rPr lang="cs-CZ" dirty="0" err="1"/>
              <a:t>Markúš</a:t>
            </a:r>
            <a:r>
              <a:rPr lang="cs-CZ" dirty="0"/>
              <a:t>, </a:t>
            </a:r>
            <a:r>
              <a:rPr lang="cs-CZ" dirty="0" err="1"/>
              <a:t>Mokráčková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30. 11. Kufová, Pavlíková, Pospíchalová, Rozsypalová</a:t>
            </a:r>
          </a:p>
          <a:p>
            <a:pPr marL="0" indent="0">
              <a:buNone/>
            </a:pPr>
            <a:r>
              <a:rPr lang="cs-CZ" dirty="0"/>
              <a:t>7. 12. Seifertová, </a:t>
            </a:r>
            <a:r>
              <a:rPr lang="cs-CZ" dirty="0" err="1"/>
              <a:t>Šošolíková</a:t>
            </a:r>
            <a:r>
              <a:rPr lang="cs-CZ" dirty="0"/>
              <a:t>, </a:t>
            </a:r>
            <a:r>
              <a:rPr lang="cs-CZ" dirty="0" err="1"/>
              <a:t>Tomášiková</a:t>
            </a:r>
            <a:r>
              <a:rPr lang="cs-CZ" dirty="0"/>
              <a:t>, Voňková, </a:t>
            </a:r>
            <a:r>
              <a:rPr lang="cs-CZ" dirty="0" err="1"/>
              <a:t>Zelenák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14. 12. Vyhlášení, závěr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52FFF7CC-313C-DAF7-442B-33DBCB149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/>
              <a:t>Program semináře</a:t>
            </a:r>
          </a:p>
        </p:txBody>
      </p:sp>
    </p:spTree>
    <p:extLst>
      <p:ext uri="{BB962C8B-B14F-4D97-AF65-F5344CB8AC3E}">
        <p14:creationId xmlns:p14="http://schemas.microsoft.com/office/powerpoint/2010/main" val="27084159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1ADC1E3-F091-7C31-F5AE-906C11755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29625" cy="24955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7DD1818-8389-B3BF-7729-D728BF1CE7AF}"/>
              </a:ext>
            </a:extLst>
          </p:cNvPr>
          <p:cNvSpPr txBox="1"/>
          <p:nvPr/>
        </p:nvSpPr>
        <p:spPr>
          <a:xfrm>
            <a:off x="6774204" y="2063205"/>
            <a:ext cx="4373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FB skupina </a:t>
            </a:r>
            <a:r>
              <a:rPr lang="cs-CZ" sz="2400" dirty="0">
                <a:hlinkClick r:id="rId3"/>
              </a:rPr>
              <a:t>Biologické čtvrtky</a:t>
            </a:r>
            <a:endParaRPr 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5368FF8-A865-7F20-2BED-6A4FDD7E3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16" y="2692510"/>
            <a:ext cx="7675375" cy="399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30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9FE4B0-74D8-9C06-A40A-1347E94BB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94" y="365125"/>
            <a:ext cx="3065206" cy="1325563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Čtvrtky 16:00, B11/132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0E9979B-84FC-3398-15AF-1BE1AA248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247"/>
          <a:stretch/>
        </p:blipFill>
        <p:spPr>
          <a:xfrm>
            <a:off x="-1" y="0"/>
            <a:ext cx="7912059" cy="169068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0F1C4D9-4A20-D74E-6A34-B8F5A54EC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88" y="1690688"/>
            <a:ext cx="5868603" cy="500508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3236610-9F0A-12C9-E21D-20A67A96BE5D}"/>
              </a:ext>
            </a:extLst>
          </p:cNvPr>
          <p:cNvSpPr txBox="1"/>
          <p:nvPr/>
        </p:nvSpPr>
        <p:spPr>
          <a:xfrm>
            <a:off x="9598742" y="5908100"/>
            <a:ext cx="2344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hlinkClick r:id="rId4"/>
              </a:rPr>
              <a:t>Web LSSS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2161615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35C2F4-6B03-5753-A07A-4107E1E20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20FB7C-44C1-CC17-6AA2-7B24FCF21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357832" cy="196917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D73458C-57D9-3137-69AA-98262DAF9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5812"/>
            <a:ext cx="6867525" cy="15716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52D6FCD-2AB0-E580-E85A-1C9A12E73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3558"/>
            <a:ext cx="7300532" cy="3209317"/>
          </a:xfrm>
          <a:prstGeom prst="rect">
            <a:avLst/>
          </a:prstGeom>
        </p:spPr>
      </p:pic>
      <p:pic>
        <p:nvPicPr>
          <p:cNvPr id="14" name="Obrázek 13" descr="Obsah obrázku text, závěs, papírnictví, tužka&#10;&#10;Popis byl vytvořen automaticky">
            <a:extLst>
              <a:ext uri="{FF2B5EF4-FFF2-40B4-BE49-F238E27FC236}">
                <a16:creationId xmlns:a16="http://schemas.microsoft.com/office/drawing/2014/main" id="{B4C62698-AF77-0379-42A5-AADDC35CAB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892" y="2234607"/>
            <a:ext cx="5332804" cy="8888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49528EF-A05F-90D7-E41F-53696A1061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532" y="3734594"/>
            <a:ext cx="4811268" cy="247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595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C39C99-6C46-9534-0D2B-491433FB4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424" y="6075122"/>
            <a:ext cx="10515600" cy="640459"/>
          </a:xfrm>
        </p:spPr>
        <p:txBody>
          <a:bodyPr/>
          <a:lstStyle/>
          <a:p>
            <a:r>
              <a:rPr lang="cs-CZ" dirty="0"/>
              <a:t>Thomas R. Cech </a:t>
            </a:r>
            <a:r>
              <a:rPr lang="cs-CZ" dirty="0">
                <a:hlinkClick r:id="rId2"/>
              </a:rPr>
              <a:t>wiki</a:t>
            </a:r>
            <a:r>
              <a:rPr lang="cs-CZ" dirty="0"/>
              <a:t>, Odkaz na </a:t>
            </a:r>
            <a:r>
              <a:rPr lang="cs-CZ" dirty="0" err="1">
                <a:hlinkClick r:id="rId3"/>
              </a:rPr>
              <a:t>HydePark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C92CD67-727D-A09B-91BD-96AC95E93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" y="3202670"/>
            <a:ext cx="12020550" cy="13239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E6A1E1C-5A7A-6B72-6258-EA72B8ADEF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843"/>
          <a:stretch/>
        </p:blipFill>
        <p:spPr>
          <a:xfrm>
            <a:off x="725" y="0"/>
            <a:ext cx="5015947" cy="321354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9143936-AA23-0043-452E-13325F7133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9069" y="4526645"/>
            <a:ext cx="7997206" cy="1325740"/>
          </a:xfrm>
          <a:prstGeom prst="rect">
            <a:avLst/>
          </a:prstGeom>
        </p:spPr>
      </p:pic>
      <p:pic>
        <p:nvPicPr>
          <p:cNvPr id="12" name="Obrázek 11" descr="Obsah obrázku osoba, muž, interiér, zeď&#10;&#10;Popis byl vytvořen automaticky">
            <a:extLst>
              <a:ext uri="{FF2B5EF4-FFF2-40B4-BE49-F238E27FC236}">
                <a16:creationId xmlns:a16="http://schemas.microsoft.com/office/drawing/2014/main" id="{F00F9310-F2A3-8342-3998-5AAB33CD2A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67" y="254917"/>
            <a:ext cx="4402588" cy="308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307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6B4095-D9F9-5ACD-8D2F-2B28BD0D9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59582F-C746-96BF-06D2-9B1595FA3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3850" y="6091710"/>
            <a:ext cx="3051048" cy="635699"/>
          </a:xfrm>
        </p:spPr>
        <p:txBody>
          <a:bodyPr/>
          <a:lstStyle/>
          <a:p>
            <a:r>
              <a:rPr lang="cs-CZ" dirty="0"/>
              <a:t>Odkaz na </a:t>
            </a:r>
            <a:r>
              <a:rPr lang="cs-CZ" dirty="0">
                <a:hlinkClick r:id="rId2"/>
              </a:rPr>
              <a:t>článek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DE57C17-B5C8-CD09-91D7-B18F25E06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7754112" cy="402585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727F25C-B75A-A463-4820-7781AB37E9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163"/>
          <a:stretch/>
        </p:blipFill>
        <p:spPr>
          <a:xfrm>
            <a:off x="780572" y="3564514"/>
            <a:ext cx="3972454" cy="3162895"/>
          </a:xfrm>
          <a:prstGeom prst="rect">
            <a:avLst/>
          </a:prstGeom>
        </p:spPr>
      </p:pic>
      <p:pic>
        <p:nvPicPr>
          <p:cNvPr id="9" name="Obrázek 8" descr="Obsah obrázku exteriér, ryba, oceánské dno&#10;&#10;Popis byl vytvořen automaticky">
            <a:extLst>
              <a:ext uri="{FF2B5EF4-FFF2-40B4-BE49-F238E27FC236}">
                <a16:creationId xmlns:a16="http://schemas.microsoft.com/office/drawing/2014/main" id="{698A0C62-EF94-F04B-6AF6-2555F8C3ED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0" r="25194"/>
          <a:stretch/>
        </p:blipFill>
        <p:spPr>
          <a:xfrm>
            <a:off x="8534684" y="1173872"/>
            <a:ext cx="3409381" cy="42100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DBAAD3B-D0C0-5832-880F-9FF2495C9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865" y="3552871"/>
            <a:ext cx="3409381" cy="325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567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1803B7-2E1C-8353-B266-08F03FB77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61973"/>
            <a:ext cx="10515600" cy="41499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2"/>
              </a:rPr>
              <a:t>studii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B38CCE3-2A23-E8A0-411E-D81E2F0A7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43" y="2095043"/>
            <a:ext cx="6953250" cy="2867025"/>
          </a:xfrm>
          <a:prstGeom prst="rect">
            <a:avLst/>
          </a:prstGeom>
        </p:spPr>
      </p:pic>
      <p:pic>
        <p:nvPicPr>
          <p:cNvPr id="11" name="Obrázek 10" descr="Obsah obrázku interiér, otevřít, skříň&#10;&#10;Popis byl vytvořen automaticky">
            <a:extLst>
              <a:ext uri="{FF2B5EF4-FFF2-40B4-BE49-F238E27FC236}">
                <a16:creationId xmlns:a16="http://schemas.microsoft.com/office/drawing/2014/main" id="{C4B2BE9F-91BC-50A3-802C-274EBED24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193" y="2095043"/>
            <a:ext cx="4776592" cy="268683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18D0C7E-EC4C-044B-0FBC-6BBFAAD06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2" y="167339"/>
            <a:ext cx="974407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4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A48032-11FC-7602-1E6B-696ED309A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649238"/>
            <a:ext cx="5797050" cy="10386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hlinkClick r:id="rId2"/>
              </a:rPr>
              <a:t>Brněnský 17.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3"/>
              </a:rPr>
              <a:t>Křehká svoboda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2396AFB-6143-0236-C099-6A08A2778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02"/>
            <a:ext cx="6096000" cy="304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B3BF236-7C5B-B0A3-4439-DE6F75DDB0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91" y="86247"/>
            <a:ext cx="5717088" cy="3215862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4D59A164-A768-D16B-11F0-06B9429747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704" y="1349341"/>
            <a:ext cx="1429706" cy="176330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0FC2ADA-61CC-AB73-163E-EB8748AA42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06" y="3109919"/>
            <a:ext cx="5230053" cy="362583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3F6714F-786A-CF73-18F3-520D70A0E0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7834" y="4170842"/>
            <a:ext cx="3179445" cy="232203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5CF5559-E2AE-1A00-A306-4C853C7C26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7419" y="3597013"/>
            <a:ext cx="3239930" cy="110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743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292" y="1826942"/>
            <a:ext cx="3322712" cy="5433467"/>
          </a:xfrm>
        </p:spPr>
        <p:txBody>
          <a:bodyPr/>
          <a:lstStyle/>
          <a:p>
            <a:pPr>
              <a:buNone/>
            </a:pPr>
            <a:r>
              <a:rPr lang="cs-CZ" dirty="0">
                <a:latin typeface="Cambria" pitchFamily="18" charset="0"/>
              </a:rPr>
              <a:t>Grafika na postery, prezentace atd. </a:t>
            </a:r>
          </a:p>
          <a:p>
            <a:pPr>
              <a:buNone/>
            </a:pPr>
            <a:endParaRPr lang="cs-CZ" dirty="0">
              <a:hlinkClick r:id="" action="ppaction://noaction"/>
            </a:endParaRPr>
          </a:p>
          <a:p>
            <a:pPr>
              <a:buNone/>
            </a:pPr>
            <a:r>
              <a:rPr lang="cs-CZ" dirty="0">
                <a:hlinkClick r:id="" action="ppaction://noaction"/>
              </a:rPr>
              <a:t>Odkaz</a:t>
            </a:r>
            <a:r>
              <a:rPr lang="cs-CZ" dirty="0"/>
              <a:t> na program</a:t>
            </a:r>
          </a:p>
          <a:p>
            <a:pPr>
              <a:buNone/>
            </a:pPr>
            <a:r>
              <a:rPr lang="cs-CZ" dirty="0"/>
              <a:t>Odkaz na </a:t>
            </a:r>
            <a:r>
              <a:rPr lang="cs-CZ" dirty="0" err="1">
                <a:hlinkClick r:id="rId2"/>
              </a:rPr>
              <a:t>tutorial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1026" name="Picture 2" descr="Výsledek obrázku pro biorender graph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3912" y="188642"/>
            <a:ext cx="5162550" cy="3276601"/>
          </a:xfrm>
          <a:prstGeom prst="rect">
            <a:avLst/>
          </a:prstGeom>
          <a:noFill/>
        </p:spPr>
      </p:pic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249" y="4360019"/>
            <a:ext cx="5436247" cy="2417225"/>
          </a:xfrm>
          <a:prstGeom prst="rect">
            <a:avLst/>
          </a:prstGeom>
          <a:noFill/>
        </p:spPr>
      </p:pic>
      <p:pic>
        <p:nvPicPr>
          <p:cNvPr id="1030" name="Picture 6" descr="Výsledek obrázku pro biorender graph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1721" y="3808148"/>
            <a:ext cx="3234091" cy="2535957"/>
          </a:xfrm>
          <a:prstGeom prst="rect">
            <a:avLst/>
          </a:prstGeom>
          <a:noFill/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940EBB4-CDA4-1559-1A05-BD2B713CA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083" y="188642"/>
            <a:ext cx="4333875" cy="14097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234DA4-8F56-4896-9335-DD5D1142D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158316" cy="205145"/>
          </a:xfrm>
        </p:spPr>
        <p:txBody>
          <a:bodyPr>
            <a:normAutofit fontScale="90000"/>
          </a:bodyPr>
          <a:lstStyle/>
          <a:p>
            <a:r>
              <a:rPr lang="cs-CZ" dirty="0"/>
              <a:t>Schémata nejen signálních drah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EE946C-E732-4274-90C2-7E636507D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441" y="5799224"/>
            <a:ext cx="4862804" cy="7601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dirty="0">
                <a:hlinkClick r:id="rId2"/>
              </a:rPr>
              <a:t>www.reactome.org</a:t>
            </a:r>
            <a:endParaRPr lang="cs-CZ" sz="3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F91479-E3C8-487A-9F06-1994CB26C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74" y="762078"/>
            <a:ext cx="10351160" cy="48453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C6C393B-410B-4782-BD5F-AAE9F5CC0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430" y="4388932"/>
            <a:ext cx="3760992" cy="22065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96781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37BEE0-C532-6DE0-4986-5A425E3FA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3771"/>
            <a:ext cx="10515600" cy="5393192"/>
          </a:xfrm>
        </p:spPr>
        <p:txBody>
          <a:bodyPr/>
          <a:lstStyle/>
          <a:p>
            <a:r>
              <a:rPr lang="cs-CZ" dirty="0" err="1">
                <a:hlinkClick r:id="rId2"/>
              </a:rPr>
              <a:t>TheNounProject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>
                <a:hlinkClick r:id="rId3"/>
              </a:rPr>
              <a:t>Bio </a:t>
            </a:r>
            <a:r>
              <a:rPr lang="cs-CZ" dirty="0" err="1">
                <a:hlinkClick r:id="rId3"/>
              </a:rPr>
              <a:t>Icons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 err="1">
                <a:hlinkClick r:id="rId4"/>
              </a:rPr>
              <a:t>SciDraw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hlinkClick r:id="rId5"/>
              </a:rPr>
              <a:t>Smart</a:t>
            </a:r>
            <a:endParaRPr lang="cs-CZ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B6CA94B-C4D4-FD83-3C64-099679AB0E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54036" y="38545"/>
            <a:ext cx="1641566" cy="1641566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79531CAC-59B1-BB53-7680-97424931BD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04772" y="149062"/>
            <a:ext cx="1865243" cy="1865243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F4E60774-D78B-B85C-447E-4AF002B9F0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03472" y="393024"/>
            <a:ext cx="1822174" cy="1822174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06FBC70C-AEE1-A263-8362-F239A1FF52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43270" y="241167"/>
            <a:ext cx="2047461" cy="2047461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A77218C7-541F-1C7F-66C5-68B2EF588A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18276" y="70627"/>
            <a:ext cx="1411357" cy="1411357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63BE0A91-0FDB-8880-D3B2-6A45A4B396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7895291">
            <a:off x="6980928" y="1637585"/>
            <a:ext cx="411983" cy="1740022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DF3A8C8D-7FB0-F426-8E2A-69CC31BF44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974340" y="2395754"/>
            <a:ext cx="2302962" cy="810902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2FAD0430-3EC8-23BD-AB5D-859EB0B6A8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6200000">
            <a:off x="9378353" y="2410620"/>
            <a:ext cx="3263986" cy="666956"/>
          </a:xfrm>
          <a:prstGeom prst="rect">
            <a:avLst/>
          </a:prstGeom>
        </p:spPr>
      </p:pic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B108B9A1-C0A6-7694-5FE7-9FE34E500D2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5573675">
            <a:off x="4592657" y="1741134"/>
            <a:ext cx="1643498" cy="2325757"/>
          </a:xfrm>
          <a:prstGeom prst="rect">
            <a:avLst/>
          </a:prstGeom>
        </p:spPr>
      </p:pic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7AB76FA5-E837-322C-D2A1-A334CC8D696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939878" y="3145135"/>
            <a:ext cx="2943225" cy="2495550"/>
          </a:xfrm>
          <a:prstGeom prst="rect">
            <a:avLst/>
          </a:prstGeom>
        </p:spPr>
      </p:pic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2058B4B2-0F75-756F-9FB2-1109F3F2AE3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082447" y="3516291"/>
            <a:ext cx="1846082" cy="2036459"/>
          </a:xfrm>
          <a:prstGeom prst="rect">
            <a:avLst/>
          </a:prstGeom>
        </p:spPr>
      </p:pic>
      <p:pic>
        <p:nvPicPr>
          <p:cNvPr id="27" name="Grafický objekt 26">
            <a:extLst>
              <a:ext uri="{FF2B5EF4-FFF2-40B4-BE49-F238E27FC236}">
                <a16:creationId xmlns:a16="http://schemas.microsoft.com/office/drawing/2014/main" id="{8859F22B-6CB6-5718-B5D2-AD6514034FF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3606391">
            <a:off x="8189808" y="3058647"/>
            <a:ext cx="1073025" cy="3035128"/>
          </a:xfrm>
          <a:prstGeom prst="rect">
            <a:avLst/>
          </a:prstGeom>
        </p:spPr>
      </p:pic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6C6420E1-38E3-A517-2E29-A26C5DE3524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822781" y="2896609"/>
            <a:ext cx="2151559" cy="3043074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05016A8-5059-6CC4-1C5B-AF70CBACF42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76364" y="3845421"/>
            <a:ext cx="2323181" cy="650751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5268D9FC-257D-7D8E-3F54-EA6D3055A7D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70531" y="5430655"/>
            <a:ext cx="2322443" cy="838806"/>
          </a:xfrm>
          <a:prstGeom prst="rect">
            <a:avLst/>
          </a:prstGeom>
        </p:spPr>
      </p:pic>
      <p:pic>
        <p:nvPicPr>
          <p:cNvPr id="35" name="Obrázek 34" descr="Obsah obrázku hračka, panenka, klipart, vektorová grafika&#10;&#10;Popis byl vytvořen automaticky">
            <a:extLst>
              <a:ext uri="{FF2B5EF4-FFF2-40B4-BE49-F238E27FC236}">
                <a16:creationId xmlns:a16="http://schemas.microsoft.com/office/drawing/2014/main" id="{C5FD09B9-5ED0-0555-9FCB-B7E8B22288A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33" y="5685899"/>
            <a:ext cx="1194717" cy="810701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CA9698A1-A8DE-150E-CE45-A54B57F1A3A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9177" y="4459762"/>
            <a:ext cx="801856" cy="3517820"/>
          </a:xfrm>
          <a:prstGeom prst="rect">
            <a:avLst/>
          </a:prstGeom>
        </p:spPr>
      </p:pic>
      <p:pic>
        <p:nvPicPr>
          <p:cNvPr id="39" name="Obrázek 38" descr="Obsah obrázku příslušenství&#10;&#10;Popis byl vytvořen automaticky">
            <a:extLst>
              <a:ext uri="{FF2B5EF4-FFF2-40B4-BE49-F238E27FC236}">
                <a16:creationId xmlns:a16="http://schemas.microsoft.com/office/drawing/2014/main" id="{416879C2-7DB6-01E1-C235-210BB86EADC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33" y="5319377"/>
            <a:ext cx="2918492" cy="1425755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315BA67E-CCEC-3700-0115-90716946563B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70531" y="2329088"/>
            <a:ext cx="3406160" cy="830021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35E622F6-4F98-7727-7A24-04D4D0BB7B7D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r="81214" b="75205"/>
          <a:stretch/>
        </p:blipFill>
        <p:spPr>
          <a:xfrm>
            <a:off x="577304" y="1201558"/>
            <a:ext cx="985676" cy="58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37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1677B8D-F04D-5C7A-A867-F0A48170D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68" y="406128"/>
            <a:ext cx="10328365" cy="92646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83D992-0A88-1C25-B6B8-14DC4B6FE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8558" y="1048271"/>
            <a:ext cx="2888974" cy="568643"/>
          </a:xfrm>
        </p:spPr>
        <p:txBody>
          <a:bodyPr/>
          <a:lstStyle/>
          <a:p>
            <a:r>
              <a:rPr lang="cs-CZ" dirty="0"/>
              <a:t>Odkaz na </a:t>
            </a:r>
            <a:r>
              <a:rPr lang="cs-CZ" dirty="0">
                <a:hlinkClick r:id="rId3"/>
              </a:rPr>
              <a:t>článek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35359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1210B1-A251-4C13-9713-5972852A0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81" y="6196758"/>
            <a:ext cx="11989838" cy="661242"/>
          </a:xfrm>
        </p:spPr>
        <p:txBody>
          <a:bodyPr>
            <a:noAutofit/>
          </a:bodyPr>
          <a:lstStyle/>
          <a:p>
            <a:r>
              <a:rPr lang="cs-CZ" sz="2600" dirty="0" err="1">
                <a:hlinkClick r:id="rId2"/>
              </a:rPr>
              <a:t>NEZkreslená</a:t>
            </a:r>
            <a:r>
              <a:rPr lang="cs-CZ" sz="2600" dirty="0">
                <a:hlinkClick r:id="rId2"/>
              </a:rPr>
              <a:t> věda</a:t>
            </a:r>
            <a:r>
              <a:rPr lang="cs-CZ" sz="2600" dirty="0"/>
              <a:t>, projekt AVČR – výuková videa (spíš pro SŠ nebo </a:t>
            </a:r>
            <a:r>
              <a:rPr lang="cs-CZ" sz="2600" dirty="0" err="1"/>
              <a:t>prokrastinující</a:t>
            </a:r>
            <a:r>
              <a:rPr lang="cs-CZ" sz="2600" dirty="0"/>
              <a:t> VŠ)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448EC3-A8D6-4CE5-9446-B4827F236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83510"/>
            <a:ext cx="9677400" cy="18478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6560EAB-E3A3-4A44-BE2C-0BC214E83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918" y="2069926"/>
            <a:ext cx="9920164" cy="41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67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0CB0E465-3E3F-1825-CDB6-C5F8AA024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981" y="1526284"/>
            <a:ext cx="5563019" cy="352636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0744273-3643-4D6D-8DC2-51ABAAEC6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BD04C4-D752-A7B3-E7BC-73AFB7189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2004"/>
            <a:ext cx="10977324" cy="970381"/>
          </a:xfrm>
        </p:spPr>
        <p:txBody>
          <a:bodyPr>
            <a:normAutofit lnSpcReduction="10000"/>
          </a:bodyPr>
          <a:lstStyle/>
          <a:p>
            <a:r>
              <a:rPr lang="cs-CZ" dirty="0">
                <a:hlinkClick r:id="rId3"/>
              </a:rPr>
              <a:t>Rozhovor</a:t>
            </a:r>
            <a:r>
              <a:rPr lang="cs-CZ" dirty="0"/>
              <a:t> v SVK</a:t>
            </a:r>
          </a:p>
          <a:p>
            <a:r>
              <a:rPr lang="cs-CZ" dirty="0">
                <a:hlinkClick r:id="rId4"/>
              </a:rPr>
              <a:t>Rozhovor</a:t>
            </a:r>
            <a:r>
              <a:rPr lang="cs-CZ" dirty="0"/>
              <a:t> v Aj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480E646-97A0-3FFD-06E2-68EAD62BF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21" y="1810877"/>
            <a:ext cx="4344131" cy="27708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018B361-675E-FFA2-0B97-347E02345F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247"/>
          <a:stretch/>
        </p:blipFill>
        <p:spPr>
          <a:xfrm>
            <a:off x="-1" y="0"/>
            <a:ext cx="7912059" cy="1690688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8D9F7189-B01B-F094-B12B-4C89218F5965}"/>
              </a:ext>
            </a:extLst>
          </p:cNvPr>
          <p:cNvSpPr txBox="1">
            <a:spLocks/>
          </p:cNvSpPr>
          <p:nvPr/>
        </p:nvSpPr>
        <p:spPr>
          <a:xfrm>
            <a:off x="8288594" y="365125"/>
            <a:ext cx="3065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/>
              <a:t>Čtvrtky 16:00, B11/132</a:t>
            </a:r>
            <a:endParaRPr lang="cs-CZ" b="1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691EA04-4C0B-5726-81AB-87047D9B2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2504" y="1876217"/>
            <a:ext cx="2639259" cy="248090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31C91DC-CA92-1A8C-A754-5B4CBE9271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5232" y="5036901"/>
            <a:ext cx="2776449" cy="159030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B495944-2971-A8F0-9CF6-A6467C00D7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4546" y="5318410"/>
            <a:ext cx="30099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463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48D13-F821-49BE-A4CA-B82DA766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42" y="6260841"/>
            <a:ext cx="11768713" cy="457200"/>
          </a:xfrm>
        </p:spPr>
        <p:txBody>
          <a:bodyPr>
            <a:noAutofit/>
          </a:bodyPr>
          <a:lstStyle/>
          <a:p>
            <a:r>
              <a:rPr lang="cs-CZ" sz="3000" b="1" dirty="0"/>
              <a:t>kanál </a:t>
            </a:r>
            <a:r>
              <a:rPr lang="cs-CZ" sz="3000" b="1" dirty="0" err="1"/>
              <a:t>Osmosis</a:t>
            </a:r>
            <a:r>
              <a:rPr lang="cs-CZ" sz="3000" b="1" dirty="0"/>
              <a:t> </a:t>
            </a:r>
            <a:r>
              <a:rPr lang="cs-CZ" sz="3000" dirty="0"/>
              <a:t>na </a:t>
            </a:r>
            <a:r>
              <a:rPr lang="cs-CZ" sz="3000" dirty="0">
                <a:hlinkClick r:id="rId2"/>
              </a:rPr>
              <a:t>YouTube</a:t>
            </a:r>
            <a:r>
              <a:rPr lang="cs-CZ" sz="3000" dirty="0"/>
              <a:t> – kreslená výuková videa, především medicína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3A18158-2FF6-4A88-959B-484B5EE11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137" y="-1"/>
            <a:ext cx="8467725" cy="13335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F429D78-47FC-4DDE-9066-C9C670DC84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65"/>
          <a:stretch/>
        </p:blipFill>
        <p:spPr>
          <a:xfrm>
            <a:off x="1366685" y="1486514"/>
            <a:ext cx="9625279" cy="462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364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E89161-9E21-4F3C-A457-693D2E3E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478" y="1604013"/>
            <a:ext cx="10515600" cy="1012142"/>
          </a:xfrm>
        </p:spPr>
        <p:txBody>
          <a:bodyPr>
            <a:noAutofit/>
          </a:bodyPr>
          <a:lstStyle/>
          <a:p>
            <a:r>
              <a:rPr lang="cs-CZ" sz="2400" dirty="0"/>
              <a:t>Chcete se učit nenásilnou formou, potřebujete věci vidět, abyste je lépe pochopili?</a:t>
            </a:r>
            <a:br>
              <a:rPr lang="cs-CZ" sz="2400" dirty="0"/>
            </a:br>
            <a:r>
              <a:rPr lang="cs-CZ" sz="2400" b="1" dirty="0"/>
              <a:t>Odborná</a:t>
            </a:r>
            <a:r>
              <a:rPr lang="cs-CZ" sz="2400" dirty="0"/>
              <a:t> a přitom srozumitelná videa – medicína, biologie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D201F56-C4D0-48A1-9263-5DF8E0264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578" y="222288"/>
            <a:ext cx="8096844" cy="13138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F44356-0A4C-4338-9727-FC41E5219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717" y="2768523"/>
            <a:ext cx="2855169" cy="75749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75AF55B-E66A-4D26-AEB2-0E7FDC193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716" y="3645505"/>
            <a:ext cx="2855169" cy="74833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654CA96-9961-4938-B2D4-3F1DB365D12E}"/>
              </a:ext>
            </a:extLst>
          </p:cNvPr>
          <p:cNvSpPr/>
          <p:nvPr/>
        </p:nvSpPr>
        <p:spPr>
          <a:xfrm>
            <a:off x="45098" y="6024058"/>
            <a:ext cx="1210180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2800" dirty="0"/>
              <a:t>Jak vlastně funguje COVID-19? Odkaz na </a:t>
            </a:r>
            <a:r>
              <a:rPr lang="cs-CZ" sz="2800" dirty="0">
                <a:hlinkClick r:id="rId5"/>
              </a:rPr>
              <a:t>video </a:t>
            </a:r>
            <a:r>
              <a:rPr lang="cs-CZ" sz="2800" dirty="0"/>
              <a:t>včetně mechanismu patofyziologie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8801276-5695-4D49-B8C7-5301B4C129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124" y="2768523"/>
            <a:ext cx="5551333" cy="30609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 descr="Obsah obrázku kreslení&#10;&#10;Popis byl vytvořen automaticky">
            <a:extLst>
              <a:ext uri="{FF2B5EF4-FFF2-40B4-BE49-F238E27FC236}">
                <a16:creationId xmlns:a16="http://schemas.microsoft.com/office/drawing/2014/main" id="{44087F40-2C0A-479E-B2C9-DA98CCAFCD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928" y="4572580"/>
            <a:ext cx="1285969" cy="129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922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Užitečné weby: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Záznamy předešlých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HydePark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 civilizace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Záznamy z předešlých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Mendel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lectures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TED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talks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The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Scientist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 web o vědě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Věda 24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 týdeník na ČT, rubrika věda na čt24</a:t>
            </a:r>
          </a:p>
          <a:p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Osmosis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– animovaná výuková videa (medicína), v AJ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Ninja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Nerd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lectures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 odborná videa (biologie/medicína), 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Gate2Biotech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 - (nejen) české biotechnologie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10715" y="1668247"/>
            <a:ext cx="386442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58834" y="614959"/>
            <a:ext cx="1152128" cy="85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004639" y="2447351"/>
            <a:ext cx="2870870" cy="928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6DD8FB8-F62E-4AA9-8B7F-A6FA1884CD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03291" y="352150"/>
            <a:ext cx="3719512" cy="11170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4510B8D-137D-44DE-A232-7D41D1F5A9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8249" y="5861383"/>
            <a:ext cx="3497260" cy="7771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0A6D646-A1C4-45C4-B3E1-73996440B9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99109" y="3686110"/>
            <a:ext cx="1676400" cy="16764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D3514D4-AA17-435A-AD91-F65F106577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38090" y="5925646"/>
            <a:ext cx="3272625" cy="77250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F3DE672-0442-4E8C-A345-E975ACA1DE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5759450"/>
            <a:ext cx="952500" cy="11049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CF9D8B-23DD-A148-1AF1-1DBAFB324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AC7B3AA-A15A-44E7-43EF-FB761AA9C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77" y="232259"/>
            <a:ext cx="7282897" cy="280283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E65B883-0FE3-51D2-3C40-A16A197922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142"/>
          <a:stretch/>
        </p:blipFill>
        <p:spPr>
          <a:xfrm>
            <a:off x="7133914" y="141788"/>
            <a:ext cx="5001661" cy="289330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828BFFB-F917-1CBD-92C4-6A8428B07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64" y="3368700"/>
            <a:ext cx="6650107" cy="290745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A88E537-77C5-DAEA-1B4B-7C93FAEAD2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99"/>
          <a:stretch/>
        </p:blipFill>
        <p:spPr>
          <a:xfrm>
            <a:off x="8572292" y="3347432"/>
            <a:ext cx="3205578" cy="336878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24CC4F-1F95-F7A0-554F-6CA4BE744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314" y="6182691"/>
            <a:ext cx="3008243" cy="620368"/>
          </a:xfrm>
        </p:spPr>
        <p:txBody>
          <a:bodyPr/>
          <a:lstStyle/>
          <a:p>
            <a:r>
              <a:rPr lang="cs-CZ" dirty="0"/>
              <a:t>Odkaz na </a:t>
            </a:r>
            <a:r>
              <a:rPr lang="cs-CZ" dirty="0">
                <a:hlinkClick r:id="rId5"/>
              </a:rPr>
              <a:t>článek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0231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B425597C-389E-A150-FD8B-2A29F5A84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66" y="1907811"/>
            <a:ext cx="9015488" cy="108286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26938CA-6169-61A2-6592-BFCD8E031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697"/>
            <a:ext cx="12307990" cy="152250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6FE78AB-807A-3C0C-6DFC-E434C0D2F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678" y="604454"/>
            <a:ext cx="2275549" cy="151703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FCC66BF-412D-ACB4-2866-B3EDCE5A8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7" y="4049090"/>
            <a:ext cx="9128785" cy="89124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4C0289A-72BE-4954-B4D6-38E379B108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24" y="5149677"/>
            <a:ext cx="9248526" cy="129188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E1B7133-6EF9-EDAF-55BF-F9627EFAF6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" t="448" r="10913" b="-448"/>
          <a:stretch/>
        </p:blipFill>
        <p:spPr>
          <a:xfrm>
            <a:off x="9543283" y="2109870"/>
            <a:ext cx="2667104" cy="176460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3051CCC-64DB-DF79-3874-EB63BA569012}"/>
              </a:ext>
            </a:extLst>
          </p:cNvPr>
          <p:cNvSpPr txBox="1"/>
          <p:nvPr/>
        </p:nvSpPr>
        <p:spPr>
          <a:xfrm>
            <a:off x="9777201" y="214647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2021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241132E-9542-5B12-67D5-C558E25200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8227" y="0"/>
            <a:ext cx="1698863" cy="256272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F0FD2CE0-D3D6-4C23-89AA-0B05088F2C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4563" y="2819682"/>
            <a:ext cx="3729491" cy="138649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3DC434A-8D41-83CF-187C-B9DE09E301C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6765"/>
          <a:stretch/>
        </p:blipFill>
        <p:spPr>
          <a:xfrm>
            <a:off x="9371218" y="5400831"/>
            <a:ext cx="2667104" cy="1129594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7A79A63F-0115-E44B-1ADD-1CAA06CB458D}"/>
              </a:ext>
            </a:extLst>
          </p:cNvPr>
          <p:cNvSpPr txBox="1"/>
          <p:nvPr/>
        </p:nvSpPr>
        <p:spPr>
          <a:xfrm>
            <a:off x="8991374" y="4572671"/>
            <a:ext cx="304694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/>
              <a:t>Odkaz </a:t>
            </a:r>
            <a:r>
              <a:rPr lang="cs-CZ" sz="2400" dirty="0" err="1">
                <a:hlinkClick r:id="rId11"/>
              </a:rPr>
              <a:t>Ig</a:t>
            </a:r>
            <a:r>
              <a:rPr lang="cs-CZ" sz="2400" dirty="0">
                <a:hlinkClick r:id="rId11"/>
              </a:rPr>
              <a:t> Nobel </a:t>
            </a:r>
            <a:r>
              <a:rPr lang="cs-CZ" sz="2400" dirty="0" err="1">
                <a:hlinkClick r:id="rId11"/>
              </a:rPr>
              <a:t>Prizes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226161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AFD0A7-91C3-8391-0E61-771135746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9A8FDC-84B0-54A3-DF86-A30DF11FC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4200" y="5932941"/>
            <a:ext cx="10515600" cy="559934"/>
          </a:xfrm>
        </p:spPr>
        <p:txBody>
          <a:bodyPr/>
          <a:lstStyle/>
          <a:p>
            <a:r>
              <a:rPr lang="cs-CZ" dirty="0"/>
              <a:t>Odkaz na </a:t>
            </a:r>
            <a:r>
              <a:rPr lang="cs-CZ" dirty="0" err="1">
                <a:hlinkClick r:id="rId2"/>
              </a:rPr>
              <a:t>Labpedia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F175099-39A7-AB10-0BA6-AFDE99AF6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19697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91CF381-850E-95DE-5AEB-E4A90777B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15" y="2196974"/>
            <a:ext cx="5561579" cy="444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4433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3032</TotalTime>
  <Words>601</Words>
  <Application>Microsoft Office PowerPoint</Application>
  <PresentationFormat>Širokoúhlá obrazovka</PresentationFormat>
  <Paragraphs>121</Paragraphs>
  <Slides>62</Slides>
  <Notes>0</Notes>
  <HiddenSlides>1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7" baseType="lpstr">
      <vt:lpstr>Arial</vt:lpstr>
      <vt:lpstr>Calibri</vt:lpstr>
      <vt:lpstr>Calibri Light</vt:lpstr>
      <vt:lpstr>Cambria</vt:lpstr>
      <vt:lpstr>Motiv Office</vt:lpstr>
      <vt:lpstr>Seminární newsfeed</vt:lpstr>
      <vt:lpstr>Pátky, 13:00 B11/205</vt:lpstr>
      <vt:lpstr>Prezentace aplikace PowerPoint</vt:lpstr>
      <vt:lpstr>Pátky, 13:00 B11/205</vt:lpstr>
      <vt:lpstr>Čtvrtky 16:00, B11/132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Focení pro propagační materiály, uchazečskou kampaň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galerie</vt:lpstr>
      <vt:lpstr>Prezentace aplikace PowerPoint</vt:lpstr>
      <vt:lpstr>Prezentace aplikace PowerPoint</vt:lpstr>
      <vt:lpstr>Prezentace aplikace PowerPoint</vt:lpstr>
      <vt:lpstr>Změny v programu semináře</vt:lpstr>
      <vt:lpstr>19. 10. 2022 – zahraniční zkušenosti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Program semináře</vt:lpstr>
      <vt:lpstr>Prezentace aplikace PowerPoint</vt:lpstr>
      <vt:lpstr>Prezentace aplikace PowerPoint</vt:lpstr>
      <vt:lpstr>Nebojte se… </vt:lpstr>
      <vt:lpstr>Program semináře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Schémata nejen signálních drah </vt:lpstr>
      <vt:lpstr>Prezentace aplikace PowerPoint</vt:lpstr>
      <vt:lpstr>Prezentace aplikace PowerPoint</vt:lpstr>
      <vt:lpstr>NEZkreslená věda, projekt AVČR – výuková videa (spíš pro SŠ nebo prokrastinující VŠ)</vt:lpstr>
      <vt:lpstr>kanál Osmosis na YouTube – kreslená výuková videa, především medicína</vt:lpstr>
      <vt:lpstr>Chcete se učit nenásilnou formou, potřebujete věci vidět, abyste je lépe pochopili? Odborná a přitom srozumitelná videa – medicína, biologie</vt:lpstr>
      <vt:lpstr>Užitečné weby: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Seminární newsfeed</dc:title>
  <dc:creator>Kateřina Tomanová</dc:creator>
  <cp:lastModifiedBy>Kateřina Tomanová</cp:lastModifiedBy>
  <cp:revision>39</cp:revision>
  <dcterms:created xsi:type="dcterms:W3CDTF">2022-09-20T08:20:56Z</dcterms:created>
  <dcterms:modified xsi:type="dcterms:W3CDTF">2022-11-15T15:31:23Z</dcterms:modified>
</cp:coreProperties>
</file>