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95D75-26D2-9D0E-6417-D64596643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C5A10-3163-2FA2-2FAE-210F451BD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4125B4-9809-15B0-D6AB-8666878A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A323F-F47C-29DF-6576-A784E512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8870A-569F-302F-A423-1D34D2DE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06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63591-8E29-FE4A-07E7-D7A1CB643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97F741-4F20-8E45-9D18-A7E41B220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9A1F35-9502-04F6-8F92-A3D4CC9A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7CFA01-D314-FF39-FB5A-C26E7949C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2A7C4F-56B8-6516-BB65-8DEF561D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87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808F5A-72E5-6BFE-C535-87363C7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67F477-B9B0-2FE7-64B9-F8AE6342E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2AB244-7039-3283-A55C-55418197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D64658-FD8F-9AC4-9875-1F67160D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45B715-C2FD-1531-0221-F3982034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33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D9CB8-CC65-D7AA-1F52-95905BBC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6BA2D0-DC56-D492-6DE6-F121111C8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BB44B7-8FA0-5530-FAF0-5BF50EF1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EFA90A-0988-048A-DAA0-86444FF7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95F284-46E2-8A58-70B9-89C085AF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15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2CD27-EB92-E41A-E1A0-A302D03E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50B2D8-7DA2-DC1F-F8B9-AA0292C41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E87494-CD57-E9E5-D71B-801ED22B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232C3F-88FA-4614-1F0A-700DF0A6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59EA6C-E060-2934-DF20-99DE7617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91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350BE-D583-4505-8801-7FD711F6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9CED2-1F2A-FE9F-52F3-9DA98CD37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15CA24-764F-74B8-BD59-4B35C29A9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45554F-F460-BF22-A317-FA13A053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60ADD1-B382-6EFC-2AC4-BBEFF371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5CE7AA-DDF9-B021-BEFC-C56366356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7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43AED-C481-FA70-82F5-53850DE4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25C544-A080-63EF-51EE-25170ECB0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095792-D2D7-F19F-F577-7A873EC5C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0D7382F-9F61-0446-BF8C-2FA981920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545A37-D8F6-15A9-98B4-F2D50961A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6D9F07-3BF5-F6BB-7C5F-E89F7057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49D49A-E203-A46C-92B2-062609F6A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A77338-EE8B-A901-D00A-95C2A9B9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0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9EC04-29EF-B0DC-72B5-6C4ABBEAD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0725F1-083E-3159-63CF-7AF4F0F9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E8FA57-2927-C41D-CC0E-DCEBD786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E2091D-709A-033B-BE79-16C946C97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87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0727ED-E0E0-965F-F8D3-314DE66DD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C6E8D9-C758-27BC-956B-855745837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D2D681-5BC1-0C54-1601-7377297B7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71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96B56-413F-CA68-9D02-D95A09D1E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AED72B-C9F8-B2E8-A4F8-0E406687B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47BE6A-FE66-5B1A-075A-93C136D51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866B69-2203-A13E-EA26-DF916AE9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340B7B-F5A6-15C8-4780-BC5A2988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78C186-1275-0971-B036-16AD7183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63EC4-25D7-C937-8166-456E20822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987E4F-3446-5604-70B4-D96675149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C7F690-4480-CC10-011F-A79C36C30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60DEDE-A209-F17A-7F0C-D049BFDD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ABA295-55DB-9E6C-C483-B483882D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59D36A-7A5A-3131-4207-E3D8BBDF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70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AC1AC3-B8D6-F524-B347-DD31ABF20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99A164-8F3A-4498-B9E1-7E1487E00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70484E-C7A8-33C8-8B17-87DCE984A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A31CF-8AD2-48F4-B7A1-D6A4229BE0E2}" type="datetimeFigureOut">
              <a:rPr lang="cs-CZ" smtClean="0"/>
              <a:t>18.01.2023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A029E-FD28-4CFA-1BD2-FDA17FCF0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18543-BD64-47E4-372F-080ABC9D0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1238-E7F0-489F-B70A-13CC9D821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21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BEB72-1F09-944C-99A3-26DC7E80F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000" dirty="0"/>
              <a:t>Anatomie vnitřního ucha letounů</a:t>
            </a:r>
            <a:br>
              <a:rPr lang="cs-CZ" sz="5000" dirty="0"/>
            </a:br>
            <a:r>
              <a:rPr lang="cs-CZ" sz="5000" dirty="0"/>
              <a:t>a její role v evoluci echolokace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BB678B-A02C-7EDA-D360-3621779E4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12719"/>
            <a:ext cx="9144000" cy="765682"/>
          </a:xfrm>
        </p:spPr>
        <p:txBody>
          <a:bodyPr/>
          <a:lstStyle/>
          <a:p>
            <a:r>
              <a:rPr lang="cs-CZ" dirty="0"/>
              <a:t>Hana Koryčánková</a:t>
            </a:r>
          </a:p>
        </p:txBody>
      </p:sp>
    </p:spTree>
    <p:extLst>
      <p:ext uri="{BB962C8B-B14F-4D97-AF65-F5344CB8AC3E}">
        <p14:creationId xmlns:p14="http://schemas.microsoft.com/office/powerpoint/2010/main" val="120057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3CFBD-335F-75F4-87B6-F0C90A71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2428F-7D5A-73C6-5ACD-1F2FFFF2E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Quicksand"/>
              </a:rPr>
              <a:t> </a:t>
            </a:r>
            <a:r>
              <a:rPr lang="en-US" b="0" i="0" dirty="0" err="1">
                <a:effectLst/>
                <a:latin typeface="Quicksand"/>
              </a:rPr>
              <a:t>Zhe</a:t>
            </a:r>
            <a:r>
              <a:rPr lang="en-US" b="0" i="0" dirty="0">
                <a:effectLst/>
                <a:latin typeface="Quicksand"/>
              </a:rPr>
              <a:t>-Xi Luo, Evolution of inner ear neuroanatomy of bats and implications for echolocation, </a:t>
            </a:r>
            <a:r>
              <a:rPr lang="en-US" b="0" i="1" dirty="0">
                <a:effectLst/>
                <a:latin typeface="Quicksand"/>
              </a:rPr>
              <a:t>Nature</a:t>
            </a:r>
            <a:r>
              <a:rPr lang="en-US" b="0" i="0" dirty="0">
                <a:effectLst/>
                <a:latin typeface="Quicksand"/>
              </a:rPr>
              <a:t> (2022). </a:t>
            </a:r>
            <a:r>
              <a:rPr lang="en-US" b="0" i="0" strike="noStrike" dirty="0">
                <a:effectLst/>
                <a:latin typeface="Quicksand"/>
              </a:rPr>
              <a:t>DOI: 10.1038/s41586-021-04335-z</a:t>
            </a:r>
            <a:endParaRPr lang="cs-CZ" dirty="0"/>
          </a:p>
          <a:p>
            <a:r>
              <a:rPr lang="cs-CZ" dirty="0"/>
              <a:t>https://en.wikipedia.org/wiki/Bat</a:t>
            </a:r>
          </a:p>
          <a:p>
            <a:r>
              <a:rPr lang="cs-CZ" dirty="0"/>
              <a:t>https://entokey.com/anatomy-of-the-auditory-system/</a:t>
            </a:r>
          </a:p>
          <a:p>
            <a:r>
              <a:rPr lang="cs-CZ" dirty="0"/>
              <a:t>https://phys.org/news/2022-01-microscopic-ear-reveal-major-groups.html</a:t>
            </a:r>
          </a:p>
        </p:txBody>
      </p:sp>
    </p:spTree>
    <p:extLst>
      <p:ext uri="{BB962C8B-B14F-4D97-AF65-F5344CB8AC3E}">
        <p14:creationId xmlns:p14="http://schemas.microsoft.com/office/powerpoint/2010/main" val="367455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9EF6E-69F6-BE36-728C-F94408C3C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23D99-9FE2-9F33-C323-172B31E13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073"/>
            <a:ext cx="10888745" cy="155662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Původně </a:t>
            </a:r>
            <a:r>
              <a:rPr lang="cs-CZ" dirty="0" err="1"/>
              <a:t>Microchiroptera</a:t>
            </a:r>
            <a:r>
              <a:rPr lang="cs-CZ" dirty="0"/>
              <a:t> a </a:t>
            </a:r>
            <a:r>
              <a:rPr lang="cs-CZ" dirty="0" err="1"/>
              <a:t>Megachiroptera</a:t>
            </a:r>
            <a:endParaRPr lang="cs-CZ" dirty="0"/>
          </a:p>
          <a:p>
            <a:r>
              <a:rPr lang="cs-CZ" dirty="0"/>
              <a:t>2 monofyletické skupiny: </a:t>
            </a:r>
          </a:p>
          <a:p>
            <a:pPr lvl="1"/>
            <a:r>
              <a:rPr lang="cs-CZ" dirty="0" err="1"/>
              <a:t>Yangochiroptera</a:t>
            </a:r>
            <a:r>
              <a:rPr lang="cs-CZ" dirty="0"/>
              <a:t> (netopýři)</a:t>
            </a:r>
          </a:p>
          <a:p>
            <a:pPr lvl="1"/>
            <a:r>
              <a:rPr lang="cs-CZ" dirty="0" err="1"/>
              <a:t>Yinpterochiroptera</a:t>
            </a:r>
            <a:r>
              <a:rPr lang="cs-CZ" dirty="0"/>
              <a:t> (kaloni, vrápenci aj.)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A0E82F-878D-F002-A143-547F04700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284" y="3429000"/>
            <a:ext cx="6849431" cy="341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1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F9DBA-AF12-029A-C2B4-53526B8D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ucho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A52503-18BB-792A-ECA4-BE71D2958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464" y="1825625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Schopnost vnímání echolokačních signálů je závislá na anatomii vnitřního ucha</a:t>
            </a:r>
          </a:p>
          <a:p>
            <a:r>
              <a:rPr lang="cs-CZ" dirty="0"/>
              <a:t>Spirální ganglion v hlemýždi obklopený spirálovým kanálem</a:t>
            </a:r>
          </a:p>
          <a:p>
            <a:r>
              <a:rPr lang="cs-CZ" dirty="0"/>
              <a:t>Neurony vedoucí sluchové vjemy do mozku</a:t>
            </a:r>
          </a:p>
          <a:p>
            <a:r>
              <a:rPr lang="cs-CZ" dirty="0"/>
              <a:t>3 typy stěny kanálu – variabilita v gangliu (míra inervace, počet neuronů, shlukování nervových svazků) </a:t>
            </a:r>
          </a:p>
        </p:txBody>
      </p:sp>
      <p:pic>
        <p:nvPicPr>
          <p:cNvPr id="1034" name="Picture 10" descr="Anatomy of the Auditory System | Ento Key">
            <a:extLst>
              <a:ext uri="{FF2B5EF4-FFF2-40B4-BE49-F238E27FC236}">
                <a16:creationId xmlns:a16="http://schemas.microsoft.com/office/drawing/2014/main" id="{F1052EB1-E813-95C7-030F-A7E5B69FF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66025"/>
            <a:ext cx="5486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90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42F79-E449-A5F6-42C8-A3DEA40D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Variace spirálního </a:t>
            </a:r>
            <a:r>
              <a:rPr lang="cs-CZ" dirty="0"/>
              <a:t>kanálu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D3A43-034D-2BFC-3678-09378FFEBB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Spirální ganglion koreluje s typem stěny kanálu</a:t>
            </a:r>
          </a:p>
          <a:p>
            <a:r>
              <a:rPr lang="cs-CZ" dirty="0"/>
              <a:t>S malými otvory – velmi konzervativní řešení (vačnatci a placentálních savci)</a:t>
            </a:r>
          </a:p>
          <a:p>
            <a:r>
              <a:rPr lang="cs-CZ" dirty="0"/>
              <a:t>S fenestracemi</a:t>
            </a:r>
          </a:p>
          <a:p>
            <a:r>
              <a:rPr lang="cs-CZ" dirty="0"/>
              <a:t>Bez stěny (zcela chybí oddělení ganglia)</a:t>
            </a:r>
          </a:p>
        </p:txBody>
      </p:sp>
      <p:pic>
        <p:nvPicPr>
          <p:cNvPr id="5" name="Picture 2" descr="Bats use different inner ear structures to help navigate the world through  sound | Biological Sciences Division | The University of Chicago">
            <a:extLst>
              <a:ext uri="{FF2B5EF4-FFF2-40B4-BE49-F238E27FC236}">
                <a16:creationId xmlns:a16="http://schemas.microsoft.com/office/drawing/2014/main" id="{26AD9A41-F7E5-23FC-65B9-8D56816FC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3" y="1588198"/>
            <a:ext cx="5609770" cy="432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0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89373-AF5E-0B76-E91B-11CA40DDC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Yinpterochiroptera</a:t>
            </a:r>
            <a:r>
              <a:rPr lang="cs-CZ" dirty="0"/>
              <a:t> (kaloni, vrápenci aj.)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3A033-0989-6C49-96C1-C523AB393D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Kostěný kanál s malými otvory (prostorové omezení)</a:t>
            </a:r>
          </a:p>
          <a:p>
            <a:r>
              <a:rPr lang="cs-CZ" dirty="0"/>
              <a:t>Malá variabilita v osifikaci stěny kanálu</a:t>
            </a:r>
          </a:p>
          <a:p>
            <a:r>
              <a:rPr lang="cs-CZ" dirty="0"/>
              <a:t>Počet otáček hlemýždě je variabilní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2FE4815-CB15-85DA-0440-4B25F092A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899" y="2915133"/>
            <a:ext cx="4667901" cy="181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4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8FEF6-D81A-45BE-67D5-0314FCDC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Yangochiroptera</a:t>
            </a:r>
            <a:r>
              <a:rPr lang="cs-CZ" dirty="0"/>
              <a:t> (netopýři)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95624-3B27-B5B0-5963-4A206150A0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Velká disparita spirálního kanálu</a:t>
            </a:r>
          </a:p>
          <a:p>
            <a:r>
              <a:rPr lang="cs-CZ" dirty="0"/>
              <a:t>Různý stupeň osifikace stěny kanálu</a:t>
            </a:r>
          </a:p>
          <a:p>
            <a:r>
              <a:rPr lang="cs-CZ" dirty="0"/>
              <a:t>Kanál s fenestracemi ve stěně</a:t>
            </a:r>
          </a:p>
          <a:p>
            <a:r>
              <a:rPr lang="cs-CZ" dirty="0"/>
              <a:t>Kanál bez stěny</a:t>
            </a:r>
          </a:p>
          <a:p>
            <a:r>
              <a:rPr lang="cs-CZ" dirty="0"/>
              <a:t>Menší omezení pro shlukování neuronů</a:t>
            </a:r>
          </a:p>
          <a:p>
            <a:r>
              <a:rPr lang="cs-CZ" dirty="0"/>
              <a:t>Více prostoru pro spirální ganglion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15C5734-85BF-6AFB-6D82-676E00223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5625"/>
            <a:ext cx="4696480" cy="33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6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95B5292-602C-5CCD-BD5B-DD6C68D93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650" y="194553"/>
            <a:ext cx="6592346" cy="646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3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7B2EB-E477-BC2E-C101-37E9079C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Echolokace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1C27E7-3C4C-82BE-4991-6CA965DA273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838200" y="17902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Vývoj</a:t>
            </a:r>
            <a:r>
              <a:rPr lang="cs-CZ" sz="2800" dirty="0"/>
              <a:t> dvakrát, zvlášť u </a:t>
            </a:r>
            <a:r>
              <a:rPr lang="cs-CZ" sz="2800" dirty="0" err="1"/>
              <a:t>Yinpterochiroptera</a:t>
            </a:r>
            <a:r>
              <a:rPr lang="cs-CZ" sz="2800" dirty="0"/>
              <a:t> a </a:t>
            </a:r>
            <a:r>
              <a:rPr lang="cs-CZ" sz="2800" dirty="0" err="1"/>
              <a:t>Yangochiroptera</a:t>
            </a:r>
            <a:r>
              <a:rPr lang="cs-CZ" dirty="0"/>
              <a:t>, nebo jeden původ u předka letounů</a:t>
            </a:r>
          </a:p>
          <a:p>
            <a:pPr marL="0" indent="0">
              <a:buNone/>
            </a:pPr>
            <a:r>
              <a:rPr lang="cs-CZ" b="1" dirty="0" err="1"/>
              <a:t>Yinpterochiroptera</a:t>
            </a:r>
            <a:r>
              <a:rPr lang="cs-CZ" b="1" dirty="0"/>
              <a:t>:</a:t>
            </a:r>
            <a:r>
              <a:rPr lang="cs-CZ" dirty="0"/>
              <a:t> signály o stálé frekvenci</a:t>
            </a:r>
          </a:p>
          <a:p>
            <a:r>
              <a:rPr lang="cs-CZ" dirty="0"/>
              <a:t>Mnoho za sebou jdoucích signálů</a:t>
            </a:r>
          </a:p>
          <a:p>
            <a:pPr marL="0" indent="0">
              <a:buNone/>
            </a:pPr>
            <a:r>
              <a:rPr lang="cs-CZ" b="1" dirty="0" err="1"/>
              <a:t>Yangochiroptera</a:t>
            </a:r>
            <a:r>
              <a:rPr lang="cs-CZ" b="1" dirty="0"/>
              <a:t>: </a:t>
            </a:r>
            <a:r>
              <a:rPr lang="cs-CZ" dirty="0"/>
              <a:t>signály o různé frekvenci i výšce</a:t>
            </a:r>
          </a:p>
          <a:p>
            <a:r>
              <a:rPr lang="cs-CZ" dirty="0"/>
              <a:t>dlouhé intervaly ticha mezi krátkými signály</a:t>
            </a:r>
          </a:p>
        </p:txBody>
      </p:sp>
    </p:spTree>
    <p:extLst>
      <p:ext uri="{BB962C8B-B14F-4D97-AF65-F5344CB8AC3E}">
        <p14:creationId xmlns:p14="http://schemas.microsoft.com/office/powerpoint/2010/main" val="179051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238D7-E4D9-98D7-8AEE-F3D8A322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Neuroanatomie a evoluce echolokace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BB4736-CA6A-31C0-1E25-5FDF7FF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Fyzický důkaz podporující genetické analýzy</a:t>
            </a:r>
          </a:p>
          <a:p>
            <a:r>
              <a:rPr lang="cs-CZ" dirty="0"/>
              <a:t>Divergence anatomie vnitřního ucha </a:t>
            </a:r>
            <a:r>
              <a:rPr lang="cs-CZ" dirty="0" err="1"/>
              <a:t>Yangochiroptera</a:t>
            </a:r>
            <a:r>
              <a:rPr lang="cs-CZ" dirty="0"/>
              <a:t> od </a:t>
            </a:r>
            <a:r>
              <a:rPr lang="cs-CZ" dirty="0" err="1"/>
              <a:t>Yinpterochiroptera</a:t>
            </a:r>
            <a:r>
              <a:rPr lang="cs-CZ" dirty="0"/>
              <a:t> (</a:t>
            </a:r>
            <a:r>
              <a:rPr lang="cs-CZ" dirty="0" err="1"/>
              <a:t>konvegentní</a:t>
            </a:r>
            <a:r>
              <a:rPr lang="cs-CZ" dirty="0"/>
              <a:t> vývoj echolokace)</a:t>
            </a:r>
          </a:p>
          <a:p>
            <a:r>
              <a:rPr lang="cs-CZ" dirty="0"/>
              <a:t>Charakteristiky neuroanatomie </a:t>
            </a:r>
            <a:r>
              <a:rPr lang="cs-CZ" dirty="0" err="1"/>
              <a:t>Yangochiroptera</a:t>
            </a:r>
            <a:r>
              <a:rPr lang="cs-CZ" dirty="0"/>
              <a:t> se podílely na diverzifikaci jejich echolokačních strategií</a:t>
            </a:r>
          </a:p>
          <a:p>
            <a:r>
              <a:rPr lang="cs-CZ" dirty="0"/>
              <a:t>Změny lebky podmíněny více echolokací (adaptivní radiace)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3515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306</Words>
  <Application>Microsoft Office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Quicksand</vt:lpstr>
      <vt:lpstr>Motiv Office</vt:lpstr>
      <vt:lpstr>Anatomie vnitřního ucha letounů a její role v evoluci echolokace</vt:lpstr>
      <vt:lpstr>Systém</vt:lpstr>
      <vt:lpstr>Vnitřní ucho</vt:lpstr>
      <vt:lpstr>Variace spirálního kanálu</vt:lpstr>
      <vt:lpstr>Yinpterochiroptera (kaloni, vrápenci aj.)</vt:lpstr>
      <vt:lpstr>Yangochiroptera (netopýři)</vt:lpstr>
      <vt:lpstr>Prezentace aplikace PowerPoint</vt:lpstr>
      <vt:lpstr>Echolokace</vt:lpstr>
      <vt:lpstr>Neuroanatomie a evoluce echolokace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Koryčánková</dc:creator>
  <cp:lastModifiedBy>Hana Koryčánková</cp:lastModifiedBy>
  <cp:revision>68</cp:revision>
  <dcterms:created xsi:type="dcterms:W3CDTF">2023-01-10T11:28:52Z</dcterms:created>
  <dcterms:modified xsi:type="dcterms:W3CDTF">2023-01-18T14:18:05Z</dcterms:modified>
</cp:coreProperties>
</file>