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5" r:id="rId1"/>
  </p:sldMasterIdLst>
  <p:sldIdLst>
    <p:sldId id="265" r:id="rId2"/>
    <p:sldId id="267" r:id="rId3"/>
    <p:sldId id="333" r:id="rId4"/>
    <p:sldId id="345" r:id="rId5"/>
    <p:sldId id="304" r:id="rId6"/>
    <p:sldId id="303" r:id="rId7"/>
    <p:sldId id="316" r:id="rId8"/>
    <p:sldId id="291" r:id="rId9"/>
    <p:sldId id="341" r:id="rId10"/>
    <p:sldId id="343" r:id="rId11"/>
    <p:sldId id="342" r:id="rId12"/>
    <p:sldId id="344" r:id="rId13"/>
    <p:sldId id="335" r:id="rId14"/>
    <p:sldId id="277" r:id="rId15"/>
    <p:sldId id="334" r:id="rId16"/>
    <p:sldId id="337" r:id="rId17"/>
    <p:sldId id="314" r:id="rId18"/>
    <p:sldId id="298" r:id="rId19"/>
    <p:sldId id="332" r:id="rId20"/>
    <p:sldId id="275" r:id="rId21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 Středně sytá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Střední styl 2 – zvýraznění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Střední styl 2 – zvýraznění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52" autoAdjust="0"/>
    <p:restoredTop sz="94660"/>
  </p:normalViewPr>
  <p:slideViewPr>
    <p:cSldViewPr snapToGrid="0">
      <p:cViewPr varScale="1">
        <p:scale>
          <a:sx n="86" d="100"/>
          <a:sy n="86" d="100"/>
        </p:scale>
        <p:origin x="33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FE3AF-4F78-40FB-9CD3-CB1A46BC7D4C}" type="datetimeFigureOut">
              <a:rPr lang="cs-CZ" smtClean="0"/>
              <a:t>17.01.2023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9DD96-9518-445B-9D82-B3501E6A7E77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91165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FE3AF-4F78-40FB-9CD3-CB1A46BC7D4C}" type="datetimeFigureOut">
              <a:rPr lang="cs-CZ" smtClean="0"/>
              <a:t>17.01.2023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9DD96-9518-445B-9D82-B3501E6A7E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688248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FE3AF-4F78-40FB-9CD3-CB1A46BC7D4C}" type="datetimeFigureOut">
              <a:rPr lang="cs-CZ" smtClean="0"/>
              <a:t>17.01.2023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9DD96-9518-445B-9D82-B3501E6A7E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485983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FE3AF-4F78-40FB-9CD3-CB1A46BC7D4C}" type="datetimeFigureOut">
              <a:rPr lang="cs-CZ" smtClean="0"/>
              <a:t>17.01.2023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9DD96-9518-445B-9D82-B3501E6A7E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06458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FE3AF-4F78-40FB-9CD3-CB1A46BC7D4C}" type="datetimeFigureOut">
              <a:rPr lang="cs-CZ" smtClean="0"/>
              <a:t>17.01.2023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9DD96-9518-445B-9D82-B3501E6A7E77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65763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FE3AF-4F78-40FB-9CD3-CB1A46BC7D4C}" type="datetimeFigureOut">
              <a:rPr lang="cs-CZ" smtClean="0"/>
              <a:t>17.01.2023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9DD96-9518-445B-9D82-B3501E6A7E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52353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FE3AF-4F78-40FB-9CD3-CB1A46BC7D4C}" type="datetimeFigureOut">
              <a:rPr lang="cs-CZ" smtClean="0"/>
              <a:t>17.01.2023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9DD96-9518-445B-9D82-B3501E6A7E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145314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FE3AF-4F78-40FB-9CD3-CB1A46BC7D4C}" type="datetimeFigureOut">
              <a:rPr lang="cs-CZ" smtClean="0"/>
              <a:t>17.01.2023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9DD96-9518-445B-9D82-B3501E6A7E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688266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FE3AF-4F78-40FB-9CD3-CB1A46BC7D4C}" type="datetimeFigureOut">
              <a:rPr lang="cs-CZ" smtClean="0"/>
              <a:t>17.01.2023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9DD96-9518-445B-9D82-B3501E6A7E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858164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95FE3AF-4F78-40FB-9CD3-CB1A46BC7D4C}" type="datetimeFigureOut">
              <a:rPr lang="cs-CZ" smtClean="0"/>
              <a:t>17.01.2023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9F9DD96-9518-445B-9D82-B3501E6A7E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697535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FE3AF-4F78-40FB-9CD3-CB1A46BC7D4C}" type="datetimeFigureOut">
              <a:rPr lang="cs-CZ" smtClean="0"/>
              <a:t>17.01.2023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9DD96-9518-445B-9D82-B3501E6A7E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618707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95FE3AF-4F78-40FB-9CD3-CB1A46BC7D4C}" type="datetimeFigureOut">
              <a:rPr lang="cs-CZ" smtClean="0"/>
              <a:t>17.01.2023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9F9DD96-9518-445B-9D82-B3501E6A7E77}" type="slidenum">
              <a:rPr lang="cs-CZ" smtClean="0"/>
              <a:t>‹#›</a:t>
            </a:fld>
            <a:endParaRPr lang="cs-CZ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8979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4.jpg"/><Relationship Id="rId4" Type="http://schemas.openxmlformats.org/officeDocument/2006/relationships/image" Target="../media/image33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7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0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jpeg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jpg"/><Relationship Id="rId5" Type="http://schemas.openxmlformats.org/officeDocument/2006/relationships/image" Target="../media/image14.jpeg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476518" y="396108"/>
            <a:ext cx="11294771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800" b="1" dirty="0">
                <a:latin typeface="+mj-lt"/>
              </a:rPr>
              <a:t>LIDOŽROUTSTVÍ U SAVCŮ A JEHO PŘÍČINY</a:t>
            </a:r>
          </a:p>
          <a:p>
            <a:endParaRPr lang="cs-CZ" sz="4400" b="1" dirty="0">
              <a:latin typeface="+mj-lt"/>
            </a:endParaRPr>
          </a:p>
          <a:p>
            <a:endParaRPr lang="cs-CZ" sz="3200" dirty="0">
              <a:latin typeface="+mj-lt"/>
            </a:endParaRPr>
          </a:p>
          <a:p>
            <a:r>
              <a:rPr lang="cs-CZ" sz="3200" b="1" dirty="0" err="1">
                <a:latin typeface="+mj-lt"/>
              </a:rPr>
              <a:t>Mammaliologie</a:t>
            </a:r>
            <a:endParaRPr lang="cs-CZ" sz="3200" b="1" dirty="0">
              <a:latin typeface="+mj-lt"/>
            </a:endParaRPr>
          </a:p>
          <a:p>
            <a:endParaRPr lang="cs-CZ" sz="3200" dirty="0">
              <a:latin typeface="+mj-lt"/>
            </a:endParaRPr>
          </a:p>
          <a:p>
            <a:endParaRPr lang="cs-CZ" sz="3200" dirty="0">
              <a:latin typeface="+mj-lt"/>
            </a:endParaRPr>
          </a:p>
          <a:p>
            <a:r>
              <a:rPr lang="cs-CZ" sz="3200" dirty="0">
                <a:latin typeface="+mj-lt"/>
              </a:rPr>
              <a:t>Podzim 2022</a:t>
            </a:r>
          </a:p>
          <a:p>
            <a:endParaRPr lang="cs-CZ" sz="3200" b="1" dirty="0">
              <a:latin typeface="+mj-lt"/>
            </a:endParaRPr>
          </a:p>
          <a:p>
            <a:endParaRPr lang="cs-CZ" sz="2400" dirty="0">
              <a:latin typeface="+mj-lt"/>
            </a:endParaRPr>
          </a:p>
          <a:p>
            <a:r>
              <a:rPr lang="cs-CZ" sz="2400" dirty="0">
                <a:latin typeface="+mj-lt"/>
              </a:rPr>
              <a:t>Vojtěch Marek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26D1D015-74E4-1248-4390-A6B9587E7B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2566" y="1411549"/>
            <a:ext cx="8136878" cy="4576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9153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C2EA4360-F186-8554-3036-883695323D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029" y="201948"/>
            <a:ext cx="7589941" cy="6024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2342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lka 2">
            <a:extLst>
              <a:ext uri="{FF2B5EF4-FFF2-40B4-BE49-F238E27FC236}">
                <a16:creationId xmlns:a16="http://schemas.microsoft.com/office/drawing/2014/main" id="{8364411D-A0C6-A067-22FB-0D3FD5399D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6456236"/>
              </p:ext>
            </p:extLst>
          </p:nvPr>
        </p:nvGraphicFramePr>
        <p:xfrm>
          <a:off x="230819" y="150920"/>
          <a:ext cx="11762912" cy="60634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40728">
                  <a:extLst>
                    <a:ext uri="{9D8B030D-6E8A-4147-A177-3AD203B41FA5}">
                      <a16:colId xmlns:a16="http://schemas.microsoft.com/office/drawing/2014/main" val="2378207905"/>
                    </a:ext>
                  </a:extLst>
                </a:gridCol>
                <a:gridCol w="2940728">
                  <a:extLst>
                    <a:ext uri="{9D8B030D-6E8A-4147-A177-3AD203B41FA5}">
                      <a16:colId xmlns:a16="http://schemas.microsoft.com/office/drawing/2014/main" val="199903863"/>
                    </a:ext>
                  </a:extLst>
                </a:gridCol>
                <a:gridCol w="2940728">
                  <a:extLst>
                    <a:ext uri="{9D8B030D-6E8A-4147-A177-3AD203B41FA5}">
                      <a16:colId xmlns:a16="http://schemas.microsoft.com/office/drawing/2014/main" val="1988079156"/>
                    </a:ext>
                  </a:extLst>
                </a:gridCol>
                <a:gridCol w="2940728">
                  <a:extLst>
                    <a:ext uri="{9D8B030D-6E8A-4147-A177-3AD203B41FA5}">
                      <a16:colId xmlns:a16="http://schemas.microsoft.com/office/drawing/2014/main" val="3424604781"/>
                    </a:ext>
                  </a:extLst>
                </a:gridCol>
              </a:tblGrid>
              <a:tr h="606345">
                <a:tc>
                  <a:txBody>
                    <a:bodyPr/>
                    <a:lstStyle/>
                    <a:p>
                      <a:r>
                        <a:rPr lang="cs-CZ" sz="2800" dirty="0"/>
                        <a:t>DRUH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2800" dirty="0"/>
                        <a:t>OBDOBÍ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2800" dirty="0"/>
                        <a:t>OBLAST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2800" dirty="0"/>
                        <a:t>POČET OBĚTÍ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16458277"/>
                  </a:ext>
                </a:extLst>
              </a:tr>
              <a:tr h="606345">
                <a:tc>
                  <a:txBody>
                    <a:bodyPr/>
                    <a:lstStyle/>
                    <a:p>
                      <a:r>
                        <a:rPr lang="cs-CZ" sz="2400" dirty="0"/>
                        <a:t>Tygr indický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2400" dirty="0"/>
                        <a:t>1899-1907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2400" dirty="0"/>
                        <a:t>Nepál/Indie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2400" dirty="0"/>
                        <a:t>436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53703469"/>
                  </a:ext>
                </a:extLst>
              </a:tr>
              <a:tr h="606345">
                <a:tc>
                  <a:txBody>
                    <a:bodyPr/>
                    <a:lstStyle/>
                    <a:p>
                      <a:r>
                        <a:rPr lang="cs-CZ" sz="2400" dirty="0"/>
                        <a:t>Tygr indický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2400" dirty="0"/>
                        <a:t>1921-1929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2400" dirty="0" err="1"/>
                        <a:t>Talladéš</a:t>
                      </a:r>
                      <a:r>
                        <a:rPr lang="cs-CZ" sz="2400" dirty="0"/>
                        <a:t>, Indie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2400" dirty="0"/>
                        <a:t>150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09567321"/>
                  </a:ext>
                </a:extLst>
              </a:tr>
              <a:tr h="606345">
                <a:tc>
                  <a:txBody>
                    <a:bodyPr/>
                    <a:lstStyle/>
                    <a:p>
                      <a:r>
                        <a:rPr lang="cs-CZ" sz="2400" dirty="0"/>
                        <a:t>Tygr indický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2400" dirty="0"/>
                        <a:t>1962-1968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2400" dirty="0" err="1"/>
                        <a:t>Abudžamar</a:t>
                      </a:r>
                      <a:r>
                        <a:rPr lang="cs-CZ" sz="2400" dirty="0"/>
                        <a:t>, Indie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2400" dirty="0"/>
                        <a:t>308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10888218"/>
                  </a:ext>
                </a:extLst>
              </a:tr>
              <a:tr h="606345">
                <a:tc>
                  <a:txBody>
                    <a:bodyPr/>
                    <a:lstStyle/>
                    <a:p>
                      <a:r>
                        <a:rPr lang="cs-CZ" sz="2400" dirty="0"/>
                        <a:t>Lev pustinný (dvojice)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2400" dirty="0"/>
                        <a:t>1898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2400" dirty="0" err="1"/>
                        <a:t>Tsavo</a:t>
                      </a:r>
                      <a:r>
                        <a:rPr lang="cs-CZ" sz="2400" dirty="0"/>
                        <a:t>, Keňa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2400" dirty="0"/>
                        <a:t>přes 40 (?)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94348566"/>
                  </a:ext>
                </a:extLst>
              </a:tr>
              <a:tr h="606345">
                <a:tc>
                  <a:txBody>
                    <a:bodyPr/>
                    <a:lstStyle/>
                    <a:p>
                      <a:r>
                        <a:rPr lang="cs-CZ" sz="2400" dirty="0"/>
                        <a:t>Lev pustinný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2400" dirty="0"/>
                        <a:t>1924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2400" dirty="0"/>
                        <a:t>Uganda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2400" dirty="0"/>
                        <a:t>84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10745900"/>
                  </a:ext>
                </a:extLst>
              </a:tr>
              <a:tr h="606345">
                <a:tc>
                  <a:txBody>
                    <a:bodyPr/>
                    <a:lstStyle/>
                    <a:p>
                      <a:r>
                        <a:rPr lang="cs-CZ" sz="2400" dirty="0"/>
                        <a:t>Lev pustinný (smečka)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dirty="0"/>
                        <a:t>1932-1947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dirty="0" err="1"/>
                        <a:t>Njombe</a:t>
                      </a:r>
                      <a:r>
                        <a:rPr lang="cs-CZ" sz="2400" dirty="0"/>
                        <a:t>, Tanzanie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dirty="0"/>
                        <a:t>1000-1500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19372351"/>
                  </a:ext>
                </a:extLst>
              </a:tr>
              <a:tr h="606345">
                <a:tc>
                  <a:txBody>
                    <a:bodyPr/>
                    <a:lstStyle/>
                    <a:p>
                      <a:r>
                        <a:rPr lang="cs-CZ" sz="2400" dirty="0"/>
                        <a:t>Levhart skvrnitý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2400" dirty="0"/>
                        <a:t>1907-1910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2400" dirty="0" err="1"/>
                        <a:t>Panár</a:t>
                      </a:r>
                      <a:r>
                        <a:rPr lang="cs-CZ" sz="2400" dirty="0"/>
                        <a:t>, Indie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2400" dirty="0"/>
                        <a:t>okolo 400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28438218"/>
                  </a:ext>
                </a:extLst>
              </a:tr>
              <a:tr h="606345">
                <a:tc>
                  <a:txBody>
                    <a:bodyPr/>
                    <a:lstStyle/>
                    <a:p>
                      <a:r>
                        <a:rPr lang="cs-CZ" sz="2400" dirty="0"/>
                        <a:t>Levhart skvrnitý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2400" dirty="0"/>
                        <a:t>1918-1926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2400" dirty="0" err="1"/>
                        <a:t>Rudraprayag</a:t>
                      </a:r>
                      <a:r>
                        <a:rPr lang="cs-CZ" sz="2400" dirty="0"/>
                        <a:t>, Indie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2400" dirty="0"/>
                        <a:t>125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44577888"/>
                  </a:ext>
                </a:extLst>
              </a:tr>
              <a:tr h="606345">
                <a:tc>
                  <a:txBody>
                    <a:bodyPr/>
                    <a:lstStyle/>
                    <a:p>
                      <a:r>
                        <a:rPr lang="cs-CZ" sz="2400" dirty="0"/>
                        <a:t>Levhart skvrnitý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2400" dirty="0"/>
                        <a:t>1996-1997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2400" dirty="0" err="1"/>
                        <a:t>Garvhál</a:t>
                      </a:r>
                      <a:r>
                        <a:rPr lang="cs-CZ" sz="2400" dirty="0"/>
                        <a:t>, Indie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2400" dirty="0"/>
                        <a:t>36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19829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95737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3BECD0DE-D13F-58EB-B4D3-126701C66C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84" y="202091"/>
            <a:ext cx="3484902" cy="3340100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53A682BE-F8BF-887D-7D6B-868473B1F3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0638" y="2448484"/>
            <a:ext cx="5692437" cy="3807929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F1A22FE6-2FC3-3BED-C77C-F0315BA6BB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1257" y="155950"/>
            <a:ext cx="4768786" cy="3220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7786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PŘÍČINY LIDOŽROUTSTVÍ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1097282" y="2166551"/>
            <a:ext cx="6981398" cy="46113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3200" dirty="0">
                <a:latin typeface="+mj-lt"/>
              </a:rPr>
              <a:t>Hlad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3200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3200" dirty="0">
                <a:latin typeface="+mj-lt"/>
              </a:rPr>
              <a:t>Fyzická neschopnost ulovit kořist: zranění, vysoký věk, nemoc (vzteklina)…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3200" dirty="0">
                <a:latin typeface="+mj-lt"/>
              </a:rPr>
              <a:t>Nedostatek jiného typu kořisti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3200" dirty="0">
                <a:latin typeface="+mj-lt"/>
              </a:rPr>
              <a:t>Postupný návyk/zkušenost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3200" dirty="0">
                <a:latin typeface="+mj-lt"/>
              </a:rPr>
              <a:t>Omyl/shoda okolností: záměna lidí za přirozenou kořist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sz="2800" dirty="0">
              <a:latin typeface="+mj-lt"/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30F440A9-60C1-7196-4EAA-2ED019E07A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1195" y="2361459"/>
            <a:ext cx="3786298" cy="3715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9256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ZAJÍMAVÁ FAKTA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1097280" y="2166551"/>
            <a:ext cx="10254461" cy="41189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800" dirty="0">
                <a:latin typeface="+mj-lt"/>
              </a:rPr>
              <a:t>Tygři útočí ve dne, ale nepronikají do osad/obydlí; útočí zezadu, vybírají největšího, ignorují směr větru, nezáleží jim na pohlaví kořisti, snad i dovedou odlišit ozbrojené lidi od bezbranných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800" dirty="0">
                <a:latin typeface="+mj-lt"/>
              </a:rPr>
              <a:t>Levharti loví v noci, vstupují do lidských osad i do příbytků, volí menší kořist – ženy, mladistvé, děti; daleko častěji lidožrouty v Asii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800" dirty="0">
                <a:latin typeface="+mj-lt"/>
              </a:rPr>
              <a:t>Medvědi hnědí v Evropě jsou daleko méně útoční než v nearktické oblasti; u vlka obecného je to přesně naopak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800" dirty="0">
                <a:latin typeface="+mj-lt"/>
              </a:rPr>
              <a:t>Smečkové druhy – lidožrouty často jednotlivci (lvi, vlci, hyeny)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134769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SNAHY O ŘEŠENÍ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1097280" y="2166551"/>
            <a:ext cx="10254461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3200" dirty="0">
                <a:latin typeface="+mj-lt"/>
              </a:rPr>
              <a:t>Odstřel; přesuny sporadicky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3200" dirty="0">
                <a:latin typeface="+mj-lt"/>
              </a:rPr>
              <a:t>Zákazy vstupu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3200" dirty="0">
                <a:latin typeface="+mj-lt"/>
              </a:rPr>
              <a:t>Škrabošky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3200" dirty="0">
                <a:latin typeface="+mj-lt"/>
              </a:rPr>
              <a:t>Elektrifikované figuríny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3200" dirty="0">
                <a:latin typeface="+mj-lt"/>
              </a:rPr>
              <a:t>Vysazování kořisti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800" dirty="0">
              <a:latin typeface="+mj-lt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4BA1D101-C0C0-0EEE-7BBF-C9DC85B836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5124" y="286603"/>
            <a:ext cx="4296166" cy="2858371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159DDF9B-002A-B649-C8EB-10113ED3B6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3426" y="3429000"/>
            <a:ext cx="4327864" cy="2734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1769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KONTROVERZE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1097281" y="2166551"/>
            <a:ext cx="697252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3200" dirty="0">
                <a:latin typeface="+mj-lt"/>
              </a:rPr>
              <a:t>Tendence dělat senzace (žurnalisté)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3200" dirty="0">
                <a:latin typeface="+mj-lt"/>
              </a:rPr>
              <a:t>Těžko vyhodnotitelné případy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3200" dirty="0">
                <a:latin typeface="+mj-lt"/>
              </a:rPr>
              <a:t>Absence 100% spolehlivých dat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3200" dirty="0">
                <a:latin typeface="+mj-lt"/>
              </a:rPr>
              <a:t>Sklony k zamlčování – ochranáři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3200" dirty="0">
                <a:latin typeface="+mj-lt"/>
              </a:rPr>
              <a:t>Po dobu „soužití“ pravděpodobně nikdy úplně nevymizí </a:t>
            </a:r>
          </a:p>
          <a:p>
            <a:endParaRPr lang="cs-CZ" sz="2800" dirty="0">
              <a:latin typeface="+mj-lt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F741DFB4-D9F7-66C7-7BAF-B057BBF714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3872" y="1872643"/>
            <a:ext cx="3280061" cy="4315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8205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LITERATURA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1097280" y="2166551"/>
            <a:ext cx="10254461" cy="11701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cs-CZ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sz="3200" dirty="0">
              <a:latin typeface="+mj-lt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0F46EBC4-95C7-6B46-DAC9-D68B3B6A53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329" y="2041072"/>
            <a:ext cx="2576079" cy="3925944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6F9C62F8-483A-A469-79B2-CB9DC503DC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1487" y="2041072"/>
            <a:ext cx="2582858" cy="3925944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2DE76C6B-14EA-0373-E6F5-CC80947F71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5985" y="2041072"/>
            <a:ext cx="2596928" cy="3925944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EEB39D8F-E6A2-5A08-F5C6-9856B2A9B38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0668" y="2041072"/>
            <a:ext cx="2568828" cy="3925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5305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LITERATURA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1097280" y="2166551"/>
            <a:ext cx="10254461" cy="26475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sz="3200" dirty="0">
              <a:latin typeface="+mj-lt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sz="3200" dirty="0">
              <a:latin typeface="+mj-lt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sz="3200" dirty="0">
              <a:latin typeface="+mj-lt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3CE6A372-0E8B-9222-3E55-B4C0FE4154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396" y="1852312"/>
            <a:ext cx="2932834" cy="4399251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070F1B48-069E-258D-02BA-D5B499EC73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239" y="1893358"/>
            <a:ext cx="2967502" cy="429913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42C2A3CC-8E1B-3D7E-004B-FA2E5B57F2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365" y="1893358"/>
            <a:ext cx="3013538" cy="4299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1907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LITERATURA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1097280" y="2166551"/>
            <a:ext cx="10254461" cy="26475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sz="3200" dirty="0">
              <a:latin typeface="+mj-lt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sz="3200" dirty="0">
              <a:latin typeface="+mj-lt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sz="3200" dirty="0">
              <a:latin typeface="+mj-lt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BD5FE758-A0B4-FDE6-BF32-670A089FE9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3925" y="1990725"/>
            <a:ext cx="2653838" cy="4193064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F3A809FA-BCD1-4BF7-36A9-3CFE34C7AB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0862" y="1979159"/>
            <a:ext cx="2802036" cy="4198847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5DD0F52A-F89F-4526-608E-350E267521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9747" y="1979159"/>
            <a:ext cx="2935144" cy="4193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2317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LIDOŽROUT: VYMEZENÍ POJMU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1097280" y="2166551"/>
            <a:ext cx="10254461" cy="3216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3200" dirty="0">
                <a:latin typeface="+mj-lt"/>
              </a:rPr>
              <a:t>Jedinec (skupina jedinců) opakovaně aktivně vyhledávající člověka jako kořist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3200" dirty="0">
                <a:latin typeface="+mj-lt"/>
              </a:rPr>
              <a:t>Přirození predátoři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3200" dirty="0">
                <a:latin typeface="+mj-lt"/>
              </a:rPr>
              <a:t>Dostatečná velikost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3200" dirty="0">
                <a:latin typeface="+mj-lt"/>
              </a:rPr>
              <a:t>Sdílený časoprostor 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D953EAD-3ADA-17B3-A0E7-75356CDF8E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8269" y="3135772"/>
            <a:ext cx="3693979" cy="2437177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F40FACFB-9D6C-D4E4-75DC-650E6C5C10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9002" y="3135772"/>
            <a:ext cx="2881524" cy="2437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7104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A to je vše, dámy a pánové! 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1210962" y="3978876"/>
            <a:ext cx="383111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dirty="0">
                <a:latin typeface="+mj-lt"/>
              </a:rPr>
              <a:t>Děkuji za pozornost </a:t>
            </a:r>
            <a:r>
              <a:rPr lang="cs-CZ" sz="3200" dirty="0">
                <a:latin typeface="+mj-lt"/>
                <a:sym typeface="Wingdings" panose="05000000000000000000" pitchFamily="2" charset="2"/>
              </a:rPr>
              <a:t></a:t>
            </a:r>
          </a:p>
          <a:p>
            <a:endParaRPr lang="cs-CZ" sz="3200" dirty="0">
              <a:latin typeface="+mj-lt"/>
              <a:sym typeface="Wingdings" panose="05000000000000000000" pitchFamily="2" charset="2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CEC86A5-DF04-AB96-B1E9-113CCBCF12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753" y="1918452"/>
            <a:ext cx="3422073" cy="4277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1484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KTERÝCH SKUPIN SAVCŮ SE TÝKÁ? 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1097280" y="2166551"/>
            <a:ext cx="107126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3200" dirty="0">
                <a:latin typeface="+mj-lt"/>
              </a:rPr>
              <a:t>Primáti </a:t>
            </a:r>
            <a:r>
              <a:rPr lang="cs-CZ" sz="3200" i="1" dirty="0">
                <a:latin typeface="+mj-lt"/>
              </a:rPr>
              <a:t>(</a:t>
            </a:r>
            <a:r>
              <a:rPr lang="cs-CZ" sz="3200" i="1" dirty="0" err="1">
                <a:latin typeface="+mj-lt"/>
              </a:rPr>
              <a:t>Primates</a:t>
            </a:r>
            <a:r>
              <a:rPr lang="cs-CZ" sz="3200" i="1" dirty="0">
                <a:latin typeface="+mj-lt"/>
              </a:rPr>
              <a:t>)</a:t>
            </a:r>
          </a:p>
          <a:p>
            <a:endParaRPr lang="cs-CZ" sz="3200" i="1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3200" i="1" dirty="0">
              <a:latin typeface="+mj-lt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EC4B0EC4-476F-DEB4-44DB-47C46B40AE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431" y="3394856"/>
            <a:ext cx="4105276" cy="2736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698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KTERÝCH SKUPIN SAVCŮ SE TÝKÁ? 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1097280" y="2166551"/>
            <a:ext cx="1071264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3200" dirty="0">
                <a:latin typeface="+mj-lt"/>
              </a:rPr>
              <a:t>Primáti </a:t>
            </a:r>
            <a:r>
              <a:rPr lang="cs-CZ" sz="3200" i="1" dirty="0">
                <a:latin typeface="+mj-lt"/>
              </a:rPr>
              <a:t>(</a:t>
            </a:r>
            <a:r>
              <a:rPr lang="cs-CZ" sz="3200" i="1" dirty="0" err="1">
                <a:latin typeface="+mj-lt"/>
              </a:rPr>
              <a:t>Primates</a:t>
            </a:r>
            <a:r>
              <a:rPr lang="cs-CZ" sz="3200" i="1" dirty="0">
                <a:latin typeface="+mj-lt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3200" dirty="0">
                <a:solidFill>
                  <a:srgbClr val="FF0000"/>
                </a:solidFill>
                <a:latin typeface="+mj-lt"/>
              </a:rPr>
              <a:t>Šelmy </a:t>
            </a:r>
            <a:r>
              <a:rPr lang="cs-CZ" sz="3200" i="1" dirty="0">
                <a:solidFill>
                  <a:srgbClr val="FF0000"/>
                </a:solidFill>
                <a:latin typeface="+mj-lt"/>
              </a:rPr>
              <a:t>(</a:t>
            </a:r>
            <a:r>
              <a:rPr lang="cs-CZ" sz="3200" i="1" dirty="0" err="1">
                <a:solidFill>
                  <a:srgbClr val="FF0000"/>
                </a:solidFill>
                <a:latin typeface="+mj-lt"/>
              </a:rPr>
              <a:t>Carnivora</a:t>
            </a:r>
            <a:r>
              <a:rPr lang="cs-CZ" sz="3200" i="1" dirty="0">
                <a:solidFill>
                  <a:srgbClr val="FF0000"/>
                </a:solidFill>
                <a:latin typeface="+mj-lt"/>
              </a:rPr>
              <a:t>)</a:t>
            </a:r>
          </a:p>
          <a:p>
            <a:endParaRPr lang="cs-CZ" sz="3200" i="1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3200" i="1" dirty="0">
              <a:latin typeface="+mj-lt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EC4B0EC4-476F-DEB4-44DB-47C46B40AE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431" y="3394856"/>
            <a:ext cx="4105276" cy="2736851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1EE144FC-E13E-21FA-EFD8-D06C7F0C86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5444" y="1891144"/>
            <a:ext cx="3392450" cy="4240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3986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717184" cy="1450757"/>
          </a:xfrm>
        </p:spPr>
        <p:txBody>
          <a:bodyPr/>
          <a:lstStyle/>
          <a:p>
            <a:r>
              <a:rPr lang="cs-CZ" b="1" dirty="0"/>
              <a:t>PSOVITÍ </a:t>
            </a:r>
            <a:r>
              <a:rPr lang="cs-CZ" b="1" i="1" dirty="0"/>
              <a:t>(CANIDAE)</a:t>
            </a:r>
            <a:r>
              <a:rPr lang="cs-CZ" b="1" dirty="0"/>
              <a:t>, HYENOVITÍ </a:t>
            </a:r>
            <a:r>
              <a:rPr lang="cs-CZ" b="1" i="1" dirty="0"/>
              <a:t>(HYAENIDAE)</a:t>
            </a:r>
            <a:endParaRPr lang="cs-CZ" b="1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5DEDEF4D-63C7-136E-1213-6DF67DB2FC4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674" y="1849581"/>
            <a:ext cx="3909208" cy="4270664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360879B6-737D-27C5-C80C-E555FE9AAC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0982" y="1849581"/>
            <a:ext cx="3542961" cy="4270664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C4CA7D3A-53DF-AFCB-21D8-798DD0FC0E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7230" y="3696466"/>
            <a:ext cx="2723472" cy="2496516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88D20806-1C0E-6A00-1FD6-D99B533C334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9383" y="1849581"/>
            <a:ext cx="2535693" cy="2158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741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MEDVĚDOVITÍ </a:t>
            </a:r>
            <a:r>
              <a:rPr lang="cs-CZ" b="1" i="1" dirty="0"/>
              <a:t>(URSIDAE)</a:t>
            </a:r>
            <a:endParaRPr lang="cs-CZ" b="1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CE1B99C-6358-C82F-07EE-472C12E1D35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6276" y="1838058"/>
            <a:ext cx="3569277" cy="2379518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F04B88F7-C016-75FC-C070-F0373CA70B3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0431" y="4110078"/>
            <a:ext cx="2681218" cy="2193379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D7ED9DE1-50F5-70BB-7E13-F6B4B6183A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656" y="1838058"/>
            <a:ext cx="2951382" cy="4437908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D4730F36-94BD-C2C6-B091-7AD02559D8E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5354" y="1838058"/>
            <a:ext cx="3492126" cy="2593384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0849AFA6-EA19-CB6C-E648-11C5D6DA93A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962" y="4198615"/>
            <a:ext cx="2446745" cy="2104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1313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KOČKOVITÍ </a:t>
            </a:r>
            <a:r>
              <a:rPr lang="cs-CZ" b="1" i="1" dirty="0"/>
              <a:t>(FELIDAE)</a:t>
            </a:r>
            <a:endParaRPr lang="cs-CZ" b="1" dirty="0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F44CC301-3968-A4BE-A8D2-F4009483AB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464" y="1828498"/>
            <a:ext cx="3360361" cy="4378916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071F0A1-76D6-8A52-6DC9-A11BEA527E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9829" y="1828498"/>
            <a:ext cx="2944707" cy="4378916"/>
          </a:xfrm>
          <a:prstGeom prst="rect">
            <a:avLst/>
          </a:prstGeom>
        </p:spPr>
      </p:pic>
      <p:pic>
        <p:nvPicPr>
          <p:cNvPr id="17" name="Obrázek 16">
            <a:extLst>
              <a:ext uri="{FF2B5EF4-FFF2-40B4-BE49-F238E27FC236}">
                <a16:creationId xmlns:a16="http://schemas.microsoft.com/office/drawing/2014/main" id="{0F1CB7B1-9D8D-BD11-0549-0CB03B3B5FC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3471" y="3848677"/>
            <a:ext cx="3550306" cy="2358737"/>
          </a:xfrm>
          <a:prstGeom prst="rect">
            <a:avLst/>
          </a:prstGeom>
        </p:spPr>
      </p:pic>
      <p:pic>
        <p:nvPicPr>
          <p:cNvPr id="19" name="Obrázek 18">
            <a:extLst>
              <a:ext uri="{FF2B5EF4-FFF2-40B4-BE49-F238E27FC236}">
                <a16:creationId xmlns:a16="http://schemas.microsoft.com/office/drawing/2014/main" id="{1FC054DF-5996-5963-2C6B-E1DD8D7058C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5540" y="1847200"/>
            <a:ext cx="3155195" cy="2103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3422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KOČKOVITÍ </a:t>
            </a:r>
            <a:r>
              <a:rPr lang="cs-CZ" b="1" i="1" dirty="0"/>
              <a:t>(FELIDAE)</a:t>
            </a:r>
            <a:endParaRPr lang="cs-CZ" b="1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3EA2969C-4261-0D3E-2B09-23C26D0AF7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5927" y="1820488"/>
            <a:ext cx="2947133" cy="4390159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E49043CF-7D32-BE97-2710-850DBBEDE9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5855" y="1820488"/>
            <a:ext cx="3512127" cy="4390159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A64D0366-16CD-26A1-EE18-98C45682C7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018" y="1820488"/>
            <a:ext cx="4459114" cy="4390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4944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lka 2">
            <a:extLst>
              <a:ext uri="{FF2B5EF4-FFF2-40B4-BE49-F238E27FC236}">
                <a16:creationId xmlns:a16="http://schemas.microsoft.com/office/drawing/2014/main" id="{9BC11A95-F1D8-36B8-D174-5C1F634165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3535922"/>
              </p:ext>
            </p:extLst>
          </p:nvPr>
        </p:nvGraphicFramePr>
        <p:xfrm>
          <a:off x="239697" y="88778"/>
          <a:ext cx="11674132" cy="61433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18533">
                  <a:extLst>
                    <a:ext uri="{9D8B030D-6E8A-4147-A177-3AD203B41FA5}">
                      <a16:colId xmlns:a16="http://schemas.microsoft.com/office/drawing/2014/main" val="3550851658"/>
                    </a:ext>
                  </a:extLst>
                </a:gridCol>
                <a:gridCol w="2918533">
                  <a:extLst>
                    <a:ext uri="{9D8B030D-6E8A-4147-A177-3AD203B41FA5}">
                      <a16:colId xmlns:a16="http://schemas.microsoft.com/office/drawing/2014/main" val="2674185531"/>
                    </a:ext>
                  </a:extLst>
                </a:gridCol>
                <a:gridCol w="2918533">
                  <a:extLst>
                    <a:ext uri="{9D8B030D-6E8A-4147-A177-3AD203B41FA5}">
                      <a16:colId xmlns:a16="http://schemas.microsoft.com/office/drawing/2014/main" val="1376026503"/>
                    </a:ext>
                  </a:extLst>
                </a:gridCol>
                <a:gridCol w="2918533">
                  <a:extLst>
                    <a:ext uri="{9D8B030D-6E8A-4147-A177-3AD203B41FA5}">
                      <a16:colId xmlns:a16="http://schemas.microsoft.com/office/drawing/2014/main" val="2610905654"/>
                    </a:ext>
                  </a:extLst>
                </a:gridCol>
              </a:tblGrid>
              <a:tr h="472565">
                <a:tc>
                  <a:txBody>
                    <a:bodyPr/>
                    <a:lstStyle/>
                    <a:p>
                      <a:r>
                        <a:rPr lang="cs-CZ" sz="2400" dirty="0"/>
                        <a:t>DRUH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2400" dirty="0"/>
                        <a:t>OBDOBÍ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2400" dirty="0"/>
                        <a:t>OBLAST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2400" dirty="0"/>
                        <a:t>POČET OBĚTÍ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29093830"/>
                  </a:ext>
                </a:extLst>
              </a:tr>
              <a:tr h="472565">
                <a:tc>
                  <a:txBody>
                    <a:bodyPr/>
                    <a:lstStyle/>
                    <a:p>
                      <a:r>
                        <a:rPr lang="cs-CZ" dirty="0"/>
                        <a:t>Vlk obecný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1400-1918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Francie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5379 (2566/2813)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74614873"/>
                  </a:ext>
                </a:extLst>
              </a:tr>
              <a:tr h="472565">
                <a:tc>
                  <a:txBody>
                    <a:bodyPr/>
                    <a:lstStyle/>
                    <a:p>
                      <a:r>
                        <a:rPr lang="cs-CZ" dirty="0"/>
                        <a:t>Vlk obecný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1804-1853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Estonsko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111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19280997"/>
                  </a:ext>
                </a:extLst>
              </a:tr>
              <a:tr h="472565">
                <a:tc>
                  <a:txBody>
                    <a:bodyPr/>
                    <a:lstStyle/>
                    <a:p>
                      <a:r>
                        <a:rPr lang="cs-CZ" dirty="0"/>
                        <a:t>Medvěd lední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1965-1985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Kanada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13392014"/>
                  </a:ext>
                </a:extLst>
              </a:tr>
              <a:tr h="472565">
                <a:tc>
                  <a:txBody>
                    <a:bodyPr/>
                    <a:lstStyle/>
                    <a:p>
                      <a:r>
                        <a:rPr lang="cs-CZ" dirty="0"/>
                        <a:t>Medvěd baribal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1900-1980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USA + Kanada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23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42659561"/>
                  </a:ext>
                </a:extLst>
              </a:tr>
              <a:tr h="472565">
                <a:tc>
                  <a:txBody>
                    <a:bodyPr/>
                    <a:lstStyle/>
                    <a:p>
                      <a:r>
                        <a:rPr lang="cs-CZ" dirty="0"/>
                        <a:t>Medvěd hnědý – grizzly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1900-1980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USA + Kanada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cca 50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06443406"/>
                  </a:ext>
                </a:extLst>
              </a:tr>
              <a:tr h="47256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/>
                        <a:t>Puma americká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1890-1990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USA + Kanada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10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29605598"/>
                  </a:ext>
                </a:extLst>
              </a:tr>
              <a:tr h="472565">
                <a:tc>
                  <a:txBody>
                    <a:bodyPr/>
                    <a:lstStyle/>
                    <a:p>
                      <a:r>
                        <a:rPr lang="cs-CZ" dirty="0"/>
                        <a:t>Lev perský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1970-1987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dirty="0" err="1"/>
                        <a:t>Ghir</a:t>
                      </a:r>
                      <a:r>
                        <a:rPr lang="cs-CZ" dirty="0"/>
                        <a:t>, Indie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méně než 1 za rok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16673822"/>
                  </a:ext>
                </a:extLst>
              </a:tr>
              <a:tr h="472565">
                <a:tc>
                  <a:txBody>
                    <a:bodyPr/>
                    <a:lstStyle/>
                    <a:p>
                      <a:r>
                        <a:rPr lang="cs-CZ" dirty="0"/>
                        <a:t>Lev perský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1988-1990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err="1"/>
                        <a:t>Ghir</a:t>
                      </a:r>
                      <a:r>
                        <a:rPr lang="cs-CZ" dirty="0"/>
                        <a:t>, Indie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16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6207011"/>
                  </a:ext>
                </a:extLst>
              </a:tr>
              <a:tr h="472565">
                <a:tc>
                  <a:txBody>
                    <a:bodyPr/>
                    <a:lstStyle/>
                    <a:p>
                      <a:r>
                        <a:rPr lang="cs-CZ" dirty="0"/>
                        <a:t>Levhart skvrnitý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1994-2007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dirty="0" err="1"/>
                        <a:t>Gujarát</a:t>
                      </a:r>
                      <a:r>
                        <a:rPr lang="cs-CZ" dirty="0"/>
                        <a:t>, Indie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105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83725385"/>
                  </a:ext>
                </a:extLst>
              </a:tr>
              <a:tr h="47256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/>
                        <a:t>Levhart skvrnitý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2000-2007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dirty="0" err="1"/>
                        <a:t>Uttarákhand</a:t>
                      </a:r>
                      <a:r>
                        <a:rPr lang="cs-CZ" dirty="0"/>
                        <a:t>, Indie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239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49359322"/>
                  </a:ext>
                </a:extLst>
              </a:tr>
              <a:tr h="472565">
                <a:tc>
                  <a:txBody>
                    <a:bodyPr/>
                    <a:lstStyle/>
                    <a:p>
                      <a:r>
                        <a:rPr lang="cs-CZ" dirty="0"/>
                        <a:t>Tygr indický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1978-1994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/>
                        <a:t>NP </a:t>
                      </a:r>
                      <a:r>
                        <a:rPr lang="cs-CZ" dirty="0" err="1"/>
                        <a:t>Dudhwa</a:t>
                      </a:r>
                      <a:r>
                        <a:rPr lang="cs-CZ" dirty="0"/>
                        <a:t>, Indie/Nepál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200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79350318"/>
                  </a:ext>
                </a:extLst>
              </a:tr>
              <a:tr h="472565">
                <a:tc>
                  <a:txBody>
                    <a:bodyPr/>
                    <a:lstStyle/>
                    <a:p>
                      <a:r>
                        <a:rPr lang="cs-CZ" dirty="0"/>
                        <a:t>Tygr indický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1969-1994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dirty="0" err="1"/>
                        <a:t>Sundarbans</a:t>
                      </a:r>
                      <a:r>
                        <a:rPr lang="cs-CZ" dirty="0"/>
                        <a:t>, Indie/Bangladéš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cca 1600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464501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76736555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ktiva">
  <a:themeElements>
    <a:clrScheme name="Retrospektiva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k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7525</TotalTime>
  <Words>443</Words>
  <Application>Microsoft Office PowerPoint</Application>
  <PresentationFormat>Širokoúhlá obrazovka</PresentationFormat>
  <Paragraphs>149</Paragraphs>
  <Slides>20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Retrospektiva</vt:lpstr>
      <vt:lpstr>Prezentace aplikace PowerPoint</vt:lpstr>
      <vt:lpstr>LIDOŽROUT: VYMEZENÍ POJMU</vt:lpstr>
      <vt:lpstr>KTERÝCH SKUPIN SAVCŮ SE TÝKÁ? </vt:lpstr>
      <vt:lpstr>KTERÝCH SKUPIN SAVCŮ SE TÝKÁ? </vt:lpstr>
      <vt:lpstr>PSOVITÍ (CANIDAE), HYENOVITÍ (HYAENIDAE)</vt:lpstr>
      <vt:lpstr>MEDVĚDOVITÍ (URSIDAE)</vt:lpstr>
      <vt:lpstr>KOČKOVITÍ (FELIDAE)</vt:lpstr>
      <vt:lpstr>KOČKOVITÍ (FELIDAE)</vt:lpstr>
      <vt:lpstr>Prezentace aplikace PowerPoint</vt:lpstr>
      <vt:lpstr>Prezentace aplikace PowerPoint</vt:lpstr>
      <vt:lpstr>Prezentace aplikace PowerPoint</vt:lpstr>
      <vt:lpstr>Prezentace aplikace PowerPoint</vt:lpstr>
      <vt:lpstr>PŘÍČINY LIDOŽROUTSTVÍ</vt:lpstr>
      <vt:lpstr>ZAJÍMAVÁ FAKTA</vt:lpstr>
      <vt:lpstr>SNAHY O ŘEŠENÍ</vt:lpstr>
      <vt:lpstr>KONTROVERZE</vt:lpstr>
      <vt:lpstr>LITERATURA</vt:lpstr>
      <vt:lpstr>LITERATURA</vt:lpstr>
      <vt:lpstr>LITERATURA</vt:lpstr>
      <vt:lpstr>A to je vše, dámy a pánové!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VERTEBRATOLOGY SEMINAR</dc:title>
  <dc:creator>Marek Vojtěch</dc:creator>
  <cp:lastModifiedBy>Marek Vojtěch</cp:lastModifiedBy>
  <cp:revision>127</cp:revision>
  <dcterms:created xsi:type="dcterms:W3CDTF">2021-10-13T20:41:47Z</dcterms:created>
  <dcterms:modified xsi:type="dcterms:W3CDTF">2023-01-17T22:28:53Z</dcterms:modified>
</cp:coreProperties>
</file>