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57" r:id="rId9"/>
    <p:sldId id="260" r:id="rId10"/>
    <p:sldId id="266" r:id="rId11"/>
    <p:sldId id="26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493" autoAdjust="0"/>
  </p:normalViewPr>
  <p:slideViewPr>
    <p:cSldViewPr snapToGrid="0">
      <p:cViewPr varScale="1">
        <p:scale>
          <a:sx n="67" d="100"/>
          <a:sy n="67" d="100"/>
        </p:scale>
        <p:origin x="129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85E86-F304-47F7-9DD0-59D8E1F8CCC7}" type="datetimeFigureOut">
              <a:rPr lang="cs-CZ" smtClean="0"/>
              <a:t>18.01.2023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8565B-8567-4988-A492-231C92E4F6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515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D8565B-8567-4988-A492-231C92E4F65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160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D8565B-8567-4988-A492-231C92E4F65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5784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D8565B-8567-4988-A492-231C92E4F65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871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D8565B-8567-4988-A492-231C92E4F65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927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D8565B-8567-4988-A492-231C92E4F65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4557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D8565B-8567-4988-A492-231C92E4F65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520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D8565B-8567-4988-A492-231C92E4F65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9759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F419-67C8-4A44-8634-C9A2AAC83581}" type="datetimeFigureOut">
              <a:rPr lang="cs-CZ" smtClean="0"/>
              <a:t>18.01.2023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58654EC3-5750-42FD-8C40-64222437AB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0718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F419-67C8-4A44-8634-C9A2AAC83581}" type="datetimeFigureOut">
              <a:rPr lang="cs-CZ" smtClean="0"/>
              <a:t>18.01.2023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58654EC3-5750-42FD-8C40-64222437AB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39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F419-67C8-4A44-8634-C9A2AAC83581}" type="datetimeFigureOut">
              <a:rPr lang="cs-CZ" smtClean="0"/>
              <a:t>18.01.2023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58654EC3-5750-42FD-8C40-64222437AB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4316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F419-67C8-4A44-8634-C9A2AAC83581}" type="datetimeFigureOut">
              <a:rPr lang="cs-CZ" smtClean="0"/>
              <a:t>18.01.2023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8654EC3-5750-42FD-8C40-64222437ABF9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883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F419-67C8-4A44-8634-C9A2AAC83581}" type="datetimeFigureOut">
              <a:rPr lang="cs-CZ" smtClean="0"/>
              <a:t>18.01.2023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8654EC3-5750-42FD-8C40-64222437AB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9681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F419-67C8-4A44-8634-C9A2AAC83581}" type="datetimeFigureOut">
              <a:rPr lang="cs-CZ" smtClean="0"/>
              <a:t>18.01.2023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4EC3-5750-42FD-8C40-64222437AB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651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F419-67C8-4A44-8634-C9A2AAC83581}" type="datetimeFigureOut">
              <a:rPr lang="cs-CZ" smtClean="0"/>
              <a:t>18.01.2023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4EC3-5750-42FD-8C40-64222437AB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198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F419-67C8-4A44-8634-C9A2AAC83581}" type="datetimeFigureOut">
              <a:rPr lang="cs-CZ" smtClean="0"/>
              <a:t>18.01.2023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4EC3-5750-42FD-8C40-64222437AB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6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FBCF419-67C8-4A44-8634-C9A2AAC83581}" type="datetimeFigureOut">
              <a:rPr lang="cs-CZ" smtClean="0"/>
              <a:t>18.01.2023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58654EC3-5750-42FD-8C40-64222437AB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4297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F419-67C8-4A44-8634-C9A2AAC83581}" type="datetimeFigureOut">
              <a:rPr lang="cs-CZ" smtClean="0"/>
              <a:t>18.01.2023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4EC3-5750-42FD-8C40-64222437AB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162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F419-67C8-4A44-8634-C9A2AAC83581}" type="datetimeFigureOut">
              <a:rPr lang="cs-CZ" smtClean="0"/>
              <a:t>18.01.2023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58654EC3-5750-42FD-8C40-64222437AB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313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F419-67C8-4A44-8634-C9A2AAC83581}" type="datetimeFigureOut">
              <a:rPr lang="cs-CZ" smtClean="0"/>
              <a:t>18.01.2023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4EC3-5750-42FD-8C40-64222437AB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744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F419-67C8-4A44-8634-C9A2AAC83581}" type="datetimeFigureOut">
              <a:rPr lang="cs-CZ" smtClean="0"/>
              <a:t>18.01.2023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4EC3-5750-42FD-8C40-64222437AB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826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F419-67C8-4A44-8634-C9A2AAC83581}" type="datetimeFigureOut">
              <a:rPr lang="cs-CZ" smtClean="0"/>
              <a:t>18.01.2023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4EC3-5750-42FD-8C40-64222437AB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918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F419-67C8-4A44-8634-C9A2AAC83581}" type="datetimeFigureOut">
              <a:rPr lang="cs-CZ" smtClean="0"/>
              <a:t>18.01.2023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4EC3-5750-42FD-8C40-64222437AB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358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F419-67C8-4A44-8634-C9A2AAC83581}" type="datetimeFigureOut">
              <a:rPr lang="cs-CZ" smtClean="0"/>
              <a:t>18.01.2023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4EC3-5750-42FD-8C40-64222437AB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0108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F419-67C8-4A44-8634-C9A2AAC83581}" type="datetimeFigureOut">
              <a:rPr lang="cs-CZ" smtClean="0"/>
              <a:t>18.01.2023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4EC3-5750-42FD-8C40-64222437AB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377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CF419-67C8-4A44-8634-C9A2AAC83581}" type="datetimeFigureOut">
              <a:rPr lang="cs-CZ" smtClean="0"/>
              <a:t>18.01.2023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54EC3-5750-42FD-8C40-64222437AB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7665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journals.plos.org/plosone/article?id=10.1371/journal.pone.0216672" TargetMode="External"/><Relationship Id="rId3" Type="http://schemas.openxmlformats.org/officeDocument/2006/relationships/hyperlink" Target="https://www.nhm.ac.uk/press-office/press-releases/earliest-known-mammal-is-identified-using-fossil-tooth-records.html" TargetMode="External"/><Relationship Id="rId7" Type="http://schemas.openxmlformats.org/officeDocument/2006/relationships/hyperlink" Target="https://www.sci.news/paleontology/brasilodon-earliest-mammal-11171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Brasilodon" TargetMode="External"/><Relationship Id="rId5" Type="http://schemas.openxmlformats.org/officeDocument/2006/relationships/hyperlink" Target="https://www.denik.cz/objevy/vedci-objevili-nejstarsiho-savce-na-svete-zil-pred-225-miliony-let.html" TargetMode="External"/><Relationship Id="rId10" Type="http://schemas.openxmlformats.org/officeDocument/2006/relationships/hyperlink" Target="https://onlinelibrary.wiley.com/doi/abs/10.1111/joa.13756" TargetMode="External"/><Relationship Id="rId4" Type="http://schemas.openxmlformats.org/officeDocument/2006/relationships/hyperlink" Target="https://edition.cnn.com/2022/09/06/world/earliest-mammal-teeth-scn-scli-intl/index.html" TargetMode="External"/><Relationship Id="rId9" Type="http://schemas.openxmlformats.org/officeDocument/2006/relationships/hyperlink" Target="https://www.researchgate.net/publication/322924985_Brasilodon_quadrangularis_Brasilitherium_riograndensis_and_Minicynodon_maieri_cynodontia_taxonomy_ontogeny_and_tooth_replacemen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BF2BEA0-E22C-5DDD-AB51-F8B14DA396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77" b="7877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9B4E8A-AD50-E5AA-3447-3CF241391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0305" y="1508862"/>
            <a:ext cx="9144000" cy="2387600"/>
          </a:xfrm>
        </p:spPr>
        <p:txBody>
          <a:bodyPr/>
          <a:lstStyle/>
          <a:p>
            <a:r>
              <a:rPr lang="cs-CZ" dirty="0"/>
              <a:t>Nejstarší savec světa </a:t>
            </a:r>
            <a:br>
              <a:rPr lang="cs-CZ" dirty="0"/>
            </a:br>
            <a:r>
              <a:rPr lang="cs-CZ" dirty="0" err="1"/>
              <a:t>Brasilodon</a:t>
            </a:r>
            <a:r>
              <a:rPr lang="cs-CZ" dirty="0"/>
              <a:t> </a:t>
            </a:r>
            <a:r>
              <a:rPr lang="cs-CZ" dirty="0" err="1"/>
              <a:t>quadrangularis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E9AB45F-CFCD-0F2D-EAF9-F32DFDC88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49" y="5921058"/>
            <a:ext cx="2959781" cy="611743"/>
          </a:xfrm>
        </p:spPr>
        <p:txBody>
          <a:bodyPr/>
          <a:lstStyle/>
          <a:p>
            <a:r>
              <a:rPr lang="cs-CZ" dirty="0"/>
              <a:t>Vendula Synakieviczová </a:t>
            </a:r>
          </a:p>
        </p:txBody>
      </p:sp>
    </p:spTree>
    <p:extLst>
      <p:ext uri="{BB962C8B-B14F-4D97-AF65-F5344CB8AC3E}">
        <p14:creationId xmlns:p14="http://schemas.microsoft.com/office/powerpoint/2010/main" val="3187688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81FC57-AD8A-7AD8-26BC-99C3D5CD2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Nová teorie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F485AE-B1C7-EEF8-BF13-86C37B99A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Vydaná v září 2022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r>
              <a:rPr lang="cs-CZ" dirty="0" err="1"/>
              <a:t>Difyodontní</a:t>
            </a:r>
            <a:r>
              <a:rPr lang="cs-CZ" dirty="0"/>
              <a:t> dentice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2D6D952-0DAA-69E1-6C24-C582D63BD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269" y="2250084"/>
            <a:ext cx="2392243" cy="2392243"/>
          </a:xfrm>
          <a:prstGeom prst="rect">
            <a:avLst/>
          </a:prstGeom>
        </p:spPr>
      </p:pic>
      <p:pic>
        <p:nvPicPr>
          <p:cNvPr id="1026" name="Picture 2" descr="Professor Moya Meredith Smith">
            <a:extLst>
              <a:ext uri="{FF2B5EF4-FFF2-40B4-BE49-F238E27FC236}">
                <a16:creationId xmlns:a16="http://schemas.microsoft.com/office/drawing/2014/main" id="{3336BEEF-47CD-6F27-5B21-157764CEC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633" y="2250083"/>
            <a:ext cx="2392243" cy="239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 pole 6">
            <a:extLst>
              <a:ext uri="{FF2B5EF4-FFF2-40B4-BE49-F238E27FC236}">
                <a16:creationId xmlns:a16="http://schemas.microsoft.com/office/drawing/2014/main" id="{9BA7709C-172A-1D9D-8ABA-DB44F7F5E8F7}"/>
              </a:ext>
            </a:extLst>
          </p:cNvPr>
          <p:cNvSpPr txBox="1"/>
          <p:nvPr/>
        </p:nvSpPr>
        <p:spPr>
          <a:xfrm>
            <a:off x="5669280" y="4879341"/>
            <a:ext cx="5314950" cy="89280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Autorka článku: Dr. Martha Richter	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Přispívající autorka: Prof.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Moya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Meredith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Smith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58677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B2B42C-0777-4D6E-9432-535281803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EAAB60-93E2-4DC6-99AC-939637BCE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EF5ECB8-D49C-48FB-A93E-88EB2FFDF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1B77A2-BD5C-432D-B52E-C12612C74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5C18694-F55B-41C0-ABF3-C1D971F99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3E46CA8-7278-4BA3-AACE-235B5B3B5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C15E89B-43F4-24CA-1504-00A94D66A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10905066" cy="3251878"/>
          </a:xfr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b="1" dirty="0" err="1"/>
              <a:t>Děkuji</a:t>
            </a:r>
            <a:r>
              <a:rPr lang="en-US" sz="6600" b="1" dirty="0"/>
              <a:t> za </a:t>
            </a:r>
            <a:r>
              <a:rPr lang="en-US" sz="6600" b="1" dirty="0" err="1"/>
              <a:t>pozornost</a:t>
            </a:r>
            <a:r>
              <a:rPr lang="en-US" sz="6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1055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BBE5E4-7386-304A-1983-FC697F0CE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Zdroje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38A334-FC75-9ED7-734E-20D4D880A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>
                <a:hlinkClick r:id="rId3"/>
              </a:rPr>
              <a:t>https://pterosaurheresies.wordpress.com/2022/09/07/is-brasilodon-the-oldest-mammal-ever-identified/</a:t>
            </a:r>
          </a:p>
          <a:p>
            <a:r>
              <a:rPr lang="cs-CZ" dirty="0">
                <a:hlinkClick r:id="rId3"/>
              </a:rPr>
              <a:t>https://www.nhm.ac.uk/press-office/press-releases/earliest-known-mammal-is-identified-using-fossil-tooth-records.html</a:t>
            </a:r>
            <a:endParaRPr lang="cs-CZ" dirty="0"/>
          </a:p>
          <a:p>
            <a:r>
              <a:rPr lang="cs-CZ" dirty="0">
                <a:hlinkClick r:id="rId4"/>
              </a:rPr>
              <a:t>https://edition.cnn.com/2022/09/06/world/earliest-mammal-teeth-scn-scli-intl/index.html</a:t>
            </a:r>
            <a:endParaRPr lang="cs-CZ" dirty="0"/>
          </a:p>
          <a:p>
            <a:r>
              <a:rPr lang="cs-CZ" dirty="0">
                <a:hlinkClick r:id="rId5"/>
              </a:rPr>
              <a:t>https://www.denik.cz/objevy/vedci-objevili-nejstarsiho-savce-na-svete-zil-pred-225-miliony-let.html</a:t>
            </a:r>
            <a:endParaRPr lang="cs-CZ" dirty="0"/>
          </a:p>
          <a:p>
            <a:r>
              <a:rPr lang="cs-CZ" dirty="0">
                <a:hlinkClick r:id="rId6"/>
              </a:rPr>
              <a:t>https://en.wikipedia.org/wiki/Brasilodon</a:t>
            </a:r>
            <a:endParaRPr lang="cs-CZ" dirty="0"/>
          </a:p>
          <a:p>
            <a:r>
              <a:rPr lang="cs-CZ" dirty="0">
                <a:hlinkClick r:id="rId7"/>
              </a:rPr>
              <a:t>https://www.sci.news/paleontology/brasilodon-earliest-mammal-11171.html</a:t>
            </a:r>
            <a:endParaRPr lang="cs-CZ" dirty="0"/>
          </a:p>
          <a:p>
            <a:r>
              <a:rPr lang="cs-CZ" dirty="0">
                <a:hlinkClick r:id="rId8"/>
              </a:rPr>
              <a:t>https://journals.plos.org/plosone/article?id=10.1371/journal.pone.0216672</a:t>
            </a:r>
            <a:endParaRPr lang="cs-CZ" dirty="0"/>
          </a:p>
          <a:p>
            <a:r>
              <a:rPr lang="cs-CZ" dirty="0">
                <a:hlinkClick r:id="rId9"/>
              </a:rPr>
              <a:t>https://www.researchgate.net/publication/322924985_Brasilodon_quadrangularis_Brasilitherium_riograndensis_and_Minicynodon_maieri_cynodontia_taxonomy_ontogeny_and_tooth_replacement</a:t>
            </a:r>
            <a:endParaRPr lang="cs-CZ" dirty="0"/>
          </a:p>
          <a:p>
            <a:r>
              <a:rPr lang="cs-CZ" dirty="0">
                <a:solidFill>
                  <a:srgbClr val="669900"/>
                </a:solidFill>
              </a:rPr>
              <a:t>https://d1wqtxts1xzle7.cloudfront.net/28448824/2003_Bonaparte_et_al__Brasilodon___Brasilitherium-libre.pdf?1390874241=&amp;response-content-disposition=inline%3B+filename%3DThe_sister_group_of_mammals_small_cynodo.pdf&amp;Expires=1674073639&amp;Signature=f4atjNLl~nAE-yPymdccOknpyTKDeAIiOzB3MfIB6NApM~PZqiJr~A-xVWechXX-SFy-byZBW2KWWF5UnTjvuXkFo99xNs-SrCOp9eRdKFYwj2RSrWyvmc0jf7mKVTvtGUILU2IQcIx474U23EhM0RjuQBv2YJgFq5mi~msji5VbhybcL3-e1rpPVO-2k0CLtOFVueApkTxnUOSHqo58oq3UFBw1DRPD0at6SAVy9rAryCgodK1lT1bOekeK5qKlg~PIzITk5OtZ5CXgJDA37b~ygqLP7zlR8~IPCfR6W1TRsNEuAsJ1LqO4yXbHenTVwEk8r0OD1oy41QE1rjQG8A__&amp;Key-Pair-Id=APKAJLOHF5GGSLRBV4ZA</a:t>
            </a:r>
          </a:p>
          <a:p>
            <a:r>
              <a:rPr lang="cs-CZ" dirty="0">
                <a:hlinkClick r:id="rId10"/>
              </a:rPr>
              <a:t>https://onlinelibrary.wiley.com/doi/abs/10.1111/joa.13756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4655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47C344-23B8-DE1A-DB56-9F28B760A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Historie 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6C6F52-D786-CF1E-1BAA-8EDE5AAE2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r>
              <a:rPr lang="cs-CZ" dirty="0"/>
              <a:t>První místo nálezu - Lom </a:t>
            </a:r>
            <a:r>
              <a:rPr lang="cs-CZ" dirty="0" err="1"/>
              <a:t>Linha</a:t>
            </a:r>
            <a:r>
              <a:rPr lang="cs-CZ" dirty="0"/>
              <a:t> </a:t>
            </a:r>
            <a:r>
              <a:rPr lang="cs-CZ" dirty="0" err="1"/>
              <a:t>São</a:t>
            </a:r>
            <a:r>
              <a:rPr lang="cs-CZ" dirty="0"/>
              <a:t> Luiz</a:t>
            </a:r>
          </a:p>
          <a:p>
            <a:r>
              <a:rPr lang="cs-CZ" dirty="0"/>
              <a:t>Pojmenovaný v roce 2003 </a:t>
            </a:r>
          </a:p>
          <a:p>
            <a:pPr marL="0" indent="0">
              <a:buNone/>
            </a:pPr>
            <a:r>
              <a:rPr lang="cs-CZ" dirty="0"/>
              <a:t>   </a:t>
            </a:r>
            <a:r>
              <a:rPr lang="cs-CZ" b="0" i="0" dirty="0">
                <a:effectLst/>
              </a:rPr>
              <a:t>→José F. Bonaparte </a:t>
            </a:r>
          </a:p>
          <a:p>
            <a:pPr marL="0" indent="0">
              <a:buNone/>
            </a:pPr>
            <a:r>
              <a:rPr lang="cs-CZ" b="0" i="0" dirty="0">
                <a:effectLst/>
              </a:rPr>
              <a:t>   → </a:t>
            </a:r>
            <a:r>
              <a:rPr lang="cs-CZ" b="0" i="0" dirty="0" err="1">
                <a:effectLst/>
              </a:rPr>
              <a:t>Agustín</a:t>
            </a:r>
            <a:r>
              <a:rPr lang="cs-CZ" b="0" i="0" dirty="0">
                <a:effectLst/>
              </a:rPr>
              <a:t> G. </a:t>
            </a:r>
            <a:r>
              <a:rPr lang="cs-CZ" b="0" i="0" dirty="0" err="1">
                <a:effectLst/>
              </a:rPr>
              <a:t>Martinelli</a:t>
            </a:r>
            <a:r>
              <a:rPr lang="cs-CZ" b="0" i="0" dirty="0">
                <a:effectLst/>
              </a:rPr>
              <a:t> </a:t>
            </a:r>
          </a:p>
          <a:p>
            <a:pPr marL="0" indent="0">
              <a:buNone/>
            </a:pPr>
            <a:r>
              <a:rPr lang="cs-CZ" b="0" i="0" dirty="0">
                <a:effectLst/>
              </a:rPr>
              <a:t>   → </a:t>
            </a:r>
            <a:r>
              <a:rPr lang="cs-CZ" b="0" i="0" dirty="0" err="1">
                <a:effectLst/>
              </a:rPr>
              <a:t>Cesar</a:t>
            </a:r>
            <a:r>
              <a:rPr lang="cs-CZ" b="0" i="0" dirty="0">
                <a:effectLst/>
              </a:rPr>
              <a:t> L. </a:t>
            </a:r>
            <a:r>
              <a:rPr lang="cs-CZ" b="0" i="0" dirty="0" err="1">
                <a:effectLst/>
              </a:rPr>
              <a:t>Schultz</a:t>
            </a:r>
            <a:r>
              <a:rPr lang="cs-CZ" b="0" i="0" dirty="0">
                <a:effectLst/>
              </a:rPr>
              <a:t> </a:t>
            </a:r>
          </a:p>
          <a:p>
            <a:pPr marL="0" indent="0">
              <a:buNone/>
            </a:pPr>
            <a:r>
              <a:rPr lang="cs-CZ" b="0" i="0" dirty="0">
                <a:effectLst/>
              </a:rPr>
              <a:t>   → Roger </a:t>
            </a:r>
            <a:r>
              <a:rPr lang="cs-CZ" b="0" i="0" dirty="0" err="1">
                <a:effectLst/>
              </a:rPr>
              <a:t>Rubert</a:t>
            </a:r>
            <a:endParaRPr lang="cs-CZ" dirty="0"/>
          </a:p>
          <a:p>
            <a:r>
              <a:rPr lang="cs-CZ" dirty="0" err="1"/>
              <a:t>Brasilodon</a:t>
            </a:r>
            <a:r>
              <a:rPr lang="cs-CZ" dirty="0"/>
              <a:t> </a:t>
            </a:r>
            <a:r>
              <a:rPr lang="cs-CZ" b="0" i="0" dirty="0">
                <a:effectLst/>
                <a:latin typeface="Ubuntu" panose="020B0504030602030204" pitchFamily="34" charset="0"/>
              </a:rPr>
              <a:t>→ „zub z </a:t>
            </a:r>
            <a:r>
              <a:rPr lang="cs-CZ" dirty="0">
                <a:latin typeface="Ubuntu" panose="020B0504030602030204" pitchFamily="34" charset="0"/>
              </a:rPr>
              <a:t>B</a:t>
            </a:r>
            <a:r>
              <a:rPr lang="cs-CZ" b="0" i="0" dirty="0">
                <a:effectLst/>
                <a:latin typeface="Ubuntu" panose="020B0504030602030204" pitchFamily="34" charset="0"/>
              </a:rPr>
              <a:t>razílie“ </a:t>
            </a:r>
          </a:p>
          <a:p>
            <a:r>
              <a:rPr lang="cs-CZ" dirty="0" err="1"/>
              <a:t>Quadrangularis</a:t>
            </a:r>
            <a:r>
              <a:rPr lang="cs-CZ" dirty="0"/>
              <a:t> </a:t>
            </a:r>
            <a:r>
              <a:rPr lang="cs-CZ" b="0" i="0" dirty="0">
                <a:effectLst/>
                <a:latin typeface="Ubuntu" panose="020B0504030602030204" pitchFamily="34" charset="0"/>
              </a:rPr>
              <a:t>→ pravoúhlý tvar horních zubů</a:t>
            </a:r>
          </a:p>
          <a:p>
            <a:endParaRPr lang="cs-CZ" b="0" i="0" dirty="0">
              <a:effectLst/>
              <a:latin typeface="Ubuntu" panose="020B0504030602030204" pitchFamily="34" charset="0"/>
            </a:endParaRPr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8E44260-DB77-BAD7-F981-6DDBFB34B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671" y="-7562"/>
            <a:ext cx="6595329" cy="234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9229FB0-F3C4-35B9-E41D-EDC944EFD6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313" t="11834" r="34094" b="17000"/>
          <a:stretch/>
        </p:blipFill>
        <p:spPr>
          <a:xfrm>
            <a:off x="8083508" y="2501803"/>
            <a:ext cx="2675494" cy="418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69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A375B3-865E-6A16-7742-E7A347A80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Popis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99ABAD-A219-AC1A-3913-3D59F3621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Podobnost dnešním rejskům </a:t>
            </a:r>
          </a:p>
          <a:p>
            <a:r>
              <a:rPr lang="cs-CZ" dirty="0"/>
              <a:t>Délka těla zhruba 20 cm </a:t>
            </a:r>
          </a:p>
        </p:txBody>
      </p:sp>
      <p:pic>
        <p:nvPicPr>
          <p:cNvPr id="4098" name="Picture 2" descr="Species New to Science: [Paleontology • 2019] The Postcranial Anatomy of Brasilodon  quadrangularis and the Acquisition of Mammaliaform Traits Among  Non-mammaliaform Cynodonts">
            <a:extLst>
              <a:ext uri="{FF2B5EF4-FFF2-40B4-BE49-F238E27FC236}">
                <a16:creationId xmlns:a16="http://schemas.microsoft.com/office/drawing/2014/main" id="{3FFF4B99-33CF-4C86-6FEE-94DE162A0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858" y="582930"/>
            <a:ext cx="5066981" cy="59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rasilodon is Earliest Known Mammal, New Research Shows | Sci.News">
            <a:extLst>
              <a:ext uri="{FF2B5EF4-FFF2-40B4-BE49-F238E27FC236}">
                <a16:creationId xmlns:a16="http://schemas.microsoft.com/office/drawing/2014/main" id="{EB31AAEA-7820-2F50-596F-28176DD29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226" y="3634740"/>
            <a:ext cx="4157499" cy="292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51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A85D35-2650-9AA4-B208-B5A38C9ED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Pohyb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D78029-ABFD-6F15-F3B9-7DB533B24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Různé způsoby pohybu – šplhání, hrabání </a:t>
            </a:r>
          </a:p>
          <a:p>
            <a:r>
              <a:rPr lang="cs-CZ" dirty="0"/>
              <a:t>Roztažené až </a:t>
            </a:r>
            <a:r>
              <a:rPr lang="cs-CZ" dirty="0" err="1"/>
              <a:t>poloroztažené</a:t>
            </a:r>
            <a:r>
              <a:rPr lang="cs-CZ" dirty="0"/>
              <a:t> přední končetiny </a:t>
            </a:r>
          </a:p>
          <a:p>
            <a:r>
              <a:rPr lang="cs-CZ" dirty="0"/>
              <a:t>vzpřímenější držení zadních končetin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A976F36-E2D9-B771-108D-7DA07ACBDE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96" y="3807111"/>
            <a:ext cx="2803494" cy="2768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B260BF4B-036F-1EA8-2E08-D4207501D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950" y="3813518"/>
            <a:ext cx="2425216" cy="276849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949FA26-8CFF-C6F3-35A1-D5ED8301084A}"/>
              </a:ext>
            </a:extLst>
          </p:cNvPr>
          <p:cNvSpPr txBox="1"/>
          <p:nvPr/>
        </p:nvSpPr>
        <p:spPr>
          <a:xfrm>
            <a:off x="3813169" y="3823819"/>
            <a:ext cx="1222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Humerus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A9A9150-5CD6-7E91-3086-12AD8E1B38BA}"/>
              </a:ext>
            </a:extLst>
          </p:cNvPr>
          <p:cNvSpPr txBox="1"/>
          <p:nvPr/>
        </p:nvSpPr>
        <p:spPr>
          <a:xfrm>
            <a:off x="9078445" y="3807111"/>
            <a:ext cx="917257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emur </a:t>
            </a:r>
          </a:p>
        </p:txBody>
      </p:sp>
    </p:spTree>
    <p:extLst>
      <p:ext uri="{BB962C8B-B14F-4D97-AF65-F5344CB8AC3E}">
        <p14:creationId xmlns:p14="http://schemas.microsoft.com/office/powerpoint/2010/main" val="2748333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FEC137-2448-D050-DF54-A1BF87063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Lebka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037CAF-50E4-DFF8-628E-C9E39316D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8380"/>
            <a:ext cx="9613861" cy="3599316"/>
          </a:xfrm>
        </p:spPr>
        <p:txBody>
          <a:bodyPr/>
          <a:lstStyle/>
          <a:p>
            <a:r>
              <a:rPr lang="cs-CZ" dirty="0"/>
              <a:t>Velikost v rozmezí 20 až 55 milimetrů</a:t>
            </a:r>
          </a:p>
          <a:p>
            <a:r>
              <a:rPr lang="cs-CZ" dirty="0"/>
              <a:t>Nízký a protáhlý tvar </a:t>
            </a:r>
          </a:p>
          <a:p>
            <a:r>
              <a:rPr lang="cs-CZ" dirty="0"/>
              <a:t>Široká mozkovna </a:t>
            </a:r>
          </a:p>
          <a:p>
            <a:r>
              <a:rPr lang="cs-CZ" dirty="0"/>
              <a:t>Nízký sagitální hřeben</a:t>
            </a:r>
          </a:p>
          <a:p>
            <a:r>
              <a:rPr lang="cs-CZ" dirty="0"/>
              <a:t>Nízký a štíhlý jařmový oblouk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8E2D86A-F50C-7088-D2B3-0E75947A0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095" y="4578826"/>
            <a:ext cx="2900145" cy="2050574"/>
          </a:xfrm>
          <a:prstGeom prst="rect">
            <a:avLst/>
          </a:prstGeom>
        </p:spPr>
      </p:pic>
      <p:pic>
        <p:nvPicPr>
          <p:cNvPr id="4098" name="Picture 2" descr="Brasilodon quadrangularis (UFRGS-PV-0628-T). A, reconstrucción del... |  Download Scientific Diagram">
            <a:extLst>
              <a:ext uri="{FF2B5EF4-FFF2-40B4-BE49-F238E27FC236}">
                <a16:creationId xmlns:a16="http://schemas.microsoft.com/office/drawing/2014/main" id="{A62A3A21-3293-50F1-2168-AD795099F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82434" y="593724"/>
            <a:ext cx="4036185" cy="60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569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CC4D0F-33A8-211F-CCFA-3F50F170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Chrup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18FCCA-D473-F005-59AD-B361AC4FD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heterodontní chrup </a:t>
            </a:r>
          </a:p>
          <a:p>
            <a:pPr marL="0" indent="0">
              <a:buNone/>
            </a:pPr>
            <a:r>
              <a:rPr lang="cs-CZ" dirty="0"/>
              <a:t>   </a:t>
            </a:r>
            <a:r>
              <a:rPr lang="cs-CZ" b="0" i="0" dirty="0">
                <a:effectLst/>
              </a:rPr>
              <a:t>→ </a:t>
            </a:r>
            <a:r>
              <a:rPr lang="cs-CZ" dirty="0"/>
              <a:t>řezáky, špičáky a </a:t>
            </a:r>
            <a:r>
              <a:rPr lang="cs-CZ" dirty="0" err="1"/>
              <a:t>postcaniny</a:t>
            </a:r>
            <a:endParaRPr lang="cs-CZ" dirty="0"/>
          </a:p>
          <a:p>
            <a:r>
              <a:rPr lang="cs-CZ" dirty="0"/>
              <a:t>až 8 párů </a:t>
            </a:r>
            <a:r>
              <a:rPr lang="cs-CZ" dirty="0" err="1"/>
              <a:t>postcaninů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   </a:t>
            </a:r>
            <a:r>
              <a:rPr lang="cs-CZ" b="0" i="0" dirty="0">
                <a:effectLst/>
              </a:rPr>
              <a:t>→  h</a:t>
            </a:r>
            <a:r>
              <a:rPr lang="cs-CZ" dirty="0"/>
              <a:t>orní menší než dolní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D3DDCCA-C72A-81CA-FCC1-B966677E8C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1815" r="-465" b="4416"/>
          <a:stretch/>
        </p:blipFill>
        <p:spPr bwMode="auto">
          <a:xfrm>
            <a:off x="6716461" y="604881"/>
            <a:ext cx="4648769" cy="282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iphyodont tooth replacement of Brasilodon—A Late Triassic eucynodont that  challenges the time of origin of mammals - Cabreira - 2022 - Journal of  Anatomy - Wiley Online Library">
            <a:extLst>
              <a:ext uri="{FF2B5EF4-FFF2-40B4-BE49-F238E27FC236}">
                <a16:creationId xmlns:a16="http://schemas.microsoft.com/office/drawing/2014/main" id="{FFCEA088-6DB3-92A9-9CA9-E65033618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9465" r="51648" b="5691"/>
          <a:stretch/>
        </p:blipFill>
        <p:spPr bwMode="auto">
          <a:xfrm>
            <a:off x="6716461" y="3577347"/>
            <a:ext cx="4571035" cy="306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877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D825B4-AEC9-CC3E-4AEF-D09522414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Savec nebo plaz?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1458BA-E5BD-86F6-87BA-0DA8E3DF7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Zkoumání fosilií tvrdých tkání </a:t>
            </a:r>
          </a:p>
          <a:p>
            <a:r>
              <a:rPr lang="cs-CZ" dirty="0"/>
              <a:t>Teorie z </a:t>
            </a:r>
            <a:r>
              <a:rPr lang="pl-PL" dirty="0"/>
              <a:t>z roku 2010 podle Martinelliho </a:t>
            </a:r>
          </a:p>
          <a:p>
            <a:pPr marL="0" indent="0">
              <a:buNone/>
            </a:pPr>
            <a:r>
              <a:rPr lang="cs-CZ" b="0" i="0" dirty="0">
                <a:solidFill>
                  <a:srgbClr val="444444"/>
                </a:solidFill>
                <a:effectLst/>
                <a:latin typeface="Ubuntu" panose="020B0504030602030204" pitchFamily="34" charset="0"/>
              </a:rPr>
              <a:t>    </a:t>
            </a:r>
            <a:r>
              <a:rPr lang="cs-CZ" b="0" i="0" dirty="0">
                <a:effectLst/>
              </a:rPr>
              <a:t>→</a:t>
            </a:r>
            <a:r>
              <a:rPr lang="cs-CZ" b="0" i="0" dirty="0">
                <a:solidFill>
                  <a:srgbClr val="444444"/>
                </a:solidFill>
                <a:effectLst/>
              </a:rPr>
              <a:t> </a:t>
            </a:r>
            <a:r>
              <a:rPr lang="cs-CZ" dirty="0" err="1"/>
              <a:t>polyfiodontní</a:t>
            </a:r>
            <a:r>
              <a:rPr lang="cs-CZ" dirty="0"/>
              <a:t> zubní náhradu</a:t>
            </a:r>
          </a:p>
          <a:p>
            <a:r>
              <a:rPr lang="cs-CZ" dirty="0"/>
              <a:t>Ve starším věku velké opotřebení zubů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WTF Triassic?? — Brasilodon">
            <a:extLst>
              <a:ext uri="{FF2B5EF4-FFF2-40B4-BE49-F238E27FC236}">
                <a16:creationId xmlns:a16="http://schemas.microsoft.com/office/drawing/2014/main" id="{B5836AB2-15DF-D303-5D0A-496A0247F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260" y="2507190"/>
            <a:ext cx="4171949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398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1374CE-09B1-FC72-54F3-9BEB1F847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Nejstarší savec dříve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32B3D3-DA00-0B4D-2E59-7044004EE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6316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Nejstarší savec dříve –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Morganucodon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205 milionů let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Území dnešní Brazílie </a:t>
            </a:r>
          </a:p>
          <a:p>
            <a:r>
              <a:rPr lang="cs-CZ" dirty="0"/>
              <a:t>Období svrchního triasu </a:t>
            </a:r>
          </a:p>
          <a:p>
            <a:r>
              <a:rPr lang="cs-CZ" dirty="0"/>
              <a:t>225,42 milionů let </a:t>
            </a:r>
          </a:p>
          <a:p>
            <a:endParaRPr lang="cs-CZ" dirty="0"/>
          </a:p>
        </p:txBody>
      </p:sp>
      <p:pic>
        <p:nvPicPr>
          <p:cNvPr id="2050" name="Picture 2" descr="Brasilodon quadrangularis by Theropsida on DeviantArt">
            <a:extLst>
              <a:ext uri="{FF2B5EF4-FFF2-40B4-BE49-F238E27FC236}">
                <a16:creationId xmlns:a16="http://schemas.microsoft.com/office/drawing/2014/main" id="{522338D3-C4BA-4EF7-2BC0-256925FD1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270" y="3866357"/>
            <a:ext cx="7077559" cy="208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F1D4F009-4380-F373-1970-D5B047C6CB2D}"/>
              </a:ext>
            </a:extLst>
          </p:cNvPr>
          <p:cNvSpPr/>
          <p:nvPr/>
        </p:nvSpPr>
        <p:spPr>
          <a:xfrm>
            <a:off x="5292090" y="4754087"/>
            <a:ext cx="720090" cy="1200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860623C-3089-B1FA-AB6F-8B4FD71B867A}"/>
              </a:ext>
            </a:extLst>
          </p:cNvPr>
          <p:cNvSpPr/>
          <p:nvPr/>
        </p:nvSpPr>
        <p:spPr>
          <a:xfrm>
            <a:off x="4897270" y="3866356"/>
            <a:ext cx="1198730" cy="5856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2" name="Picture 4" descr="WTF Triassic?? — Morganucodon">
            <a:extLst>
              <a:ext uri="{FF2B5EF4-FFF2-40B4-BE49-F238E27FC236}">
                <a16:creationId xmlns:a16="http://schemas.microsoft.com/office/drawing/2014/main" id="{FAFBAF12-F82E-7AE3-4EE9-0D22B22A5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792" y="618492"/>
            <a:ext cx="4534575" cy="260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616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King's College London | LiveWebTutors">
            <a:extLst>
              <a:ext uri="{FF2B5EF4-FFF2-40B4-BE49-F238E27FC236}">
                <a16:creationId xmlns:a16="http://schemas.microsoft.com/office/drawing/2014/main" id="{9F16021E-0000-567E-8479-84EF3774F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705" y="2830885"/>
            <a:ext cx="4189477" cy="195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6D7D31E-DD79-9555-85B1-31AD13A52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601422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/>
              <a:t>Probíhající výzkum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E231FB-1B52-8BCF-285B-0332EE55B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438" y="2186185"/>
            <a:ext cx="10515600" cy="4351338"/>
          </a:xfrm>
        </p:spPr>
        <p:txBody>
          <a:bodyPr>
            <a:normAutofit/>
          </a:bodyPr>
          <a:lstStyle/>
          <a:p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Přírodopisné muzeum v Londýně</a:t>
            </a:r>
          </a:p>
          <a:p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King's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College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 Londýně </a:t>
            </a:r>
          </a:p>
          <a:p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Federální univerzita Rio Grande do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Porto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Alegre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3600" dirty="0"/>
          </a:p>
        </p:txBody>
      </p:sp>
      <p:pic>
        <p:nvPicPr>
          <p:cNvPr id="1028" name="Picture 4" descr="Přírodopisné muzeum - Londýn, Velká Británie | Sygic Travel">
            <a:extLst>
              <a:ext uri="{FF2B5EF4-FFF2-40B4-BE49-F238E27FC236}">
                <a16:creationId xmlns:a16="http://schemas.microsoft.com/office/drawing/2014/main" id="{DF44D624-1760-F18E-CAC6-1DE3BD92F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849" y="591892"/>
            <a:ext cx="3017538" cy="226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uzeum přírodní historie: život a Země v sedmi milionech exponátů! |  Magazín Radynacestu.cz">
            <a:extLst>
              <a:ext uri="{FF2B5EF4-FFF2-40B4-BE49-F238E27FC236}">
                <a16:creationId xmlns:a16="http://schemas.microsoft.com/office/drawing/2014/main" id="{2A1386CE-50FC-216E-BCDA-9D1777B49E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"/>
          <a:stretch/>
        </p:blipFill>
        <p:spPr bwMode="auto">
          <a:xfrm>
            <a:off x="8394444" y="584040"/>
            <a:ext cx="3797556" cy="22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ederal University of Rio Grande do Sul - Wikidata">
            <a:extLst>
              <a:ext uri="{FF2B5EF4-FFF2-40B4-BE49-F238E27FC236}">
                <a16:creationId xmlns:a16="http://schemas.microsoft.com/office/drawing/2014/main" id="{40494AE4-D75C-0D09-A8F6-9B1B0721C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5301113"/>
            <a:ext cx="1709410" cy="136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ederal University of Rio Grande do Sul - Wikiwand">
            <a:extLst>
              <a:ext uri="{FF2B5EF4-FFF2-40B4-BE49-F238E27FC236}">
                <a16:creationId xmlns:a16="http://schemas.microsoft.com/office/drawing/2014/main" id="{20E94B9E-1836-5F71-ECDF-B9BC21F50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956" y="4783489"/>
            <a:ext cx="3579082" cy="201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564018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Modro-zelená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1237</TotalTime>
  <Words>460</Words>
  <Application>Microsoft Office PowerPoint</Application>
  <PresentationFormat>Širokoúhlá obrazovka</PresentationFormat>
  <Paragraphs>81</Paragraphs>
  <Slides>12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Ubuntu</vt:lpstr>
      <vt:lpstr>Berlín</vt:lpstr>
      <vt:lpstr>Nejstarší savec světa  Brasilodon quadrangularis</vt:lpstr>
      <vt:lpstr>Historie </vt:lpstr>
      <vt:lpstr>Popis </vt:lpstr>
      <vt:lpstr>Pohyb </vt:lpstr>
      <vt:lpstr>Lebka </vt:lpstr>
      <vt:lpstr>Chrup </vt:lpstr>
      <vt:lpstr>Savec nebo plaz?</vt:lpstr>
      <vt:lpstr>Nejstarší savec dříve </vt:lpstr>
      <vt:lpstr>Probíhající výzkum </vt:lpstr>
      <vt:lpstr>Nová teorie</vt:lpstr>
      <vt:lpstr>Děkuji za pozornost </vt:lpstr>
      <vt:lpstr>Zdroje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Nejstarší savec světa  Brasilodon quadrangularis</dc:title>
  <dc:creator>Vendula Synakieviczová</dc:creator>
  <cp:lastModifiedBy>Vendula Synakieviczová</cp:lastModifiedBy>
  <cp:revision>16</cp:revision>
  <dcterms:created xsi:type="dcterms:W3CDTF">2023-01-03T11:47:24Z</dcterms:created>
  <dcterms:modified xsi:type="dcterms:W3CDTF">2023-01-18T21:05:47Z</dcterms:modified>
</cp:coreProperties>
</file>