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75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3" r:id="rId14"/>
    <p:sldId id="278" r:id="rId15"/>
    <p:sldId id="27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72D8-300B-448E-94BC-E1CEBB7ED138}" type="datetimeFigureOut">
              <a:rPr lang="cs-CZ" smtClean="0"/>
              <a:t>15.01.2023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D7BB-D058-4388-BF52-EBD6F68501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0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http://what-when-how.com/marine-mammals/skull-anatomy-marine-mammals/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BD7BB-D058-4388-BF52-EBD6F68501E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2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https://www.jstor.org/stable/24315223</a:t>
            </a:r>
          </a:p>
          <a:p>
            <a:r>
              <a:rPr lang="cs-CZ" dirty="0"/>
              <a:t>https://vesmir.cz/cz/casopis/archiv-casopisu/2006/cislo-11/zvuky-z-hlubin-oceanu.html</a:t>
            </a:r>
          </a:p>
          <a:p>
            <a:r>
              <a:rPr lang="cs-CZ" dirty="0"/>
              <a:t>https://www.dcceew.gov.au/environment/marine/marine-species/cetaceans/whale-dolphins-sound – echolokace vorvaň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BD7BB-D058-4388-BF52-EBD6F68501E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16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BD7BB-D058-4388-BF52-EBD6F68501E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41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https://www.researchgate.net/figure/Three-dimensional-reconstruction-of-the-head-of-an-adult-sperm-whale-The-major_fig1_274674089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BD7BB-D058-4388-BF52-EBD6F68501E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33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https://www.nationalgeographic.com/animals/mammals/facts/beluga-whale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https://cs.wikipedia.org/wiki/Narval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BD7BB-D058-4388-BF52-EBD6F68501E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63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2772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0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9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en.wikipedia.org/wiki/Araguaian_river_dolph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iva.avcr.cz/files/ziva/pdf/ruzne-pohledy-na-fylogenezi-kytovcu.pdf" TargetMode="External"/><Relationship Id="rId2" Type="http://schemas.openxmlformats.org/officeDocument/2006/relationships/hyperlink" Target="http://www.savci.upol.cz/kytovci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9" name="Rectangle 1068">
            <a:extLst>
              <a:ext uri="{FF2B5EF4-FFF2-40B4-BE49-F238E27FC236}">
                <a16:creationId xmlns:a16="http://schemas.microsoft.com/office/drawing/2014/main" id="{4272D295-B38D-4899-B3E1-D9AEBD4F3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79DC71AB-A4B7-4F53-BDED-ACA59F44C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rgbClr val="FCEA37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73" name="Rectangle 1072">
            <a:extLst>
              <a:ext uri="{FF2B5EF4-FFF2-40B4-BE49-F238E27FC236}">
                <a16:creationId xmlns:a16="http://schemas.microsoft.com/office/drawing/2014/main" id="{D338714C-D03A-49B1-9681-70AE97ECB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732" y="761999"/>
            <a:ext cx="10670537" cy="5334001"/>
          </a:xfrm>
          <a:prstGeom prst="rect">
            <a:avLst/>
          </a:pr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2D0ED6-B6F0-5861-8B19-3392FC287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12" y="1143000"/>
            <a:ext cx="9317736" cy="1417320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Odontoceti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arval Monodon monoceros Narwhal - Mořští savci">
            <a:extLst>
              <a:ext uri="{FF2B5EF4-FFF2-40B4-BE49-F238E27FC236}">
                <a16:creationId xmlns:a16="http://schemas.microsoft.com/office/drawing/2014/main" id="{FFA74C6F-825F-487C-4B9E-DDCD45CD8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r="7884" b="2"/>
          <a:stretch/>
        </p:blipFill>
        <p:spPr bwMode="auto">
          <a:xfrm>
            <a:off x="1318856" y="3287067"/>
            <a:ext cx="2676817" cy="26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1591593-6EA0-675D-430B-FDEEC6169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10" r="20532"/>
          <a:stretch/>
        </p:blipFill>
        <p:spPr>
          <a:xfrm>
            <a:off x="4756403" y="3283961"/>
            <a:ext cx="2679192" cy="2664217"/>
          </a:xfrm>
          <a:prstGeom prst="rect">
            <a:avLst/>
          </a:prstGeom>
        </p:spPr>
      </p:pic>
      <p:pic>
        <p:nvPicPr>
          <p:cNvPr id="1032" name="Picture 8" descr="Species – Pygmy Sperm Whale – The Mammal Society">
            <a:extLst>
              <a:ext uri="{FF2B5EF4-FFF2-40B4-BE49-F238E27FC236}">
                <a16:creationId xmlns:a16="http://schemas.microsoft.com/office/drawing/2014/main" id="{408128AC-938D-6256-570C-347EE774B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" r="-2" b="-2"/>
          <a:stretch/>
        </p:blipFill>
        <p:spPr bwMode="auto">
          <a:xfrm>
            <a:off x="8001000" y="3281172"/>
            <a:ext cx="2670048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7" name="Rectangle 11283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6" name="Rectangle 11285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88" name="Rectangle 11287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D6BFCB-3741-C28F-D511-F200B033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21957"/>
            <a:ext cx="4512858" cy="1345115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Iniovití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Iniidae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348342-DE6D-52FE-3898-A6AB9D850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13" y="1516245"/>
            <a:ext cx="4512857" cy="3128825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neotropická oblast: Jam – povodí Amazonky a Orinoka, případně vody mírného pásma, běluhy i do řek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rody, 3 druhy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sladkovodní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netypická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heterodoncie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humerus pevně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zaklouben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sternu – plavání na zádech</a:t>
            </a:r>
          </a:p>
          <a:p>
            <a:pPr>
              <a:lnSpc>
                <a:spcPct val="95000"/>
              </a:lnSpc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piscivorní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zřetelný pohlavní dimorfismus – barva a velikost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druhy: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Inia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geoffrensis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Inia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araguaiaensis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Inia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boliviensis</a:t>
            </a:r>
            <a:endParaRPr lang="cs-CZ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Massimo no Twitter: &quot;The Amazon river dolphin is a species of toothed whale  classified in the family Iniidae. Adults acquire a pink color, more  prominent in males, giving it its nickname &quot;pink">
            <a:extLst>
              <a:ext uri="{FF2B5EF4-FFF2-40B4-BE49-F238E27FC236}">
                <a16:creationId xmlns:a16="http://schemas.microsoft.com/office/drawing/2014/main" id="{5C0129C4-84EF-785F-AC37-C9E49AEC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333" y="1148741"/>
            <a:ext cx="3839571" cy="25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6BA4DFD1-6BD0-DFE2-398A-590B19A8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34" y="4091845"/>
            <a:ext cx="3839570" cy="20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7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7" name="Rectangle 309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Rectangle 309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9" name="Rectangle 3094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A491FD-00C5-873F-C3B5-D906A5C2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4512858" cy="1345115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Delfínovcovití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laplatští 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Pontoporiidae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97AFB6-1BB2-4F84-FB55-F226B110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0222"/>
            <a:ext cx="4512857" cy="31288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monotypický rod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neotropická oblast: povodí řeky La Plata a sladké, brakické i slané pobřežní vody,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nejdelší rostrum, max. 56 zubů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ploutve se zřetelnými prsty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bentičtí lovci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zástupce: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Pontoporia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blainvillei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Pravděpodobná příbuznost s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Iniidae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lfínovec laplatský – Seznam.cz">
            <a:extLst>
              <a:ext uri="{FF2B5EF4-FFF2-40B4-BE49-F238E27FC236}">
                <a16:creationId xmlns:a16="http://schemas.microsoft.com/office/drawing/2014/main" id="{E30AEFD4-9BB4-E61A-0030-1472E5D1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186" y="816367"/>
            <a:ext cx="5371474" cy="30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💀 Pontoporia blainvillei – Gabriel Paladino Ibáñez">
            <a:extLst>
              <a:ext uri="{FF2B5EF4-FFF2-40B4-BE49-F238E27FC236}">
                <a16:creationId xmlns:a16="http://schemas.microsoft.com/office/drawing/2014/main" id="{BF06A67D-414B-7CBB-FA88-781AAA67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48" y="3895235"/>
            <a:ext cx="4317848" cy="28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0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388E69-868F-0022-708B-844C37FB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43" y="981979"/>
            <a:ext cx="5209617" cy="1345115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Narvalovití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Monodontidae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612EC1-B50E-9058-10DB-9C76F64D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22" y="1922499"/>
            <a:ext cx="4512857" cy="31288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druhy, 2 rody</a:t>
            </a:r>
          </a:p>
          <a:p>
            <a:pPr>
              <a:lnSpc>
                <a:spcPct val="95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severní ledový oceán, příležitostně mírné pásmo  a řeky</a:t>
            </a:r>
          </a:p>
          <a:p>
            <a:pPr>
              <a:lnSpc>
                <a:spcPct val="95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rostrum, kulatá hlava, meloun výrazný</a:t>
            </a:r>
          </a:p>
          <a:p>
            <a:pPr>
              <a:lnSpc>
                <a:spcPct val="95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hřbetní ploutev nevyvinutá</a:t>
            </a:r>
          </a:p>
          <a:p>
            <a:pPr>
              <a:lnSpc>
                <a:spcPct val="95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narvalů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samci – jeden zub (levý řezák) – až  3m</a:t>
            </a:r>
          </a:p>
          <a:p>
            <a:pPr>
              <a:lnSpc>
                <a:spcPct val="95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běluhy – až 40 drobných tupých zubů</a:t>
            </a:r>
          </a:p>
          <a:p>
            <a:pPr>
              <a:lnSpc>
                <a:spcPct val="95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menopauza</a:t>
            </a:r>
          </a:p>
          <a:p>
            <a:pPr>
              <a:lnSpc>
                <a:spcPct val="95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podčeledi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Monodontinae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Monodon</a:t>
            </a:r>
            <a:r>
              <a:rPr lang="cs-C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monoceros</a:t>
            </a:r>
            <a:r>
              <a:rPr lang="cs-C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Delphinapterinae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Delphinapterus</a:t>
            </a:r>
            <a:r>
              <a:rPr lang="cs-CZ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leucas</a:t>
            </a:r>
            <a:endParaRPr lang="cs-C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voda, exteriér, savci, vodní savec&#10;&#10;Popis byl vytvořen automaticky">
            <a:extLst>
              <a:ext uri="{FF2B5EF4-FFF2-40B4-BE49-F238E27FC236}">
                <a16:creationId xmlns:a16="http://schemas.microsoft.com/office/drawing/2014/main" id="{460ED924-F635-D004-A820-616A8C7E1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561086"/>
            <a:ext cx="3839571" cy="2082966"/>
          </a:xfrm>
          <a:prstGeom prst="rect">
            <a:avLst/>
          </a:prstGeom>
        </p:spPr>
      </p:pic>
      <p:pic>
        <p:nvPicPr>
          <p:cNvPr id="4098" name="Picture 2" descr="Obsah obrázku ryba&#10;&#10;Popis byl vytvořen automaticky">
            <a:extLst>
              <a:ext uri="{FF2B5EF4-FFF2-40B4-BE49-F238E27FC236}">
                <a16:creationId xmlns:a16="http://schemas.microsoft.com/office/drawing/2014/main" id="{AAA2C64D-83B9-C1B6-94EB-850B531D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99" y="4215371"/>
            <a:ext cx="1743853" cy="16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obloha, exteriér, voda, hora&#10;&#10;Popis byl vytvořen automaticky">
            <a:extLst>
              <a:ext uri="{FF2B5EF4-FFF2-40B4-BE49-F238E27FC236}">
                <a16:creationId xmlns:a16="http://schemas.microsoft.com/office/drawing/2014/main" id="{DB73E6BD-B818-C25F-C296-DA24433B9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966" y="4301041"/>
            <a:ext cx="2081066" cy="13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2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8" name="Rectangle 5137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7C9039-CAE1-B886-3A10-FC1D7CF6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4512858" cy="1345115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Sviňuchovití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Phocoenidae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25402-4E1E-AECD-89FF-BBC953AA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247" y="2486327"/>
            <a:ext cx="4990103" cy="3128825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rody, 7 druhů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kosmopolitní rozšíření, v jihovýchodní Asii i do řek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menší, kompaktnější, krátké rostrum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30 zubů,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rýčovitého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tvaru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potravní oportunisté až omnivoři – velké hloubky (200m)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podčeledi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Phocoeninae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Phocoenoidinae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zástupci: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Phocoena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dioptrica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Phocoena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phocoena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Phocoena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spinipinnis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Phocoena</a:t>
            </a:r>
            <a:r>
              <a:rPr lang="cs-CZ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sinus … </a:t>
            </a:r>
            <a:endParaRPr lang="cs-CZ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2D734E17-D443-C48C-7F9E-1C8C4D74A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5200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5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5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Rectangle 6158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61" name="Rectangle 6160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3A06D-568D-1A79-89A9-278632A9F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686" y="1843199"/>
            <a:ext cx="4512857" cy="4255849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rodů, 40 druhů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kosmopolitní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až 200 zubů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potrava – ryby,  hlavonožci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fosilní zástupci od pozdního oligocénu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taxonomie podle molekulárních znaků 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podčeledi: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Delphininae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Stenoninae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Lissodelphininae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Globicephalinae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Orcininae</a:t>
            </a:r>
            <a:endParaRPr lang="cs-CZ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Delfíni jsou vybíraví, mají rádi vysoce kalorickou stravu | Magazín Gnosis">
            <a:extLst>
              <a:ext uri="{FF2B5EF4-FFF2-40B4-BE49-F238E27FC236}">
                <a16:creationId xmlns:a16="http://schemas.microsoft.com/office/drawing/2014/main" id="{B2A73594-B7F2-B1BF-F012-30986920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6931" y="1248157"/>
            <a:ext cx="3892149" cy="24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osatka černá – Seznam.cz">
            <a:extLst>
              <a:ext uri="{FF2B5EF4-FFF2-40B4-BE49-F238E27FC236}">
                <a16:creationId xmlns:a16="http://schemas.microsoft.com/office/drawing/2014/main" id="{AC604330-3831-DAFA-FDD8-DF04DD3A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6930" y="4002080"/>
            <a:ext cx="1601435" cy="24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ethys - potápění v pohodě - galerie">
            <a:extLst>
              <a:ext uri="{FF2B5EF4-FFF2-40B4-BE49-F238E27FC236}">
                <a16:creationId xmlns:a16="http://schemas.microsoft.com/office/drawing/2014/main" id="{177AF614-03CE-4CC1-69CD-A8562F11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3339" y="4314825"/>
            <a:ext cx="2025741" cy="12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7DF912-1746-450A-9E52-1E81429C4484}"/>
              </a:ext>
            </a:extLst>
          </p:cNvPr>
          <p:cNvSpPr txBox="1"/>
          <p:nvPr/>
        </p:nvSpPr>
        <p:spPr>
          <a:xfrm>
            <a:off x="1039305" y="1175816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Delfínovití 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Delphinidae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3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79357-CD8D-C1E1-8675-0584D35A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BE9D1-BFE7-77A1-CA54-A2A54C0C0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90" y="2212848"/>
            <a:ext cx="9144000" cy="3127248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hlavním zdrojem kniha Zima J. 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Macholán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2021. Systém a fylogeneze savců. Academia. Praha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http://www.savci.upol.cz/kytovci.htm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https://ziva.avcr.cz/files/ziva/pdf/ruzne-pohledy-na-fylogenezi-kytovcu.pdf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zdroje uvedeny v poznámkách pod konkrétními slidy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9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C195A-D121-8F95-DBFE-9E5F4CE3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960070" cy="2028388"/>
          </a:xfrm>
        </p:spPr>
        <p:txBody>
          <a:bodyPr anchor="ctr"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Odontoceti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ozubení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6A81A-3125-F2D2-A56D-184AB391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402926"/>
            <a:ext cx="4089779" cy="3202674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z dvou hlavních divergentních linií kytovců (</a:t>
            </a:r>
            <a:r>
              <a:rPr lang="cs-CZ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Cetacea</a:t>
            </a:r>
            <a:r>
              <a:rPr 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95000"/>
              </a:lnSpc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skupin odhadováno asi před 35 miliony let</a:t>
            </a:r>
          </a:p>
          <a:p>
            <a:pPr>
              <a:lnSpc>
                <a:spcPct val="95000"/>
              </a:lnSpc>
            </a:pPr>
            <a:r>
              <a:rPr 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monofylum</a:t>
            </a: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počátek vývoje v pozdním eocénu</a:t>
            </a:r>
          </a:p>
          <a:p>
            <a:pPr>
              <a:lnSpc>
                <a:spcPct val="95000"/>
              </a:lnSpc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Mořští, s příležitostným průnikem do sladké vody</a:t>
            </a:r>
          </a:p>
          <a:p>
            <a:pPr>
              <a:lnSpc>
                <a:spcPct val="95000"/>
              </a:lnSpc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2E97CB-81DF-1AE8-0254-63AB8909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12" y="758952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5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3" name="Rectangle 2058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F48EB-7940-1A44-09D6-4C7D03C1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49" y="1407698"/>
            <a:ext cx="4512857" cy="534009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chrup  - homodontní , velký počet zubů 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obě čelisti stejně dlouhé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vyfukovací otvor, ale nozdry párové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rozmnožování – 1 mládě,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prekociální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lovci – ryby, savci, ptáci, hlavonožci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sociální, vysoce inteligentní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Bioakustická komunikace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echolokace – vznikla jednou před 36 – 34 mil let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meloun – zvuková čočka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spodní čelist napojená na prodlouženou bubínkovou destičku středního ucha</a:t>
            </a:r>
          </a:p>
          <a:p>
            <a:pPr>
              <a:lnSpc>
                <a:spcPct val="95000"/>
              </a:lnSpc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2BBDD9-22F5-1D57-3CC2-D721E7572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3206" y="1188138"/>
            <a:ext cx="2295525" cy="222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737334-D673-56B7-94AB-2B3F14C1B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051" y="3933423"/>
            <a:ext cx="5186362" cy="281437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9A6A8AB-6FE0-0174-DC94-90CAEAE5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51" y="1273698"/>
            <a:ext cx="2494162" cy="21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B96CA-8139-A6CC-1E56-88D4D556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98" y="758952"/>
            <a:ext cx="9144000" cy="134416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2914A-5325-619E-7D07-3CBD5904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828" y="1431036"/>
            <a:ext cx="9144000" cy="4423009"/>
          </a:xfrm>
        </p:spPr>
        <p:txBody>
          <a:bodyPr numCol="1"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čeledí, 34 rodů, 80 druhů</a:t>
            </a:r>
          </a:p>
          <a:p>
            <a:pPr mar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Physeteridae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Kogiidae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Platanistidae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Ziphiidae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Lipotidae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Pontoporiidae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Monodontidae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Phocoenidae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Delphinidae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C3E0C3AD-AD10-F562-9DB7-D7A756111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b="4837"/>
          <a:stretch/>
        </p:blipFill>
        <p:spPr>
          <a:xfrm>
            <a:off x="4925420" y="845152"/>
            <a:ext cx="5962538" cy="53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5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A12FFE-3F03-CAB0-372D-0A25A379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0"/>
            <a:ext cx="4238429" cy="1458099"/>
          </a:xfrm>
        </p:spPr>
        <p:txBody>
          <a:bodyPr anchor="ctr"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Vorvaňovití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Physeteridae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0F91F-D3F5-59D0-A3B5-71F5102B8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78" y="1021332"/>
            <a:ext cx="4089779" cy="5169918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monotypický rod, největší ozubený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kosmopolitní rozšíření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velký pohlavní dimorfismus – samci až 20 metrů, samice výrazně menší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velká a tupá hlava – obsahuje těleso tvořící spermacet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až 29 stejných zubů – pouze na dolní čelisti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živí se hlavonožci, potápí se do hloubky 1 km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druh –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Physeter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macrocephalus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D25C90-34ED-A169-E08D-EC423037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8"/>
          <a:stretch/>
        </p:blipFill>
        <p:spPr>
          <a:xfrm>
            <a:off x="5281564" y="-13602"/>
            <a:ext cx="69628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62E5DC-CDE7-BAF8-5DC8-BB6E5DEC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96" y="309206"/>
            <a:ext cx="6017942" cy="1345115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Kogiovití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Kogiidae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05551E-69B3-9640-89B1-CAD46305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52732"/>
            <a:ext cx="6017942" cy="3884983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rod, 2 druhy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kosmopolitně mimo polární oblasti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hlava tupá, spermacetové těleso, malá spodní čelist ( 20 -30 zubů)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malá hřbetní ploutev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potrava – hlavonožci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druhy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Kogia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breviceps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Kogia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sima </a:t>
            </a:r>
          </a:p>
        </p:txBody>
      </p:sp>
      <p:pic>
        <p:nvPicPr>
          <p:cNvPr id="7174" name="Picture 6" descr="Genus Kogia - the little Sperm whales And another... - Wildlife &amp; Railway  Art - Frédérique Lucas">
            <a:extLst>
              <a:ext uri="{FF2B5EF4-FFF2-40B4-BE49-F238E27FC236}">
                <a16:creationId xmlns:a16="http://schemas.microsoft.com/office/drawing/2014/main" id="{8FEA26AE-02C8-8CC4-13F8-E0F83148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0386" y="-50208"/>
            <a:ext cx="5285362" cy="34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ogia: dwarf and pygmy sperm whales – November 2021">
            <a:extLst>
              <a:ext uri="{FF2B5EF4-FFF2-40B4-BE49-F238E27FC236}">
                <a16:creationId xmlns:a16="http://schemas.microsoft.com/office/drawing/2014/main" id="{FD16097F-B61F-D556-079F-0C8C11AA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177" y="3862775"/>
            <a:ext cx="5356823" cy="30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hotos of Pygmy Sperm Whale (Kogia breviceps) · iNaturalist">
            <a:extLst>
              <a:ext uri="{FF2B5EF4-FFF2-40B4-BE49-F238E27FC236}">
                <a16:creationId xmlns:a16="http://schemas.microsoft.com/office/drawing/2014/main" id="{ACD10A0D-4C34-CA43-1242-FD8750DB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6" y="3862776"/>
            <a:ext cx="5244295" cy="26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5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0" name="Rectangle 1127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2" name="Rectangle 1128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84" name="Rectangle 11283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088185-935E-E088-CFD6-5A0581EC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4512858" cy="1345115"/>
          </a:xfrm>
        </p:spPr>
        <p:txBody>
          <a:bodyPr>
            <a:normAutofit/>
          </a:bodyPr>
          <a:lstStyle/>
          <a:p>
            <a:r>
              <a:rPr lang="cs-CZ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Delfínovcovití</a:t>
            </a:r>
            <a:r>
              <a:rPr lang="cs-CZ" sz="3900">
                <a:latin typeface="Times New Roman" panose="02020603050405020304" pitchFamily="18" charset="0"/>
                <a:cs typeface="Times New Roman" panose="02020603050405020304" pitchFamily="18" charset="0"/>
              </a:rPr>
              <a:t> indičtí  - </a:t>
            </a:r>
            <a:r>
              <a:rPr lang="cs-CZ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Platanistidae</a:t>
            </a:r>
            <a:endParaRPr lang="cs-CZ" sz="3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EFB51-742C-FE90-31A4-14A71E18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0222"/>
            <a:ext cx="4512857" cy="31288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1 monotypický rod</a:t>
            </a:r>
          </a:p>
          <a:p>
            <a:pPr>
              <a:lnSpc>
                <a:spcPct val="95000"/>
              </a:lnSpc>
            </a:pP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indomalajská oblast: říční systémy Gangy, Brahmaputry a Indu na Indickém poloostrově – sladkovodní</a:t>
            </a:r>
          </a:p>
          <a:p>
            <a:pPr>
              <a:lnSpc>
                <a:spcPct val="95000"/>
              </a:lnSpc>
            </a:pP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dlouhé čelisti, drobné oči – typické pro sladkovodní taxony</a:t>
            </a:r>
          </a:p>
          <a:p>
            <a:pPr>
              <a:lnSpc>
                <a:spcPct val="95000"/>
              </a:lnSpc>
            </a:pP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tenké zahnuté zuby – v obou čelistech, až 39</a:t>
            </a:r>
          </a:p>
          <a:p>
            <a:pPr>
              <a:lnSpc>
                <a:spcPct val="95000"/>
              </a:lnSpc>
            </a:pP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téměř slepí – echolokace</a:t>
            </a:r>
          </a:p>
          <a:p>
            <a:pPr>
              <a:lnSpc>
                <a:spcPct val="95000"/>
              </a:lnSpc>
            </a:pP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tvoří bazální linii ozubených</a:t>
            </a:r>
          </a:p>
          <a:p>
            <a:pPr>
              <a:lnSpc>
                <a:spcPct val="95000"/>
              </a:lnSpc>
            </a:pP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1 druh – Delfínovec ganžský – </a:t>
            </a:r>
            <a:r>
              <a:rPr lang="cs-CZ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Platanista</a:t>
            </a:r>
            <a:r>
              <a:rPr lang="cs-CZ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gangetica</a:t>
            </a:r>
            <a:endParaRPr 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uvažováno rozdělit geneticky </a:t>
            </a:r>
            <a:r>
              <a:rPr lang="cs-CZ" sz="1200" err="1">
                <a:latin typeface="Times New Roman" panose="02020603050405020304" pitchFamily="18" charset="0"/>
                <a:cs typeface="Times New Roman" panose="02020603050405020304" pitchFamily="18" charset="0"/>
              </a:rPr>
              <a:t>odělené</a:t>
            </a:r>
            <a:r>
              <a:rPr 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 populace z Indu a Gangy</a:t>
            </a:r>
          </a:p>
        </p:txBody>
      </p:sp>
      <p:pic>
        <p:nvPicPr>
          <p:cNvPr id="11268" name="Picture 4" descr="Ganges River Dolphin (Platanista gangetica) | Skulls exhibit… | Flickr">
            <a:extLst>
              <a:ext uri="{FF2B5EF4-FFF2-40B4-BE49-F238E27FC236}">
                <a16:creationId xmlns:a16="http://schemas.microsoft.com/office/drawing/2014/main" id="{593BE2E7-A426-17A9-F18F-06DEEB98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7475" y="1063012"/>
            <a:ext cx="3717968" cy="25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anges river dolphin - Wikipedia">
            <a:extLst>
              <a:ext uri="{FF2B5EF4-FFF2-40B4-BE49-F238E27FC236}">
                <a16:creationId xmlns:a16="http://schemas.microsoft.com/office/drawing/2014/main" id="{ACB334A4-0B10-BD35-CEBE-7B2843061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67474" y="4007689"/>
            <a:ext cx="3717969" cy="20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6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8" name="Rectangle 923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7" name="Rectangle 923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39" name="Freeform: Shape 9238">
            <a:extLst>
              <a:ext uri="{FF2B5EF4-FFF2-40B4-BE49-F238E27FC236}">
                <a16:creationId xmlns:a16="http://schemas.microsoft.com/office/drawing/2014/main" id="{A67FFD73-5996-479A-B8EB-EBA3DECC0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43386" cy="6210556"/>
          </a:xfrm>
          <a:custGeom>
            <a:avLst/>
            <a:gdLst>
              <a:gd name="connsiteX0" fmla="*/ 0 w 11443386"/>
              <a:gd name="connsiteY0" fmla="*/ 0 h 6210556"/>
              <a:gd name="connsiteX1" fmla="*/ 7534652 w 11443386"/>
              <a:gd name="connsiteY1" fmla="*/ 0 h 6210556"/>
              <a:gd name="connsiteX2" fmla="*/ 7534652 w 11443386"/>
              <a:gd name="connsiteY2" fmla="*/ 758953 h 6210556"/>
              <a:gd name="connsiteX3" fmla="*/ 11443386 w 11443386"/>
              <a:gd name="connsiteY3" fmla="*/ 758953 h 6210556"/>
              <a:gd name="connsiteX4" fmla="*/ 11443386 w 11443386"/>
              <a:gd name="connsiteY4" fmla="*/ 6210556 h 6210556"/>
              <a:gd name="connsiteX5" fmla="*/ 840766 w 11443386"/>
              <a:gd name="connsiteY5" fmla="*/ 6210556 h 6210556"/>
              <a:gd name="connsiteX6" fmla="*/ 840766 w 11443386"/>
              <a:gd name="connsiteY6" fmla="*/ 6143050 h 6210556"/>
              <a:gd name="connsiteX7" fmla="*/ 0 w 11443386"/>
              <a:gd name="connsiteY7" fmla="*/ 6143050 h 621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3386" h="6210556">
                <a:moveTo>
                  <a:pt x="0" y="0"/>
                </a:moveTo>
                <a:lnTo>
                  <a:pt x="7534652" y="0"/>
                </a:lnTo>
                <a:lnTo>
                  <a:pt x="7534652" y="758953"/>
                </a:lnTo>
                <a:lnTo>
                  <a:pt x="11443386" y="758953"/>
                </a:lnTo>
                <a:lnTo>
                  <a:pt x="11443386" y="6210556"/>
                </a:lnTo>
                <a:lnTo>
                  <a:pt x="840766" y="6210556"/>
                </a:lnTo>
                <a:lnTo>
                  <a:pt x="840766" y="6143050"/>
                </a:lnTo>
                <a:lnTo>
                  <a:pt x="0" y="6143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FA92C9-9965-90DE-C753-30887F3A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22100"/>
            <a:ext cx="5997270" cy="2028388"/>
          </a:xfrm>
        </p:spPr>
        <p:txBody>
          <a:bodyPr anchor="ctr"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Vorvaňovcovití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Ziphiidae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60D0B-63BF-D543-2F67-2FB51254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86020"/>
            <a:ext cx="5997270" cy="3202674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rodů, 22 druhů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kosmopolitní rozšíření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středně velcí, vypouklá hlava, protažené čelisti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bezzubí – samci mají jediný pár protažený v kly, samice 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jedinci žádné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potravu – hlavonožce – vysávají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žijí pelagicky, při lovu se potápějí do velkých hloubek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rody :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Tasmacetus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Berardius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Mesoplodon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Indopacetus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Ziphiius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Hyperoodon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Long-Toothed Whale - Shy, Tusked Cold-Water Mammal | Animal Pictures and  Facts | FactZoo.com">
            <a:extLst>
              <a:ext uri="{FF2B5EF4-FFF2-40B4-BE49-F238E27FC236}">
                <a16:creationId xmlns:a16="http://schemas.microsoft.com/office/drawing/2014/main" id="{3D49698D-CA63-23AB-E1BD-5CAD41C45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544" y="889826"/>
            <a:ext cx="3661081" cy="23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Mesoplodon Beaked Whales: Mesoplodon spp. - ScienceDirect">
            <a:extLst>
              <a:ext uri="{FF2B5EF4-FFF2-40B4-BE49-F238E27FC236}">
                <a16:creationId xmlns:a16="http://schemas.microsoft.com/office/drawing/2014/main" id="{20C7AE88-3BC3-3E1F-D965-678DE228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050" y="3362730"/>
            <a:ext cx="2951125" cy="32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6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F26769-7669-A00F-2B44-F03C6B93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758953"/>
            <a:ext cx="5184742" cy="2028388"/>
          </a:xfrm>
        </p:spPr>
        <p:txBody>
          <a:bodyPr anchor="ctr"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Delfínovcovití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čínští –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Lipotidae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4C857-B4DB-EE4F-633F-7660463C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11" y="2138241"/>
            <a:ext cx="4089779" cy="3202674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druh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řeka Jang –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Číně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středně velký sladkovodní delfín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vřetenovité tělo, široké hrudní ploutve a trojúhelníková hřbetní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rostrum prodloužené, až 36 zubů</a:t>
            </a:r>
          </a:p>
          <a:p>
            <a:pPr>
              <a:lnSpc>
                <a:spcPct val="95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pokládán za vyhynutého, poslední jedinec spatřen 2002</a:t>
            </a:r>
          </a:p>
          <a:p>
            <a:pPr>
              <a:lnSpc>
                <a:spcPct val="95000"/>
              </a:lnSpc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Yangtze River Dolphin (Baiji Dolphin), Lipotes vexillifer, 2008 -  CSMonitor.com">
            <a:extLst>
              <a:ext uri="{FF2B5EF4-FFF2-40B4-BE49-F238E27FC236}">
                <a16:creationId xmlns:a16="http://schemas.microsoft.com/office/drawing/2014/main" id="{501ED8DD-F227-4D5E-0FA1-C2F78C273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r="10737"/>
          <a:stretch/>
        </p:blipFill>
        <p:spPr bwMode="auto">
          <a:xfrm>
            <a:off x="5334003" y="762000"/>
            <a:ext cx="6095997" cy="5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06694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41405</TotalTime>
  <Words>817</Words>
  <Application>Microsoft Office PowerPoint</Application>
  <PresentationFormat>Širokoúhlá obrazovka</PresentationFormat>
  <Paragraphs>129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Aharoni</vt:lpstr>
      <vt:lpstr>Arial</vt:lpstr>
      <vt:lpstr>Avenir Next LT Pro</vt:lpstr>
      <vt:lpstr>Calibri</vt:lpstr>
      <vt:lpstr>Times New Roman</vt:lpstr>
      <vt:lpstr>Wingdings</vt:lpstr>
      <vt:lpstr>PrismaticVTI</vt:lpstr>
      <vt:lpstr>Odontoceti</vt:lpstr>
      <vt:lpstr>Odontoceti - ozubení </vt:lpstr>
      <vt:lpstr>Prezentace aplikace PowerPoint</vt:lpstr>
      <vt:lpstr>Taxonomie</vt:lpstr>
      <vt:lpstr>Vorvaňovití - Physeteridae</vt:lpstr>
      <vt:lpstr>Kogiovití - Kogiidae</vt:lpstr>
      <vt:lpstr>Delfínovcovití indičtí  - Platanistidae</vt:lpstr>
      <vt:lpstr>Vorvaňovcovití - Ziphiidae</vt:lpstr>
      <vt:lpstr>Delfínovcovití čínští – Lipotidae </vt:lpstr>
      <vt:lpstr>Iniovití - Iniidae</vt:lpstr>
      <vt:lpstr>Delfínovcovití laplatští - Pontoporiidae</vt:lpstr>
      <vt:lpstr>Narvalovití - Monodontidae</vt:lpstr>
      <vt:lpstr>Sviňuchovití - Phocoenidae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Odontoceti</dc:title>
  <dc:creator>Dorota Víchová</dc:creator>
  <cp:lastModifiedBy>Dorota Víchová</cp:lastModifiedBy>
  <cp:revision>10</cp:revision>
  <dcterms:created xsi:type="dcterms:W3CDTF">2022-12-18T12:57:48Z</dcterms:created>
  <dcterms:modified xsi:type="dcterms:W3CDTF">2023-01-18T23:22:13Z</dcterms:modified>
</cp:coreProperties>
</file>