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81" r:id="rId6"/>
    <p:sldId id="276" r:id="rId7"/>
    <p:sldId id="283" r:id="rId8"/>
    <p:sldId id="277" r:id="rId9"/>
    <p:sldId id="285" r:id="rId10"/>
    <p:sldId id="278" r:id="rId11"/>
    <p:sldId id="287" r:id="rId12"/>
    <p:sldId id="289" r:id="rId13"/>
    <p:sldId id="290" r:id="rId14"/>
    <p:sldId id="291" r:id="rId15"/>
    <p:sldId id="279" r:id="rId16"/>
    <p:sldId id="288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1" autoAdjust="0"/>
    <p:restoredTop sz="94660"/>
  </p:normalViewPr>
  <p:slideViewPr>
    <p:cSldViewPr snapToGrid="0">
      <p:cViewPr>
        <p:scale>
          <a:sx n="70" d="100"/>
          <a:sy n="70" d="100"/>
        </p:scale>
        <p:origin x="288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ca\Documents\MU\Mgr%20-%20Zoologie\3.%20semestr%20(podzim%202022)\data%20prezentace%20mamm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ca\Documents\MU\Mgr%20-%20Zoologie\3.%20semestr%20(podzim%202022)\data%20prezentace%20mamm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ca\Documents\MU\Mgr%20-%20Zoologie\3.%20semestr%20(podzim%202022)\data%20prezentace%20mamma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ca\Documents\MU\Mgr%20-%20Zoologie\3.%20semestr%20(podzim%202022)\data%20prezentace%20mamma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 sz="1400" dirty="0"/>
              <a:t>Vyhynulí obratlovci (počty druhů)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(</a:t>
                    </a:r>
                    <a:fld id="{1D3BC5A3-9FFB-4638-9B85-F3F2C2794F5D}" type="VALUE">
                      <a:rPr lang="en-US" smtClean="0"/>
                      <a:pPr/>
                      <a:t>[HODNOTA]</a:t>
                    </a:fld>
                    <a:r>
                      <a:rPr lang="en-US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6F1-4405-83A5-E39C72D55CA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(</a:t>
                    </a:r>
                    <a:fld id="{54C72C22-6FB7-4452-9A81-0BB83A86F2A2}" type="VALUE">
                      <a:rPr lang="en-US" smtClean="0"/>
                      <a:pPr/>
                      <a:t>[HODNOTA]</a:t>
                    </a:fld>
                    <a:r>
                      <a:rPr lang="en-US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6F1-4405-83A5-E39C72D55CA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(</a:t>
                    </a:r>
                    <a:fld id="{38EA37AB-4D2F-43AD-BC3F-25C2D417A1A9}" type="VALUE">
                      <a:rPr lang="en-US" smtClean="0"/>
                      <a:pPr/>
                      <a:t>[HODNOTA]</a:t>
                    </a:fld>
                    <a:r>
                      <a:rPr lang="en-US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6F1-4405-83A5-E39C72D55CA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(</a:t>
                    </a:r>
                    <a:fld id="{8A69008C-BAE7-43D1-B405-A0517F2D86AD}" type="VALUE">
                      <a:rPr lang="en-US" smtClean="0"/>
                      <a:pPr/>
                      <a:t>[HODNOTA]</a:t>
                    </a:fld>
                    <a:r>
                      <a:rPr lang="en-US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6F1-4405-83A5-E39C72D55CA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(</a:t>
                    </a:r>
                    <a:fld id="{977CA9B3-4A51-4F23-B6DE-E6C76686D27D}" type="VALUE">
                      <a:rPr lang="en-US" smtClean="0"/>
                      <a:pPr/>
                      <a:t>[HODNOTA]</a:t>
                    </a:fld>
                    <a:r>
                      <a:rPr lang="en-US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6F1-4405-83A5-E39C72D55C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List1!$D$3:$D$7</c:f>
              <c:strCache>
                <c:ptCount val="5"/>
                <c:pt idx="0">
                  <c:v>Reptilia</c:v>
                </c:pt>
                <c:pt idx="1">
                  <c:v>Amphibia</c:v>
                </c:pt>
                <c:pt idx="2">
                  <c:v>Actinopterygii</c:v>
                </c:pt>
                <c:pt idx="3">
                  <c:v>Mammalia</c:v>
                </c:pt>
                <c:pt idx="4">
                  <c:v>Aves</c:v>
                </c:pt>
              </c:strCache>
            </c:strRef>
          </c:cat>
          <c:val>
            <c:numRef>
              <c:f>List1!$E$3:$E$7</c:f>
              <c:numCache>
                <c:formatCode>General</c:formatCode>
                <c:ptCount val="5"/>
                <c:pt idx="0">
                  <c:v>32</c:v>
                </c:pt>
                <c:pt idx="1">
                  <c:v>36</c:v>
                </c:pt>
                <c:pt idx="2">
                  <c:v>81</c:v>
                </c:pt>
                <c:pt idx="3">
                  <c:v>85</c:v>
                </c:pt>
                <c:pt idx="4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F1-4405-83A5-E39C72D55C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441931423"/>
        <c:axId val="1681109951"/>
      </c:barChart>
      <c:valAx>
        <c:axId val="16811099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41931423"/>
        <c:crosses val="autoZero"/>
        <c:crossBetween val="between"/>
      </c:valAx>
      <c:catAx>
        <c:axId val="144193142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8110995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>
      <a:outerShdw blurRad="50800" dist="38100" dir="5400000" algn="t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 sz="1400" dirty="0"/>
              <a:t>Počty</a:t>
            </a:r>
            <a:r>
              <a:rPr lang="cs-CZ" sz="1400" baseline="0" dirty="0"/>
              <a:t> druhů vybraných skupin obratlovců </a:t>
            </a:r>
            <a:endParaRPr lang="cs-CZ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List1!$D$10:$D$14</c:f>
              <c:strCache>
                <c:ptCount val="5"/>
                <c:pt idx="0">
                  <c:v>Mammalia</c:v>
                </c:pt>
                <c:pt idx="1">
                  <c:v>Amphibia</c:v>
                </c:pt>
                <c:pt idx="2">
                  <c:v>Reptilia</c:v>
                </c:pt>
                <c:pt idx="3">
                  <c:v>Aves</c:v>
                </c:pt>
                <c:pt idx="4">
                  <c:v>Actinopterygii</c:v>
                </c:pt>
              </c:strCache>
            </c:strRef>
          </c:cat>
          <c:val>
            <c:numRef>
              <c:f>List1!$E$10:$E$14</c:f>
              <c:numCache>
                <c:formatCode>General</c:formatCode>
                <c:ptCount val="5"/>
                <c:pt idx="0">
                  <c:v>5973</c:v>
                </c:pt>
                <c:pt idx="1">
                  <c:v>7486</c:v>
                </c:pt>
                <c:pt idx="2">
                  <c:v>10220</c:v>
                </c:pt>
                <c:pt idx="3">
                  <c:v>11188</c:v>
                </c:pt>
                <c:pt idx="4">
                  <c:v>23995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D3-4F13-AFD2-A8EF431993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437835327"/>
        <c:axId val="1437834079"/>
      </c:barChart>
      <c:catAx>
        <c:axId val="14378353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7834079"/>
        <c:crosses val="autoZero"/>
        <c:auto val="1"/>
        <c:lblAlgn val="ctr"/>
        <c:lblOffset val="100"/>
        <c:noMultiLvlLbl val="0"/>
      </c:catAx>
      <c:valAx>
        <c:axId val="14378340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7835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>
      <a:outerShdw blurRad="50800" dist="38100" dir="5400000" algn="t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 dirty="0"/>
              <a:t>Počty</a:t>
            </a:r>
            <a:r>
              <a:rPr lang="cs-CZ" baseline="0" dirty="0"/>
              <a:t> vyhynulých druhů savců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List1!$A$3:$A$14</c:f>
              <c:strCache>
                <c:ptCount val="12"/>
                <c:pt idx="0">
                  <c:v>Rodentia</c:v>
                </c:pt>
                <c:pt idx="1">
                  <c:v>Chiroptera</c:v>
                </c:pt>
                <c:pt idx="2">
                  <c:v>Cetartiodactyla</c:v>
                </c:pt>
                <c:pt idx="3">
                  <c:v>Diprotodontia</c:v>
                </c:pt>
                <c:pt idx="4">
                  <c:v>Eulipotyphla</c:v>
                </c:pt>
                <c:pt idx="5">
                  <c:v>Carnivora</c:v>
                </c:pt>
                <c:pt idx="6">
                  <c:v>Peramelemorphia</c:v>
                </c:pt>
                <c:pt idx="7">
                  <c:v>Primates</c:v>
                </c:pt>
                <c:pt idx="8">
                  <c:v>Lagomorpha</c:v>
                </c:pt>
                <c:pt idx="9">
                  <c:v>Didelphimorphia</c:v>
                </c:pt>
                <c:pt idx="10">
                  <c:v>Dasyuromorphia</c:v>
                </c:pt>
                <c:pt idx="11">
                  <c:v>Sirenia</c:v>
                </c:pt>
              </c:strCache>
            </c:strRef>
          </c:cat>
          <c:val>
            <c:numRef>
              <c:f>List1!$B$3:$B$14</c:f>
              <c:numCache>
                <c:formatCode>General</c:formatCode>
                <c:ptCount val="12"/>
                <c:pt idx="0">
                  <c:v>38</c:v>
                </c:pt>
                <c:pt idx="1">
                  <c:v>9</c:v>
                </c:pt>
                <c:pt idx="2">
                  <c:v>8</c:v>
                </c:pt>
                <c:pt idx="3">
                  <c:v>8</c:v>
                </c:pt>
                <c:pt idx="4">
                  <c:v>7</c:v>
                </c:pt>
                <c:pt idx="5">
                  <c:v>6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AA-49B0-868F-FC34FEB30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5625615"/>
        <c:axId val="1605629359"/>
        <c:axId val="0"/>
      </c:bar3DChart>
      <c:catAx>
        <c:axId val="1605625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05629359"/>
        <c:crosses val="autoZero"/>
        <c:auto val="1"/>
        <c:lblAlgn val="ctr"/>
        <c:lblOffset val="100"/>
        <c:noMultiLvlLbl val="0"/>
      </c:catAx>
      <c:valAx>
        <c:axId val="1605629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05625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>
      <a:outerShdw blurRad="50800" dist="38100" dir="16200000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/>
              <a:t>Počty</a:t>
            </a:r>
            <a:r>
              <a:rPr lang="cs-CZ" baseline="0"/>
              <a:t> savců v kategoriích IUCN</a:t>
            </a:r>
            <a:endParaRPr lang="cs-CZ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List1!$G$2:$G$9</c:f>
              <c:strCache>
                <c:ptCount val="8"/>
                <c:pt idx="0">
                  <c:v>extinct</c:v>
                </c:pt>
                <c:pt idx="1">
                  <c:v>extinct in the wild</c:v>
                </c:pt>
                <c:pt idx="2">
                  <c:v>critically endangered</c:v>
                </c:pt>
                <c:pt idx="3">
                  <c:v>endangered </c:v>
                </c:pt>
                <c:pt idx="4">
                  <c:v>vulnerable</c:v>
                </c:pt>
                <c:pt idx="5">
                  <c:v>near threatened</c:v>
                </c:pt>
                <c:pt idx="6">
                  <c:v>least concern</c:v>
                </c:pt>
                <c:pt idx="7">
                  <c:v>data deficient </c:v>
                </c:pt>
              </c:strCache>
            </c:strRef>
          </c:cat>
          <c:val>
            <c:numRef>
              <c:f>List1!$H$2:$H$9</c:f>
              <c:numCache>
                <c:formatCode>General</c:formatCode>
                <c:ptCount val="8"/>
                <c:pt idx="0">
                  <c:v>85</c:v>
                </c:pt>
                <c:pt idx="1">
                  <c:v>2</c:v>
                </c:pt>
                <c:pt idx="2">
                  <c:v>233</c:v>
                </c:pt>
                <c:pt idx="3">
                  <c:v>550</c:v>
                </c:pt>
                <c:pt idx="4">
                  <c:v>557</c:v>
                </c:pt>
                <c:pt idx="5">
                  <c:v>373</c:v>
                </c:pt>
                <c:pt idx="6">
                  <c:v>3334</c:v>
                </c:pt>
                <c:pt idx="7">
                  <c:v>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58-4DC7-B12C-F8FF2DA4E71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83335695"/>
        <c:axId val="1683336111"/>
        <c:axId val="0"/>
      </c:bar3DChart>
      <c:catAx>
        <c:axId val="1683335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83336111"/>
        <c:crosses val="autoZero"/>
        <c:auto val="1"/>
        <c:lblAlgn val="ctr"/>
        <c:lblOffset val="100"/>
        <c:noMultiLvlLbl val="0"/>
      </c:catAx>
      <c:valAx>
        <c:axId val="1683336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83335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57150">
      <a:solidFill>
        <a:schemeClr val="accent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69087-2B5E-7244-F9AF-C08C22FCB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3730F8-1265-775C-11A3-11F85DDBB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1DA6BE-1712-EB92-AF21-12F13E2EB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C4DE-5919-4245-88A0-FAB59771302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6E6114-B9E1-3AB4-93CE-A101E121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6F115E-3013-B9DB-46BA-8BFA5B71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09E3-7F14-4EF1-96DE-52086A5A4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481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EA8AB8-6EAD-6166-2327-93210E285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84333C9-A18F-DF4A-5F41-50B7ACD7A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AF8BF1-DFF0-BB63-3B5C-9AE66405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C4DE-5919-4245-88A0-FAB59771302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359E48-EA1A-EF54-3349-D7FFC876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E81B87-1547-3E90-D60A-CE1CB0F8A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09E3-7F14-4EF1-96DE-52086A5A4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552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128C7C-9C8F-88AA-41C3-093E4B6D0A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4C54C5F-44B7-090E-39E8-3E1EB2A5A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B73EF8-E707-46E7-7782-EE4A28680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C4DE-5919-4245-88A0-FAB59771302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4CB839-9FA1-B4F8-3974-26D40CB2E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492051-F2FF-91FF-F334-CC605B8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09E3-7F14-4EF1-96DE-52086A5A4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8063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692623-35F9-7B96-B4FA-BC13B1B4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1A58C6-0829-1E3A-7F8D-4E60E1442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E5279C-C773-4EB9-AD59-E5C4C93A8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C4DE-5919-4245-88A0-FAB59771302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156672-D725-3CA4-EF84-62B94310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799598-F2FE-6308-0EE2-C18688EA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09E3-7F14-4EF1-96DE-52086A5A4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7606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F82A1-29AC-A579-DE8F-882E3E458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A09BB2-B8BD-D4C9-3A59-8EC0095AE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464AF0-0580-5BAE-CFB8-A95F7E203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C4DE-5919-4245-88A0-FAB59771302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B605E4-62C2-5B32-D4B2-5DE9A105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A4123B-FB15-A54D-5D6F-9F70C971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09E3-7F14-4EF1-96DE-52086A5A4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2066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D2885-1CEF-811B-EF97-C05202CF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70318F-5010-E6BB-F7F3-780AA06F5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C5FCE9-EC98-8888-8B28-FF6D21538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14C975A-177B-AF51-F6EB-789C839FB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C4DE-5919-4245-88A0-FAB59771302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F14F88-FB8C-84B8-EEF6-5000F200F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EE72208-7A47-CECD-1EB5-39FCBE241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09E3-7F14-4EF1-96DE-52086A5A4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5816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0B6F8B-CB9C-925D-F613-47E19E6E2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F597D8F-2811-FF1A-5E9A-9729E32A7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FFF33A-5112-F53F-5BAF-A865D1B47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91862EC-1E09-31FE-8078-326EB6617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4C981B9-57D3-206E-AAED-7B2599934B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D6F049C-676F-6EBD-8550-DF7C2B277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C4DE-5919-4245-88A0-FAB59771302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76ED0B-DE3D-168E-B509-8A3D9E702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0250AB0-B452-07AF-4D9A-E145F0D01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09E3-7F14-4EF1-96DE-52086A5A4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5135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2A554-3B02-DFBD-7452-68BCA82E8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A899B5-4EB3-61C3-83B5-06E5896D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C4DE-5919-4245-88A0-FAB59771302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A4435D-7598-66B4-1212-157D39F3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3358418-D054-ADDD-F733-AFB20A3F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09E3-7F14-4EF1-96DE-52086A5A4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134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8A2CF37-4FD8-C7D6-725E-0E29CA9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C4DE-5919-4245-88A0-FAB59771302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4FFE330-BBF9-786A-90A3-F851EFBF6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4DE47F8-4938-287F-5836-EAF807C2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09E3-7F14-4EF1-96DE-52086A5A4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892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B90BB5-E2F0-ADA5-C023-7DFD9E5A5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2D7F03-ADF5-3CFC-FD32-F2A9C1693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9E38FA9-2851-6C0D-1E7A-0AE81F525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4F104C-7CAC-7F43-BEB8-36C176E3E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C4DE-5919-4245-88A0-FAB59771302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07E8C6-7BFD-86A5-DB31-91B6C7E16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0999FD-9344-4AF1-52C1-9E7573C06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09E3-7F14-4EF1-96DE-52086A5A4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31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814BFD-8537-C23B-C1E3-EEF4A6FDE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6D0B0A1-609B-1961-D471-E3892B104D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CC9D512-3A13-3C99-4407-EDB565D7A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E7861D3-8CDA-A163-0047-C027BD50A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C4DE-5919-4245-88A0-FAB59771302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E286F74-2B66-3BE4-73FE-9B96E7CE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29B08A1-134C-5E34-2E5D-4CEF6DD3F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09E3-7F14-4EF1-96DE-52086A5A4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730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DB2272A-2523-9AE6-E39D-9F738206F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31A70A-F66A-A906-3A6C-FCD6CCCAD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6FC61D-D665-7BF7-987E-AE76004EC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AC4DE-5919-4245-88A0-FAB59771302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7EA950-6DD9-4D2D-CF1A-7AF4BCBB3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C94DB8-2B1C-2A3C-85EC-B8973D3E2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F09E3-7F14-4EF1-96DE-52086A5A4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3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5.jpeg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10" Type="http://schemas.openxmlformats.org/officeDocument/2006/relationships/image" Target="../media/image12.jpeg"/><Relationship Id="rId4" Type="http://schemas.openxmlformats.org/officeDocument/2006/relationships/chart" Target="../charts/chart4.xml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theriogenology.2008.11.005" TargetMode="External"/><Relationship Id="rId3" Type="http://schemas.openxmlformats.org/officeDocument/2006/relationships/hyperlink" Target="https://dx.doi.org/10.2305/IUCN.UK.2017-2.RLTS.T136769A209549918.en" TargetMode="External"/><Relationship Id="rId7" Type="http://schemas.openxmlformats.org/officeDocument/2006/relationships/hyperlink" Target="https://doi.org/10.1071/WR16157" TargetMode="External"/><Relationship Id="rId2" Type="http://schemas.openxmlformats.org/officeDocument/2006/relationships/hyperlink" Target="https://www.mammaldiversity.org/tax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archive.org/web/20100409131109/http:/www.pachydermjournal.org/index.php/pachy/article/view/64/35" TargetMode="External"/><Relationship Id="rId5" Type="http://schemas.openxmlformats.org/officeDocument/2006/relationships/hyperlink" Target="https://dx.doi.org/10.2305/IUCN.UK.2016-2.RLTS.T13132A195439637.en" TargetMode="External"/><Relationship Id="rId4" Type="http://schemas.openxmlformats.org/officeDocument/2006/relationships/hyperlink" Target="https://dx.doi.org/10.2305/IUCN.UK.2020-1.RLTS.T39319A45814470.e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25BDD7-5D08-8BB1-6B3E-1BE883C80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3182299"/>
          </a:xfrm>
        </p:spPr>
        <p:txBody>
          <a:bodyPr>
            <a:normAutofit fontScale="90000"/>
          </a:bodyPr>
          <a:lstStyle/>
          <a:p>
            <a:r>
              <a:rPr lang="cs-CZ" sz="6600" b="1" dirty="0">
                <a:latin typeface="Century Gothic" panose="020B0502020202020204" pitchFamily="34" charset="0"/>
              </a:rPr>
              <a:t>Recentně vyhynulí savci</a:t>
            </a:r>
            <a:br>
              <a:rPr lang="cs-CZ" sz="4400" dirty="0"/>
            </a:br>
            <a:endParaRPr lang="cs-CZ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A45B8F-E588-6C5B-094A-479B63653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Bc. Veronika Chalupová</a:t>
            </a:r>
          </a:p>
        </p:txBody>
      </p:sp>
      <p:pic>
        <p:nvPicPr>
          <p:cNvPr id="5" name="Picture 4" descr="Černobílý snímek zebry">
            <a:extLst>
              <a:ext uri="{FF2B5EF4-FFF2-40B4-BE49-F238E27FC236}">
                <a16:creationId xmlns:a16="http://schemas.microsoft.com/office/drawing/2014/main" id="{2C06FE17-C43B-5028-7BAD-AC5503529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" r="35532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9BA4D950-4A8B-548B-7147-EAC05D4B6336}"/>
              </a:ext>
            </a:extLst>
          </p:cNvPr>
          <p:cNvSpPr txBox="1">
            <a:spLocks/>
          </p:cNvSpPr>
          <p:nvPr/>
        </p:nvSpPr>
        <p:spPr>
          <a:xfrm>
            <a:off x="804316" y="3167864"/>
            <a:ext cx="4620584" cy="13013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4400" dirty="0"/>
            </a:br>
            <a:r>
              <a:rPr lang="cs-CZ" sz="4400" dirty="0">
                <a:latin typeface="Century Gothic" panose="020B0502020202020204" pitchFamily="34" charset="0"/>
              </a:rPr>
              <a:t>a náš podíl na jejich vymizení…</a:t>
            </a:r>
          </a:p>
        </p:txBody>
      </p:sp>
    </p:spTree>
    <p:extLst>
      <p:ext uri="{BB962C8B-B14F-4D97-AF65-F5344CB8AC3E}">
        <p14:creationId xmlns:p14="http://schemas.microsoft.com/office/powerpoint/2010/main" val="4186914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7" name="Freeform: Shape 8216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0F0F533-45CE-F193-B5B1-D2464D729CC7}"/>
              </a:ext>
            </a:extLst>
          </p:cNvPr>
          <p:cNvSpPr txBox="1">
            <a:spLocks/>
          </p:cNvSpPr>
          <p:nvPr/>
        </p:nvSpPr>
        <p:spPr>
          <a:xfrm>
            <a:off x="838200" y="1150937"/>
            <a:ext cx="10515600" cy="517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dirty="0">
              <a:latin typeface="Century Gothic" panose="020B0502020202020204" pitchFamily="34" charset="0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811F4E1-71CF-7F1D-E479-8363EA7E237A}"/>
              </a:ext>
            </a:extLst>
          </p:cNvPr>
          <p:cNvSpPr txBox="1">
            <a:spLocks/>
          </p:cNvSpPr>
          <p:nvPr/>
        </p:nvSpPr>
        <p:spPr>
          <a:xfrm>
            <a:off x="214313" y="2108200"/>
            <a:ext cx="5424488" cy="4866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err="1">
                <a:latin typeface="Century Gothic" panose="020B0502020202020204" pitchFamily="34" charset="0"/>
              </a:rPr>
              <a:t>Bramble</a:t>
            </a:r>
            <a:r>
              <a:rPr lang="cs-CZ" sz="2400" dirty="0"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latin typeface="Century Gothic" panose="020B0502020202020204" pitchFamily="34" charset="0"/>
              </a:rPr>
              <a:t>Cay</a:t>
            </a:r>
            <a:endParaRPr lang="cs-CZ" sz="2400" dirty="0">
              <a:latin typeface="Century Gothic" panose="020B0502020202020204" pitchFamily="34" charset="0"/>
            </a:endParaRPr>
          </a:p>
          <a:p>
            <a:endParaRPr lang="cs-CZ" sz="17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E76C1F-77B6-BA2B-3497-1BF1F780F183}"/>
              </a:ext>
            </a:extLst>
          </p:cNvPr>
          <p:cNvSpPr txBox="1">
            <a:spLocks/>
          </p:cNvSpPr>
          <p:nvPr/>
        </p:nvSpPr>
        <p:spPr>
          <a:xfrm>
            <a:off x="214313" y="380998"/>
            <a:ext cx="7876393" cy="14867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i="1" dirty="0" err="1">
                <a:latin typeface="Century Gothic" panose="020B0502020202020204" pitchFamily="34" charset="0"/>
              </a:rPr>
              <a:t>Melomys</a:t>
            </a:r>
            <a:r>
              <a:rPr lang="cs-CZ" sz="4000" b="1" i="1" dirty="0">
                <a:latin typeface="Century Gothic" panose="020B0502020202020204" pitchFamily="34" charset="0"/>
              </a:rPr>
              <a:t> </a:t>
            </a:r>
            <a:r>
              <a:rPr lang="cs-CZ" sz="4000" b="1" i="1" dirty="0" err="1">
                <a:latin typeface="Century Gothic" panose="020B0502020202020204" pitchFamily="34" charset="0"/>
              </a:rPr>
              <a:t>rubicola</a:t>
            </a:r>
            <a:r>
              <a:rPr lang="cs-CZ" sz="4000" b="1" i="1" dirty="0">
                <a:latin typeface="Century Gothic" panose="020B0502020202020204" pitchFamily="34" charset="0"/>
              </a:rPr>
              <a:t> </a:t>
            </a:r>
            <a:r>
              <a:rPr lang="cs-CZ" sz="2800" dirty="0">
                <a:latin typeface="Century Gothic" panose="020B0502020202020204" pitchFamily="34" charset="0"/>
              </a:rPr>
              <a:t>Thomas, 1924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5362" name="Picture 2" descr="The Bramble Cay Melomys - Jesuit Centre for Faith and Justice in Ireland">
            <a:extLst>
              <a:ext uri="{FF2B5EF4-FFF2-40B4-BE49-F238E27FC236}">
                <a16:creationId xmlns:a16="http://schemas.microsoft.com/office/drawing/2014/main" id="{B73D91D1-5AF7-1988-2B1E-D7C81A4FD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9" r="2207"/>
          <a:stretch/>
        </p:blipFill>
        <p:spPr bwMode="auto">
          <a:xfrm>
            <a:off x="6019800" y="533400"/>
            <a:ext cx="6845300" cy="6858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DD4C610-AB8D-84DB-FCBC-473C1ADAE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42" y="2794139"/>
            <a:ext cx="4517571" cy="3682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A1D1031-10D2-8866-99DF-DD60F80BD050}"/>
              </a:ext>
            </a:extLst>
          </p:cNvPr>
          <p:cNvSpPr txBox="1"/>
          <p:nvPr/>
        </p:nvSpPr>
        <p:spPr>
          <a:xfrm>
            <a:off x="0" y="6488668"/>
            <a:ext cx="25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(Google </a:t>
            </a:r>
            <a:r>
              <a:rPr lang="cs-CZ" dirty="0" err="1"/>
              <a:t>Maps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4487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7" name="Freeform: Shape 8216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0F0F533-45CE-F193-B5B1-D2464D729CC7}"/>
              </a:ext>
            </a:extLst>
          </p:cNvPr>
          <p:cNvSpPr txBox="1">
            <a:spLocks/>
          </p:cNvSpPr>
          <p:nvPr/>
        </p:nvSpPr>
        <p:spPr>
          <a:xfrm>
            <a:off x="838200" y="1150937"/>
            <a:ext cx="10515600" cy="517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dirty="0">
              <a:latin typeface="Century Gothic" panose="020B0502020202020204" pitchFamily="34" charset="0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811F4E1-71CF-7F1D-E479-8363EA7E237A}"/>
              </a:ext>
            </a:extLst>
          </p:cNvPr>
          <p:cNvSpPr txBox="1">
            <a:spLocks/>
          </p:cNvSpPr>
          <p:nvPr/>
        </p:nvSpPr>
        <p:spPr>
          <a:xfrm>
            <a:off x="214313" y="2108200"/>
            <a:ext cx="5424488" cy="4866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err="1">
                <a:latin typeface="Century Gothic" panose="020B0502020202020204" pitchFamily="34" charset="0"/>
              </a:rPr>
              <a:t>Bramble</a:t>
            </a:r>
            <a:r>
              <a:rPr lang="cs-CZ" sz="2400" dirty="0"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latin typeface="Century Gothic" panose="020B0502020202020204" pitchFamily="34" charset="0"/>
              </a:rPr>
              <a:t>Cay</a:t>
            </a:r>
            <a:endParaRPr lang="cs-CZ" sz="2400" dirty="0">
              <a:latin typeface="Century Gothic" panose="020B0502020202020204" pitchFamily="34" charset="0"/>
            </a:endParaRPr>
          </a:p>
          <a:p>
            <a:endParaRPr lang="cs-CZ" sz="17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E76C1F-77B6-BA2B-3497-1BF1F780F183}"/>
              </a:ext>
            </a:extLst>
          </p:cNvPr>
          <p:cNvSpPr txBox="1">
            <a:spLocks/>
          </p:cNvSpPr>
          <p:nvPr/>
        </p:nvSpPr>
        <p:spPr>
          <a:xfrm>
            <a:off x="214313" y="380998"/>
            <a:ext cx="7876393" cy="14867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i="1" dirty="0" err="1">
                <a:latin typeface="Century Gothic" panose="020B0502020202020204" pitchFamily="34" charset="0"/>
              </a:rPr>
              <a:t>Melomys</a:t>
            </a:r>
            <a:r>
              <a:rPr lang="cs-CZ" sz="4000" b="1" i="1" dirty="0">
                <a:latin typeface="Century Gothic" panose="020B0502020202020204" pitchFamily="34" charset="0"/>
              </a:rPr>
              <a:t> </a:t>
            </a:r>
            <a:r>
              <a:rPr lang="cs-CZ" sz="4000" b="1" i="1" dirty="0" err="1">
                <a:latin typeface="Century Gothic" panose="020B0502020202020204" pitchFamily="34" charset="0"/>
              </a:rPr>
              <a:t>rubicola</a:t>
            </a:r>
            <a:r>
              <a:rPr lang="cs-CZ" sz="4000" b="1" i="1" dirty="0">
                <a:latin typeface="Century Gothic" panose="020B0502020202020204" pitchFamily="34" charset="0"/>
              </a:rPr>
              <a:t> </a:t>
            </a:r>
            <a:r>
              <a:rPr lang="cs-CZ" sz="2800" dirty="0">
                <a:latin typeface="Century Gothic" panose="020B0502020202020204" pitchFamily="34" charset="0"/>
              </a:rPr>
              <a:t>Thomas, 1924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5362" name="Picture 2" descr="The Bramble Cay Melomys - Jesuit Centre for Faith and Justice in Ireland">
            <a:extLst>
              <a:ext uri="{FF2B5EF4-FFF2-40B4-BE49-F238E27FC236}">
                <a16:creationId xmlns:a16="http://schemas.microsoft.com/office/drawing/2014/main" id="{B73D91D1-5AF7-1988-2B1E-D7C81A4FD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9" r="2207"/>
          <a:stretch/>
        </p:blipFill>
        <p:spPr bwMode="auto">
          <a:xfrm>
            <a:off x="6019800" y="533400"/>
            <a:ext cx="6845300" cy="6858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49803B-1A14-B65C-3455-4BB1B7EEA677}"/>
              </a:ext>
            </a:extLst>
          </p:cNvPr>
          <p:cNvSpPr txBox="1">
            <a:spLocks/>
          </p:cNvSpPr>
          <p:nvPr/>
        </p:nvSpPr>
        <p:spPr>
          <a:xfrm>
            <a:off x="214313" y="2591914"/>
            <a:ext cx="5424488" cy="3885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400" dirty="0">
              <a:latin typeface="Century Gothic" panose="020B0502020202020204" pitchFamily="34" charset="0"/>
            </a:endParaRPr>
          </a:p>
          <a:p>
            <a:r>
              <a:rPr lang="cs-CZ" sz="2400" b="1" dirty="0">
                <a:latin typeface="Century Gothic" panose="020B0502020202020204" pitchFamily="34" charset="0"/>
              </a:rPr>
              <a:t>Vyhynulý od r. 2016 </a:t>
            </a:r>
            <a:r>
              <a:rPr lang="cs-CZ" sz="2400" dirty="0">
                <a:latin typeface="Century Gothic" panose="020B0502020202020204" pitchFamily="34" charset="0"/>
              </a:rPr>
              <a:t>(2009)</a:t>
            </a:r>
            <a:endParaRPr lang="cs-CZ" sz="2400" b="1" dirty="0">
              <a:latin typeface="Century Gothic" panose="020B0502020202020204" pitchFamily="34" charset="0"/>
            </a:endParaRPr>
          </a:p>
          <a:p>
            <a:endParaRPr lang="cs-CZ" sz="2400" dirty="0">
              <a:latin typeface="Century Gothic" panose="020B0502020202020204" pitchFamily="34" charset="0"/>
            </a:endParaRPr>
          </a:p>
          <a:p>
            <a:r>
              <a:rPr lang="cs-CZ" sz="2400" dirty="0">
                <a:latin typeface="Century Gothic" panose="020B0502020202020204" pitchFamily="34" charset="0"/>
              </a:rPr>
              <a:t>První extinkce způsobená vlivem lidmi vyvolané klimatické změny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Century Gothic" panose="020B0502020202020204" pitchFamily="34" charset="0"/>
              </a:rPr>
              <a:t> zvyšování mořské hladiny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Century Gothic" panose="020B0502020202020204" pitchFamily="34" charset="0"/>
              </a:rPr>
              <a:t> častější </a:t>
            </a:r>
            <a:r>
              <a:rPr lang="cs-CZ" sz="2000" dirty="0">
                <a:latin typeface="Century Gothic" panose="020B0502020202020204" pitchFamily="34" charset="0"/>
              </a:rPr>
              <a:t>bouře a záplavy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96547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acts About Planet Earth">
            <a:extLst>
              <a:ext uri="{FF2B5EF4-FFF2-40B4-BE49-F238E27FC236}">
                <a16:creationId xmlns:a16="http://schemas.microsoft.com/office/drawing/2014/main" id="{4B5C9F55-5CF5-5821-DD6B-A749902F6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This Is the Last Male Rhino of Its Kind in the World - and It's Sick | Live  Science">
            <a:extLst>
              <a:ext uri="{FF2B5EF4-FFF2-40B4-BE49-F238E27FC236}">
                <a16:creationId xmlns:a16="http://schemas.microsoft.com/office/drawing/2014/main" id="{04118927-3EB4-9A6F-3F56-92FF806C8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0537"/>
            <a:ext cx="4757057" cy="31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AA125465-C7D9-1DD8-693E-4E6A0FDFD6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3347134"/>
              </p:ext>
            </p:extLst>
          </p:nvPr>
        </p:nvGraphicFramePr>
        <p:xfrm>
          <a:off x="3635827" y="1906247"/>
          <a:ext cx="4920346" cy="3045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3">
            <a:extLst>
              <a:ext uri="{FF2B5EF4-FFF2-40B4-BE49-F238E27FC236}">
                <a16:creationId xmlns:a16="http://schemas.microsoft.com/office/drawing/2014/main" id="{2B66C41B-79C6-6E19-C508-8C1407B60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/>
          <a:stretch/>
        </p:blipFill>
        <p:spPr bwMode="auto">
          <a:xfrm>
            <a:off x="8592000" y="3290581"/>
            <a:ext cx="3600000" cy="3562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Obsah obrázku savci, netopýr, interiér, hnědá&#10;&#10;Popis byl vytvořen automaticky">
            <a:extLst>
              <a:ext uri="{FF2B5EF4-FFF2-40B4-BE49-F238E27FC236}">
                <a16:creationId xmlns:a16="http://schemas.microsoft.com/office/drawing/2014/main" id="{8CDB5064-B734-87E7-83A9-07E69526D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5412" b="-2"/>
          <a:stretch/>
        </p:blipFill>
        <p:spPr bwMode="auto">
          <a:xfrm>
            <a:off x="0" y="0"/>
            <a:ext cx="3600000" cy="3683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9BA1152D-035A-565F-B74A-9C6ED17CC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5373"/>
            <a:ext cx="3113315" cy="186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Northern Sportive Lemur - Lochman TransparenciesLochman Transparencies">
            <a:extLst>
              <a:ext uri="{FF2B5EF4-FFF2-40B4-BE49-F238E27FC236}">
                <a16:creationId xmlns:a16="http://schemas.microsoft.com/office/drawing/2014/main" id="{670AB74D-92F5-7FF4-F0F6-F75BF5BBA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3" t="5290" r="15726" b="4285"/>
          <a:stretch/>
        </p:blipFill>
        <p:spPr bwMode="auto">
          <a:xfrm>
            <a:off x="6713315" y="5373"/>
            <a:ext cx="1901829" cy="18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ainan Gibbon, Nomascus hainanus | New England Primate Conservancy">
            <a:extLst>
              <a:ext uri="{FF2B5EF4-FFF2-40B4-BE49-F238E27FC236}">
                <a16:creationId xmlns:a16="http://schemas.microsoft.com/office/drawing/2014/main" id="{1E621D77-8E3C-3CEB-EB6F-0EC496DF4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10845" r="2499" b="21000"/>
          <a:stretch/>
        </p:blipFill>
        <p:spPr bwMode="auto">
          <a:xfrm>
            <a:off x="4757057" y="4985331"/>
            <a:ext cx="3816000" cy="18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Bramble Cay Melomys - Jesuit Centre for Faith and Justice in Ireland">
            <a:extLst>
              <a:ext uri="{FF2B5EF4-FFF2-40B4-BE49-F238E27FC236}">
                <a16:creationId xmlns:a16="http://schemas.microsoft.com/office/drawing/2014/main" id="{05F0A5E1-EFA7-1A9B-CF1F-00B543797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9" r="2207"/>
          <a:stretch/>
        </p:blipFill>
        <p:spPr bwMode="auto">
          <a:xfrm>
            <a:off x="8592000" y="0"/>
            <a:ext cx="3600000" cy="3606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843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Black-footed Ferret (Mustela nigripes) · iNaturalist">
            <a:extLst>
              <a:ext uri="{FF2B5EF4-FFF2-40B4-BE49-F238E27FC236}">
                <a16:creationId xmlns:a16="http://schemas.microsoft.com/office/drawing/2014/main" id="{8267F47D-D598-70EF-7B03-3EB56E9A7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4" b="975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4" name="Rectangle 18443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FC888E4-BFD4-ACFF-3A0B-13C27B26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83029"/>
            <a:ext cx="3646715" cy="2243818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032740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5C4A78-BFFB-0564-5B24-BE1B968E6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>
                <a:latin typeface="Century Gothic" panose="020B0502020202020204" pitchFamily="34" charset="0"/>
              </a:rPr>
              <a:t>Zdroje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0EB521-E053-175A-FD8F-AAB0245AE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cs-CZ" sz="1000" b="0" i="0" dirty="0">
                <a:effectLst/>
                <a:latin typeface="Century Gothic" panose="020B0502020202020204" pitchFamily="34" charset="0"/>
              </a:rPr>
              <a:t>https://www.iucnredlist.org/search/list?redListCategory=ex</a:t>
            </a:r>
          </a:p>
          <a:p>
            <a:r>
              <a:rPr lang="cs-CZ" sz="1000" b="0" i="0" dirty="0">
                <a:effectLst/>
                <a:latin typeface="Century Gothic" panose="020B0502020202020204" pitchFamily="34" charset="0"/>
                <a:hlinkClick r:id="rId2"/>
              </a:rPr>
              <a:t>https://www.mammaldiversity.org/taxa.html</a:t>
            </a:r>
            <a:endParaRPr lang="cs-CZ" sz="1000" b="0" i="0" dirty="0">
              <a:effectLst/>
              <a:latin typeface="Century Gothic" panose="020B0502020202020204" pitchFamily="34" charset="0"/>
            </a:endParaRPr>
          </a:p>
          <a:p>
            <a:r>
              <a:rPr lang="cs-CZ" sz="1000" dirty="0">
                <a:latin typeface="Century Gothic" panose="020B0502020202020204" pitchFamily="34" charset="0"/>
              </a:rPr>
              <a:t>Malý R. &amp; </a:t>
            </a:r>
            <a:r>
              <a:rPr lang="cs-CZ" sz="1000" dirty="0" err="1">
                <a:latin typeface="Century Gothic" panose="020B0502020202020204" pitchFamily="34" charset="0"/>
              </a:rPr>
              <a:t>Grbavčic</a:t>
            </a:r>
            <a:r>
              <a:rPr lang="cs-CZ" sz="1000" dirty="0">
                <a:latin typeface="Century Gothic" panose="020B0502020202020204" pitchFamily="34" charset="0"/>
              </a:rPr>
              <a:t> J. 2019: Atlas vyhubených zvířat. B4U </a:t>
            </a:r>
            <a:r>
              <a:rPr lang="cs-CZ" sz="1000" dirty="0" err="1">
                <a:latin typeface="Century Gothic" panose="020B0502020202020204" pitchFamily="34" charset="0"/>
              </a:rPr>
              <a:t>Publishing</a:t>
            </a:r>
            <a:r>
              <a:rPr lang="cs-CZ" sz="1000" dirty="0">
                <a:latin typeface="Century Gothic" panose="020B0502020202020204" pitchFamily="34" charset="0"/>
              </a:rPr>
              <a:t>.</a:t>
            </a:r>
            <a:endParaRPr lang="cs-CZ" sz="1000" b="0" i="0" dirty="0">
              <a:effectLst/>
              <a:latin typeface="Century Gothic" panose="020B0502020202020204" pitchFamily="34" charset="0"/>
            </a:endParaRPr>
          </a:p>
          <a:p>
            <a:r>
              <a:rPr lang="en-US" sz="1000" b="0" i="0" dirty="0">
                <a:effectLst/>
                <a:latin typeface="Century Gothic" panose="020B0502020202020204" pitchFamily="34" charset="0"/>
              </a:rPr>
              <a:t>Lumsden, L.F., </a:t>
            </a:r>
            <a:r>
              <a:rPr lang="en-US" sz="1000" b="0" i="0" dirty="0" err="1">
                <a:effectLst/>
                <a:latin typeface="Century Gothic" panose="020B0502020202020204" pitchFamily="34" charset="0"/>
              </a:rPr>
              <a:t>Racey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, P.A. &amp; Hutson, A.M. 2017. </a:t>
            </a:r>
            <a:r>
              <a:rPr lang="en-US" sz="1000" b="0" i="1" dirty="0">
                <a:effectLst/>
                <a:latin typeface="Century Gothic" panose="020B0502020202020204" pitchFamily="34" charset="0"/>
              </a:rPr>
              <a:t>Pipistrellus </a:t>
            </a:r>
            <a:r>
              <a:rPr lang="en-US" sz="1000" b="0" i="1" dirty="0" err="1">
                <a:effectLst/>
                <a:latin typeface="Century Gothic" panose="020B0502020202020204" pitchFamily="34" charset="0"/>
              </a:rPr>
              <a:t>murrayi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 (errata version published in 2021). </a:t>
            </a:r>
            <a:r>
              <a:rPr lang="en-US" sz="1000" b="0" i="1" dirty="0">
                <a:effectLst/>
                <a:latin typeface="Century Gothic" panose="020B0502020202020204" pitchFamily="34" charset="0"/>
              </a:rPr>
              <a:t>The IUCN Red List of Threatened Species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 2017:</a:t>
            </a:r>
            <a:r>
              <a:rPr lang="cs-CZ" sz="1000" b="0" i="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e.T136769A209549918. </a:t>
            </a:r>
            <a:r>
              <a:rPr lang="en-US" sz="1000" b="0" i="0" u="none" strike="noStrike" dirty="0">
                <a:effectLst/>
                <a:latin typeface="Century Gothic" panose="020B0502020202020204" pitchFamily="34" charset="0"/>
                <a:hlinkClick r:id="rId3"/>
              </a:rPr>
              <a:t>https://dx.doi.org/10.2305/IUCN.UK.2017-2.RLTS.T136769A209549918.en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. Accessed on 18 January 2023.</a:t>
            </a:r>
            <a:endParaRPr lang="cs-CZ" sz="1000" b="0" i="0" dirty="0">
              <a:effectLst/>
              <a:latin typeface="Century Gothic" panose="020B0502020202020204" pitchFamily="34" charset="0"/>
            </a:endParaRPr>
          </a:p>
          <a:p>
            <a:r>
              <a:rPr lang="en-US" sz="1000" b="0" i="0" dirty="0">
                <a:effectLst/>
                <a:latin typeface="Century Gothic" panose="020B0502020202020204" pitchFamily="34" charset="0"/>
              </a:rPr>
              <a:t>Emslie, R. 2020. </a:t>
            </a:r>
            <a:r>
              <a:rPr lang="en-US" sz="1000" b="0" i="1" dirty="0" err="1">
                <a:effectLst/>
                <a:latin typeface="Century Gothic" panose="020B0502020202020204" pitchFamily="34" charset="0"/>
              </a:rPr>
              <a:t>Diceros</a:t>
            </a:r>
            <a:r>
              <a:rPr lang="en-US" sz="1000" b="0" i="1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1000" b="0" i="1" dirty="0" err="1">
                <a:effectLst/>
                <a:latin typeface="Century Gothic" panose="020B0502020202020204" pitchFamily="34" charset="0"/>
              </a:rPr>
              <a:t>bicornis</a:t>
            </a:r>
            <a:r>
              <a:rPr lang="en-US" sz="1000" b="0" i="1" dirty="0">
                <a:effectLst/>
                <a:latin typeface="Century Gothic" panose="020B0502020202020204" pitchFamily="34" charset="0"/>
              </a:rPr>
              <a:t> 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ssp.</a:t>
            </a:r>
            <a:r>
              <a:rPr lang="en-US" sz="1000" b="0" i="1" dirty="0">
                <a:effectLst/>
                <a:latin typeface="Century Gothic" panose="020B0502020202020204" pitchFamily="34" charset="0"/>
              </a:rPr>
              <a:t> </a:t>
            </a:r>
            <a:r>
              <a:rPr lang="en-US" sz="1000" b="0" i="1" dirty="0" err="1">
                <a:effectLst/>
                <a:latin typeface="Century Gothic" panose="020B0502020202020204" pitchFamily="34" charset="0"/>
              </a:rPr>
              <a:t>longipes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. </a:t>
            </a:r>
            <a:r>
              <a:rPr lang="en-US" sz="1000" b="0" i="1" dirty="0">
                <a:effectLst/>
                <a:latin typeface="Century Gothic" panose="020B0502020202020204" pitchFamily="34" charset="0"/>
              </a:rPr>
              <a:t>The IUCN Red List of Threatened Species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 2020: e.T39319A45814470. </a:t>
            </a:r>
            <a:r>
              <a:rPr lang="en-US" sz="1000" b="0" i="0" u="none" strike="noStrike" dirty="0">
                <a:effectLst/>
                <a:latin typeface="Century Gothic" panose="020B0502020202020204" pitchFamily="34" charset="0"/>
                <a:hlinkClick r:id="rId4"/>
              </a:rPr>
              <a:t>https://dx.doi.org/10.2305/IUCN.UK.2020-1.RLTS.T39319A45814470.en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. Accessed on 18 January 2023.</a:t>
            </a:r>
            <a:endParaRPr lang="cs-CZ" sz="1000" dirty="0">
              <a:latin typeface="Century Gothic" panose="020B0502020202020204" pitchFamily="34" charset="0"/>
            </a:endParaRPr>
          </a:p>
          <a:p>
            <a:r>
              <a:rPr lang="en-US" sz="1000" b="0" i="0" dirty="0" err="1">
                <a:effectLst/>
                <a:latin typeface="Century Gothic" panose="020B0502020202020204" pitchFamily="34" charset="0"/>
              </a:rPr>
              <a:t>Woinarski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, J. &amp; Burbidge, A.A. 2016. </a:t>
            </a:r>
            <a:r>
              <a:rPr lang="en-US" sz="1000" b="0" i="1" dirty="0" err="1">
                <a:effectLst/>
                <a:latin typeface="Century Gothic" panose="020B0502020202020204" pitchFamily="34" charset="0"/>
              </a:rPr>
              <a:t>Melomys</a:t>
            </a:r>
            <a:r>
              <a:rPr lang="en-US" sz="1000" b="0" i="1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1000" b="0" i="1" dirty="0" err="1">
                <a:effectLst/>
                <a:latin typeface="Century Gothic" panose="020B0502020202020204" pitchFamily="34" charset="0"/>
              </a:rPr>
              <a:t>rubicola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 (errata version published in 2021). </a:t>
            </a:r>
            <a:r>
              <a:rPr lang="en-US" sz="1000" b="0" i="1" dirty="0">
                <a:effectLst/>
                <a:latin typeface="Century Gothic" panose="020B0502020202020204" pitchFamily="34" charset="0"/>
              </a:rPr>
              <a:t>The IUCN Red List of Threatened Species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 2016: e.T13132A195439637. </a:t>
            </a:r>
            <a:r>
              <a:rPr lang="en-US" sz="1000" b="0" i="0" u="none" strike="noStrike" dirty="0">
                <a:effectLst/>
                <a:latin typeface="Century Gothic" panose="020B0502020202020204" pitchFamily="34" charset="0"/>
                <a:hlinkClick r:id="rId5"/>
              </a:rPr>
              <a:t>https://dx.doi.org/10.2305/IUCN.UK.2016-2.RLTS.T13132A195439637.en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. Accessed on 18 January 2023.</a:t>
            </a:r>
            <a:endParaRPr lang="cs-CZ" sz="1000" b="0" i="0" dirty="0">
              <a:effectLst/>
              <a:latin typeface="Century Gothic" panose="020B0502020202020204" pitchFamily="34" charset="0"/>
            </a:endParaRPr>
          </a:p>
          <a:p>
            <a:r>
              <a:rPr lang="en-US" sz="1000" b="0" i="0" dirty="0">
                <a:effectLst/>
                <a:latin typeface="Century Gothic" panose="020B0502020202020204" pitchFamily="34" charset="0"/>
              </a:rPr>
              <a:t>Lumsden, L; Schulz, M; Ashton, R; D, Middleton (2007). </a:t>
            </a:r>
            <a:r>
              <a:rPr lang="en-US" sz="1000" b="0" i="1" dirty="0">
                <a:effectLst/>
                <a:latin typeface="Century Gothic" panose="020B0502020202020204" pitchFamily="34" charset="0"/>
              </a:rPr>
              <a:t>Investigation of threats to the Christmas Island Pipistrelle. A report to the Department of the Environment and Water Resources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. Heidelberg, Victoria</a:t>
            </a:r>
            <a:endParaRPr lang="cs-CZ" sz="1000" dirty="0">
              <a:latin typeface="Century Gothic" panose="020B0502020202020204" pitchFamily="34" charset="0"/>
            </a:endParaRPr>
          </a:p>
          <a:p>
            <a:r>
              <a:rPr lang="en-US" sz="1000" b="0" i="0" dirty="0" err="1">
                <a:effectLst/>
                <a:latin typeface="Century Gothic" panose="020B0502020202020204" pitchFamily="34" charset="0"/>
              </a:rPr>
              <a:t>Lagrot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, Isabelle (2007). </a:t>
            </a:r>
            <a:r>
              <a:rPr lang="en-US" sz="1000" b="0" i="0" u="none" strike="noStrike" dirty="0">
                <a:effectLst/>
                <a:latin typeface="Century Gothic" panose="020B0502020202020204" pitchFamily="34" charset="0"/>
                <a:hlinkClick r:id="rId6"/>
              </a:rPr>
              <a:t>"Probable extinction of the western black rhino, </a:t>
            </a:r>
            <a:r>
              <a:rPr lang="en-US" sz="1000" b="0" i="1" u="none" strike="noStrike" dirty="0" err="1">
                <a:effectLst/>
                <a:latin typeface="Century Gothic" panose="020B0502020202020204" pitchFamily="34" charset="0"/>
                <a:hlinkClick r:id="rId6"/>
              </a:rPr>
              <a:t>Diceros</a:t>
            </a:r>
            <a:r>
              <a:rPr lang="en-US" sz="1000" b="0" i="1" u="none" strike="noStrike" dirty="0">
                <a:effectLst/>
                <a:latin typeface="Century Gothic" panose="020B0502020202020204" pitchFamily="34" charset="0"/>
                <a:hlinkClick r:id="rId6"/>
              </a:rPr>
              <a:t> </a:t>
            </a:r>
            <a:r>
              <a:rPr lang="en-US" sz="1000" b="0" i="1" u="none" strike="noStrike" dirty="0" err="1">
                <a:effectLst/>
                <a:latin typeface="Century Gothic" panose="020B0502020202020204" pitchFamily="34" charset="0"/>
                <a:hlinkClick r:id="rId6"/>
              </a:rPr>
              <a:t>bicornis</a:t>
            </a:r>
            <a:r>
              <a:rPr lang="en-US" sz="1000" b="0" i="1" u="none" strike="noStrike" dirty="0">
                <a:effectLst/>
                <a:latin typeface="Century Gothic" panose="020B0502020202020204" pitchFamily="34" charset="0"/>
                <a:hlinkClick r:id="rId6"/>
              </a:rPr>
              <a:t> </a:t>
            </a:r>
            <a:r>
              <a:rPr lang="en-US" sz="1000" b="0" i="1" u="none" strike="noStrike" dirty="0" err="1">
                <a:effectLst/>
                <a:latin typeface="Century Gothic" panose="020B0502020202020204" pitchFamily="34" charset="0"/>
                <a:hlinkClick r:id="rId6"/>
              </a:rPr>
              <a:t>longipes</a:t>
            </a:r>
            <a:r>
              <a:rPr lang="en-US" sz="1000" b="0" i="0" u="none" strike="noStrike" dirty="0">
                <a:effectLst/>
                <a:latin typeface="Century Gothic" panose="020B0502020202020204" pitchFamily="34" charset="0"/>
                <a:hlinkClick r:id="rId6"/>
              </a:rPr>
              <a:t>: 2006 survey in northern Cameroon"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. </a:t>
            </a:r>
            <a:r>
              <a:rPr lang="en-US" sz="1000" b="0" i="1" dirty="0">
                <a:effectLst/>
                <a:latin typeface="Century Gothic" panose="020B0502020202020204" pitchFamily="34" charset="0"/>
              </a:rPr>
              <a:t>Pachyderm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. </a:t>
            </a:r>
            <a:r>
              <a:rPr lang="en-US" sz="1000" b="1" i="0" dirty="0">
                <a:effectLst/>
                <a:latin typeface="Century Gothic" panose="020B0502020202020204" pitchFamily="34" charset="0"/>
              </a:rPr>
              <a:t>43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: 19–28</a:t>
            </a:r>
            <a:endParaRPr lang="cs-CZ" sz="1000" b="0" i="0" dirty="0">
              <a:effectLst/>
              <a:latin typeface="Century Gothic" panose="020B0502020202020204" pitchFamily="34" charset="0"/>
            </a:endParaRPr>
          </a:p>
          <a:p>
            <a:r>
              <a:rPr lang="cs-CZ" sz="1000" dirty="0" err="1">
                <a:effectLst/>
                <a:latin typeface="Century Gothic" panose="020B0502020202020204" pitchFamily="34" charset="0"/>
              </a:rPr>
              <a:t>Waller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N.L.,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Gynther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I.C.,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Freeman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A.B.,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Lavery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T.H.,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Leung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L.K.-P.,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Waller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N.L.,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Gynther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I.C.,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Freeman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A.B.,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Lavery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T.H. &amp;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Leung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L.K.-P. 2017.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The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Bramble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Cay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melomys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Melomys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rubicola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(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Rodentia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: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Muridae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): a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first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mammalian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extinction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caused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by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human-induced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climate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change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? </a:t>
            </a:r>
            <a:r>
              <a:rPr lang="cs-CZ" sz="1000" i="1" dirty="0" err="1">
                <a:effectLst/>
                <a:latin typeface="Century Gothic" panose="020B0502020202020204" pitchFamily="34" charset="0"/>
              </a:rPr>
              <a:t>Wildlife</a:t>
            </a:r>
            <a:r>
              <a:rPr lang="cs-CZ" sz="1000" i="1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i="1" dirty="0" err="1">
                <a:effectLst/>
                <a:latin typeface="Century Gothic" panose="020B0502020202020204" pitchFamily="34" charset="0"/>
              </a:rPr>
              <a:t>Research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44 (1): 9–21. </a:t>
            </a:r>
            <a:r>
              <a:rPr lang="cs-CZ" sz="1000" dirty="0">
                <a:effectLst/>
                <a:latin typeface="Century Gothic" panose="020B0502020202020204" pitchFamily="34" charset="0"/>
                <a:hlinkClick r:id="rId7"/>
              </a:rPr>
              <a:t>https://doi.org/10.1071/WR16157</a:t>
            </a:r>
            <a:endParaRPr lang="cs-CZ" sz="1000" dirty="0">
              <a:effectLst/>
              <a:latin typeface="Century Gothic" panose="020B0502020202020204" pitchFamily="34" charset="0"/>
            </a:endParaRPr>
          </a:p>
          <a:p>
            <a:r>
              <a:rPr lang="cs-CZ" sz="1000" dirty="0" err="1">
                <a:effectLst/>
                <a:latin typeface="Century Gothic" panose="020B0502020202020204" pitchFamily="34" charset="0"/>
              </a:rPr>
              <a:t>Folch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J.,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Cocero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M.J.,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Chesné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P.,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Alabart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J.L.,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Domínguez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V.,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Cognié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Y.,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Roche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A.,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Fernández-Árias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A.,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Martí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J.I.,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Sánchez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P.,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Echegoyen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E.,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Beckers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J.F.,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Bonastre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A.S. &amp;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Vignon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X. 2009.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First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birth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of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an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animal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from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an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extinct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subspecies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(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Capra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pyrenaica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pyrenaica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) by </a:t>
            </a:r>
            <a:r>
              <a:rPr lang="cs-CZ" sz="1000" dirty="0" err="1">
                <a:effectLst/>
                <a:latin typeface="Century Gothic" panose="020B0502020202020204" pitchFamily="34" charset="0"/>
              </a:rPr>
              <a:t>cloning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. </a:t>
            </a:r>
            <a:r>
              <a:rPr lang="cs-CZ" sz="1000" i="1" dirty="0" err="1">
                <a:effectLst/>
                <a:latin typeface="Century Gothic" panose="020B0502020202020204" pitchFamily="34" charset="0"/>
              </a:rPr>
              <a:t>Theriogenology</a:t>
            </a:r>
            <a:r>
              <a:rPr lang="cs-CZ" sz="1000" dirty="0">
                <a:effectLst/>
                <a:latin typeface="Century Gothic" panose="020B0502020202020204" pitchFamily="34" charset="0"/>
              </a:rPr>
              <a:t> 71 (6): 1026–1034. </a:t>
            </a:r>
            <a:r>
              <a:rPr lang="cs-CZ" sz="1000" dirty="0">
                <a:effectLst/>
                <a:latin typeface="Century Gothic" panose="020B0502020202020204" pitchFamily="34" charset="0"/>
                <a:hlinkClick r:id="rId8"/>
              </a:rPr>
              <a:t>https://doi.org/10.1016/j.theriogenology.2008.11.005</a:t>
            </a:r>
            <a:endParaRPr lang="cs-CZ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0102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E76C1F-77B6-BA2B-3497-1BF1F780F183}"/>
              </a:ext>
            </a:extLst>
          </p:cNvPr>
          <p:cNvSpPr txBox="1">
            <a:spLocks/>
          </p:cNvSpPr>
          <p:nvPr/>
        </p:nvSpPr>
        <p:spPr>
          <a:xfrm>
            <a:off x="294684" y="346125"/>
            <a:ext cx="6288095" cy="1063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i="1" dirty="0" err="1">
                <a:latin typeface="Century Gothic" panose="020B0502020202020204" pitchFamily="34" charset="0"/>
              </a:rPr>
              <a:t>Lipotes</a:t>
            </a:r>
            <a:r>
              <a:rPr lang="en-US" sz="4000" b="1" i="1" dirty="0">
                <a:latin typeface="Century Gothic" panose="020B0502020202020204" pitchFamily="34" charset="0"/>
              </a:rPr>
              <a:t> </a:t>
            </a:r>
            <a:r>
              <a:rPr lang="en-US" sz="4000" b="1" i="1" dirty="0" err="1">
                <a:latin typeface="Century Gothic" panose="020B0502020202020204" pitchFamily="34" charset="0"/>
              </a:rPr>
              <a:t>vexillifer</a:t>
            </a:r>
            <a:r>
              <a:rPr lang="en-US" sz="4000" b="1" i="1" dirty="0">
                <a:latin typeface="Century Gothic" panose="020B0502020202020204" pitchFamily="34" charset="0"/>
              </a:rPr>
              <a:t> </a:t>
            </a:r>
            <a:r>
              <a:rPr lang="en-US" sz="2800" dirty="0">
                <a:latin typeface="Century Gothic" panose="020B0502020202020204" pitchFamily="34" charset="0"/>
              </a:rPr>
              <a:t>Miller, 1918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391" name="Freeform: Shape 1639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FC55E5-03BB-A240-C49C-8CDBF7B5DE11}"/>
              </a:ext>
            </a:extLst>
          </p:cNvPr>
          <p:cNvSpPr txBox="1">
            <a:spLocks/>
          </p:cNvSpPr>
          <p:nvPr/>
        </p:nvSpPr>
        <p:spPr>
          <a:xfrm>
            <a:off x="214313" y="2108200"/>
            <a:ext cx="5424488" cy="449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latin typeface="Century Gothic" panose="020B0502020202020204" pitchFamily="34" charset="0"/>
              </a:rPr>
              <a:t>Řeka Jang-c’-</a:t>
            </a:r>
            <a:r>
              <a:rPr lang="cs-CZ" sz="2400" dirty="0" err="1">
                <a:latin typeface="Century Gothic" panose="020B0502020202020204" pitchFamily="34" charset="0"/>
              </a:rPr>
              <a:t>ťiang</a:t>
            </a:r>
            <a:endParaRPr lang="cs-CZ" sz="2400" dirty="0">
              <a:latin typeface="Century Gothic" panose="020B0502020202020204" pitchFamily="34" charset="0"/>
            </a:endParaRPr>
          </a:p>
          <a:p>
            <a:endParaRPr lang="cs-CZ" sz="1700" dirty="0"/>
          </a:p>
        </p:txBody>
      </p:sp>
      <p:pic>
        <p:nvPicPr>
          <p:cNvPr id="16390" name="Picture 6" descr="Je delfínovec v ohrožení? – ZVÍŘÁTKA 2.A">
            <a:extLst>
              <a:ext uri="{FF2B5EF4-FFF2-40B4-BE49-F238E27FC236}">
                <a16:creationId xmlns:a16="http://schemas.microsoft.com/office/drawing/2014/main" id="{32644063-4706-F1E6-2C7D-8DB8F6416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r="21083"/>
          <a:stretch/>
        </p:blipFill>
        <p:spPr bwMode="auto">
          <a:xfrm>
            <a:off x="6750139" y="-843025"/>
            <a:ext cx="6541318" cy="65278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3668C26A-75BE-BABA-606F-3E063D62D394}"/>
              </a:ext>
            </a:extLst>
          </p:cNvPr>
          <p:cNvSpPr txBox="1">
            <a:spLocks/>
          </p:cNvSpPr>
          <p:nvPr/>
        </p:nvSpPr>
        <p:spPr>
          <a:xfrm>
            <a:off x="285242" y="955260"/>
            <a:ext cx="5791200" cy="90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atin typeface="Century Gothic" panose="020B0502020202020204" pitchFamily="34" charset="0"/>
              </a:rPr>
              <a:t>Delfínovec čínský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B3FC446F-D447-2902-8DFC-DAC1BA2A3306}"/>
              </a:ext>
            </a:extLst>
          </p:cNvPr>
          <p:cNvGrpSpPr/>
          <p:nvPr/>
        </p:nvGrpSpPr>
        <p:grpSpPr>
          <a:xfrm>
            <a:off x="818639" y="2656114"/>
            <a:ext cx="5016102" cy="4012797"/>
            <a:chOff x="818639" y="2656114"/>
            <a:chExt cx="5016102" cy="4012797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719B95C6-9200-D092-F1C1-A067A4808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214" r="34473"/>
            <a:stretch/>
          </p:blipFill>
          <p:spPr>
            <a:xfrm rot="5400000">
              <a:off x="1320291" y="2154462"/>
              <a:ext cx="4012797" cy="5016102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4CCA0E4A-FD32-D9FC-7CF5-A3AAA69D38DB}"/>
                </a:ext>
              </a:extLst>
            </p:cNvPr>
            <p:cNvSpPr txBox="1"/>
            <p:nvPr/>
          </p:nvSpPr>
          <p:spPr>
            <a:xfrm>
              <a:off x="2740096" y="4888767"/>
              <a:ext cx="1581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Čína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F06F47B9-C600-A387-7FA5-C2126E48DD78}"/>
                </a:ext>
              </a:extLst>
            </p:cNvPr>
            <p:cNvSpPr txBox="1"/>
            <p:nvPr/>
          </p:nvSpPr>
          <p:spPr>
            <a:xfrm>
              <a:off x="2416892" y="3272304"/>
              <a:ext cx="1223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Mongolsko</a:t>
              </a:r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8DF6596-A838-2BA4-D9F0-D80AC1C3973B}"/>
              </a:ext>
            </a:extLst>
          </p:cNvPr>
          <p:cNvSpPr txBox="1"/>
          <p:nvPr/>
        </p:nvSpPr>
        <p:spPr>
          <a:xfrm>
            <a:off x="0" y="6488668"/>
            <a:ext cx="25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(IUCN)</a:t>
            </a:r>
          </a:p>
        </p:txBody>
      </p:sp>
    </p:spTree>
    <p:extLst>
      <p:ext uri="{BB962C8B-B14F-4D97-AF65-F5344CB8AC3E}">
        <p14:creationId xmlns:p14="http://schemas.microsoft.com/office/powerpoint/2010/main" val="3745102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E76C1F-77B6-BA2B-3497-1BF1F780F183}"/>
              </a:ext>
            </a:extLst>
          </p:cNvPr>
          <p:cNvSpPr txBox="1">
            <a:spLocks/>
          </p:cNvSpPr>
          <p:nvPr/>
        </p:nvSpPr>
        <p:spPr>
          <a:xfrm>
            <a:off x="294684" y="346125"/>
            <a:ext cx="6288095" cy="1063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i="1" dirty="0" err="1">
                <a:latin typeface="Century Gothic" panose="020B0502020202020204" pitchFamily="34" charset="0"/>
              </a:rPr>
              <a:t>Lipotes</a:t>
            </a:r>
            <a:r>
              <a:rPr lang="en-US" sz="4000" b="1" i="1" dirty="0">
                <a:latin typeface="Century Gothic" panose="020B0502020202020204" pitchFamily="34" charset="0"/>
              </a:rPr>
              <a:t> </a:t>
            </a:r>
            <a:r>
              <a:rPr lang="en-US" sz="4000" b="1" i="1" dirty="0" err="1">
                <a:latin typeface="Century Gothic" panose="020B0502020202020204" pitchFamily="34" charset="0"/>
              </a:rPr>
              <a:t>vexillifer</a:t>
            </a:r>
            <a:r>
              <a:rPr lang="en-US" sz="4000" b="1" i="1" dirty="0">
                <a:latin typeface="Century Gothic" panose="020B0502020202020204" pitchFamily="34" charset="0"/>
              </a:rPr>
              <a:t> </a:t>
            </a:r>
            <a:r>
              <a:rPr lang="en-US" sz="2800" dirty="0">
                <a:latin typeface="Century Gothic" panose="020B0502020202020204" pitchFamily="34" charset="0"/>
              </a:rPr>
              <a:t>Miller, 1918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391" name="Freeform: Shape 1639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FC55E5-03BB-A240-C49C-8CDBF7B5DE11}"/>
              </a:ext>
            </a:extLst>
          </p:cNvPr>
          <p:cNvSpPr txBox="1">
            <a:spLocks/>
          </p:cNvSpPr>
          <p:nvPr/>
        </p:nvSpPr>
        <p:spPr>
          <a:xfrm>
            <a:off x="214313" y="2108200"/>
            <a:ext cx="5424488" cy="449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latin typeface="Century Gothic" panose="020B0502020202020204" pitchFamily="34" charset="0"/>
              </a:rPr>
              <a:t>Řeka Jang-c’-</a:t>
            </a:r>
            <a:r>
              <a:rPr lang="cs-CZ" sz="2400" dirty="0" err="1">
                <a:latin typeface="Century Gothic" panose="020B0502020202020204" pitchFamily="34" charset="0"/>
              </a:rPr>
              <a:t>ťiang</a:t>
            </a:r>
            <a:endParaRPr lang="cs-CZ" sz="2400" dirty="0">
              <a:latin typeface="Century Gothic" panose="020B0502020202020204" pitchFamily="34" charset="0"/>
            </a:endParaRPr>
          </a:p>
          <a:p>
            <a:endParaRPr lang="cs-CZ" sz="1700" dirty="0"/>
          </a:p>
        </p:txBody>
      </p:sp>
      <p:pic>
        <p:nvPicPr>
          <p:cNvPr id="16390" name="Picture 6" descr="Je delfínovec v ohrožení? – ZVÍŘÁTKA 2.A">
            <a:extLst>
              <a:ext uri="{FF2B5EF4-FFF2-40B4-BE49-F238E27FC236}">
                <a16:creationId xmlns:a16="http://schemas.microsoft.com/office/drawing/2014/main" id="{32644063-4706-F1E6-2C7D-8DB8F6416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r="21083"/>
          <a:stretch/>
        </p:blipFill>
        <p:spPr bwMode="auto">
          <a:xfrm>
            <a:off x="6750139" y="-843025"/>
            <a:ext cx="6541318" cy="65278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3668C26A-75BE-BABA-606F-3E063D62D394}"/>
              </a:ext>
            </a:extLst>
          </p:cNvPr>
          <p:cNvSpPr txBox="1">
            <a:spLocks/>
          </p:cNvSpPr>
          <p:nvPr/>
        </p:nvSpPr>
        <p:spPr>
          <a:xfrm>
            <a:off x="285242" y="955260"/>
            <a:ext cx="5791200" cy="90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atin typeface="Century Gothic" panose="020B0502020202020204" pitchFamily="34" charset="0"/>
              </a:rPr>
              <a:t>Delfínovec čínský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9CC86F97-3C3A-D162-5B0D-5B1CE351FD79}"/>
              </a:ext>
            </a:extLst>
          </p:cNvPr>
          <p:cNvSpPr txBox="1">
            <a:spLocks/>
          </p:cNvSpPr>
          <p:nvPr/>
        </p:nvSpPr>
        <p:spPr>
          <a:xfrm>
            <a:off x="214313" y="2693159"/>
            <a:ext cx="5424488" cy="3818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latin typeface="Century Gothic" panose="020B0502020202020204" pitchFamily="34" charset="0"/>
              </a:rPr>
              <a:t>V r. 2006 rozsáhlý výzkum – nebyl potvrzen žádný žijící jedinec</a:t>
            </a:r>
          </a:p>
          <a:p>
            <a:r>
              <a:rPr lang="cs-CZ" sz="2400" b="1" dirty="0">
                <a:latin typeface="Century Gothic" panose="020B0502020202020204" pitchFamily="34" charset="0"/>
              </a:rPr>
              <a:t>2017: „</a:t>
            </a:r>
            <a:r>
              <a:rPr lang="cs-CZ" sz="2400" b="1" dirty="0" err="1">
                <a:latin typeface="Century Gothic" panose="020B0502020202020204" pitchFamily="34" charset="0"/>
              </a:rPr>
              <a:t>possibly</a:t>
            </a:r>
            <a:r>
              <a:rPr lang="cs-CZ" sz="2400" b="1" dirty="0">
                <a:latin typeface="Century Gothic" panose="020B0502020202020204" pitchFamily="34" charset="0"/>
              </a:rPr>
              <a:t> </a:t>
            </a:r>
            <a:r>
              <a:rPr lang="cs-CZ" sz="2400" b="1" dirty="0" err="1">
                <a:latin typeface="Century Gothic" panose="020B0502020202020204" pitchFamily="34" charset="0"/>
              </a:rPr>
              <a:t>extinct</a:t>
            </a:r>
            <a:r>
              <a:rPr lang="cs-CZ" sz="2400" b="1" dirty="0">
                <a:latin typeface="Century Gothic" panose="020B0502020202020204" pitchFamily="34" charset="0"/>
              </a:rPr>
              <a:t>“</a:t>
            </a:r>
            <a:endParaRPr lang="cs-CZ" sz="2400" dirty="0">
              <a:latin typeface="Century Gothic" panose="020B0502020202020204" pitchFamily="34" charset="0"/>
            </a:endParaRPr>
          </a:p>
          <a:p>
            <a:r>
              <a:rPr lang="cs-CZ" sz="2400" dirty="0">
                <a:latin typeface="Century Gothic" panose="020B0502020202020204" pitchFamily="34" charset="0"/>
              </a:rPr>
              <a:t>Nadměrný rybolov, přehrady, znečištění, lodní doprava</a:t>
            </a:r>
          </a:p>
          <a:p>
            <a:endParaRPr lang="cs-CZ" sz="2400" dirty="0">
              <a:latin typeface="Century Gothic" panose="020B0502020202020204" pitchFamily="34" charset="0"/>
            </a:endParaRPr>
          </a:p>
          <a:p>
            <a:r>
              <a:rPr lang="cs-CZ" sz="2400" b="1" dirty="0">
                <a:latin typeface="Century Gothic" panose="020B0502020202020204" pitchFamily="34" charset="0"/>
              </a:rPr>
              <a:t>První vyhynulý kytovec v novodobých dějinách</a:t>
            </a:r>
            <a:endParaRPr lang="cs-CZ" sz="3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890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7AC81-F341-B8C0-68C7-482994A70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86" y="23019"/>
            <a:ext cx="6618514" cy="1207068"/>
          </a:xfrm>
        </p:spPr>
        <p:txBody>
          <a:bodyPr/>
          <a:lstStyle/>
          <a:p>
            <a:r>
              <a:rPr lang="cs-CZ" b="1" dirty="0">
                <a:latin typeface="Century Gothic" panose="020B0502020202020204" pitchFamily="34" charset="0"/>
              </a:rPr>
              <a:t>Savci v číslech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FCB331-FA79-CE4A-822F-803413041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286" y="1230086"/>
            <a:ext cx="7260771" cy="3270476"/>
          </a:xfrm>
        </p:spPr>
        <p:txBody>
          <a:bodyPr/>
          <a:lstStyle/>
          <a:p>
            <a:r>
              <a:rPr lang="cs-CZ" sz="2400" dirty="0">
                <a:latin typeface="Century Gothic" panose="020B0502020202020204" pitchFamily="34" charset="0"/>
              </a:rPr>
              <a:t>IUCN: 5886 žijících druhů, 85 vyhynulých</a:t>
            </a:r>
          </a:p>
          <a:p>
            <a:r>
              <a:rPr lang="cs-CZ" sz="2400" dirty="0">
                <a:latin typeface="Century Gothic" panose="020B0502020202020204" pitchFamily="34" charset="0"/>
              </a:rPr>
              <a:t>mammaldiversity.org: 6514 žijících druhů, 101 vyhynulých</a:t>
            </a:r>
          </a:p>
          <a:p>
            <a:r>
              <a:rPr lang="cs-CZ" sz="2400" dirty="0">
                <a:latin typeface="Century Gothic" panose="020B0502020202020204" pitchFamily="34" charset="0"/>
              </a:rPr>
              <a:t>Savci mají největší podíl vyhynulých druhů na celkový počet druhů</a:t>
            </a:r>
            <a:endParaRPr lang="cs-CZ" dirty="0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6788F01A-A3E9-A701-E423-4653B52617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9222795"/>
              </p:ext>
            </p:extLst>
          </p:nvPr>
        </p:nvGraphicFramePr>
        <p:xfrm>
          <a:off x="0" y="3657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BA796860-A0DA-1C6F-1B74-59408053F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138616"/>
              </p:ext>
            </p:extLst>
          </p:nvPr>
        </p:nvGraphicFramePr>
        <p:xfrm>
          <a:off x="0" y="457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E51BB97A-FFFF-EB59-2875-7A24741730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2597302"/>
              </p:ext>
            </p:extLst>
          </p:nvPr>
        </p:nvGraphicFramePr>
        <p:xfrm>
          <a:off x="7620000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5BB3682E-12F7-F9FE-8580-4AD6B4DB72A1}"/>
              </a:ext>
            </a:extLst>
          </p:cNvPr>
          <p:cNvSpPr txBox="1"/>
          <p:nvPr/>
        </p:nvSpPr>
        <p:spPr>
          <a:xfrm>
            <a:off x="0" y="6488668"/>
            <a:ext cx="25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(IUCN)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8818107-6175-87BA-2D14-A835A2C54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544" y="5116284"/>
            <a:ext cx="2936559" cy="16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21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Obsah obrázku strom, exteriér, savci, les&#10;&#10;Popis byl vytvořen automaticky">
            <a:extLst>
              <a:ext uri="{FF2B5EF4-FFF2-40B4-BE49-F238E27FC236}">
                <a16:creationId xmlns:a16="http://schemas.microsoft.com/office/drawing/2014/main" id="{B19D04EE-18A2-1F29-33DB-2B46C57A1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" r="18979" b="6992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368249-2158-6020-8F24-C274EA91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932688"/>
            <a:ext cx="4950206" cy="1353312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latin typeface="Century Gothic" panose="020B0502020202020204" pitchFamily="34" charset="0"/>
              </a:rPr>
              <a:t>Nejčastější příčiny vyhynutí savců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5DC8F5-F56F-06CD-CC30-F670ABD14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200906" cy="3207258"/>
          </a:xfrm>
        </p:spPr>
        <p:txBody>
          <a:bodyPr anchor="t">
            <a:normAutofit/>
          </a:bodyPr>
          <a:lstStyle/>
          <a:p>
            <a:r>
              <a:rPr lang="cs-CZ" sz="2400" dirty="0">
                <a:latin typeface="Century Gothic" panose="020B0502020202020204" pitchFamily="34" charset="0"/>
              </a:rPr>
              <a:t>Ztráta habitatů (zemědělství, těžba lesů, městská zástavba)</a:t>
            </a:r>
          </a:p>
          <a:p>
            <a:r>
              <a:rPr lang="cs-CZ" sz="2400" dirty="0">
                <a:latin typeface="Century Gothic" panose="020B0502020202020204" pitchFamily="34" charset="0"/>
              </a:rPr>
              <a:t>Znečištění prostředí </a:t>
            </a:r>
          </a:p>
          <a:p>
            <a:r>
              <a:rPr lang="cs-CZ" sz="2400" dirty="0">
                <a:latin typeface="Century Gothic" panose="020B0502020202020204" pitchFamily="34" charset="0"/>
              </a:rPr>
              <a:t>Nadměrný lov</a:t>
            </a:r>
          </a:p>
          <a:p>
            <a:r>
              <a:rPr lang="cs-CZ" sz="2400" dirty="0">
                <a:latin typeface="Century Gothic" panose="020B0502020202020204" pitchFamily="34" charset="0"/>
              </a:rPr>
              <a:t>Invazní druhy, nemoci</a:t>
            </a:r>
          </a:p>
          <a:p>
            <a:endParaRPr lang="cs-CZ" sz="2400" dirty="0">
              <a:latin typeface="Century Gothic" panose="020B0502020202020204" pitchFamily="34" charset="0"/>
            </a:endParaRPr>
          </a:p>
          <a:p>
            <a:endParaRPr lang="cs-CZ" sz="17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3505C2E-4849-0B12-6C9C-3E1ABD8F39E7}"/>
              </a:ext>
            </a:extLst>
          </p:cNvPr>
          <p:cNvSpPr txBox="1"/>
          <p:nvPr/>
        </p:nvSpPr>
        <p:spPr>
          <a:xfrm>
            <a:off x="6906002" y="2735580"/>
            <a:ext cx="194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Ink Free" panose="03080402000500000000" pitchFamily="66" charset="0"/>
              </a:rPr>
              <a:t>NO TREE…</a:t>
            </a:r>
          </a:p>
          <a:p>
            <a:endParaRPr lang="cs-CZ" sz="2000" b="1" dirty="0">
              <a:latin typeface="Ink Free" panose="03080402000500000000" pitchFamily="66" charset="0"/>
            </a:endParaRPr>
          </a:p>
          <a:p>
            <a:r>
              <a:rPr lang="cs-CZ" sz="2000" b="1" dirty="0">
                <a:latin typeface="Ink Free" panose="03080402000500000000" pitchFamily="66" charset="0"/>
              </a:rPr>
              <a:t>     …NO ME</a:t>
            </a:r>
          </a:p>
        </p:txBody>
      </p:sp>
    </p:spTree>
    <p:extLst>
      <p:ext uri="{BB962C8B-B14F-4D97-AF65-F5344CB8AC3E}">
        <p14:creationId xmlns:p14="http://schemas.microsoft.com/office/powerpoint/2010/main" val="1556299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7" name="Freeform: Shape 8216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0F0F533-45CE-F193-B5B1-D2464D729CC7}"/>
              </a:ext>
            </a:extLst>
          </p:cNvPr>
          <p:cNvSpPr txBox="1">
            <a:spLocks/>
          </p:cNvSpPr>
          <p:nvPr/>
        </p:nvSpPr>
        <p:spPr>
          <a:xfrm>
            <a:off x="838200" y="1150937"/>
            <a:ext cx="10515600" cy="517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dirty="0">
              <a:latin typeface="Century Gothic" panose="020B0502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B4D3941B-1BAE-2135-916D-045EED64F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03200"/>
            <a:ext cx="6453187" cy="1341563"/>
          </a:xfrm>
        </p:spPr>
        <p:txBody>
          <a:bodyPr>
            <a:normAutofit/>
          </a:bodyPr>
          <a:lstStyle/>
          <a:p>
            <a:pPr algn="ctr"/>
            <a:r>
              <a:rPr lang="it-IT" sz="4000" b="1" i="1" dirty="0">
                <a:latin typeface="Century Gothic" panose="020B0502020202020204" pitchFamily="34" charset="0"/>
              </a:rPr>
              <a:t>Capra pyrenaica pyrenaica</a:t>
            </a:r>
            <a:r>
              <a:rPr lang="it-IT" sz="4000" b="1" dirty="0">
                <a:latin typeface="Century Gothic" panose="020B0502020202020204" pitchFamily="34" charset="0"/>
              </a:rPr>
              <a:t> </a:t>
            </a:r>
            <a:r>
              <a:rPr lang="it-IT" sz="2800" dirty="0">
                <a:latin typeface="Century Gothic" panose="020B0502020202020204" pitchFamily="34" charset="0"/>
              </a:rPr>
              <a:t>Schinz, 1838</a:t>
            </a:r>
            <a:endParaRPr lang="it-IT" sz="4000" dirty="0">
              <a:latin typeface="Century Gothic" panose="020B050202020202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D57552C-AA0A-4483-AE47-73F609D5E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/>
          <a:stretch/>
        </p:blipFill>
        <p:spPr bwMode="auto">
          <a:xfrm>
            <a:off x="6013611" y="533400"/>
            <a:ext cx="6879729" cy="680720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50D57B76-AE40-D797-128A-27657F336DF1}"/>
              </a:ext>
            </a:extLst>
          </p:cNvPr>
          <p:cNvSpPr txBox="1">
            <a:spLocks/>
          </p:cNvSpPr>
          <p:nvPr/>
        </p:nvSpPr>
        <p:spPr>
          <a:xfrm>
            <a:off x="545306" y="1370931"/>
            <a:ext cx="5791200" cy="703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dirty="0">
                <a:latin typeface="Century Gothic" panose="020B0502020202020204" pitchFamily="34" charset="0"/>
              </a:rPr>
              <a:t>Kozorožec pyrenejský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7243129D-46AD-12FD-E94F-FE97AA190FEB}"/>
              </a:ext>
            </a:extLst>
          </p:cNvPr>
          <p:cNvSpPr txBox="1">
            <a:spLocks/>
          </p:cNvSpPr>
          <p:nvPr/>
        </p:nvSpPr>
        <p:spPr>
          <a:xfrm>
            <a:off x="214313" y="2279811"/>
            <a:ext cx="5360987" cy="5563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latin typeface="Century Gothic" panose="020B0502020202020204" pitchFamily="34" charset="0"/>
              </a:rPr>
              <a:t>Pyreneje</a:t>
            </a:r>
          </a:p>
          <a:p>
            <a:endParaRPr lang="cs-CZ" sz="1700" dirty="0"/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78223941-DFFE-118F-D1F5-F41D576CAEEA}"/>
              </a:ext>
            </a:extLst>
          </p:cNvPr>
          <p:cNvGrpSpPr/>
          <p:nvPr/>
        </p:nvGrpSpPr>
        <p:grpSpPr>
          <a:xfrm>
            <a:off x="666353" y="2912394"/>
            <a:ext cx="4558506" cy="3623742"/>
            <a:chOff x="922056" y="2809242"/>
            <a:chExt cx="4558506" cy="3623742"/>
          </a:xfrm>
        </p:grpSpPr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6DB3D7C3-B01C-43FC-3CCA-8E640775B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070" r="24109"/>
            <a:stretch/>
          </p:blipFill>
          <p:spPr>
            <a:xfrm>
              <a:off x="922056" y="2809242"/>
              <a:ext cx="4558506" cy="36237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1239E02C-6ACD-4445-89C9-B70E2CB7D62F}"/>
                </a:ext>
              </a:extLst>
            </p:cNvPr>
            <p:cNvSpPr txBox="1"/>
            <p:nvPr/>
          </p:nvSpPr>
          <p:spPr>
            <a:xfrm>
              <a:off x="2124657" y="4784481"/>
              <a:ext cx="1223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Španělsko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A66EBC16-8D71-DE96-2B47-2603B4440FE5}"/>
                </a:ext>
              </a:extLst>
            </p:cNvPr>
            <p:cNvSpPr txBox="1"/>
            <p:nvPr/>
          </p:nvSpPr>
          <p:spPr>
            <a:xfrm>
              <a:off x="3655959" y="3382668"/>
              <a:ext cx="1223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Francie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758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7" name="Freeform: Shape 8216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0F0F533-45CE-F193-B5B1-D2464D729CC7}"/>
              </a:ext>
            </a:extLst>
          </p:cNvPr>
          <p:cNvSpPr txBox="1">
            <a:spLocks/>
          </p:cNvSpPr>
          <p:nvPr/>
        </p:nvSpPr>
        <p:spPr>
          <a:xfrm>
            <a:off x="838200" y="1150937"/>
            <a:ext cx="10515600" cy="517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dirty="0">
              <a:latin typeface="Century Gothic" panose="020B0502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B4D3941B-1BAE-2135-916D-045EED64F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03200"/>
            <a:ext cx="6453187" cy="1341563"/>
          </a:xfrm>
        </p:spPr>
        <p:txBody>
          <a:bodyPr>
            <a:normAutofit/>
          </a:bodyPr>
          <a:lstStyle/>
          <a:p>
            <a:pPr algn="ctr"/>
            <a:r>
              <a:rPr lang="it-IT" sz="4000" b="1" i="1" dirty="0">
                <a:latin typeface="Century Gothic" panose="020B0502020202020204" pitchFamily="34" charset="0"/>
              </a:rPr>
              <a:t>Capra pyrenaica pyrenaica</a:t>
            </a:r>
            <a:r>
              <a:rPr lang="it-IT" sz="4000" b="1" dirty="0">
                <a:latin typeface="Century Gothic" panose="020B0502020202020204" pitchFamily="34" charset="0"/>
              </a:rPr>
              <a:t> </a:t>
            </a:r>
            <a:r>
              <a:rPr lang="it-IT" sz="2800" dirty="0">
                <a:latin typeface="Century Gothic" panose="020B0502020202020204" pitchFamily="34" charset="0"/>
              </a:rPr>
              <a:t>Schinz, 1838</a:t>
            </a:r>
            <a:endParaRPr lang="it-IT" sz="4000" dirty="0">
              <a:latin typeface="Century Gothic" panose="020B050202020202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D57552C-AA0A-4483-AE47-73F609D5E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/>
          <a:stretch/>
        </p:blipFill>
        <p:spPr bwMode="auto">
          <a:xfrm>
            <a:off x="6013611" y="533400"/>
            <a:ext cx="6879729" cy="680720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50D57B76-AE40-D797-128A-27657F336DF1}"/>
              </a:ext>
            </a:extLst>
          </p:cNvPr>
          <p:cNvSpPr txBox="1">
            <a:spLocks/>
          </p:cNvSpPr>
          <p:nvPr/>
        </p:nvSpPr>
        <p:spPr>
          <a:xfrm>
            <a:off x="545306" y="1370931"/>
            <a:ext cx="5791200" cy="703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dirty="0">
                <a:latin typeface="Century Gothic" panose="020B0502020202020204" pitchFamily="34" charset="0"/>
              </a:rPr>
              <a:t>Kozorožec pyrenejský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7243129D-46AD-12FD-E94F-FE97AA190FEB}"/>
              </a:ext>
            </a:extLst>
          </p:cNvPr>
          <p:cNvSpPr txBox="1">
            <a:spLocks/>
          </p:cNvSpPr>
          <p:nvPr/>
        </p:nvSpPr>
        <p:spPr>
          <a:xfrm>
            <a:off x="214313" y="2279811"/>
            <a:ext cx="5360987" cy="5563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latin typeface="Century Gothic" panose="020B0502020202020204" pitchFamily="34" charset="0"/>
              </a:rPr>
              <a:t>Pyreneje</a:t>
            </a:r>
          </a:p>
          <a:p>
            <a:endParaRPr lang="cs-CZ" sz="1700" dirty="0"/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A3E44DB3-14D5-FFFF-D185-5C1B1A04679F}"/>
              </a:ext>
            </a:extLst>
          </p:cNvPr>
          <p:cNvSpPr txBox="1">
            <a:spLocks/>
          </p:cNvSpPr>
          <p:nvPr/>
        </p:nvSpPr>
        <p:spPr>
          <a:xfrm>
            <a:off x="214312" y="2712494"/>
            <a:ext cx="5360987" cy="3565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latin typeface="Century Gothic" panose="020B0502020202020204" pitchFamily="34" charset="0"/>
              </a:rPr>
              <a:t>Intenzivní lov, konkurence domácích zvířat</a:t>
            </a:r>
          </a:p>
          <a:p>
            <a:r>
              <a:rPr lang="cs-CZ" sz="2400" dirty="0">
                <a:latin typeface="Century Gothic" panose="020B0502020202020204" pitchFamily="34" charset="0"/>
              </a:rPr>
              <a:t>Od r. 1918 chráněný, ale populace stále klesala</a:t>
            </a:r>
          </a:p>
          <a:p>
            <a:r>
              <a:rPr lang="cs-CZ" sz="2400" dirty="0">
                <a:latin typeface="Century Gothic" panose="020B0502020202020204" pitchFamily="34" charset="0"/>
              </a:rPr>
              <a:t>Poslední samice </a:t>
            </a:r>
            <a:r>
              <a:rPr lang="cs-CZ" sz="2400" dirty="0" err="1">
                <a:latin typeface="Century Gothic" panose="020B0502020202020204" pitchFamily="34" charset="0"/>
              </a:rPr>
              <a:t>Celia</a:t>
            </a:r>
            <a:endParaRPr lang="cs-CZ" sz="2400" dirty="0">
              <a:latin typeface="Century Gothic" panose="020B0502020202020204" pitchFamily="34" charset="0"/>
            </a:endParaRPr>
          </a:p>
          <a:p>
            <a:r>
              <a:rPr lang="cs-CZ" sz="2400" b="1" dirty="0">
                <a:latin typeface="Century Gothic" panose="020B0502020202020204" pitchFamily="34" charset="0"/>
              </a:rPr>
              <a:t>Vyhynulý od r. 2000</a:t>
            </a:r>
          </a:p>
          <a:p>
            <a:r>
              <a:rPr lang="cs-CZ" sz="2400" dirty="0">
                <a:latin typeface="Century Gothic" panose="020B0502020202020204" pitchFamily="34" charset="0"/>
              </a:rPr>
              <a:t>2003 se stal prvním vyhubeným živočichem, kterého se podařilo naklonovat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238618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20C92-54E5-DCD0-74A8-F19090AD2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380998"/>
            <a:ext cx="7876393" cy="14867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i="1" dirty="0">
                <a:latin typeface="Century Gothic" panose="020B0502020202020204" pitchFamily="34" charset="0"/>
              </a:rPr>
              <a:t>Pipistrellus </a:t>
            </a:r>
            <a:r>
              <a:rPr lang="en-US" sz="4000" b="1" i="1" dirty="0" err="1">
                <a:latin typeface="Century Gothic" panose="020B0502020202020204" pitchFamily="34" charset="0"/>
              </a:rPr>
              <a:t>murrayi</a:t>
            </a:r>
            <a:r>
              <a:rPr lang="en-US" sz="4000" b="1" i="1" dirty="0">
                <a:latin typeface="Century Gothic" panose="020B0502020202020204" pitchFamily="34" charset="0"/>
              </a:rPr>
              <a:t> </a:t>
            </a:r>
            <a:r>
              <a:rPr lang="en-US" sz="2800" dirty="0">
                <a:latin typeface="Century Gothic" panose="020B0502020202020204" pitchFamily="34" charset="0"/>
              </a:rPr>
              <a:t>Andrews, 1900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217" name="Freeform: Shape 8216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5" name="Picture 3" descr="Obsah obrázku savci, netopýr, interiér, hnědá&#10;&#10;Popis byl vytvořen automaticky">
            <a:extLst>
              <a:ext uri="{FF2B5EF4-FFF2-40B4-BE49-F238E27FC236}">
                <a16:creationId xmlns:a16="http://schemas.microsoft.com/office/drawing/2014/main" id="{CE44E5EB-8EB4-4221-B20A-A2D72A909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5412" b="-2"/>
          <a:stretch/>
        </p:blipFill>
        <p:spPr bwMode="auto"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60F0F533-45CE-F193-B5B1-D2464D729CC7}"/>
              </a:ext>
            </a:extLst>
          </p:cNvPr>
          <p:cNvSpPr txBox="1">
            <a:spLocks/>
          </p:cNvSpPr>
          <p:nvPr/>
        </p:nvSpPr>
        <p:spPr>
          <a:xfrm>
            <a:off x="838200" y="1150937"/>
            <a:ext cx="10515600" cy="517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dirty="0">
              <a:latin typeface="Century Gothic" panose="020B0502020202020204" pitchFamily="34" charset="0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811F4E1-71CF-7F1D-E479-8363EA7E237A}"/>
              </a:ext>
            </a:extLst>
          </p:cNvPr>
          <p:cNvSpPr txBox="1">
            <a:spLocks/>
          </p:cNvSpPr>
          <p:nvPr/>
        </p:nvSpPr>
        <p:spPr>
          <a:xfrm>
            <a:off x="214313" y="2279811"/>
            <a:ext cx="5424488" cy="4324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latin typeface="Century Gothic" panose="020B0502020202020204" pitchFamily="34" charset="0"/>
              </a:rPr>
              <a:t>Vánoční ostrov</a:t>
            </a:r>
          </a:p>
          <a:p>
            <a:endParaRPr lang="cs-CZ" sz="2400" dirty="0">
              <a:latin typeface="Century Gothic" panose="020B0502020202020204" pitchFamily="34" charset="0"/>
            </a:endParaRPr>
          </a:p>
          <a:p>
            <a:endParaRPr lang="cs-CZ" sz="17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02805C0-5404-F767-C887-ABC0B01B2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14" y="2745182"/>
            <a:ext cx="2749000" cy="2394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76F6EFF-2F5A-068F-3C32-A6E9EEAEB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287" y="4145722"/>
            <a:ext cx="3298770" cy="2607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FBF22C4-CD6E-9E1A-35ED-ED173A883AB1}"/>
              </a:ext>
            </a:extLst>
          </p:cNvPr>
          <p:cNvSpPr txBox="1"/>
          <p:nvPr/>
        </p:nvSpPr>
        <p:spPr>
          <a:xfrm>
            <a:off x="0" y="6488668"/>
            <a:ext cx="25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(Google </a:t>
            </a:r>
            <a:r>
              <a:rPr lang="cs-CZ" dirty="0" err="1"/>
              <a:t>Maps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5201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20C92-54E5-DCD0-74A8-F19090AD2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380998"/>
            <a:ext cx="7876393" cy="14867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i="1" dirty="0">
                <a:latin typeface="Century Gothic" panose="020B0502020202020204" pitchFamily="34" charset="0"/>
              </a:rPr>
              <a:t>Pipistrellus </a:t>
            </a:r>
            <a:r>
              <a:rPr lang="en-US" sz="4000" b="1" i="1" dirty="0" err="1">
                <a:latin typeface="Century Gothic" panose="020B0502020202020204" pitchFamily="34" charset="0"/>
              </a:rPr>
              <a:t>murrayi</a:t>
            </a:r>
            <a:r>
              <a:rPr lang="en-US" sz="4000" b="1" i="1" dirty="0">
                <a:latin typeface="Century Gothic" panose="020B0502020202020204" pitchFamily="34" charset="0"/>
              </a:rPr>
              <a:t> </a:t>
            </a:r>
            <a:r>
              <a:rPr lang="en-US" sz="2800" dirty="0">
                <a:latin typeface="Century Gothic" panose="020B0502020202020204" pitchFamily="34" charset="0"/>
              </a:rPr>
              <a:t>Andrews, 1900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217" name="Freeform: Shape 8216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5" name="Picture 3" descr="Obsah obrázku savci, netopýr, interiér, hnědá&#10;&#10;Popis byl vytvořen automaticky">
            <a:extLst>
              <a:ext uri="{FF2B5EF4-FFF2-40B4-BE49-F238E27FC236}">
                <a16:creationId xmlns:a16="http://schemas.microsoft.com/office/drawing/2014/main" id="{CE44E5EB-8EB4-4221-B20A-A2D72A909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5412" b="-2"/>
          <a:stretch/>
        </p:blipFill>
        <p:spPr bwMode="auto"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60F0F533-45CE-F193-B5B1-D2464D729CC7}"/>
              </a:ext>
            </a:extLst>
          </p:cNvPr>
          <p:cNvSpPr txBox="1">
            <a:spLocks/>
          </p:cNvSpPr>
          <p:nvPr/>
        </p:nvSpPr>
        <p:spPr>
          <a:xfrm>
            <a:off x="838200" y="1150937"/>
            <a:ext cx="10515600" cy="517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dirty="0">
              <a:latin typeface="Century Gothic" panose="020B0502020202020204" pitchFamily="34" charset="0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811F4E1-71CF-7F1D-E479-8363EA7E237A}"/>
              </a:ext>
            </a:extLst>
          </p:cNvPr>
          <p:cNvSpPr txBox="1">
            <a:spLocks/>
          </p:cNvSpPr>
          <p:nvPr/>
        </p:nvSpPr>
        <p:spPr>
          <a:xfrm>
            <a:off x="214313" y="2279811"/>
            <a:ext cx="5424488" cy="4324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latin typeface="Century Gothic" panose="020B0502020202020204" pitchFamily="34" charset="0"/>
              </a:rPr>
              <a:t>Vánoční ostrov</a:t>
            </a:r>
          </a:p>
          <a:p>
            <a:endParaRPr lang="cs-CZ" sz="2400" dirty="0">
              <a:latin typeface="Century Gothic" panose="020B0502020202020204" pitchFamily="34" charset="0"/>
            </a:endParaRPr>
          </a:p>
          <a:p>
            <a:endParaRPr lang="cs-CZ" sz="1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61161C-6ADA-AA7F-0D15-AC4EBC90BA45}"/>
              </a:ext>
            </a:extLst>
          </p:cNvPr>
          <p:cNvSpPr txBox="1">
            <a:spLocks/>
          </p:cNvSpPr>
          <p:nvPr/>
        </p:nvSpPr>
        <p:spPr>
          <a:xfrm>
            <a:off x="214313" y="2637728"/>
            <a:ext cx="5424488" cy="4017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400" dirty="0">
              <a:latin typeface="Century Gothic" panose="020B0502020202020204" pitchFamily="34" charset="0"/>
            </a:endParaRPr>
          </a:p>
          <a:p>
            <a:r>
              <a:rPr lang="cs-CZ" sz="2400" b="1" dirty="0">
                <a:latin typeface="Century Gothic" panose="020B0502020202020204" pitchFamily="34" charset="0"/>
              </a:rPr>
              <a:t>Vyhynulý od r. 2009</a:t>
            </a:r>
          </a:p>
          <a:p>
            <a:pPr lvl="1"/>
            <a:r>
              <a:rPr lang="cs-CZ" sz="2000" dirty="0">
                <a:latin typeface="Century Gothic" panose="020B0502020202020204" pitchFamily="34" charset="0"/>
              </a:rPr>
              <a:t>leden: posledních 20 jedinců</a:t>
            </a:r>
          </a:p>
          <a:p>
            <a:pPr lvl="1"/>
            <a:r>
              <a:rPr lang="cs-CZ" sz="2000" dirty="0">
                <a:latin typeface="Century Gothic" panose="020B0502020202020204" pitchFamily="34" charset="0"/>
              </a:rPr>
              <a:t>srpen: vydáno povolení na odchyt těchto jedinců</a:t>
            </a:r>
          </a:p>
          <a:p>
            <a:pPr lvl="1"/>
            <a:r>
              <a:rPr lang="cs-CZ" sz="2000" dirty="0">
                <a:latin typeface="Century Gothic" panose="020B0502020202020204" pitchFamily="34" charset="0"/>
              </a:rPr>
              <a:t>po 4 týdnech hledání nenalezen žádný jedinec</a:t>
            </a:r>
          </a:p>
          <a:p>
            <a:pPr marL="457200" lvl="1" indent="0">
              <a:buNone/>
            </a:pPr>
            <a:endParaRPr lang="cs-CZ" sz="2000" dirty="0">
              <a:latin typeface="Century Gothic" panose="020B0502020202020204" pitchFamily="34" charset="0"/>
            </a:endParaRPr>
          </a:p>
          <a:p>
            <a:r>
              <a:rPr lang="cs-CZ" sz="2400" dirty="0">
                <a:latin typeface="Century Gothic" panose="020B0502020202020204" pitchFamily="34" charset="0"/>
              </a:rPr>
              <a:t>Neznámá příčina – možná zavlečené druhy?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176512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7" name="Freeform: Shape 8216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0F0F533-45CE-F193-B5B1-D2464D729CC7}"/>
              </a:ext>
            </a:extLst>
          </p:cNvPr>
          <p:cNvSpPr txBox="1">
            <a:spLocks/>
          </p:cNvSpPr>
          <p:nvPr/>
        </p:nvSpPr>
        <p:spPr>
          <a:xfrm>
            <a:off x="838200" y="1150937"/>
            <a:ext cx="10515600" cy="517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dirty="0">
              <a:latin typeface="Century Gothic" panose="020B0502020202020204" pitchFamily="34" charset="0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811F4E1-71CF-7F1D-E479-8363EA7E237A}"/>
              </a:ext>
            </a:extLst>
          </p:cNvPr>
          <p:cNvSpPr txBox="1">
            <a:spLocks/>
          </p:cNvSpPr>
          <p:nvPr/>
        </p:nvSpPr>
        <p:spPr>
          <a:xfrm>
            <a:off x="214313" y="2616201"/>
            <a:ext cx="5424488" cy="45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latin typeface="Century Gothic" panose="020B0502020202020204" pitchFamily="34" charset="0"/>
              </a:rPr>
              <a:t>Subsaharská Afrika</a:t>
            </a:r>
          </a:p>
          <a:p>
            <a:endParaRPr lang="cs-CZ" sz="1700" dirty="0"/>
          </a:p>
        </p:txBody>
      </p:sp>
      <p:pic>
        <p:nvPicPr>
          <p:cNvPr id="13314" name="Picture 2" descr="The West African black rhinoceros (Diceros bicornis longipes) was a  subspecies of the black rhino that was declared extinct… | Animaux éteints,  Animales, Rhinocéros">
            <a:extLst>
              <a:ext uri="{FF2B5EF4-FFF2-40B4-BE49-F238E27FC236}">
                <a16:creationId xmlns:a16="http://schemas.microsoft.com/office/drawing/2014/main" id="{26BD8745-6F68-5165-D8E2-93F7A665E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7" t="1359" r="11679" b="-1359"/>
          <a:stretch/>
        </p:blipFill>
        <p:spPr bwMode="auto">
          <a:xfrm>
            <a:off x="6007100" y="525396"/>
            <a:ext cx="6878356" cy="686213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430D499-DC15-3D18-D7BD-A67C4AC2A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03200"/>
            <a:ext cx="6122193" cy="1341563"/>
          </a:xfrm>
        </p:spPr>
        <p:txBody>
          <a:bodyPr>
            <a:normAutofit/>
          </a:bodyPr>
          <a:lstStyle/>
          <a:p>
            <a:pPr algn="ctr"/>
            <a:r>
              <a:rPr lang="cs-CZ" sz="4000" b="1" i="1" dirty="0" err="1">
                <a:latin typeface="Century Gothic" panose="020B0502020202020204" pitchFamily="34" charset="0"/>
              </a:rPr>
              <a:t>Diceros</a:t>
            </a:r>
            <a:r>
              <a:rPr lang="cs-CZ" sz="4000" b="1" i="1" dirty="0">
                <a:latin typeface="Century Gothic" panose="020B0502020202020204" pitchFamily="34" charset="0"/>
              </a:rPr>
              <a:t> </a:t>
            </a:r>
            <a:r>
              <a:rPr lang="cs-CZ" sz="4000" b="1" i="1" dirty="0" err="1">
                <a:latin typeface="Century Gothic" panose="020B0502020202020204" pitchFamily="34" charset="0"/>
              </a:rPr>
              <a:t>bicornis</a:t>
            </a:r>
            <a:r>
              <a:rPr lang="cs-CZ" sz="4000" b="1" i="1" dirty="0">
                <a:latin typeface="Century Gothic" panose="020B0502020202020204" pitchFamily="34" charset="0"/>
              </a:rPr>
              <a:t> </a:t>
            </a:r>
            <a:r>
              <a:rPr lang="cs-CZ" sz="4000" b="1" i="1" dirty="0" err="1">
                <a:latin typeface="Century Gothic" panose="020B0502020202020204" pitchFamily="34" charset="0"/>
              </a:rPr>
              <a:t>longipes</a:t>
            </a:r>
            <a:r>
              <a:rPr lang="cs-CZ" sz="4000" i="1" dirty="0">
                <a:latin typeface="Century Gothic" panose="020B0502020202020204" pitchFamily="34" charset="0"/>
              </a:rPr>
              <a:t> </a:t>
            </a:r>
            <a:r>
              <a:rPr lang="cs-CZ" sz="2800" i="1" dirty="0" err="1">
                <a:latin typeface="Century Gothic" panose="020B0502020202020204" pitchFamily="34" charset="0"/>
              </a:rPr>
              <a:t>Zukowsky</a:t>
            </a:r>
            <a:r>
              <a:rPr lang="cs-CZ" sz="2800" i="1" dirty="0">
                <a:latin typeface="Century Gothic" panose="020B0502020202020204" pitchFamily="34" charset="0"/>
              </a:rPr>
              <a:t>, 1949</a:t>
            </a:r>
            <a:endParaRPr lang="it-IT" sz="4000" dirty="0">
              <a:latin typeface="Century Gothic" panose="020B0502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BB29B75E-DD88-EA38-5EC1-A99E749BA08F}"/>
              </a:ext>
            </a:extLst>
          </p:cNvPr>
          <p:cNvSpPr txBox="1">
            <a:spLocks/>
          </p:cNvSpPr>
          <p:nvPr/>
        </p:nvSpPr>
        <p:spPr>
          <a:xfrm>
            <a:off x="304800" y="1478789"/>
            <a:ext cx="5791200" cy="90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dirty="0">
                <a:latin typeface="Century Gothic" panose="020B0502020202020204" pitchFamily="34" charset="0"/>
              </a:rPr>
              <a:t>Nosorožec dvourohý severozápadní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ACB6C30-507D-D4B3-BAC0-50CECDE67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32" r="25589"/>
          <a:stretch/>
        </p:blipFill>
        <p:spPr>
          <a:xfrm>
            <a:off x="1164184" y="3182026"/>
            <a:ext cx="3524745" cy="3472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C910E20-57FB-EA71-14C9-988DEE3BB00A}"/>
              </a:ext>
            </a:extLst>
          </p:cNvPr>
          <p:cNvSpPr txBox="1"/>
          <p:nvPr/>
        </p:nvSpPr>
        <p:spPr>
          <a:xfrm>
            <a:off x="0" y="6488668"/>
            <a:ext cx="25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(IUCN)</a:t>
            </a:r>
          </a:p>
        </p:txBody>
      </p:sp>
    </p:spTree>
    <p:extLst>
      <p:ext uri="{BB962C8B-B14F-4D97-AF65-F5344CB8AC3E}">
        <p14:creationId xmlns:p14="http://schemas.microsoft.com/office/powerpoint/2010/main" val="3228932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7" name="Freeform: Shape 8216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0F0F533-45CE-F193-B5B1-D2464D729CC7}"/>
              </a:ext>
            </a:extLst>
          </p:cNvPr>
          <p:cNvSpPr txBox="1">
            <a:spLocks/>
          </p:cNvSpPr>
          <p:nvPr/>
        </p:nvSpPr>
        <p:spPr>
          <a:xfrm>
            <a:off x="838200" y="1150937"/>
            <a:ext cx="10515600" cy="517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dirty="0">
              <a:latin typeface="Century Gothic" panose="020B0502020202020204" pitchFamily="34" charset="0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811F4E1-71CF-7F1D-E479-8363EA7E237A}"/>
              </a:ext>
            </a:extLst>
          </p:cNvPr>
          <p:cNvSpPr txBox="1">
            <a:spLocks/>
          </p:cNvSpPr>
          <p:nvPr/>
        </p:nvSpPr>
        <p:spPr>
          <a:xfrm>
            <a:off x="214313" y="2616201"/>
            <a:ext cx="5424488" cy="495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latin typeface="Century Gothic" panose="020B0502020202020204" pitchFamily="34" charset="0"/>
              </a:rPr>
              <a:t>Subsaharská Afrika</a:t>
            </a:r>
          </a:p>
          <a:p>
            <a:endParaRPr lang="cs-CZ" sz="1700" dirty="0"/>
          </a:p>
        </p:txBody>
      </p:sp>
      <p:pic>
        <p:nvPicPr>
          <p:cNvPr id="13314" name="Picture 2" descr="The West African black rhinoceros (Diceros bicornis longipes) was a  subspecies of the black rhino that was declared extinct… | Animaux éteints,  Animales, Rhinocéros">
            <a:extLst>
              <a:ext uri="{FF2B5EF4-FFF2-40B4-BE49-F238E27FC236}">
                <a16:creationId xmlns:a16="http://schemas.microsoft.com/office/drawing/2014/main" id="{26BD8745-6F68-5165-D8E2-93F7A665E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7" t="1359" r="11679" b="-1359"/>
          <a:stretch/>
        </p:blipFill>
        <p:spPr bwMode="auto">
          <a:xfrm>
            <a:off x="6007100" y="525396"/>
            <a:ext cx="6878356" cy="686213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430D499-DC15-3D18-D7BD-A67C4AC2A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03200"/>
            <a:ext cx="6122193" cy="1341563"/>
          </a:xfrm>
        </p:spPr>
        <p:txBody>
          <a:bodyPr>
            <a:normAutofit/>
          </a:bodyPr>
          <a:lstStyle/>
          <a:p>
            <a:pPr algn="ctr"/>
            <a:r>
              <a:rPr lang="cs-CZ" sz="4000" b="1" i="1" dirty="0" err="1">
                <a:latin typeface="Century Gothic" panose="020B0502020202020204" pitchFamily="34" charset="0"/>
              </a:rPr>
              <a:t>Diceros</a:t>
            </a:r>
            <a:r>
              <a:rPr lang="cs-CZ" sz="4000" b="1" i="1" dirty="0">
                <a:latin typeface="Century Gothic" panose="020B0502020202020204" pitchFamily="34" charset="0"/>
              </a:rPr>
              <a:t> </a:t>
            </a:r>
            <a:r>
              <a:rPr lang="cs-CZ" sz="4000" b="1" i="1" dirty="0" err="1">
                <a:latin typeface="Century Gothic" panose="020B0502020202020204" pitchFamily="34" charset="0"/>
              </a:rPr>
              <a:t>bicornis</a:t>
            </a:r>
            <a:r>
              <a:rPr lang="cs-CZ" sz="4000" b="1" i="1" dirty="0">
                <a:latin typeface="Century Gothic" panose="020B0502020202020204" pitchFamily="34" charset="0"/>
              </a:rPr>
              <a:t> </a:t>
            </a:r>
            <a:r>
              <a:rPr lang="cs-CZ" sz="4000" b="1" i="1" dirty="0" err="1">
                <a:latin typeface="Century Gothic" panose="020B0502020202020204" pitchFamily="34" charset="0"/>
              </a:rPr>
              <a:t>longipes</a:t>
            </a:r>
            <a:r>
              <a:rPr lang="cs-CZ" sz="4000" i="1" dirty="0">
                <a:latin typeface="Century Gothic" panose="020B0502020202020204" pitchFamily="34" charset="0"/>
              </a:rPr>
              <a:t> </a:t>
            </a:r>
            <a:r>
              <a:rPr lang="cs-CZ" sz="2800" i="1" dirty="0" err="1">
                <a:latin typeface="Century Gothic" panose="020B0502020202020204" pitchFamily="34" charset="0"/>
              </a:rPr>
              <a:t>Zukowsky</a:t>
            </a:r>
            <a:r>
              <a:rPr lang="cs-CZ" sz="2800" i="1" dirty="0">
                <a:latin typeface="Century Gothic" panose="020B0502020202020204" pitchFamily="34" charset="0"/>
              </a:rPr>
              <a:t>, 1949</a:t>
            </a:r>
            <a:endParaRPr lang="it-IT" sz="4000" dirty="0">
              <a:latin typeface="Century Gothic" panose="020B0502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BB29B75E-DD88-EA38-5EC1-A99E749BA08F}"/>
              </a:ext>
            </a:extLst>
          </p:cNvPr>
          <p:cNvSpPr txBox="1">
            <a:spLocks/>
          </p:cNvSpPr>
          <p:nvPr/>
        </p:nvSpPr>
        <p:spPr>
          <a:xfrm>
            <a:off x="304800" y="1478789"/>
            <a:ext cx="5791200" cy="90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dirty="0">
                <a:latin typeface="Century Gothic" panose="020B0502020202020204" pitchFamily="34" charset="0"/>
              </a:rPr>
              <a:t>Nosorožec dvourohý severozápadní </a:t>
            </a: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DCE0D839-4131-1D1B-8B88-FB2585D84DBC}"/>
              </a:ext>
            </a:extLst>
          </p:cNvPr>
          <p:cNvSpPr txBox="1">
            <a:spLocks/>
          </p:cNvSpPr>
          <p:nvPr/>
        </p:nvSpPr>
        <p:spPr>
          <a:xfrm>
            <a:off x="214313" y="3092384"/>
            <a:ext cx="5424488" cy="33846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>
                <a:latin typeface="Century Gothic" panose="020B0502020202020204" pitchFamily="34" charset="0"/>
              </a:rPr>
              <a:t>Vyhynulý od r. 2011</a:t>
            </a:r>
          </a:p>
          <a:p>
            <a:r>
              <a:rPr lang="cs-CZ" sz="2400" dirty="0">
                <a:latin typeface="Century Gothic" panose="020B0502020202020204" pitchFamily="34" charset="0"/>
              </a:rPr>
              <a:t>Důvodem byl nadměrný lov pro jejich rohy – tradiční čínská medicína, dýky</a:t>
            </a:r>
          </a:p>
          <a:p>
            <a:endParaRPr lang="cs-CZ" sz="1700" dirty="0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13CFD0E-583C-E185-0A51-066414B27B96}"/>
              </a:ext>
            </a:extLst>
          </p:cNvPr>
          <p:cNvGrpSpPr/>
          <p:nvPr/>
        </p:nvGrpSpPr>
        <p:grpSpPr>
          <a:xfrm>
            <a:off x="1652105" y="4622120"/>
            <a:ext cx="3511752" cy="2169886"/>
            <a:chOff x="1844019" y="4787738"/>
            <a:chExt cx="2967637" cy="1867062"/>
          </a:xfrm>
        </p:grpSpPr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D1B3C25B-A1DB-4EFC-89B7-902EA64F97A7}"/>
                </a:ext>
              </a:extLst>
            </p:cNvPr>
            <p:cNvGrpSpPr/>
            <p:nvPr/>
          </p:nvGrpSpPr>
          <p:grpSpPr>
            <a:xfrm>
              <a:off x="1844019" y="4787738"/>
              <a:ext cx="2712761" cy="1867062"/>
              <a:chOff x="3719628" y="2823307"/>
              <a:chExt cx="2712761" cy="1867062"/>
            </a:xfrm>
          </p:grpSpPr>
          <p:pic>
            <p:nvPicPr>
              <p:cNvPr id="11" name="Obrázek 10">
                <a:extLst>
                  <a:ext uri="{FF2B5EF4-FFF2-40B4-BE49-F238E27FC236}">
                    <a16:creationId xmlns:a16="http://schemas.microsoft.com/office/drawing/2014/main" id="{ACEA6745-C2CA-EDDA-1C90-2ABE2F215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93139"/>
              <a:stretch/>
            </p:blipFill>
            <p:spPr>
              <a:xfrm>
                <a:off x="3719628" y="2823307"/>
                <a:ext cx="213331" cy="1867062"/>
              </a:xfrm>
              <a:prstGeom prst="rect">
                <a:avLst/>
              </a:prstGeom>
            </p:spPr>
          </p:pic>
          <p:pic>
            <p:nvPicPr>
              <p:cNvPr id="12" name="Obrázek 11">
                <a:extLst>
                  <a:ext uri="{FF2B5EF4-FFF2-40B4-BE49-F238E27FC236}">
                    <a16:creationId xmlns:a16="http://schemas.microsoft.com/office/drawing/2014/main" id="{04DB6627-6DF0-B5FD-DC7A-18C63C409B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441" t="11184" r="1"/>
              <a:stretch/>
            </p:blipFill>
            <p:spPr>
              <a:xfrm>
                <a:off x="3896594" y="3032111"/>
                <a:ext cx="2535795" cy="1658257"/>
              </a:xfrm>
              <a:prstGeom prst="rect">
                <a:avLst/>
              </a:prstGeom>
            </p:spPr>
          </p:pic>
        </p:grpSp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9A86E0D4-FD6F-9B06-8620-6C466D522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441" r="1" b="87476"/>
            <a:stretch/>
          </p:blipFill>
          <p:spPr>
            <a:xfrm>
              <a:off x="2275861" y="4809951"/>
              <a:ext cx="2535795" cy="2338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593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12967</TotalTime>
  <Words>858</Words>
  <Application>Microsoft Office PowerPoint</Application>
  <PresentationFormat>Širokoúhlá obrazovka</PresentationFormat>
  <Paragraphs>96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Ink Free</vt:lpstr>
      <vt:lpstr>Wingdings</vt:lpstr>
      <vt:lpstr>Motiv Office</vt:lpstr>
      <vt:lpstr>Recentně vyhynulí savci </vt:lpstr>
      <vt:lpstr>Savci v číslech</vt:lpstr>
      <vt:lpstr>Nejčastější příčiny vyhynutí savců</vt:lpstr>
      <vt:lpstr>Capra pyrenaica pyrenaica Schinz, 1838</vt:lpstr>
      <vt:lpstr>Capra pyrenaica pyrenaica Schinz, 1838</vt:lpstr>
      <vt:lpstr>Pipistrellus murrayi Andrews, 1900</vt:lpstr>
      <vt:lpstr>Pipistrellus murrayi Andrews, 1900</vt:lpstr>
      <vt:lpstr>Diceros bicornis longipes Zukowsky, 1949</vt:lpstr>
      <vt:lpstr>Diceros bicornis longipes Zukowsky, 1949</vt:lpstr>
      <vt:lpstr>Prezentace aplikace PowerPoint</vt:lpstr>
      <vt:lpstr>Prezentace aplikace PowerPoint</vt:lpstr>
      <vt:lpstr>Prezentace aplikace PowerPoint</vt:lpstr>
      <vt:lpstr>Děkuji za pozornost</vt:lpstr>
      <vt:lpstr>Zdroje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Recentně vyhynulí savci </dc:title>
  <dc:creator>Veronika Chalupová</dc:creator>
  <cp:lastModifiedBy>Veronika Chalupová</cp:lastModifiedBy>
  <cp:revision>23</cp:revision>
  <dcterms:created xsi:type="dcterms:W3CDTF">2023-01-09T22:35:45Z</dcterms:created>
  <dcterms:modified xsi:type="dcterms:W3CDTF">2023-01-18T22:43:35Z</dcterms:modified>
</cp:coreProperties>
</file>