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59" r:id="rId6"/>
    <p:sldId id="266" r:id="rId7"/>
    <p:sldId id="262" r:id="rId8"/>
    <p:sldId id="263" r:id="rId9"/>
    <p:sldId id="267" r:id="rId10"/>
    <p:sldId id="264" r:id="rId11"/>
    <p:sldId id="261" r:id="rId12"/>
    <p:sldId id="265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3.jpe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ustraliangeographic.com.au/news/2014/07/pandas-roam-to-find-better-bamboo/" TargetMode="External" /><Relationship Id="rId3" Type="http://schemas.openxmlformats.org/officeDocument/2006/relationships/hyperlink" Target="https://www.sciencedirect.com/science/article/pii/S0960982219304749" TargetMode="External" /><Relationship Id="rId7" Type="http://schemas.openxmlformats.org/officeDocument/2006/relationships/hyperlink" Target="https://www.nature.com/articles/srep34700" TargetMode="External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3.xml" /><Relationship Id="rId6" Type="http://schemas.openxmlformats.org/officeDocument/2006/relationships/hyperlink" Target="https://wwf.panda.org/discover/knowledge_hub/endangered_species/giant_panda/panda/what_do_pandas_they_eat/" TargetMode="External" /><Relationship Id="rId5" Type="http://schemas.openxmlformats.org/officeDocument/2006/relationships/hyperlink" Target="https://animalmicrobiome.biomedcentral.com/articles/10.1186/s42523-021-00141-0" TargetMode="External" /><Relationship Id="rId4" Type="http://schemas.openxmlformats.org/officeDocument/2006/relationships/hyperlink" Target="https://scitechdaily.com/the-case-of-the-false-thumb-giant-pandas-amazing-feature-developed-at-least-six-million-years-ago/" TargetMode="External" /><Relationship Id="rId9" Type="http://schemas.openxmlformats.org/officeDocument/2006/relationships/hyperlink" Target="https://onlinelibrary.wiley.com/doi/full/10.1002/zoo.20340" TargetMode="Externa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4.jpeg" /><Relationship Id="rId4" Type="http://schemas.openxmlformats.org/officeDocument/2006/relationships/image" Target="../media/image2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 /><Relationship Id="rId3" Type="http://schemas.openxmlformats.org/officeDocument/2006/relationships/image" Target="../media/image5.jpeg" /><Relationship Id="rId7" Type="http://schemas.openxmlformats.org/officeDocument/2006/relationships/image" Target="../media/image9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5" Type="http://schemas.openxmlformats.org/officeDocument/2006/relationships/image" Target="../media/image7.png" /><Relationship Id="rId4" Type="http://schemas.openxmlformats.org/officeDocument/2006/relationships/image" Target="../media/image6.jpe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image" Target="../media/image6.jpeg" /><Relationship Id="rId7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.png" /><Relationship Id="rId5" Type="http://schemas.openxmlformats.org/officeDocument/2006/relationships/image" Target="../media/image7.png" /><Relationship Id="rId4" Type="http://schemas.openxmlformats.org/officeDocument/2006/relationships/image" Target="../media/image10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ráva, exteriér, savci, černá&#10;&#10;Popis se vygeneroval automaticky.">
            <a:extLst>
              <a:ext uri="{FF2B5EF4-FFF2-40B4-BE49-F238E27FC236}">
                <a16:creationId xmlns:a16="http://schemas.microsoft.com/office/drawing/2014/main" id="{F1352C4A-EB08-5C11-329E-11C5CCFC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" r="8161" b="-57"/>
          <a:stretch/>
        </p:blipFill>
        <p:spPr>
          <a:xfrm>
            <a:off x="-2822" y="0"/>
            <a:ext cx="12200010" cy="68657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7BCC228-04CB-CC21-3B17-DF1D481C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81133" y="-1763"/>
            <a:ext cx="5492045" cy="1353785"/>
          </a:xfrm>
        </p:spPr>
        <p:txBody>
          <a:bodyPr/>
          <a:lstStyle/>
          <a:p>
            <a:r>
              <a:rPr lang="cs-CZ" sz="3600" b="1" dirty="0" err="1">
                <a:solidFill>
                  <a:schemeClr val="bg1"/>
                </a:solidFill>
                <a:latin typeface="Arial Nova"/>
                <a:cs typeface="Calibri Light"/>
              </a:rPr>
              <a:t>Ailuropoda</a:t>
            </a:r>
            <a:r>
              <a:rPr lang="cs-CZ" sz="3600" b="1" dirty="0">
                <a:solidFill>
                  <a:schemeClr val="bg1"/>
                </a:solidFill>
                <a:latin typeface="Arial Nova"/>
                <a:cs typeface="Calibri Light"/>
              </a:rPr>
              <a:t> </a:t>
            </a:r>
            <a:r>
              <a:rPr lang="cs-CZ" sz="3600" b="1" dirty="0" err="1">
                <a:solidFill>
                  <a:schemeClr val="bg1"/>
                </a:solidFill>
                <a:latin typeface="Arial Nova"/>
                <a:cs typeface="Calibri Light"/>
              </a:rPr>
              <a:t>melanoleuca</a:t>
            </a:r>
            <a:endParaRPr lang="cs-CZ" sz="3600" b="1" dirty="0">
              <a:solidFill>
                <a:schemeClr val="bg1"/>
              </a:solidFill>
              <a:latin typeface="Arial Nova"/>
              <a:cs typeface="Calibri Ligh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92D3978-449F-BE70-F13F-52ED98E7CC1B}"/>
              </a:ext>
            </a:extLst>
          </p:cNvPr>
          <p:cNvSpPr txBox="1"/>
          <p:nvPr/>
        </p:nvSpPr>
        <p:spPr>
          <a:xfrm>
            <a:off x="508000" y="352777"/>
            <a:ext cx="726722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7200" b="1" dirty="0">
                <a:solidFill>
                  <a:schemeClr val="bg1"/>
                </a:solidFill>
                <a:latin typeface="Calibri"/>
                <a:cs typeface="Calibri"/>
              </a:rPr>
              <a:t>PANDÍ PARADOX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264A3B1-BE6D-48AE-8699-64B78F4CB76D}"/>
              </a:ext>
            </a:extLst>
          </p:cNvPr>
          <p:cNvSpPr txBox="1"/>
          <p:nvPr/>
        </p:nvSpPr>
        <p:spPr>
          <a:xfrm>
            <a:off x="2271888" y="1439334"/>
            <a:ext cx="25964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600" dirty="0">
                <a:solidFill>
                  <a:schemeClr val="bg1"/>
                </a:solidFill>
                <a:cs typeface="Calibri"/>
              </a:rPr>
              <a:t>Rebeka </a:t>
            </a:r>
            <a:r>
              <a:rPr lang="cs-CZ" sz="1600" dirty="0" err="1">
                <a:solidFill>
                  <a:schemeClr val="bg1"/>
                </a:solidFill>
                <a:cs typeface="Calibri"/>
              </a:rPr>
              <a:t>Šinková</a:t>
            </a:r>
            <a:endParaRPr lang="cs-CZ" sz="16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B296702-7A41-AAB6-7E1C-5D286511C2D3}"/>
              </a:ext>
            </a:extLst>
          </p:cNvPr>
          <p:cNvSpPr txBox="1"/>
          <p:nvPr/>
        </p:nvSpPr>
        <p:spPr>
          <a:xfrm>
            <a:off x="-5291668" y="1509888"/>
            <a:ext cx="524933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2000" dirty="0" err="1">
                <a:solidFill>
                  <a:schemeClr val="bg1"/>
                </a:solidFill>
                <a:cs typeface="Calibri"/>
              </a:rPr>
              <a:t>vyše</a:t>
            </a:r>
            <a:r>
              <a:rPr lang="cs-CZ" sz="2000" dirty="0">
                <a:solidFill>
                  <a:schemeClr val="bg1"/>
                </a:solidFill>
                <a:cs typeface="Calibri"/>
              </a:rPr>
              <a:t> 1850 </a:t>
            </a:r>
            <a:r>
              <a:rPr lang="cs-CZ" sz="2000" dirty="0" err="1">
                <a:solidFill>
                  <a:schemeClr val="bg1"/>
                </a:solidFill>
                <a:cs typeface="Calibri"/>
              </a:rPr>
              <a:t>jedincov</a:t>
            </a:r>
            <a:endParaRPr lang="cs-CZ" sz="2000" dirty="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s-CZ" sz="2000" dirty="0">
                <a:solidFill>
                  <a:schemeClr val="bg1"/>
                </a:solidFill>
                <a:cs typeface="Calibri"/>
              </a:rPr>
              <a:t>horské pásma Číny</a:t>
            </a:r>
          </a:p>
          <a:p>
            <a:pPr marL="285750" indent="-285750">
              <a:buFont typeface="Arial"/>
              <a:buChar char="•"/>
            </a:pPr>
            <a:r>
              <a:rPr lang="cs-CZ" sz="2000" dirty="0">
                <a:solidFill>
                  <a:schemeClr val="bg1"/>
                </a:solidFill>
                <a:cs typeface="Calibri"/>
              </a:rPr>
              <a:t>v </a:t>
            </a:r>
            <a:r>
              <a:rPr lang="cs-CZ" sz="2000" dirty="0" err="1">
                <a:solidFill>
                  <a:schemeClr val="bg1"/>
                </a:solidFill>
                <a:cs typeface="Calibri"/>
              </a:rPr>
              <a:t>dospelosti</a:t>
            </a:r>
            <a:r>
              <a:rPr lang="cs-CZ" sz="2000" dirty="0">
                <a:solidFill>
                  <a:schemeClr val="bg1"/>
                </a:solidFill>
                <a:cs typeface="Calibri"/>
              </a:rPr>
              <a:t> 120-190cm, 70-160kg</a:t>
            </a:r>
          </a:p>
          <a:p>
            <a:pPr marL="285750" indent="-285750">
              <a:buFont typeface="Arial"/>
              <a:buChar char="•"/>
            </a:pPr>
            <a:r>
              <a:rPr lang="cs-CZ" sz="2000" dirty="0">
                <a:solidFill>
                  <a:schemeClr val="bg1"/>
                </a:solidFill>
                <a:cs typeface="Calibri"/>
              </a:rPr>
              <a:t>samice </a:t>
            </a:r>
            <a:r>
              <a:rPr lang="cs-CZ" sz="2000" dirty="0" err="1">
                <a:solidFill>
                  <a:schemeClr val="bg1"/>
                </a:solidFill>
                <a:cs typeface="Calibri"/>
              </a:rPr>
              <a:t>rodia</a:t>
            </a:r>
            <a:r>
              <a:rPr lang="cs-CZ" sz="2000" dirty="0">
                <a:solidFill>
                  <a:schemeClr val="bg1"/>
                </a:solidFill>
                <a:cs typeface="Calibri"/>
              </a:rPr>
              <a:t> raz za 2 roky, odložená </a:t>
            </a:r>
            <a:r>
              <a:rPr lang="cs-CZ" sz="2000" dirty="0" err="1">
                <a:solidFill>
                  <a:schemeClr val="bg1"/>
                </a:solidFill>
                <a:cs typeface="Calibri"/>
              </a:rPr>
              <a:t>nidácia</a:t>
            </a:r>
            <a:r>
              <a:rPr lang="cs-CZ" sz="2000" dirty="0">
                <a:solidFill>
                  <a:schemeClr val="bg1"/>
                </a:solidFill>
                <a:cs typeface="Calibri"/>
              </a:rPr>
              <a:t>, </a:t>
            </a:r>
            <a:br>
              <a:rPr lang="cs-CZ" sz="2000" dirty="0">
                <a:cs typeface="Calibri"/>
              </a:rPr>
            </a:br>
            <a:r>
              <a:rPr lang="cs-CZ" sz="2000" dirty="0">
                <a:solidFill>
                  <a:schemeClr val="bg1"/>
                </a:solidFill>
                <a:cs typeface="Calibri"/>
              </a:rPr>
              <a:t>1-3 </a:t>
            </a:r>
            <a:r>
              <a:rPr lang="cs-CZ" sz="2000" dirty="0" err="1">
                <a:solidFill>
                  <a:schemeClr val="bg1"/>
                </a:solidFill>
                <a:cs typeface="Calibri"/>
              </a:rPr>
              <a:t>mláďatá</a:t>
            </a:r>
            <a:r>
              <a:rPr lang="cs-CZ" sz="2000" dirty="0">
                <a:solidFill>
                  <a:schemeClr val="bg1"/>
                </a:solidFill>
                <a:cs typeface="Calibri"/>
              </a:rPr>
              <a:t>, obvykle </a:t>
            </a:r>
            <a:r>
              <a:rPr lang="cs-CZ" sz="2000" dirty="0" err="1">
                <a:solidFill>
                  <a:schemeClr val="bg1"/>
                </a:solidFill>
                <a:cs typeface="Calibri"/>
              </a:rPr>
              <a:t>prežije</a:t>
            </a:r>
            <a:r>
              <a:rPr lang="cs-CZ" sz="2000" dirty="0">
                <a:solidFill>
                  <a:schemeClr val="bg1"/>
                </a:solidFill>
                <a:cs typeface="Calibri"/>
              </a:rPr>
              <a:t> len 1</a:t>
            </a:r>
          </a:p>
          <a:p>
            <a:pPr marL="285750" indent="-285750">
              <a:buFont typeface="Arial"/>
              <a:buChar char="•"/>
            </a:pPr>
            <a:endParaRPr lang="cs-CZ" sz="20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Obrázek 7" descr="Obsah obrázku text, klipart&#10;&#10;Popis se vygeneroval automaticky.">
            <a:extLst>
              <a:ext uri="{FF2B5EF4-FFF2-40B4-BE49-F238E27FC236}">
                <a16:creationId xmlns:a16="http://schemas.microsoft.com/office/drawing/2014/main" id="{36A6D2E3-1175-5A23-A936-D241E25CC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24489" y="4517664"/>
            <a:ext cx="2743200" cy="1830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ázek 6" descr="Obsah obrázku tráva, savci, exteriér, panda velká&#10;&#10;Popis se vygeneroval automaticky.">
            <a:extLst>
              <a:ext uri="{FF2B5EF4-FFF2-40B4-BE49-F238E27FC236}">
                <a16:creationId xmlns:a16="http://schemas.microsoft.com/office/drawing/2014/main" id="{1B88EF9F-96C1-B525-0962-438BD94823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352" t="180" r="101318" b="-412"/>
          <a:stretch/>
        </p:blipFill>
        <p:spPr>
          <a:xfrm>
            <a:off x="-1244600" y="-1763"/>
            <a:ext cx="1066450" cy="688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71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tráva, exteriér, černá, panda velká&#10;&#10;Popis se vygeneroval automaticky.">
            <a:extLst>
              <a:ext uri="{FF2B5EF4-FFF2-40B4-BE49-F238E27FC236}">
                <a16:creationId xmlns:a16="http://schemas.microsoft.com/office/drawing/2014/main" id="{EE07EDFF-945A-4404-8930-D0B9736B2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5"/>
          <a:stretch/>
        </p:blipFill>
        <p:spPr>
          <a:xfrm>
            <a:off x="-2822" y="-2277"/>
            <a:ext cx="12268199" cy="6864791"/>
          </a:xfrm>
          <a:prstGeom prst="rect">
            <a:avLst/>
          </a:prstGeom>
        </p:spPr>
      </p:pic>
      <p:pic>
        <p:nvPicPr>
          <p:cNvPr id="2" name="Obrázek 3" descr="Obsah obrázku savci, panda červená, exteriér, hnědá&#10;&#10;Popis se vygeneroval automaticky.">
            <a:extLst>
              <a:ext uri="{FF2B5EF4-FFF2-40B4-BE49-F238E27FC236}">
                <a16:creationId xmlns:a16="http://schemas.microsoft.com/office/drawing/2014/main" id="{15534C42-7F4C-E68A-4051-3F1E3387E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456" y="1263875"/>
            <a:ext cx="3405286" cy="5434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E84B626-FF60-CEDF-68B9-33DB32E20C2D}"/>
              </a:ext>
            </a:extLst>
          </p:cNvPr>
          <p:cNvSpPr txBox="1"/>
          <p:nvPr/>
        </p:nvSpPr>
        <p:spPr>
          <a:xfrm>
            <a:off x="6170246" y="220785"/>
            <a:ext cx="5937737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Nova"/>
                <a:ea typeface="+mj-ea"/>
                <a:cs typeface="Calibri Light"/>
              </a:rPr>
              <a:t>Ailurus fulgens </a:t>
            </a:r>
          </a:p>
          <a:p>
            <a:pPr algn="ctr"/>
            <a:r>
              <a:rPr lang="en-US" sz="2400" b="1" strike="sngStrike" dirty="0">
                <a:solidFill>
                  <a:schemeClr val="bg1"/>
                </a:solidFill>
                <a:latin typeface="Arial Nova"/>
                <a:ea typeface="+mj-ea"/>
                <a:cs typeface="Calibri Light"/>
              </a:rPr>
              <a:t>Ursidae</a:t>
            </a:r>
            <a:r>
              <a:rPr lang="en-US" sz="2400" b="1" dirty="0">
                <a:solidFill>
                  <a:schemeClr val="bg1"/>
                </a:solidFill>
                <a:latin typeface="Arial Nova"/>
                <a:ea typeface="+mj-ea"/>
                <a:cs typeface="Calibri Light"/>
              </a:rPr>
              <a:t> </a:t>
            </a:r>
            <a:r>
              <a:rPr lang="en-US" sz="2400" b="1" dirty="0" err="1">
                <a:solidFill>
                  <a:schemeClr val="bg1"/>
                </a:solidFill>
                <a:latin typeface="Arial Nova"/>
                <a:ea typeface="+mj-ea"/>
                <a:cs typeface="Calibri Light"/>
              </a:rPr>
              <a:t>Ailurida</a:t>
            </a:r>
            <a:r>
              <a:rPr lang="en-US" sz="2800" b="1" dirty="0" err="1">
                <a:solidFill>
                  <a:schemeClr val="bg1"/>
                </a:solidFill>
                <a:latin typeface="Arial Nova"/>
                <a:ea typeface="+mj-ea"/>
                <a:cs typeface="Calibri Light"/>
              </a:rPr>
              <a:t>e</a:t>
            </a:r>
            <a:endParaRPr lang="en-US" sz="2800" b="1" err="1">
              <a:solidFill>
                <a:schemeClr val="bg1"/>
              </a:solidFill>
              <a:latin typeface="Arial Nova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1976950"/>
      </p:ext>
    </p:extLst>
  </p:cSld>
  <p:clrMapOvr>
    <a:masterClrMapping/>
  </p:clrMapOvr>
  <p:transition spd="slow">
    <p:push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4" descr="Obsah obrázku tráva, exteriér, savci, černá&#10;&#10;Popis se vygeneroval automaticky.">
            <a:extLst>
              <a:ext uri="{FF2B5EF4-FFF2-40B4-BE49-F238E27FC236}">
                <a16:creationId xmlns:a16="http://schemas.microsoft.com/office/drawing/2014/main" id="{89BDDD29-1ABB-CC31-CC55-0810DC90F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" r="8161" b="-57"/>
          <a:stretch/>
        </p:blipFill>
        <p:spPr>
          <a:xfrm>
            <a:off x="-2822" y="0"/>
            <a:ext cx="12200010" cy="6865792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CE9D4899-38E2-60EC-D187-71A8A7A65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91" y="634627"/>
            <a:ext cx="7295536" cy="1325563"/>
          </a:xfrm>
        </p:spPr>
        <p:txBody>
          <a:bodyPr/>
          <a:lstStyle/>
          <a:p>
            <a:r>
              <a:rPr lang="cs-CZ" sz="6000" b="1" dirty="0" err="1">
                <a:solidFill>
                  <a:schemeClr val="bg1"/>
                </a:solidFill>
                <a:cs typeface="Calibri Light"/>
              </a:rPr>
              <a:t>Ďakujem</a:t>
            </a:r>
            <a:r>
              <a:rPr lang="cs-CZ" sz="6000" b="1" dirty="0">
                <a:solidFill>
                  <a:schemeClr val="bg1"/>
                </a:solidFill>
                <a:cs typeface="Calibri Light"/>
              </a:rPr>
              <a:t> za </a:t>
            </a:r>
            <a:r>
              <a:rPr lang="cs-CZ" sz="6000" b="1" dirty="0" err="1">
                <a:solidFill>
                  <a:schemeClr val="bg1"/>
                </a:solidFill>
                <a:cs typeface="Calibri Light"/>
              </a:rPr>
              <a:t>pozornosť</a:t>
            </a:r>
            <a:endParaRPr lang="cs-CZ" sz="6000" b="1" dirty="0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81897159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rostlina, bambus&#10;&#10;Popis se vygeneroval automaticky.">
            <a:extLst>
              <a:ext uri="{FF2B5EF4-FFF2-40B4-BE49-F238E27FC236}">
                <a16:creationId xmlns:a16="http://schemas.microsoft.com/office/drawing/2014/main" id="{E4A1681D-8F7C-0870-1EF8-DB64B9AD25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3DEDA2-2D92-8F42-0A00-1A8EB6E6F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465" y="1736848"/>
            <a:ext cx="11766061" cy="339541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sz="2600" dirty="0">
                <a:solidFill>
                  <a:schemeClr val="bg1"/>
                </a:solidFill>
                <a:ea typeface="+mn-lt"/>
                <a:cs typeface="+mn-lt"/>
              </a:rPr>
              <a:t>Zdroje</a:t>
            </a:r>
            <a:endParaRPr lang="cs-CZ" sz="2600" dirty="0">
              <a:solidFill>
                <a:schemeClr val="bg1"/>
              </a:solidFill>
              <a:ea typeface="+mn-lt"/>
              <a:cs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sz="2000" dirty="0">
                <a:solidFill>
                  <a:schemeClr val="bg1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https://www.sciencedirect.com/science/article/pii/S0960982219304749</a:t>
            </a:r>
            <a:endParaRPr lang="cs-CZ" sz="2000" dirty="0">
              <a:solidFill>
                <a:schemeClr val="bg1"/>
              </a:solidFill>
              <a:cs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sz="2000" dirty="0">
                <a:solidFill>
                  <a:schemeClr val="bg1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https://scitechdaily.com/the-case-of-the-false-thumb-giant-pandas-amazing-feature-developed-at-least-six-million-years-ago/</a:t>
            </a:r>
          </a:p>
          <a:p>
            <a:r>
              <a:rPr lang="cs-CZ" sz="2000" dirty="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https://animalmicrobiome.biomedcentral.com/articles/10.1186/s42523-021-00141-0</a:t>
            </a:r>
          </a:p>
          <a:p>
            <a:r>
              <a:rPr lang="cs-CZ" sz="2000" dirty="0">
                <a:solidFill>
                  <a:schemeClr val="bg1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https://wwf.panda.org/discover/knowledge_hub/endangered_species/giant_panda/panda/what_do_pandas_they_eat/</a:t>
            </a:r>
          </a:p>
          <a:p>
            <a:r>
              <a:rPr lang="cs-CZ" sz="2000" dirty="0">
                <a:solidFill>
                  <a:schemeClr val="bg1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https://www.nature.com/articles/srep34700</a:t>
            </a:r>
            <a:r>
              <a:rPr lang="cs-CZ" sz="20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cs-CZ" sz="2000" dirty="0">
              <a:solidFill>
                <a:schemeClr val="bg1"/>
              </a:solidFill>
              <a:cs typeface="Calibri"/>
            </a:endParaRPr>
          </a:p>
          <a:p>
            <a:r>
              <a:rPr lang="cs-CZ" sz="2000" dirty="0">
                <a:solidFill>
                  <a:schemeClr val="bg1"/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https://www.australiangeographic.com.au/news/2014/07/pandas-roam-to-find-better-bamboo/</a:t>
            </a:r>
            <a:endParaRPr lang="cs-CZ" sz="2000" dirty="0">
              <a:solidFill>
                <a:schemeClr val="bg1"/>
              </a:solidFill>
              <a:cs typeface="Calibri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sz="2000" dirty="0">
                <a:solidFill>
                  <a:schemeClr val="bg1"/>
                </a:solidFill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https://onlinelibrary.wiley.com/doi/full/10.1002/zoo.20340</a:t>
            </a:r>
            <a:endParaRPr lang="cs-CZ" sz="2000" dirty="0">
              <a:solidFill>
                <a:schemeClr val="bg1"/>
              </a:solidFill>
              <a:cs typeface="Calibri" panose="020F0502020204030204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6190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ráva, exteriér, savci, černá&#10;&#10;Popis se vygeneroval automaticky.">
            <a:extLst>
              <a:ext uri="{FF2B5EF4-FFF2-40B4-BE49-F238E27FC236}">
                <a16:creationId xmlns:a16="http://schemas.microsoft.com/office/drawing/2014/main" id="{F1352C4A-EB08-5C11-329E-11C5CCFC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" r="8161" b="-57"/>
          <a:stretch/>
        </p:blipFill>
        <p:spPr>
          <a:xfrm>
            <a:off x="-2822" y="0"/>
            <a:ext cx="12200010" cy="6865792"/>
          </a:xfrm>
          <a:prstGeom prst="rect">
            <a:avLst/>
          </a:prstGeom>
        </p:spPr>
      </p:pic>
      <p:pic>
        <p:nvPicPr>
          <p:cNvPr id="6" name="Obrázek 6" descr="Obsah obrázku tráva, savci, exteriér, panda velká&#10;&#10;Popis se vygeneroval automaticky.">
            <a:extLst>
              <a:ext uri="{FF2B5EF4-FFF2-40B4-BE49-F238E27FC236}">
                <a16:creationId xmlns:a16="http://schemas.microsoft.com/office/drawing/2014/main" id="{580C824E-4C8E-7B1C-46D2-2F1139F819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3" t="-206" r="54739"/>
          <a:stretch/>
        </p:blipFill>
        <p:spPr>
          <a:xfrm>
            <a:off x="-16933" y="-14111"/>
            <a:ext cx="6036239" cy="68799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7BCC228-04CB-CC21-3B17-DF1D481C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978" y="-1763"/>
            <a:ext cx="5492045" cy="1353785"/>
          </a:xfrm>
        </p:spPr>
        <p:txBody>
          <a:bodyPr/>
          <a:lstStyle/>
          <a:p>
            <a:r>
              <a:rPr lang="cs-CZ" sz="3600" b="1" dirty="0" err="1">
                <a:solidFill>
                  <a:schemeClr val="bg1"/>
                </a:solidFill>
                <a:latin typeface="Arial Nova"/>
                <a:cs typeface="Calibri Light"/>
              </a:rPr>
              <a:t>Ailuropoda</a:t>
            </a:r>
            <a:r>
              <a:rPr lang="cs-CZ" sz="3600" b="1" dirty="0">
                <a:solidFill>
                  <a:schemeClr val="bg1"/>
                </a:solidFill>
                <a:latin typeface="Arial Nova"/>
                <a:cs typeface="Calibri Light"/>
              </a:rPr>
              <a:t> </a:t>
            </a:r>
            <a:r>
              <a:rPr lang="cs-CZ" sz="3600" b="1" dirty="0" err="1">
                <a:solidFill>
                  <a:schemeClr val="bg1"/>
                </a:solidFill>
                <a:latin typeface="Arial Nova"/>
                <a:cs typeface="Calibri Light"/>
              </a:rPr>
              <a:t>melanoleuca</a:t>
            </a:r>
            <a:endParaRPr lang="cs-CZ" sz="3600" b="1" dirty="0">
              <a:solidFill>
                <a:schemeClr val="bg1"/>
              </a:solidFill>
              <a:latin typeface="Arial Nova"/>
              <a:cs typeface="Calibri Ligh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383A1AF-DF4B-7A66-599F-305D3412DE88}"/>
              </a:ext>
            </a:extLst>
          </p:cNvPr>
          <p:cNvSpPr txBox="1"/>
          <p:nvPr/>
        </p:nvSpPr>
        <p:spPr>
          <a:xfrm>
            <a:off x="479777" y="1509888"/>
            <a:ext cx="524933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2000" dirty="0" err="1">
                <a:solidFill>
                  <a:schemeClr val="bg1"/>
                </a:solidFill>
                <a:cs typeface="Calibri"/>
              </a:rPr>
              <a:t>vyše</a:t>
            </a:r>
            <a:r>
              <a:rPr lang="cs-CZ" sz="2000" dirty="0">
                <a:solidFill>
                  <a:schemeClr val="bg1"/>
                </a:solidFill>
                <a:cs typeface="Calibri"/>
              </a:rPr>
              <a:t> 1850 </a:t>
            </a:r>
            <a:r>
              <a:rPr lang="cs-CZ" sz="2000" dirty="0" err="1">
                <a:solidFill>
                  <a:schemeClr val="bg1"/>
                </a:solidFill>
                <a:cs typeface="Calibri"/>
              </a:rPr>
              <a:t>jedincov</a:t>
            </a:r>
            <a:endParaRPr lang="cs-CZ" sz="2000" dirty="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s-CZ" sz="2000" dirty="0">
                <a:solidFill>
                  <a:schemeClr val="bg1"/>
                </a:solidFill>
                <a:cs typeface="Calibri"/>
              </a:rPr>
              <a:t>horské pásma Číny</a:t>
            </a:r>
          </a:p>
          <a:p>
            <a:pPr marL="285750" indent="-285750">
              <a:buFont typeface="Arial"/>
              <a:buChar char="•"/>
            </a:pPr>
            <a:r>
              <a:rPr lang="cs-CZ" sz="2000" dirty="0">
                <a:solidFill>
                  <a:schemeClr val="bg1"/>
                </a:solidFill>
                <a:cs typeface="Calibri"/>
              </a:rPr>
              <a:t>v </a:t>
            </a:r>
            <a:r>
              <a:rPr lang="cs-CZ" sz="2000" dirty="0" err="1">
                <a:solidFill>
                  <a:schemeClr val="bg1"/>
                </a:solidFill>
                <a:cs typeface="Calibri"/>
              </a:rPr>
              <a:t>dospelosti</a:t>
            </a:r>
            <a:r>
              <a:rPr lang="cs-CZ" sz="2000" dirty="0">
                <a:solidFill>
                  <a:schemeClr val="bg1"/>
                </a:solidFill>
                <a:cs typeface="Calibri"/>
              </a:rPr>
              <a:t> 120-190cm, 70-160kg</a:t>
            </a:r>
          </a:p>
          <a:p>
            <a:pPr marL="285750" indent="-285750">
              <a:buFont typeface="Arial"/>
              <a:buChar char="•"/>
            </a:pPr>
            <a:r>
              <a:rPr lang="cs-CZ" sz="2000" dirty="0">
                <a:solidFill>
                  <a:schemeClr val="bg1"/>
                </a:solidFill>
                <a:cs typeface="Calibri"/>
              </a:rPr>
              <a:t>samice </a:t>
            </a:r>
            <a:r>
              <a:rPr lang="cs-CZ" sz="2000" dirty="0" err="1">
                <a:solidFill>
                  <a:schemeClr val="bg1"/>
                </a:solidFill>
                <a:cs typeface="Calibri"/>
              </a:rPr>
              <a:t>rodia</a:t>
            </a:r>
            <a:r>
              <a:rPr lang="cs-CZ" sz="2000" dirty="0">
                <a:solidFill>
                  <a:schemeClr val="bg1"/>
                </a:solidFill>
                <a:cs typeface="Calibri"/>
              </a:rPr>
              <a:t> raz za 2 roky, odložená </a:t>
            </a:r>
            <a:r>
              <a:rPr lang="cs-CZ" sz="2000" dirty="0" err="1">
                <a:solidFill>
                  <a:schemeClr val="bg1"/>
                </a:solidFill>
                <a:cs typeface="Calibri"/>
              </a:rPr>
              <a:t>nidácia</a:t>
            </a:r>
            <a:r>
              <a:rPr lang="cs-CZ" sz="2000" dirty="0">
                <a:solidFill>
                  <a:schemeClr val="bg1"/>
                </a:solidFill>
                <a:cs typeface="Calibri"/>
              </a:rPr>
              <a:t>, </a:t>
            </a:r>
            <a:br>
              <a:rPr lang="cs-CZ" sz="2000" dirty="0">
                <a:cs typeface="Calibri"/>
              </a:rPr>
            </a:br>
            <a:r>
              <a:rPr lang="cs-CZ" sz="2000" dirty="0">
                <a:solidFill>
                  <a:schemeClr val="bg1"/>
                </a:solidFill>
                <a:cs typeface="Calibri"/>
              </a:rPr>
              <a:t>1-3 </a:t>
            </a:r>
            <a:r>
              <a:rPr lang="cs-CZ" sz="2000" dirty="0" err="1">
                <a:solidFill>
                  <a:schemeClr val="bg1"/>
                </a:solidFill>
                <a:cs typeface="Calibri"/>
              </a:rPr>
              <a:t>mláďatá</a:t>
            </a:r>
            <a:r>
              <a:rPr lang="cs-CZ" sz="2000" dirty="0">
                <a:solidFill>
                  <a:schemeClr val="bg1"/>
                </a:solidFill>
                <a:cs typeface="Calibri"/>
              </a:rPr>
              <a:t>, obvykle </a:t>
            </a:r>
            <a:r>
              <a:rPr lang="cs-CZ" sz="2000" dirty="0" err="1">
                <a:solidFill>
                  <a:schemeClr val="bg1"/>
                </a:solidFill>
                <a:cs typeface="Calibri"/>
              </a:rPr>
              <a:t>prežije</a:t>
            </a:r>
            <a:r>
              <a:rPr lang="cs-CZ" sz="2000" dirty="0">
                <a:solidFill>
                  <a:schemeClr val="bg1"/>
                </a:solidFill>
                <a:cs typeface="Calibri"/>
              </a:rPr>
              <a:t> len 1</a:t>
            </a:r>
          </a:p>
          <a:p>
            <a:pPr marL="285750" indent="-285750">
              <a:buFont typeface="Arial"/>
              <a:buChar char="•"/>
            </a:pPr>
            <a:endParaRPr lang="cs-CZ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3802539-7892-ABFD-889F-297998C3E451}"/>
              </a:ext>
            </a:extLst>
          </p:cNvPr>
          <p:cNvSpPr txBox="1"/>
          <p:nvPr/>
        </p:nvSpPr>
        <p:spPr>
          <a:xfrm>
            <a:off x="12192000" y="56444"/>
            <a:ext cx="726722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7200" b="1" dirty="0">
                <a:solidFill>
                  <a:schemeClr val="bg1"/>
                </a:solidFill>
                <a:latin typeface="Calibri"/>
                <a:cs typeface="Calibri"/>
              </a:rPr>
              <a:t>PANDÍ PARADOX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78A7C51-9778-676F-C02E-13F518198536}"/>
              </a:ext>
            </a:extLst>
          </p:cNvPr>
          <p:cNvSpPr txBox="1"/>
          <p:nvPr/>
        </p:nvSpPr>
        <p:spPr>
          <a:xfrm>
            <a:off x="12262555" y="1439334"/>
            <a:ext cx="25964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600" dirty="0">
                <a:solidFill>
                  <a:schemeClr val="bg1"/>
                </a:solidFill>
                <a:cs typeface="Calibri"/>
              </a:rPr>
              <a:t>Rebeka </a:t>
            </a:r>
            <a:r>
              <a:rPr lang="cs-CZ" sz="1600" dirty="0" err="1">
                <a:solidFill>
                  <a:schemeClr val="bg1"/>
                </a:solidFill>
                <a:cs typeface="Calibri"/>
              </a:rPr>
              <a:t>Šinková</a:t>
            </a:r>
            <a:endParaRPr lang="cs-CZ" sz="16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Obrázek 7">
            <a:extLst>
              <a:ext uri="{FF2B5EF4-FFF2-40B4-BE49-F238E27FC236}">
                <a16:creationId xmlns:a16="http://schemas.microsoft.com/office/drawing/2014/main" id="{039C85B4-1DA4-AB92-6931-E7CC9EC7E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067" y="4517664"/>
            <a:ext cx="2743200" cy="1830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Obrázek 4" descr="Obsah obrázku exteriér, rostlina, bambus&#10;&#10;Popis se vygeneroval automaticky.">
            <a:extLst>
              <a:ext uri="{FF2B5EF4-FFF2-40B4-BE49-F238E27FC236}">
                <a16:creationId xmlns:a16="http://schemas.microsoft.com/office/drawing/2014/main" id="{2D29331A-69A2-BECE-5520-1D3088CB93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438" t="-202" r="-5550" b="9879"/>
          <a:stretch/>
        </p:blipFill>
        <p:spPr>
          <a:xfrm>
            <a:off x="12339484" y="-14111"/>
            <a:ext cx="501296" cy="688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2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exteriér, rostlina, bambus&#10;&#10;Popis se vygeneroval automaticky.">
            <a:extLst>
              <a:ext uri="{FF2B5EF4-FFF2-40B4-BE49-F238E27FC236}">
                <a16:creationId xmlns:a16="http://schemas.microsoft.com/office/drawing/2014/main" id="{883D2944-0243-6DE6-2290-FFC9EE3D6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9" name="Obrázek 29" descr="Obsah obrázku strom, exteriér, savci, panda velká&#10;&#10;Popis se vygeneroval automaticky.">
            <a:extLst>
              <a:ext uri="{FF2B5EF4-FFF2-40B4-BE49-F238E27FC236}">
                <a16:creationId xmlns:a16="http://schemas.microsoft.com/office/drawing/2014/main" id="{8550092F-5023-F121-5DB5-56ECC3EE4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397" y="2503040"/>
            <a:ext cx="1343924" cy="14285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Obrázek 6" descr="Obsah obrázku text, interiér&#10;&#10;Popis se vygeneroval automaticky.">
            <a:extLst>
              <a:ext uri="{FF2B5EF4-FFF2-40B4-BE49-F238E27FC236}">
                <a16:creationId xmlns:a16="http://schemas.microsoft.com/office/drawing/2014/main" id="{980425E3-928F-47BB-BA74-5A0BAE211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1" y="2194907"/>
            <a:ext cx="2743200" cy="2087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9" descr="Obsah obrázku text, kniha&#10;&#10;Popis se vygeneroval automaticky.">
            <a:extLst>
              <a:ext uri="{FF2B5EF4-FFF2-40B4-BE49-F238E27FC236}">
                <a16:creationId xmlns:a16="http://schemas.microsoft.com/office/drawing/2014/main" id="{A01A364D-5203-1D66-1381-F7FED305D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545" y="2183829"/>
            <a:ext cx="2906485" cy="2082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7" descr="Obsah obrázku text&#10;&#10;Popis se vygeneroval automaticky.">
            <a:extLst>
              <a:ext uri="{FF2B5EF4-FFF2-40B4-BE49-F238E27FC236}">
                <a16:creationId xmlns:a16="http://schemas.microsoft.com/office/drawing/2014/main" id="{189D45DA-F881-C536-E3CA-D4ECA29A5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3052" y="2799889"/>
            <a:ext cx="730739" cy="845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6AB0163-34D4-54A2-4C0F-AE76100B86F6}"/>
              </a:ext>
            </a:extLst>
          </p:cNvPr>
          <p:cNvSpPr txBox="1"/>
          <p:nvPr/>
        </p:nvSpPr>
        <p:spPr>
          <a:xfrm>
            <a:off x="163285" y="4503964"/>
            <a:ext cx="1183821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  <a:latin typeface="Calibri"/>
                <a:cs typeface="Calibri"/>
              </a:rPr>
              <a:t>    </a:t>
            </a:r>
            <a:r>
              <a:rPr lang="cs-CZ" sz="2000" b="1" dirty="0" err="1">
                <a:solidFill>
                  <a:schemeClr val="bg1"/>
                </a:solidFill>
                <a:latin typeface="Calibri"/>
                <a:cs typeface="Calibri"/>
              </a:rPr>
              <a:t>Kretzoiarctos</a:t>
            </a:r>
            <a:r>
              <a:rPr lang="cs-CZ" sz="2000" b="1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cs-CZ" sz="2000" b="1" dirty="0" err="1">
                <a:solidFill>
                  <a:schemeClr val="bg1"/>
                </a:solidFill>
                <a:latin typeface="Calibri"/>
                <a:cs typeface="Calibri"/>
              </a:rPr>
              <a:t>beatrix</a:t>
            </a:r>
            <a:r>
              <a:rPr lang="cs-CZ" sz="2000" b="1" dirty="0">
                <a:solidFill>
                  <a:schemeClr val="bg1"/>
                </a:solidFill>
                <a:latin typeface="Calibri"/>
                <a:cs typeface="Calibri"/>
              </a:rPr>
              <a:t>                  </a:t>
            </a:r>
            <a:r>
              <a:rPr lang="cs-CZ" sz="2000" b="1" dirty="0" err="1">
                <a:solidFill>
                  <a:schemeClr val="bg1"/>
                </a:solidFill>
                <a:latin typeface="Calibri"/>
                <a:cs typeface="Calibri"/>
              </a:rPr>
              <a:t>Ailuropoda</a:t>
            </a:r>
            <a:r>
              <a:rPr lang="cs-CZ" sz="2000" b="1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cs-CZ" sz="2000" b="1" dirty="0" err="1">
                <a:solidFill>
                  <a:schemeClr val="bg1"/>
                </a:solidFill>
                <a:latin typeface="Calibri"/>
                <a:cs typeface="Calibri"/>
              </a:rPr>
              <a:t>microta</a:t>
            </a:r>
            <a:r>
              <a:rPr lang="cs-CZ" sz="2000" b="1" dirty="0">
                <a:solidFill>
                  <a:schemeClr val="bg1"/>
                </a:solidFill>
                <a:latin typeface="Calibri"/>
                <a:cs typeface="Calibri"/>
              </a:rPr>
              <a:t>                  </a:t>
            </a:r>
            <a:r>
              <a:rPr lang="cs-CZ" sz="2000" b="1" dirty="0" err="1">
                <a:solidFill>
                  <a:schemeClr val="bg1"/>
                </a:solidFill>
                <a:latin typeface="Calibri"/>
                <a:cs typeface="Calibri"/>
              </a:rPr>
              <a:t>Ailuropoda</a:t>
            </a:r>
            <a:r>
              <a:rPr lang="cs-CZ" sz="2000" b="1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cs-CZ" sz="2000" b="1" dirty="0" err="1">
                <a:solidFill>
                  <a:schemeClr val="bg1"/>
                </a:solidFill>
                <a:latin typeface="Calibri"/>
                <a:cs typeface="Calibri"/>
              </a:rPr>
              <a:t>baconi</a:t>
            </a:r>
            <a:r>
              <a:rPr lang="cs-CZ" sz="2000" b="1" dirty="0">
                <a:solidFill>
                  <a:schemeClr val="bg1"/>
                </a:solidFill>
                <a:latin typeface="Calibri"/>
                <a:cs typeface="Calibri"/>
              </a:rPr>
              <a:t>                         </a:t>
            </a:r>
            <a:r>
              <a:rPr lang="cs-CZ" sz="2000" b="1" dirty="0" err="1">
                <a:solidFill>
                  <a:schemeClr val="bg1"/>
                </a:solidFill>
                <a:latin typeface="Calibri"/>
                <a:cs typeface="Calibri"/>
              </a:rPr>
              <a:t>Ailurarctos</a:t>
            </a:r>
            <a:endParaRPr lang="cs-CZ" sz="20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" name="Obrázek 2" descr="Obsah obrázku text, savci, stojící&#10;&#10;Popis se vygeneroval automaticky.">
            <a:extLst>
              <a:ext uri="{FF2B5EF4-FFF2-40B4-BE49-F238E27FC236}">
                <a16:creationId xmlns:a16="http://schemas.microsoft.com/office/drawing/2014/main" id="{B7F1F099-4ACA-E25C-2D24-0CDB9D93F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828" y="2202082"/>
            <a:ext cx="2784021" cy="2086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8" descr="Obsah obrázku strom, medvěd, exteriér, savci&#10;&#10;Popis se vygeneroval automaticky.">
            <a:extLst>
              <a:ext uri="{FF2B5EF4-FFF2-40B4-BE49-F238E27FC236}">
                <a16:creationId xmlns:a16="http://schemas.microsoft.com/office/drawing/2014/main" id="{19ACD4C8-6096-D0F3-1C43-F821EA5988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391" r="11513" b="-654"/>
          <a:stretch/>
        </p:blipFill>
        <p:spPr>
          <a:xfrm>
            <a:off x="9228364" y="2194829"/>
            <a:ext cx="2748452" cy="2100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2971777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4" descr="Obsah obrázku exteriér, rostlina, bambus&#10;&#10;Popis se vygeneroval automaticky.">
            <a:extLst>
              <a:ext uri="{FF2B5EF4-FFF2-40B4-BE49-F238E27FC236}">
                <a16:creationId xmlns:a16="http://schemas.microsoft.com/office/drawing/2014/main" id="{883D2944-0243-6DE6-2290-FFC9EE3D6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Obrázek 6" descr="Obsah obrázku text, interiér&#10;&#10;Popis se vygeneroval automaticky.">
            <a:extLst>
              <a:ext uri="{FF2B5EF4-FFF2-40B4-BE49-F238E27FC236}">
                <a16:creationId xmlns:a16="http://schemas.microsoft.com/office/drawing/2014/main" id="{980425E3-928F-47BB-BA74-5A0BAE21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41954" y="2194907"/>
            <a:ext cx="1698523" cy="1300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8" descr="Obsah obrázku strom, medvěd, exteriér, savci&#10;&#10;Popis se vygeneroval automaticky.">
            <a:extLst>
              <a:ext uri="{FF2B5EF4-FFF2-40B4-BE49-F238E27FC236}">
                <a16:creationId xmlns:a16="http://schemas.microsoft.com/office/drawing/2014/main" id="{19ACD4C8-6096-D0F3-1C43-F821EA5988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91" r="11513" b="-654"/>
          <a:stretch/>
        </p:blipFill>
        <p:spPr>
          <a:xfrm>
            <a:off x="12362396" y="2194829"/>
            <a:ext cx="2748452" cy="2100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9" descr="Obsah obrázku text, kniha&#10;&#10;Popis se vygeneroval automaticky.">
            <a:extLst>
              <a:ext uri="{FF2B5EF4-FFF2-40B4-BE49-F238E27FC236}">
                <a16:creationId xmlns:a16="http://schemas.microsoft.com/office/drawing/2014/main" id="{A01A364D-5203-1D66-1381-F7FED305D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9777" y="2183829"/>
            <a:ext cx="1812647" cy="129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6AB0163-34D4-54A2-4C0F-AE76100B86F6}"/>
              </a:ext>
            </a:extLst>
          </p:cNvPr>
          <p:cNvSpPr txBox="1"/>
          <p:nvPr/>
        </p:nvSpPr>
        <p:spPr>
          <a:xfrm>
            <a:off x="163285" y="6900577"/>
            <a:ext cx="1183821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  <a:latin typeface="Calibri"/>
                <a:cs typeface="Calibri"/>
              </a:rPr>
              <a:t>    </a:t>
            </a:r>
            <a:r>
              <a:rPr lang="cs-CZ" sz="2000" b="1" dirty="0" err="1">
                <a:solidFill>
                  <a:schemeClr val="bg1"/>
                </a:solidFill>
                <a:latin typeface="Calibri"/>
                <a:cs typeface="Calibri"/>
              </a:rPr>
              <a:t>Kretzoiarctos</a:t>
            </a:r>
            <a:r>
              <a:rPr lang="cs-CZ" sz="2000" b="1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cs-CZ" sz="2000" b="1" dirty="0" err="1">
                <a:solidFill>
                  <a:schemeClr val="bg1"/>
                </a:solidFill>
                <a:latin typeface="Calibri"/>
                <a:cs typeface="Calibri"/>
              </a:rPr>
              <a:t>beatrix</a:t>
            </a:r>
            <a:r>
              <a:rPr lang="cs-CZ" sz="2000" b="1" dirty="0">
                <a:solidFill>
                  <a:schemeClr val="bg1"/>
                </a:solidFill>
                <a:latin typeface="Calibri"/>
                <a:cs typeface="Calibri"/>
              </a:rPr>
              <a:t>                  </a:t>
            </a:r>
            <a:r>
              <a:rPr lang="cs-CZ" sz="2000" b="1" dirty="0" err="1">
                <a:solidFill>
                  <a:schemeClr val="bg1"/>
                </a:solidFill>
                <a:latin typeface="Calibri"/>
                <a:cs typeface="Calibri"/>
              </a:rPr>
              <a:t>Ailuropoda</a:t>
            </a:r>
            <a:r>
              <a:rPr lang="cs-CZ" sz="2000" b="1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cs-CZ" sz="2000" b="1" dirty="0" err="1">
                <a:solidFill>
                  <a:schemeClr val="bg1"/>
                </a:solidFill>
                <a:latin typeface="Calibri"/>
                <a:cs typeface="Calibri"/>
              </a:rPr>
              <a:t>microta</a:t>
            </a:r>
            <a:r>
              <a:rPr lang="cs-CZ" sz="2000" b="1" dirty="0">
                <a:solidFill>
                  <a:schemeClr val="bg1"/>
                </a:solidFill>
                <a:latin typeface="Calibri"/>
                <a:cs typeface="Calibri"/>
              </a:rPr>
              <a:t>                  </a:t>
            </a:r>
            <a:r>
              <a:rPr lang="cs-CZ" sz="2000" b="1" dirty="0" err="1">
                <a:solidFill>
                  <a:schemeClr val="bg1"/>
                </a:solidFill>
                <a:latin typeface="Calibri"/>
                <a:cs typeface="Calibri"/>
              </a:rPr>
              <a:t>Ailuropoda</a:t>
            </a:r>
            <a:r>
              <a:rPr lang="cs-CZ" sz="2000" b="1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cs-CZ" sz="2000" b="1" dirty="0" err="1">
                <a:solidFill>
                  <a:schemeClr val="bg1"/>
                </a:solidFill>
                <a:latin typeface="Calibri"/>
                <a:cs typeface="Calibri"/>
              </a:rPr>
              <a:t>baconi</a:t>
            </a:r>
            <a:r>
              <a:rPr lang="cs-CZ" sz="2000" b="1" dirty="0">
                <a:solidFill>
                  <a:schemeClr val="bg1"/>
                </a:solidFill>
                <a:latin typeface="Calibri"/>
                <a:cs typeface="Calibri"/>
              </a:rPr>
              <a:t>                         </a:t>
            </a:r>
            <a:r>
              <a:rPr lang="cs-CZ" sz="2000" b="1" dirty="0" err="1">
                <a:solidFill>
                  <a:schemeClr val="bg1"/>
                </a:solidFill>
                <a:latin typeface="Calibri"/>
                <a:cs typeface="Calibri"/>
              </a:rPr>
              <a:t>Ailurarctos</a:t>
            </a:r>
            <a:endParaRPr lang="cs-CZ" sz="20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" name="Obrázek 2" descr="Obsah obrázku text, savci, stojící&#10;&#10;Popis se vygeneroval automaticky.">
            <a:extLst>
              <a:ext uri="{FF2B5EF4-FFF2-40B4-BE49-F238E27FC236}">
                <a16:creationId xmlns:a16="http://schemas.microsoft.com/office/drawing/2014/main" id="{B7F1F099-4ACA-E25C-2D24-0CDB9D93F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41688" y="2202082"/>
            <a:ext cx="1727054" cy="1299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ázek 4" descr="Obsah obrázku strom, exteriér, savci, panda velká&#10;&#10;Popis se vygeneroval automaticky.">
            <a:extLst>
              <a:ext uri="{FF2B5EF4-FFF2-40B4-BE49-F238E27FC236}">
                <a16:creationId xmlns:a16="http://schemas.microsoft.com/office/drawing/2014/main" id="{16CF16CF-3AFF-230B-C903-ACA7EAC85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2178" y="1356852"/>
            <a:ext cx="4132006" cy="41320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7" descr="Obsah obrázku text&#10;&#10;Popis se vygeneroval automaticky.">
            <a:extLst>
              <a:ext uri="{FF2B5EF4-FFF2-40B4-BE49-F238E27FC236}">
                <a16:creationId xmlns:a16="http://schemas.microsoft.com/office/drawing/2014/main" id="{83951A88-BDB9-F446-054D-DC53A315B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4437" y="1363812"/>
            <a:ext cx="3593123" cy="41375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8095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tráva, exteriér, černá, panda velká&#10;&#10;Popis se vygeneroval automaticky.">
            <a:extLst>
              <a:ext uri="{FF2B5EF4-FFF2-40B4-BE49-F238E27FC236}">
                <a16:creationId xmlns:a16="http://schemas.microsoft.com/office/drawing/2014/main" id="{EE07EDFF-945A-4404-8930-D0B9736B2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5"/>
          <a:stretch/>
        </p:blipFill>
        <p:spPr>
          <a:xfrm>
            <a:off x="-2822" y="-2277"/>
            <a:ext cx="12268199" cy="6864791"/>
          </a:xfrm>
          <a:prstGeom prst="rect">
            <a:avLst/>
          </a:prstGeom>
        </p:spPr>
      </p:pic>
      <p:pic>
        <p:nvPicPr>
          <p:cNvPr id="6" name="Obrázek 6" descr="Obsah obrázku měkkýši, tmavé&#10;&#10;Popis se vygeneroval automaticky.">
            <a:extLst>
              <a:ext uri="{FF2B5EF4-FFF2-40B4-BE49-F238E27FC236}">
                <a16:creationId xmlns:a16="http://schemas.microsoft.com/office/drawing/2014/main" id="{2F79E153-41D1-8314-51D2-4462E62DF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514" y="1893711"/>
            <a:ext cx="5438419" cy="3635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955A2C9-810D-C1B1-5A88-FC96BA189C69}"/>
              </a:ext>
            </a:extLst>
          </p:cNvPr>
          <p:cNvSpPr txBox="1"/>
          <p:nvPr/>
        </p:nvSpPr>
        <p:spPr>
          <a:xfrm>
            <a:off x="7154331" y="1157111"/>
            <a:ext cx="40357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ea typeface="+mn-lt"/>
                <a:cs typeface="+mn-lt"/>
              </a:rPr>
              <a:t> I 3/3, C 1/1, P 4/4, M 2/3 = 42</a:t>
            </a:r>
            <a:endParaRPr lang="cs-CZ" sz="24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5671674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tráva, exteriér, černá, panda velká&#10;&#10;Popis se vygeneroval automaticky.">
            <a:extLst>
              <a:ext uri="{FF2B5EF4-FFF2-40B4-BE49-F238E27FC236}">
                <a16:creationId xmlns:a16="http://schemas.microsoft.com/office/drawing/2014/main" id="{EE07EDFF-945A-4404-8930-D0B9736B2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5"/>
          <a:stretch/>
        </p:blipFill>
        <p:spPr>
          <a:xfrm>
            <a:off x="-2822" y="-2277"/>
            <a:ext cx="12268199" cy="6864791"/>
          </a:xfrm>
          <a:prstGeom prst="rect">
            <a:avLst/>
          </a:prstGeom>
        </p:spPr>
      </p:pic>
      <p:pic>
        <p:nvPicPr>
          <p:cNvPr id="2" name="Obrázek 2">
            <a:extLst>
              <a:ext uri="{FF2B5EF4-FFF2-40B4-BE49-F238E27FC236}">
                <a16:creationId xmlns:a16="http://schemas.microsoft.com/office/drawing/2014/main" id="{518E3CE4-DFE2-9D59-72D7-9147EF75A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091" y="1574013"/>
            <a:ext cx="5517660" cy="4969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90CC091-D8D3-29C6-A764-AE51D7BBCFE9}"/>
              </a:ext>
            </a:extLst>
          </p:cNvPr>
          <p:cNvSpPr txBox="1"/>
          <p:nvPr/>
        </p:nvSpPr>
        <p:spPr>
          <a:xfrm>
            <a:off x="6193692" y="151422"/>
            <a:ext cx="607890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Carnivora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 = panda- málo baktérií schopných </a:t>
            </a:r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trávenia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 celulózy, kratší </a:t>
            </a:r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tráviaci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 trakt</a:t>
            </a:r>
            <a:b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</a:br>
            <a:endParaRPr lang="cs-CZ" sz="1600" b="1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Herbivora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- mnoho baktérií schopných </a:t>
            </a:r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trávenia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 celulózy, </a:t>
            </a:r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dlhší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tráviaci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 trakt → </a:t>
            </a:r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fermentácia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 b. </a:t>
            </a:r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stien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rastlín</a:t>
            </a:r>
            <a:endParaRPr lang="cs-CZ" sz="16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353486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tráva, exteriér, černá, panda velká&#10;&#10;Popis se vygeneroval automaticky.">
            <a:extLst>
              <a:ext uri="{FF2B5EF4-FFF2-40B4-BE49-F238E27FC236}">
                <a16:creationId xmlns:a16="http://schemas.microsoft.com/office/drawing/2014/main" id="{EE07EDFF-945A-4404-8930-D0B9736B2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5"/>
          <a:stretch/>
        </p:blipFill>
        <p:spPr>
          <a:xfrm>
            <a:off x="-2822" y="-2277"/>
            <a:ext cx="12268199" cy="6864791"/>
          </a:xfrm>
          <a:prstGeom prst="rect">
            <a:avLst/>
          </a:prstGeom>
        </p:spPr>
      </p:pic>
      <p:pic>
        <p:nvPicPr>
          <p:cNvPr id="2" name="Obrázek 2">
            <a:extLst>
              <a:ext uri="{FF2B5EF4-FFF2-40B4-BE49-F238E27FC236}">
                <a16:creationId xmlns:a16="http://schemas.microsoft.com/office/drawing/2014/main" id="{7488B7C9-A621-6A13-67AE-C2E892736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067" y="1731725"/>
            <a:ext cx="5762977" cy="3860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367AB02-53E0-3195-D31B-A7BB65384738}"/>
              </a:ext>
            </a:extLst>
          </p:cNvPr>
          <p:cNvSpPr txBox="1"/>
          <p:nvPr/>
        </p:nvSpPr>
        <p:spPr>
          <a:xfrm>
            <a:off x="6193692" y="219806"/>
            <a:ext cx="607890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Carnivora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 = panda- málo baktérií schopných </a:t>
            </a:r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trávenia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 celulózy, kratší </a:t>
            </a:r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tráviaci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 trakt</a:t>
            </a:r>
            <a:b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</a:br>
            <a:endParaRPr lang="cs-CZ" sz="1600" b="1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Herbivora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- mnoho baktérií schopných </a:t>
            </a:r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trávenia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 celulózy, </a:t>
            </a:r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dlhší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tráviaci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 trakt → </a:t>
            </a:r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fermentácia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 b. </a:t>
            </a:r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stien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b="1" dirty="0" err="1">
                <a:solidFill>
                  <a:schemeClr val="bg1"/>
                </a:solidFill>
                <a:ea typeface="+mn-lt"/>
                <a:cs typeface="+mn-lt"/>
              </a:rPr>
              <a:t>rastlín</a:t>
            </a:r>
            <a:endParaRPr lang="cs-CZ" sz="16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456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tráva, exteriér, černá, panda velká&#10;&#10;Popis se vygeneroval automaticky.">
            <a:extLst>
              <a:ext uri="{FF2B5EF4-FFF2-40B4-BE49-F238E27FC236}">
                <a16:creationId xmlns:a16="http://schemas.microsoft.com/office/drawing/2014/main" id="{EE07EDFF-945A-4404-8930-D0B9736B2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5"/>
          <a:stretch/>
        </p:blipFill>
        <p:spPr>
          <a:xfrm>
            <a:off x="-2822" y="-2277"/>
            <a:ext cx="12268199" cy="6864791"/>
          </a:xfrm>
          <a:prstGeom prst="rect">
            <a:avLst/>
          </a:prstGeom>
        </p:spPr>
      </p:pic>
      <p:pic>
        <p:nvPicPr>
          <p:cNvPr id="3" name="Obrázek 3" descr="Obsah obrázku osoba, ruka&#10;&#10;Popis se vygeneroval automaticky.">
            <a:extLst>
              <a:ext uri="{FF2B5EF4-FFF2-40B4-BE49-F238E27FC236}">
                <a16:creationId xmlns:a16="http://schemas.microsoft.com/office/drawing/2014/main" id="{D8C96F6F-4EC4-B507-8DF6-A201E4493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627" y="1606545"/>
            <a:ext cx="5459359" cy="3644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93D5D54-1A64-E889-166C-17EE1D7F7388}"/>
              </a:ext>
            </a:extLst>
          </p:cNvPr>
          <p:cNvSpPr txBox="1"/>
          <p:nvPr/>
        </p:nvSpPr>
        <p:spPr>
          <a:xfrm>
            <a:off x="6386633" y="376115"/>
            <a:ext cx="534865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12-38kg bambusu → 20% </a:t>
            </a:r>
            <a:r>
              <a:rPr lang="cs-CZ" sz="2000" b="1" dirty="0" err="1">
                <a:solidFill>
                  <a:schemeClr val="bg1"/>
                </a:solidFill>
                <a:ea typeface="+mn-lt"/>
                <a:cs typeface="+mn-lt"/>
              </a:rPr>
              <a:t>strávenej</a:t>
            </a: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 sušiny</a:t>
            </a:r>
            <a:endParaRPr lang="cs-CZ" sz="200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s-CZ" sz="2000" b="1" dirty="0" err="1">
                <a:solidFill>
                  <a:schemeClr val="bg1"/>
                </a:solidFill>
                <a:ea typeface="+mn-lt"/>
                <a:cs typeface="+mn-lt"/>
              </a:rPr>
              <a:t>defekácia</a:t>
            </a: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 až 50x za </a:t>
            </a:r>
            <a:r>
              <a:rPr lang="cs-CZ" sz="2000" b="1" dirty="0" err="1">
                <a:solidFill>
                  <a:schemeClr val="bg1"/>
                </a:solidFill>
                <a:ea typeface="+mn-lt"/>
                <a:cs typeface="+mn-lt"/>
              </a:rPr>
              <a:t>deň</a:t>
            </a: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, až 20kg trusu</a:t>
            </a:r>
          </a:p>
        </p:txBody>
      </p:sp>
    </p:spTree>
    <p:extLst>
      <p:ext uri="{BB962C8B-B14F-4D97-AF65-F5344CB8AC3E}">
        <p14:creationId xmlns:p14="http://schemas.microsoft.com/office/powerpoint/2010/main" val="400090032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tráva, exteriér, černá, panda velká&#10;&#10;Popis se vygeneroval automaticky.">
            <a:extLst>
              <a:ext uri="{FF2B5EF4-FFF2-40B4-BE49-F238E27FC236}">
                <a16:creationId xmlns:a16="http://schemas.microsoft.com/office/drawing/2014/main" id="{EE07EDFF-945A-4404-8930-D0B9736B2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5"/>
          <a:stretch/>
        </p:blipFill>
        <p:spPr>
          <a:xfrm>
            <a:off x="-2822" y="-2277"/>
            <a:ext cx="12268199" cy="6864791"/>
          </a:xfrm>
          <a:prstGeom prst="rect">
            <a:avLst/>
          </a:prstGeom>
        </p:spPr>
      </p:pic>
      <p:pic>
        <p:nvPicPr>
          <p:cNvPr id="2" name="Obrázek 3" descr="Obsah obrázku exteriér, strom, savci, černá&#10;&#10;Popis se vygeneroval automaticky.">
            <a:extLst>
              <a:ext uri="{FF2B5EF4-FFF2-40B4-BE49-F238E27FC236}">
                <a16:creationId xmlns:a16="http://schemas.microsoft.com/office/drawing/2014/main" id="{B738A154-A33A-1B65-3528-BD9CB8F6C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423" y="1772368"/>
            <a:ext cx="3583354" cy="4896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FC036C5-DD1C-7327-1F8B-E453FD851C89}"/>
              </a:ext>
            </a:extLst>
          </p:cNvPr>
          <p:cNvSpPr txBox="1"/>
          <p:nvPr/>
        </p:nvSpPr>
        <p:spPr>
          <a:xfrm>
            <a:off x="6337788" y="327268"/>
            <a:ext cx="585665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2000" b="1" dirty="0" err="1">
                <a:solidFill>
                  <a:schemeClr val="bg1"/>
                </a:solidFill>
                <a:ea typeface="+mn-lt"/>
                <a:cs typeface="+mn-lt"/>
              </a:rPr>
              <a:t>konzumácia</a:t>
            </a: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a typeface="+mn-lt"/>
                <a:cs typeface="+mn-lt"/>
              </a:rPr>
              <a:t>rôznych</a:t>
            </a: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 častí bambusu </a:t>
            </a:r>
            <a:r>
              <a:rPr lang="cs-CZ" sz="2000" b="1" dirty="0" err="1">
                <a:solidFill>
                  <a:schemeClr val="bg1"/>
                </a:solidFill>
                <a:ea typeface="+mn-lt"/>
                <a:cs typeface="+mn-lt"/>
              </a:rPr>
              <a:t>počas</a:t>
            </a: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 roka</a:t>
            </a:r>
            <a:endParaRPr lang="cs-CZ" sz="200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50% </a:t>
            </a:r>
            <a:r>
              <a:rPr lang="cs-CZ" sz="2000" b="1" dirty="0" err="1">
                <a:solidFill>
                  <a:schemeClr val="bg1"/>
                </a:solidFill>
                <a:ea typeface="+mn-lt"/>
                <a:cs typeface="+mn-lt"/>
              </a:rPr>
              <a:t>nutričnej</a:t>
            </a: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 energie z bambusu = </a:t>
            </a:r>
            <a:r>
              <a:rPr lang="cs-CZ" sz="2000" b="1" dirty="0" err="1">
                <a:solidFill>
                  <a:schemeClr val="bg1"/>
                </a:solidFill>
                <a:ea typeface="+mn-lt"/>
                <a:cs typeface="+mn-lt"/>
              </a:rPr>
              <a:t>hyperkarnivora</a:t>
            </a:r>
            <a:endParaRPr lang="cs-CZ" sz="2000" b="1" dirty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66mg kyanidu </a:t>
            </a:r>
            <a:r>
              <a:rPr lang="cs-CZ" sz="2000" b="1" dirty="0" err="1">
                <a:solidFill>
                  <a:schemeClr val="bg1"/>
                </a:solidFill>
                <a:ea typeface="+mn-lt"/>
                <a:cs typeface="+mn-lt"/>
              </a:rPr>
              <a:t>denne</a:t>
            </a:r>
            <a:r>
              <a:rPr lang="cs-CZ" sz="1600" b="1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76648231"/>
      </p:ext>
    </p:extLst>
  </p:cSld>
  <p:clrMapOvr>
    <a:masterClrMapping/>
  </p:clrMapOvr>
  <p:transition spd="slow">
    <p:cover dir="r"/>
  </p:transition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Motiv systému Office</vt:lpstr>
      <vt:lpstr>Ailuropoda melanoleuca</vt:lpstr>
      <vt:lpstr>Ailuropoda melanoleuca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Ďakujem za pozornosť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Rebeka Šinková</cp:lastModifiedBy>
  <cp:revision>481</cp:revision>
  <dcterms:created xsi:type="dcterms:W3CDTF">2022-12-30T20:14:45Z</dcterms:created>
  <dcterms:modified xsi:type="dcterms:W3CDTF">2023-01-18T13:53:13Z</dcterms:modified>
</cp:coreProperties>
</file>