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0" r:id="rId2"/>
    <p:sldId id="257" r:id="rId3"/>
    <p:sldId id="258" r:id="rId4"/>
    <p:sldId id="256" r:id="rId5"/>
    <p:sldId id="259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C6C6B-1145-477D-8CF8-10B3FE5EF167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88625-9111-49B3-B553-01233F12B3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/>
              <a:t>Detekce </a:t>
            </a:r>
            <a:r>
              <a:rPr lang="cs-CZ" dirty="0" err="1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Rod </a:t>
            </a:r>
          </a:p>
          <a:p>
            <a:r>
              <a:rPr lang="cs-CZ" sz="3200" dirty="0"/>
              <a:t>1. </a:t>
            </a:r>
            <a:r>
              <a:rPr lang="cs-CZ" sz="3200" i="1" dirty="0">
                <a:solidFill>
                  <a:srgbClr val="FF0000"/>
                </a:solidFill>
              </a:rPr>
              <a:t>Treponema </a:t>
            </a:r>
            <a:r>
              <a:rPr lang="cs-CZ" sz="3200" i="1" dirty="0" err="1">
                <a:solidFill>
                  <a:srgbClr val="FF0000"/>
                </a:solidFill>
              </a:rPr>
              <a:t>pallidum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(syfilis) turbidimetrie, latexová aglutinace, </a:t>
            </a:r>
            <a:r>
              <a:rPr lang="cs-CZ" sz="3200" dirty="0" err="1"/>
              <a:t>elektrochemiluminiscence</a:t>
            </a:r>
            <a:endParaRPr lang="cs-CZ" sz="3200" dirty="0"/>
          </a:p>
          <a:p>
            <a:r>
              <a:rPr lang="cs-CZ" sz="3200" dirty="0"/>
              <a:t>2. </a:t>
            </a:r>
            <a:r>
              <a:rPr lang="cs-CZ" sz="3200" i="1" dirty="0">
                <a:solidFill>
                  <a:srgbClr val="FF0000"/>
                </a:solidFill>
              </a:rPr>
              <a:t>Leptospira </a:t>
            </a:r>
            <a:r>
              <a:rPr lang="cs-CZ" sz="3200" i="1" dirty="0" err="1">
                <a:solidFill>
                  <a:srgbClr val="FF0000"/>
                </a:solidFill>
              </a:rPr>
              <a:t>interrogans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dirty="0" err="1"/>
              <a:t>sensu</a:t>
            </a:r>
            <a:r>
              <a:rPr lang="cs-CZ" sz="3200" dirty="0"/>
              <a:t> lato – (leptospiróza) MAT</a:t>
            </a:r>
          </a:p>
          <a:p>
            <a:r>
              <a:rPr lang="cs-CZ" sz="3200" dirty="0"/>
              <a:t>3. </a:t>
            </a:r>
            <a:r>
              <a:rPr lang="cs-CZ" sz="3200" i="1" dirty="0" err="1">
                <a:solidFill>
                  <a:srgbClr val="FF0000"/>
                </a:solidFill>
              </a:rPr>
              <a:t>Borrelia</a:t>
            </a:r>
            <a:r>
              <a:rPr lang="cs-CZ" sz="3200" i="1" dirty="0">
                <a:solidFill>
                  <a:srgbClr val="FF0000"/>
                </a:solidFill>
              </a:rPr>
              <a:t> </a:t>
            </a:r>
            <a:r>
              <a:rPr lang="cs-CZ" sz="3200" i="1" dirty="0" err="1">
                <a:solidFill>
                  <a:srgbClr val="FF0000"/>
                </a:solidFill>
              </a:rPr>
              <a:t>burgdorferi</a:t>
            </a:r>
            <a:r>
              <a:rPr lang="cs-CZ" sz="3200" i="1" dirty="0"/>
              <a:t> </a:t>
            </a:r>
            <a:r>
              <a:rPr lang="cs-CZ" sz="3200" dirty="0" err="1"/>
              <a:t>sensu</a:t>
            </a:r>
            <a:r>
              <a:rPr lang="cs-CZ" sz="3200" dirty="0"/>
              <a:t> lato – (borelióza) ELISA, WB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3446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Leptospira </a:t>
            </a:r>
            <a:r>
              <a:rPr lang="cs-CZ" i="1" dirty="0" err="1"/>
              <a:t>interrogans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/>
              <a:t>Treponema </a:t>
            </a:r>
            <a:r>
              <a:rPr lang="cs-CZ" i="1" dirty="0" err="1"/>
              <a:t>pallidum</a:t>
            </a:r>
            <a:r>
              <a:rPr lang="cs-CZ" i="1" dirty="0"/>
              <a:t>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val="77744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Detekce treponemové infekce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i="1" dirty="0" err="1">
                <a:solidFill>
                  <a:srgbClr val="0070C0"/>
                </a:solidFill>
              </a:rPr>
              <a:t>Trepomena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b="1" i="1" dirty="0" err="1">
                <a:solidFill>
                  <a:srgbClr val="0070C0"/>
                </a:solidFill>
              </a:rPr>
              <a:t>pallidum</a:t>
            </a:r>
            <a:r>
              <a:rPr lang="cs-CZ" dirty="0"/>
              <a:t>-původce </a:t>
            </a:r>
            <a:r>
              <a:rPr lang="cs-CZ" b="1" dirty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/>
              <a:t>Např. V r. 2012 hlášeno dalších </a:t>
            </a:r>
            <a:r>
              <a:rPr lang="cs-CZ" b="1" dirty="0">
                <a:solidFill>
                  <a:srgbClr val="0070C0"/>
                </a:solidFill>
              </a:rPr>
              <a:t>12 milionů</a:t>
            </a:r>
            <a:r>
              <a:rPr lang="cs-CZ" dirty="0"/>
              <a:t> nemocných (WHO), rozvojové země</a:t>
            </a:r>
          </a:p>
          <a:p>
            <a:r>
              <a:rPr lang="cs-CZ" dirty="0">
                <a:solidFill>
                  <a:srgbClr val="C00000"/>
                </a:solidFill>
              </a:rPr>
              <a:t>Přenos:</a:t>
            </a:r>
            <a:r>
              <a:rPr lang="cs-CZ" dirty="0"/>
              <a:t> pohlavní styk</a:t>
            </a:r>
          </a:p>
          <a:p>
            <a:r>
              <a:rPr lang="cs-CZ" dirty="0"/>
              <a:t>Z matky na plod</a:t>
            </a:r>
          </a:p>
          <a:p>
            <a:r>
              <a:rPr lang="cs-CZ" dirty="0"/>
              <a:t>Krevní transfuze</a:t>
            </a:r>
          </a:p>
          <a:p>
            <a:r>
              <a:rPr lang="cs-CZ" dirty="0"/>
              <a:t>Transplantace</a:t>
            </a:r>
          </a:p>
          <a:p>
            <a:r>
              <a:rPr lang="cs-CZ" dirty="0"/>
              <a:t>Tvorba Ab: 2 týdny trvá vytvoření </a:t>
            </a:r>
            <a:r>
              <a:rPr lang="cs-CZ" dirty="0" err="1">
                <a:solidFill>
                  <a:srgbClr val="C00000"/>
                </a:solidFill>
              </a:rPr>
              <a:t>IgM</a:t>
            </a:r>
            <a:r>
              <a:rPr lang="cs-CZ" dirty="0"/>
              <a:t>, 2 – 3 týdny </a:t>
            </a:r>
            <a:r>
              <a:rPr lang="cs-CZ" dirty="0" err="1">
                <a:solidFill>
                  <a:srgbClr val="C00000"/>
                </a:solidFill>
              </a:rPr>
              <a:t>IgG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Ab zaměřené proti </a:t>
            </a:r>
            <a:r>
              <a:rPr lang="cs-CZ" dirty="0" err="1"/>
              <a:t>fosfolipidovým</a:t>
            </a:r>
            <a:r>
              <a:rPr lang="cs-CZ" dirty="0"/>
              <a:t> </a:t>
            </a:r>
            <a:r>
              <a:rPr lang="cs-CZ" dirty="0" err="1"/>
              <a:t>Ag</a:t>
            </a:r>
            <a:r>
              <a:rPr lang="cs-CZ" dirty="0"/>
              <a:t> na povrchu </a:t>
            </a:r>
            <a:r>
              <a:rPr lang="cs-CZ" i="1" dirty="0"/>
              <a:t>T.</a:t>
            </a:r>
            <a:r>
              <a:rPr lang="cs-CZ" dirty="0"/>
              <a:t> </a:t>
            </a:r>
            <a:r>
              <a:rPr lang="cs-CZ" i="1" dirty="0" err="1"/>
              <a:t>Pallidum</a:t>
            </a:r>
            <a:r>
              <a:rPr lang="cs-CZ" dirty="0"/>
              <a:t>, reakce Ab zkříženě reaguje s </a:t>
            </a:r>
            <a:r>
              <a:rPr lang="cs-CZ" dirty="0" err="1"/>
              <a:t>kardiolipinem</a:t>
            </a:r>
            <a:r>
              <a:rPr lang="cs-CZ" dirty="0"/>
              <a:t>, který se uvolňuje, když treponema poškodí hostitelské buňky</a:t>
            </a:r>
          </a:p>
        </p:txBody>
      </p:sp>
    </p:spTree>
    <p:extLst>
      <p:ext uri="{BB962C8B-B14F-4D97-AF65-F5344CB8AC3E}">
        <p14:creationId xmlns:p14="http://schemas.microsoft.com/office/powerpoint/2010/main" val="225620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detekce treponemové infekce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</a:t>
            </a:r>
            <a:r>
              <a:rPr lang="cs-CZ" dirty="0" err="1"/>
              <a:t>Netreponemový</a:t>
            </a:r>
            <a:r>
              <a:rPr lang="cs-CZ" dirty="0"/>
              <a:t> test </a:t>
            </a:r>
            <a:r>
              <a:rPr lang="cs-CZ" b="1" dirty="0">
                <a:solidFill>
                  <a:srgbClr val="0070C0"/>
                </a:solidFill>
              </a:rPr>
              <a:t>RPR</a:t>
            </a:r>
            <a:r>
              <a:rPr lang="cs-CZ" dirty="0"/>
              <a:t>- nespecifický rychlý </a:t>
            </a:r>
            <a:r>
              <a:rPr lang="cs-CZ" dirty="0" err="1"/>
              <a:t>reaginový</a:t>
            </a:r>
            <a:r>
              <a:rPr lang="cs-CZ" dirty="0"/>
              <a:t> test z plazmy- detekce vzniklých IK zákalovou reakcí, tj. turbidimetrií</a:t>
            </a:r>
          </a:p>
          <a:p>
            <a:endParaRPr lang="cs-CZ" dirty="0"/>
          </a:p>
          <a:p>
            <a:r>
              <a:rPr lang="cs-CZ" dirty="0"/>
              <a:t>2. Treponemový test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/>
              <a:t>-</a:t>
            </a:r>
            <a:r>
              <a:rPr lang="cs-CZ" i="1" dirty="0" err="1"/>
              <a:t>T.pallidum</a:t>
            </a:r>
            <a:r>
              <a:rPr lang="cs-CZ" dirty="0"/>
              <a:t> latexová aglutinace, latex +</a:t>
            </a:r>
            <a:r>
              <a:rPr lang="cs-CZ" dirty="0" err="1"/>
              <a:t>Ag</a:t>
            </a:r>
            <a:r>
              <a:rPr lang="cs-CZ" dirty="0"/>
              <a:t> – komplex vychytává Ab pacienta</a:t>
            </a:r>
          </a:p>
          <a:p>
            <a:r>
              <a:rPr lang="cs-CZ" dirty="0"/>
              <a:t>EIA metoda, FIA metoda</a:t>
            </a:r>
          </a:p>
          <a:p>
            <a:pPr>
              <a:buNone/>
            </a:pPr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Nově</a:t>
            </a:r>
            <a:r>
              <a:rPr lang="cs-CZ" dirty="0"/>
              <a:t> – přímá reakce: </a:t>
            </a:r>
            <a:r>
              <a:rPr lang="cs-CZ" dirty="0" err="1"/>
              <a:t>Ag</a:t>
            </a:r>
            <a:r>
              <a:rPr lang="cs-CZ" dirty="0"/>
              <a:t> navázaný na pevný nosič a označený biotinem  (konjugát)– vychytává Ab – 1. inkubace, vznik IK- magnetická fáze +</a:t>
            </a:r>
            <a:r>
              <a:rPr lang="cs-CZ" dirty="0" err="1"/>
              <a:t>luminol</a:t>
            </a:r>
            <a:r>
              <a:rPr lang="cs-CZ" dirty="0"/>
              <a:t> - 2. inkubace a  detekce </a:t>
            </a:r>
            <a:r>
              <a:rPr lang="cs-CZ" b="1" dirty="0" err="1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/>
              <a:t>Dynamika tvorby Ab</a:t>
            </a:r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/>
              <a:t>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dirty="0"/>
              <a:t>Mikroskopický aglutinační test – specifické Ab (</a:t>
            </a:r>
            <a:r>
              <a:rPr lang="cs-CZ" dirty="0" err="1"/>
              <a:t>IgM</a:t>
            </a:r>
            <a:r>
              <a:rPr lang="cs-CZ" dirty="0"/>
              <a:t> i </a:t>
            </a:r>
            <a:r>
              <a:rPr lang="cs-CZ" dirty="0" err="1"/>
              <a:t>IgG</a:t>
            </a:r>
            <a:r>
              <a:rPr lang="cs-CZ" dirty="0"/>
              <a:t>)proti konkrétnímu </a:t>
            </a:r>
            <a:r>
              <a:rPr lang="cs-CZ" dirty="0" err="1"/>
              <a:t>sérovaru</a:t>
            </a:r>
            <a:r>
              <a:rPr lang="cs-CZ" dirty="0"/>
              <a:t> </a:t>
            </a:r>
            <a:r>
              <a:rPr lang="cs-CZ" dirty="0" err="1"/>
              <a:t>L.i.s.l</a:t>
            </a:r>
            <a:r>
              <a:rPr lang="cs-CZ" dirty="0"/>
              <a:t>.</a:t>
            </a:r>
          </a:p>
          <a:p>
            <a:r>
              <a:rPr lang="cs-CZ" dirty="0"/>
              <a:t>Kultivace </a:t>
            </a:r>
            <a:r>
              <a:rPr lang="cs-CZ" dirty="0" err="1"/>
              <a:t>sérovarů</a:t>
            </a:r>
            <a:endParaRPr lang="cs-CZ" dirty="0"/>
          </a:p>
          <a:p>
            <a:r>
              <a:rPr lang="cs-CZ" dirty="0" err="1"/>
              <a:t>Ag</a:t>
            </a:r>
            <a:r>
              <a:rPr lang="cs-CZ" dirty="0"/>
              <a:t> + vzorek ředěného séra, otisk srdce na filtr. papíru atd.</a:t>
            </a:r>
          </a:p>
          <a:p>
            <a:r>
              <a:rPr lang="cs-CZ" dirty="0"/>
              <a:t>Mikroskopie v zástinu</a:t>
            </a:r>
          </a:p>
          <a:p>
            <a:r>
              <a:rPr lang="cs-CZ" dirty="0"/>
              <a:t>Ředěný pozitivní vzorek- aglutinace více než 50% leptospir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6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Borrelia</a:t>
            </a:r>
            <a:r>
              <a:rPr lang="cs-CZ" i="1" dirty="0"/>
              <a:t> </a:t>
            </a:r>
            <a:r>
              <a:rPr lang="cs-CZ" i="1" dirty="0" err="1"/>
              <a:t>burgdorferi</a:t>
            </a:r>
            <a:r>
              <a:rPr lang="cs-CZ" i="1" dirty="0"/>
              <a:t> </a:t>
            </a:r>
            <a:r>
              <a:rPr lang="cs-CZ" dirty="0" err="1"/>
              <a:t>s.l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Laboratorní detekci lze provádět pomocí metod přímých (A), kdy detekujeme bakterie nebo jejich nukleové kyseliny a nepřímých (B), založených na imunitních mechanismech</a:t>
            </a:r>
          </a:p>
          <a:p>
            <a:pPr marL="0" indent="0">
              <a:buNone/>
            </a:pPr>
            <a:r>
              <a:rPr lang="cs-CZ" dirty="0"/>
              <a:t>A) Přímé</a:t>
            </a:r>
          </a:p>
          <a:p>
            <a:r>
              <a:rPr lang="cs-CZ" dirty="0"/>
              <a:t>Kultivace, PCR, DFM, elektronová mikroskopie</a:t>
            </a:r>
          </a:p>
          <a:p>
            <a:r>
              <a:rPr lang="cs-CZ" dirty="0"/>
              <a:t>Vzorky: krev, míšní mok, moč</a:t>
            </a:r>
          </a:p>
          <a:p>
            <a:pPr marL="0" indent="0">
              <a:buNone/>
            </a:pPr>
            <a:r>
              <a:rPr lang="cs-CZ" dirty="0"/>
              <a:t>B) Nepřímé</a:t>
            </a:r>
          </a:p>
          <a:p>
            <a:pPr marL="0" indent="0">
              <a:buNone/>
            </a:pPr>
            <a:r>
              <a:rPr lang="cs-CZ" dirty="0"/>
              <a:t>Pomocí nepřímého průkazu se snažíme prokázat infekční agens dle stop, které toto agens zanechalo v organismu. Nejčastěji dochází k nálezu protilátek, vzácněji k průkazu specifické buněčné imunity</a:t>
            </a:r>
          </a:p>
          <a:p>
            <a:pPr marL="0" indent="0">
              <a:buNone/>
            </a:pPr>
            <a:r>
              <a:rPr lang="cs-CZ" dirty="0"/>
              <a:t>Sérologické reakce průkaz </a:t>
            </a:r>
            <a:r>
              <a:rPr lang="cs-CZ" dirty="0" err="1"/>
              <a:t>Ag</a:t>
            </a:r>
            <a:r>
              <a:rPr lang="cs-CZ" dirty="0"/>
              <a:t> nebo Ab</a:t>
            </a:r>
          </a:p>
          <a:p>
            <a:r>
              <a:rPr lang="cs-CZ" dirty="0"/>
              <a:t>Nejčastější ELISA (méně FIA)</a:t>
            </a:r>
          </a:p>
          <a:p>
            <a:r>
              <a:rPr lang="cs-CZ" dirty="0"/>
              <a:t>Western </a:t>
            </a:r>
            <a:r>
              <a:rPr lang="cs-CZ" dirty="0" err="1"/>
              <a:t>blot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06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dvou-stupňového testování </a:t>
            </a:r>
            <a:r>
              <a:rPr lang="cs-CZ" dirty="0" err="1"/>
              <a:t>lymeské</a:t>
            </a:r>
            <a:r>
              <a:rPr lang="cs-CZ" dirty="0"/>
              <a:t> </a:t>
            </a:r>
            <a:r>
              <a:rPr lang="cs-CZ" dirty="0" err="1"/>
              <a:t>borreliózy</a:t>
            </a:r>
            <a:r>
              <a:rPr lang="cs-CZ" dirty="0"/>
              <a:t>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9656" y="1495325"/>
            <a:ext cx="4013608" cy="490337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149781" y="6398696"/>
            <a:ext cx="2844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Upraveno dle Johnson, 2011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1988840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IgM</a:t>
            </a:r>
            <a:r>
              <a:rPr lang="cs-CZ" dirty="0"/>
              <a:t>, </a:t>
            </a:r>
            <a:r>
              <a:rPr lang="cs-CZ" dirty="0" err="1"/>
              <a:t>IgG</a:t>
            </a:r>
            <a:r>
              <a:rPr lang="cs-CZ" dirty="0"/>
              <a:t>, </a:t>
            </a:r>
            <a:r>
              <a:rPr lang="cs-CZ" dirty="0" err="1"/>
              <a:t>IgA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09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	Antigeny využívané v diagnostice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832648"/>
          </a:xfrm>
        </p:spPr>
        <p:txBody>
          <a:bodyPr>
            <a:normAutofit fontScale="40000" lnSpcReduction="20000"/>
          </a:bodyPr>
          <a:lstStyle/>
          <a:p>
            <a:endParaRPr lang="cs-CZ" sz="4900" dirty="0"/>
          </a:p>
          <a:p>
            <a:r>
              <a:rPr lang="cs-CZ" sz="5600" dirty="0"/>
              <a:t>Znalost antigenního povrchu je důležitá z hlediska diagnostiky. Testy využívají nativních </a:t>
            </a:r>
            <a:r>
              <a:rPr lang="cs-CZ" sz="5600" dirty="0" err="1"/>
              <a:t>celobuněčné</a:t>
            </a:r>
            <a:r>
              <a:rPr lang="cs-CZ" sz="5600" dirty="0"/>
              <a:t> extrakty, rekombinantní antigeny nebo syntetické peptidy. Rekombinantní antigeny jsou v testech obsaženy samostatně nebo v kombinaci. Příprava rekombinantních proteinů se skládá z izolace genu kódující daný protein, jeho exprese ve vektoru a z následné purifikace (</a:t>
            </a:r>
            <a:r>
              <a:rPr lang="cs-CZ" sz="5600" dirty="0" err="1"/>
              <a:t>Cook</a:t>
            </a:r>
            <a:r>
              <a:rPr lang="cs-CZ" sz="5600" dirty="0"/>
              <a:t> &amp; </a:t>
            </a:r>
            <a:r>
              <a:rPr lang="cs-CZ" sz="5600" dirty="0" err="1"/>
              <a:t>Puri</a:t>
            </a:r>
            <a:r>
              <a:rPr lang="cs-CZ" sz="5600" dirty="0"/>
              <a:t>, 2016; </a:t>
            </a:r>
            <a:r>
              <a:rPr lang="cs-CZ" sz="5600" dirty="0" err="1"/>
              <a:t>Běláková</a:t>
            </a:r>
            <a:r>
              <a:rPr lang="cs-CZ" sz="5600" dirty="0"/>
              <a:t> et al., 2005).</a:t>
            </a:r>
          </a:p>
          <a:p>
            <a:r>
              <a:rPr lang="cs-CZ" sz="5600" dirty="0"/>
              <a:t>Patří mezi ně především </a:t>
            </a:r>
            <a:r>
              <a:rPr lang="cs-CZ" sz="5600" dirty="0" err="1"/>
              <a:t>imunodominantní</a:t>
            </a:r>
            <a:r>
              <a:rPr lang="cs-CZ" sz="5600" dirty="0"/>
              <a:t> protein </a:t>
            </a:r>
            <a:r>
              <a:rPr lang="cs-CZ" sz="5600" dirty="0" err="1"/>
              <a:t>flagelin</a:t>
            </a:r>
            <a:r>
              <a:rPr lang="cs-CZ" sz="5600" dirty="0"/>
              <a:t> (41 </a:t>
            </a:r>
            <a:r>
              <a:rPr lang="cs-CZ" sz="5600" dirty="0" err="1"/>
              <a:t>kDa</a:t>
            </a:r>
            <a:r>
              <a:rPr lang="cs-CZ" sz="5600" dirty="0"/>
              <a:t>), protein </a:t>
            </a:r>
            <a:r>
              <a:rPr lang="cs-CZ" sz="5600" dirty="0" err="1"/>
              <a:t>flagelárního</a:t>
            </a:r>
            <a:r>
              <a:rPr lang="cs-CZ" sz="5600" dirty="0"/>
              <a:t> pláště </a:t>
            </a:r>
            <a:r>
              <a:rPr lang="cs-CZ" sz="5600" dirty="0" err="1"/>
              <a:t>FlaA</a:t>
            </a:r>
            <a:r>
              <a:rPr lang="cs-CZ" sz="5600" dirty="0"/>
              <a:t> (37 </a:t>
            </a:r>
            <a:r>
              <a:rPr lang="cs-CZ" sz="5600" dirty="0" err="1"/>
              <a:t>kDa</a:t>
            </a:r>
            <a:r>
              <a:rPr lang="cs-CZ" sz="5600" dirty="0"/>
              <a:t>), proteiny BBK32, P39, P35 a vnější povrchové proteiny </a:t>
            </a:r>
            <a:r>
              <a:rPr lang="cs-CZ" sz="5600" dirty="0" err="1"/>
              <a:t>OspA</a:t>
            </a:r>
            <a:r>
              <a:rPr lang="cs-CZ" sz="5600" dirty="0"/>
              <a:t>, </a:t>
            </a:r>
            <a:r>
              <a:rPr lang="cs-CZ" sz="5600" dirty="0" err="1"/>
              <a:t>OspB</a:t>
            </a:r>
            <a:r>
              <a:rPr lang="cs-CZ" sz="5600" dirty="0"/>
              <a:t>, </a:t>
            </a:r>
            <a:r>
              <a:rPr lang="cs-CZ" sz="5600" dirty="0" err="1"/>
              <a:t>OspC</a:t>
            </a:r>
            <a:r>
              <a:rPr lang="cs-CZ" sz="5600" dirty="0"/>
              <a:t>, </a:t>
            </a:r>
            <a:r>
              <a:rPr lang="cs-CZ" sz="5600" dirty="0" err="1"/>
              <a:t>OspE</a:t>
            </a:r>
            <a:r>
              <a:rPr lang="cs-CZ" sz="5600" dirty="0"/>
              <a:t>, </a:t>
            </a:r>
            <a:r>
              <a:rPr lang="cs-CZ" sz="5600" dirty="0" err="1"/>
              <a:t>OspF</a:t>
            </a:r>
            <a:r>
              <a:rPr lang="cs-CZ" sz="5600" dirty="0"/>
              <a:t>, </a:t>
            </a:r>
            <a:r>
              <a:rPr lang="cs-CZ" sz="5600" dirty="0" err="1"/>
              <a:t>VlsE</a:t>
            </a:r>
            <a:r>
              <a:rPr lang="cs-CZ" sz="5600" dirty="0"/>
              <a:t> a </a:t>
            </a:r>
            <a:r>
              <a:rPr lang="cs-CZ" sz="5600" dirty="0" err="1"/>
              <a:t>DbpA</a:t>
            </a:r>
            <a:r>
              <a:rPr lang="cs-CZ" sz="5600" dirty="0"/>
              <a:t>. Používají se jak v testech ELISA i Western </a:t>
            </a:r>
            <a:r>
              <a:rPr lang="cs-CZ" sz="5600" dirty="0" err="1"/>
              <a:t>blot</a:t>
            </a:r>
            <a:r>
              <a:rPr lang="cs-CZ" sz="5600" dirty="0"/>
              <a:t>. Z počátku infekce je velice významným antigenem protein </a:t>
            </a:r>
            <a:r>
              <a:rPr lang="cs-CZ" sz="5600" dirty="0" err="1"/>
              <a:t>OspC</a:t>
            </a:r>
            <a:r>
              <a:rPr lang="cs-CZ" sz="5600" dirty="0"/>
              <a:t> (21-25 </a:t>
            </a:r>
            <a:r>
              <a:rPr lang="cs-CZ" sz="5600" dirty="0" err="1"/>
              <a:t>kDa</a:t>
            </a:r>
            <a:r>
              <a:rPr lang="cs-CZ" sz="5600" dirty="0"/>
              <a:t>), kódovaný </a:t>
            </a:r>
            <a:r>
              <a:rPr lang="cs-CZ" sz="5600" dirty="0" err="1"/>
              <a:t>plazmidem</a:t>
            </a:r>
            <a:r>
              <a:rPr lang="cs-CZ" sz="5600" dirty="0"/>
              <a:t>. </a:t>
            </a:r>
          </a:p>
          <a:p>
            <a:r>
              <a:rPr lang="cs-CZ" sz="5600" dirty="0"/>
              <a:t>Protein </a:t>
            </a:r>
            <a:r>
              <a:rPr lang="cs-CZ" sz="5600" dirty="0" err="1"/>
              <a:t>OspC</a:t>
            </a:r>
            <a:r>
              <a:rPr lang="cs-CZ" sz="5600" dirty="0"/>
              <a:t> je exprimován během sání klíštěte. </a:t>
            </a:r>
            <a:r>
              <a:rPr lang="cs-CZ" sz="5600" dirty="0" err="1"/>
              <a:t>OspC</a:t>
            </a:r>
            <a:r>
              <a:rPr lang="cs-CZ" sz="5600" dirty="0"/>
              <a:t> protein je heterogenní a byly nalezeny rozdíly v aminokyselinovém složení u různých kmenů </a:t>
            </a:r>
            <a:r>
              <a:rPr lang="cs-CZ" sz="5600" dirty="0" err="1"/>
              <a:t>Bbsl</a:t>
            </a:r>
            <a:r>
              <a:rPr lang="cs-CZ" sz="5600" dirty="0"/>
              <a:t> (</a:t>
            </a:r>
            <a:r>
              <a:rPr lang="cs-CZ" sz="5600" dirty="0" err="1"/>
              <a:t>Theisen</a:t>
            </a:r>
            <a:r>
              <a:rPr lang="cs-CZ" sz="5600" dirty="0"/>
              <a:t> et al., 1993; </a:t>
            </a:r>
            <a:r>
              <a:rPr lang="cs-CZ" sz="5600" dirty="0" err="1"/>
              <a:t>Jauris</a:t>
            </a:r>
            <a:r>
              <a:rPr lang="cs-CZ" sz="5600" dirty="0"/>
              <a:t> &amp; </a:t>
            </a:r>
            <a:r>
              <a:rPr lang="cs-CZ" sz="5600" dirty="0" err="1"/>
              <a:t>Heipike</a:t>
            </a:r>
            <a:r>
              <a:rPr lang="cs-CZ" sz="5600" dirty="0"/>
              <a:t> et al., 1993).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63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BACA84-0E01-4CB0-AB83-12255248B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3367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Rozdíly byly také nalezeny mezi jednotlivými sérotypy B. </a:t>
            </a:r>
            <a:r>
              <a:rPr lang="cs-CZ" dirty="0" err="1"/>
              <a:t>garinii</a:t>
            </a:r>
            <a:r>
              <a:rPr lang="cs-CZ" dirty="0"/>
              <a:t>. V rámci </a:t>
            </a:r>
            <a:r>
              <a:rPr lang="cs-CZ" dirty="0" err="1"/>
              <a:t>Bbsl</a:t>
            </a:r>
            <a:r>
              <a:rPr lang="cs-CZ" dirty="0"/>
              <a:t> bylo identifikováno 69 </a:t>
            </a:r>
            <a:r>
              <a:rPr lang="cs-CZ" dirty="0" err="1"/>
              <a:t>OspC</a:t>
            </a:r>
            <a:r>
              <a:rPr lang="cs-CZ" dirty="0"/>
              <a:t> skupin (</a:t>
            </a:r>
            <a:r>
              <a:rPr lang="cs-CZ" dirty="0" err="1"/>
              <a:t>Lagal</a:t>
            </a:r>
            <a:r>
              <a:rPr lang="cs-CZ" dirty="0"/>
              <a:t> et al., 2003). Bylo prokázáno, že protein </a:t>
            </a:r>
            <a:r>
              <a:rPr lang="cs-CZ" dirty="0" err="1">
                <a:solidFill>
                  <a:srgbClr val="FF0000"/>
                </a:solidFill>
              </a:rPr>
              <a:t>OspC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je významným faktorem virulence jak z hlediska </a:t>
            </a:r>
            <a:r>
              <a:rPr lang="cs-CZ" dirty="0" err="1"/>
              <a:t>infektivity</a:t>
            </a:r>
            <a:r>
              <a:rPr lang="cs-CZ" dirty="0"/>
              <a:t> tak </a:t>
            </a:r>
            <a:r>
              <a:rPr lang="cs-CZ" dirty="0" err="1"/>
              <a:t>invazivity</a:t>
            </a:r>
            <a:r>
              <a:rPr lang="cs-CZ" dirty="0"/>
              <a:t> (</a:t>
            </a:r>
            <a:r>
              <a:rPr lang="cs-CZ" dirty="0" err="1"/>
              <a:t>Seinost</a:t>
            </a:r>
            <a:r>
              <a:rPr lang="cs-CZ" dirty="0"/>
              <a:t> et al., 1999). Ukázalo se, že protein </a:t>
            </a:r>
            <a:r>
              <a:rPr lang="cs-CZ" dirty="0" err="1"/>
              <a:t>OspC</a:t>
            </a:r>
            <a:r>
              <a:rPr lang="cs-CZ" dirty="0"/>
              <a:t> lépe reaguje se séry pacientů s časnou LB. </a:t>
            </a:r>
            <a:r>
              <a:rPr lang="cs-CZ" dirty="0" err="1">
                <a:solidFill>
                  <a:srgbClr val="FF0000"/>
                </a:solidFill>
              </a:rPr>
              <a:t>VlsE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protein je se svou senzitivitou srovnatelný s </a:t>
            </a:r>
            <a:r>
              <a:rPr lang="cs-CZ" dirty="0" err="1"/>
              <a:t>OspC</a:t>
            </a:r>
            <a:r>
              <a:rPr lang="cs-CZ" dirty="0"/>
              <a:t> v časné fázi, nicméně má výbornou senzitivitu u pacientů s pozdními projevy, zejména s </a:t>
            </a:r>
            <a:r>
              <a:rPr lang="cs-CZ" dirty="0" err="1"/>
              <a:t>neuroboreliózou</a:t>
            </a:r>
            <a:r>
              <a:rPr lang="cs-CZ" dirty="0"/>
              <a:t>. </a:t>
            </a:r>
            <a:r>
              <a:rPr lang="cs-CZ" dirty="0" err="1"/>
              <a:t>DbpA</a:t>
            </a:r>
            <a:r>
              <a:rPr lang="cs-CZ" dirty="0"/>
              <a:t> protein z různých druhů </a:t>
            </a:r>
            <a:r>
              <a:rPr lang="cs-CZ" dirty="0" err="1"/>
              <a:t>Bbsl</a:t>
            </a:r>
            <a:r>
              <a:rPr lang="cs-CZ" dirty="0"/>
              <a:t> detekuje převážně </a:t>
            </a:r>
            <a:r>
              <a:rPr lang="cs-CZ" dirty="0" err="1"/>
              <a:t>IgG</a:t>
            </a:r>
            <a:r>
              <a:rPr lang="cs-CZ" dirty="0"/>
              <a:t> protilátky. Rekombinantní </a:t>
            </a:r>
            <a:r>
              <a:rPr lang="cs-CZ" dirty="0">
                <a:solidFill>
                  <a:srgbClr val="FF0000"/>
                </a:solidFill>
              </a:rPr>
              <a:t>BBK32</a:t>
            </a:r>
            <a:r>
              <a:rPr lang="cs-CZ" dirty="0"/>
              <a:t> se užívá k detekci protilátek v kterémkoliv stadiu LB. Protein P66 (66-kDa) je významnou součástí </a:t>
            </a:r>
            <a:r>
              <a:rPr lang="cs-CZ" dirty="0" err="1"/>
              <a:t>IgG</a:t>
            </a:r>
            <a:r>
              <a:rPr lang="cs-CZ" dirty="0"/>
              <a:t> WB (</a:t>
            </a:r>
            <a:r>
              <a:rPr lang="cs-CZ" dirty="0" err="1"/>
              <a:t>Augero-Rosenfield</a:t>
            </a:r>
            <a:r>
              <a:rPr lang="cs-CZ" dirty="0"/>
              <a:t> et al., 2005).</a:t>
            </a:r>
          </a:p>
          <a:p>
            <a:r>
              <a:rPr lang="cs-CZ" dirty="0"/>
              <a:t>Peptidy užívané v testech obsahují vybrané </a:t>
            </a:r>
            <a:r>
              <a:rPr lang="cs-CZ" dirty="0" err="1"/>
              <a:t>imunoreaktivní</a:t>
            </a:r>
            <a:r>
              <a:rPr lang="cs-CZ" dirty="0"/>
              <a:t> epitopy </a:t>
            </a:r>
            <a:r>
              <a:rPr lang="cs-CZ" dirty="0" err="1"/>
              <a:t>imunodominantních</a:t>
            </a:r>
            <a:r>
              <a:rPr lang="cs-CZ" dirty="0"/>
              <a:t> antigenů. Tyto peptidy jsou vysoce konzervativní, proto jsou méně křížově reaktivní než celé antigeny. Takovými jsou peptid C10 a C6 (IR6). Peptid C10, jež obsahuje konzervativní C terminální aminokyseliny je odvozen od proteinu </a:t>
            </a:r>
            <a:r>
              <a:rPr lang="cs-CZ" dirty="0" err="1"/>
              <a:t>OspC</a:t>
            </a:r>
            <a:r>
              <a:rPr lang="cs-CZ" dirty="0"/>
              <a:t>. Peptid C10 váže především protilátky </a:t>
            </a:r>
            <a:r>
              <a:rPr lang="cs-CZ" dirty="0" err="1"/>
              <a:t>IgM</a:t>
            </a:r>
            <a:r>
              <a:rPr lang="cs-CZ" dirty="0"/>
              <a:t>. Největší citlivosti se dosahuje v časné fázi. Testy používající peptid C6, který je velice imunogenní, a pochází z konzervativní oblasti </a:t>
            </a:r>
            <a:r>
              <a:rPr lang="cs-CZ" dirty="0" err="1"/>
              <a:t>VlsE</a:t>
            </a:r>
            <a:r>
              <a:rPr lang="cs-CZ" dirty="0"/>
              <a:t>. Testy používající peptid C6 jako antigen, mají dostatečnou citlivost             a specifitu ve všech stádiích LB. Testy založeny na peptidu C6 by mohly být použity samostatně a nahradit zavedené dvou-stupňové testování. Tyto peptidy jsou vysoce konzervativní, proto jsou méně křížově reaktivní než celé antigeny (Stanek et al., 2011; </a:t>
            </a:r>
            <a:r>
              <a:rPr lang="cs-CZ" dirty="0" err="1"/>
              <a:t>Augero-Rosenfield</a:t>
            </a:r>
            <a:r>
              <a:rPr lang="cs-CZ" dirty="0"/>
              <a:t> et al., 2005; </a:t>
            </a:r>
            <a:r>
              <a:rPr lang="cs-CZ" dirty="0" err="1"/>
              <a:t>Wormser</a:t>
            </a:r>
            <a:r>
              <a:rPr lang="cs-CZ" dirty="0"/>
              <a:t> et al., 2013). V příloze č.1 se nachází tabulka příkladů antigenů od společnosti </a:t>
            </a:r>
            <a:r>
              <a:rPr lang="cs-CZ" dirty="0" err="1"/>
              <a:t>Euroimmnun</a:t>
            </a:r>
            <a:r>
              <a:rPr lang="cs-CZ" dirty="0"/>
              <a:t> a </a:t>
            </a:r>
            <a:r>
              <a:rPr lang="cs-CZ" dirty="0" err="1"/>
              <a:t>TestLine</a:t>
            </a:r>
            <a:r>
              <a:rPr lang="cs-CZ" dirty="0"/>
              <a:t> </a:t>
            </a:r>
            <a:r>
              <a:rPr lang="cs-CZ" dirty="0" err="1"/>
              <a:t>Clinical</a:t>
            </a:r>
            <a:r>
              <a:rPr lang="cs-CZ" dirty="0"/>
              <a:t> </a:t>
            </a:r>
            <a:r>
              <a:rPr lang="cs-CZ" dirty="0" err="1"/>
              <a:t>diagnostics</a:t>
            </a:r>
            <a:r>
              <a:rPr lang="cs-CZ" dirty="0"/>
              <a:t>, která patří mezi největší producenty ELISA a WB testů v ČR.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8880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874</Words>
  <Application>Microsoft Office PowerPoint</Application>
  <PresentationFormat>Předvádění na obrazovce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Detekce spirochet</vt:lpstr>
      <vt:lpstr>Detekce treponemové infekce</vt:lpstr>
      <vt:lpstr>Metody detekce treponemové infekce</vt:lpstr>
      <vt:lpstr>Dynamika tvorby Ab</vt:lpstr>
      <vt:lpstr>MAT</vt:lpstr>
      <vt:lpstr>Borrelia burgdorferi s.l.</vt:lpstr>
      <vt:lpstr>Schéma dvou-stupňového testování lymeské borreliózy </vt:lpstr>
      <vt:lpstr> Antigeny využívané v diagnostice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22</cp:revision>
  <cp:lastPrinted>2018-11-09T16:42:58Z</cp:lastPrinted>
  <dcterms:created xsi:type="dcterms:W3CDTF">2014-10-04T18:07:48Z</dcterms:created>
  <dcterms:modified xsi:type="dcterms:W3CDTF">2022-10-11T16:50:56Z</dcterms:modified>
</cp:coreProperties>
</file>