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1" r:id="rId2"/>
    <p:sldId id="262" r:id="rId3"/>
    <p:sldId id="264" r:id="rId4"/>
    <p:sldId id="263" r:id="rId5"/>
    <p:sldId id="256" r:id="rId6"/>
    <p:sldId id="258" r:id="rId7"/>
    <p:sldId id="257" r:id="rId8"/>
    <p:sldId id="259" r:id="rId9"/>
    <p:sldId id="260" r:id="rId10"/>
  </p:sldIdLst>
  <p:sldSz cx="9144000" cy="6858000" type="screen4x3"/>
  <p:notesSz cx="67818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C3CA6-1CDE-4497-BC47-8FB1F21E787B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BBBF8-F2DF-4FEE-B5E9-66D5BA1CEE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404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2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27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6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94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56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29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56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05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49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17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76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20A31-6C08-4D95-B5F6-9BFA0DC9161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03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-30335"/>
            <a:ext cx="7772400" cy="1227088"/>
          </a:xfrm>
        </p:spPr>
        <p:txBody>
          <a:bodyPr/>
          <a:lstStyle/>
          <a:p>
            <a:r>
              <a:rPr lang="cs-CZ" b="1" dirty="0" err="1">
                <a:solidFill>
                  <a:schemeClr val="accent2"/>
                </a:solidFill>
              </a:rPr>
              <a:t>Mikrobiom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8208912" cy="532859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dirty="0">
                <a:solidFill>
                  <a:schemeClr val="accent2"/>
                </a:solidFill>
              </a:rPr>
              <a:t>Význam: </a:t>
            </a:r>
            <a:r>
              <a:rPr lang="cs-CZ" dirty="0">
                <a:solidFill>
                  <a:schemeClr val="tx1"/>
                </a:solidFill>
              </a:rPr>
              <a:t>obrovský a stále více oceňovaný, dochází k přepsání některých kapitol v učebnicích; vědecké práce ukazují, že 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prevence a léčba </a:t>
            </a:r>
            <a:r>
              <a:rPr lang="cs-CZ" dirty="0">
                <a:solidFill>
                  <a:schemeClr val="tx1"/>
                </a:solidFill>
              </a:rPr>
              <a:t>civilizačních a chronických chorob je možná úpravou střevní mikroflóry - střevního </a:t>
            </a:r>
            <a:r>
              <a:rPr lang="cs-CZ" dirty="0" err="1">
                <a:solidFill>
                  <a:schemeClr val="tx1"/>
                </a:solidFill>
              </a:rPr>
              <a:t>mikrobiomu</a:t>
            </a:r>
            <a:r>
              <a:rPr lang="cs-CZ" dirty="0">
                <a:solidFill>
                  <a:schemeClr val="tx1"/>
                </a:solidFill>
              </a:rPr>
              <a:t>. </a:t>
            </a: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Stupeň diverzity m. rozhoduje při vzniku a vývoji chorob (ovlivňuje IS, ostatní orgány i ve vzdálených místech sliznice (NS))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Bylo prokázáno, že střevní </a:t>
            </a:r>
            <a:r>
              <a:rPr lang="cs-CZ" dirty="0" err="1">
                <a:solidFill>
                  <a:schemeClr val="tx1"/>
                </a:solidFill>
              </a:rPr>
              <a:t>mikrobiom</a:t>
            </a:r>
            <a:r>
              <a:rPr lang="cs-CZ" dirty="0">
                <a:solidFill>
                  <a:schemeClr val="tx1"/>
                </a:solidFill>
              </a:rPr>
              <a:t> dokáže také ovlivnit naši náladu, chuť k jídlu, obezitu či vznik alergií.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Homeostáza ve střevech důležitá, převaha prospěšných bakterií – vede ke vzniku  </a:t>
            </a:r>
            <a:r>
              <a:rPr lang="cs-CZ" dirty="0" err="1">
                <a:solidFill>
                  <a:schemeClr val="tx1"/>
                </a:solidFill>
              </a:rPr>
              <a:t>tolerogenních</a:t>
            </a:r>
            <a:r>
              <a:rPr lang="cs-CZ" dirty="0">
                <a:solidFill>
                  <a:schemeClr val="tx1"/>
                </a:solidFill>
              </a:rPr>
              <a:t> buněk a reakcím IS potlačující autoimunitní reakce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Některé prospěšné bakterie – špatně kultivovatelné- nelze aplikovat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Velká diverzita původních kmenů obyvatel (metabolická homeostáza x civilizovaný člověk)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Porucha složení – DISBIOZA je spojena s chorobami (průkaz u zvířat - cukrovka, astma, anorexie, potravinová alergie)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Analýza </a:t>
            </a:r>
            <a:r>
              <a:rPr lang="cs-CZ" dirty="0" err="1">
                <a:solidFill>
                  <a:schemeClr val="tx1"/>
                </a:solidFill>
              </a:rPr>
              <a:t>mikrobiomu</a:t>
            </a:r>
            <a:r>
              <a:rPr lang="cs-CZ" dirty="0">
                <a:solidFill>
                  <a:schemeClr val="tx1"/>
                </a:solidFill>
              </a:rPr>
              <a:t> v USA 99 USD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Vyšetření střev. </a:t>
            </a:r>
            <a:r>
              <a:rPr lang="cs-CZ" dirty="0" err="1">
                <a:solidFill>
                  <a:schemeClr val="tx1"/>
                </a:solidFill>
              </a:rPr>
              <a:t>mikrobionu</a:t>
            </a:r>
            <a:r>
              <a:rPr lang="cs-CZ" dirty="0">
                <a:solidFill>
                  <a:schemeClr val="tx1"/>
                </a:solidFill>
              </a:rPr>
              <a:t> př. Klinika </a:t>
            </a:r>
            <a:r>
              <a:rPr lang="cs-CZ" dirty="0" err="1">
                <a:solidFill>
                  <a:schemeClr val="tx1"/>
                </a:solidFill>
              </a:rPr>
              <a:t>Medical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Beauty</a:t>
            </a:r>
            <a:r>
              <a:rPr lang="cs-CZ" dirty="0">
                <a:solidFill>
                  <a:schemeClr val="tx1"/>
                </a:solidFill>
              </a:rPr>
              <a:t> Plzeň</a:t>
            </a:r>
          </a:p>
        </p:txBody>
      </p:sp>
    </p:spTree>
    <p:extLst>
      <p:ext uri="{BB962C8B-B14F-4D97-AF65-F5344CB8AC3E}">
        <p14:creationId xmlns:p14="http://schemas.microsoft.com/office/powerpoint/2010/main" val="7249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3FB26-82CD-47FA-8504-B9060186D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Vyšetření </a:t>
            </a:r>
            <a:r>
              <a:rPr lang="cs-CZ" dirty="0" err="1"/>
              <a:t>mikrobiomu</a:t>
            </a:r>
            <a:r>
              <a:rPr lang="cs-CZ" dirty="0"/>
              <a:t> zahrnuje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AA26E5-12DF-40F7-BF54-C600C8E3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Analýzu střevní bakteriální mikroflóry</a:t>
            </a:r>
          </a:p>
          <a:p>
            <a:r>
              <a:rPr lang="cs-CZ" dirty="0"/>
              <a:t>Identifikaci kvasinkové mikroflóry</a:t>
            </a:r>
          </a:p>
          <a:p>
            <a:r>
              <a:rPr lang="cs-CZ" dirty="0"/>
              <a:t>Vyhodnocení trávicích parametrů a enzymů</a:t>
            </a:r>
          </a:p>
          <a:p>
            <a:r>
              <a:rPr lang="cs-CZ" dirty="0"/>
              <a:t>Střevní biochemii</a:t>
            </a:r>
          </a:p>
          <a:p>
            <a:r>
              <a:rPr lang="cs-CZ" dirty="0"/>
              <a:t>Detekci krve – fekálního hemoglobinu</a:t>
            </a:r>
          </a:p>
          <a:p>
            <a:r>
              <a:rPr lang="cs-CZ" dirty="0"/>
              <a:t>Stanovení střevní propustnosti a úrovně zánětu</a:t>
            </a:r>
          </a:p>
          <a:p>
            <a:r>
              <a:rPr lang="cs-CZ" dirty="0"/>
              <a:t>Stanovení imunologických markerů</a:t>
            </a:r>
          </a:p>
        </p:txBody>
      </p:sp>
    </p:spTree>
    <p:extLst>
      <p:ext uri="{BB962C8B-B14F-4D97-AF65-F5344CB8AC3E}">
        <p14:creationId xmlns:p14="http://schemas.microsoft.com/office/powerpoint/2010/main" val="2570294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97E896-0274-4363-8385-94C734E96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vzniku kvasinkových infekcí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1037C1-597A-4C80-AC5C-50DD7BDB4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Oslabená imunita a jiné onemocnění. Typické jsou třeba onkologická onemocnění, pacienti užívající kortikosteroidy, diabetici a jim podobné náchylnější skupiny</a:t>
            </a:r>
          </a:p>
          <a:p>
            <a:r>
              <a:rPr lang="cs-CZ" dirty="0"/>
              <a:t>Užívání antibiotik, užívání hormonální antikoncepce. Jiné narušení pH sliznice: k těmto faktorům patří menstruace, pohlavní styk, pobyt v bazénu s vodou obsahující desinfekční přípravky, nevhodné prostředky používané k intimní hygieně a podobně.</a:t>
            </a:r>
          </a:p>
          <a:p>
            <a:r>
              <a:rPr lang="cs-CZ" dirty="0"/>
              <a:t>Nevhodná strava: při převaze jednoduchých cukrů v jídle mají kvasinky ideální podmínky pro rozmnožení, protože cukry jsou jejich potravou.</a:t>
            </a:r>
          </a:p>
          <a:p>
            <a:r>
              <a:rPr lang="cs-CZ" dirty="0"/>
              <a:t>Stres</a:t>
            </a:r>
          </a:p>
          <a:p>
            <a:r>
              <a:rPr lang="cs-CZ" dirty="0"/>
              <a:t>Nakažení se pohlavní cestou</a:t>
            </a:r>
          </a:p>
          <a:p>
            <a:r>
              <a:rPr lang="cs-CZ" dirty="0"/>
              <a:t>Těhotenství: zvýšená hladina estrogenu mění složení vaginálního hlenu</a:t>
            </a:r>
          </a:p>
          <a:p>
            <a:r>
              <a:rPr lang="cs-CZ" dirty="0"/>
              <a:t>Nevhodné spodní prádlo: když je spodní prádlo z neprodyšných, syntetických materiálů, sliznice se lehce zapaří a vytváří se zde prostředí podporující množení kvasinek; mokré plavky </a:t>
            </a:r>
          </a:p>
        </p:txBody>
      </p:sp>
    </p:spTree>
    <p:extLst>
      <p:ext uri="{BB962C8B-B14F-4D97-AF65-F5344CB8AC3E}">
        <p14:creationId xmlns:p14="http://schemas.microsoft.com/office/powerpoint/2010/main" val="3580494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42929-12F7-4328-963A-85E98B0F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Výsledkem vyšetření 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9B7A36-58C7-4DFF-8589-B1236550E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personalizovaná zpráva, která zahrnuje komplexní analýzu střevní mikroflóry, střevního </a:t>
            </a:r>
            <a:r>
              <a:rPr lang="cs-CZ" dirty="0" err="1"/>
              <a:t>mikrobiomu</a:t>
            </a:r>
            <a:r>
              <a:rPr lang="cs-CZ" dirty="0"/>
              <a:t>, biochemie a imunologie, doporučení k dosažení optimálního stavu s ohledem na prevenci a léčbu chorob pomocí speciální diety, potravinových doplňků (</a:t>
            </a:r>
            <a:r>
              <a:rPr lang="cs-CZ" dirty="0" err="1"/>
              <a:t>probiotik</a:t>
            </a:r>
            <a:r>
              <a:rPr lang="cs-CZ" dirty="0"/>
              <a:t> a </a:t>
            </a:r>
            <a:r>
              <a:rPr lang="cs-CZ" dirty="0" err="1"/>
              <a:t>prebiotik</a:t>
            </a:r>
            <a:r>
              <a:rPr lang="cs-CZ" dirty="0"/>
              <a:t> ) nebo léčiv.</a:t>
            </a:r>
          </a:p>
        </p:txBody>
      </p:sp>
    </p:spTree>
    <p:extLst>
      <p:ext uri="{BB962C8B-B14F-4D97-AF65-F5344CB8AC3E}">
        <p14:creationId xmlns:p14="http://schemas.microsoft.com/office/powerpoint/2010/main" val="149050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Fekální bakterioterapie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448872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Znovuobjevená  léčebná metoda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K obnově alterovaného střevního </a:t>
            </a:r>
            <a:r>
              <a:rPr lang="cs-CZ" sz="2800" dirty="0" err="1">
                <a:solidFill>
                  <a:schemeClr val="tx1"/>
                </a:solidFill>
              </a:rPr>
              <a:t>mikrobiomu</a:t>
            </a: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Pacienti s rekurentní klostridiovou střevní infekcí, dalších onemocnění střev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Výsledky pětiletého studia: od r. 2010 – 2015 na více než 20 pracovištích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Výsledky z 22 pracovišť: 260 výkonů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9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can metody\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95402"/>
            <a:ext cx="6912768" cy="538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483768" y="88533"/>
            <a:ext cx="38982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>
                <a:solidFill>
                  <a:schemeClr val="accent2"/>
                </a:solidFill>
              </a:rPr>
              <a:t>Četnost terapie </a:t>
            </a:r>
          </a:p>
        </p:txBody>
      </p:sp>
    </p:spTree>
    <p:extLst>
      <p:ext uri="{BB962C8B-B14F-4D97-AF65-F5344CB8AC3E}">
        <p14:creationId xmlns:p14="http://schemas.microsoft.com/office/powerpoint/2010/main" val="2783894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scan metody\2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3" y="1519955"/>
            <a:ext cx="4725319" cy="442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01007" y="1844824"/>
            <a:ext cx="42634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/>
              <a:t>rCDI</a:t>
            </a:r>
            <a:r>
              <a:rPr lang="cs-CZ" sz="2800" dirty="0"/>
              <a:t> rekurentní klostridiovou střevní infekcí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 IBD Střevní záněty (</a:t>
            </a:r>
            <a:r>
              <a:rPr lang="cs-CZ" sz="2800" dirty="0" err="1"/>
              <a:t>Krohnova</a:t>
            </a:r>
            <a:r>
              <a:rPr lang="cs-CZ" sz="2800" dirty="0"/>
              <a:t> nemoc)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IBS </a:t>
            </a:r>
            <a:r>
              <a:rPr lang="cs-CZ" sz="2800" dirty="0" err="1"/>
              <a:t>celiakie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59632" y="404664"/>
            <a:ext cx="48640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>
                <a:solidFill>
                  <a:schemeClr val="accent2"/>
                </a:solidFill>
              </a:rPr>
              <a:t>Typy onemocnění %</a:t>
            </a:r>
          </a:p>
        </p:txBody>
      </p:sp>
    </p:spTree>
    <p:extLst>
      <p:ext uri="{BB962C8B-B14F-4D97-AF65-F5344CB8AC3E}">
        <p14:creationId xmlns:p14="http://schemas.microsoft.com/office/powerpoint/2010/main" val="499787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Způsob terapie</a:t>
            </a:r>
          </a:p>
        </p:txBody>
      </p:sp>
      <p:pic>
        <p:nvPicPr>
          <p:cNvPr id="3074" name="Picture 2" descr="G:\scan metody\3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4950802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436097" y="1772816"/>
            <a:ext cx="35283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Nejvíce cestou horního gastrointestinálního traktu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/>
              <a:t>Nazojejunální</a:t>
            </a:r>
            <a:r>
              <a:rPr lang="cs-CZ" sz="2400" dirty="0"/>
              <a:t> sondou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Pracovním kanálem </a:t>
            </a:r>
            <a:r>
              <a:rPr lang="cs-CZ" sz="2400" dirty="0" err="1"/>
              <a:t>gasttroskopu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18% konečníkem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9% </a:t>
            </a:r>
            <a:r>
              <a:rPr lang="cs-CZ" sz="2400" dirty="0" err="1"/>
              <a:t>Koloskop</a:t>
            </a:r>
            <a:r>
              <a:rPr lang="cs-CZ" sz="2400" dirty="0"/>
              <a:t> -  přes tlusté střevo</a:t>
            </a:r>
          </a:p>
        </p:txBody>
      </p:sp>
    </p:spTree>
    <p:extLst>
      <p:ext uri="{BB962C8B-B14F-4D97-AF65-F5344CB8AC3E}">
        <p14:creationId xmlns:p14="http://schemas.microsoft.com/office/powerpoint/2010/main" val="107868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Rychlá relativně levná efektivní léčba</a:t>
            </a:r>
          </a:p>
          <a:p>
            <a:r>
              <a:rPr lang="cs-CZ" dirty="0"/>
              <a:t>Je třeba dávat důraz na pečlivý výběr náležitě vyšetřených dárců</a:t>
            </a:r>
          </a:p>
          <a:p>
            <a:r>
              <a:rPr lang="cs-CZ" dirty="0"/>
              <a:t>Na dlouhodobé </a:t>
            </a:r>
            <a:r>
              <a:rPr lang="cs-CZ"/>
              <a:t>sledování výsledků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0254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473</Words>
  <Application>Microsoft Office PowerPoint</Application>
  <PresentationFormat>Předvádění na obrazovce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Mikrobiom</vt:lpstr>
      <vt:lpstr>Vyšetření mikrobiomu zahrnuje</vt:lpstr>
      <vt:lpstr>Důvody vzniku kvasinkových infekcí</vt:lpstr>
      <vt:lpstr>Výsledkem vyšetření je</vt:lpstr>
      <vt:lpstr>Fekální bakterioterapie</vt:lpstr>
      <vt:lpstr>Prezentace aplikace PowerPoint</vt:lpstr>
      <vt:lpstr>Prezentace aplikace PowerPoint</vt:lpstr>
      <vt:lpstr>Způsob terapie</vt:lpstr>
      <vt:lpstr>Závěr</vt:lpstr>
    </vt:vector>
  </TitlesOfParts>
  <Company>UEB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13</cp:revision>
  <cp:lastPrinted>2016-11-04T17:34:17Z</cp:lastPrinted>
  <dcterms:created xsi:type="dcterms:W3CDTF">2016-11-04T16:42:22Z</dcterms:created>
  <dcterms:modified xsi:type="dcterms:W3CDTF">2022-10-11T16:12:49Z</dcterms:modified>
</cp:coreProperties>
</file>